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32" r:id="rId2"/>
    <p:sldMasterId id="2147483744" r:id="rId3"/>
    <p:sldMasterId id="2147483756" r:id="rId4"/>
    <p:sldMasterId id="2147483768" r:id="rId5"/>
    <p:sldMasterId id="2147483780" r:id="rId6"/>
    <p:sldMasterId id="2147483792" r:id="rId7"/>
    <p:sldMasterId id="2147483804" r:id="rId8"/>
  </p:sldMasterIdLst>
  <p:notesMasterIdLst>
    <p:notesMasterId r:id="rId39"/>
  </p:notesMasterIdLst>
  <p:handoutMasterIdLst>
    <p:handoutMasterId r:id="rId40"/>
  </p:handoutMasterIdLst>
  <p:sldIdLst>
    <p:sldId id="256" r:id="rId9"/>
    <p:sldId id="270" r:id="rId10"/>
    <p:sldId id="271" r:id="rId11"/>
    <p:sldId id="292" r:id="rId12"/>
    <p:sldId id="276" r:id="rId13"/>
    <p:sldId id="328" r:id="rId14"/>
    <p:sldId id="280" r:id="rId15"/>
    <p:sldId id="329" r:id="rId16"/>
    <p:sldId id="330" r:id="rId17"/>
    <p:sldId id="332" r:id="rId18"/>
    <p:sldId id="331" r:id="rId19"/>
    <p:sldId id="349" r:id="rId20"/>
    <p:sldId id="350" r:id="rId21"/>
    <p:sldId id="351" r:id="rId22"/>
    <p:sldId id="352" r:id="rId23"/>
    <p:sldId id="343" r:id="rId24"/>
    <p:sldId id="337" r:id="rId25"/>
    <p:sldId id="338" r:id="rId26"/>
    <p:sldId id="339" r:id="rId27"/>
    <p:sldId id="340" r:id="rId28"/>
    <p:sldId id="341" r:id="rId29"/>
    <p:sldId id="342" r:id="rId30"/>
    <p:sldId id="344" r:id="rId31"/>
    <p:sldId id="345" r:id="rId32"/>
    <p:sldId id="346" r:id="rId33"/>
    <p:sldId id="347" r:id="rId34"/>
    <p:sldId id="348" r:id="rId35"/>
    <p:sldId id="326" r:id="rId36"/>
    <p:sldId id="325" r:id="rId37"/>
    <p:sldId id="260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4" autoAdjust="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theme" Target="theme/theme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E5095F-FC38-49FF-A34A-1700C1C19740}" type="datetimeFigureOut">
              <a:rPr lang="ru-RU" smtClean="0"/>
              <a:t>27.10.2023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ru-RU"/>
              <a:t>Злобина Т. А., ТАЦ АУЦА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CC2651-F77F-47B5-A959-17ADD83A8251}" type="slidenum">
              <a:rPr lang="ru-RU" smtClean="0"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2762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1189A-B241-4244-9A14-35C5370AC1D7}" type="datetimeFigureOut">
              <a:rPr lang="ru-RU" smtClean="0"/>
              <a:t>27.10.2023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ru-RU"/>
              <a:t>Злобина Т. А., ТАЦ АУЦА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BDB62D-D60D-4F94-B959-4737D9B1F79B}" type="slidenum">
              <a:rPr lang="ru-RU" smtClean="0"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6849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7632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4103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393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203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Среди тех, кто работают легально, больше тех, кто нацелен на оседание в России</a:t>
            </a:r>
            <a:r>
              <a:rPr lang="ru-RU" baseline="0" dirty="0"/>
              <a:t> или же </a:t>
            </a:r>
            <a:r>
              <a:rPr lang="ru-RU" dirty="0"/>
              <a:t>более длительное пребывание в России.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82771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738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0962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2427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5199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09281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6158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23.11.2015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DC980D-53E0-4A8B-8FE2-6C879F3DEABB}" type="slidenum">
              <a:rPr lang="ru-RU" smtClean="0"/>
              <a:t>‹Nr.›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/>
              <a:t>Злобина Т.А., ТАЦ АУЦА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23.11.2015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Злобина Т.А., ТАЦ АУЦА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C980D-53E0-4A8B-8FE2-6C879F3DEABB}" type="slidenum">
              <a:rPr lang="ru-RU" smtClean="0"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23.11.2015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Злобина Т.А., ТАЦ АУЦА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C980D-53E0-4A8B-8FE2-6C879F3DEABB}" type="slidenum">
              <a:rPr lang="ru-RU" smtClean="0"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654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488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3409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6382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5412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1669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1159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387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23.11.2015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Злобина Т.А., ТАЦ АУЦА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C980D-53E0-4A8B-8FE2-6C879F3DEABB}" type="slidenum">
              <a:rPr lang="ru-RU" smtClean="0"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3098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2200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8381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8624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0466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4691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2378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1041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7073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318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23.11.2015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Злобина Т.А., ТАЦ АУЦА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C980D-53E0-4A8B-8FE2-6C879F3DEABB}" type="slidenum">
              <a:rPr lang="ru-RU" smtClean="0"/>
              <a:t>‹Nr.›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8189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0180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2473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619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60265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9483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67970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74722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24980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764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23.11.2015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Злобина Т.А., ТАЦ АУЦА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C980D-53E0-4A8B-8FE2-6C879F3DEABB}" type="slidenum">
              <a:rPr lang="ru-RU" smtClean="0"/>
              <a:t>‹Nr.›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71608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49071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80212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18896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71627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AD50-CFC2-4CA6-BF4E-9154CF7F4B4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B144B-DA59-428C-87E2-3175052257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3218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AD50-CFC2-4CA6-BF4E-9154CF7F4B4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B144B-DA59-428C-87E2-3175052257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8031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AD50-CFC2-4CA6-BF4E-9154CF7F4B4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B144B-DA59-428C-87E2-3175052257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5495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AD50-CFC2-4CA6-BF4E-9154CF7F4B4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B144B-DA59-428C-87E2-3175052257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75329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AD50-CFC2-4CA6-BF4E-9154CF7F4B4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B144B-DA59-428C-87E2-3175052257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460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23.11.2015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Злобина Т.А., ТАЦ АУЦА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C980D-53E0-4A8B-8FE2-6C879F3DEABB}" type="slidenum">
              <a:rPr lang="ru-RU" smtClean="0"/>
              <a:t>‹Nr.›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AD50-CFC2-4CA6-BF4E-9154CF7F4B4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B144B-DA59-428C-87E2-3175052257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13869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AD50-CFC2-4CA6-BF4E-9154CF7F4B4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B144B-DA59-428C-87E2-3175052257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79092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AD50-CFC2-4CA6-BF4E-9154CF7F4B4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B144B-DA59-428C-87E2-3175052257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39434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AD50-CFC2-4CA6-BF4E-9154CF7F4B4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B144B-DA59-428C-87E2-3175052257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41964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AD50-CFC2-4CA6-BF4E-9154CF7F4B4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B144B-DA59-428C-87E2-3175052257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95442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AD50-CFC2-4CA6-BF4E-9154CF7F4B4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B144B-DA59-428C-87E2-3175052257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51452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AD50-CFC2-4CA6-BF4E-9154CF7F4B4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B144B-DA59-428C-87E2-3175052257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97572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AD50-CFC2-4CA6-BF4E-9154CF7F4B4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B144B-DA59-428C-87E2-3175052257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95094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AD50-CFC2-4CA6-BF4E-9154CF7F4B4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B144B-DA59-428C-87E2-3175052257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02273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AD50-CFC2-4CA6-BF4E-9154CF7F4B4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B144B-DA59-428C-87E2-3175052257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389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23.11.2015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Злобина Т.А., ТАЦ АУЦА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C980D-53E0-4A8B-8FE2-6C879F3DEABB}" type="slidenum">
              <a:rPr lang="ru-RU" smtClean="0"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AD50-CFC2-4CA6-BF4E-9154CF7F4B4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B144B-DA59-428C-87E2-3175052257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76879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AD50-CFC2-4CA6-BF4E-9154CF7F4B4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B144B-DA59-428C-87E2-3175052257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10993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AD50-CFC2-4CA6-BF4E-9154CF7F4B4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B144B-DA59-428C-87E2-3175052257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15729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AD50-CFC2-4CA6-BF4E-9154CF7F4B4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B144B-DA59-428C-87E2-3175052257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04153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AD50-CFC2-4CA6-BF4E-9154CF7F4B4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B144B-DA59-428C-87E2-3175052257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14215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AD50-CFC2-4CA6-BF4E-9154CF7F4B4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B144B-DA59-428C-87E2-3175052257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45128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AD50-CFC2-4CA6-BF4E-9154CF7F4B4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B144B-DA59-428C-87E2-3175052257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86267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AD50-CFC2-4CA6-BF4E-9154CF7F4B4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B144B-DA59-428C-87E2-3175052257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80056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AD50-CFC2-4CA6-BF4E-9154CF7F4B4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B144B-DA59-428C-87E2-3175052257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73719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AD50-CFC2-4CA6-BF4E-9154CF7F4B4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B144B-DA59-428C-87E2-3175052257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480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23.11.2015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Злобина Т.А., ТАЦ АУЦА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C980D-53E0-4A8B-8FE2-6C879F3DEABB}" type="slidenum">
              <a:rPr lang="ru-RU" smtClean="0"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AD50-CFC2-4CA6-BF4E-9154CF7F4B4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B144B-DA59-428C-87E2-3175052257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5512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AD50-CFC2-4CA6-BF4E-9154CF7F4B4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B144B-DA59-428C-87E2-3175052257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8890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AD50-CFC2-4CA6-BF4E-9154CF7F4B4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B144B-DA59-428C-87E2-3175052257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38407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AD50-CFC2-4CA6-BF4E-9154CF7F4B4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B144B-DA59-428C-87E2-3175052257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941505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AD50-CFC2-4CA6-BF4E-9154CF7F4B4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B144B-DA59-428C-87E2-3175052257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33258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AD50-CFC2-4CA6-BF4E-9154CF7F4B4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B144B-DA59-428C-87E2-3175052257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72942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AD50-CFC2-4CA6-BF4E-9154CF7F4B4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B144B-DA59-428C-87E2-3175052257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24965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2AD50-CFC2-4CA6-BF4E-9154CF7F4B4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B144B-DA59-428C-87E2-3175052257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06650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62809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770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23.11.2015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Злобина Т.А., ТАЦ АУЦА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C980D-53E0-4A8B-8FE2-6C879F3DEABB}" type="slidenum">
              <a:rPr lang="ru-RU" smtClean="0"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39371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14935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86035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39199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25292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83435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28561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86496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509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/>
              <a:t>23.11.2015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Злобина Т.А., ТАЦ АУЦА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C980D-53E0-4A8B-8FE2-6C879F3DEABB}" type="slidenum">
              <a:rPr lang="ru-RU" smtClean="0"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ru-RU"/>
              <a:t>23.11.2015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ru-RU"/>
              <a:t>Злобина Т.А., ТАЦ АУЦА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9DC980D-53E0-4A8B-8FE2-6C879F3DEABB}" type="slidenum">
              <a:rPr lang="ru-RU" smtClean="0"/>
              <a:t>‹Nr.›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277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917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2AD50-CFC2-4CA6-BF4E-9154CF7F4B4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B144B-DA59-428C-87E2-3175052257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04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2AD50-CFC2-4CA6-BF4E-9154CF7F4B4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B144B-DA59-428C-87E2-3175052257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914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2AD50-CFC2-4CA6-BF4E-9154CF7F4B4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B144B-DA59-428C-87E2-31750522578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45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B2B2A-EB7A-4B84-A580-1684F4F98A6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27.10.2023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BF134-7E5C-4248-B853-E0C62BBC460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0311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yandex.ru/an/count/W-iejI_zOBu33Hy053K6cw1SDTS69GK0lWGnn2TBOW00000uuBGYXDdrX_YLgDEw0O010OW1gv_Dbea1a07-uz_sru20W0AO0VxZt_PNe072g072k07KcOM59Fdbem7W0OAL_PS1w06s0ZYW0j2FXXQv0bjxrt0YVSpTm08By0AnaSNQ0R031EW4emtu1CoeN8W5sfn9a0NCg5oW1OYL7AW5dBmNi0MSl1Uu1Poy5y05ugazo0NQom_G1O2J2-05bCG2g0R40ia67nWRA1wrHWC50000gGSRq3puHM9y5xW7W0NG1nRO1n0CmeA01k08w8U3X3pkqAvSzp_9SAeB45A26iuRq000tFo6HzVRw0lQd4clcmQO3Ud5EE0DWeA1WO20W0W_dx3imEAZhQC3e0x0X3sReAFstyYOlXU04DswcoAG4CMNzC6LnvpZwy2ma881q132bn5do17Cnfp02k0HgS3Q1EWHy8oIdx7Uv9HtFAb0isnDNKF3u3_f4hSu2FFmpuExy18EyvgDcl7ufBGMu1ESl1U85DQgsRQ6huB0Dw0KdBmNg1JCg5om59NbyIwu5827fmx0582Sd3d850VG5D2jZnFO5Co-lP46u1G1w1IC0iWLZvh4nS43q1NClhsH1jWLmOhsxAEFlFnZy80MXO3GW8R0Pw0MyCMQaWQm5h83oHRG5hYlthu1s1Q15vWNnxI9BAWN2RWN0i0NjHRG5z260zWNjlO-w1S1cHYW61Im6Dkgh986k1W1q1WX-1Z_uetsZx-Yd5Q06Tclk9Voej_6l0696Slu1m000000e1d40h0Pk1d0qXaIUM5YSrzpPN9sPN8lSZOqE2qnu1a1w1ct1V0PWC83-1ceXVaeWHh__-jE7RBXbuWQm8Gzc1hpf2gm6hkouUoAwFByhm6u6WBr6W40002O6-d5EB0RBhWR0jWR0UaR0000uEiwB47m6-w9tW7u6vAUFe8S3KX8GJf3Obf9J4D8MJVf780T_t-P7U0TseQC1UWTkg24--xhvF8ay1saoBd1wElayYJu7UsHri2kb8_m9AWU0T0UdF7eXDVXwz1-s1xwsXw87____m6W7zswcoAm7m787ztyyb7I7mKrDp4qEF0V0O0WW8A048WW0QaWi224W20i8B64HY64e48GKRWTmRkaCCHZOv5SwemBPo6YtooZTZlhB7kr90CWxILRSl54UCujLdpyTAgEiBeF6SX97Y7ce9sP4A6DWDdPjj5Nv8ljA0UkoZSZhUrxVpweeVWHmUIL7gWpMpQNWnePGC2G3-CYqmCPAk5GLZSQzjAQysE6k7YfamC_-y9G5IbHsnOy~1?test-tag=536870941&amp;banner-test-tags=eyI3MjA1NzYwNTgzOTM4Njg3OSI6IjU3MzYwIn0=&amp;pcode-active-testids=560593,0,7;555795,0,47;406668,0,67" TargetMode="External"/><Relationship Id="rId2" Type="http://schemas.openxmlformats.org/officeDocument/2006/relationships/hyperlink" Target="https://lsm.kz/migraciya-za-2021-god" TargetMode="External"/><Relationship Id="rId1" Type="http://schemas.openxmlformats.org/officeDocument/2006/relationships/slideLayout" Target="../slideLayouts/slideLayout46.xml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legalacts.egov.kz/npa/view?id=13920313" TargetMode="External"/><Relationship Id="rId2" Type="http://schemas.openxmlformats.org/officeDocument/2006/relationships/hyperlink" Target="http://adilet.zan.kz/rus/docs/Z1100000477" TargetMode="External"/><Relationship Id="rId1" Type="http://schemas.openxmlformats.org/officeDocument/2006/relationships/slideLayout" Target="../slideLayouts/slideLayout57.xml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G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mailto:tspc@mail.auca.kg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s://auca.kg/ru/tspc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hyperlink" Target="https://centralasia.hss.de/" TargetMode="External"/><Relationship Id="rId4" Type="http://schemas.openxmlformats.org/officeDocument/2006/relationships/hyperlink" Target="mailto:Meier-M@hss.d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2"/>
            <a:ext cx="7772400" cy="3342556"/>
          </a:xfrm>
        </p:spPr>
        <p:txBody>
          <a:bodyPr/>
          <a:lstStyle/>
          <a:p>
            <a:pPr lvl="0" fontAlgn="base">
              <a:spcAft>
                <a:spcPct val="0"/>
              </a:spcAft>
            </a:pPr>
            <a:r>
              <a:rPr lang="ru-RU" sz="2800" b="1" dirty="0">
                <a:effectLst/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«Влияние COVID-19 и последующих событий в Афганистане, Казахстане, России и Украине на формирование миграционных политик стран ЦА и РФ»</a:t>
            </a:r>
            <a:br>
              <a:rPr lang="ru-RU" sz="2800" b="1" dirty="0">
                <a:effectLst/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br>
              <a:rPr lang="ru-RU" sz="2800" b="1" i="1" dirty="0">
                <a:effectLst/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</a:br>
            <a:r>
              <a:rPr lang="ru-RU" sz="1600" b="1" i="1" dirty="0">
                <a:effectLst/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(По материалам «Миграционного ежегодника: Центральная Азия и Россия-2020: Влияние COVID-19 на формирование миграционной политики стран Центральной Азии и России» - ФХЗ - ТАЦ АУЦА) </a:t>
            </a:r>
            <a:endParaRPr lang="ru-RU" sz="16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41168"/>
            <a:ext cx="6368752" cy="1800200"/>
          </a:xfrm>
        </p:spPr>
        <p:txBody>
          <a:bodyPr>
            <a:normAutofit fontScale="92500" lnSpcReduction="10000"/>
          </a:bodyPr>
          <a:lstStyle/>
          <a:p>
            <a:pPr lvl="0"/>
            <a:endParaRPr lang="ru-RU" sz="2100" b="1" i="1" dirty="0">
              <a:solidFill>
                <a:prstClr val="black"/>
              </a:solidFill>
              <a:latin typeface="Calibri" pitchFamily="34" charset="0"/>
              <a:ea typeface="Times New Roman UniToktom" pitchFamily="18" charset="0"/>
              <a:cs typeface="Calibri" pitchFamily="34" charset="0"/>
            </a:endParaRPr>
          </a:p>
          <a:p>
            <a:pPr lvl="0"/>
            <a:endParaRPr lang="ru-RU" sz="1800" b="1" i="1" dirty="0">
              <a:solidFill>
                <a:prstClr val="black"/>
              </a:solidFill>
              <a:latin typeface="Calibri" pitchFamily="34" charset="0"/>
              <a:ea typeface="Times New Roman UniToktom" pitchFamily="18" charset="0"/>
              <a:cs typeface="Calibri" pitchFamily="34" charset="0"/>
            </a:endParaRPr>
          </a:p>
          <a:p>
            <a:pPr lvl="0"/>
            <a:endParaRPr lang="ru-RU" sz="1800" b="1" i="1" dirty="0">
              <a:solidFill>
                <a:prstClr val="black"/>
              </a:solidFill>
              <a:latin typeface="Calibri" pitchFamily="34" charset="0"/>
              <a:ea typeface="Times New Roman UniToktom" pitchFamily="18" charset="0"/>
              <a:cs typeface="Calibri" pitchFamily="34" charset="0"/>
            </a:endParaRPr>
          </a:p>
          <a:p>
            <a:pPr lvl="0"/>
            <a:r>
              <a:rPr lang="ru-RU" sz="1800" b="1" i="1" dirty="0">
                <a:solidFill>
                  <a:prstClr val="black"/>
                </a:solidFill>
                <a:latin typeface="Calibri" pitchFamily="34" charset="0"/>
                <a:ea typeface="Times New Roman UniToktom" pitchFamily="18" charset="0"/>
                <a:cs typeface="Calibri" pitchFamily="34" charset="0"/>
              </a:rPr>
              <a:t>Татьяна Злобина</a:t>
            </a:r>
            <a:r>
              <a:rPr lang="en-US" sz="1800" b="1" i="1" dirty="0">
                <a:solidFill>
                  <a:prstClr val="black"/>
                </a:solidFill>
                <a:latin typeface="Calibri" pitchFamily="34" charset="0"/>
                <a:ea typeface="Times New Roman UniToktom" pitchFamily="18" charset="0"/>
                <a:cs typeface="Calibri" pitchFamily="34" charset="0"/>
              </a:rPr>
              <a:t> – </a:t>
            </a:r>
            <a:r>
              <a:rPr lang="ru-RU" sz="1800" b="1" i="1" dirty="0">
                <a:solidFill>
                  <a:prstClr val="black"/>
                </a:solidFill>
                <a:latin typeface="Calibri" pitchFamily="34" charset="0"/>
                <a:ea typeface="Times New Roman UniToktom" pitchFamily="18" charset="0"/>
                <a:cs typeface="Calibri" pitchFamily="34" charset="0"/>
              </a:rPr>
              <a:t>ТАЦ АУЦА</a:t>
            </a:r>
          </a:p>
          <a:p>
            <a:pPr lvl="0"/>
            <a:r>
              <a:rPr lang="ru-RU" sz="1800" b="1" i="1" dirty="0">
                <a:solidFill>
                  <a:prstClr val="black"/>
                </a:solidFill>
                <a:latin typeface="Calibri" pitchFamily="34" charset="0"/>
                <a:ea typeface="Times New Roman UniToktom" pitchFamily="18" charset="0"/>
                <a:cs typeface="Calibri" pitchFamily="34" charset="0"/>
              </a:rPr>
              <a:t>12 апреля 2022 г.</a:t>
            </a:r>
          </a:p>
          <a:p>
            <a:pPr lvl="0"/>
            <a:r>
              <a:rPr lang="ru-RU" sz="1800" b="1" i="1" dirty="0">
                <a:solidFill>
                  <a:prstClr val="black"/>
                </a:solidFill>
                <a:latin typeface="Calibri" pitchFamily="34" charset="0"/>
                <a:ea typeface="Times New Roman UniToktom" pitchFamily="18" charset="0"/>
                <a:cs typeface="Calibri" pitchFamily="34" charset="0"/>
              </a:rPr>
              <a:t>г. Бишкек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904" y="505776"/>
            <a:ext cx="2520280" cy="650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37481" y="127817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DC980D-53E0-4A8B-8FE2-6C879F3DEABB}" type="slidenum">
              <a:rPr lang="ru-RU" smtClean="0"/>
              <a:t>1</a:t>
            </a:fld>
            <a:endParaRPr lang="ru-RU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29215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</a:t>
            </a:r>
            <a:endParaRPr kumimoji="0" lang="ru-RU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AutoShape 2" descr="Россияне вовсе не стремятся занять рабочие места, которые освобождают уезжающие домой трудовые мигранты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" name="Рисунок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7566" y="341312"/>
            <a:ext cx="229235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Рисунок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41312"/>
            <a:ext cx="229235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Рисунок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7566" y="341312"/>
            <a:ext cx="229235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723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68063"/>
            <a:ext cx="7772400" cy="5085273"/>
          </a:xfrm>
        </p:spPr>
        <p:txBody>
          <a:bodyPr/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br>
              <a:rPr lang="en-US" sz="3200" b="1" dirty="0">
                <a:effectLst/>
                <a:latin typeface="Calibri"/>
                <a:ea typeface="Calibri"/>
                <a:cs typeface="Times New Roman"/>
              </a:rPr>
            </a:br>
            <a:r>
              <a:rPr lang="en-US" sz="3200" b="1" dirty="0">
                <a:effectLst/>
                <a:latin typeface="Calibri"/>
                <a:ea typeface="Calibri"/>
                <a:cs typeface="Times New Roman"/>
              </a:rPr>
              <a:t> </a:t>
            </a:r>
            <a:br>
              <a:rPr lang="en-US" sz="3200" b="1" dirty="0">
                <a:effectLst/>
                <a:latin typeface="Calibri"/>
                <a:ea typeface="Calibri"/>
                <a:cs typeface="Times New Roman"/>
              </a:rPr>
            </a:br>
            <a:br>
              <a:rPr lang="ru-RU" sz="2400" dirty="0">
                <a:effectLst/>
                <a:latin typeface="Calibri"/>
                <a:ea typeface="Calibri"/>
                <a:cs typeface="Times New Roman"/>
              </a:rPr>
            </a:br>
            <a:endParaRPr lang="ru-RU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98876"/>
            <a:ext cx="7990656" cy="5926469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sz="5100" b="1" dirty="0">
                <a:solidFill>
                  <a:schemeClr val="accent1"/>
                </a:solidFill>
                <a:latin typeface="Times New Roman UniToktom" pitchFamily="18" charset="0"/>
                <a:ea typeface="Times New Roman UniToktom" pitchFamily="18" charset="0"/>
              </a:rPr>
              <a:t>Вызовы и риски на рынке труда РФ для трудящихся мигрантов из Кыргызстана, возникшие после начала событий в Украине</a:t>
            </a:r>
          </a:p>
          <a:p>
            <a:pPr marL="571500" indent="-571500" algn="just">
              <a:buFontTx/>
              <a:buChar char="-"/>
            </a:pPr>
            <a:endParaRPr lang="ru-RU" sz="36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marL="571500" indent="-571500" algn="just">
              <a:buFontTx/>
              <a:buChar char="-"/>
            </a:pPr>
            <a:r>
              <a:rPr lang="ru-RU" sz="36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санкции в РФ, вызванные событиями в Украине;</a:t>
            </a:r>
          </a:p>
          <a:p>
            <a:pPr marL="571500" indent="-571500" algn="just">
              <a:buFontTx/>
              <a:buChar char="-"/>
            </a:pPr>
            <a:r>
              <a:rPr lang="ru-RU" sz="36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со дня ввода российских войск в Украину, обменный курс рубля упал примерно на одну пятую, при этом, западные прогнозисты предсказывают экономический спад в размере от 5 до 10 процентов в этом году и продолжающуюся рецессию на 2023 год;</a:t>
            </a:r>
          </a:p>
          <a:p>
            <a:pPr marL="571500" indent="-571500" algn="just">
              <a:buFontTx/>
              <a:buChar char="-"/>
            </a:pPr>
            <a:r>
              <a:rPr lang="ru-RU" sz="36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Всемирный банк в марте 2022 года спрогнозировал, что реальная стоимость денежных переводов, отправляемых в ЦА, в этом году упадет на 22 процента;</a:t>
            </a:r>
          </a:p>
          <a:p>
            <a:pPr marL="571500" indent="-571500" algn="just">
              <a:buFontTx/>
              <a:buChar char="-"/>
            </a:pPr>
            <a:r>
              <a:rPr lang="ru-RU" sz="36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экономика Кыргызстана зависит от состояния российского рынка труда;</a:t>
            </a:r>
          </a:p>
          <a:p>
            <a:pPr marL="571500" indent="-571500" algn="just">
              <a:buFontTx/>
              <a:buChar char="-"/>
            </a:pPr>
            <a:r>
              <a:rPr lang="ru-RU" sz="36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предварительные прогнозы Всемирного банка говорят о том, что долларовая стоимость денежных переводов в Кыргызстане может упасть на треть в этом году;</a:t>
            </a:r>
          </a:p>
          <a:p>
            <a:pPr marL="571500" indent="-571500" algn="just">
              <a:buFontTx/>
              <a:buChar char="-"/>
            </a:pPr>
            <a:r>
              <a:rPr lang="ru-RU" sz="36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личный выбор: сокращение возможностей трудоустройства в России и заработной платы в условиях ослабления рубля или возвращение на родину, где есть семья, жилье, но перспективы трудоустройства, возможности рынка труда скромные;</a:t>
            </a:r>
          </a:p>
          <a:p>
            <a:pPr marL="571500" indent="-571500" algn="just">
              <a:buFontTx/>
              <a:buChar char="-"/>
            </a:pPr>
            <a:r>
              <a:rPr lang="ru-RU" sz="36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сохранение высокого уровня безработицы в КР;</a:t>
            </a:r>
          </a:p>
          <a:p>
            <a:pPr marL="571500" indent="-571500" algn="just">
              <a:buFontTx/>
              <a:buChar char="-"/>
            </a:pPr>
            <a:r>
              <a:rPr lang="ru-RU" sz="36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увеличение милицейских рейдов по местам проживания мигрантов;</a:t>
            </a:r>
          </a:p>
          <a:p>
            <a:pPr marL="571500" indent="-571500" algn="just">
              <a:buFontTx/>
              <a:buChar char="-"/>
            </a:pPr>
            <a:r>
              <a:rPr lang="ru-RU" sz="36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мигранты из стран Центральной Азии планируют покинуть Россию из-за экономических проблем, личные миграционные планы некоторых из них включают поиск работы в Европе и в других локациях.</a:t>
            </a:r>
          </a:p>
          <a:p>
            <a:pPr marL="571500" indent="-571500" algn="just">
              <a:buFontTx/>
              <a:buChar char="-"/>
            </a:pPr>
            <a:endParaRPr lang="ru-RU" sz="36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marL="571500" indent="-571500" algn="just">
              <a:buFontTx/>
              <a:buChar char="-"/>
            </a:pPr>
            <a:endParaRPr lang="ru-RU" sz="36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algn="just"/>
            <a:endParaRPr lang="ru-RU" sz="36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marL="571500" indent="-571500" algn="just">
              <a:buFontTx/>
              <a:buChar char="-"/>
            </a:pPr>
            <a:endParaRPr lang="ru-RU" sz="36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algn="just"/>
            <a:endParaRPr lang="en-US" sz="28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3528" y="178207"/>
            <a:ext cx="849592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DC980D-53E0-4A8B-8FE2-6C879F3DEABB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10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7" y="-15154"/>
            <a:ext cx="1629675" cy="420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6512"/>
            <a:ext cx="1080118" cy="513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2013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68063"/>
            <a:ext cx="7772400" cy="5085273"/>
          </a:xfrm>
        </p:spPr>
        <p:txBody>
          <a:bodyPr/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br>
              <a:rPr lang="en-US" sz="3200" b="1" dirty="0">
                <a:effectLst/>
                <a:latin typeface="Calibri"/>
                <a:ea typeface="Calibri"/>
                <a:cs typeface="Times New Roman"/>
              </a:rPr>
            </a:br>
            <a:r>
              <a:rPr lang="en-US" sz="3200" b="1" dirty="0">
                <a:effectLst/>
                <a:latin typeface="Calibri"/>
                <a:ea typeface="Calibri"/>
                <a:cs typeface="Times New Roman"/>
              </a:rPr>
              <a:t> </a:t>
            </a:r>
            <a:br>
              <a:rPr lang="en-US" sz="3200" b="1" dirty="0">
                <a:effectLst/>
                <a:latin typeface="Calibri"/>
                <a:ea typeface="Calibri"/>
                <a:cs typeface="Times New Roman"/>
              </a:rPr>
            </a:br>
            <a:br>
              <a:rPr lang="ru-RU" sz="2400" dirty="0">
                <a:effectLst/>
                <a:latin typeface="Calibri"/>
                <a:ea typeface="Calibri"/>
                <a:cs typeface="Times New Roman"/>
              </a:rPr>
            </a:br>
            <a:endParaRPr lang="ru-RU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08720"/>
            <a:ext cx="7990656" cy="561662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Times New Roman UniToktom" pitchFamily="18" charset="0"/>
                <a:ea typeface="Times New Roman UniToktom" pitchFamily="18" charset="0"/>
              </a:rPr>
              <a:t>Перспективы развития миграционных процессов в КР</a:t>
            </a:r>
          </a:p>
          <a:p>
            <a:pPr algn="just"/>
            <a:r>
              <a:rPr lang="ru-RU" sz="19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- Введение пандемии ускорило принятие решения трудящимися мигрантами в пользу принятия ими и членами их семей российского гражданства.</a:t>
            </a:r>
          </a:p>
          <a:p>
            <a:pPr marL="342900" indent="-342900" algn="just">
              <a:buFontTx/>
              <a:buChar char="-"/>
            </a:pPr>
            <a:r>
              <a:rPr lang="ru-RU" sz="19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На принятие такого решения повлияли и три революции за 30 лет </a:t>
            </a:r>
            <a:r>
              <a:rPr lang="ru-RU" sz="1900" dirty="0" err="1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независтмости</a:t>
            </a:r>
            <a:r>
              <a:rPr lang="ru-RU" sz="19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, а также и события в Афганистане.</a:t>
            </a:r>
          </a:p>
          <a:p>
            <a:pPr marL="342900" indent="-342900" algn="just">
              <a:buFontTx/>
              <a:buChar char="-"/>
            </a:pPr>
            <a:r>
              <a:rPr lang="ru-RU" sz="19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С 24 июля 2020 года Закон РФ «О гражданстве Российской Федерации» более не предусматривает получение гражданства многими категориями граждан, ранее имеющими на то право в рамках закона на территории КР. Эта законодательная новелла, а также и невозможность для многих уехать по вопросам получения гражданства в Россию, привела к значительной активизации использования российской программы «Соотечественники», оставшейся единственно возможным путем получения гражданства России. Поскольку понятие «соотечественник» в рамках этой программы имеет широкое толкование, то многие трудящиеся мигранты ставят себе целью получить гражданство РФ в рамках этой программы, пребывая в Кыргызстане.</a:t>
            </a:r>
          </a:p>
          <a:p>
            <a:pPr marL="342900" indent="-342900" algn="just">
              <a:buFontTx/>
              <a:buChar char="-"/>
            </a:pPr>
            <a:r>
              <a:rPr lang="ru-RU" sz="19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По результатам глубинных интервью видно, что многие мигранты будут заведомо согласны на более низкооплачиваемую, с худшими условиями труда, работу. Имеется риск большого оттока трудоспособного населения из КР в РФ и РК. </a:t>
            </a:r>
          </a:p>
          <a:p>
            <a:pPr marL="342900" indent="-342900" algn="just">
              <a:buFontTx/>
              <a:buChar char="-"/>
            </a:pPr>
            <a:r>
              <a:rPr lang="ru-RU" sz="19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Не исключено, что некоторые будут согласны на работу в теневом секторе экономики, что отрицательно повлияет на возможности защиты их прав как со стороны государства, так и со стороны некоммерческих организаций. А также может в целом вывести их в число лиц, нелегально пребывающих в стране назначения.  </a:t>
            </a:r>
          </a:p>
          <a:p>
            <a:pPr marL="342900" indent="-342900" algn="just">
              <a:buFontTx/>
              <a:buChar char="-"/>
            </a:pPr>
            <a:r>
              <a:rPr lang="ru-RU" sz="19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Существующие в настоящее время механизмы организованного трудоустройства трудящихся мигрантов в РФ и Казахстане имеют лишь небольшие преимущества по сравнению с другими методами поиска работы, что делает такие услуги неконкурентоспособными. </a:t>
            </a:r>
          </a:p>
          <a:p>
            <a:pPr algn="just"/>
            <a:endParaRPr lang="ru-RU" b="1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algn="just"/>
            <a:endParaRPr lang="ru-RU" sz="2000" dirty="0">
              <a:solidFill>
                <a:schemeClr val="tx1"/>
              </a:solidFill>
              <a:latin typeface="Lucida Sans Unicode"/>
            </a:endParaRPr>
          </a:p>
          <a:p>
            <a:endParaRPr lang="en-US" sz="20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3528" y="150912"/>
            <a:ext cx="849592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DC980D-53E0-4A8B-8FE2-6C879F3DEABB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11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7" y="-15154"/>
            <a:ext cx="1629675" cy="420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6512"/>
            <a:ext cx="1080118" cy="513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3704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68063"/>
            <a:ext cx="7772400" cy="5085273"/>
          </a:xfrm>
        </p:spPr>
        <p:txBody>
          <a:bodyPr/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br>
              <a:rPr lang="en-US" sz="3200" b="1" dirty="0">
                <a:effectLst/>
                <a:latin typeface="Calibri"/>
                <a:ea typeface="Calibri"/>
                <a:cs typeface="Times New Roman"/>
              </a:rPr>
            </a:br>
            <a:r>
              <a:rPr lang="en-US" sz="3200" b="1" dirty="0">
                <a:effectLst/>
                <a:latin typeface="Calibri"/>
                <a:ea typeface="Calibri"/>
                <a:cs typeface="Times New Roman"/>
              </a:rPr>
              <a:t> </a:t>
            </a:r>
            <a:br>
              <a:rPr lang="en-US" sz="3200" b="1" dirty="0">
                <a:effectLst/>
                <a:latin typeface="Calibri"/>
                <a:ea typeface="Calibri"/>
                <a:cs typeface="Times New Roman"/>
              </a:rPr>
            </a:br>
            <a:br>
              <a:rPr lang="ru-RU" sz="2400" dirty="0">
                <a:effectLst/>
                <a:latin typeface="Calibri"/>
                <a:ea typeface="Calibri"/>
                <a:cs typeface="Times New Roman"/>
              </a:rPr>
            </a:br>
            <a:endParaRPr lang="ru-RU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08720"/>
            <a:ext cx="7990656" cy="5616625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600" b="1" dirty="0">
                <a:solidFill>
                  <a:srgbClr val="0070C0"/>
                </a:solidFill>
                <a:latin typeface="Times New Roman UniToktom" pitchFamily="18" charset="0"/>
                <a:ea typeface="Times New Roman UniToktom" pitchFamily="18" charset="0"/>
              </a:rPr>
              <a:t>РФ: «Сжатие» миграции в РФ в 2020 г. и частичное восстановление в 2021 г.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3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месту пребывания</a:t>
            </a:r>
            <a:r>
              <a:rPr lang="ru-RU" sz="2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2021 г. в России в течение года пребывало 12891 тыс. иностранцев (в 2020 - 9341 тыс., 2019 - 18951 тыс., в 2016 – 13714 тыс.), в </a:t>
            </a:r>
            <a:r>
              <a:rPr lang="ru-RU" sz="23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2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3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целью работы</a:t>
            </a:r>
            <a:r>
              <a:rPr lang="ru-RU" sz="2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в течение года - 9531 тыс. иностранцев, </a:t>
            </a:r>
            <a:r>
              <a:rPr lang="ru-RU" sz="23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частного визита</a:t>
            </a:r>
            <a:r>
              <a:rPr lang="ru-RU" sz="2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- 1878 тыс., </a:t>
            </a:r>
            <a:r>
              <a:rPr lang="ru-RU" sz="23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учёбы</a:t>
            </a:r>
            <a:r>
              <a:rPr lang="ru-RU" sz="2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634 тыс., </a:t>
            </a:r>
            <a:r>
              <a:rPr lang="ru-RU" sz="23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деловой</a:t>
            </a:r>
            <a:r>
              <a:rPr lang="ru-RU" sz="2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203 тыс.,  </a:t>
            </a:r>
            <a:r>
              <a:rPr lang="ru-RU" sz="23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туризма</a:t>
            </a:r>
            <a:r>
              <a:rPr lang="ru-RU" sz="2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251 тыс., </a:t>
            </a:r>
            <a:r>
              <a:rPr lang="ru-RU" sz="23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гуманитарной</a:t>
            </a:r>
            <a:r>
              <a:rPr lang="ru-RU" sz="2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тыс., </a:t>
            </a:r>
            <a:r>
              <a:rPr lang="ru-RU" sz="23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иной</a:t>
            </a:r>
            <a:r>
              <a:rPr lang="ru-RU" sz="2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384 тыс..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Число иностранцев с действующим патентом на осуществление трудовой деятельности в России к концу 2021 года составило 1912,2 тысячи человек (в 2020 – 1136,7 тысячи человек). На конец декабря 2021 г. действующих разрешений на работу 83 тыс. (в 2020 – 73 тыс.). Заключено трудовых договоров и ГПД на конец 2021г. 1673 тыс., из них по разрешению на работу 68 тыс., без разрешения  (ЕАЭС) – 705, по патентам – 900тыс.</a:t>
            </a:r>
          </a:p>
          <a:p>
            <a:pPr algn="just"/>
            <a:endParaRPr lang="ru-RU" b="1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algn="just"/>
            <a:endParaRPr lang="ru-RU" sz="2000" dirty="0">
              <a:solidFill>
                <a:schemeClr val="tx1"/>
              </a:solidFill>
              <a:latin typeface="Lucida Sans Unicode"/>
            </a:endParaRPr>
          </a:p>
          <a:p>
            <a:endParaRPr lang="en-US" sz="20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3528" y="150912"/>
            <a:ext cx="849592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DC980D-53E0-4A8B-8FE2-6C879F3DEABB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12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7" y="-15154"/>
            <a:ext cx="1629675" cy="420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6512"/>
            <a:ext cx="1080118" cy="513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7986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2403" y="1440072"/>
            <a:ext cx="7772400" cy="5085273"/>
          </a:xfrm>
        </p:spPr>
        <p:txBody>
          <a:bodyPr/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br>
              <a:rPr lang="en-US" sz="3200" b="1" dirty="0">
                <a:effectLst/>
                <a:latin typeface="Calibri"/>
                <a:ea typeface="Calibri"/>
                <a:cs typeface="Times New Roman"/>
              </a:rPr>
            </a:br>
            <a:r>
              <a:rPr lang="en-US" sz="3200" b="1" dirty="0">
                <a:effectLst/>
                <a:latin typeface="Calibri"/>
                <a:ea typeface="Calibri"/>
                <a:cs typeface="Times New Roman"/>
              </a:rPr>
              <a:t> </a:t>
            </a:r>
            <a:br>
              <a:rPr lang="en-US" sz="3200" b="1" dirty="0">
                <a:effectLst/>
                <a:latin typeface="Calibri"/>
                <a:ea typeface="Calibri"/>
                <a:cs typeface="Times New Roman"/>
              </a:rPr>
            </a:br>
            <a:br>
              <a:rPr lang="ru-RU" sz="2400" dirty="0">
                <a:effectLst/>
                <a:latin typeface="Calibri"/>
                <a:ea typeface="Calibri"/>
                <a:cs typeface="Times New Roman"/>
              </a:rPr>
            </a:br>
            <a:endParaRPr lang="ru-RU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08720"/>
            <a:ext cx="7990656" cy="561662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600" b="1" dirty="0">
                <a:solidFill>
                  <a:srgbClr val="0070C0"/>
                </a:solidFill>
                <a:latin typeface="Times New Roman UniToktom" pitchFamily="18" charset="0"/>
                <a:ea typeface="Times New Roman UniToktom" pitchFamily="18" charset="0"/>
              </a:rPr>
              <a:t>Государственная политика и государственные программы в сфере миграции в РФ</a:t>
            </a:r>
          </a:p>
          <a:p>
            <a:pPr algn="just"/>
            <a:endParaRPr lang="ru-RU" sz="2600" b="1" dirty="0">
              <a:solidFill>
                <a:srgbClr val="0070C0"/>
              </a:solidFill>
              <a:latin typeface="Lucida Sans Unicode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В 2016 году произошла передача управления миграционными процессами из гражданского федерального ведомства (ФМС России) в ведение Министерства внутренних дел РФ (ГУВМ МВД РФ)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ru-RU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Стратегические решения в сфере миграции принимаются аппаратом Администрации Президента РФ. Управление миграционными процессами входит в сферу ответственности Министерства внутренних дел РФ (ГУВМ МВД РФ), Министерства иностранных дел РФ, Министерства труда и социальной защиты, Федерального агентства по делам национальностей, Пограничной службы при Федеральной службе безопасности России (ФСБ).</a:t>
            </a:r>
          </a:p>
          <a:p>
            <a:pPr algn="just"/>
            <a:endParaRPr lang="ru-RU" b="1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algn="just"/>
            <a:endParaRPr lang="ru-RU" sz="2000" dirty="0">
              <a:solidFill>
                <a:schemeClr val="tx1"/>
              </a:solidFill>
              <a:latin typeface="Lucida Sans Unicode"/>
            </a:endParaRPr>
          </a:p>
          <a:p>
            <a:endParaRPr lang="en-US" sz="20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3528" y="150912"/>
            <a:ext cx="849592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DC980D-53E0-4A8B-8FE2-6C879F3DEABB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13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7" y="-15154"/>
            <a:ext cx="1629675" cy="420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6512"/>
            <a:ext cx="1080118" cy="513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3422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68063"/>
            <a:ext cx="7772400" cy="5085273"/>
          </a:xfrm>
        </p:spPr>
        <p:txBody>
          <a:bodyPr/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br>
              <a:rPr lang="en-US" sz="3200" b="1" dirty="0">
                <a:effectLst/>
                <a:latin typeface="Calibri"/>
                <a:ea typeface="Calibri"/>
                <a:cs typeface="Times New Roman"/>
              </a:rPr>
            </a:br>
            <a:r>
              <a:rPr lang="en-US" sz="3200" b="1" dirty="0">
                <a:effectLst/>
                <a:latin typeface="Calibri"/>
                <a:ea typeface="Calibri"/>
                <a:cs typeface="Times New Roman"/>
              </a:rPr>
              <a:t> </a:t>
            </a:r>
            <a:br>
              <a:rPr lang="en-US" sz="3200" b="1" dirty="0">
                <a:effectLst/>
                <a:latin typeface="Calibri"/>
                <a:ea typeface="Calibri"/>
                <a:cs typeface="Times New Roman"/>
              </a:rPr>
            </a:br>
            <a:br>
              <a:rPr lang="ru-RU" sz="2400" dirty="0">
                <a:effectLst/>
                <a:latin typeface="Calibri"/>
                <a:ea typeface="Calibri"/>
                <a:cs typeface="Times New Roman"/>
              </a:rPr>
            </a:br>
            <a:endParaRPr lang="ru-RU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08720"/>
            <a:ext cx="7990656" cy="561662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600" b="1" dirty="0">
                <a:solidFill>
                  <a:srgbClr val="0070C0"/>
                </a:solidFill>
                <a:latin typeface="Times New Roman UniToktom" pitchFamily="18" charset="0"/>
                <a:ea typeface="Times New Roman UniToktom" pitchFamily="18" charset="0"/>
              </a:rPr>
              <a:t>Государственная политика и государственные программы в сфере миграции в РФ – 2</a:t>
            </a:r>
          </a:p>
          <a:p>
            <a:pPr algn="just"/>
            <a:endParaRPr lang="ru-RU" sz="2600" b="1" dirty="0">
              <a:solidFill>
                <a:srgbClr val="0070C0"/>
              </a:solidFill>
              <a:latin typeface="Lucida Sans Unicode"/>
            </a:endParaRP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ru-RU" sz="2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Государственная стратегия управления миграцией в России изложена в Концепции государственной миграционной политики Российской Федерации на 2019–2025 годы принятой в 2018 г.. 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ru-RU" sz="2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 Президента Российской Федерации от 10.02.2022 № 48 "О Межведомственной комиссии </a:t>
            </a:r>
            <a:r>
              <a:rPr lang="ru-RU" sz="21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Совета Безопасности </a:t>
            </a:r>
            <a:r>
              <a:rPr lang="ru-RU" sz="2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по вопросам совершенствования государственной миграционной политики» – преобразование из рабочей группы по реализации Концепции миграционной политики, повышение статуса Концепции.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ru-RU" sz="2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РФ  действует Государственная программа по оказанию содействия добровольному переселению в Российскую Федерацию соотечественников, проживающих за рубежом за 1992-2021 гг. - 1,04 </a:t>
            </a:r>
            <a:r>
              <a:rPr lang="ru-RU" sz="21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млн.чел</a:t>
            </a:r>
            <a:r>
              <a:rPr lang="ru-RU" sz="2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использовали её для переезда в РФ гражданство РФ, а всего гражданство РФ в 1992-2021 гг. получили  11,2 </a:t>
            </a:r>
            <a:r>
              <a:rPr lang="ru-RU" sz="21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млн.чел</a:t>
            </a:r>
            <a:r>
              <a:rPr lang="ru-RU" sz="2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.(т.е. 10%- по Госпрограмме)</a:t>
            </a:r>
          </a:p>
          <a:p>
            <a:pPr algn="just"/>
            <a:endParaRPr lang="ru-RU" b="1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algn="just"/>
            <a:endParaRPr lang="ru-RU" sz="2000" dirty="0">
              <a:solidFill>
                <a:schemeClr val="tx1"/>
              </a:solidFill>
              <a:latin typeface="Lucida Sans Unicode"/>
            </a:endParaRPr>
          </a:p>
          <a:p>
            <a:endParaRPr lang="en-US" sz="20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3528" y="150912"/>
            <a:ext cx="849592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DC980D-53E0-4A8B-8FE2-6C879F3DEABB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14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7" y="-15154"/>
            <a:ext cx="1629675" cy="420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6512"/>
            <a:ext cx="1080118" cy="513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7699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68063"/>
            <a:ext cx="7772400" cy="5085273"/>
          </a:xfrm>
        </p:spPr>
        <p:txBody>
          <a:bodyPr/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br>
              <a:rPr lang="en-US" sz="3200" b="1" dirty="0">
                <a:effectLst/>
                <a:latin typeface="Calibri"/>
                <a:ea typeface="Calibri"/>
                <a:cs typeface="Times New Roman"/>
              </a:rPr>
            </a:br>
            <a:r>
              <a:rPr lang="en-US" sz="3200" b="1" dirty="0">
                <a:effectLst/>
                <a:latin typeface="Calibri"/>
                <a:ea typeface="Calibri"/>
                <a:cs typeface="Times New Roman"/>
              </a:rPr>
              <a:t> </a:t>
            </a:r>
            <a:br>
              <a:rPr lang="en-US" sz="3200" b="1" dirty="0">
                <a:effectLst/>
                <a:latin typeface="Calibri"/>
                <a:ea typeface="Calibri"/>
                <a:cs typeface="Times New Roman"/>
              </a:rPr>
            </a:br>
            <a:br>
              <a:rPr lang="ru-RU" sz="2400" dirty="0">
                <a:effectLst/>
                <a:latin typeface="Calibri"/>
                <a:ea typeface="Calibri"/>
                <a:cs typeface="Times New Roman"/>
              </a:rPr>
            </a:br>
            <a:endParaRPr lang="ru-RU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08720"/>
            <a:ext cx="7990656" cy="5616625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600" b="1" dirty="0">
                <a:solidFill>
                  <a:srgbClr val="0070C0"/>
                </a:solidFill>
                <a:latin typeface="Times New Roman UniToktom" pitchFamily="18" charset="0"/>
                <a:ea typeface="Times New Roman UniToktom" pitchFamily="18" charset="0"/>
              </a:rPr>
              <a:t>Перспективы развития миграции в РФ</a:t>
            </a:r>
          </a:p>
          <a:p>
            <a:pPr algn="just"/>
            <a:endParaRPr lang="ru-RU" sz="2600" b="1" dirty="0">
              <a:solidFill>
                <a:srgbClr val="0070C0"/>
              </a:solidFill>
              <a:latin typeface="Lucida Sans Unicode"/>
            </a:endParaRPr>
          </a:p>
          <a:p>
            <a:pPr marL="365125" lvl="0" indent="-255588" algn="l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7FD13B"/>
              </a:buClr>
              <a:buSzPct val="68000"/>
              <a:buFont typeface="Wingdings 3" panose="05040102010807070707" pitchFamily="18" charset="2"/>
              <a:buChar char=""/>
            </a:pP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Спрос на иностранную рабочую силу в России ведёт к постепенному ослаблению требований к иностранным трудящимся-мигрантам (одна из причин  возникновения ЕАЭС)</a:t>
            </a:r>
          </a:p>
          <a:p>
            <a:pPr marL="365125" lvl="0" indent="-255588" algn="l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7FD13B"/>
              </a:buClr>
              <a:buSzPct val="68000"/>
              <a:buFont typeface="Wingdings 3" panose="05040102010807070707" pitchFamily="18" charset="2"/>
              <a:buChar char=""/>
            </a:pP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Устоялся контролирующий, а не экономический подход к управлению миграционными процессами, хотя он и ослабляется со временем.</a:t>
            </a:r>
          </a:p>
          <a:p>
            <a:pPr marL="365125" lvl="0" indent="-255588" algn="l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7FD13B"/>
              </a:buClr>
              <a:buSzPct val="68000"/>
              <a:buFont typeface="Wingdings 3" panose="05040102010807070707" pitchFamily="18" charset="2"/>
              <a:buChar char=""/>
            </a:pP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замещающей миграции из стран СНГ, поддерживающий демографический и экономический потенциал России, частично компенсирующей «утечку умов», будет продолжаться. </a:t>
            </a:r>
          </a:p>
          <a:p>
            <a:pPr marL="365125" lvl="0" indent="-255588" algn="l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7FD13B"/>
              </a:buClr>
              <a:buSzPct val="68000"/>
              <a:buFont typeface="Wingdings 3" panose="05040102010807070707" pitchFamily="18" charset="2"/>
              <a:buChar char=""/>
            </a:pP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Нарастающая потребность в </a:t>
            </a:r>
            <a:r>
              <a:rPr lang="ru-RU" sz="2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реиндустриализации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в условиях санкций и сокращения ресурсов молодёжи в предстоящие годы усилит дефицит квалифицированных и неквалифицированных рабочих и специалистов в России и ставит вопрос о выносе части производств из России в страны ЕАЭС</a:t>
            </a:r>
          </a:p>
          <a:p>
            <a:pPr algn="just"/>
            <a:endParaRPr lang="ru-RU" b="1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algn="just"/>
            <a:endParaRPr lang="ru-RU" sz="2000" dirty="0">
              <a:solidFill>
                <a:schemeClr val="tx1"/>
              </a:solidFill>
              <a:latin typeface="Lucida Sans Unicode"/>
            </a:endParaRPr>
          </a:p>
          <a:p>
            <a:endParaRPr lang="en-US" sz="20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3528" y="150912"/>
            <a:ext cx="849592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DC980D-53E0-4A8B-8FE2-6C879F3DEABB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15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7" y="-15154"/>
            <a:ext cx="1629675" cy="420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6512"/>
            <a:ext cx="1080118" cy="513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9928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/>
                </a:solidFill>
              </a:rPr>
              <a:t>Узбекистан:</a:t>
            </a:r>
            <a:r>
              <a:rPr lang="ru-RU" dirty="0"/>
              <a:t> Трудовая миграция-2021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    </a:t>
            </a:r>
            <a:r>
              <a:rPr lang="ru-RU" sz="2800" b="1" dirty="0"/>
              <a:t>Численность мигрантов:</a:t>
            </a:r>
          </a:p>
          <a:p>
            <a:r>
              <a:rPr lang="ru-RU" sz="2800" dirty="0"/>
              <a:t>в разные периоды от 1,7 до 3,1 млн. чел. (9 -15% численности трудовых ресурсов</a:t>
            </a:r>
          </a:p>
          <a:p>
            <a:r>
              <a:rPr lang="ru-RU" sz="2800" dirty="0"/>
              <a:t>страны трудоустройства: Россия (70%), Казахстан (15%), а также страны ЕС, Корея, Турция, ОАЭ;</a:t>
            </a:r>
          </a:p>
          <a:p>
            <a:pPr marL="0" indent="0">
              <a:buNone/>
            </a:pPr>
            <a:r>
              <a:rPr lang="ru-RU" sz="2800" dirty="0"/>
              <a:t>    </a:t>
            </a:r>
            <a:r>
              <a:rPr lang="ru-RU" sz="2800" b="1" dirty="0"/>
              <a:t>Денежные переводы:</a:t>
            </a:r>
          </a:p>
          <a:p>
            <a:r>
              <a:rPr lang="ru-RU" sz="2800" dirty="0"/>
              <a:t>2021г. – 7,6 млрд. долл. США ,  11,6% от ВВП </a:t>
            </a:r>
          </a:p>
          <a:p>
            <a:endParaRPr lang="ru-RU" sz="2800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2110" y="0"/>
            <a:ext cx="2712955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7088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/>
              <a:t>                   </a:t>
            </a:r>
            <a:br>
              <a:rPr lang="ru-RU" sz="3100" dirty="0"/>
            </a:br>
            <a:r>
              <a:rPr lang="ru-RU" sz="3100" dirty="0"/>
              <a:t>Негативные последствия для миграции в связи с военным противостоянием России и Украины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/>
              <a:t>Для процессов трудовой миграции</a:t>
            </a:r>
            <a:r>
              <a:rPr lang="ru-RU" dirty="0"/>
              <a:t>:</a:t>
            </a:r>
          </a:p>
          <a:p>
            <a:r>
              <a:rPr lang="ru-RU" sz="2800" dirty="0"/>
              <a:t>Сокращение численности мигрантов в Россию;</a:t>
            </a:r>
          </a:p>
          <a:p>
            <a:r>
              <a:rPr lang="ru-RU" sz="2800" dirty="0"/>
              <a:t>Повышенные риски потерять работу в России;</a:t>
            </a:r>
          </a:p>
          <a:p>
            <a:r>
              <a:rPr lang="ru-RU" sz="2800" dirty="0"/>
              <a:t>Ослабление позиций оргнабора рабочей силы;</a:t>
            </a:r>
          </a:p>
          <a:p>
            <a:r>
              <a:rPr lang="ru-RU" sz="2800" dirty="0"/>
              <a:t>Обвал курса рубля, сокращение доходов мигрантов;</a:t>
            </a:r>
          </a:p>
          <a:p>
            <a:r>
              <a:rPr lang="ru-RU" sz="2800" dirty="0"/>
              <a:t>Переориентация потоков трудовых мигрантов </a:t>
            </a:r>
          </a:p>
          <a:p>
            <a:pPr marL="0" indent="0">
              <a:buNone/>
            </a:pPr>
            <a:r>
              <a:rPr lang="ru-RU" sz="2800" dirty="0"/>
              <a:t>    на другие страны (Турция, ОАЭ);</a:t>
            </a:r>
          </a:p>
          <a:p>
            <a:r>
              <a:rPr lang="ru-RU" sz="2800" dirty="0"/>
              <a:t>Возвращения части трудовых мигрантов домой;</a:t>
            </a:r>
          </a:p>
          <a:p>
            <a:r>
              <a:rPr lang="ru-RU" sz="2800" dirty="0"/>
              <a:t>Сокращение нелегального трудоустройства;</a:t>
            </a:r>
          </a:p>
          <a:p>
            <a:r>
              <a:rPr lang="ru-RU" sz="2800" dirty="0"/>
              <a:t>Возможный наплыв трудовых мигрантов в республику</a:t>
            </a:r>
          </a:p>
          <a:p>
            <a:endParaRPr lang="ru-RU" sz="2800" dirty="0"/>
          </a:p>
          <a:p>
            <a:pPr marL="0" indent="0">
              <a:buNone/>
            </a:pP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1045" y="3342"/>
            <a:ext cx="2712955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9441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Негативные последствия для миграции в связи с военным противостоянием России и Украины - 2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     </a:t>
            </a:r>
            <a:r>
              <a:rPr lang="ru-RU" b="1" dirty="0"/>
              <a:t>Для экономики республики:</a:t>
            </a:r>
          </a:p>
          <a:p>
            <a:r>
              <a:rPr lang="ru-RU" sz="2600" dirty="0"/>
              <a:t>Пересмотр макроэкономической политики;</a:t>
            </a:r>
          </a:p>
          <a:p>
            <a:r>
              <a:rPr lang="ru-RU" sz="2600" dirty="0"/>
              <a:t>Сокращение объемов денежных переводов;</a:t>
            </a:r>
          </a:p>
          <a:p>
            <a:r>
              <a:rPr lang="ru-RU" sz="2600" dirty="0"/>
              <a:t>Замедление экономического роста (по оценкам </a:t>
            </a:r>
            <a:r>
              <a:rPr lang="en-US" sz="2600" dirty="0"/>
              <a:t>Fitch Rating- </a:t>
            </a:r>
            <a:r>
              <a:rPr lang="ru-RU" sz="2600" dirty="0"/>
              <a:t>в 2022г. с 5,5 до 3,1%);</a:t>
            </a:r>
          </a:p>
          <a:p>
            <a:r>
              <a:rPr lang="ru-RU" sz="2600" dirty="0"/>
              <a:t>Негативное воздействие на уровень инфляции и безработицы;</a:t>
            </a:r>
          </a:p>
          <a:p>
            <a:r>
              <a:rPr lang="ru-RU" sz="2600" dirty="0"/>
              <a:t>Затруднение  денежных переводов в связи с отключением России от </a:t>
            </a:r>
            <a:r>
              <a:rPr lang="en-US" sz="2600" dirty="0"/>
              <a:t>SWIFT</a:t>
            </a:r>
            <a:r>
              <a:rPr lang="ru-RU" sz="2600" dirty="0"/>
              <a:t>;</a:t>
            </a:r>
          </a:p>
          <a:p>
            <a:r>
              <a:rPr lang="ru-RU" sz="2600" dirty="0"/>
              <a:t>Снижение доходов населения в ряде регионов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7397" y="20829"/>
            <a:ext cx="2712955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3494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Последствия для национального рынка труда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dirty="0"/>
              <a:t>Обострение проблемы рабочих мест и трудоустройства;</a:t>
            </a:r>
          </a:p>
          <a:p>
            <a:r>
              <a:rPr lang="ru-RU" sz="2800" dirty="0"/>
              <a:t>Рост безработицы в  регионах наибольшего выхода трудовых мигрантов: Кашкадарьинская, Сурхандарьинская области, Ферганская долина;</a:t>
            </a:r>
          </a:p>
          <a:p>
            <a:r>
              <a:rPr lang="ru-RU" sz="2800" dirty="0"/>
              <a:t>Необходимость расширения сферы переподготовки и повышения квалификации рабочей силы;</a:t>
            </a:r>
          </a:p>
          <a:p>
            <a:r>
              <a:rPr lang="ru-RU" sz="2800" dirty="0"/>
              <a:t>Активизация поиска новых стран - партнеров по организованному вывозу рабочей силы</a:t>
            </a:r>
          </a:p>
          <a:p>
            <a:endParaRPr lang="ru-RU" sz="2800" dirty="0"/>
          </a:p>
          <a:p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1045" y="3342"/>
            <a:ext cx="2712955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581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60132"/>
            <a:ext cx="7772400" cy="5085273"/>
          </a:xfrm>
        </p:spPr>
        <p:txBody>
          <a:bodyPr/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br>
              <a:rPr lang="en-US" sz="3200" b="1" dirty="0">
                <a:effectLst/>
                <a:latin typeface="Calibri"/>
                <a:ea typeface="Calibri"/>
                <a:cs typeface="Times New Roman"/>
              </a:rPr>
            </a:br>
            <a:r>
              <a:rPr lang="en-US" sz="3200" b="1" dirty="0">
                <a:effectLst/>
                <a:latin typeface="Calibri"/>
                <a:ea typeface="Calibri"/>
                <a:cs typeface="Times New Roman"/>
              </a:rPr>
              <a:t> </a:t>
            </a:r>
            <a:br>
              <a:rPr lang="en-US" sz="3200" b="1" dirty="0">
                <a:effectLst/>
                <a:latin typeface="Calibri"/>
                <a:ea typeface="Calibri"/>
                <a:cs typeface="Times New Roman"/>
              </a:rPr>
            </a:br>
            <a:br>
              <a:rPr lang="ru-RU" sz="2400" dirty="0">
                <a:effectLst/>
                <a:latin typeface="Calibri"/>
                <a:ea typeface="Calibri"/>
                <a:cs typeface="Times New Roman"/>
              </a:rPr>
            </a:br>
            <a:endParaRPr lang="ru-RU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91679"/>
            <a:ext cx="7990656" cy="4680521"/>
          </a:xfrm>
        </p:spPr>
        <p:txBody>
          <a:bodyPr>
            <a:normAutofit/>
          </a:bodyPr>
          <a:lstStyle/>
          <a:p>
            <a:pPr algn="just"/>
            <a:r>
              <a:rPr lang="ru-RU" sz="3600" dirty="0">
                <a:solidFill>
                  <a:srgbClr val="0070C0"/>
                </a:solidFill>
                <a:latin typeface="Times New Roman UniToktom" pitchFamily="18" charset="0"/>
                <a:ea typeface="Times New Roman UniToktom" pitchFamily="18" charset="0"/>
              </a:rPr>
              <a:t>Цель проведения обзора</a:t>
            </a:r>
            <a:endParaRPr lang="en-US" sz="3600" dirty="0">
              <a:solidFill>
                <a:srgbClr val="0070C0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algn="just"/>
            <a:endParaRPr lang="ru-RU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Оказать содействие Правительствам стран ЦА:</a:t>
            </a:r>
          </a:p>
          <a:p>
            <a:pPr algn="just"/>
            <a:endParaRPr lang="ru-RU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- в защите и продвижении прав своих трудящихся мигрантов в РФ и РК в условиях продолжающейся пандемии </a:t>
            </a:r>
            <a:r>
              <a:rPr lang="en-US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COVID-19</a:t>
            </a:r>
            <a:r>
              <a:rPr lang="ru-RU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; </a:t>
            </a:r>
          </a:p>
          <a:p>
            <a:pPr algn="just"/>
            <a:endParaRPr lang="ru-RU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- а также в принятии информированных решений в сфере  миграции.</a:t>
            </a:r>
            <a:endParaRPr lang="en-US" sz="28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3528" y="178207"/>
            <a:ext cx="849592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DC980D-53E0-4A8B-8FE2-6C879F3DEABB}" type="slidenum">
              <a:rPr lang="ru-RU" smtClean="0"/>
              <a:t>2</a:t>
            </a:fld>
            <a:endParaRPr lang="ru-RU"/>
          </a:p>
        </p:txBody>
      </p:sp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7" y="-15154"/>
            <a:ext cx="1629675" cy="420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6512"/>
            <a:ext cx="1080118" cy="513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4807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57250"/>
            <a:ext cx="9141714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818041-B8BB-44A8-9C65-8BEC9832D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776" y="188640"/>
            <a:ext cx="7852035" cy="1368152"/>
          </a:xfrm>
        </p:spPr>
        <p:txBody>
          <a:bodyPr>
            <a:normAutofit/>
          </a:bodyPr>
          <a:lstStyle/>
          <a:p>
            <a:r>
              <a:rPr lang="ru-RU" sz="2850" b="1" dirty="0">
                <a:solidFill>
                  <a:schemeClr val="accent1"/>
                </a:solidFill>
              </a:rPr>
              <a:t>Миграционные потоки и трудовая миграция в Казахстан согласно политике квотирования</a:t>
            </a:r>
            <a:endParaRPr lang="x-none" sz="2850" b="1" dirty="0">
              <a:solidFill>
                <a:schemeClr val="accent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958F2B-9222-43CA-B082-63FB1CF3A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778" y="980728"/>
            <a:ext cx="8013572" cy="5688632"/>
          </a:xfrm>
        </p:spPr>
        <p:txBody>
          <a:bodyPr>
            <a:noAutofit/>
          </a:bodyPr>
          <a:lstStyle/>
          <a:p>
            <a:endParaRPr lang="ru-RU" sz="10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Казахстана в 2021 году эмигрировали 32 209 человек, что на 10,6% больше, чем в 2020 году, сообщает.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данным бюро национальной статистики, за тот же период в страну иммигрировали 10 982 человека. Это на 4,1% меньше, чем в 2020 году.</a:t>
            </a: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странам.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Больше всего человек уехало в Россию – 26 679 человек, в Германию – 3132, Польшу – 459, США – 338, Беларусь – 287, Узбекистан – 187, Израиль – 165, Кыргызстан – 121, Украину – 102, Канаду – 101, Турцию – 97. 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Казахстан из Узбекистана переехали 4159 человек, из России – 3445, Кыргызстана – 559, Азербайджана – 374, Туркменистана – 345, Таджикистана – 268, Китая – 249, Турции – 215, Афганистана – 187, Германии – 183, Монголии – 110, Грузии – 95, Ирана – 80, Беларуси – 70, Южной Кореи – 62, США – 61. Источник: 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https://lsm.kz/migraciya-za-2021-god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15 тысяч иностранцев официально работали в Казахстане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источник:  Министерство труда и социальной защиты населения) по данным на 1 июля 2021, в Минтруда было подано 15 796 разрешений на работу для иностранных граждан. Среди категорий, по которым привлекают иностранных сотрудников, лидируют специалисты (7600 человек) и квалифицированные рабочие (410 человек). 651 работника привлекли по первой категории - руководители и заместители и 3281 по второй категории (руководители структурных подразделений).</a:t>
            </a:r>
          </a:p>
          <a:p>
            <a:pPr fontAlgn="base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сезонные работы также привлекли 1939 человек. Иностранную рабочую силу официально используют 1793 работодателя в стране. </a:t>
            </a:r>
          </a:p>
          <a:p>
            <a:pPr fontAlgn="base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Чаще всего трудовые мигранты приезжают из Китая - 3782 человека, Узбекистана - 1953 и Турции - 1633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2021 году размер квоты на иностранную рабочую силу составил 29,3 тысячи единиц.</a:t>
            </a:r>
          </a:p>
          <a:p>
            <a:pPr fontAlgn="base"/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предварительным оценкам, в 2021 году сохраняется очень большая доля неучтенной миграции и стран ЦА. Эти аспекты предстоит изучить в рамках заявленного проекта. </a:t>
            </a:r>
          </a:p>
          <a:p>
            <a:pPr marL="0" indent="0">
              <a:buNone/>
            </a:pPr>
            <a:br>
              <a:rPr lang="ru-RU" sz="1050" dirty="0">
                <a:latin typeface="Open Sans" panose="020B0606030504020204" pitchFamily="34" charset="0"/>
                <a:hlinkClick r:id="rId3"/>
              </a:rPr>
            </a:br>
            <a:endParaRPr lang="x-none" sz="105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8759" y="0"/>
            <a:ext cx="2712955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8014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57250"/>
            <a:ext cx="9141714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41C67F-A835-4ECA-B1A6-D9DC4AA20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880" y="857250"/>
            <a:ext cx="8029584" cy="1509371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Государственная политика Казахстана и государственные программы в сфере миграции – 2021</a:t>
            </a:r>
            <a:r>
              <a:rPr lang="ru-RU" sz="2400" b="1" dirty="0">
                <a:solidFill>
                  <a:srgbClr val="FFFF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2021 </a:t>
            </a:r>
            <a:r>
              <a:rPr lang="ru-RU" sz="1875" b="1" dirty="0">
                <a:solidFill>
                  <a:srgbClr val="FFFF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году. </a:t>
            </a:r>
            <a:br>
              <a:rPr lang="x-none" sz="1875" dirty="0">
                <a:solidFill>
                  <a:srgbClr val="FFFFFF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x-none" sz="1875" dirty="0">
              <a:solidFill>
                <a:srgbClr val="FFFFFF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57C0AC-44F0-4357-BB0E-DB4CE4E8E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6432" y="2060848"/>
            <a:ext cx="7381033" cy="4680519"/>
          </a:xfrm>
        </p:spPr>
        <p:txBody>
          <a:bodyPr anchor="ctr">
            <a:normAutofit fontScale="92500" lnSpcReduction="20000"/>
          </a:bodyPr>
          <a:lstStyle/>
          <a:p>
            <a:pPr marL="0" indent="0">
              <a:buNone/>
            </a:pPr>
            <a:endParaRPr lang="ru-RU" sz="1500" dirty="0">
              <a:ea typeface="Times New Roman" panose="02020603050405020304" pitchFamily="18" charset="0"/>
            </a:endParaRPr>
          </a:p>
          <a:p>
            <a:endParaRPr lang="ru-RU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Казахстане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основным миграционным ведомством является Комитет миграционной службы Министерства внутренних дел Республики Казахстан (РК). </a:t>
            </a:r>
          </a:p>
          <a:p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управление миграционными процессами в Казахстане вовлечены Комитет национальной безопасности, Министерство Иностранных Дел, Министерство здравоохранения​, Министерство труда и социальной защиты населения​, Министерство национальной экономики​, Министерство образования и науки. </a:t>
            </a:r>
          </a:p>
          <a:p>
            <a:pPr indent="342900" algn="just"/>
            <a:r>
              <a:rPr lang="ru-RU" sz="17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Наиболее значимым является закон «О миграции населения» от 22 июля 2011 года, который корректируется с учетом меняющихся миграционных реалий.// </a:t>
            </a:r>
            <a:r>
              <a:rPr lang="ru-RU" sz="1725" u="sng" dirty="0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http://adilet.zan.kz/rus/docs/Z1100000477</a:t>
            </a:r>
            <a:endParaRPr lang="x-none" sz="172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72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Государственная стратегия управления миграцией в Казахстане изложена в Концепции миграционной политики РК на 2017 – 2021гг. Миграционная политика осуществлялась на основе данного документа.</a:t>
            </a:r>
          </a:p>
          <a:p>
            <a:r>
              <a:rPr lang="ru-RU" sz="172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течении 2021 действовало понятие «миграционная амнистия» в отношении определенной категории лиц (с 1 января по 5 июня 2021 г.).</a:t>
            </a:r>
          </a:p>
          <a:p>
            <a:r>
              <a:rPr lang="ru-RU" sz="172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Основным событием 2021 года стала разработка новой концепции миграционной политики РК на период 2022-2026 </a:t>
            </a:r>
            <a:r>
              <a:rPr lang="ru-RU" sz="1725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г.г</a:t>
            </a:r>
            <a:r>
              <a:rPr lang="ru-RU" sz="172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документ находится на последней стадии утверждения.</a:t>
            </a:r>
            <a:r>
              <a:rPr lang="en-US" sz="172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2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https://legalacts.egov.kz/npa/view?id=13920313</a:t>
            </a:r>
            <a:r>
              <a:rPr lang="ru-RU" sz="1725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sz="172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72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x-none" sz="1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6419" y="0"/>
            <a:ext cx="2712955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6807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5725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57250"/>
            <a:ext cx="9141714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62E3D8-F5B3-44B3-812D-373283A1F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041" y="260649"/>
            <a:ext cx="8398423" cy="1368152"/>
          </a:xfrm>
        </p:spPr>
        <p:txBody>
          <a:bodyPr anchor="b">
            <a:normAutofit/>
          </a:bodyPr>
          <a:lstStyle/>
          <a:p>
            <a:pPr algn="r"/>
            <a:r>
              <a:rPr lang="ru-RU" sz="2325" b="1" dirty="0">
                <a:solidFill>
                  <a:srgbClr val="FFFF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Казахстане</a:t>
            </a:r>
            <a:endParaRPr lang="x-none" sz="2325" dirty="0">
              <a:solidFill>
                <a:srgbClr val="FFFFFF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E20915-8672-45A5-8BDE-EC87C0FCC8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548680"/>
            <a:ext cx="7984653" cy="590465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sz="2800" b="1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Перспективы развития миграционных процессов в Казахстане</a:t>
            </a:r>
          </a:p>
          <a:p>
            <a:pPr marL="0" indent="0" algn="ctr">
              <a:buNone/>
            </a:pPr>
            <a:endParaRPr lang="ru-RU" sz="2800" b="1" dirty="0">
              <a:solidFill>
                <a:schemeClr val="accent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Республика Казахстан на сегодняшний день остается страной основного и альтернативного назначения, транзитной страной и донором для трудовых и образовательных мигрантов, а также для других категорий перемещенных лиц. </a:t>
            </a:r>
          </a:p>
          <a:p>
            <a:pPr marL="0" indent="0">
              <a:buNone/>
            </a:pPr>
            <a:r>
              <a:rPr lang="ru-RU" sz="1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Выводы:</a:t>
            </a:r>
            <a:endParaRPr lang="x-none" sz="1800" i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75" indent="-257175" fontAlgn="base">
              <a:buFont typeface="Arial" panose="020B0604020202020204" pitchFamily="34" charset="0"/>
              <a:buChar char="●"/>
            </a:pP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миграционная ситуация в Казахстане будет зависеть от развития социально-экономической и политической ситуации на всем пространстве СНГ в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постпандемический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период;</a:t>
            </a:r>
            <a:endParaRPr lang="x-none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75" indent="-257175" fontAlgn="base">
              <a:buFont typeface="Arial" panose="020B0604020202020204" pitchFamily="34" charset="0"/>
              <a:buChar char="●"/>
            </a:pP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трудовая миграция в Казахстан будет зависеть от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ситуауции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стране в контексте построения «Нового Казахстана» и ситуации на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простанстве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СНГ в целом; </a:t>
            </a:r>
          </a:p>
          <a:p>
            <a:pPr marL="257175" indent="-257175" fontAlgn="base">
              <a:buFont typeface="Arial" panose="020B0604020202020204" pitchFamily="34" charset="0"/>
              <a:buChar char="●"/>
            </a:pP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будет снижаться этнических казахов-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кандасов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желающих приехать на ПМЖ в Казахстан.</a:t>
            </a:r>
            <a:endParaRPr lang="x-none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75" indent="-257175" fontAlgn="base">
              <a:buFont typeface="Arial" panose="020B0604020202020204" pitchFamily="34" charset="0"/>
              <a:buChar char="●"/>
            </a:pP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зависимости от ситуации в Казахстан будут прибывать граждане России и Украины.</a:t>
            </a:r>
            <a:endParaRPr lang="x-none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57175" indent="-257175" fontAlgn="base">
              <a:buFont typeface="Arial" panose="020B0604020202020204" pitchFamily="34" charset="0"/>
              <a:buChar char="●"/>
            </a:pPr>
            <a:endParaRPr lang="x-none" sz="1275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x-none" sz="1275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814" y="16358"/>
            <a:ext cx="2712955" cy="54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4166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68063"/>
            <a:ext cx="7772400" cy="5085273"/>
          </a:xfrm>
        </p:spPr>
        <p:txBody>
          <a:bodyPr/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br>
              <a:rPr lang="en-US" sz="3200" b="1" dirty="0">
                <a:effectLst/>
                <a:latin typeface="Calibri"/>
                <a:ea typeface="Calibri"/>
                <a:cs typeface="Times New Roman"/>
              </a:rPr>
            </a:br>
            <a:r>
              <a:rPr lang="en-US" sz="3200" b="1" dirty="0">
                <a:effectLst/>
                <a:latin typeface="Calibri"/>
                <a:ea typeface="Calibri"/>
                <a:cs typeface="Times New Roman"/>
              </a:rPr>
              <a:t> </a:t>
            </a:r>
            <a:br>
              <a:rPr lang="en-US" sz="3200" b="1" dirty="0">
                <a:effectLst/>
                <a:latin typeface="Calibri"/>
                <a:ea typeface="Calibri"/>
                <a:cs typeface="Times New Roman"/>
              </a:rPr>
            </a:br>
            <a:br>
              <a:rPr lang="ru-RU" sz="2400" dirty="0">
                <a:effectLst/>
                <a:latin typeface="Calibri"/>
                <a:ea typeface="Calibri"/>
                <a:cs typeface="Times New Roman"/>
              </a:rPr>
            </a:br>
            <a:endParaRPr lang="ru-RU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98876"/>
            <a:ext cx="7990656" cy="5926469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Миграция и КОВИД-2021. Таджикистан.  2021 год.  (слайд 1.)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Слайд 1. Диаграмма.  Уровень миграции – число домохозяйств, в составе которых были мигранты в 2021 г. в сравнении с 2019 и 2020 годом.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Источник: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Listening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-2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Tajikistan COVID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-19,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WB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,2022</a:t>
            </a:r>
            <a:endParaRPr lang="ru-RU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sz="36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marL="571500" indent="-571500" algn="just">
              <a:buFontTx/>
              <a:buChar char="-"/>
            </a:pPr>
            <a:endParaRPr lang="ru-RU" sz="36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marL="571500" indent="-571500" algn="just">
              <a:buFontTx/>
              <a:buChar char="-"/>
            </a:pPr>
            <a:endParaRPr lang="ru-RU" sz="36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algn="just"/>
            <a:endParaRPr lang="ru-RU" sz="36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marL="571500" indent="-571500" algn="just">
              <a:buFontTx/>
              <a:buChar char="-"/>
            </a:pPr>
            <a:endParaRPr lang="ru-RU" sz="36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algn="just"/>
            <a:endParaRPr lang="en-US" sz="28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3528" y="178207"/>
            <a:ext cx="849592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DC980D-53E0-4A8B-8FE2-6C879F3DEABB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23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7" y="-15154"/>
            <a:ext cx="1629675" cy="420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6512"/>
            <a:ext cx="1080118" cy="513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132856"/>
            <a:ext cx="6192686" cy="4244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086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68063"/>
            <a:ext cx="7772400" cy="5085273"/>
          </a:xfrm>
        </p:spPr>
        <p:txBody>
          <a:bodyPr/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br>
              <a:rPr lang="en-US" sz="3200" b="1" dirty="0">
                <a:effectLst/>
                <a:latin typeface="Calibri"/>
                <a:ea typeface="Calibri"/>
                <a:cs typeface="Times New Roman"/>
              </a:rPr>
            </a:br>
            <a:r>
              <a:rPr lang="en-US" sz="3200" b="1" dirty="0">
                <a:effectLst/>
                <a:latin typeface="Calibri"/>
                <a:ea typeface="Calibri"/>
                <a:cs typeface="Times New Roman"/>
              </a:rPr>
              <a:t> </a:t>
            </a:r>
            <a:br>
              <a:rPr lang="en-US" sz="3200" b="1" dirty="0">
                <a:effectLst/>
                <a:latin typeface="Calibri"/>
                <a:ea typeface="Calibri"/>
                <a:cs typeface="Times New Roman"/>
              </a:rPr>
            </a:br>
            <a:br>
              <a:rPr lang="ru-RU" sz="2400" dirty="0">
                <a:effectLst/>
                <a:latin typeface="Calibri"/>
                <a:ea typeface="Calibri"/>
                <a:cs typeface="Times New Roman"/>
              </a:rPr>
            </a:br>
            <a:endParaRPr lang="ru-RU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98876"/>
            <a:ext cx="7990656" cy="5926469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5400" b="1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Основные  тренды в 2021 году </a:t>
            </a:r>
            <a:endParaRPr lang="ru-RU" sz="4800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5400" b="1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Таджикистан</a:t>
            </a:r>
            <a:endParaRPr lang="ru-RU" sz="4800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Трудовая миграция – от </a:t>
            </a:r>
            <a:r>
              <a:rPr lang="ru-RU" sz="5400" dirty="0">
                <a:solidFill>
                  <a:srgbClr val="1F21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373 773  человек до </a:t>
            </a:r>
            <a:r>
              <a:rPr lang="ru-RU" sz="5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5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1,6 миллиона чел.</a:t>
            </a:r>
            <a:endParaRPr lang="ru-RU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5400" dirty="0">
                <a:solidFill>
                  <a:srgbClr val="1F21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Эмиграция – около 90 тысяч чел.</a:t>
            </a:r>
            <a:endParaRPr lang="ru-RU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5400" dirty="0">
                <a:solidFill>
                  <a:srgbClr val="1F21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«Утечка мозгов» -  около  20 тыс. чел.</a:t>
            </a:r>
            <a:endParaRPr lang="ru-RU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Вынужденная миграция из Афганистана в РТ – 15 тыс. чел.</a:t>
            </a:r>
            <a:endParaRPr lang="ru-RU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ru-RU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Денежные переводы – $1,8 млрд.  только из РФ . В целом денежные переводы были эквивалентны 23 % ВВП в 2021 году.</a:t>
            </a:r>
            <a:endParaRPr lang="ru-RU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 algn="just">
              <a:buFontTx/>
              <a:buChar char="-"/>
            </a:pPr>
            <a:endParaRPr lang="ru-RU" sz="36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algn="just"/>
            <a:endParaRPr lang="ru-RU" sz="36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marL="571500" indent="-571500" algn="just">
              <a:buFontTx/>
              <a:buChar char="-"/>
            </a:pPr>
            <a:endParaRPr lang="ru-RU" sz="36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algn="just"/>
            <a:endParaRPr lang="ru-RU" sz="36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marL="571500" indent="-571500" algn="just">
              <a:buFontTx/>
              <a:buChar char="-"/>
            </a:pPr>
            <a:endParaRPr lang="ru-RU" sz="36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algn="just"/>
            <a:endParaRPr lang="en-US" sz="28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3528" y="178207"/>
            <a:ext cx="849592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DC980D-53E0-4A8B-8FE2-6C879F3DEABB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24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7" y="-15154"/>
            <a:ext cx="1629675" cy="420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6512"/>
            <a:ext cx="1080118" cy="513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3868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68063"/>
            <a:ext cx="7772400" cy="5085273"/>
          </a:xfrm>
        </p:spPr>
        <p:txBody>
          <a:bodyPr/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br>
              <a:rPr lang="en-US" sz="3200" b="1" dirty="0">
                <a:effectLst/>
                <a:latin typeface="Calibri"/>
                <a:ea typeface="Calibri"/>
                <a:cs typeface="Times New Roman"/>
              </a:rPr>
            </a:br>
            <a:r>
              <a:rPr lang="en-US" sz="3200" b="1" dirty="0">
                <a:effectLst/>
                <a:latin typeface="Calibri"/>
                <a:ea typeface="Calibri"/>
                <a:cs typeface="Times New Roman"/>
              </a:rPr>
              <a:t> </a:t>
            </a:r>
            <a:br>
              <a:rPr lang="en-US" sz="3200" b="1" dirty="0">
                <a:effectLst/>
                <a:latin typeface="Calibri"/>
                <a:ea typeface="Calibri"/>
                <a:cs typeface="Times New Roman"/>
              </a:rPr>
            </a:br>
            <a:br>
              <a:rPr lang="ru-RU" sz="2400" dirty="0">
                <a:effectLst/>
                <a:latin typeface="Calibri"/>
                <a:ea typeface="Calibri"/>
                <a:cs typeface="Times New Roman"/>
              </a:rPr>
            </a:br>
            <a:endParaRPr lang="ru-RU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98876"/>
            <a:ext cx="7990656" cy="5926469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5400" b="1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Трудовая миграция  в Россию  остается самым большим миграционным трендом в РТ.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54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Проблемы статистики.</a:t>
            </a:r>
            <a:r>
              <a:rPr lang="ru-RU" sz="5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По-прежнему наблюдается большое расхождение в статистике  трудовой   миграции между РТ и РФ - основной   страной назначения для  таджикских мигрантов.  Если </a:t>
            </a:r>
            <a:r>
              <a:rPr lang="ru-RU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согласно официальным данным  РТ в 2021 году   сезонная трудовая миграция из РТ составила </a:t>
            </a:r>
            <a:r>
              <a:rPr lang="ru-RU" sz="5400" dirty="0">
                <a:solidFill>
                  <a:srgbClr val="1F21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373 773  человек, то РФ   оценивает  количество таджикских мигрантов в  1,6 миллиона человек .</a:t>
            </a:r>
            <a:endParaRPr lang="ru-RU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5400" dirty="0">
                <a:solidFill>
                  <a:srgbClr val="1F21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2021 году резко выросли  объемы  «утечки мозгов». Особенно большой отток  квалифицированных кадров наблюдается в сфере здравоохранения и образования РТ.  </a:t>
            </a:r>
            <a:endParaRPr lang="ru-RU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5400" dirty="0">
                <a:solidFill>
                  <a:srgbClr val="1F21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Растет масштаб эмиграции:   только за 9 месяцев 2021 г.  около 70 000  граждан РТ получили российское гражданство.</a:t>
            </a:r>
            <a:endParaRPr lang="ru-RU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5400" dirty="0">
                <a:solidFill>
                  <a:srgbClr val="1F21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Во-многом,  рост эмиграции из РТ в РФ связан с неблагоприятной ситуацией в соседнем Афганистане. </a:t>
            </a:r>
            <a:r>
              <a:rPr lang="ru-RU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 вывода войск США и НАТО из Афганистана в августе 2021 года радикальное движение Талибан взяло под контроль практически всю территорию страны за ис­ключением провинции </a:t>
            </a:r>
            <a:r>
              <a:rPr lang="ru-RU" sz="5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Пандшер</a:t>
            </a:r>
            <a:r>
              <a:rPr lang="ru-RU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Таджикистан - единственная страна в ЦА, которая принимала афганских беженцев. Для значительной части  беженцев  Таджикистан стал транзитной страной  и   около 15 тысяч  осели в РТ. </a:t>
            </a:r>
            <a:endParaRPr lang="ru-RU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 algn="just">
              <a:buFontTx/>
              <a:buChar char="-"/>
            </a:pPr>
            <a:endParaRPr lang="ru-RU" sz="36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marL="571500" indent="-571500" algn="just">
              <a:buFontTx/>
              <a:buChar char="-"/>
            </a:pPr>
            <a:endParaRPr lang="ru-RU" sz="36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algn="just"/>
            <a:endParaRPr lang="ru-RU" sz="36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marL="571500" indent="-571500" algn="just">
              <a:buFontTx/>
              <a:buChar char="-"/>
            </a:pPr>
            <a:endParaRPr lang="ru-RU" sz="36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algn="just"/>
            <a:endParaRPr lang="en-US" sz="28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3528" y="178207"/>
            <a:ext cx="849592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DC980D-53E0-4A8B-8FE2-6C879F3DEABB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25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7" y="-15154"/>
            <a:ext cx="1629675" cy="420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6512"/>
            <a:ext cx="1080118" cy="513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6658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68063"/>
            <a:ext cx="7772400" cy="5085273"/>
          </a:xfrm>
        </p:spPr>
        <p:txBody>
          <a:bodyPr/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br>
              <a:rPr lang="en-US" sz="3200" b="1" dirty="0">
                <a:effectLst/>
                <a:latin typeface="Calibri"/>
                <a:ea typeface="Calibri"/>
                <a:cs typeface="Times New Roman"/>
              </a:rPr>
            </a:br>
            <a:r>
              <a:rPr lang="en-US" sz="3200" b="1" dirty="0">
                <a:effectLst/>
                <a:latin typeface="Calibri"/>
                <a:ea typeface="Calibri"/>
                <a:cs typeface="Times New Roman"/>
              </a:rPr>
              <a:t> </a:t>
            </a:r>
            <a:br>
              <a:rPr lang="en-US" sz="3200" b="1" dirty="0">
                <a:effectLst/>
                <a:latin typeface="Calibri"/>
                <a:ea typeface="Calibri"/>
                <a:cs typeface="Times New Roman"/>
              </a:rPr>
            </a:br>
            <a:br>
              <a:rPr lang="ru-RU" sz="2400" dirty="0">
                <a:effectLst/>
                <a:latin typeface="Calibri"/>
                <a:ea typeface="Calibri"/>
                <a:cs typeface="Times New Roman"/>
              </a:rPr>
            </a:br>
            <a:endParaRPr lang="ru-RU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98876"/>
            <a:ext cx="7990656" cy="5926469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5400" b="1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Изменения в миграционной политике РТ в 2021 году </a:t>
            </a:r>
            <a:endParaRPr lang="ru-RU" sz="4800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5400" b="1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Основными направлениями  миграционной политики в РТ в 2021 году были:</a:t>
            </a:r>
            <a:endParaRPr lang="ru-RU" sz="4800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5400" dirty="0">
                <a:solidFill>
                  <a:srgbClr val="1F21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Образование- </a:t>
            </a:r>
            <a:r>
              <a:rPr lang="ru-RU" sz="5400" dirty="0" err="1">
                <a:solidFill>
                  <a:srgbClr val="1F21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предвыездная</a:t>
            </a:r>
            <a:r>
              <a:rPr lang="ru-RU" sz="5400" dirty="0">
                <a:solidFill>
                  <a:srgbClr val="1F21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5400" dirty="0" err="1">
                <a:solidFill>
                  <a:srgbClr val="1F21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професиональная</a:t>
            </a:r>
            <a:r>
              <a:rPr lang="ru-RU" sz="5400" dirty="0">
                <a:solidFill>
                  <a:srgbClr val="1F21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подготовка  потенциальных мигрантов, переобучение взрослых.</a:t>
            </a:r>
            <a:endParaRPr lang="ru-RU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750"/>
              </a:spcAft>
              <a:buFont typeface="Symbol" panose="05050102010706020507" pitchFamily="18" charset="2"/>
              <a:buChar char=""/>
            </a:pPr>
            <a:r>
              <a:rPr lang="ru-RU" sz="5400" dirty="0">
                <a:solidFill>
                  <a:srgbClr val="1F21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Привлечение    диаспор (</a:t>
            </a:r>
            <a:r>
              <a:rPr lang="ru-RU" sz="5400" spc="-4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был принят «План мероприятий по реализации Концепции привлечения зарубежных соотечественников в качестве партнёров по развитию отечества на 2021-2025 годы.»)</a:t>
            </a:r>
            <a:endParaRPr lang="ru-RU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5400" dirty="0">
                <a:solidFill>
                  <a:srgbClr val="1F21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Противодействие незаконной миграции, торговле людьми.</a:t>
            </a:r>
            <a:r>
              <a:rPr lang="ru-RU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(Совершенствование Комплексной программы по борьбе против торговли людьми, на 2019-2021 годы)</a:t>
            </a:r>
            <a:endParaRPr lang="ru-RU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ru-RU" sz="5400" dirty="0">
                <a:solidFill>
                  <a:srgbClr val="1F212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Активизация международного сотрудничества  в сфере регулирования миграции.</a:t>
            </a:r>
            <a:endParaRPr lang="ru-RU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 algn="just">
              <a:buFontTx/>
              <a:buChar char="-"/>
            </a:pPr>
            <a:endParaRPr lang="ru-RU" sz="36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marL="571500" indent="-571500" algn="just">
              <a:buFontTx/>
              <a:buChar char="-"/>
            </a:pPr>
            <a:endParaRPr lang="ru-RU" sz="36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algn="just"/>
            <a:endParaRPr lang="ru-RU" sz="36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marL="571500" indent="-571500" algn="just">
              <a:buFontTx/>
              <a:buChar char="-"/>
            </a:pPr>
            <a:endParaRPr lang="ru-RU" sz="36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algn="just"/>
            <a:endParaRPr lang="en-US" sz="28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3528" y="178207"/>
            <a:ext cx="849592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DC980D-53E0-4A8B-8FE2-6C879F3DEABB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7" y="-15154"/>
            <a:ext cx="1629675" cy="420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6512"/>
            <a:ext cx="1080118" cy="513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3915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68063"/>
            <a:ext cx="7772400" cy="5085273"/>
          </a:xfrm>
        </p:spPr>
        <p:txBody>
          <a:bodyPr/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br>
              <a:rPr lang="en-US" sz="3200" b="1" dirty="0">
                <a:effectLst/>
                <a:latin typeface="Calibri"/>
                <a:ea typeface="Calibri"/>
                <a:cs typeface="Times New Roman"/>
              </a:rPr>
            </a:br>
            <a:r>
              <a:rPr lang="en-US" sz="3200" b="1" dirty="0">
                <a:effectLst/>
                <a:latin typeface="Calibri"/>
                <a:ea typeface="Calibri"/>
                <a:cs typeface="Times New Roman"/>
              </a:rPr>
              <a:t> </a:t>
            </a:r>
            <a:br>
              <a:rPr lang="en-US" sz="3200" b="1" dirty="0">
                <a:effectLst/>
                <a:latin typeface="Calibri"/>
                <a:ea typeface="Calibri"/>
                <a:cs typeface="Times New Roman"/>
              </a:rPr>
            </a:br>
            <a:br>
              <a:rPr lang="ru-RU" sz="2400" dirty="0">
                <a:effectLst/>
                <a:latin typeface="Calibri"/>
                <a:ea typeface="Calibri"/>
                <a:cs typeface="Times New Roman"/>
              </a:rPr>
            </a:br>
            <a:endParaRPr lang="ru-RU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98876"/>
            <a:ext cx="7990656" cy="5926469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5400" b="1" spc="-40" dirty="0">
                <a:solidFill>
                  <a:schemeClr val="accent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Международное сотрудничество РТ в сфере     регулирования миграции: основные страны и направления</a:t>
            </a:r>
            <a:endParaRPr lang="ru-RU" sz="4800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5400" b="1" spc="-4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Россия : </a:t>
            </a:r>
            <a:r>
              <a:rPr lang="ru-RU" sz="5400" spc="-4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согласование правил тестирования и   вакцинации мигрантов; обсуждение </a:t>
            </a:r>
            <a:r>
              <a:rPr lang="ru-RU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проекта Соглашения между Правительством Республики Таджикистан и Правительством Российской Федерации о реадмиссии; согласование  политики по отношению к афганским беженцам; подготовка к миграционной амнистии.</a:t>
            </a:r>
            <a:endParaRPr lang="ru-RU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5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Узбекистан</a:t>
            </a:r>
            <a:r>
              <a:rPr lang="ru-RU" sz="5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согласование  мер по пропуску лиц, транспортных средств, грузов, товаров и животных через государственную границу  в связи с пандемией.</a:t>
            </a:r>
            <a:endParaRPr lang="ru-RU" sz="4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 algn="just">
              <a:buFontTx/>
              <a:buChar char="-"/>
            </a:pPr>
            <a:endParaRPr lang="ru-RU" sz="36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marL="571500" indent="-571500" algn="just">
              <a:buFontTx/>
              <a:buChar char="-"/>
            </a:pPr>
            <a:endParaRPr lang="ru-RU" sz="36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algn="just"/>
            <a:endParaRPr lang="ru-RU" sz="36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marL="571500" indent="-571500" algn="just">
              <a:buFontTx/>
              <a:buChar char="-"/>
            </a:pPr>
            <a:endParaRPr lang="ru-RU" sz="36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algn="just"/>
            <a:endParaRPr lang="en-US" sz="28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3528" y="178207"/>
            <a:ext cx="849592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DC980D-53E0-4A8B-8FE2-6C879F3DEABB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27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7" y="-15154"/>
            <a:ext cx="1629675" cy="420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6512"/>
            <a:ext cx="1080118" cy="513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6857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68063"/>
            <a:ext cx="7772400" cy="5085273"/>
          </a:xfrm>
        </p:spPr>
        <p:txBody>
          <a:bodyPr/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br>
              <a:rPr lang="en-US" sz="3200" b="1" dirty="0">
                <a:effectLst/>
                <a:latin typeface="Calibri"/>
                <a:ea typeface="Calibri"/>
                <a:cs typeface="Times New Roman"/>
              </a:rPr>
            </a:br>
            <a:r>
              <a:rPr lang="en-US" sz="3200" b="1" dirty="0">
                <a:effectLst/>
                <a:latin typeface="Calibri"/>
                <a:ea typeface="Calibri"/>
                <a:cs typeface="Times New Roman"/>
              </a:rPr>
              <a:t> </a:t>
            </a:r>
            <a:br>
              <a:rPr lang="en-US" sz="3200" b="1" dirty="0">
                <a:effectLst/>
                <a:latin typeface="Calibri"/>
                <a:ea typeface="Calibri"/>
                <a:cs typeface="Times New Roman"/>
              </a:rPr>
            </a:br>
            <a:br>
              <a:rPr lang="ru-RU" sz="2400" dirty="0">
                <a:effectLst/>
                <a:latin typeface="Calibri"/>
                <a:ea typeface="Calibri"/>
                <a:cs typeface="Times New Roman"/>
              </a:rPr>
            </a:br>
            <a:endParaRPr lang="ru-RU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152040"/>
            <a:ext cx="7990656" cy="54006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3600" dirty="0">
                <a:solidFill>
                  <a:srgbClr val="0070C0"/>
                </a:solidFill>
                <a:latin typeface="Times New Roman UniToktom" pitchFamily="18" charset="0"/>
                <a:ea typeface="Times New Roman UniToktom" pitchFamily="18" charset="0"/>
              </a:rPr>
              <a:t>Рекомендации Правительству КР:</a:t>
            </a:r>
          </a:p>
          <a:p>
            <a:pPr marL="571500" indent="-571500" algn="just">
              <a:buFontTx/>
              <a:buChar char="-"/>
            </a:pPr>
            <a:r>
              <a:rPr lang="ru-RU" sz="33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Отражать в стратегических документах развития важность роли, которую играют переводы трудящихся мигрантов в благосостоянии их семей, остающихся в Кыргызстане, а также местных сообществ, в развитии всей страны, различных секторов ее экономики, </a:t>
            </a:r>
          </a:p>
          <a:p>
            <a:pPr marL="571500" indent="-571500" algn="just">
              <a:buFontTx/>
              <a:buChar char="-"/>
            </a:pPr>
            <a:r>
              <a:rPr lang="ru-RU" sz="33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Важность продвижения миграционной политики, ориентированной на такой подход, как соблюдение прав трудящихся мигрантов, </a:t>
            </a:r>
          </a:p>
          <a:p>
            <a:pPr marL="571500" indent="-571500" algn="just">
              <a:buFontTx/>
              <a:buChar char="-"/>
            </a:pPr>
            <a:r>
              <a:rPr lang="ru-RU" sz="33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Вести «социальный» диалог с участием всех заинтересованных сторон, особенно неправительственного сектора,</a:t>
            </a:r>
          </a:p>
          <a:p>
            <a:pPr marL="571500" indent="-571500" algn="just">
              <a:buFontTx/>
              <a:buChar char="-"/>
            </a:pPr>
            <a:r>
              <a:rPr lang="ru-RU" sz="33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Расширять возможности мобильности для мигрантов в условиях пандемии, </a:t>
            </a:r>
          </a:p>
          <a:p>
            <a:pPr marL="571500" indent="-571500" algn="just">
              <a:buFontTx/>
              <a:buChar char="-"/>
            </a:pPr>
            <a:r>
              <a:rPr lang="ru-RU" sz="33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Продолжать работу по выведению трудящихся мигрантов из «черных списков»,</a:t>
            </a:r>
          </a:p>
          <a:p>
            <a:pPr marL="571500" indent="-571500" algn="just">
              <a:buFontTx/>
              <a:buChar char="-"/>
            </a:pPr>
            <a:r>
              <a:rPr lang="ru-RU" sz="33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Способствовать достижению фактического равенства в трудовых правах с национальными работниками стран назначения, </a:t>
            </a:r>
          </a:p>
          <a:p>
            <a:pPr marL="571500" indent="-571500" algn="just">
              <a:buFontTx/>
              <a:buChar char="-"/>
            </a:pPr>
            <a:endParaRPr lang="ru-RU" sz="36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marL="571500" indent="-571500" algn="just">
              <a:buFontTx/>
              <a:buChar char="-"/>
            </a:pPr>
            <a:endParaRPr lang="ru-RU" sz="36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marL="571500" indent="-571500" algn="just">
              <a:buFontTx/>
              <a:buChar char="-"/>
            </a:pPr>
            <a:endParaRPr lang="ru-RU" sz="36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algn="just"/>
            <a:endParaRPr lang="ru-RU" sz="36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marL="571500" indent="-571500" algn="just">
              <a:buFontTx/>
              <a:buChar char="-"/>
            </a:pPr>
            <a:endParaRPr lang="ru-RU" sz="36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algn="just"/>
            <a:endParaRPr lang="en-US" sz="28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3528" y="178207"/>
            <a:ext cx="849592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DC980D-53E0-4A8B-8FE2-6C879F3DEABB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28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7" y="-15154"/>
            <a:ext cx="1629675" cy="420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6512"/>
            <a:ext cx="1080118" cy="513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3169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68063"/>
            <a:ext cx="7772400" cy="5085273"/>
          </a:xfrm>
        </p:spPr>
        <p:txBody>
          <a:bodyPr/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br>
              <a:rPr lang="en-US" sz="3200" b="1" dirty="0">
                <a:effectLst/>
                <a:latin typeface="Calibri"/>
                <a:ea typeface="Calibri"/>
                <a:cs typeface="Times New Roman"/>
              </a:rPr>
            </a:br>
            <a:r>
              <a:rPr lang="en-US" sz="3200" b="1" dirty="0">
                <a:effectLst/>
                <a:latin typeface="Calibri"/>
                <a:ea typeface="Calibri"/>
                <a:cs typeface="Times New Roman"/>
              </a:rPr>
              <a:t> </a:t>
            </a:r>
            <a:br>
              <a:rPr lang="en-US" sz="3200" b="1" dirty="0">
                <a:effectLst/>
                <a:latin typeface="Calibri"/>
                <a:ea typeface="Calibri"/>
                <a:cs typeface="Times New Roman"/>
              </a:rPr>
            </a:br>
            <a:br>
              <a:rPr lang="ru-RU" sz="2400" dirty="0">
                <a:effectLst/>
                <a:latin typeface="Calibri"/>
                <a:ea typeface="Calibri"/>
                <a:cs typeface="Times New Roman"/>
              </a:rPr>
            </a:br>
            <a:endParaRPr lang="ru-RU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124745"/>
            <a:ext cx="7990656" cy="5400600"/>
          </a:xfrm>
        </p:spPr>
        <p:txBody>
          <a:bodyPr>
            <a:normAutofit fontScale="47500" lnSpcReduction="20000"/>
          </a:bodyPr>
          <a:lstStyle/>
          <a:p>
            <a:pPr marL="571500" indent="-571500" algn="just">
              <a:buFontTx/>
              <a:buChar char="-"/>
            </a:pPr>
            <a:r>
              <a:rPr lang="ru-RU" sz="36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Создавать условия для совершенствования профессиональных навыков и квалификаций трудящихся мигрантов, для возвратившихся мигрантов необходимо организовать программы обучения и повышения квалификации </a:t>
            </a:r>
          </a:p>
          <a:p>
            <a:pPr marL="571500" indent="-571500" algn="just">
              <a:buFontTx/>
              <a:buChar char="-"/>
            </a:pPr>
            <a:r>
              <a:rPr lang="ru-RU" sz="36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Создавать рабочие места внутри страны, </a:t>
            </a:r>
          </a:p>
          <a:p>
            <a:pPr marL="571500" indent="-571500" algn="just">
              <a:buFontTx/>
              <a:buChar char="-"/>
            </a:pPr>
            <a:r>
              <a:rPr lang="ru-RU" sz="36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Обучать финансовой грамотности мигрантов и членов их семей,</a:t>
            </a:r>
          </a:p>
          <a:p>
            <a:pPr marL="571500" indent="-571500" algn="just">
              <a:buFontTx/>
              <a:buChar char="-"/>
            </a:pPr>
            <a:r>
              <a:rPr lang="ru-RU" sz="36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Заниматься развитием благоприятного инвестиционного климата для трудящихся мигрантов на родине, </a:t>
            </a:r>
          </a:p>
          <a:p>
            <a:pPr marL="571500" indent="-571500" algn="just">
              <a:buFontTx/>
              <a:buChar char="-"/>
            </a:pPr>
            <a:r>
              <a:rPr lang="ru-RU" sz="36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Ввести низкие ставки по кредитам и использованию денежных переводов для развития малого и среднего бизнеса внутри самого Кыргызстана, </a:t>
            </a:r>
          </a:p>
          <a:p>
            <a:pPr marL="571500" indent="-571500" algn="just">
              <a:buFontTx/>
              <a:buChar char="-"/>
            </a:pPr>
            <a:r>
              <a:rPr lang="ru-RU" sz="36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Способствовать использованию денежных сбережений мигрантов в сельском хозяйстве, </a:t>
            </a:r>
          </a:p>
          <a:p>
            <a:pPr marL="571500" indent="-571500" algn="just">
              <a:buFontTx/>
              <a:buChar char="-"/>
            </a:pPr>
            <a:r>
              <a:rPr lang="ru-RU" sz="36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Добиваться миграционной амнистии в РФ,</a:t>
            </a:r>
          </a:p>
          <a:p>
            <a:pPr marL="571500" indent="-571500" algn="just">
              <a:buFontTx/>
              <a:buChar char="-"/>
            </a:pPr>
            <a:r>
              <a:rPr lang="ru-RU" sz="36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Исследовать возможности рынков труда в новых локациях, </a:t>
            </a:r>
            <a:r>
              <a:rPr lang="ru-RU" sz="3600" dirty="0" err="1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закл</a:t>
            </a:r>
            <a:r>
              <a:rPr lang="ru-RU" sz="36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. соглашения.</a:t>
            </a:r>
          </a:p>
          <a:p>
            <a:pPr algn="just"/>
            <a:endParaRPr lang="ru-RU" sz="36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algn="just"/>
            <a:r>
              <a:rPr lang="ru-RU" sz="36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все это – с использованием потенциала и приобретенных навыков и квалификаций возвращающихся мигрантов для развития бизнеса в стране. </a:t>
            </a:r>
          </a:p>
          <a:p>
            <a:pPr algn="just"/>
            <a:endParaRPr lang="ru-RU" sz="36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algn="just"/>
            <a:r>
              <a:rPr lang="ru-RU" sz="36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В целом, необходимо уделять внимание разработке более эффективных механизмов вложений денежных переводов для устойчивого благополучия мигрантов и страны в целом. Об этом говорит и отмечающийся рост безработицы внутри страны, ведущий к тому, что после возвращения, для мигрантов очень затруднительно найти альтернативные варианты трудоустройства в стране.  </a:t>
            </a:r>
          </a:p>
          <a:p>
            <a:pPr algn="just"/>
            <a:endParaRPr lang="ru-RU" sz="36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marL="571500" indent="-571500" algn="just">
              <a:buFontTx/>
              <a:buChar char="-"/>
            </a:pPr>
            <a:endParaRPr lang="ru-RU" sz="36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marL="571500" indent="-571500" algn="just">
              <a:buFontTx/>
              <a:buChar char="-"/>
            </a:pPr>
            <a:endParaRPr lang="ru-RU" sz="36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algn="just"/>
            <a:endParaRPr lang="ru-RU" sz="36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marL="571500" indent="-571500" algn="just">
              <a:buFontTx/>
              <a:buChar char="-"/>
            </a:pPr>
            <a:endParaRPr lang="ru-RU" sz="36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algn="just"/>
            <a:endParaRPr lang="en-US" sz="28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3528" y="178207"/>
            <a:ext cx="849592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DC980D-53E0-4A8B-8FE2-6C879F3DEABB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29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7" y="-15154"/>
            <a:ext cx="1629675" cy="420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6512"/>
            <a:ext cx="1080118" cy="513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0598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68063"/>
            <a:ext cx="7772400" cy="5085273"/>
          </a:xfrm>
        </p:spPr>
        <p:txBody>
          <a:bodyPr/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br>
              <a:rPr lang="en-US" sz="3200" b="1" dirty="0">
                <a:effectLst/>
                <a:latin typeface="Calibri"/>
                <a:ea typeface="Calibri"/>
                <a:cs typeface="Times New Roman"/>
              </a:rPr>
            </a:br>
            <a:r>
              <a:rPr lang="en-US" sz="3200" b="1" dirty="0">
                <a:effectLst/>
                <a:latin typeface="Calibri"/>
                <a:ea typeface="Calibri"/>
                <a:cs typeface="Times New Roman"/>
              </a:rPr>
              <a:t> </a:t>
            </a:r>
            <a:br>
              <a:rPr lang="en-US" sz="3200" b="1" dirty="0">
                <a:effectLst/>
                <a:latin typeface="Calibri"/>
                <a:ea typeface="Calibri"/>
                <a:cs typeface="Times New Roman"/>
              </a:rPr>
            </a:br>
            <a:br>
              <a:rPr lang="ru-RU" sz="2400" dirty="0">
                <a:effectLst/>
                <a:latin typeface="Calibri"/>
                <a:ea typeface="Calibri"/>
                <a:cs typeface="Times New Roman"/>
              </a:rPr>
            </a:br>
            <a:endParaRPr lang="ru-RU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696006"/>
            <a:ext cx="7990656" cy="5757329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5100" dirty="0">
                <a:solidFill>
                  <a:srgbClr val="0070C0"/>
                </a:solidFill>
                <a:latin typeface="Times New Roman UniToktom" pitchFamily="18" charset="0"/>
                <a:ea typeface="Times New Roman UniToktom" pitchFamily="18" charset="0"/>
              </a:rPr>
              <a:t>Миграционная ситуация в КР по состоянию на начало пандемии </a:t>
            </a:r>
            <a:r>
              <a:rPr lang="en-US" sz="5100" dirty="0">
                <a:solidFill>
                  <a:srgbClr val="0070C0"/>
                </a:solidFill>
                <a:latin typeface="Times New Roman UniToktom" pitchFamily="18" charset="0"/>
                <a:ea typeface="Times New Roman UniToktom" pitchFamily="18" charset="0"/>
              </a:rPr>
              <a:t>COVID-19:</a:t>
            </a:r>
            <a:endParaRPr lang="ru-RU" sz="5100" dirty="0">
              <a:solidFill>
                <a:srgbClr val="0070C0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algn="just"/>
            <a:endParaRPr lang="ru-RU" sz="33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marL="457200" indent="-457200" algn="just">
              <a:buFontTx/>
              <a:buChar char="-"/>
            </a:pPr>
            <a:r>
              <a:rPr lang="ru-RU" sz="33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С 2009 по 2019 годы:  численность населения КР +16%, занятость населения +7,6%, сельское население сост. 65% населения.</a:t>
            </a:r>
          </a:p>
          <a:p>
            <a:pPr marL="457200" indent="-457200" algn="just">
              <a:buFontTx/>
              <a:buChar char="-"/>
            </a:pPr>
            <a:r>
              <a:rPr lang="ru-RU" sz="33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В 2019 году в республику на постоянное место жительства прибыло 1,4 тыс. человек (1,7 тыс. человек – в 2018 году), выбыло 7,6 тыс. человек (7,1 тыс. человек – в 2018 году), миграционный отток населения составил -6,2 тыс. человек (-5,4 тыс. человек – в 2018 году). Увеличение миграционного оттока населения на 14,3%.</a:t>
            </a:r>
          </a:p>
          <a:p>
            <a:pPr marL="457200" indent="-457200" algn="just">
              <a:buFontTx/>
              <a:buChar char="-"/>
            </a:pPr>
            <a:r>
              <a:rPr lang="ru-RU" sz="33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Высокий уровень безработицы и низкий уровень заработной платы в стране.</a:t>
            </a:r>
          </a:p>
          <a:p>
            <a:pPr marL="457200" indent="-457200" algn="just">
              <a:buFontTx/>
              <a:buChar char="-"/>
            </a:pPr>
            <a:r>
              <a:rPr lang="ru-RU" sz="33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Страны назначения трудящихся мигрантов: Россия, Казахстан (страны – члены ЕАЭС), Турция, США, ОАЭ, Италия, Южная Корея, Германия, Великобритания.</a:t>
            </a:r>
          </a:p>
          <a:p>
            <a:pPr marL="457200" indent="-457200" algn="just">
              <a:buFontTx/>
              <a:buChar char="-"/>
            </a:pPr>
            <a:r>
              <a:rPr lang="ru-RU" sz="33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В 2019 году общее количество зарегистрированных пребывающих в РФ из КР увеличилось до 1 055 000. </a:t>
            </a:r>
          </a:p>
          <a:p>
            <a:pPr marL="457200" indent="-457200" algn="just">
              <a:buFontTx/>
              <a:buChar char="-"/>
            </a:pPr>
            <a:endParaRPr lang="ru-RU" sz="33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algn="just"/>
            <a:endParaRPr lang="ru-RU" sz="33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algn="just"/>
            <a:endParaRPr lang="ru-RU" sz="33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algn="just"/>
            <a:endParaRPr lang="ru-RU" sz="33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3528" y="150911"/>
            <a:ext cx="849592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DC980D-53E0-4A8B-8FE2-6C879F3DEABB}" type="slidenum">
              <a:rPr lang="ru-RU" smtClean="0"/>
              <a:t>3</a:t>
            </a:fld>
            <a:endParaRPr lang="ru-RU"/>
          </a:p>
        </p:txBody>
      </p:sp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7" y="-15154"/>
            <a:ext cx="1629675" cy="420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6512"/>
            <a:ext cx="1080118" cy="513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4952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ChangeArrowheads="1"/>
          </p:cNvSpPr>
          <p:nvPr/>
        </p:nvSpPr>
        <p:spPr bwMode="auto">
          <a:xfrm>
            <a:off x="381000" y="685800"/>
            <a:ext cx="8458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marL="609600" indent="-609600" eaLnBrk="1" hangingPunct="1">
              <a:spcBef>
                <a:spcPct val="20000"/>
              </a:spcBef>
              <a:buClr>
                <a:schemeClr val="accent2"/>
              </a:buClr>
              <a:buSzPct val="80000"/>
            </a:pPr>
            <a:endParaRPr kumimoji="1" lang="ru-RU" sz="1800" i="1"/>
          </a:p>
        </p:txBody>
      </p:sp>
      <p:sp>
        <p:nvSpPr>
          <p:cNvPr id="35844" name="Rectangle 3"/>
          <p:cNvSpPr>
            <a:spLocks noChangeArrowheads="1"/>
          </p:cNvSpPr>
          <p:nvPr/>
        </p:nvSpPr>
        <p:spPr bwMode="auto">
          <a:xfrm>
            <a:off x="770878" y="1924843"/>
            <a:ext cx="77724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609600" indent="-609600" algn="ctr" eaLnBrk="1" hangingPunct="1">
              <a:spcBef>
                <a:spcPct val="20000"/>
              </a:spcBef>
              <a:buClr>
                <a:schemeClr val="accent2"/>
              </a:buClr>
              <a:buSzPct val="80000"/>
            </a:pPr>
            <a:endParaRPr lang="ru-RU" sz="1400" dirty="0"/>
          </a:p>
          <a:p>
            <a:pPr marL="609600" indent="-609600" algn="ctr" eaLnBrk="1" hangingPunct="1">
              <a:spcBef>
                <a:spcPct val="20000"/>
              </a:spcBef>
              <a:buClr>
                <a:schemeClr val="accent2"/>
              </a:buClr>
              <a:buSzPct val="80000"/>
            </a:pPr>
            <a:endParaRPr lang="ru-RU" sz="1400" dirty="0"/>
          </a:p>
          <a:p>
            <a:pPr marL="609600" indent="-609600" algn="ctr" eaLnBrk="1" hangingPunct="1">
              <a:spcBef>
                <a:spcPct val="20000"/>
              </a:spcBef>
              <a:buClr>
                <a:schemeClr val="accent2"/>
              </a:buClr>
              <a:buSzPct val="80000"/>
            </a:pPr>
            <a:endParaRPr lang="ru-RU" sz="1400" dirty="0"/>
          </a:p>
          <a:p>
            <a:pPr marL="609600" indent="-609600" algn="ctr" eaLnBrk="1" hangingPunct="1">
              <a:spcBef>
                <a:spcPct val="20000"/>
              </a:spcBef>
              <a:buClr>
                <a:schemeClr val="accent2"/>
              </a:buClr>
              <a:buSzPct val="80000"/>
            </a:pPr>
            <a:endParaRPr lang="ru-RU" sz="1400" dirty="0"/>
          </a:p>
          <a:p>
            <a:pPr marL="609600" indent="-609600" algn="ctr" eaLnBrk="1" hangingPunct="1">
              <a:spcBef>
                <a:spcPct val="20000"/>
              </a:spcBef>
              <a:buClr>
                <a:schemeClr val="accent2"/>
              </a:buClr>
              <a:buSzPct val="80000"/>
            </a:pPr>
            <a:endParaRPr lang="ru-RU" sz="1400" dirty="0"/>
          </a:p>
          <a:p>
            <a:pPr marL="609600" indent="-609600" algn="ctr" eaLnBrk="1" hangingPunct="1">
              <a:spcBef>
                <a:spcPct val="20000"/>
              </a:spcBef>
              <a:buClr>
                <a:schemeClr val="accent2"/>
              </a:buClr>
              <a:buSzPct val="80000"/>
            </a:pPr>
            <a:endParaRPr lang="ru-RU" sz="1400" dirty="0"/>
          </a:p>
          <a:p>
            <a:pPr marL="609600" indent="-609600" algn="ctr" eaLnBrk="1" hangingPunct="1">
              <a:spcBef>
                <a:spcPct val="20000"/>
              </a:spcBef>
              <a:buClr>
                <a:schemeClr val="accent2"/>
              </a:buClr>
              <a:buSzPct val="80000"/>
            </a:pPr>
            <a:r>
              <a:rPr lang="en-US" sz="1400" dirty="0">
                <a:hlinkClick r:id="rId2"/>
              </a:rPr>
              <a:t>https://auca.kg/ru/tspc/</a:t>
            </a:r>
            <a:r>
              <a:rPr lang="ru-RU" sz="1400" dirty="0"/>
              <a:t> </a:t>
            </a:r>
          </a:p>
          <a:p>
            <a:pPr marL="609600" indent="-609600" algn="ctr">
              <a:spcBef>
                <a:spcPct val="20000"/>
              </a:spcBef>
              <a:buClr>
                <a:schemeClr val="accent2"/>
              </a:buClr>
              <a:buSzPct val="80000"/>
            </a:pPr>
            <a:r>
              <a:rPr lang="en-US" sz="1400" dirty="0">
                <a:latin typeface="Arial" charset="0"/>
                <a:sym typeface="Wingdings" pitchFamily="2" charset="2"/>
              </a:rPr>
              <a:t>+996 312 </a:t>
            </a:r>
            <a:r>
              <a:rPr lang="ru-RU" sz="1400" dirty="0">
                <a:latin typeface="Arial" charset="0"/>
              </a:rPr>
              <a:t>915000 (доб. 326)</a:t>
            </a:r>
          </a:p>
          <a:p>
            <a:pPr marL="609600" indent="-609600" algn="ctr">
              <a:spcBef>
                <a:spcPct val="20000"/>
              </a:spcBef>
              <a:buClr>
                <a:schemeClr val="accent2"/>
              </a:buClr>
              <a:buSzPct val="80000"/>
            </a:pPr>
            <a:r>
              <a:rPr lang="en-US" sz="1400" dirty="0"/>
              <a:t>Email: </a:t>
            </a:r>
            <a:r>
              <a:rPr lang="en-US" sz="1400" dirty="0">
                <a:hlinkClick r:id="rId3"/>
              </a:rPr>
              <a:t>tspc@mail.auca.kg</a:t>
            </a:r>
            <a:endParaRPr lang="ru-RU" sz="1400" dirty="0"/>
          </a:p>
          <a:p>
            <a:pPr marL="609600" indent="-609600" algn="ctr">
              <a:spcBef>
                <a:spcPct val="20000"/>
              </a:spcBef>
              <a:buClr>
                <a:schemeClr val="accent2"/>
              </a:buClr>
              <a:buSzPct val="80000"/>
            </a:pPr>
            <a:endParaRPr lang="ru-RU" sz="1400" dirty="0">
              <a:latin typeface="Arial" charset="0"/>
              <a:sym typeface="Wingdings" pitchFamily="2" charset="2"/>
            </a:endParaRPr>
          </a:p>
          <a:p>
            <a:pPr marL="609600" indent="-609600" algn="ctr">
              <a:spcBef>
                <a:spcPct val="20000"/>
              </a:spcBef>
              <a:buClr>
                <a:schemeClr val="accent2"/>
              </a:buClr>
              <a:buSzPct val="80000"/>
            </a:pPr>
            <a:endParaRPr lang="ru-RU" sz="1400" dirty="0">
              <a:latin typeface="Arial" charset="0"/>
              <a:sym typeface="Wingdings" pitchFamily="2" charset="2"/>
            </a:endParaRPr>
          </a:p>
          <a:p>
            <a:pPr marL="609600" indent="-609600" algn="ctr">
              <a:spcBef>
                <a:spcPct val="20000"/>
              </a:spcBef>
              <a:buClr>
                <a:schemeClr val="accent2"/>
              </a:buClr>
              <a:buSzPct val="80000"/>
            </a:pPr>
            <a:r>
              <a:rPr lang="en-US" sz="1400">
                <a:latin typeface="Arial" charset="0"/>
                <a:sym typeface="Wingdings" pitchFamily="2" charset="2"/>
              </a:rPr>
              <a:t>Hanns Seidel Stiftung </a:t>
            </a:r>
          </a:p>
          <a:p>
            <a:pPr marL="609600" indent="-609600" algn="ctr">
              <a:spcBef>
                <a:spcPct val="20000"/>
              </a:spcBef>
              <a:buClr>
                <a:schemeClr val="accent2"/>
              </a:buClr>
              <a:buSzPct val="80000"/>
            </a:pPr>
            <a:r>
              <a:rPr lang="en-US" sz="1400">
                <a:latin typeface="Arial" charset="0"/>
                <a:sym typeface="Wingdings" pitchFamily="2" charset="2"/>
              </a:rPr>
              <a:t>E-Mail: </a:t>
            </a:r>
            <a:r>
              <a:rPr lang="en-US" sz="1400">
                <a:latin typeface="Arial" charset="0"/>
                <a:sym typeface="Wingdings" pitchFamily="2" charset="2"/>
                <a:hlinkClick r:id="rId4"/>
              </a:rPr>
              <a:t>Meier-M@hss.de</a:t>
            </a:r>
            <a:r>
              <a:rPr lang="ru-RU" sz="1400">
                <a:latin typeface="Arial" charset="0"/>
                <a:sym typeface="Wingdings" pitchFamily="2" charset="2"/>
              </a:rPr>
              <a:t> </a:t>
            </a:r>
            <a:endParaRPr lang="en-US" sz="1400">
              <a:latin typeface="Arial" charset="0"/>
              <a:sym typeface="Wingdings" pitchFamily="2" charset="2"/>
            </a:endParaRPr>
          </a:p>
          <a:p>
            <a:pPr marL="609600" indent="-609600" algn="ctr">
              <a:spcBef>
                <a:spcPct val="20000"/>
              </a:spcBef>
              <a:buClr>
                <a:schemeClr val="accent2"/>
              </a:buClr>
              <a:buSzPct val="80000"/>
            </a:pPr>
            <a:r>
              <a:rPr lang="en-US" sz="1400">
                <a:latin typeface="Arial" charset="0"/>
                <a:sym typeface="Wingdings" pitchFamily="2" charset="2"/>
              </a:rPr>
              <a:t>Website: </a:t>
            </a:r>
            <a:r>
              <a:rPr lang="en-US" sz="1400">
                <a:latin typeface="Arial" charset="0"/>
                <a:sym typeface="Wingdings" pitchFamily="2" charset="2"/>
                <a:hlinkClick r:id="rId5"/>
              </a:rPr>
              <a:t>https://centralasia.hss.de/</a:t>
            </a:r>
            <a:r>
              <a:rPr lang="ru-RU" sz="1400">
                <a:latin typeface="Arial" charset="0"/>
                <a:sym typeface="Wingdings" pitchFamily="2" charset="2"/>
              </a:rPr>
              <a:t> </a:t>
            </a:r>
          </a:p>
          <a:p>
            <a:pPr marL="609600" indent="-609600" algn="ctr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n-US" sz="1800" dirty="0">
              <a:latin typeface="Arial" charset="0"/>
              <a:sym typeface="Wingdings" pitchFamily="2" charset="2"/>
            </a:endParaRPr>
          </a:p>
          <a:p>
            <a:pPr marL="609600" indent="-609600" algn="ctr"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n-US" sz="1800" dirty="0">
              <a:latin typeface="Arial" charset="0"/>
              <a:sym typeface="Wingdings" pitchFamily="2" charset="2"/>
            </a:endParaRPr>
          </a:p>
        </p:txBody>
      </p:sp>
      <p:sp>
        <p:nvSpPr>
          <p:cNvPr id="35845" name="Rectangle 4"/>
          <p:cNvSpPr>
            <a:spLocks noChangeArrowheads="1"/>
          </p:cNvSpPr>
          <p:nvPr/>
        </p:nvSpPr>
        <p:spPr bwMode="auto">
          <a:xfrm>
            <a:off x="685800" y="4941888"/>
            <a:ext cx="7772400" cy="168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eaLnBrk="1" hangingPunct="1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ru-RU" sz="2000" b="1">
              <a:latin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799" y="1924843"/>
            <a:ext cx="777200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ru-RU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  <a:ea typeface="+mj-ea"/>
              <a:cs typeface="+mj-cs"/>
            </a:endParaRPr>
          </a:p>
          <a:p>
            <a:pPr>
              <a:defRPr/>
            </a:pPr>
            <a:endParaRPr lang="ru-RU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  <a:ea typeface="+mj-ea"/>
              <a:cs typeface="+mj-cs"/>
            </a:endParaRPr>
          </a:p>
          <a:p>
            <a:pPr>
              <a:defRPr/>
            </a:pPr>
            <a:r>
              <a:rPr lang="ru-RU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ea typeface="+mj-ea"/>
                <a:cs typeface="+mj-cs"/>
              </a:rPr>
              <a:t>             </a:t>
            </a:r>
            <a:r>
              <a:rPr lang="ru-RU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ea typeface="+mj-ea"/>
                <a:cs typeface="+mj-cs"/>
              </a:rPr>
              <a:t>СПАСИБО ЗА ВНИМАНИЕ!</a:t>
            </a:r>
          </a:p>
          <a:p>
            <a:pPr>
              <a:defRPr/>
            </a:pPr>
            <a:endParaRPr lang="ru-RU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  <a:ea typeface="+mj-ea"/>
              <a:cs typeface="+mj-cs"/>
            </a:endParaRPr>
          </a:p>
          <a:p>
            <a:pPr>
              <a:defRPr/>
            </a:pPr>
            <a:endParaRPr lang="ru-RU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  <a:ea typeface="+mj-ea"/>
              <a:cs typeface="+mj-cs"/>
            </a:endParaRPr>
          </a:p>
          <a:p>
            <a:pPr>
              <a:defRPr/>
            </a:pPr>
            <a:r>
              <a:rPr lang="ru-RU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ea typeface="+mj-ea"/>
                <a:cs typeface="+mj-cs"/>
              </a:rPr>
              <a:t>         Наши контакты</a:t>
            </a:r>
            <a:r>
              <a:rPr lang="ru-RU" sz="1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ea typeface="+mj-ea"/>
                <a:cs typeface="+mj-cs"/>
              </a:rPr>
              <a:t>: </a:t>
            </a:r>
          </a:p>
          <a:p>
            <a:pPr>
              <a:defRPr/>
            </a:pPr>
            <a:endParaRPr lang="ru-RU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C980D-53E0-4A8B-8FE2-6C879F3DEABB}" type="slidenum">
              <a:rPr lang="ru-RU" smtClean="0"/>
              <a:t>30</a:t>
            </a:fld>
            <a:endParaRPr lang="ru-RU"/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76672"/>
            <a:ext cx="2520280" cy="6505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7566" y="341312"/>
            <a:ext cx="229235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7618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68063"/>
            <a:ext cx="7772400" cy="5085273"/>
          </a:xfrm>
        </p:spPr>
        <p:txBody>
          <a:bodyPr/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br>
              <a:rPr lang="en-US" sz="3200" b="1" dirty="0">
                <a:effectLst/>
                <a:latin typeface="Calibri"/>
                <a:ea typeface="Calibri"/>
                <a:cs typeface="Times New Roman"/>
              </a:rPr>
            </a:br>
            <a:r>
              <a:rPr lang="en-US" sz="3200" b="1" dirty="0">
                <a:effectLst/>
                <a:latin typeface="Calibri"/>
                <a:ea typeface="Calibri"/>
                <a:cs typeface="Times New Roman"/>
              </a:rPr>
              <a:t> </a:t>
            </a:r>
            <a:br>
              <a:rPr lang="en-US" sz="3200" b="1" dirty="0">
                <a:effectLst/>
                <a:latin typeface="Calibri"/>
                <a:ea typeface="Calibri"/>
                <a:cs typeface="Times New Roman"/>
              </a:rPr>
            </a:br>
            <a:br>
              <a:rPr lang="ru-RU" sz="2400" dirty="0">
                <a:effectLst/>
                <a:latin typeface="Calibri"/>
                <a:ea typeface="Calibri"/>
                <a:cs typeface="Times New Roman"/>
              </a:rPr>
            </a:br>
            <a:endParaRPr lang="ru-RU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68761"/>
            <a:ext cx="7990656" cy="5184576"/>
          </a:xfrm>
        </p:spPr>
        <p:txBody>
          <a:bodyPr>
            <a:normAutofit/>
          </a:bodyPr>
          <a:lstStyle/>
          <a:p>
            <a:pPr algn="just"/>
            <a:endParaRPr lang="ru-RU" sz="2800" b="1" dirty="0">
              <a:solidFill>
                <a:srgbClr val="0070C0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algn="just"/>
            <a:endParaRPr lang="ru-RU" sz="28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marL="457200" indent="-457200" algn="just">
              <a:buFontTx/>
              <a:buChar char="-"/>
            </a:pPr>
            <a:endParaRPr lang="en-US" sz="28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marL="457200" indent="-457200" algn="just">
              <a:buFontTx/>
              <a:buChar char="-"/>
            </a:pPr>
            <a:endParaRPr lang="en-US" sz="28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3528" y="150911"/>
            <a:ext cx="849592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DC980D-53E0-4A8B-8FE2-6C879F3DEABB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4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Title 2"/>
          <p:cNvSpPr txBox="1">
            <a:spLocks/>
          </p:cNvSpPr>
          <p:nvPr/>
        </p:nvSpPr>
        <p:spPr>
          <a:xfrm>
            <a:off x="66663" y="0"/>
            <a:ext cx="8558473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9pPr>
            <a:extLst/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100" b="1" i="0" u="none" strike="noStrike" kern="1200" cap="none" spc="0" normalizeH="0" baseline="0" noProof="0" dirty="0">
                <a:ln>
                  <a:noFill/>
                </a:ln>
                <a:solidFill>
                  <a:srgbClr val="4E5B6F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Lucida Sans Unicode"/>
              </a:rPr>
              <a:t>Миграционные намерения, %</a:t>
            </a: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63" y="1282700"/>
            <a:ext cx="8969387" cy="545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7" y="-15154"/>
            <a:ext cx="1629675" cy="420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Рисунок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6512"/>
            <a:ext cx="1080118" cy="513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9061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68063"/>
            <a:ext cx="7772400" cy="5085273"/>
          </a:xfrm>
        </p:spPr>
        <p:txBody>
          <a:bodyPr/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br>
              <a:rPr lang="en-US" sz="3200" b="1" dirty="0">
                <a:effectLst/>
                <a:latin typeface="Calibri"/>
                <a:ea typeface="Calibri"/>
                <a:cs typeface="Times New Roman"/>
              </a:rPr>
            </a:br>
            <a:r>
              <a:rPr lang="en-US" sz="3200" b="1" dirty="0">
                <a:effectLst/>
                <a:latin typeface="Calibri"/>
                <a:ea typeface="Calibri"/>
                <a:cs typeface="Times New Roman"/>
              </a:rPr>
              <a:t> </a:t>
            </a:r>
            <a:br>
              <a:rPr lang="en-US" sz="3200" b="1" dirty="0">
                <a:effectLst/>
                <a:latin typeface="Calibri"/>
                <a:ea typeface="Calibri"/>
                <a:cs typeface="Times New Roman"/>
              </a:rPr>
            </a:br>
            <a:br>
              <a:rPr lang="ru-RU" sz="2400" dirty="0">
                <a:effectLst/>
                <a:latin typeface="Calibri"/>
                <a:ea typeface="Calibri"/>
                <a:cs typeface="Times New Roman"/>
              </a:rPr>
            </a:br>
            <a:endParaRPr lang="ru-RU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723303"/>
            <a:ext cx="7990656" cy="5757329"/>
          </a:xfrm>
        </p:spPr>
        <p:txBody>
          <a:bodyPr>
            <a:noAutofit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Times New Roman UniToktom" pitchFamily="18" charset="0"/>
                <a:ea typeface="Times New Roman UniToktom" pitchFamily="18" charset="0"/>
              </a:rPr>
              <a:t>Государственная политика и государственные программы в сфере миграции</a:t>
            </a:r>
            <a:r>
              <a:rPr lang="en-US" b="1" dirty="0">
                <a:solidFill>
                  <a:srgbClr val="0070C0"/>
                </a:solidFill>
                <a:latin typeface="Times New Roman UniToktom" pitchFamily="18" charset="0"/>
                <a:ea typeface="Times New Roman UniToktom" pitchFamily="18" charset="0"/>
              </a:rPr>
              <a:t>:</a:t>
            </a:r>
          </a:p>
          <a:p>
            <a:pPr algn="just"/>
            <a:r>
              <a:rPr lang="ru-RU" sz="18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Институции: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Указ Президента КР от 5 мая 2021 года № 114 «О Кабинете Министров Кыргызской Республики»:</a:t>
            </a:r>
          </a:p>
          <a:p>
            <a:pPr algn="just"/>
            <a:endParaRPr lang="ru-RU" sz="20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sz="20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расформирована Государственная служба миграции при Правительстве КР, </a:t>
            </a:r>
          </a:p>
          <a:p>
            <a:pPr marL="342900" indent="-342900" algn="just">
              <a:buFontTx/>
              <a:buChar char="-"/>
            </a:pPr>
            <a:r>
              <a:rPr lang="ru-RU" sz="20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ее представительство в Российской Федерации ликвидировано, </a:t>
            </a:r>
          </a:p>
          <a:p>
            <a:pPr marL="342900" indent="-342900" algn="just">
              <a:buFontTx/>
              <a:buChar char="-"/>
            </a:pPr>
            <a:r>
              <a:rPr lang="ru-RU" sz="20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штат представительства передан в Посольство КР в РФ,</a:t>
            </a:r>
          </a:p>
          <a:p>
            <a:pPr marL="342900" indent="-342900" algn="just">
              <a:buFontTx/>
              <a:buChar char="-"/>
            </a:pPr>
            <a:r>
              <a:rPr lang="ru-RU" sz="20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функции формирования и реализации миграционной политики перешли к Департаменту внешней миграции при Министерстве иностранных дел Кыргызской Республики,</a:t>
            </a:r>
          </a:p>
          <a:p>
            <a:pPr marL="342900" indent="-342900" algn="just">
              <a:buFontTx/>
              <a:buChar char="-"/>
            </a:pPr>
            <a:r>
              <a:rPr lang="ru-RU" sz="20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новым уполномоченным органом по вопросам противодействия торговле людьми стало Министерство труда, социального обеспечения и миграции КР, ему же передана и работа с беженцами и кайрылманами. Роль МИД во внешней миграции. </a:t>
            </a:r>
            <a:endParaRPr lang="en-US" sz="20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3528" y="178207"/>
            <a:ext cx="849592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DC980D-53E0-4A8B-8FE2-6C879F3DEABB}" type="slidenum">
              <a:rPr lang="ru-RU" smtClean="0"/>
              <a:t>5</a:t>
            </a:fld>
            <a:endParaRPr lang="ru-RU"/>
          </a:p>
        </p:txBody>
      </p:sp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7" y="-15154"/>
            <a:ext cx="1629675" cy="420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6512"/>
            <a:ext cx="1080118" cy="513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044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68063"/>
            <a:ext cx="7772400" cy="5085273"/>
          </a:xfrm>
        </p:spPr>
        <p:txBody>
          <a:bodyPr/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br>
              <a:rPr lang="en-US" sz="3200" b="1" dirty="0">
                <a:effectLst/>
                <a:latin typeface="Calibri"/>
                <a:ea typeface="Calibri"/>
                <a:cs typeface="Times New Roman"/>
              </a:rPr>
            </a:br>
            <a:r>
              <a:rPr lang="en-US" sz="3200" b="1" dirty="0">
                <a:effectLst/>
                <a:latin typeface="Calibri"/>
                <a:ea typeface="Calibri"/>
                <a:cs typeface="Times New Roman"/>
              </a:rPr>
              <a:t> </a:t>
            </a:r>
            <a:br>
              <a:rPr lang="en-US" sz="3200" b="1" dirty="0">
                <a:effectLst/>
                <a:latin typeface="Calibri"/>
                <a:ea typeface="Calibri"/>
                <a:cs typeface="Times New Roman"/>
              </a:rPr>
            </a:br>
            <a:br>
              <a:rPr lang="ru-RU" sz="2400" dirty="0">
                <a:effectLst/>
                <a:latin typeface="Calibri"/>
                <a:ea typeface="Calibri"/>
                <a:cs typeface="Times New Roman"/>
              </a:rPr>
            </a:br>
            <a:endParaRPr lang="ru-RU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723303"/>
            <a:ext cx="7990656" cy="5757329"/>
          </a:xfrm>
        </p:spPr>
        <p:txBody>
          <a:bodyPr>
            <a:noAutofit/>
          </a:bodyPr>
          <a:lstStyle/>
          <a:p>
            <a:pPr algn="l"/>
            <a:r>
              <a:rPr lang="ru-RU" b="1" dirty="0">
                <a:solidFill>
                  <a:srgbClr val="0070C0"/>
                </a:solidFill>
                <a:latin typeface="Times New Roman UniToktom" pitchFamily="18" charset="0"/>
                <a:ea typeface="Times New Roman UniToktom" pitchFamily="18" charset="0"/>
              </a:rPr>
              <a:t>Государственная политика и государственные программы в сфере миграции</a:t>
            </a:r>
            <a:r>
              <a:rPr lang="en-US" b="1" dirty="0">
                <a:solidFill>
                  <a:srgbClr val="0070C0"/>
                </a:solidFill>
                <a:latin typeface="Times New Roman UniToktom" pitchFamily="18" charset="0"/>
                <a:ea typeface="Times New Roman UniToktom" pitchFamily="18" charset="0"/>
              </a:rPr>
              <a:t>:</a:t>
            </a:r>
            <a:endParaRPr lang="ru-RU" b="1" dirty="0">
              <a:solidFill>
                <a:srgbClr val="0070C0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- Национальная стратегии развития Кыргызской Республики на 2018-2040 годы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- Программа развития Кыргызской Республики «Единство. Доверие. Созидание» на период 2018-2022 годы </a:t>
            </a:r>
          </a:p>
          <a:p>
            <a:pPr marL="342900" indent="-342900" algn="just">
              <a:buFontTx/>
              <a:buChar char="-"/>
            </a:pPr>
            <a:r>
              <a:rPr lang="ru-RU" sz="20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в рамках Форума соотечественников «Мекендештер» при Президенте Кыргызской Республики был создан Совет по связям с соотечественниками за рубежом. </a:t>
            </a:r>
          </a:p>
          <a:p>
            <a:pPr marL="342900" indent="-342900" algn="just">
              <a:buFontTx/>
              <a:buChar char="-"/>
            </a:pPr>
            <a:r>
              <a:rPr lang="ru-RU" sz="20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29 января 2021 года Президентом Кыргызской Республики был подписан Указ </a:t>
            </a:r>
            <a:r>
              <a:rPr lang="ru-RU" sz="2000" dirty="0">
                <a:solidFill>
                  <a:srgbClr val="FF0000"/>
                </a:solidFill>
                <a:latin typeface="Times New Roman UniToktom" pitchFamily="18" charset="0"/>
                <a:ea typeface="Times New Roman UniToktom" pitchFamily="18" charset="0"/>
              </a:rPr>
              <a:t>«О принятии мер, направленных на улучшение миграционной ситуации».</a:t>
            </a:r>
          </a:p>
          <a:p>
            <a:pPr marL="342900" indent="-342900" algn="just">
              <a:buFontTx/>
              <a:buChar char="-"/>
            </a:pPr>
            <a:r>
              <a:rPr lang="ru-RU" sz="20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Постановлением Правительства Кыргызской Республики от 4 мая 2021 года № 191 </a:t>
            </a:r>
            <a:r>
              <a:rPr lang="ru-RU" sz="2000" dirty="0">
                <a:solidFill>
                  <a:srgbClr val="FF0000"/>
                </a:solidFill>
                <a:latin typeface="Times New Roman UniToktom" pitchFamily="18" charset="0"/>
                <a:ea typeface="Times New Roman UniToktom" pitchFamily="18" charset="0"/>
              </a:rPr>
              <a:t>Концепция миграционной политики Кыргызской Республики на 2020-2030 годы </a:t>
            </a:r>
            <a:r>
              <a:rPr lang="ru-RU" sz="2000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была утверждена. </a:t>
            </a:r>
          </a:p>
          <a:p>
            <a:pPr algn="just"/>
            <a:endParaRPr lang="en-US" dirty="0">
              <a:solidFill>
                <a:srgbClr val="0070C0"/>
              </a:solidFill>
              <a:latin typeface="Times New Roman UniToktom" pitchFamily="18" charset="0"/>
              <a:ea typeface="Times New Roman UniToktom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3528" y="178207"/>
            <a:ext cx="849592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DC980D-53E0-4A8B-8FE2-6C879F3DEABB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6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7" y="-15154"/>
            <a:ext cx="1629675" cy="420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6512"/>
            <a:ext cx="1080118" cy="513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6403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68063"/>
            <a:ext cx="7772400" cy="5085273"/>
          </a:xfrm>
        </p:spPr>
        <p:txBody>
          <a:bodyPr/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br>
              <a:rPr lang="en-US" sz="3200" b="1" dirty="0">
                <a:effectLst/>
                <a:latin typeface="Calibri"/>
                <a:ea typeface="Calibri"/>
                <a:cs typeface="Times New Roman"/>
              </a:rPr>
            </a:br>
            <a:r>
              <a:rPr lang="en-US" sz="3200" b="1" dirty="0">
                <a:effectLst/>
                <a:latin typeface="Calibri"/>
                <a:ea typeface="Calibri"/>
                <a:cs typeface="Times New Roman"/>
              </a:rPr>
              <a:t> </a:t>
            </a:r>
            <a:br>
              <a:rPr lang="en-US" sz="3200" b="1" dirty="0">
                <a:effectLst/>
                <a:latin typeface="Calibri"/>
                <a:ea typeface="Calibri"/>
                <a:cs typeface="Times New Roman"/>
              </a:rPr>
            </a:br>
            <a:br>
              <a:rPr lang="ru-RU" sz="2400" dirty="0">
                <a:effectLst/>
                <a:latin typeface="Calibri"/>
                <a:ea typeface="Calibri"/>
                <a:cs typeface="Times New Roman"/>
              </a:rPr>
            </a:br>
            <a:endParaRPr lang="ru-RU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08720"/>
            <a:ext cx="7990656" cy="561662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Times New Roman UniToktom" pitchFamily="18" charset="0"/>
                <a:ea typeface="Times New Roman UniToktom" pitchFamily="18" charset="0"/>
              </a:rPr>
              <a:t>Межправительственное сотрудничество</a:t>
            </a:r>
          </a:p>
          <a:p>
            <a:pPr algn="just"/>
            <a:endParaRPr lang="ru-RU" b="1" dirty="0">
              <a:solidFill>
                <a:srgbClr val="0070C0"/>
              </a:solidFill>
              <a:latin typeface="Times New Roman UniToktom" pitchFamily="18" charset="0"/>
              <a:ea typeface="Times New Roman UniToktom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КР – страна – член Евразийского экономического союза (доступ к рынку труда 5 стран-членов ЕАЭС, режим труда национальных работников в странах назначения объединения) </a:t>
            </a:r>
          </a:p>
          <a:p>
            <a:pPr marL="342900" indent="-342900" algn="just"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Шанхайская организация сотрудничества (ШОС) - противодействие торговле людьми</a:t>
            </a:r>
          </a:p>
          <a:p>
            <a:pPr marL="342900" indent="-342900" algn="just"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Членство в региональных консультативных процессах, таких как Алматинский, Будапештский и Пражский.</a:t>
            </a:r>
          </a:p>
          <a:p>
            <a:pPr marL="342900" indent="-342900" algn="just"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2019 год - Расширенная стратегия ЕС по странам Центральной Азии.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Значительное место в стратегии отведено сбору фактического материала по центрально-азиатской миграции, проведению на его основе фундаментальных исследований и обзоров по вопросам миграции, изучению миграционных стратегий стран ЦА. </a:t>
            </a:r>
          </a:p>
          <a:p>
            <a:pPr algn="just"/>
            <a:endParaRPr lang="ru-RU" sz="2000" b="1" dirty="0">
              <a:solidFill>
                <a:srgbClr val="4E5B6F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Lucida Sans Unicode"/>
            </a:endParaRPr>
          </a:p>
          <a:p>
            <a:endParaRPr lang="en-US" sz="20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3528" y="150912"/>
            <a:ext cx="849592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DC980D-53E0-4A8B-8FE2-6C879F3DEABB}" type="slidenum">
              <a:rPr lang="ru-RU" smtClean="0"/>
              <a:t>7</a:t>
            </a:fld>
            <a:endParaRPr lang="ru-RU"/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7" y="-15154"/>
            <a:ext cx="1629675" cy="420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6512"/>
            <a:ext cx="1080118" cy="513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3272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68063"/>
            <a:ext cx="7772400" cy="5085273"/>
          </a:xfrm>
        </p:spPr>
        <p:txBody>
          <a:bodyPr/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br>
              <a:rPr lang="en-US" sz="3200" b="1" dirty="0">
                <a:effectLst/>
                <a:latin typeface="Calibri"/>
                <a:ea typeface="Calibri"/>
                <a:cs typeface="Times New Roman"/>
              </a:rPr>
            </a:br>
            <a:r>
              <a:rPr lang="en-US" sz="3200" b="1" dirty="0">
                <a:effectLst/>
                <a:latin typeface="Calibri"/>
                <a:ea typeface="Calibri"/>
                <a:cs typeface="Times New Roman"/>
              </a:rPr>
              <a:t> </a:t>
            </a:r>
            <a:br>
              <a:rPr lang="en-US" sz="3200" b="1" dirty="0">
                <a:effectLst/>
                <a:latin typeface="Calibri"/>
                <a:ea typeface="Calibri"/>
                <a:cs typeface="Times New Roman"/>
              </a:rPr>
            </a:br>
            <a:br>
              <a:rPr lang="ru-RU" sz="2400" dirty="0">
                <a:effectLst/>
                <a:latin typeface="Calibri"/>
                <a:ea typeface="Calibri"/>
                <a:cs typeface="Times New Roman"/>
              </a:rPr>
            </a:br>
            <a:endParaRPr lang="ru-RU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08720"/>
            <a:ext cx="7990656" cy="5616625"/>
          </a:xfrm>
        </p:spPr>
        <p:txBody>
          <a:bodyPr>
            <a:normAutofit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Times New Roman UniToktom" pitchFamily="18" charset="0"/>
                <a:ea typeface="Times New Roman UniToktom" pitchFamily="18" charset="0"/>
              </a:rPr>
              <a:t>Защита прав мигрантов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Жалобы и обращения за помощью от трудящихся мигрантов в дипломатические представительские офисы и представительства ГСМ при ПКР в России:</a:t>
            </a:r>
          </a:p>
          <a:p>
            <a:pPr marL="342900" indent="-342900" algn="just"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массовые увольнения, </a:t>
            </a:r>
          </a:p>
          <a:p>
            <a:pPr marL="342900" indent="-342900" algn="just"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невыплата з/п работодателями, </a:t>
            </a:r>
          </a:p>
          <a:p>
            <a:pPr marL="342900" indent="-342900" algn="just"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невозможностью выживания без денег, продуктов, медикаментов, </a:t>
            </a:r>
          </a:p>
          <a:p>
            <a:pPr marL="342900" indent="-342900" algn="just"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выселение из ведомственных общежитий в связи с прекращением трудовых отношений с работодателем, </a:t>
            </a:r>
          </a:p>
          <a:p>
            <a:pPr marL="342900" indent="-342900" algn="just">
              <a:buFontTx/>
              <a:buChar char="-"/>
            </a:pPr>
            <a:r>
              <a:rPr lang="ru-RU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оказание содействия в отбытии на родину.</a:t>
            </a:r>
          </a:p>
          <a:p>
            <a:pPr algn="just"/>
            <a:endParaRPr lang="ru-RU" sz="2000" b="1" dirty="0">
              <a:solidFill>
                <a:srgbClr val="4E5B6F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Lucida Sans Unicode"/>
            </a:endParaRPr>
          </a:p>
          <a:p>
            <a:endParaRPr lang="en-US" sz="20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3528" y="150912"/>
            <a:ext cx="849592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DC980D-53E0-4A8B-8FE2-6C879F3DEABB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8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7" y="-15154"/>
            <a:ext cx="1629675" cy="420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6512"/>
            <a:ext cx="1080118" cy="513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910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68063"/>
            <a:ext cx="7772400" cy="5085273"/>
          </a:xfrm>
        </p:spPr>
        <p:txBody>
          <a:bodyPr/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br>
              <a:rPr lang="en-US" sz="3200" b="1" dirty="0">
                <a:effectLst/>
                <a:latin typeface="Calibri"/>
                <a:ea typeface="Calibri"/>
                <a:cs typeface="Times New Roman"/>
              </a:rPr>
            </a:br>
            <a:r>
              <a:rPr lang="en-US" sz="3200" b="1" dirty="0">
                <a:effectLst/>
                <a:latin typeface="Calibri"/>
                <a:ea typeface="Calibri"/>
                <a:cs typeface="Times New Roman"/>
              </a:rPr>
              <a:t> </a:t>
            </a:r>
            <a:br>
              <a:rPr lang="en-US" sz="3200" b="1" dirty="0">
                <a:effectLst/>
                <a:latin typeface="Calibri"/>
                <a:ea typeface="Calibri"/>
                <a:cs typeface="Times New Roman"/>
              </a:rPr>
            </a:br>
            <a:br>
              <a:rPr lang="ru-RU" sz="2400" dirty="0">
                <a:effectLst/>
                <a:latin typeface="Calibri"/>
                <a:ea typeface="Calibri"/>
                <a:cs typeface="Times New Roman"/>
              </a:rPr>
            </a:br>
            <a:endParaRPr lang="ru-RU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908720"/>
            <a:ext cx="7990656" cy="5616625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Times New Roman UniToktom" pitchFamily="18" charset="0"/>
                <a:ea typeface="Times New Roman UniToktom" pitchFamily="18" charset="0"/>
              </a:rPr>
              <a:t>Денежные переводы мигрантов</a:t>
            </a:r>
          </a:p>
          <a:p>
            <a:pPr algn="just"/>
            <a:r>
              <a:rPr lang="ru-RU" b="1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Центробанк РФ:</a:t>
            </a:r>
          </a:p>
          <a:p>
            <a:pPr algn="just"/>
            <a:r>
              <a:rPr lang="ru-RU" i="1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В 2019 </a:t>
            </a:r>
            <a:r>
              <a:rPr lang="ru-RU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году объем денежных переводов из РФ в КР составил: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1 квартал – 453 млн. дол. США;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2 квартал – 482 млн. дол. США;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3 квартал - 525 млн. дол. США;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4 квартал 2019 года – 497 млн. дол. США. </a:t>
            </a:r>
          </a:p>
          <a:p>
            <a:pPr algn="just"/>
            <a:r>
              <a:rPr lang="ru-RU" i="1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В 2020 </a:t>
            </a:r>
            <a:r>
              <a:rPr lang="ru-RU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году в Кыргызстан из России было переведено: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1 квартал - 358 млн. дол. США;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2 квартал - 356 млн. дол. США;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3 квартал – 550 млн. дол. США; 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 UniToktom" pitchFamily="18" charset="0"/>
                <a:ea typeface="Times New Roman UniToktom" pitchFamily="18" charset="0"/>
              </a:rPr>
              <a:t>4 квартал – 450 млн. дол. США.</a:t>
            </a:r>
          </a:p>
          <a:p>
            <a:pPr algn="just"/>
            <a:endParaRPr lang="ru-RU" sz="2000" dirty="0">
              <a:solidFill>
                <a:schemeClr val="tx1"/>
              </a:solidFill>
              <a:latin typeface="Lucida Sans Unicode"/>
            </a:endParaRPr>
          </a:p>
          <a:p>
            <a:endParaRPr lang="en-US" sz="2000" dirty="0">
              <a:solidFill>
                <a:schemeClr val="tx1"/>
              </a:solidFill>
              <a:latin typeface="Times New Roman UniToktom" pitchFamily="18" charset="0"/>
              <a:ea typeface="Times New Roman UniToktom" pitchFamily="18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23528" y="150912"/>
            <a:ext cx="849592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DC980D-53E0-4A8B-8FE2-6C879F3DEABB}" type="slidenum">
              <a:rPr lang="ru-RU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</a:t>
            </a:fld>
            <a:endParaRPr lang="ru-RU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7" y="-15154"/>
            <a:ext cx="1629675" cy="420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6512"/>
            <a:ext cx="1080118" cy="513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3319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6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2639</TotalTime>
  <Words>3557</Words>
  <Application>Microsoft Office PowerPoint</Application>
  <PresentationFormat>Bildschirmpräsentation (4:3)</PresentationFormat>
  <Paragraphs>304</Paragraphs>
  <Slides>30</Slides>
  <Notes>11</Notes>
  <HiddenSlides>0</HiddenSlides>
  <MMClips>0</MMClips>
  <ScaleCrop>false</ScaleCrop>
  <HeadingPairs>
    <vt:vector size="4" baseType="variant">
      <vt:variant>
        <vt:lpstr>Design</vt:lpstr>
      </vt:variant>
      <vt:variant>
        <vt:i4>8</vt:i4>
      </vt:variant>
      <vt:variant>
        <vt:lpstr>Folientitel</vt:lpstr>
      </vt:variant>
      <vt:variant>
        <vt:i4>30</vt:i4>
      </vt:variant>
    </vt:vector>
  </HeadingPairs>
  <TitlesOfParts>
    <vt:vector size="38" baseType="lpstr">
      <vt:lpstr>Executive</vt:lpstr>
      <vt:lpstr>Тема Office</vt:lpstr>
      <vt:lpstr>1_Тема Office</vt:lpstr>
      <vt:lpstr>2_Тема Office</vt:lpstr>
      <vt:lpstr>3_Тема Office</vt:lpstr>
      <vt:lpstr>4_Тема Office</vt:lpstr>
      <vt:lpstr>5_Тема Office</vt:lpstr>
      <vt:lpstr>6_Тема Office</vt:lpstr>
      <vt:lpstr>«Влияние COVID-19 и последующих событий в Афганистане, Казахстане, России и Украине на формирование миграционных политик стран ЦА и РФ»  (По материалам «Миграционного ежегодника: Центральная Азия и Россия-2020: Влияние COVID-19 на формирование миграционной политики стран Центральной Азии и России» - ФХЗ - ТАЦ АУЦА)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Узбекистан: Трудовая миграция-2021</vt:lpstr>
      <vt:lpstr>                    Негативные последствия для миграции в связи с военным противостоянием России и Украины </vt:lpstr>
      <vt:lpstr>Негативные последствия для миграции в связи с военным противостоянием России и Украины - 2</vt:lpstr>
      <vt:lpstr>Последствия для национального рынка труда</vt:lpstr>
      <vt:lpstr>Миграционные потоки и трудовая миграция в Казахстан согласно политике квотирования</vt:lpstr>
      <vt:lpstr>Государственная политика Казахстана и государственные программы в сфере миграции – 2021 2021 году.  </vt:lpstr>
      <vt:lpstr> Казахстане</vt:lpstr>
      <vt:lpstr>    </vt:lpstr>
      <vt:lpstr>    </vt:lpstr>
      <vt:lpstr>    </vt:lpstr>
      <vt:lpstr>    </vt:lpstr>
      <vt:lpstr>    </vt:lpstr>
      <vt:lpstr>    </vt:lpstr>
      <vt:lpstr>    </vt:lpstr>
      <vt:lpstr>PowerPoint-Präsentation</vt:lpstr>
    </vt:vector>
  </TitlesOfParts>
  <Company>AUCA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Tatiana Zlobina</dc:creator>
  <cp:lastModifiedBy>Salaidin  Kamaldinov</cp:lastModifiedBy>
  <cp:revision>362</cp:revision>
  <dcterms:created xsi:type="dcterms:W3CDTF">2015-02-26T06:36:14Z</dcterms:created>
  <dcterms:modified xsi:type="dcterms:W3CDTF">2023-10-27T11:06:37Z</dcterms:modified>
</cp:coreProperties>
</file>