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82" r:id="rId2"/>
    <p:sldId id="316" r:id="rId3"/>
    <p:sldId id="300" r:id="rId4"/>
    <p:sldId id="325" r:id="rId5"/>
    <p:sldId id="326" r:id="rId6"/>
    <p:sldId id="327" r:id="rId7"/>
    <p:sldId id="334" r:id="rId8"/>
    <p:sldId id="328" r:id="rId9"/>
    <p:sldId id="336" r:id="rId10"/>
    <p:sldId id="337" r:id="rId11"/>
    <p:sldId id="338" r:id="rId12"/>
    <p:sldId id="339" r:id="rId13"/>
    <p:sldId id="329" r:id="rId14"/>
    <p:sldId id="335" r:id="rId15"/>
    <p:sldId id="342" r:id="rId16"/>
    <p:sldId id="332" r:id="rId17"/>
    <p:sldId id="315" r:id="rId18"/>
  </p:sldIdLst>
  <p:sldSz cx="9144000" cy="6858000" type="screen4x3"/>
  <p:notesSz cx="6858000" cy="9144000"/>
  <p:defaultTextStyle>
    <a:defPPr>
      <a:defRPr lang="pl-P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467B688-147A-F84C-B655-42CB0F4AE7B7}">
          <p14:sldIdLst/>
        </p14:section>
        <p14:section name="Sekcja domyślna" id="{B533FF2F-E212-4AF5-BC7F-F213DA620ED1}">
          <p14:sldIdLst>
            <p14:sldId id="282"/>
            <p14:sldId id="316"/>
            <p14:sldId id="300"/>
            <p14:sldId id="325"/>
            <p14:sldId id="326"/>
            <p14:sldId id="327"/>
            <p14:sldId id="334"/>
            <p14:sldId id="328"/>
            <p14:sldId id="336"/>
            <p14:sldId id="337"/>
            <p14:sldId id="338"/>
            <p14:sldId id="339"/>
            <p14:sldId id="329"/>
            <p14:sldId id="335"/>
            <p14:sldId id="342"/>
            <p14:sldId id="332"/>
            <p14:sldId id="315"/>
          </p14:sldIdLst>
        </p14:section>
        <p14:section name="Sekcja bez tytułu" id="{5196391C-3892-4F14-83E9-53B12A34C6B7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251">
          <p15:clr>
            <a:srgbClr val="A4A3A4"/>
          </p15:clr>
        </p15:guide>
        <p15:guide id="2" pos="288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48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544" autoAdjust="0"/>
    <p:restoredTop sz="94663"/>
  </p:normalViewPr>
  <p:slideViewPr>
    <p:cSldViewPr snapToGrid="0" snapToObjects="1" showGuides="1">
      <p:cViewPr varScale="1">
        <p:scale>
          <a:sx n="81" d="100"/>
          <a:sy n="81" d="100"/>
        </p:scale>
        <p:origin x="1915" y="48"/>
      </p:cViewPr>
      <p:guideLst>
        <p:guide orient="horz" pos="2251"/>
        <p:guide pos="2881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-3528" y="-10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BF1140-2F65-1E40-9449-815048B31134}" type="datetime1">
              <a:rPr lang="pl-PL" smtClean="0"/>
              <a:t>06.04.2022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F9FEDB-65A7-AE4A-8B02-22FD86AC262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735220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EA3E72-C939-A247-91ED-9C23260F3FB8}" type="datetime1">
              <a:rPr lang="pl-PL" smtClean="0"/>
              <a:t>06.04.2022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AC11AC-B078-7E4D-9DFD-A15BC8EC7B5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307828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6AB171-AB5D-489A-8980-2C3E83E8B585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90026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9F1DC-665F-5D4A-9F6C-4453AD497100}" type="datetime1">
              <a:rPr lang="pl-PL" smtClean="0"/>
              <a:t>06.04.2022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www.wpia.uw.edu.pl</a:t>
            </a:r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6C6B3-6E9E-5C4D-9FE8-6296EF4D381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21482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9474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dirty="0"/>
              <a:t>Kliknij, aby </a:t>
            </a:r>
            <a:r>
              <a:rPr lang="pl-PL" dirty="0" err="1"/>
              <a:t>edyt</a:t>
            </a:r>
            <a:r>
              <a:rPr lang="pl-PL" dirty="0"/>
              <a:t>. styl wz. tyt.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C2A16-7C57-7E4B-A876-8B285876A8BD}" type="datetime1">
              <a:rPr lang="pl-PL" smtClean="0"/>
              <a:t>06.04.2022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www.wpia.uw.edu.pl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6C6B3-6E9E-5C4D-9FE8-6296EF4D381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05027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982685"/>
            <a:ext cx="8229600" cy="617516"/>
          </a:xfrm>
        </p:spPr>
        <p:txBody>
          <a:bodyPr/>
          <a:lstStyle/>
          <a:p>
            <a:r>
              <a:rPr lang="pl-PL" dirty="0"/>
              <a:t>Kliknij, aby </a:t>
            </a:r>
            <a:r>
              <a:rPr lang="pl-PL" dirty="0" err="1"/>
              <a:t>edyt</a:t>
            </a:r>
            <a:r>
              <a:rPr lang="pl-PL" dirty="0"/>
              <a:t>. styl wz. tyt.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BB0A6-5CCD-5945-A38F-D73A35D05A03}" type="datetime1">
              <a:rPr lang="pl-PL" smtClean="0"/>
              <a:t>06.04.2022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www.wpia.uw.edu.pl</a:t>
            </a: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6C6B3-6E9E-5C4D-9FE8-6296EF4D381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82706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dirty="0"/>
              <a:t>Kliknij, aby </a:t>
            </a:r>
            <a:r>
              <a:rPr lang="pl-PL" dirty="0" err="1"/>
              <a:t>edyt</a:t>
            </a:r>
            <a:r>
              <a:rPr lang="pl-PL" dirty="0"/>
              <a:t>. styl wz. tyt.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6D72E-3C7A-5A47-9D58-359A1DD1496C}" type="datetime1">
              <a:rPr lang="pl-PL" smtClean="0"/>
              <a:t>06.04.2022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www.wpia.uw.edu.pl</a:t>
            </a: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6C6B3-6E9E-5C4D-9FE8-6296EF4D381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68462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Kliknij, aby </a:t>
            </a:r>
            <a:r>
              <a:rPr lang="pl-PL" dirty="0" err="1"/>
              <a:t>edyt</a:t>
            </a:r>
            <a:r>
              <a:rPr lang="pl-PL" dirty="0"/>
              <a:t>. styl wz. tyt.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0D05E-122E-2C4A-9A4E-9D2F8F8E25D4}" type="datetime1">
              <a:rPr lang="pl-PL" smtClean="0"/>
              <a:t>06.04.2022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www.wpia.uw.edu.pl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6C6B3-6E9E-5C4D-9FE8-6296EF4D381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22359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0A926-8812-4B4C-9A7D-746FFCEAE134}" type="datetime1">
              <a:rPr lang="pl-PL" smtClean="0"/>
              <a:t>06.04.2022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www.wpia.uw.edu.pl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6C6B3-6E9E-5C4D-9FE8-6296EF4D381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09057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997802"/>
            <a:ext cx="3008313" cy="84662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dirty="0"/>
              <a:t>Kliknij, aby </a:t>
            </a:r>
            <a:r>
              <a:rPr lang="pl-PL" dirty="0" err="1"/>
              <a:t>edyt</a:t>
            </a:r>
            <a:r>
              <a:rPr lang="pl-PL" dirty="0"/>
              <a:t>. styl wz. tyt.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997802"/>
            <a:ext cx="5111750" cy="5128361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9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844422"/>
            <a:ext cx="3008313" cy="428174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B46B5-DC1D-934F-AA07-80334D18FEE4}" type="datetime1">
              <a:rPr lang="pl-PL" smtClean="0"/>
              <a:t>06.04.2022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www.wpia.uw.edu.pl</a:t>
            </a: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6C6B3-6E9E-5C4D-9FE8-6296EF4D381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06016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52579" y="4800600"/>
            <a:ext cx="727286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dirty="0"/>
              <a:t>Kliknij, aby </a:t>
            </a:r>
            <a:r>
              <a:rPr lang="pl-PL" dirty="0" err="1"/>
              <a:t>edyt</a:t>
            </a:r>
            <a:r>
              <a:rPr lang="pl-PL" dirty="0"/>
              <a:t>. styl wz. tyt.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952579" y="937329"/>
            <a:ext cx="7272863" cy="37902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952579" y="5427439"/>
            <a:ext cx="7272863" cy="6842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26410-781D-C942-8608-39125F9E8797}" type="datetime1">
              <a:rPr lang="pl-PL" smtClean="0"/>
              <a:t>06.04.2022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www.wpia.uw.edu.pl</a:t>
            </a: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6C6B3-6E9E-5C4D-9FE8-6296EF4D381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89002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tekst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B404E-EFF0-F249-A3AB-4D34C7B23431}" type="datetime1">
              <a:rPr lang="pl-PL" smtClean="0"/>
              <a:t>06.04.2022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www.wpia.uw.edu.pl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6C6B3-6E9E-5C4D-9FE8-6296EF4D381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30685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 descr="slajd-2.jpg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118"/>
            <a:ext cx="9159120" cy="6858000"/>
          </a:xfrm>
          <a:prstGeom prst="rect">
            <a:avLst/>
          </a:prstGeom>
        </p:spPr>
      </p:pic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982684"/>
            <a:ext cx="8229600" cy="7710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</a:t>
            </a:r>
            <a:r>
              <a:rPr lang="pl-PL" dirty="0" err="1"/>
              <a:t>edyt</a:t>
            </a:r>
            <a:r>
              <a:rPr lang="pl-PL" dirty="0"/>
              <a:t>. styl wz. tyt.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874660"/>
            <a:ext cx="8229600" cy="42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rgbClr val="FFFFFF"/>
                </a:solidFill>
              </a:defRPr>
            </a:lvl1pPr>
          </a:lstStyle>
          <a:p>
            <a:fld id="{C94B410E-51A6-8C45-8DBE-BB7EF4BCE9E2}" type="datetime1">
              <a:rPr lang="pl-PL" smtClean="0"/>
              <a:t>06.04.2022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r>
              <a:rPr lang="pl-PL"/>
              <a:t>www.wpia.uw.edu.pl</a:t>
            </a:r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2AE6C6B3-6E9E-5C4D-9FE8-6296EF4D3818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0026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735" r:id="rId10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2400" b="1" kern="1200">
          <a:solidFill>
            <a:srgbClr val="0F4881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Helvetica"/>
          <a:ea typeface="+mn-ea"/>
          <a:cs typeface="Helvetic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Helvetica"/>
          <a:ea typeface="+mn-ea"/>
          <a:cs typeface="Helvetic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Helvetica"/>
          <a:ea typeface="+mn-ea"/>
          <a:cs typeface="Helvetic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900" kern="1200">
          <a:solidFill>
            <a:schemeClr val="tx1"/>
          </a:solidFill>
          <a:latin typeface="Helvetica"/>
          <a:ea typeface="+mn-ea"/>
          <a:cs typeface="Helvetic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Helvetica"/>
          <a:ea typeface="+mn-ea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81" y="1275516"/>
            <a:ext cx="2695736" cy="1001793"/>
          </a:xfrm>
          <a:prstGeom prst="rect">
            <a:avLst/>
          </a:prstGeom>
        </p:spPr>
      </p:pic>
      <p:cxnSp>
        <p:nvCxnSpPr>
          <p:cNvPr id="9" name="Łącznik prosty 8"/>
          <p:cNvCxnSpPr/>
          <p:nvPr/>
        </p:nvCxnSpPr>
        <p:spPr>
          <a:xfrm>
            <a:off x="0" y="2530267"/>
            <a:ext cx="9172190" cy="106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Obraz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095" y="0"/>
            <a:ext cx="4709565" cy="6858000"/>
          </a:xfrm>
          <a:prstGeom prst="rect">
            <a:avLst/>
          </a:prstGeom>
        </p:spPr>
      </p:pic>
      <p:sp>
        <p:nvSpPr>
          <p:cNvPr id="8" name="Trójkąt prostokątny 7"/>
          <p:cNvSpPr/>
          <p:nvPr/>
        </p:nvSpPr>
        <p:spPr>
          <a:xfrm rot="16200000">
            <a:off x="4027399" y="6299303"/>
            <a:ext cx="569343" cy="548050"/>
          </a:xfrm>
          <a:prstGeom prst="rtTriangle">
            <a:avLst/>
          </a:prstGeom>
          <a:solidFill>
            <a:srgbClr val="00B0F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350" dirty="0"/>
          </a:p>
        </p:txBody>
      </p:sp>
      <p:sp>
        <p:nvSpPr>
          <p:cNvPr id="11" name="Trójkąt prostokątny 10"/>
          <p:cNvSpPr/>
          <p:nvPr/>
        </p:nvSpPr>
        <p:spPr>
          <a:xfrm rot="5400000">
            <a:off x="-10647" y="10648"/>
            <a:ext cx="569343" cy="548050"/>
          </a:xfrm>
          <a:prstGeom prst="rtTriangle">
            <a:avLst/>
          </a:prstGeom>
          <a:solidFill>
            <a:srgbClr val="014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 sz="1350"/>
          </a:p>
        </p:txBody>
      </p:sp>
      <p:sp>
        <p:nvSpPr>
          <p:cNvPr id="2" name="Prostokąt 1"/>
          <p:cNvSpPr/>
          <p:nvPr/>
        </p:nvSpPr>
        <p:spPr>
          <a:xfrm>
            <a:off x="119743" y="3162934"/>
            <a:ext cx="4572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400" b="1" dirty="0"/>
          </a:p>
          <a:p>
            <a:r>
              <a:rPr lang="ru-RU" sz="2400" b="1" dirty="0"/>
              <a:t>Децентрализованное государственное управление в Польше: </a:t>
            </a:r>
          </a:p>
          <a:p>
            <a:r>
              <a:rPr lang="ru-RU" sz="2400" b="1" dirty="0"/>
              <a:t>Позиция местных органов власти</a:t>
            </a:r>
          </a:p>
          <a:p>
            <a:endParaRPr lang="ru-RU" sz="2400" b="1" dirty="0"/>
          </a:p>
          <a:p>
            <a:r>
              <a:rPr lang="ru-RU" sz="2400" dirty="0"/>
              <a:t>Доктор </a:t>
            </a:r>
            <a:r>
              <a:rPr lang="ru-RU" sz="2400" dirty="0" err="1"/>
              <a:t>Йованка</a:t>
            </a:r>
            <a:r>
              <a:rPr lang="ru-RU" sz="2400" dirty="0"/>
              <a:t> </a:t>
            </a:r>
            <a:r>
              <a:rPr lang="ru-RU" sz="2400" dirty="0" err="1"/>
              <a:t>Якубек-Лалик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2929984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498764"/>
            <a:ext cx="8229600" cy="1071727"/>
          </a:xfrm>
        </p:spPr>
        <p:txBody>
          <a:bodyPr/>
          <a:lstStyle/>
          <a:p>
            <a:r>
              <a:rPr lang="ru-RU" dirty="0"/>
              <a:t>Муниципалитеты - компетенции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6982" y="1052946"/>
            <a:ext cx="8922327" cy="5005592"/>
          </a:xfrm>
        </p:spPr>
        <p:txBody>
          <a:bodyPr>
            <a:noAutofit/>
          </a:bodyPr>
          <a:lstStyle/>
          <a:p>
            <a:pPr>
              <a:spcBef>
                <a:spcPts val="400"/>
              </a:spcBef>
            </a:pPr>
            <a:r>
              <a:rPr lang="ru-RU" sz="1900" dirty="0"/>
              <a:t>Пространственное планирование (локальная планировка, водоснабжение и очистка сточных вод, содержание полигонов);</a:t>
            </a:r>
          </a:p>
          <a:p>
            <a:pPr>
              <a:spcBef>
                <a:spcPts val="400"/>
              </a:spcBef>
            </a:pPr>
            <a:r>
              <a:rPr lang="ru-RU" sz="1900" dirty="0"/>
              <a:t>Общественные места (включая кладбища);</a:t>
            </a:r>
          </a:p>
          <a:p>
            <a:pPr>
              <a:spcBef>
                <a:spcPts val="400"/>
              </a:spcBef>
            </a:pPr>
            <a:r>
              <a:rPr lang="ru-RU" sz="1900" dirty="0"/>
              <a:t>Транспорт (местные дороги, местный общественный транспорт);</a:t>
            </a:r>
          </a:p>
          <a:p>
            <a:pPr>
              <a:spcBef>
                <a:spcPts val="400"/>
              </a:spcBef>
            </a:pPr>
            <a:r>
              <a:rPr lang="ru-RU" sz="1900" dirty="0"/>
              <a:t>Телекоммуникации;</a:t>
            </a:r>
          </a:p>
          <a:p>
            <a:pPr>
              <a:spcBef>
                <a:spcPts val="400"/>
              </a:spcBef>
            </a:pPr>
            <a:r>
              <a:rPr lang="ru-RU" sz="1900" dirty="0"/>
              <a:t>Окружающая среда (охрана; зонирование и местная охрана окружающей среды);</a:t>
            </a:r>
          </a:p>
          <a:p>
            <a:pPr>
              <a:spcBef>
                <a:spcPts val="400"/>
              </a:spcBef>
            </a:pPr>
            <a:r>
              <a:rPr lang="ru-RU" sz="1900" dirty="0"/>
              <a:t>Электро-, газо- и теплоснабжение;</a:t>
            </a:r>
          </a:p>
          <a:p>
            <a:pPr>
              <a:spcBef>
                <a:spcPts val="400"/>
              </a:spcBef>
            </a:pPr>
            <a:r>
              <a:rPr lang="ru-RU" sz="1900" dirty="0"/>
              <a:t>Здравоохранение (первичные медицинские услуги);</a:t>
            </a:r>
          </a:p>
          <a:p>
            <a:pPr>
              <a:spcBef>
                <a:spcPts val="400"/>
              </a:spcBef>
            </a:pPr>
            <a:r>
              <a:rPr lang="ru-RU" sz="1900" dirty="0"/>
              <a:t>Система поддержки семьи и патронатного воспитания;</a:t>
            </a:r>
          </a:p>
          <a:p>
            <a:pPr>
              <a:spcBef>
                <a:spcPts val="400"/>
              </a:spcBef>
            </a:pPr>
            <a:r>
              <a:rPr lang="ru-RU" sz="1900" dirty="0"/>
              <a:t>Содержание коммунальных зданий и объектов общественного пользования;</a:t>
            </a:r>
          </a:p>
          <a:p>
            <a:pPr>
              <a:spcBef>
                <a:spcPts val="400"/>
              </a:spcBef>
            </a:pPr>
            <a:r>
              <a:rPr lang="ru-RU" sz="1900" dirty="0"/>
              <a:t>Культура (продвижение, управление муниципальными библиотеками и другими учреждениями культуры, охрана памятников);</a:t>
            </a:r>
          </a:p>
          <a:p>
            <a:pPr>
              <a:spcBef>
                <a:spcPts val="400"/>
              </a:spcBef>
            </a:pPr>
            <a:r>
              <a:rPr lang="ru-RU" sz="1900" dirty="0"/>
              <a:t>Образование (детские сады; начальное образование). </a:t>
            </a:r>
            <a:r>
              <a:rPr lang="pl-PL" sz="1900" dirty="0"/>
              <a:t>​</a:t>
            </a:r>
            <a:endParaRPr lang="en-US" sz="1900" dirty="0"/>
          </a:p>
          <a:p>
            <a:pPr>
              <a:spcBef>
                <a:spcPts val="400"/>
              </a:spcBef>
            </a:pPr>
            <a:r>
              <a:rPr lang="ru-RU" sz="1900" dirty="0"/>
              <a:t>И т.д.</a:t>
            </a:r>
            <a:r>
              <a:rPr lang="en-US" sz="1900" dirty="0"/>
              <a:t> </a:t>
            </a:r>
            <a:endParaRPr lang="pl-PL" sz="1900" dirty="0"/>
          </a:p>
        </p:txBody>
      </p:sp>
    </p:spTree>
    <p:extLst>
      <p:ext uri="{BB962C8B-B14F-4D97-AF65-F5344CB8AC3E}">
        <p14:creationId xmlns:p14="http://schemas.microsoft.com/office/powerpoint/2010/main" val="36508432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32509" y="443345"/>
            <a:ext cx="8334695" cy="1129263"/>
          </a:xfrm>
        </p:spPr>
        <p:txBody>
          <a:bodyPr/>
          <a:lstStyle/>
          <a:p>
            <a:r>
              <a:rPr lang="ru-RU" dirty="0"/>
              <a:t>Округа - компетенции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32508" y="1191491"/>
            <a:ext cx="8373887" cy="4792191"/>
          </a:xfrm>
        </p:spPr>
        <p:txBody>
          <a:bodyPr>
            <a:noAutofit/>
          </a:bodyPr>
          <a:lstStyle/>
          <a:p>
            <a:pPr>
              <a:spcBef>
                <a:spcPts val="400"/>
              </a:spcBef>
            </a:pPr>
            <a:r>
              <a:rPr lang="ru-RU" sz="1700" dirty="0"/>
              <a:t>Отвечает за вопросы местного значения, которые не могут быть переданы муниципалитетам, в частности:</a:t>
            </a:r>
          </a:p>
          <a:p>
            <a:pPr>
              <a:spcBef>
                <a:spcPts val="400"/>
              </a:spcBef>
            </a:pPr>
            <a:r>
              <a:rPr lang="ru-RU" sz="1700" dirty="0"/>
              <a:t>Спорт и туризм;</a:t>
            </a:r>
          </a:p>
          <a:p>
            <a:pPr>
              <a:spcBef>
                <a:spcPts val="400"/>
              </a:spcBef>
            </a:pPr>
            <a:r>
              <a:rPr lang="ru-RU" sz="1700" dirty="0"/>
              <a:t>геодезия и картография;</a:t>
            </a:r>
          </a:p>
          <a:p>
            <a:pPr>
              <a:spcBef>
                <a:spcPts val="400"/>
              </a:spcBef>
            </a:pPr>
            <a:r>
              <a:rPr lang="ru-RU" sz="1700" dirty="0"/>
              <a:t>Управление недвижимостью, архитектура и управление зданиями;</a:t>
            </a:r>
          </a:p>
          <a:p>
            <a:pPr>
              <a:spcBef>
                <a:spcPts val="400"/>
              </a:spcBef>
            </a:pPr>
            <a:r>
              <a:rPr lang="ru-RU" sz="1700" dirty="0"/>
              <a:t>управление водными ресурсами;</a:t>
            </a:r>
          </a:p>
          <a:p>
            <a:pPr>
              <a:spcBef>
                <a:spcPts val="400"/>
              </a:spcBef>
            </a:pPr>
            <a:r>
              <a:rPr lang="ru-RU" sz="1700" dirty="0"/>
              <a:t>Сельское хозяйство, лесное хозяйство и рыболовство во внутренних водоемах;</a:t>
            </a:r>
          </a:p>
          <a:p>
            <a:pPr>
              <a:spcBef>
                <a:spcPts val="400"/>
              </a:spcBef>
            </a:pPr>
            <a:r>
              <a:rPr lang="ru-RU" sz="1700" dirty="0"/>
              <a:t>Сотрудничество с НПО;</a:t>
            </a:r>
          </a:p>
          <a:p>
            <a:pPr>
              <a:spcBef>
                <a:spcPts val="400"/>
              </a:spcBef>
            </a:pPr>
            <a:r>
              <a:rPr lang="ru-RU" sz="1700" dirty="0"/>
              <a:t>Образование (среднее образование, т.е. гимназия, профессионально-техническое и специальное училище);</a:t>
            </a:r>
          </a:p>
          <a:p>
            <a:pPr>
              <a:spcBef>
                <a:spcPts val="400"/>
              </a:spcBef>
            </a:pPr>
            <a:r>
              <a:rPr lang="ru-RU" sz="1700" dirty="0"/>
              <a:t>Защита окружающей среды;</a:t>
            </a:r>
          </a:p>
          <a:p>
            <a:pPr>
              <a:spcBef>
                <a:spcPts val="400"/>
              </a:spcBef>
            </a:pPr>
            <a:r>
              <a:rPr lang="ru-RU" sz="1700" dirty="0"/>
              <a:t>Здравоохранение (больницы общего профиля);</a:t>
            </a:r>
          </a:p>
          <a:p>
            <a:pPr>
              <a:spcBef>
                <a:spcPts val="400"/>
              </a:spcBef>
            </a:pPr>
            <a:r>
              <a:rPr lang="ru-RU" sz="1700" dirty="0"/>
              <a:t>Защита потребителя;</a:t>
            </a:r>
          </a:p>
          <a:p>
            <a:pPr>
              <a:spcBef>
                <a:spcPts val="400"/>
              </a:spcBef>
            </a:pPr>
            <a:r>
              <a:rPr lang="ru-RU" sz="1700" dirty="0"/>
              <a:t>Социальное обеспечение (услуги, выходящие за пределы муниципальных образований, поддержка инвалидов, обслуживание коммунальных служб);</a:t>
            </a:r>
          </a:p>
          <a:p>
            <a:pPr>
              <a:spcBef>
                <a:spcPts val="400"/>
              </a:spcBef>
            </a:pPr>
            <a:r>
              <a:rPr lang="ru-RU" sz="1700" dirty="0"/>
              <a:t>И т.д.</a:t>
            </a:r>
            <a:endParaRPr lang="pl-PL" sz="1700" dirty="0"/>
          </a:p>
        </p:txBody>
      </p:sp>
    </p:spTree>
    <p:extLst>
      <p:ext uri="{BB962C8B-B14F-4D97-AF65-F5344CB8AC3E}">
        <p14:creationId xmlns:p14="http://schemas.microsoft.com/office/powerpoint/2010/main" val="31536429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46364" y="429492"/>
            <a:ext cx="8416636" cy="1150050"/>
          </a:xfrm>
        </p:spPr>
        <p:txBody>
          <a:bodyPr/>
          <a:lstStyle/>
          <a:p>
            <a:r>
              <a:rPr lang="ru-RU" dirty="0"/>
              <a:t>Провинции - компетенции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90499" y="1177637"/>
            <a:ext cx="8822871" cy="4955784"/>
          </a:xfrm>
        </p:spPr>
        <p:txBody>
          <a:bodyPr>
            <a:noAutofit/>
          </a:bodyPr>
          <a:lstStyle/>
          <a:p>
            <a:pPr>
              <a:spcBef>
                <a:spcPts val="400"/>
              </a:spcBef>
            </a:pPr>
            <a:r>
              <a:rPr lang="ru-RU" sz="1800" dirty="0"/>
              <a:t>Экономическое развитие;</a:t>
            </a:r>
          </a:p>
          <a:p>
            <a:pPr>
              <a:spcBef>
                <a:spcPts val="400"/>
              </a:spcBef>
            </a:pPr>
            <a:r>
              <a:rPr lang="ru-RU" sz="1800" dirty="0"/>
              <a:t>Политика занятости и рынка труда;</a:t>
            </a:r>
          </a:p>
          <a:p>
            <a:pPr>
              <a:spcBef>
                <a:spcPts val="400"/>
              </a:spcBef>
            </a:pPr>
            <a:r>
              <a:rPr lang="ru-RU" sz="1800" dirty="0"/>
              <a:t>Защита работников в случае неплатежеспособности работодателя;</a:t>
            </a:r>
          </a:p>
          <a:p>
            <a:pPr>
              <a:spcBef>
                <a:spcPts val="400"/>
              </a:spcBef>
            </a:pPr>
            <a:r>
              <a:rPr lang="ru-RU" sz="1800" dirty="0"/>
              <a:t>Транспорт (региональное управление дорогами и управление транспортом);</a:t>
            </a:r>
          </a:p>
          <a:p>
            <a:pPr>
              <a:spcBef>
                <a:spcPts val="400"/>
              </a:spcBef>
            </a:pPr>
            <a:r>
              <a:rPr lang="ru-RU" sz="1800" dirty="0"/>
              <a:t>Телекоммуникации;</a:t>
            </a:r>
          </a:p>
          <a:p>
            <a:pPr>
              <a:spcBef>
                <a:spcPts val="400"/>
              </a:spcBef>
            </a:pPr>
            <a:r>
              <a:rPr lang="ru-RU" sz="1800" dirty="0"/>
              <a:t>Здравоохранение (укрепление здоровья, специализированные медицинские услуги, неотложная медицинская помощь и скорая помощь);</a:t>
            </a:r>
          </a:p>
          <a:p>
            <a:pPr>
              <a:spcBef>
                <a:spcPts val="400"/>
              </a:spcBef>
            </a:pPr>
            <a:r>
              <a:rPr lang="ru-RU" sz="1800" dirty="0"/>
              <a:t>Региональные учреждения культуры;</a:t>
            </a:r>
          </a:p>
          <a:p>
            <a:pPr>
              <a:spcBef>
                <a:spcPts val="400"/>
              </a:spcBef>
            </a:pPr>
            <a:r>
              <a:rPr lang="ru-RU" sz="1800" dirty="0"/>
              <a:t>Планирование (территориальное развитие, водное хозяйство, мелиорация, содержание гидросооружений);</a:t>
            </a:r>
          </a:p>
          <a:p>
            <a:pPr>
              <a:spcBef>
                <a:spcPts val="400"/>
              </a:spcBef>
            </a:pPr>
            <a:r>
              <a:rPr lang="ru-RU" sz="1800" dirty="0"/>
              <a:t>Модернизация сельских территорий;</a:t>
            </a:r>
          </a:p>
          <a:p>
            <a:pPr>
              <a:spcBef>
                <a:spcPts val="400"/>
              </a:spcBef>
            </a:pPr>
            <a:r>
              <a:rPr lang="ru-RU" sz="1800" dirty="0"/>
              <a:t>Образование (действующие высшие учебные заведения, некоторые общеобразовательные школы и профтехучилища, педагогические колледжи, районные библиотеки; высшее образование);</a:t>
            </a:r>
          </a:p>
          <a:p>
            <a:pPr>
              <a:spcBef>
                <a:spcPts val="400"/>
              </a:spcBef>
            </a:pPr>
            <a:r>
              <a:rPr lang="ru-RU" sz="1800" dirty="0"/>
              <a:t>Социальное обеспечение;</a:t>
            </a:r>
          </a:p>
          <a:p>
            <a:pPr>
              <a:spcBef>
                <a:spcPts val="400"/>
              </a:spcBef>
            </a:pPr>
            <a:r>
              <a:rPr lang="ru-RU" sz="1800" dirty="0"/>
              <a:t>И т.д.</a:t>
            </a:r>
            <a:r>
              <a:rPr lang="en-US" sz="1300" dirty="0"/>
              <a:t> </a:t>
            </a:r>
            <a:endParaRPr lang="pl-PL" sz="1300" dirty="0"/>
          </a:p>
          <a:p>
            <a:endParaRPr lang="pl-PL" sz="1500" dirty="0"/>
          </a:p>
        </p:txBody>
      </p:sp>
    </p:spTree>
    <p:extLst>
      <p:ext uri="{BB962C8B-B14F-4D97-AF65-F5344CB8AC3E}">
        <p14:creationId xmlns:p14="http://schemas.microsoft.com/office/powerpoint/2010/main" val="33916637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32509" y="762000"/>
            <a:ext cx="8354291" cy="991713"/>
          </a:xfrm>
        </p:spPr>
        <p:txBody>
          <a:bodyPr>
            <a:normAutofit/>
          </a:bodyPr>
          <a:lstStyle/>
          <a:p>
            <a:r>
              <a:rPr lang="ru-RU" dirty="0"/>
              <a:t>Практика функционирования польского местного самоуправления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32509" y="1874660"/>
            <a:ext cx="8354291" cy="4251504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Функционирование местного самоуправления можно считать одним из самых больших успехов польской трансформации.</a:t>
            </a:r>
          </a:p>
          <a:p>
            <a:r>
              <a:rPr lang="ru-RU" dirty="0"/>
              <a:t>Местное самоуправление как сердце действующей демократии – вопросы доверия, совместной ответственности, гражданского участия</a:t>
            </a:r>
          </a:p>
          <a:p>
            <a:r>
              <a:rPr lang="ru-RU" dirty="0"/>
              <a:t>Большинство государственных услуг и общественных дел находятся в ведении местных органов власти.</a:t>
            </a:r>
          </a:p>
          <a:p>
            <a:r>
              <a:rPr lang="ru-RU" dirty="0"/>
              <a:t>Подотчетность перед местными жителями (выборы, референдумы)</a:t>
            </a:r>
          </a:p>
          <a:p>
            <a:r>
              <a:rPr lang="ru-RU" dirty="0"/>
              <a:t>Узкий государственный надзор (только юридические аспекты)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75919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18655" y="554182"/>
            <a:ext cx="8368145" cy="1199531"/>
          </a:xfrm>
        </p:spPr>
        <p:txBody>
          <a:bodyPr/>
          <a:lstStyle/>
          <a:p>
            <a:r>
              <a:rPr lang="ru-RU" dirty="0"/>
              <a:t>Проблемы польского местного самоуправления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87927" y="1607127"/>
            <a:ext cx="8418615" cy="4519037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Инструментальный подход к органам местного самоуправления - децентрализация часто означает передачу задач и проблем без сопровождения финансовых ресурсов</a:t>
            </a:r>
          </a:p>
          <a:p>
            <a:r>
              <a:rPr lang="ru-RU" dirty="0"/>
              <a:t>Центральная администрация утратила большую часть своих полномочий и влияние на текущие общественные дела - напряженность между национальными и местными органами власти</a:t>
            </a:r>
          </a:p>
          <a:p>
            <a:r>
              <a:rPr lang="ru-RU" dirty="0"/>
              <a:t>Тенденции </a:t>
            </a:r>
            <a:r>
              <a:rPr lang="ru-RU" dirty="0" err="1"/>
              <a:t>рецентрализации</a:t>
            </a:r>
            <a:r>
              <a:rPr lang="ru-RU" dirty="0"/>
              <a:t>, нарастающие после 2015 года:</a:t>
            </a:r>
          </a:p>
          <a:p>
            <a:pPr lvl="1"/>
            <a:r>
              <a:rPr lang="ru-RU" dirty="0"/>
              <a:t>Централизация определенной политики или растущее влияние центрального правительства</a:t>
            </a:r>
          </a:p>
          <a:p>
            <a:pPr lvl="1"/>
            <a:r>
              <a:rPr lang="ru-RU" dirty="0"/>
              <a:t>Налоговые реформы влияют на бюджеты местных органов власти</a:t>
            </a:r>
          </a:p>
          <a:p>
            <a:pPr lvl="1"/>
            <a:r>
              <a:rPr lang="ru-RU" dirty="0"/>
              <a:t>Централизованные схемы распределения средств развития</a:t>
            </a:r>
          </a:p>
          <a:p>
            <a:pPr lvl="1"/>
            <a:r>
              <a:rPr lang="ru-RU" dirty="0"/>
              <a:t>Пандемия COVID-19 привела к увеличению расходов и снижению доходов</a:t>
            </a: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646997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637310"/>
            <a:ext cx="8229600" cy="1116404"/>
          </a:xfrm>
        </p:spPr>
        <p:txBody>
          <a:bodyPr/>
          <a:lstStyle/>
          <a:p>
            <a:r>
              <a:rPr lang="ru-RU" dirty="0"/>
              <a:t>Местное самоуправление и война в Украине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537855"/>
            <a:ext cx="8229600" cy="4588309"/>
          </a:xfrm>
        </p:spPr>
        <p:txBody>
          <a:bodyPr>
            <a:normAutofit fontScale="92500"/>
          </a:bodyPr>
          <a:lstStyle/>
          <a:p>
            <a:r>
              <a:rPr lang="ru-RU" dirty="0"/>
              <a:t>Кризисом беженцев, вызванным российской агрессией против Украины, занимаются в основном местные органы власти, общественные организации и волонтеры.</a:t>
            </a:r>
          </a:p>
          <a:p>
            <a:r>
              <a:rPr lang="ru-RU" dirty="0"/>
              <a:t>Около 2,5 млн украинских беженцев добрались до Польши (из </a:t>
            </a:r>
            <a:r>
              <a:rPr lang="ru-RU" dirty="0" err="1"/>
              <a:t>ок</a:t>
            </a:r>
            <a:r>
              <a:rPr lang="ru-RU" dirty="0"/>
              <a:t>. 3,5 млн)</a:t>
            </a:r>
          </a:p>
          <a:p>
            <a:r>
              <a:rPr lang="ru-RU" dirty="0"/>
              <a:t>Польские мэры координируют гуманитарную помощь и предоставляют приюты</a:t>
            </a:r>
          </a:p>
          <a:p>
            <a:r>
              <a:rPr lang="ru-RU" dirty="0"/>
              <a:t>Самые большие проблемы:</a:t>
            </a:r>
          </a:p>
          <a:p>
            <a:pPr lvl="1"/>
            <a:r>
              <a:rPr lang="ru-RU" dirty="0"/>
              <a:t>Жилье</a:t>
            </a:r>
          </a:p>
          <a:p>
            <a:pPr lvl="1"/>
            <a:r>
              <a:rPr lang="ru-RU" dirty="0"/>
              <a:t>Школы, детские сады, ясли для украинских детей</a:t>
            </a:r>
          </a:p>
          <a:p>
            <a:pPr lvl="1"/>
            <a:r>
              <a:rPr lang="ru-RU" dirty="0"/>
              <a:t>Рынок труда</a:t>
            </a:r>
          </a:p>
          <a:p>
            <a:pPr lvl="1"/>
            <a:r>
              <a:rPr lang="ru-RU" dirty="0"/>
              <a:t>Медицинские услуги и социальные услуги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480459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Conclusions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4691" y="1094509"/>
            <a:ext cx="8647595" cy="558490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				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Выводы -</a:t>
            </a:r>
            <a:endParaRPr lang="en-GB" b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2000" dirty="0"/>
              <a:t>Местное самоуправление в Польше является основным функциональным компонентом широкой системы государственного управления, отвечающей за подавляющее большинство повседневных государственных услуг.</a:t>
            </a:r>
          </a:p>
          <a:p>
            <a:r>
              <a:rPr lang="ru-RU" sz="2000" dirty="0"/>
              <a:t>Децентрализация служила одновременно инструментом демонтажа коммунистического государства и основой более широкой стратегии государственного строительства.</a:t>
            </a:r>
          </a:p>
          <a:p>
            <a:r>
              <a:rPr lang="ru-RU" sz="2000" dirty="0"/>
              <a:t>Местное самоуправление оказалось одним из главных факторов становления действующей демократии и коренным образом изменило систему государства.</a:t>
            </a:r>
          </a:p>
          <a:p>
            <a:r>
              <a:rPr lang="ru-RU" sz="2000" dirty="0"/>
              <a:t>Местное самоуправление остается сильным демократизирующим фактором, несмотря на растущие тенденции к </a:t>
            </a:r>
            <a:r>
              <a:rPr lang="ru-RU" sz="2000" dirty="0" err="1"/>
              <a:t>рецентрализации</a:t>
            </a:r>
            <a:r>
              <a:rPr lang="ru-RU" sz="2000" dirty="0"/>
              <a:t>.</a:t>
            </a:r>
          </a:p>
          <a:p>
            <a:r>
              <a:rPr lang="ru-RU" sz="2000" dirty="0"/>
              <a:t>Наиболее важные задачи: предоставление качественных государственных услуг, инвестиции, подотчетность гражданам, восстановление доверия после пандемии и во время гуманитарного кризиса в Украине.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405803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5"/>
          <p:cNvSpPr txBox="1"/>
          <p:nvPr/>
        </p:nvSpPr>
        <p:spPr>
          <a:xfrm>
            <a:off x="4889338" y="2717781"/>
            <a:ext cx="4108623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ea typeface="Roboto Black" panose="02000000000000000000" pitchFamily="2" charset="0"/>
              </a:rPr>
              <a:t>UNIWERSYTET WARSZAWSKI</a:t>
            </a:r>
          </a:p>
          <a:p>
            <a:endParaRPr lang="pl-PL" sz="1100" dirty="0"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endParaRPr lang="pl-PL" sz="1100" dirty="0"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r>
              <a:rPr lang="pl-PL" sz="1600" dirty="0">
                <a:latin typeface="Roboto Light" panose="02000000000000000000" pitchFamily="2" charset="0"/>
                <a:ea typeface="Roboto Light" panose="02000000000000000000" pitchFamily="2" charset="0"/>
              </a:rPr>
              <a:t>Krakowskie Przedmieście 26/28</a:t>
            </a:r>
          </a:p>
          <a:p>
            <a:r>
              <a:rPr lang="pl-PL" sz="1600" dirty="0">
                <a:latin typeface="Roboto Light" panose="02000000000000000000" pitchFamily="2" charset="0"/>
                <a:ea typeface="Roboto Light" panose="02000000000000000000" pitchFamily="2" charset="0"/>
              </a:rPr>
              <a:t>Warszawa </a:t>
            </a:r>
            <a:r>
              <a:rPr lang="pl-PL" sz="1600" dirty="0"/>
              <a:t>00-927</a:t>
            </a:r>
            <a:endParaRPr lang="pl-PL" sz="1600" dirty="0"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endParaRPr lang="pl-PL" sz="1100" dirty="0"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cxnSp>
        <p:nvCxnSpPr>
          <p:cNvPr id="9" name="Łącznik prosty 8"/>
          <p:cNvCxnSpPr/>
          <p:nvPr/>
        </p:nvCxnSpPr>
        <p:spPr>
          <a:xfrm flipV="1">
            <a:off x="4972465" y="3175765"/>
            <a:ext cx="2655916" cy="8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773" y="1580339"/>
            <a:ext cx="4196250" cy="29702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33000"/>
              </a:prstClr>
            </a:outerShdw>
          </a:effectLst>
        </p:spPr>
      </p:pic>
      <p:sp>
        <p:nvSpPr>
          <p:cNvPr id="10" name="pole tekstowe 9"/>
          <p:cNvSpPr txBox="1"/>
          <p:nvPr/>
        </p:nvSpPr>
        <p:spPr>
          <a:xfrm>
            <a:off x="4889338" y="3859002"/>
            <a:ext cx="252502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sz="1600" dirty="0"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r>
              <a:rPr lang="pl-PL" sz="1600" dirty="0">
                <a:latin typeface="Roboto Light" panose="02000000000000000000" pitchFamily="2" charset="0"/>
                <a:ea typeface="Roboto Light" panose="02000000000000000000" pitchFamily="2" charset="0"/>
              </a:rPr>
              <a:t>www.uw.edu.pl</a:t>
            </a:r>
          </a:p>
          <a:p>
            <a:endParaRPr lang="pl-PL" sz="1600" dirty="0"/>
          </a:p>
        </p:txBody>
      </p:sp>
      <p:sp>
        <p:nvSpPr>
          <p:cNvPr id="7" name="Trójkąt prostokątny 6"/>
          <p:cNvSpPr/>
          <p:nvPr/>
        </p:nvSpPr>
        <p:spPr>
          <a:xfrm rot="5400000">
            <a:off x="-4313" y="4311"/>
            <a:ext cx="569343" cy="560718"/>
          </a:xfrm>
          <a:prstGeom prst="rtTriangle">
            <a:avLst/>
          </a:prstGeom>
          <a:solidFill>
            <a:srgbClr val="00B0F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350" dirty="0"/>
          </a:p>
        </p:txBody>
      </p:sp>
    </p:spTree>
    <p:extLst>
      <p:ext uri="{BB962C8B-B14F-4D97-AF65-F5344CB8AC3E}">
        <p14:creationId xmlns:p14="http://schemas.microsoft.com/office/powerpoint/2010/main" val="28023258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803564"/>
            <a:ext cx="8229600" cy="838897"/>
          </a:xfrm>
        </p:spPr>
        <p:txBody>
          <a:bodyPr>
            <a:normAutofit/>
          </a:bodyPr>
          <a:lstStyle/>
          <a:p>
            <a:r>
              <a:rPr lang="ru-RU" dirty="0"/>
              <a:t>Программа - содержание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42460"/>
            <a:ext cx="8229600" cy="4646202"/>
          </a:xfrm>
        </p:spPr>
        <p:txBody>
          <a:bodyPr>
            <a:normAutofit lnSpcReduction="10000"/>
          </a:bodyPr>
          <a:lstStyle/>
          <a:p>
            <a:r>
              <a:rPr lang="ru-RU" dirty="0"/>
              <a:t>Структура государственного управления в Польше</a:t>
            </a:r>
          </a:p>
          <a:p>
            <a:r>
              <a:rPr lang="ru-RU" dirty="0"/>
              <a:t>Концепция децентрализации</a:t>
            </a:r>
          </a:p>
          <a:p>
            <a:r>
              <a:rPr lang="ru-RU" dirty="0"/>
              <a:t>Восстановление и реформа местного самоуправления в Польше, степень местной автономии для территориальных единиц </a:t>
            </a:r>
          </a:p>
          <a:p>
            <a:r>
              <a:rPr lang="ru-RU" dirty="0"/>
              <a:t>Практические аспекты функционирования местного самоуправления - противоречия между </a:t>
            </a:r>
            <a:r>
              <a:rPr lang="ru-RU" dirty="0" err="1"/>
              <a:t>рецентрализацией</a:t>
            </a:r>
            <a:r>
              <a:rPr lang="ru-RU" dirty="0"/>
              <a:t> и местной автономией </a:t>
            </a:r>
          </a:p>
          <a:p>
            <a:r>
              <a:rPr lang="ru-RU" dirty="0"/>
              <a:t>Основной аргумент: путем восстановления местного самоуправления в Польше удалось построить и укрепить демократический режим на всех - местном, региональном и национальном - уровнях.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8356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ytuł 1">
            <a:extLst>
              <a:ext uri="{FF2B5EF4-FFF2-40B4-BE49-F238E27FC236}">
                <a16:creationId xmlns:a16="http://schemas.microsoft.com/office/drawing/2014/main" id="{E9164D6D-C9E2-0347-B4D9-B76D9D609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391885"/>
            <a:ext cx="8153400" cy="744188"/>
          </a:xfrm>
        </p:spPr>
        <p:txBody>
          <a:bodyPr>
            <a:normAutofit fontScale="90000"/>
          </a:bodyPr>
          <a:lstStyle/>
          <a:p>
            <a:br>
              <a:rPr lang="pl-PL" altLang="en-PL" dirty="0">
                <a:cs typeface="Arial" panose="020B0604020202020204" pitchFamily="34" charset="0"/>
              </a:rPr>
            </a:br>
            <a:br>
              <a:rPr lang="pl-PL" altLang="en-PL" dirty="0">
                <a:cs typeface="Arial" panose="020B0604020202020204" pitchFamily="34" charset="0"/>
              </a:rPr>
            </a:br>
            <a:r>
              <a:rPr lang="ru-RU" altLang="en-PL" dirty="0">
                <a:cs typeface="Arial" panose="020B0604020202020204" pitchFamily="34" charset="0"/>
              </a:rPr>
              <a:t>Система государственного управления в Польше</a:t>
            </a:r>
            <a:endParaRPr lang="pl-PL" altLang="en-PL" dirty="0">
              <a:cs typeface="Arial" panose="020B0604020202020204" pitchFamily="34" charset="0"/>
            </a:endParaRPr>
          </a:p>
        </p:txBody>
      </p:sp>
      <p:sp>
        <p:nvSpPr>
          <p:cNvPr id="25602" name="Symbol zastępczy zawartości 2">
            <a:extLst>
              <a:ext uri="{FF2B5EF4-FFF2-40B4-BE49-F238E27FC236}">
                <a16:creationId xmlns:a16="http://schemas.microsoft.com/office/drawing/2014/main" id="{6FBA2547-0DFE-3243-9E52-5DE259E4AB55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38546" y="1246909"/>
            <a:ext cx="8755084" cy="4849091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sz="2200" dirty="0"/>
              <a:t>Положения Конституции Польши формируют два основных сегмента государственного управления: 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ru-RU" sz="2000" dirty="0"/>
              <a:t>иерархическая </a:t>
            </a:r>
            <a:r>
              <a:rPr lang="ru-RU" sz="2000" b="1" dirty="0"/>
              <a:t>государственная администрация </a:t>
            </a:r>
            <a:r>
              <a:rPr lang="ru-RU" sz="2000" dirty="0"/>
              <a:t>с премьер-министром, министрами, центральными офисами и территориальной администрацией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ru-RU" sz="2000" dirty="0"/>
              <a:t>неиерархическая, </a:t>
            </a:r>
            <a:r>
              <a:rPr lang="ru-RU" sz="2000" b="1" dirty="0"/>
              <a:t>местная администрация</a:t>
            </a:r>
            <a:r>
              <a:rPr lang="ru-RU" sz="2000" dirty="0"/>
              <a:t> (муниципалитеты, уезды, воеводства).</a:t>
            </a:r>
          </a:p>
          <a:p>
            <a:pPr>
              <a:lnSpc>
                <a:spcPct val="90000"/>
              </a:lnSpc>
            </a:pPr>
            <a:r>
              <a:rPr lang="ru-RU" sz="2200" dirty="0"/>
              <a:t>Помимо правительственной и местной администрации существуют органы </a:t>
            </a:r>
            <a:r>
              <a:rPr lang="ru-RU" sz="2200" b="1" dirty="0"/>
              <a:t>государственного управления</a:t>
            </a:r>
            <a:r>
              <a:rPr lang="ru-RU" sz="2200" dirty="0"/>
              <a:t>, т.е. центральные органы, которые не подчиняются ни правительству, ни местным органам власти: 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ru-RU" sz="2000" dirty="0"/>
              <a:t>Национальный совет по телерадиовещанию, Высшая аудиторская служба, Управление по защите персональных данных, Национальная инспекция труда, Институт национальной памяти, Управление омбудсмена, Национальный банк Польши и Совет по денежной политике.</a:t>
            </a:r>
            <a:r>
              <a:rPr lang="en-GB" dirty="0"/>
              <a:t>.</a:t>
            </a:r>
            <a:endParaRPr lang="pl-PL" altLang="en-PL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24424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GB" b="1" dirty="0"/>
            </a:br>
            <a:r>
              <a:rPr lang="ru-RU" sz="3100" b="1" dirty="0"/>
              <a:t>Децентрализация</a:t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Понимание как право (и способность) местных сообществ на самоуправление (подход «снизу вверх», Европейская хартия местного самоуправления)</a:t>
            </a:r>
          </a:p>
          <a:p>
            <a:r>
              <a:rPr lang="ru-RU" dirty="0"/>
              <a:t>Местное самоуправление является источником интересов граждан; корпорация публичного права; субъект государственного управления, наделенный административными полномочиями</a:t>
            </a:r>
          </a:p>
          <a:p>
            <a:r>
              <a:rPr lang="ru-RU" dirty="0"/>
              <a:t>Обязанность выполнения делегированных функций и исключительное выполнение этой обязанности</a:t>
            </a:r>
          </a:p>
          <a:p>
            <a:r>
              <a:rPr lang="ru-RU" dirty="0"/>
              <a:t>Дополнительные гарантии правовыми нормами - помимо установленного объема надзора, государство не может вмешиваться в его деятельность</a:t>
            </a:r>
            <a:r>
              <a:rPr lang="pl-PL" dirty="0">
                <a:effectLst/>
              </a:rPr>
              <a:t>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699224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73536" y="692727"/>
            <a:ext cx="8413264" cy="1060986"/>
          </a:xfrm>
        </p:spPr>
        <p:txBody>
          <a:bodyPr>
            <a:normAutofit/>
          </a:bodyPr>
          <a:lstStyle/>
          <a:p>
            <a:r>
              <a:rPr lang="ru-RU" dirty="0"/>
              <a:t>Восстановление и реформа польского местного самоуправления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73536" y="1593274"/>
            <a:ext cx="8511235" cy="4768654"/>
          </a:xfrm>
        </p:spPr>
        <p:txBody>
          <a:bodyPr>
            <a:normAutofit/>
          </a:bodyPr>
          <a:lstStyle/>
          <a:p>
            <a:r>
              <a:rPr lang="ru-RU" sz="2200" dirty="0"/>
              <a:t>Восстановление польского местного самоуправления в 1990 г. (и углубление децентрализации в 1998 г.) после 40 лет отсутствия (отменено после Второй мировой войны)</a:t>
            </a:r>
          </a:p>
          <a:p>
            <a:r>
              <a:rPr lang="ru-RU" sz="2200" dirty="0"/>
              <a:t>Вехи: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ru-RU" sz="2000" dirty="0"/>
              <a:t>1990 г. - восстановление самоуправляющихся муниципалитетов.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ru-RU" sz="2000" dirty="0"/>
              <a:t>1998 г. – следующий шаг – создание самоуправляющихся уездов и провинций.</a:t>
            </a:r>
          </a:p>
          <a:p>
            <a:r>
              <a:rPr lang="ru-RU" sz="2200" dirty="0"/>
              <a:t>Переход от централизации социалистического режима к децентрализации и распределению власти в условиях демократии</a:t>
            </a:r>
          </a:p>
          <a:p>
            <a:r>
              <a:rPr lang="ru-RU" sz="2200" dirty="0"/>
              <a:t>Польша как «чемпион децентрализации» в ЦВЕ – другие страны внесли довольно поверхностные изменения</a:t>
            </a:r>
            <a:endParaRPr lang="pl-PL" sz="2200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613010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Единицы местного самоуправления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532561"/>
            <a:ext cx="7886700" cy="4351338"/>
          </a:xfrm>
        </p:spPr>
        <p:txBody>
          <a:bodyPr>
            <a:normAutofit/>
          </a:bodyPr>
          <a:lstStyle/>
          <a:p>
            <a:endParaRPr lang="pl-PL" dirty="0"/>
          </a:p>
          <a:p>
            <a:r>
              <a:rPr lang="ru-RU" dirty="0"/>
              <a:t>Структура местных органов власти:</a:t>
            </a:r>
          </a:p>
          <a:p>
            <a:endParaRPr lang="ru-RU" dirty="0"/>
          </a:p>
          <a:p>
            <a:pPr lvl="1"/>
            <a:r>
              <a:rPr lang="ru-RU" dirty="0"/>
              <a:t>муниципалитеты (гмины) - 2478</a:t>
            </a:r>
          </a:p>
          <a:p>
            <a:pPr lvl="1"/>
            <a:r>
              <a:rPr lang="ru-RU" dirty="0"/>
              <a:t>уезды (</a:t>
            </a:r>
            <a:r>
              <a:rPr lang="ru-RU" dirty="0" err="1"/>
              <a:t>powiat</a:t>
            </a:r>
            <a:r>
              <a:rPr lang="ru-RU" dirty="0"/>
              <a:t>) - 380</a:t>
            </a:r>
          </a:p>
          <a:p>
            <a:endParaRPr lang="ru-RU" dirty="0"/>
          </a:p>
          <a:p>
            <a:pPr marL="0" indent="0">
              <a:buNone/>
            </a:pPr>
            <a:r>
              <a:rPr lang="ru-RU" dirty="0"/>
              <a:t>Региональный уровень:</a:t>
            </a:r>
          </a:p>
          <a:p>
            <a:pPr lvl="1"/>
            <a:r>
              <a:rPr lang="ru-RU" dirty="0"/>
              <a:t>воеводства/провинции (</a:t>
            </a:r>
            <a:r>
              <a:rPr lang="ru-RU" dirty="0" err="1"/>
              <a:t>województwo</a:t>
            </a:r>
            <a:r>
              <a:rPr lang="ru-RU" dirty="0"/>
              <a:t>) - 16</a:t>
            </a:r>
          </a:p>
          <a:p>
            <a:pPr lvl="1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907238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Польша - административное деление</a:t>
            </a:r>
            <a:endParaRPr lang="pl-PL" b="1" dirty="0"/>
          </a:p>
        </p:txBody>
      </p:sp>
      <p:pic>
        <p:nvPicPr>
          <p:cNvPr id="4" name="Symbol zastępczy zawartości 3" descr="mapa_administracyjna_polski_2018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79" b="1097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125388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817418"/>
            <a:ext cx="8229600" cy="936295"/>
          </a:xfrm>
        </p:spPr>
        <p:txBody>
          <a:bodyPr>
            <a:normAutofit/>
          </a:bodyPr>
          <a:lstStyle/>
          <a:p>
            <a:r>
              <a:rPr lang="ru-RU" dirty="0"/>
              <a:t>Конституционные основы польского местного самоуправления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600" dirty="0"/>
              <a:t>Конституция от 2 апреля 1997 г. отводит местному самоуправлению всю главу VII (статьи 163-172).</a:t>
            </a:r>
          </a:p>
          <a:p>
            <a:r>
              <a:rPr lang="ru-RU" sz="2600" dirty="0"/>
              <a:t>Основные статьи 15 и 16,</a:t>
            </a:r>
          </a:p>
          <a:p>
            <a:r>
              <a:rPr lang="ru-RU" sz="2600" dirty="0"/>
              <a:t>Местное самоуправление участвует в осуществлении публичной власти и выполняет общественные задачи от своего имени и под свою ответственность (финансовая, юридическая автономия и самостоятельность в принятии решений)</a:t>
            </a:r>
            <a:endParaRPr lang="pl-PL" sz="26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977252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665018"/>
            <a:ext cx="8229600" cy="623456"/>
          </a:xfrm>
        </p:spPr>
        <p:txBody>
          <a:bodyPr/>
          <a:lstStyle/>
          <a:p>
            <a:r>
              <a:rPr lang="ru-RU" dirty="0"/>
              <a:t>Особенности польского местного самоуправления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49382" y="1080656"/>
            <a:ext cx="8728363" cy="4979718"/>
          </a:xfrm>
        </p:spPr>
        <p:txBody>
          <a:bodyPr>
            <a:noAutofit/>
          </a:bodyPr>
          <a:lstStyle/>
          <a:p>
            <a:r>
              <a:rPr lang="ru-RU" sz="2100" dirty="0"/>
              <a:t>Часть более широкой стратегии государственного строительства с целенаправленным разделением полномочий между центральным и местным органами власти.</a:t>
            </a:r>
          </a:p>
          <a:p>
            <a:r>
              <a:rPr lang="ru-RU" sz="2100" dirty="0"/>
              <a:t>Презумпция полномочий органов местного самоуправления (муниципалитетов)</a:t>
            </a:r>
          </a:p>
          <a:p>
            <a:r>
              <a:rPr lang="ru-RU" sz="2100" dirty="0"/>
              <a:t>Демократический мандат от всенародного голосования</a:t>
            </a:r>
          </a:p>
          <a:p>
            <a:r>
              <a:rPr lang="ru-RU" sz="2100" dirty="0" err="1"/>
              <a:t>Правосубъектность</a:t>
            </a:r>
            <a:r>
              <a:rPr lang="ru-RU" sz="2100" dirty="0"/>
              <a:t> и автономия, охраняемые Конституцией</a:t>
            </a:r>
          </a:p>
          <a:p>
            <a:r>
              <a:rPr lang="ru-RU" sz="2100" dirty="0"/>
              <a:t>Самостоятельный бюджет и собственные источники дохода (местные налоги и доля в подоходном налоге)</a:t>
            </a:r>
          </a:p>
          <a:p>
            <a:r>
              <a:rPr lang="ru-RU" sz="2100" dirty="0"/>
              <a:t>Имущественные права (коммунальная собственность)</a:t>
            </a:r>
          </a:p>
          <a:p>
            <a:r>
              <a:rPr lang="ru-RU" sz="2100" dirty="0"/>
              <a:t>Контроль над персоналом (должностными лицами местного самоуправления)</a:t>
            </a:r>
          </a:p>
          <a:p>
            <a:r>
              <a:rPr lang="ru-RU" sz="2100" dirty="0"/>
              <a:t>Основные компетенции в сфере государственных услуг</a:t>
            </a:r>
          </a:p>
          <a:p>
            <a:r>
              <a:rPr lang="ru-RU" sz="2100" dirty="0"/>
              <a:t>Сильное единоличное руководство мэров</a:t>
            </a:r>
            <a:endParaRPr lang="pl-PL" sz="2100" dirty="0"/>
          </a:p>
        </p:txBody>
      </p:sp>
    </p:spTree>
    <p:extLst>
      <p:ext uri="{BB962C8B-B14F-4D97-AF65-F5344CB8AC3E}">
        <p14:creationId xmlns:p14="http://schemas.microsoft.com/office/powerpoint/2010/main" val="1757895473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normAutofit/>
      </a:bodyPr>
      <a:lstStyle>
        <a:defPPr algn="r">
          <a:defRPr sz="20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466</TotalTime>
  <Words>1141</Words>
  <Application>Microsoft Office PowerPoint</Application>
  <PresentationFormat>On-screen Show (4:3)</PresentationFormat>
  <Paragraphs>131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Helvetica</vt:lpstr>
      <vt:lpstr>Roboto Light</vt:lpstr>
      <vt:lpstr>Wingdings</vt:lpstr>
      <vt:lpstr>Motyw pakietu Office</vt:lpstr>
      <vt:lpstr>PowerPoint Presentation</vt:lpstr>
      <vt:lpstr>Программа - содержание </vt:lpstr>
      <vt:lpstr>  Система государственного управления в Польше</vt:lpstr>
      <vt:lpstr> Децентрализация </vt:lpstr>
      <vt:lpstr>Восстановление и реформа польского местного самоуправления</vt:lpstr>
      <vt:lpstr>Единицы местного самоуправления</vt:lpstr>
      <vt:lpstr>Польша - административное деление</vt:lpstr>
      <vt:lpstr>Конституционные основы польского местного самоуправления</vt:lpstr>
      <vt:lpstr>Особенности польского местного самоуправления</vt:lpstr>
      <vt:lpstr>Муниципалитеты - компетенции</vt:lpstr>
      <vt:lpstr>Округа - компетенции</vt:lpstr>
      <vt:lpstr>Провинции - компетенции</vt:lpstr>
      <vt:lpstr>Практика функционирования польского местного самоуправления</vt:lpstr>
      <vt:lpstr>Проблемы польского местного самоуправления</vt:lpstr>
      <vt:lpstr>Местное самоуправление и война в Украине</vt:lpstr>
      <vt:lpstr>Conclusions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Radoslaw  Gomulski</dc:creator>
  <cp:lastModifiedBy>Salaidin  Kamaldinov</cp:lastModifiedBy>
  <cp:revision>41</cp:revision>
  <dcterms:created xsi:type="dcterms:W3CDTF">2015-09-25T07:45:10Z</dcterms:created>
  <dcterms:modified xsi:type="dcterms:W3CDTF">2022-04-06T07:59:18Z</dcterms:modified>
</cp:coreProperties>
</file>