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4"/>
  </p:notesMasterIdLst>
  <p:handoutMasterIdLst>
    <p:handoutMasterId r:id="rId175"/>
  </p:handoutMasterIdLst>
  <p:sldIdLst>
    <p:sldId id="409" r:id="rId2"/>
    <p:sldId id="605" r:id="rId3"/>
    <p:sldId id="944" r:id="rId4"/>
    <p:sldId id="724" r:id="rId5"/>
    <p:sldId id="722" r:id="rId6"/>
    <p:sldId id="723" r:id="rId7"/>
    <p:sldId id="754" r:id="rId8"/>
    <p:sldId id="893" r:id="rId9"/>
    <p:sldId id="725" r:id="rId10"/>
    <p:sldId id="726" r:id="rId11"/>
    <p:sldId id="728" r:id="rId12"/>
    <p:sldId id="730" r:id="rId13"/>
    <p:sldId id="737" r:id="rId14"/>
    <p:sldId id="739" r:id="rId15"/>
    <p:sldId id="891" r:id="rId16"/>
    <p:sldId id="892" r:id="rId17"/>
    <p:sldId id="765" r:id="rId18"/>
    <p:sldId id="767" r:id="rId19"/>
    <p:sldId id="768" r:id="rId20"/>
    <p:sldId id="769" r:id="rId21"/>
    <p:sldId id="770" r:id="rId22"/>
    <p:sldId id="885" r:id="rId23"/>
    <p:sldId id="886" r:id="rId24"/>
    <p:sldId id="746" r:id="rId25"/>
    <p:sldId id="890" r:id="rId26"/>
    <p:sldId id="889" r:id="rId27"/>
    <p:sldId id="772" r:id="rId28"/>
    <p:sldId id="773" r:id="rId29"/>
    <p:sldId id="774" r:id="rId30"/>
    <p:sldId id="775" r:id="rId31"/>
    <p:sldId id="776" r:id="rId32"/>
    <p:sldId id="777" r:id="rId33"/>
    <p:sldId id="749" r:id="rId34"/>
    <p:sldId id="879" r:id="rId35"/>
    <p:sldId id="792" r:id="rId36"/>
    <p:sldId id="794" r:id="rId37"/>
    <p:sldId id="1001" r:id="rId38"/>
    <p:sldId id="894" r:id="rId39"/>
    <p:sldId id="1002" r:id="rId40"/>
    <p:sldId id="797" r:id="rId41"/>
    <p:sldId id="1003" r:id="rId42"/>
    <p:sldId id="1004" r:id="rId43"/>
    <p:sldId id="896" r:id="rId44"/>
    <p:sldId id="895" r:id="rId45"/>
    <p:sldId id="800" r:id="rId46"/>
    <p:sldId id="801" r:id="rId47"/>
    <p:sldId id="802" r:id="rId48"/>
    <p:sldId id="803" r:id="rId49"/>
    <p:sldId id="804" r:id="rId50"/>
    <p:sldId id="807" r:id="rId51"/>
    <p:sldId id="812" r:id="rId52"/>
    <p:sldId id="813" r:id="rId53"/>
    <p:sldId id="815" r:id="rId54"/>
    <p:sldId id="816" r:id="rId55"/>
    <p:sldId id="1006" r:id="rId56"/>
    <p:sldId id="820" r:id="rId57"/>
    <p:sldId id="821" r:id="rId58"/>
    <p:sldId id="825" r:id="rId59"/>
    <p:sldId id="1007" r:id="rId60"/>
    <p:sldId id="827" r:id="rId61"/>
    <p:sldId id="1008" r:id="rId62"/>
    <p:sldId id="1012" r:id="rId63"/>
    <p:sldId id="1010" r:id="rId64"/>
    <p:sldId id="832" r:id="rId65"/>
    <p:sldId id="834" r:id="rId66"/>
    <p:sldId id="835" r:id="rId67"/>
    <p:sldId id="836" r:id="rId68"/>
    <p:sldId id="904" r:id="rId69"/>
    <p:sldId id="837" r:id="rId70"/>
    <p:sldId id="899" r:id="rId71"/>
    <p:sldId id="901" r:id="rId72"/>
    <p:sldId id="902" r:id="rId73"/>
    <p:sldId id="903" r:id="rId74"/>
    <p:sldId id="905" r:id="rId75"/>
    <p:sldId id="989" r:id="rId76"/>
    <p:sldId id="906" r:id="rId77"/>
    <p:sldId id="838" r:id="rId78"/>
    <p:sldId id="897" r:id="rId79"/>
    <p:sldId id="898" r:id="rId80"/>
    <p:sldId id="839" r:id="rId81"/>
    <p:sldId id="648" r:id="rId82"/>
    <p:sldId id="841" r:id="rId83"/>
    <p:sldId id="844" r:id="rId84"/>
    <p:sldId id="880" r:id="rId85"/>
    <p:sldId id="990" r:id="rId86"/>
    <p:sldId id="991" r:id="rId87"/>
    <p:sldId id="992" r:id="rId88"/>
    <p:sldId id="1016" r:id="rId89"/>
    <p:sldId id="993" r:id="rId90"/>
    <p:sldId id="996" r:id="rId91"/>
    <p:sldId id="999" r:id="rId92"/>
    <p:sldId id="998" r:id="rId93"/>
    <p:sldId id="1000" r:id="rId94"/>
    <p:sldId id="909" r:id="rId95"/>
    <p:sldId id="907" r:id="rId96"/>
    <p:sldId id="997" r:id="rId97"/>
    <p:sldId id="910" r:id="rId98"/>
    <p:sldId id="881" r:id="rId99"/>
    <p:sldId id="945" r:id="rId100"/>
    <p:sldId id="946" r:id="rId101"/>
    <p:sldId id="947" r:id="rId102"/>
    <p:sldId id="948" r:id="rId103"/>
    <p:sldId id="949" r:id="rId104"/>
    <p:sldId id="950" r:id="rId105"/>
    <p:sldId id="951" r:id="rId106"/>
    <p:sldId id="952" r:id="rId107"/>
    <p:sldId id="1014" r:id="rId108"/>
    <p:sldId id="954" r:id="rId109"/>
    <p:sldId id="955" r:id="rId110"/>
    <p:sldId id="956" r:id="rId111"/>
    <p:sldId id="957" r:id="rId112"/>
    <p:sldId id="958" r:id="rId113"/>
    <p:sldId id="959" r:id="rId114"/>
    <p:sldId id="960" r:id="rId115"/>
    <p:sldId id="961" r:id="rId116"/>
    <p:sldId id="962" r:id="rId117"/>
    <p:sldId id="963" r:id="rId118"/>
    <p:sldId id="964" r:id="rId119"/>
    <p:sldId id="882" r:id="rId120"/>
    <p:sldId id="965" r:id="rId121"/>
    <p:sldId id="966" r:id="rId122"/>
    <p:sldId id="967" r:id="rId123"/>
    <p:sldId id="968" r:id="rId124"/>
    <p:sldId id="969" r:id="rId125"/>
    <p:sldId id="970" r:id="rId126"/>
    <p:sldId id="971" r:id="rId127"/>
    <p:sldId id="972" r:id="rId128"/>
    <p:sldId id="973" r:id="rId129"/>
    <p:sldId id="974" r:id="rId130"/>
    <p:sldId id="975" r:id="rId131"/>
    <p:sldId id="976" r:id="rId132"/>
    <p:sldId id="977" r:id="rId133"/>
    <p:sldId id="978" r:id="rId134"/>
    <p:sldId id="979" r:id="rId135"/>
    <p:sldId id="980" r:id="rId136"/>
    <p:sldId id="981" r:id="rId137"/>
    <p:sldId id="982" r:id="rId138"/>
    <p:sldId id="983" r:id="rId139"/>
    <p:sldId id="984" r:id="rId140"/>
    <p:sldId id="985" r:id="rId141"/>
    <p:sldId id="986" r:id="rId142"/>
    <p:sldId id="987" r:id="rId143"/>
    <p:sldId id="988" r:id="rId144"/>
    <p:sldId id="887" r:id="rId145"/>
    <p:sldId id="642" r:id="rId146"/>
    <p:sldId id="643" r:id="rId147"/>
    <p:sldId id="644" r:id="rId148"/>
    <p:sldId id="645" r:id="rId149"/>
    <p:sldId id="646" r:id="rId150"/>
    <p:sldId id="647" r:id="rId151"/>
    <p:sldId id="649" r:id="rId152"/>
    <p:sldId id="651" r:id="rId153"/>
    <p:sldId id="652" r:id="rId154"/>
    <p:sldId id="654" r:id="rId155"/>
    <p:sldId id="656" r:id="rId156"/>
    <p:sldId id="657" r:id="rId157"/>
    <p:sldId id="884" r:id="rId158"/>
    <p:sldId id="622" r:id="rId159"/>
    <p:sldId id="623" r:id="rId160"/>
    <p:sldId id="624" r:id="rId161"/>
    <p:sldId id="625" r:id="rId162"/>
    <p:sldId id="626" r:id="rId163"/>
    <p:sldId id="641" r:id="rId164"/>
    <p:sldId id="632" r:id="rId165"/>
    <p:sldId id="633" r:id="rId166"/>
    <p:sldId id="634" r:id="rId167"/>
    <p:sldId id="635" r:id="rId168"/>
    <p:sldId id="636" r:id="rId169"/>
    <p:sldId id="637" r:id="rId170"/>
    <p:sldId id="638" r:id="rId171"/>
    <p:sldId id="639" r:id="rId172"/>
    <p:sldId id="408" r:id="rId173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6BD"/>
    <a:srgbClr val="7AC2C8"/>
    <a:srgbClr val="68BAC0"/>
    <a:srgbClr val="5CB5BC"/>
    <a:srgbClr val="4EA2D6"/>
    <a:srgbClr val="B1D9FD"/>
    <a:srgbClr val="B1E5FD"/>
    <a:srgbClr val="B2D0FC"/>
    <a:srgbClr val="C3DAFD"/>
    <a:srgbClr val="CFE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782" autoAdjust="0"/>
    <p:restoredTop sz="95889" autoAdjust="0"/>
  </p:normalViewPr>
  <p:slideViewPr>
    <p:cSldViewPr>
      <p:cViewPr varScale="1">
        <p:scale>
          <a:sx n="53" d="100"/>
          <a:sy n="53" d="100"/>
        </p:scale>
        <p:origin x="-1498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0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1344"/>
    </p:cViewPr>
  </p:sorterViewPr>
  <p:notesViewPr>
    <p:cSldViewPr>
      <p:cViewPr>
        <p:scale>
          <a:sx n="75" d="100"/>
          <a:sy n="75" d="100"/>
        </p:scale>
        <p:origin x="-2286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handoutMaster" Target="handoutMasters/handoutMaster1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notesMaster" Target="notesMasters/notesMaster1.xml"/><Relationship Id="rId179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89A8E-661B-4C58-97FF-94FD91988C6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53B2888-BBF6-47F1-939E-7B61943D544E}">
      <dgm:prSet phldrT="[Text]" custT="1"/>
      <dgm:spPr/>
      <dgm:t>
        <a:bodyPr/>
        <a:lstStyle/>
        <a:p>
          <a:r>
            <a:rPr lang="ru-RU" sz="2400" b="1" dirty="0" smtClean="0">
              <a:latin typeface="+mn-lt"/>
            </a:rPr>
            <a:t>Гражданское сообщество</a:t>
          </a:r>
          <a:endParaRPr lang="de-DE" sz="2400" b="1" dirty="0" smtClean="0">
            <a:latin typeface="+mn-lt"/>
          </a:endParaRPr>
        </a:p>
        <a:p>
          <a:r>
            <a:rPr lang="ru-RU" sz="1800" b="0" dirty="0" smtClean="0">
              <a:latin typeface="+mn-lt"/>
            </a:rPr>
            <a:t>законность</a:t>
          </a:r>
          <a:r>
            <a:rPr lang="de-DE" sz="1800" b="0" dirty="0" smtClean="0">
              <a:latin typeface="+mn-lt"/>
            </a:rPr>
            <a:t> + </a:t>
          </a:r>
          <a:r>
            <a:rPr lang="ru-RU" sz="1800" b="0" dirty="0" smtClean="0">
              <a:latin typeface="+mn-lt"/>
            </a:rPr>
            <a:t>э</a:t>
          </a:r>
          <a:r>
            <a:rPr lang="vi-VN" altLang="de-DE" sz="1800" b="0" dirty="0" smtClean="0">
              <a:latin typeface="+mn-lt"/>
            </a:rPr>
            <a:t>ффект</a:t>
          </a:r>
          <a:r>
            <a:rPr lang="ru-RU" altLang="de-DE" sz="1800" b="0" dirty="0" smtClean="0">
              <a:latin typeface="+mn-lt"/>
            </a:rPr>
            <a:t>и</a:t>
          </a:r>
          <a:r>
            <a:rPr lang="vi-VN" altLang="de-DE" sz="1800" b="0" dirty="0" smtClean="0">
              <a:latin typeface="+mn-lt"/>
            </a:rPr>
            <a:t>вность организ</a:t>
          </a:r>
          <a:r>
            <a:rPr lang="ru-RU" altLang="de-DE" sz="1800" b="0" dirty="0" smtClean="0">
              <a:latin typeface="+mn-lt"/>
            </a:rPr>
            <a:t>а</a:t>
          </a:r>
          <a:r>
            <a:rPr lang="vi-VN" altLang="de-DE" sz="1800" b="0" dirty="0" smtClean="0">
              <a:latin typeface="+mn-lt"/>
            </a:rPr>
            <a:t>ции</a:t>
          </a:r>
          <a:r>
            <a:rPr lang="ru-RU" altLang="de-DE" sz="1800" b="0" dirty="0" smtClean="0">
              <a:latin typeface="+mn-lt"/>
            </a:rPr>
            <a:t> </a:t>
          </a:r>
          <a:r>
            <a:rPr lang="vi-VN" altLang="de-DE" sz="1800" b="0" dirty="0" smtClean="0">
              <a:latin typeface="+mn-lt"/>
            </a:rPr>
            <a:t>экон</a:t>
          </a:r>
          <a:r>
            <a:rPr lang="ru-RU" altLang="de-DE" sz="1800" b="0" dirty="0" smtClean="0">
              <a:latin typeface="+mn-lt"/>
            </a:rPr>
            <a:t>о</a:t>
          </a:r>
          <a:r>
            <a:rPr lang="vi-VN" altLang="de-DE" sz="1800" b="0" dirty="0" smtClean="0">
              <a:latin typeface="+mn-lt"/>
            </a:rPr>
            <a:t>мики</a:t>
          </a:r>
          <a:r>
            <a:rPr lang="ru-RU" altLang="de-DE" sz="1800" b="0" dirty="0" smtClean="0">
              <a:latin typeface="+mn-lt"/>
            </a:rPr>
            <a:t> </a:t>
          </a:r>
          <a:r>
            <a:rPr lang="de-DE" sz="1800" b="0" dirty="0" smtClean="0">
              <a:latin typeface="+mn-lt"/>
            </a:rPr>
            <a:t>+ </a:t>
          </a:r>
          <a:r>
            <a:rPr lang="ru-RU" sz="1800" b="0" dirty="0" smtClean="0">
              <a:latin typeface="+mn-lt"/>
            </a:rPr>
            <a:t/>
          </a:r>
          <a:br>
            <a:rPr lang="ru-RU" sz="1800" b="0" dirty="0" smtClean="0">
              <a:latin typeface="+mn-lt"/>
            </a:rPr>
          </a:br>
          <a:r>
            <a:rPr lang="ru-RU" sz="1800" b="0" dirty="0" smtClean="0">
              <a:latin typeface="+mn-lt"/>
            </a:rPr>
            <a:t>участие граждан</a:t>
          </a:r>
          <a:endParaRPr lang="de-DE" sz="1800" b="0" dirty="0">
            <a:latin typeface="+mn-lt"/>
          </a:endParaRPr>
        </a:p>
      </dgm:t>
    </dgm:pt>
    <dgm:pt modelId="{E54690BF-1A8A-41F1-BD39-41DAE397BCA8}" type="parTrans" cxnId="{92325703-088C-4C75-9129-938DA8122D5C}">
      <dgm:prSet/>
      <dgm:spPr/>
      <dgm:t>
        <a:bodyPr/>
        <a:lstStyle/>
        <a:p>
          <a:endParaRPr lang="de-DE"/>
        </a:p>
      </dgm:t>
    </dgm:pt>
    <dgm:pt modelId="{2DDBEDD2-449F-4DD4-A1FF-03036FAF1C60}" type="sibTrans" cxnId="{92325703-088C-4C75-9129-938DA8122D5C}">
      <dgm:prSet/>
      <dgm:spPr/>
      <dgm:t>
        <a:bodyPr/>
        <a:lstStyle/>
        <a:p>
          <a:endParaRPr lang="de-DE"/>
        </a:p>
      </dgm:t>
    </dgm:pt>
    <dgm:pt modelId="{69A6711E-35B7-43D4-8ACD-7161890D1910}">
      <dgm:prSet phldrT="[Text]" custT="1"/>
      <dgm:spPr/>
      <dgm:t>
        <a:bodyPr/>
        <a:lstStyle/>
        <a:p>
          <a:r>
            <a:rPr lang="ru-RU" sz="2000" b="1" dirty="0" smtClean="0">
              <a:latin typeface="+mn-lt"/>
            </a:rPr>
            <a:t>Сервисное предприятие</a:t>
          </a:r>
          <a:endParaRPr lang="de-DE" sz="2000" b="1" dirty="0" smtClean="0">
            <a:latin typeface="+mn-lt"/>
          </a:endParaRPr>
        </a:p>
        <a:p>
          <a:r>
            <a:rPr lang="ru-RU" sz="1800" dirty="0" smtClean="0">
              <a:latin typeface="+mn-lt"/>
            </a:rPr>
            <a:t>законность</a:t>
          </a:r>
          <a:r>
            <a:rPr lang="de-DE" sz="1800" dirty="0" smtClean="0">
              <a:latin typeface="+mn-lt"/>
            </a:rPr>
            <a:t> + </a:t>
          </a:r>
          <a:r>
            <a:rPr lang="ru-RU" sz="1800" b="0" dirty="0" smtClean="0">
              <a:latin typeface="+mn-lt"/>
            </a:rPr>
            <a:t>э</a:t>
          </a:r>
          <a:r>
            <a:rPr lang="vi-VN" altLang="de-DE" sz="1800" b="0" dirty="0" smtClean="0">
              <a:latin typeface="+mn-lt"/>
            </a:rPr>
            <a:t>ффект</a:t>
          </a:r>
          <a:r>
            <a:rPr lang="ru-RU" altLang="de-DE" sz="1800" b="0" dirty="0" smtClean="0">
              <a:latin typeface="+mn-lt"/>
            </a:rPr>
            <a:t>и</a:t>
          </a:r>
          <a:r>
            <a:rPr lang="vi-VN" altLang="de-DE" sz="1800" b="0" dirty="0" smtClean="0">
              <a:latin typeface="+mn-lt"/>
            </a:rPr>
            <a:t>вность организ</a:t>
          </a:r>
          <a:r>
            <a:rPr lang="ru-RU" altLang="de-DE" sz="1800" b="0" dirty="0" smtClean="0">
              <a:latin typeface="+mn-lt"/>
            </a:rPr>
            <a:t>а</a:t>
          </a:r>
          <a:r>
            <a:rPr lang="vi-VN" altLang="de-DE" sz="1800" b="0" dirty="0" smtClean="0">
              <a:latin typeface="+mn-lt"/>
            </a:rPr>
            <a:t>ции</a:t>
          </a:r>
          <a:r>
            <a:rPr lang="ru-RU" altLang="de-DE" sz="1800" b="0" dirty="0" smtClean="0">
              <a:latin typeface="+mn-lt"/>
            </a:rPr>
            <a:t> </a:t>
          </a:r>
          <a:r>
            <a:rPr lang="vi-VN" altLang="de-DE" sz="1800" b="0" dirty="0" smtClean="0">
              <a:latin typeface="+mn-lt"/>
            </a:rPr>
            <a:t>экон</a:t>
          </a:r>
          <a:r>
            <a:rPr lang="ru-RU" altLang="de-DE" sz="1800" b="0" dirty="0" smtClean="0">
              <a:latin typeface="+mn-lt"/>
            </a:rPr>
            <a:t>о</a:t>
          </a:r>
          <a:r>
            <a:rPr lang="vi-VN" altLang="de-DE" sz="1800" b="0" dirty="0" smtClean="0">
              <a:latin typeface="+mn-lt"/>
            </a:rPr>
            <a:t>мики</a:t>
          </a:r>
          <a:r>
            <a:rPr lang="ru-RU" altLang="de-DE" sz="1800" b="0" dirty="0" smtClean="0">
              <a:latin typeface="+mn-lt"/>
            </a:rPr>
            <a:t> </a:t>
          </a:r>
          <a:endParaRPr lang="de-DE" sz="1800" dirty="0">
            <a:latin typeface="+mn-lt"/>
          </a:endParaRPr>
        </a:p>
      </dgm:t>
    </dgm:pt>
    <dgm:pt modelId="{CB666896-F7AD-4099-AFF3-54CFC4BA5D4F}" type="parTrans" cxnId="{6F3659D7-E75E-4348-BD13-63D3BA9CE5B5}">
      <dgm:prSet/>
      <dgm:spPr/>
      <dgm:t>
        <a:bodyPr/>
        <a:lstStyle/>
        <a:p>
          <a:endParaRPr lang="de-DE"/>
        </a:p>
      </dgm:t>
    </dgm:pt>
    <dgm:pt modelId="{631073CC-B154-4C2D-B356-33855ECE23A9}" type="sibTrans" cxnId="{6F3659D7-E75E-4348-BD13-63D3BA9CE5B5}">
      <dgm:prSet/>
      <dgm:spPr/>
      <dgm:t>
        <a:bodyPr/>
        <a:lstStyle/>
        <a:p>
          <a:endParaRPr lang="de-DE"/>
        </a:p>
      </dgm:t>
    </dgm:pt>
    <dgm:pt modelId="{342C3685-929F-4C7E-96B9-5BC86CEFE7B5}">
      <dgm:prSet phldrT="[Text]" custT="1"/>
      <dgm:spPr/>
      <dgm:t>
        <a:bodyPr/>
        <a:lstStyle/>
        <a:p>
          <a:r>
            <a:rPr lang="ru-RU" sz="2400" b="1" dirty="0" smtClean="0">
              <a:latin typeface="+mn-lt"/>
            </a:rPr>
            <a:t>Орган власти</a:t>
          </a:r>
          <a:endParaRPr lang="de-DE" sz="2400" b="1" dirty="0" smtClean="0">
            <a:latin typeface="+mn-lt"/>
          </a:endParaRPr>
        </a:p>
        <a:p>
          <a:r>
            <a:rPr lang="ru-RU" sz="1800" dirty="0" smtClean="0">
              <a:latin typeface="+mn-lt"/>
            </a:rPr>
            <a:t>в центре внимания - законность</a:t>
          </a:r>
          <a:endParaRPr lang="de-DE" sz="1800" dirty="0">
            <a:latin typeface="+mn-lt"/>
          </a:endParaRPr>
        </a:p>
      </dgm:t>
    </dgm:pt>
    <dgm:pt modelId="{ED9A0916-4B2E-424D-884B-28E71F873A69}" type="parTrans" cxnId="{09C7EBFA-E73E-47EF-9385-48424DACB347}">
      <dgm:prSet/>
      <dgm:spPr/>
      <dgm:t>
        <a:bodyPr/>
        <a:lstStyle/>
        <a:p>
          <a:endParaRPr lang="de-DE"/>
        </a:p>
      </dgm:t>
    </dgm:pt>
    <dgm:pt modelId="{FD8433D5-98D4-4848-B602-CC218B407075}" type="sibTrans" cxnId="{09C7EBFA-E73E-47EF-9385-48424DACB347}">
      <dgm:prSet/>
      <dgm:spPr/>
      <dgm:t>
        <a:bodyPr/>
        <a:lstStyle/>
        <a:p>
          <a:endParaRPr lang="de-DE"/>
        </a:p>
      </dgm:t>
    </dgm:pt>
    <dgm:pt modelId="{C26DFEA2-53EF-4419-8575-EBBDC8E1B6C0}" type="pres">
      <dgm:prSet presAssocID="{DBD89A8E-661B-4C58-97FF-94FD91988C60}" presName="compositeShape" presStyleCnt="0">
        <dgm:presLayoutVars>
          <dgm:dir/>
          <dgm:resizeHandles/>
        </dgm:presLayoutVars>
      </dgm:prSet>
      <dgm:spPr/>
    </dgm:pt>
    <dgm:pt modelId="{BDB7C6D1-539D-45D5-8BC0-1B20F1C6110C}" type="pres">
      <dgm:prSet presAssocID="{DBD89A8E-661B-4C58-97FF-94FD91988C60}" presName="pyramid" presStyleLbl="node1" presStyleIdx="0" presStyleCnt="1" custLinFactNeighborX="30416"/>
      <dgm:spPr/>
    </dgm:pt>
    <dgm:pt modelId="{11A1A29B-E775-4B08-A3DF-06E2AE01FB57}" type="pres">
      <dgm:prSet presAssocID="{DBD89A8E-661B-4C58-97FF-94FD91988C60}" presName="theList" presStyleCnt="0"/>
      <dgm:spPr/>
    </dgm:pt>
    <dgm:pt modelId="{8DFA04B9-52A4-4DD2-9401-D80629312919}" type="pres">
      <dgm:prSet presAssocID="{F53B2888-BBF6-47F1-939E-7B61943D544E}" presName="aNode" presStyleLbl="fgAcc1" presStyleIdx="0" presStyleCnt="3" custScaleX="272567" custLinFactNeighborX="2736" custLinFactNeighborY="-464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56F040-CFB6-4C6D-B0F1-206883732D5C}" type="pres">
      <dgm:prSet presAssocID="{F53B2888-BBF6-47F1-939E-7B61943D544E}" presName="aSpace" presStyleCnt="0"/>
      <dgm:spPr/>
    </dgm:pt>
    <dgm:pt modelId="{886D4BEC-1D22-4007-B96B-6CBC7A276CE2}" type="pres">
      <dgm:prSet presAssocID="{69A6711E-35B7-43D4-8ACD-7161890D1910}" presName="aNode" presStyleLbl="fgAcc1" presStyleIdx="1" presStyleCnt="3" custScaleX="266156" custLinFactY="15882" custLinFactNeighborX="3141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64F9B8-EBF0-4093-8931-BBCA02677235}" type="pres">
      <dgm:prSet presAssocID="{69A6711E-35B7-43D4-8ACD-7161890D1910}" presName="aSpace" presStyleCnt="0"/>
      <dgm:spPr/>
    </dgm:pt>
    <dgm:pt modelId="{285295F0-CF9F-4CE8-B54F-381672152EDE}" type="pres">
      <dgm:prSet presAssocID="{342C3685-929F-4C7E-96B9-5BC86CEFE7B5}" presName="aNode" presStyleLbl="fgAcc1" presStyleIdx="2" presStyleCnt="3" custScaleX="270886" custLinFactY="42730" custLinFactNeighborX="776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C100D3-223D-4F3C-9D7B-52F7791AF480}" type="pres">
      <dgm:prSet presAssocID="{342C3685-929F-4C7E-96B9-5BC86CEFE7B5}" presName="aSpace" presStyleCnt="0"/>
      <dgm:spPr/>
    </dgm:pt>
  </dgm:ptLst>
  <dgm:cxnLst>
    <dgm:cxn modelId="{76827F0F-8402-4349-BBBA-DC3AA122C4DB}" type="presOf" srcId="{F53B2888-BBF6-47F1-939E-7B61943D544E}" destId="{8DFA04B9-52A4-4DD2-9401-D80629312919}" srcOrd="0" destOrd="0" presId="urn:microsoft.com/office/officeart/2005/8/layout/pyramid2"/>
    <dgm:cxn modelId="{6F3659D7-E75E-4348-BD13-63D3BA9CE5B5}" srcId="{DBD89A8E-661B-4C58-97FF-94FD91988C60}" destId="{69A6711E-35B7-43D4-8ACD-7161890D1910}" srcOrd="1" destOrd="0" parTransId="{CB666896-F7AD-4099-AFF3-54CFC4BA5D4F}" sibTransId="{631073CC-B154-4C2D-B356-33855ECE23A9}"/>
    <dgm:cxn modelId="{20711113-3120-4FBB-BADB-3D1455850D85}" type="presOf" srcId="{69A6711E-35B7-43D4-8ACD-7161890D1910}" destId="{886D4BEC-1D22-4007-B96B-6CBC7A276CE2}" srcOrd="0" destOrd="0" presId="urn:microsoft.com/office/officeart/2005/8/layout/pyramid2"/>
    <dgm:cxn modelId="{ED183B46-B81C-4757-BC90-75B2A1FFDD81}" type="presOf" srcId="{342C3685-929F-4C7E-96B9-5BC86CEFE7B5}" destId="{285295F0-CF9F-4CE8-B54F-381672152EDE}" srcOrd="0" destOrd="0" presId="urn:microsoft.com/office/officeart/2005/8/layout/pyramid2"/>
    <dgm:cxn modelId="{FB539035-392A-4FD4-AAB3-92731AEB2E4A}" type="presOf" srcId="{DBD89A8E-661B-4C58-97FF-94FD91988C60}" destId="{C26DFEA2-53EF-4419-8575-EBBDC8E1B6C0}" srcOrd="0" destOrd="0" presId="urn:microsoft.com/office/officeart/2005/8/layout/pyramid2"/>
    <dgm:cxn modelId="{09C7EBFA-E73E-47EF-9385-48424DACB347}" srcId="{DBD89A8E-661B-4C58-97FF-94FD91988C60}" destId="{342C3685-929F-4C7E-96B9-5BC86CEFE7B5}" srcOrd="2" destOrd="0" parTransId="{ED9A0916-4B2E-424D-884B-28E71F873A69}" sibTransId="{FD8433D5-98D4-4848-B602-CC218B407075}"/>
    <dgm:cxn modelId="{92325703-088C-4C75-9129-938DA8122D5C}" srcId="{DBD89A8E-661B-4C58-97FF-94FD91988C60}" destId="{F53B2888-BBF6-47F1-939E-7B61943D544E}" srcOrd="0" destOrd="0" parTransId="{E54690BF-1A8A-41F1-BD39-41DAE397BCA8}" sibTransId="{2DDBEDD2-449F-4DD4-A1FF-03036FAF1C60}"/>
    <dgm:cxn modelId="{B5746793-3750-4E4A-AF0D-E4F7B78EA375}" type="presParOf" srcId="{C26DFEA2-53EF-4419-8575-EBBDC8E1B6C0}" destId="{BDB7C6D1-539D-45D5-8BC0-1B20F1C6110C}" srcOrd="0" destOrd="0" presId="urn:microsoft.com/office/officeart/2005/8/layout/pyramid2"/>
    <dgm:cxn modelId="{ED09DD0C-E26D-464C-8871-17EC25432D71}" type="presParOf" srcId="{C26DFEA2-53EF-4419-8575-EBBDC8E1B6C0}" destId="{11A1A29B-E775-4B08-A3DF-06E2AE01FB57}" srcOrd="1" destOrd="0" presId="urn:microsoft.com/office/officeart/2005/8/layout/pyramid2"/>
    <dgm:cxn modelId="{FBC90B4F-3587-4E4D-AA30-80304F26F3F3}" type="presParOf" srcId="{11A1A29B-E775-4B08-A3DF-06E2AE01FB57}" destId="{8DFA04B9-52A4-4DD2-9401-D80629312919}" srcOrd="0" destOrd="0" presId="urn:microsoft.com/office/officeart/2005/8/layout/pyramid2"/>
    <dgm:cxn modelId="{D62CD059-6E80-48CC-A63E-4C5CB60F2C6A}" type="presParOf" srcId="{11A1A29B-E775-4B08-A3DF-06E2AE01FB57}" destId="{2056F040-CFB6-4C6D-B0F1-206883732D5C}" srcOrd="1" destOrd="0" presId="urn:microsoft.com/office/officeart/2005/8/layout/pyramid2"/>
    <dgm:cxn modelId="{7F3E2217-9F64-4443-854C-87579B855C0E}" type="presParOf" srcId="{11A1A29B-E775-4B08-A3DF-06E2AE01FB57}" destId="{886D4BEC-1D22-4007-B96B-6CBC7A276CE2}" srcOrd="2" destOrd="0" presId="urn:microsoft.com/office/officeart/2005/8/layout/pyramid2"/>
    <dgm:cxn modelId="{E81F9767-ECB4-44BC-9782-58AAE83DF9DF}" type="presParOf" srcId="{11A1A29B-E775-4B08-A3DF-06E2AE01FB57}" destId="{2364F9B8-EBF0-4093-8931-BBCA02677235}" srcOrd="3" destOrd="0" presId="urn:microsoft.com/office/officeart/2005/8/layout/pyramid2"/>
    <dgm:cxn modelId="{678973FF-4D0D-4644-8E0D-9C05F49416AD}" type="presParOf" srcId="{11A1A29B-E775-4B08-A3DF-06E2AE01FB57}" destId="{285295F0-CF9F-4CE8-B54F-381672152EDE}" srcOrd="4" destOrd="0" presId="urn:microsoft.com/office/officeart/2005/8/layout/pyramid2"/>
    <dgm:cxn modelId="{862A63FC-54B9-4695-9043-50251B9282A8}" type="presParOf" srcId="{11A1A29B-E775-4B08-A3DF-06E2AE01FB57}" destId="{C6C100D3-223D-4F3C-9D7B-52F7791AF480}" srcOrd="5" destOrd="0" presId="urn:microsoft.com/office/officeart/2005/8/layout/pyramid2"/>
  </dgm:cxnLst>
  <dgm:bg>
    <a:gradFill>
      <a:gsLst>
        <a:gs pos="0">
          <a:srgbClr val="00B0F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AC1C87-C180-409C-866F-11D6526D38A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9480E17-4337-41F5-8BA6-D695045D312B}">
      <dgm:prSet phldrT="[Text]"/>
      <dgm:spPr>
        <a:solidFill>
          <a:srgbClr val="5B8FE3"/>
        </a:solidFill>
      </dgm:spPr>
      <dgm:t>
        <a:bodyPr/>
        <a:lstStyle/>
        <a:p>
          <a:r>
            <a:rPr lang="ru-RU" b="1" dirty="0" smtClean="0"/>
            <a:t>«Инвентаризация» фактического состояния</a:t>
          </a:r>
          <a:endParaRPr lang="de-DE" b="1" dirty="0"/>
        </a:p>
      </dgm:t>
    </dgm:pt>
    <dgm:pt modelId="{DF104396-ACF5-421F-BB66-54EEE1C3EB7D}" type="parTrans" cxnId="{2F96F2FE-241D-4CED-9358-303D5A4EBBF2}">
      <dgm:prSet/>
      <dgm:spPr/>
      <dgm:t>
        <a:bodyPr/>
        <a:lstStyle/>
        <a:p>
          <a:endParaRPr lang="de-DE"/>
        </a:p>
      </dgm:t>
    </dgm:pt>
    <dgm:pt modelId="{79905697-3B8A-4F1D-8EA3-287FAF002F70}" type="sibTrans" cxnId="{2F96F2FE-241D-4CED-9358-303D5A4EBBF2}">
      <dgm:prSet/>
      <dgm:spPr/>
      <dgm:t>
        <a:bodyPr/>
        <a:lstStyle/>
        <a:p>
          <a:endParaRPr lang="de-DE"/>
        </a:p>
      </dgm:t>
    </dgm:pt>
    <dgm:pt modelId="{9318CB45-2F53-4E6F-9FD6-127145A89DFB}">
      <dgm:prSet phldrT="[Text]"/>
      <dgm:spPr>
        <a:solidFill>
          <a:srgbClr val="5B8FE3"/>
        </a:solidFill>
      </dgm:spPr>
      <dgm:t>
        <a:bodyPr/>
        <a:lstStyle/>
        <a:p>
          <a:r>
            <a:rPr lang="ru-RU" b="1" dirty="0" smtClean="0"/>
            <a:t>Анализ</a:t>
          </a:r>
          <a:br>
            <a:rPr lang="ru-RU" b="1" dirty="0" smtClean="0"/>
          </a:br>
          <a:r>
            <a:rPr lang="ru-RU" b="1" dirty="0" smtClean="0"/>
            <a:t>фактической текущей ситуации</a:t>
          </a:r>
          <a:endParaRPr lang="de-DE" b="1" dirty="0"/>
        </a:p>
      </dgm:t>
    </dgm:pt>
    <dgm:pt modelId="{1C015563-6E19-47EA-BE7A-9226BF48CDFF}" type="parTrans" cxnId="{1A2A6C36-C00B-4AC4-8461-8F7BEEB74453}">
      <dgm:prSet/>
      <dgm:spPr/>
      <dgm:t>
        <a:bodyPr/>
        <a:lstStyle/>
        <a:p>
          <a:endParaRPr lang="de-DE"/>
        </a:p>
      </dgm:t>
    </dgm:pt>
    <dgm:pt modelId="{4B05EBCB-3F72-459B-A202-711BA99FBA3F}" type="sibTrans" cxnId="{1A2A6C36-C00B-4AC4-8461-8F7BEEB74453}">
      <dgm:prSet/>
      <dgm:spPr/>
      <dgm:t>
        <a:bodyPr/>
        <a:lstStyle/>
        <a:p>
          <a:endParaRPr lang="de-DE"/>
        </a:p>
      </dgm:t>
    </dgm:pt>
    <dgm:pt modelId="{2CBFCCF1-1959-4AE3-8BE0-F0294F88FD3B}">
      <dgm:prSet phldrT="[Text]"/>
      <dgm:spPr>
        <a:solidFill>
          <a:srgbClr val="5B8FE3"/>
        </a:solidFill>
      </dgm:spPr>
      <dgm:t>
        <a:bodyPr/>
        <a:lstStyle/>
        <a:p>
          <a:r>
            <a:rPr lang="ru-RU" b="1" dirty="0" smtClean="0"/>
            <a:t>Выбор оптимального решения</a:t>
          </a:r>
          <a:endParaRPr lang="de-DE" b="1" dirty="0"/>
        </a:p>
      </dgm:t>
    </dgm:pt>
    <dgm:pt modelId="{170843CC-D4A0-4247-8E19-E5CA7B085E07}" type="parTrans" cxnId="{D0B0CB58-39C7-4511-9D5B-CC9B165669FA}">
      <dgm:prSet/>
      <dgm:spPr/>
      <dgm:t>
        <a:bodyPr/>
        <a:lstStyle/>
        <a:p>
          <a:endParaRPr lang="de-DE"/>
        </a:p>
      </dgm:t>
    </dgm:pt>
    <dgm:pt modelId="{480CBEBE-EE09-496E-B896-4492AB681C99}" type="sibTrans" cxnId="{D0B0CB58-39C7-4511-9D5B-CC9B165669FA}">
      <dgm:prSet/>
      <dgm:spPr/>
      <dgm:t>
        <a:bodyPr/>
        <a:lstStyle/>
        <a:p>
          <a:endParaRPr lang="de-DE"/>
        </a:p>
      </dgm:t>
    </dgm:pt>
    <dgm:pt modelId="{6A762768-0F15-48FD-A3A1-2364666DD72A}">
      <dgm:prSet/>
      <dgm:spPr>
        <a:solidFill>
          <a:srgbClr val="5B8FE3"/>
        </a:solidFill>
      </dgm:spPr>
      <dgm:t>
        <a:bodyPr/>
        <a:lstStyle/>
        <a:p>
          <a:r>
            <a:rPr lang="ru-RU" b="1" dirty="0" smtClean="0"/>
            <a:t>Реализация (выбранного) решения</a:t>
          </a:r>
          <a:endParaRPr lang="de-DE" b="1" dirty="0"/>
        </a:p>
      </dgm:t>
    </dgm:pt>
    <dgm:pt modelId="{19BF2509-F100-4063-A135-9F88E614F61E}" type="parTrans" cxnId="{2AD4D2F5-CE4A-4AD7-90E6-4B19E8C1A24D}">
      <dgm:prSet/>
      <dgm:spPr/>
      <dgm:t>
        <a:bodyPr/>
        <a:lstStyle/>
        <a:p>
          <a:endParaRPr lang="de-DE"/>
        </a:p>
      </dgm:t>
    </dgm:pt>
    <dgm:pt modelId="{47DF3E2E-393A-4B6B-8480-CAA867485928}" type="sibTrans" cxnId="{2AD4D2F5-CE4A-4AD7-90E6-4B19E8C1A24D}">
      <dgm:prSet/>
      <dgm:spPr/>
      <dgm:t>
        <a:bodyPr/>
        <a:lstStyle/>
        <a:p>
          <a:endParaRPr lang="de-DE"/>
        </a:p>
      </dgm:t>
    </dgm:pt>
    <dgm:pt modelId="{BD8D66EB-C905-466D-85BA-0BEFD5D7C0C1}" type="pres">
      <dgm:prSet presAssocID="{93AC1C87-C180-409C-866F-11D6526D38AB}" presName="CompostProcess" presStyleCnt="0">
        <dgm:presLayoutVars>
          <dgm:dir/>
          <dgm:resizeHandles val="exact"/>
        </dgm:presLayoutVars>
      </dgm:prSet>
      <dgm:spPr/>
    </dgm:pt>
    <dgm:pt modelId="{4BC62C71-5800-4050-A7EE-ED3190C88A04}" type="pres">
      <dgm:prSet presAssocID="{93AC1C87-C180-409C-866F-11D6526D38AB}" presName="arrow" presStyleLbl="bgShp" presStyleIdx="0" presStyleCnt="1"/>
      <dgm:spPr>
        <a:solidFill>
          <a:srgbClr val="92D050"/>
        </a:solidFill>
      </dgm:spPr>
    </dgm:pt>
    <dgm:pt modelId="{F577A437-75DD-4C7A-A352-2A987837ADB8}" type="pres">
      <dgm:prSet presAssocID="{93AC1C87-C180-409C-866F-11D6526D38AB}" presName="linearProcess" presStyleCnt="0"/>
      <dgm:spPr/>
    </dgm:pt>
    <dgm:pt modelId="{29014EB8-C81A-473F-89B4-8B8F2960D6DC}" type="pres">
      <dgm:prSet presAssocID="{E9480E17-4337-41F5-8BA6-D695045D312B}" presName="textNode" presStyleLbl="node1" presStyleIdx="0" presStyleCnt="4" custLinFactNeighborX="39086" custLinFactNeighborY="197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F57901-2546-43C4-A043-90F5C780170F}" type="pres">
      <dgm:prSet presAssocID="{79905697-3B8A-4F1D-8EA3-287FAF002F70}" presName="sibTrans" presStyleCnt="0"/>
      <dgm:spPr/>
    </dgm:pt>
    <dgm:pt modelId="{DF34F1EE-3F07-4E2E-8E3A-96B145A8BB44}" type="pres">
      <dgm:prSet presAssocID="{9318CB45-2F53-4E6F-9FD6-127145A89DFB}" presName="textNode" presStyleLbl="node1" presStyleIdx="1" presStyleCnt="4" custLinFactNeighborX="30604" custLinFactNeighborY="-16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AC077F-8B08-490D-A918-53B4DFC5668B}" type="pres">
      <dgm:prSet presAssocID="{4B05EBCB-3F72-459B-A202-711BA99FBA3F}" presName="sibTrans" presStyleCnt="0"/>
      <dgm:spPr/>
    </dgm:pt>
    <dgm:pt modelId="{4AF4FC92-C693-4927-AA54-2B7AADAACBCA}" type="pres">
      <dgm:prSet presAssocID="{2CBFCCF1-1959-4AE3-8BE0-F0294F88FD3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C40C44-39D5-4975-A1FE-FE4FE60DBE06}" type="pres">
      <dgm:prSet presAssocID="{480CBEBE-EE09-496E-B896-4492AB681C99}" presName="sibTrans" presStyleCnt="0"/>
      <dgm:spPr/>
    </dgm:pt>
    <dgm:pt modelId="{03CB648A-12F7-4AA3-AC5B-25908245F588}" type="pres">
      <dgm:prSet presAssocID="{6A762768-0F15-48FD-A3A1-2364666DD72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0143B45-4C5E-4235-B8F9-EE452C55B324}" type="presOf" srcId="{E9480E17-4337-41F5-8BA6-D695045D312B}" destId="{29014EB8-C81A-473F-89B4-8B8F2960D6DC}" srcOrd="0" destOrd="0" presId="urn:microsoft.com/office/officeart/2005/8/layout/hProcess9"/>
    <dgm:cxn modelId="{FFE046D8-B730-40A5-AF69-D9A2A050E520}" type="presOf" srcId="{2CBFCCF1-1959-4AE3-8BE0-F0294F88FD3B}" destId="{4AF4FC92-C693-4927-AA54-2B7AADAACBCA}" srcOrd="0" destOrd="0" presId="urn:microsoft.com/office/officeart/2005/8/layout/hProcess9"/>
    <dgm:cxn modelId="{064A4978-8057-46B4-986D-4ACC4E19BDB0}" type="presOf" srcId="{93AC1C87-C180-409C-866F-11D6526D38AB}" destId="{BD8D66EB-C905-466D-85BA-0BEFD5D7C0C1}" srcOrd="0" destOrd="0" presId="urn:microsoft.com/office/officeart/2005/8/layout/hProcess9"/>
    <dgm:cxn modelId="{2CC52B85-86F3-49F7-9E14-EE30CA9A5662}" type="presOf" srcId="{9318CB45-2F53-4E6F-9FD6-127145A89DFB}" destId="{DF34F1EE-3F07-4E2E-8E3A-96B145A8BB44}" srcOrd="0" destOrd="0" presId="urn:microsoft.com/office/officeart/2005/8/layout/hProcess9"/>
    <dgm:cxn modelId="{D0B0CB58-39C7-4511-9D5B-CC9B165669FA}" srcId="{93AC1C87-C180-409C-866F-11D6526D38AB}" destId="{2CBFCCF1-1959-4AE3-8BE0-F0294F88FD3B}" srcOrd="2" destOrd="0" parTransId="{170843CC-D4A0-4247-8E19-E5CA7B085E07}" sibTransId="{480CBEBE-EE09-496E-B896-4492AB681C99}"/>
    <dgm:cxn modelId="{1A2A6C36-C00B-4AC4-8461-8F7BEEB74453}" srcId="{93AC1C87-C180-409C-866F-11D6526D38AB}" destId="{9318CB45-2F53-4E6F-9FD6-127145A89DFB}" srcOrd="1" destOrd="0" parTransId="{1C015563-6E19-47EA-BE7A-9226BF48CDFF}" sibTransId="{4B05EBCB-3F72-459B-A202-711BA99FBA3F}"/>
    <dgm:cxn modelId="{9CF73A95-9AFA-409E-9302-438274A8F183}" type="presOf" srcId="{6A762768-0F15-48FD-A3A1-2364666DD72A}" destId="{03CB648A-12F7-4AA3-AC5B-25908245F588}" srcOrd="0" destOrd="0" presId="urn:microsoft.com/office/officeart/2005/8/layout/hProcess9"/>
    <dgm:cxn modelId="{2AD4D2F5-CE4A-4AD7-90E6-4B19E8C1A24D}" srcId="{93AC1C87-C180-409C-866F-11D6526D38AB}" destId="{6A762768-0F15-48FD-A3A1-2364666DD72A}" srcOrd="3" destOrd="0" parTransId="{19BF2509-F100-4063-A135-9F88E614F61E}" sibTransId="{47DF3E2E-393A-4B6B-8480-CAA867485928}"/>
    <dgm:cxn modelId="{2F96F2FE-241D-4CED-9358-303D5A4EBBF2}" srcId="{93AC1C87-C180-409C-866F-11D6526D38AB}" destId="{E9480E17-4337-41F5-8BA6-D695045D312B}" srcOrd="0" destOrd="0" parTransId="{DF104396-ACF5-421F-BB66-54EEE1C3EB7D}" sibTransId="{79905697-3B8A-4F1D-8EA3-287FAF002F70}"/>
    <dgm:cxn modelId="{5F140523-EB28-4DAA-A6F5-A436D28DCFAD}" type="presParOf" srcId="{BD8D66EB-C905-466D-85BA-0BEFD5D7C0C1}" destId="{4BC62C71-5800-4050-A7EE-ED3190C88A04}" srcOrd="0" destOrd="0" presId="urn:microsoft.com/office/officeart/2005/8/layout/hProcess9"/>
    <dgm:cxn modelId="{1C438FC9-29E2-4BBA-9817-F93C941566EC}" type="presParOf" srcId="{BD8D66EB-C905-466D-85BA-0BEFD5D7C0C1}" destId="{F577A437-75DD-4C7A-A352-2A987837ADB8}" srcOrd="1" destOrd="0" presId="urn:microsoft.com/office/officeart/2005/8/layout/hProcess9"/>
    <dgm:cxn modelId="{15E5B92A-1CA3-4E46-9969-6101B0F37250}" type="presParOf" srcId="{F577A437-75DD-4C7A-A352-2A987837ADB8}" destId="{29014EB8-C81A-473F-89B4-8B8F2960D6DC}" srcOrd="0" destOrd="0" presId="urn:microsoft.com/office/officeart/2005/8/layout/hProcess9"/>
    <dgm:cxn modelId="{909F0333-12F1-44E8-AB5E-490B8B0F9FFD}" type="presParOf" srcId="{F577A437-75DD-4C7A-A352-2A987837ADB8}" destId="{8FF57901-2546-43C4-A043-90F5C780170F}" srcOrd="1" destOrd="0" presId="urn:microsoft.com/office/officeart/2005/8/layout/hProcess9"/>
    <dgm:cxn modelId="{B29420E6-A70E-4ED8-A32E-03D083C41558}" type="presParOf" srcId="{F577A437-75DD-4C7A-A352-2A987837ADB8}" destId="{DF34F1EE-3F07-4E2E-8E3A-96B145A8BB44}" srcOrd="2" destOrd="0" presId="urn:microsoft.com/office/officeart/2005/8/layout/hProcess9"/>
    <dgm:cxn modelId="{A7F0255D-0E6C-4EB6-83EF-D1F220B06EBA}" type="presParOf" srcId="{F577A437-75DD-4C7A-A352-2A987837ADB8}" destId="{41AC077F-8B08-490D-A918-53B4DFC5668B}" srcOrd="3" destOrd="0" presId="urn:microsoft.com/office/officeart/2005/8/layout/hProcess9"/>
    <dgm:cxn modelId="{E173DC23-DC22-4D9D-906D-CE3BB4334E09}" type="presParOf" srcId="{F577A437-75DD-4C7A-A352-2A987837ADB8}" destId="{4AF4FC92-C693-4927-AA54-2B7AADAACBCA}" srcOrd="4" destOrd="0" presId="urn:microsoft.com/office/officeart/2005/8/layout/hProcess9"/>
    <dgm:cxn modelId="{952ED8A7-393C-47CD-B6AA-DACB154ABFF8}" type="presParOf" srcId="{F577A437-75DD-4C7A-A352-2A987837ADB8}" destId="{AAC40C44-39D5-4975-A1FE-FE4FE60DBE06}" srcOrd="5" destOrd="0" presId="urn:microsoft.com/office/officeart/2005/8/layout/hProcess9"/>
    <dgm:cxn modelId="{E93A6761-7460-4AEE-8CC9-FCBF23745EE4}" type="presParOf" srcId="{F577A437-75DD-4C7A-A352-2A987837ADB8}" destId="{03CB648A-12F7-4AA3-AC5B-25908245F58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C63823-B244-412B-8E05-7ADACEF601F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E181F9C-4F29-48C3-B68A-5D7374C4C1A0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1600" dirty="0" smtClean="0">
              <a:solidFill>
                <a:srgbClr val="FF0000"/>
              </a:solidFill>
            </a:rPr>
            <a:t>Контроль </a:t>
          </a:r>
          <a:br>
            <a:rPr lang="ru-RU" sz="1600" dirty="0" smtClean="0">
              <a:solidFill>
                <a:srgbClr val="FF0000"/>
              </a:solidFill>
            </a:rPr>
          </a:br>
          <a:r>
            <a:rPr lang="ru-RU" sz="1600" dirty="0" smtClean="0">
              <a:solidFill>
                <a:srgbClr val="FF0000"/>
              </a:solidFill>
            </a:rPr>
            <a:t>за соблю-дением </a:t>
          </a:r>
          <a:br>
            <a:rPr lang="ru-RU" sz="1600" dirty="0" smtClean="0">
              <a:solidFill>
                <a:srgbClr val="FF0000"/>
              </a:solidFill>
            </a:rPr>
          </a:br>
          <a:r>
            <a:rPr lang="ru-RU" sz="1600" dirty="0" smtClean="0">
              <a:solidFill>
                <a:srgbClr val="FF0000"/>
              </a:solidFill>
            </a:rPr>
            <a:t>сроков</a:t>
          </a:r>
          <a:endParaRPr lang="de-DE" sz="1600" dirty="0">
            <a:solidFill>
              <a:srgbClr val="FF0000"/>
            </a:solidFill>
          </a:endParaRPr>
        </a:p>
      </dgm:t>
    </dgm:pt>
    <dgm:pt modelId="{0A630304-3F47-46FE-8616-8B864FE9DF23}" type="parTrans" cxnId="{0FCA69EF-5CF3-4C38-9F75-7BDA3CF87416}">
      <dgm:prSet/>
      <dgm:spPr/>
      <dgm:t>
        <a:bodyPr/>
        <a:lstStyle/>
        <a:p>
          <a:endParaRPr lang="de-DE"/>
        </a:p>
      </dgm:t>
    </dgm:pt>
    <dgm:pt modelId="{A84FF06D-4343-46AB-941B-08DD312B1BA1}" type="sibTrans" cxnId="{0FCA69EF-5CF3-4C38-9F75-7BDA3CF87416}">
      <dgm:prSet custT="1"/>
      <dgm:spPr/>
      <dgm:t>
        <a:bodyPr/>
        <a:lstStyle/>
        <a:p>
          <a:pPr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endParaRPr lang="ru-RU" sz="1800" dirty="0" smtClean="0">
            <a:solidFill>
              <a:srgbClr val="FF0000"/>
            </a:solidFill>
          </a:endParaRPr>
        </a:p>
        <a:p>
          <a:pPr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1600" dirty="0" smtClean="0">
              <a:solidFill>
                <a:srgbClr val="FF0000"/>
              </a:solidFill>
            </a:rPr>
            <a:t>Актуализация  планирования проекта</a:t>
          </a:r>
          <a:endParaRPr lang="de-DE" sz="1600" dirty="0">
            <a:solidFill>
              <a:srgbClr val="FF0000"/>
            </a:solidFill>
          </a:endParaRPr>
        </a:p>
      </dgm:t>
    </dgm:pt>
    <dgm:pt modelId="{0909EDA2-FEC9-470A-9DB0-63781B4B0D50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de-DE" sz="1600" dirty="0" smtClean="0">
              <a:solidFill>
                <a:srgbClr val="FF0000"/>
              </a:solidFill>
            </a:rPr>
            <a:t>K</a:t>
          </a:r>
          <a:r>
            <a:rPr lang="ru-RU" sz="1600" dirty="0" err="1" smtClean="0">
              <a:solidFill>
                <a:srgbClr val="FF0000"/>
              </a:solidFill>
            </a:rPr>
            <a:t>онтроль</a:t>
          </a:r>
          <a:r>
            <a:rPr lang="ru-RU" sz="1600" dirty="0" smtClean="0">
              <a:solidFill>
                <a:srgbClr val="FF0000"/>
              </a:solidFill>
            </a:rPr>
            <a:t> за расходами</a:t>
          </a:r>
          <a:endParaRPr lang="de-DE" sz="1600" dirty="0">
            <a:solidFill>
              <a:srgbClr val="FF0000"/>
            </a:solidFill>
          </a:endParaRPr>
        </a:p>
      </dgm:t>
    </dgm:pt>
    <dgm:pt modelId="{07F282CB-941E-4422-9A47-CA19ADCDBD3A}" type="parTrans" cxnId="{BDEAC90C-9042-41E2-82E7-777C372ACF22}">
      <dgm:prSet/>
      <dgm:spPr/>
      <dgm:t>
        <a:bodyPr/>
        <a:lstStyle/>
        <a:p>
          <a:endParaRPr lang="de-DE"/>
        </a:p>
      </dgm:t>
    </dgm:pt>
    <dgm:pt modelId="{EDBC3C94-6ABD-480C-ACB4-BE9C4EDC5441}" type="sibTrans" cxnId="{BDEAC90C-9042-41E2-82E7-777C372ACF22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Специ-альный (техниче-ский) контроль </a:t>
          </a:r>
          <a:endParaRPr lang="de-DE" sz="1600" dirty="0">
            <a:solidFill>
              <a:srgbClr val="FF0000"/>
            </a:solidFill>
          </a:endParaRPr>
        </a:p>
      </dgm:t>
    </dgm:pt>
    <dgm:pt modelId="{7E9F58E3-B4CF-4B0C-89E4-2B48BD6874D7}">
      <dgm:prSet phldrT="[Text]" custT="1"/>
      <dgm:spPr>
        <a:solidFill>
          <a:srgbClr val="92D050"/>
        </a:solidFill>
      </dgm:spPr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de-DE" sz="1800" b="1" dirty="0" smtClean="0"/>
            <a:t>+ </a:t>
          </a:r>
          <a:r>
            <a:rPr lang="ru-RU" sz="1800" b="1" dirty="0" smtClean="0"/>
            <a:t>Предложения руководству проекта о мерах реагирования и контроль за их исполнением</a:t>
          </a:r>
          <a:endParaRPr lang="de-DE" sz="1800" b="1" dirty="0"/>
        </a:p>
      </dgm:t>
    </dgm:pt>
    <dgm:pt modelId="{5F49F9C3-2D84-4A05-8B2E-D8517B02D720}" type="parTrans" cxnId="{C9D5006C-B046-4801-B208-5AD6479662A8}">
      <dgm:prSet/>
      <dgm:spPr/>
      <dgm:t>
        <a:bodyPr/>
        <a:lstStyle/>
        <a:p>
          <a:endParaRPr lang="de-DE"/>
        </a:p>
      </dgm:t>
    </dgm:pt>
    <dgm:pt modelId="{A97232E5-7B93-4EAC-A2D4-4F473395D852}" type="sibTrans" cxnId="{C9D5006C-B046-4801-B208-5AD6479662A8}">
      <dgm:prSet/>
      <dgm:spPr/>
      <dgm:t>
        <a:bodyPr/>
        <a:lstStyle/>
        <a:p>
          <a:endParaRPr lang="de-DE"/>
        </a:p>
      </dgm:t>
    </dgm:pt>
    <dgm:pt modelId="{DDF9125E-E8B8-40E5-9F2D-16B058CDF4E5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Контроль  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за выпол-нением     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договоров</a:t>
          </a:r>
          <a:endParaRPr lang="de-DE" sz="1600" dirty="0">
            <a:solidFill>
              <a:schemeClr val="tx1"/>
            </a:solidFill>
          </a:endParaRPr>
        </a:p>
      </dgm:t>
    </dgm:pt>
    <dgm:pt modelId="{09A9A6ED-D282-4A5E-B808-5EB65B20A99A}" type="parTrans" cxnId="{AF56252D-0548-42D6-BD8F-DC4E460C6BA6}">
      <dgm:prSet/>
      <dgm:spPr/>
      <dgm:t>
        <a:bodyPr/>
        <a:lstStyle/>
        <a:p>
          <a:endParaRPr lang="de-DE"/>
        </a:p>
      </dgm:t>
    </dgm:pt>
    <dgm:pt modelId="{F4CF94C9-9B2E-489E-8EF5-796AC94042BF}" type="sibTrans" cxnId="{AF56252D-0548-42D6-BD8F-DC4E460C6BA6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</a:rPr>
            <a:t>Текущая проектная документация</a:t>
          </a:r>
          <a:endParaRPr lang="de-DE" sz="1600" dirty="0">
            <a:solidFill>
              <a:schemeClr val="tx1"/>
            </a:solidFill>
          </a:endParaRPr>
        </a:p>
      </dgm:t>
    </dgm:pt>
    <dgm:pt modelId="{E78D3D18-141C-4032-B2BC-40CCFAD4089A}" type="pres">
      <dgm:prSet presAssocID="{05C63823-B244-412B-8E05-7ADACEF601F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8EDE5E25-B878-443B-B0B9-DEDF49CCBD81}" type="pres">
      <dgm:prSet presAssocID="{FE181F9C-4F29-48C3-B68A-5D7374C4C1A0}" presName="composite" presStyleCnt="0"/>
      <dgm:spPr/>
    </dgm:pt>
    <dgm:pt modelId="{63D231A5-4C44-408F-9FC6-76BE4A2D86B4}" type="pres">
      <dgm:prSet presAssocID="{FE181F9C-4F29-48C3-B68A-5D7374C4C1A0}" presName="Parent1" presStyleLbl="node1" presStyleIdx="0" presStyleCnt="6" custScaleX="121061" custScaleY="100000" custLinFactNeighborX="-37939" custLinFactNeighborY="47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5F0F75-B483-4AE2-9206-7C38DA3CFF75}" type="pres">
      <dgm:prSet presAssocID="{FE181F9C-4F29-48C3-B68A-5D7374C4C1A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51DA99-61E5-46E7-A342-07AAC39A6F5D}" type="pres">
      <dgm:prSet presAssocID="{FE181F9C-4F29-48C3-B68A-5D7374C4C1A0}" presName="BalanceSpacing" presStyleCnt="0"/>
      <dgm:spPr/>
    </dgm:pt>
    <dgm:pt modelId="{5B24F376-81E3-488F-A803-766A4223B09A}" type="pres">
      <dgm:prSet presAssocID="{FE181F9C-4F29-48C3-B68A-5D7374C4C1A0}" presName="BalanceSpacing1" presStyleCnt="0"/>
      <dgm:spPr/>
    </dgm:pt>
    <dgm:pt modelId="{29868C00-BDB2-4BCD-B735-FB3414D42A9A}" type="pres">
      <dgm:prSet presAssocID="{A84FF06D-4343-46AB-941B-08DD312B1BA1}" presName="Accent1Text" presStyleLbl="node1" presStyleIdx="1" presStyleCnt="6" custScaleX="146267" custLinFactNeighborX="6223" custLinFactNeighborY="71207"/>
      <dgm:spPr/>
      <dgm:t>
        <a:bodyPr/>
        <a:lstStyle/>
        <a:p>
          <a:endParaRPr lang="de-DE"/>
        </a:p>
      </dgm:t>
    </dgm:pt>
    <dgm:pt modelId="{1F86F963-C3FC-4E29-9A3F-79E8DE442385}" type="pres">
      <dgm:prSet presAssocID="{A84FF06D-4343-46AB-941B-08DD312B1BA1}" presName="spaceBetweenRectangles" presStyleCnt="0"/>
      <dgm:spPr/>
    </dgm:pt>
    <dgm:pt modelId="{99AF8C62-2F24-4540-B88D-6C53EA285156}" type="pres">
      <dgm:prSet presAssocID="{0909EDA2-FEC9-470A-9DB0-63781B4B0D50}" presName="composite" presStyleCnt="0"/>
      <dgm:spPr/>
    </dgm:pt>
    <dgm:pt modelId="{0787AF5F-40CC-4F94-8518-D64A4BA3FF8F}" type="pres">
      <dgm:prSet presAssocID="{0909EDA2-FEC9-470A-9DB0-63781B4B0D50}" presName="Parent1" presStyleLbl="node1" presStyleIdx="2" presStyleCnt="6" custScaleX="126234" custLinFactX="-32570" custLinFactNeighborX="-100000" custLinFactNeighborY="-801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5FD092-7A16-495A-A9CE-4FFEE578121C}" type="pres">
      <dgm:prSet presAssocID="{0909EDA2-FEC9-470A-9DB0-63781B4B0D50}" presName="Childtext1" presStyleLbl="revTx" presStyleIdx="1" presStyleCnt="3" custScaleX="196819" custLinFactX="85565" custLinFactNeighborX="100000" custLinFactNeighborY="-10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D3B952-2764-43E3-9F09-12F5F4DCDD99}" type="pres">
      <dgm:prSet presAssocID="{0909EDA2-FEC9-470A-9DB0-63781B4B0D50}" presName="BalanceSpacing" presStyleCnt="0"/>
      <dgm:spPr/>
    </dgm:pt>
    <dgm:pt modelId="{61625268-2F63-4E65-B272-69C937AAC75D}" type="pres">
      <dgm:prSet presAssocID="{0909EDA2-FEC9-470A-9DB0-63781B4B0D50}" presName="BalanceSpacing1" presStyleCnt="0"/>
      <dgm:spPr/>
    </dgm:pt>
    <dgm:pt modelId="{35436496-C821-4DE7-87ED-FCE523DD3517}" type="pres">
      <dgm:prSet presAssocID="{EDBC3C94-6ABD-480C-ACB4-BE9C4EDC5441}" presName="Accent1Text" presStyleLbl="node1" presStyleIdx="3" presStyleCnt="6" custScaleX="123178" custScaleY="89274" custLinFactX="-100000" custLinFactNeighborX="-195726" custLinFactNeighborY="-11212"/>
      <dgm:spPr/>
      <dgm:t>
        <a:bodyPr/>
        <a:lstStyle/>
        <a:p>
          <a:endParaRPr lang="de-DE"/>
        </a:p>
      </dgm:t>
    </dgm:pt>
    <dgm:pt modelId="{6EB060AA-4993-4513-9513-0CFF239CCF65}" type="pres">
      <dgm:prSet presAssocID="{EDBC3C94-6ABD-480C-ACB4-BE9C4EDC5441}" presName="spaceBetweenRectangles" presStyleCnt="0"/>
      <dgm:spPr/>
    </dgm:pt>
    <dgm:pt modelId="{42B0DC95-B295-4BDF-A6D4-26D9229AB25C}" type="pres">
      <dgm:prSet presAssocID="{DDF9125E-E8B8-40E5-9F2D-16B058CDF4E5}" presName="composite" presStyleCnt="0"/>
      <dgm:spPr/>
    </dgm:pt>
    <dgm:pt modelId="{3AF1FAB2-0AEE-452C-8E3D-1D18B7A76B54}" type="pres">
      <dgm:prSet presAssocID="{DDF9125E-E8B8-40E5-9F2D-16B058CDF4E5}" presName="Parent1" presStyleLbl="node1" presStyleIdx="4" presStyleCnt="6" custScaleX="131394" custLinFactNeighborX="-42759" custLinFactNeighborY="-239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1CF3BD-D7D9-4E02-A400-0F80B6AE9EEF}" type="pres">
      <dgm:prSet presAssocID="{DDF9125E-E8B8-40E5-9F2D-16B058CDF4E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31C5CF-B553-4728-935A-C4FFAA081058}" type="pres">
      <dgm:prSet presAssocID="{DDF9125E-E8B8-40E5-9F2D-16B058CDF4E5}" presName="BalanceSpacing" presStyleCnt="0"/>
      <dgm:spPr/>
    </dgm:pt>
    <dgm:pt modelId="{56AA726D-FA50-443B-AF48-C184DC7671A7}" type="pres">
      <dgm:prSet presAssocID="{DDF9125E-E8B8-40E5-9F2D-16B058CDF4E5}" presName="BalanceSpacing1" presStyleCnt="0"/>
      <dgm:spPr/>
    </dgm:pt>
    <dgm:pt modelId="{B918A405-B084-4D9A-AFF4-2BF4578872DE}" type="pres">
      <dgm:prSet presAssocID="{F4CF94C9-9B2E-489E-8EF5-796AC94042BF}" presName="Accent1Text" presStyleLbl="node1" presStyleIdx="5" presStyleCnt="6" custScaleX="133031" custLinFactNeighborX="-54354" custLinFactNeighborY="-23944"/>
      <dgm:spPr/>
      <dgm:t>
        <a:bodyPr/>
        <a:lstStyle/>
        <a:p>
          <a:endParaRPr lang="de-DE"/>
        </a:p>
      </dgm:t>
    </dgm:pt>
  </dgm:ptLst>
  <dgm:cxnLst>
    <dgm:cxn modelId="{72B6BD86-5E65-4489-B808-A1B7C937ED7E}" type="presOf" srcId="{0909EDA2-FEC9-470A-9DB0-63781B4B0D50}" destId="{0787AF5F-40CC-4F94-8518-D64A4BA3FF8F}" srcOrd="0" destOrd="0" presId="urn:microsoft.com/office/officeart/2008/layout/AlternatingHexagons"/>
    <dgm:cxn modelId="{791DE0E4-E194-4057-8182-54A70FEA124C}" type="presOf" srcId="{7E9F58E3-B4CF-4B0C-89E4-2B48BD6874D7}" destId="{695FD092-7A16-495A-A9CE-4FFEE578121C}" srcOrd="0" destOrd="0" presId="urn:microsoft.com/office/officeart/2008/layout/AlternatingHexagons"/>
    <dgm:cxn modelId="{22A09EDB-A348-4336-A5E0-EAF1D95F879B}" type="presOf" srcId="{EDBC3C94-6ABD-480C-ACB4-BE9C4EDC5441}" destId="{35436496-C821-4DE7-87ED-FCE523DD3517}" srcOrd="0" destOrd="0" presId="urn:microsoft.com/office/officeart/2008/layout/AlternatingHexagons"/>
    <dgm:cxn modelId="{74B4AE13-9CDC-423F-AD8A-988758AF5E4B}" type="presOf" srcId="{DDF9125E-E8B8-40E5-9F2D-16B058CDF4E5}" destId="{3AF1FAB2-0AEE-452C-8E3D-1D18B7A76B54}" srcOrd="0" destOrd="0" presId="urn:microsoft.com/office/officeart/2008/layout/AlternatingHexagons"/>
    <dgm:cxn modelId="{BDEAC90C-9042-41E2-82E7-777C372ACF22}" srcId="{05C63823-B244-412B-8E05-7ADACEF601F9}" destId="{0909EDA2-FEC9-470A-9DB0-63781B4B0D50}" srcOrd="1" destOrd="0" parTransId="{07F282CB-941E-4422-9A47-CA19ADCDBD3A}" sibTransId="{EDBC3C94-6ABD-480C-ACB4-BE9C4EDC5441}"/>
    <dgm:cxn modelId="{F6AFBA76-17B2-425F-9592-ADEFAAA44617}" type="presOf" srcId="{F4CF94C9-9B2E-489E-8EF5-796AC94042BF}" destId="{B918A405-B084-4D9A-AFF4-2BF4578872DE}" srcOrd="0" destOrd="0" presId="urn:microsoft.com/office/officeart/2008/layout/AlternatingHexagons"/>
    <dgm:cxn modelId="{90E70029-09EB-4054-84FF-F15D52B2D57F}" type="presOf" srcId="{FE181F9C-4F29-48C3-B68A-5D7374C4C1A0}" destId="{63D231A5-4C44-408F-9FC6-76BE4A2D86B4}" srcOrd="0" destOrd="0" presId="urn:microsoft.com/office/officeart/2008/layout/AlternatingHexagons"/>
    <dgm:cxn modelId="{5DA75D21-FDB4-4DD7-ADBA-85E2129F52F4}" type="presOf" srcId="{05C63823-B244-412B-8E05-7ADACEF601F9}" destId="{E78D3D18-141C-4032-B2BC-40CCFAD4089A}" srcOrd="0" destOrd="0" presId="urn:microsoft.com/office/officeart/2008/layout/AlternatingHexagons"/>
    <dgm:cxn modelId="{0FCA69EF-5CF3-4C38-9F75-7BDA3CF87416}" srcId="{05C63823-B244-412B-8E05-7ADACEF601F9}" destId="{FE181F9C-4F29-48C3-B68A-5D7374C4C1A0}" srcOrd="0" destOrd="0" parTransId="{0A630304-3F47-46FE-8616-8B864FE9DF23}" sibTransId="{A84FF06D-4343-46AB-941B-08DD312B1BA1}"/>
    <dgm:cxn modelId="{AF56252D-0548-42D6-BD8F-DC4E460C6BA6}" srcId="{05C63823-B244-412B-8E05-7ADACEF601F9}" destId="{DDF9125E-E8B8-40E5-9F2D-16B058CDF4E5}" srcOrd="2" destOrd="0" parTransId="{09A9A6ED-D282-4A5E-B808-5EB65B20A99A}" sibTransId="{F4CF94C9-9B2E-489E-8EF5-796AC94042BF}"/>
    <dgm:cxn modelId="{BD17A0BC-DB10-4291-B465-7F6FC01CB406}" type="presOf" srcId="{A84FF06D-4343-46AB-941B-08DD312B1BA1}" destId="{29868C00-BDB2-4BCD-B735-FB3414D42A9A}" srcOrd="0" destOrd="0" presId="urn:microsoft.com/office/officeart/2008/layout/AlternatingHexagons"/>
    <dgm:cxn modelId="{C9D5006C-B046-4801-B208-5AD6479662A8}" srcId="{0909EDA2-FEC9-470A-9DB0-63781B4B0D50}" destId="{7E9F58E3-B4CF-4B0C-89E4-2B48BD6874D7}" srcOrd="0" destOrd="0" parTransId="{5F49F9C3-2D84-4A05-8B2E-D8517B02D720}" sibTransId="{A97232E5-7B93-4EAC-A2D4-4F473395D852}"/>
    <dgm:cxn modelId="{DECA310F-AC65-4FDE-BE5D-ABF0CEC52598}" type="presParOf" srcId="{E78D3D18-141C-4032-B2BC-40CCFAD4089A}" destId="{8EDE5E25-B878-443B-B0B9-DEDF49CCBD81}" srcOrd="0" destOrd="0" presId="urn:microsoft.com/office/officeart/2008/layout/AlternatingHexagons"/>
    <dgm:cxn modelId="{09EAA104-F97C-4E92-8CC4-025D4A2EABBA}" type="presParOf" srcId="{8EDE5E25-B878-443B-B0B9-DEDF49CCBD81}" destId="{63D231A5-4C44-408F-9FC6-76BE4A2D86B4}" srcOrd="0" destOrd="0" presId="urn:microsoft.com/office/officeart/2008/layout/AlternatingHexagons"/>
    <dgm:cxn modelId="{77F8434C-C449-4C0C-9DAD-A11B29F67E93}" type="presParOf" srcId="{8EDE5E25-B878-443B-B0B9-DEDF49CCBD81}" destId="{A85F0F75-B483-4AE2-9206-7C38DA3CFF75}" srcOrd="1" destOrd="0" presId="urn:microsoft.com/office/officeart/2008/layout/AlternatingHexagons"/>
    <dgm:cxn modelId="{056F5EB5-E7BA-4B55-AADF-CF604C4A8CC0}" type="presParOf" srcId="{8EDE5E25-B878-443B-B0B9-DEDF49CCBD81}" destId="{8251DA99-61E5-46E7-A342-07AAC39A6F5D}" srcOrd="2" destOrd="0" presId="urn:microsoft.com/office/officeart/2008/layout/AlternatingHexagons"/>
    <dgm:cxn modelId="{276E162D-D4FE-4BAA-8314-F8DB8DF362C5}" type="presParOf" srcId="{8EDE5E25-B878-443B-B0B9-DEDF49CCBD81}" destId="{5B24F376-81E3-488F-A803-766A4223B09A}" srcOrd="3" destOrd="0" presId="urn:microsoft.com/office/officeart/2008/layout/AlternatingHexagons"/>
    <dgm:cxn modelId="{C0701450-E9D2-4A29-8CC5-CD63E60180D7}" type="presParOf" srcId="{8EDE5E25-B878-443B-B0B9-DEDF49CCBD81}" destId="{29868C00-BDB2-4BCD-B735-FB3414D42A9A}" srcOrd="4" destOrd="0" presId="urn:microsoft.com/office/officeart/2008/layout/AlternatingHexagons"/>
    <dgm:cxn modelId="{3848E888-D56C-4FD9-9F54-4B6C1C5DF27E}" type="presParOf" srcId="{E78D3D18-141C-4032-B2BC-40CCFAD4089A}" destId="{1F86F963-C3FC-4E29-9A3F-79E8DE442385}" srcOrd="1" destOrd="0" presId="urn:microsoft.com/office/officeart/2008/layout/AlternatingHexagons"/>
    <dgm:cxn modelId="{9735EF19-B742-4043-A487-8AF84C6FF246}" type="presParOf" srcId="{E78D3D18-141C-4032-B2BC-40CCFAD4089A}" destId="{99AF8C62-2F24-4540-B88D-6C53EA285156}" srcOrd="2" destOrd="0" presId="urn:microsoft.com/office/officeart/2008/layout/AlternatingHexagons"/>
    <dgm:cxn modelId="{4E8D13C0-CC51-48F9-BD30-8F89786CBB71}" type="presParOf" srcId="{99AF8C62-2F24-4540-B88D-6C53EA285156}" destId="{0787AF5F-40CC-4F94-8518-D64A4BA3FF8F}" srcOrd="0" destOrd="0" presId="urn:microsoft.com/office/officeart/2008/layout/AlternatingHexagons"/>
    <dgm:cxn modelId="{FF18508D-75F0-4277-A725-8E2701E6F55D}" type="presParOf" srcId="{99AF8C62-2F24-4540-B88D-6C53EA285156}" destId="{695FD092-7A16-495A-A9CE-4FFEE578121C}" srcOrd="1" destOrd="0" presId="urn:microsoft.com/office/officeart/2008/layout/AlternatingHexagons"/>
    <dgm:cxn modelId="{3CE05B9C-8F55-4DAD-AFB1-0C61DF75E7B0}" type="presParOf" srcId="{99AF8C62-2F24-4540-B88D-6C53EA285156}" destId="{26D3B952-2764-43E3-9F09-12F5F4DCDD99}" srcOrd="2" destOrd="0" presId="urn:microsoft.com/office/officeart/2008/layout/AlternatingHexagons"/>
    <dgm:cxn modelId="{CC632674-14C9-4771-8638-731A9C631502}" type="presParOf" srcId="{99AF8C62-2F24-4540-B88D-6C53EA285156}" destId="{61625268-2F63-4E65-B272-69C937AAC75D}" srcOrd="3" destOrd="0" presId="urn:microsoft.com/office/officeart/2008/layout/AlternatingHexagons"/>
    <dgm:cxn modelId="{F1AFE881-ECAA-46A1-A27B-CDF561813FF7}" type="presParOf" srcId="{99AF8C62-2F24-4540-B88D-6C53EA285156}" destId="{35436496-C821-4DE7-87ED-FCE523DD3517}" srcOrd="4" destOrd="0" presId="urn:microsoft.com/office/officeart/2008/layout/AlternatingHexagons"/>
    <dgm:cxn modelId="{271651FB-4AB9-495E-A6BD-FD72AEACEE0A}" type="presParOf" srcId="{E78D3D18-141C-4032-B2BC-40CCFAD4089A}" destId="{6EB060AA-4993-4513-9513-0CFF239CCF65}" srcOrd="3" destOrd="0" presId="urn:microsoft.com/office/officeart/2008/layout/AlternatingHexagons"/>
    <dgm:cxn modelId="{6D7114D2-6D28-49B7-8D04-81C3DCDE2A40}" type="presParOf" srcId="{E78D3D18-141C-4032-B2BC-40CCFAD4089A}" destId="{42B0DC95-B295-4BDF-A6D4-26D9229AB25C}" srcOrd="4" destOrd="0" presId="urn:microsoft.com/office/officeart/2008/layout/AlternatingHexagons"/>
    <dgm:cxn modelId="{6BF5A6FA-1FEA-4C3C-9128-A24A287F16F3}" type="presParOf" srcId="{42B0DC95-B295-4BDF-A6D4-26D9229AB25C}" destId="{3AF1FAB2-0AEE-452C-8E3D-1D18B7A76B54}" srcOrd="0" destOrd="0" presId="urn:microsoft.com/office/officeart/2008/layout/AlternatingHexagons"/>
    <dgm:cxn modelId="{B9520948-041C-4194-BA44-697163F7954D}" type="presParOf" srcId="{42B0DC95-B295-4BDF-A6D4-26D9229AB25C}" destId="{F41CF3BD-D7D9-4E02-A400-0F80B6AE9EEF}" srcOrd="1" destOrd="0" presId="urn:microsoft.com/office/officeart/2008/layout/AlternatingHexagons"/>
    <dgm:cxn modelId="{63730E86-48A3-4784-AA13-E23DB763F8EC}" type="presParOf" srcId="{42B0DC95-B295-4BDF-A6D4-26D9229AB25C}" destId="{9831C5CF-B553-4728-935A-C4FFAA081058}" srcOrd="2" destOrd="0" presId="urn:microsoft.com/office/officeart/2008/layout/AlternatingHexagons"/>
    <dgm:cxn modelId="{606FB4B2-F832-48F0-A9A3-F3D3B8DFC509}" type="presParOf" srcId="{42B0DC95-B295-4BDF-A6D4-26D9229AB25C}" destId="{56AA726D-FA50-443B-AF48-C184DC7671A7}" srcOrd="3" destOrd="0" presId="urn:microsoft.com/office/officeart/2008/layout/AlternatingHexagons"/>
    <dgm:cxn modelId="{9A52809E-3C8F-48C1-A062-C4BA4B29AD32}" type="presParOf" srcId="{42B0DC95-B295-4BDF-A6D4-26D9229AB25C}" destId="{B918A405-B084-4D9A-AFF4-2BF4578872D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301A6-175C-4928-9440-5D5EA5A57E1C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</dgm:pt>
    <dgm:pt modelId="{F87FC35D-5494-4B85-B189-B0F9413F7370}">
      <dgm:prSet phldrT="[Text]"/>
      <dgm:spPr/>
      <dgm:t>
        <a:bodyPr/>
        <a:lstStyle/>
        <a:p>
          <a:r>
            <a:rPr lang="ru-RU" dirty="0" smtClean="0"/>
            <a:t>Оперативный менеджмент</a:t>
          </a:r>
          <a:endParaRPr lang="de-DE" dirty="0"/>
        </a:p>
      </dgm:t>
    </dgm:pt>
    <dgm:pt modelId="{F7B7ED23-B5E7-4768-B912-9CCFBC1BE604}" type="parTrans" cxnId="{35FB6E4A-A21B-4CD7-A2B5-CF2A5138AB70}">
      <dgm:prSet/>
      <dgm:spPr/>
      <dgm:t>
        <a:bodyPr/>
        <a:lstStyle/>
        <a:p>
          <a:endParaRPr lang="de-DE"/>
        </a:p>
      </dgm:t>
    </dgm:pt>
    <dgm:pt modelId="{B705FE06-05F1-4F35-B954-C15A6FA99F4B}" type="sibTrans" cxnId="{35FB6E4A-A21B-4CD7-A2B5-CF2A5138AB70}">
      <dgm:prSet/>
      <dgm:spPr/>
      <dgm:t>
        <a:bodyPr/>
        <a:lstStyle/>
        <a:p>
          <a:endParaRPr lang="de-DE" dirty="0"/>
        </a:p>
      </dgm:t>
    </dgm:pt>
    <dgm:pt modelId="{948F9E30-A43D-477E-B16D-91F4A4BD5D9F}">
      <dgm:prSet phldrT="[Text]"/>
      <dgm:spPr/>
      <dgm:t>
        <a:bodyPr/>
        <a:lstStyle/>
        <a:p>
          <a:r>
            <a:rPr lang="ru-RU" dirty="0" smtClean="0"/>
            <a:t>Стратегический менеджмент</a:t>
          </a:r>
          <a:endParaRPr lang="de-DE" dirty="0"/>
        </a:p>
      </dgm:t>
    </dgm:pt>
    <dgm:pt modelId="{AF9DD42C-C8B6-4A69-B3B9-1630347AD11D}" type="parTrans" cxnId="{AA3C254A-DC9F-497A-8BDF-98BB504CD0C0}">
      <dgm:prSet/>
      <dgm:spPr/>
      <dgm:t>
        <a:bodyPr/>
        <a:lstStyle/>
        <a:p>
          <a:endParaRPr lang="de-DE"/>
        </a:p>
      </dgm:t>
    </dgm:pt>
    <dgm:pt modelId="{F4614BBE-94AB-4E28-8DCD-0AAD18439BB4}" type="sibTrans" cxnId="{AA3C254A-DC9F-497A-8BDF-98BB504CD0C0}">
      <dgm:prSet/>
      <dgm:spPr>
        <a:ln w="63500"/>
      </dgm:spPr>
      <dgm:t>
        <a:bodyPr/>
        <a:lstStyle/>
        <a:p>
          <a:endParaRPr lang="de-DE" dirty="0"/>
        </a:p>
      </dgm:t>
    </dgm:pt>
    <dgm:pt modelId="{C3871ED3-A2E8-43BC-82A7-F3F1BF398D77}" type="pres">
      <dgm:prSet presAssocID="{DB4301A6-175C-4928-9440-5D5EA5A57E1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F35341D-B2E7-440F-9AFE-0A1B1AB42F24}" type="pres">
      <dgm:prSet presAssocID="{F87FC35D-5494-4B85-B189-B0F9413F7370}" presName="gear1" presStyleLbl="node1" presStyleIdx="0" presStyleCnt="2" custAng="0" custScaleX="158740" custScaleY="134331" custLinFactNeighborX="46796" custLinFactNeighborY="-33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5B7222-2DBF-4E41-990B-2255E84B4A8B}" type="pres">
      <dgm:prSet presAssocID="{F87FC35D-5494-4B85-B189-B0F9413F7370}" presName="gear1srcNode" presStyleLbl="node1" presStyleIdx="0" presStyleCnt="2"/>
      <dgm:spPr/>
      <dgm:t>
        <a:bodyPr/>
        <a:lstStyle/>
        <a:p>
          <a:endParaRPr lang="de-DE"/>
        </a:p>
      </dgm:t>
    </dgm:pt>
    <dgm:pt modelId="{9EF0A404-6291-4096-A7F5-F58DBEF24409}" type="pres">
      <dgm:prSet presAssocID="{F87FC35D-5494-4B85-B189-B0F9413F7370}" presName="gear1dstNode" presStyleLbl="node1" presStyleIdx="0" presStyleCnt="2"/>
      <dgm:spPr/>
      <dgm:t>
        <a:bodyPr/>
        <a:lstStyle/>
        <a:p>
          <a:endParaRPr lang="de-DE"/>
        </a:p>
      </dgm:t>
    </dgm:pt>
    <dgm:pt modelId="{D67858E0-EDB5-4A60-A219-0B370C8B32AE}" type="pres">
      <dgm:prSet presAssocID="{948F9E30-A43D-477E-B16D-91F4A4BD5D9F}" presName="gear2" presStyleLbl="node1" presStyleIdx="1" presStyleCnt="2" custScaleX="169723" custScaleY="151222" custLinFactNeighborX="-34844" custLinFactNeighborY="-26056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6CC007-B02A-4A62-8FFF-94D7F62FE767}" type="pres">
      <dgm:prSet presAssocID="{948F9E30-A43D-477E-B16D-91F4A4BD5D9F}" presName="gear2srcNode" presStyleLbl="node1" presStyleIdx="1" presStyleCnt="2"/>
      <dgm:spPr/>
      <dgm:t>
        <a:bodyPr/>
        <a:lstStyle/>
        <a:p>
          <a:endParaRPr lang="de-DE"/>
        </a:p>
      </dgm:t>
    </dgm:pt>
    <dgm:pt modelId="{69EAC2AD-2B40-4F01-88E4-949D0A6436D8}" type="pres">
      <dgm:prSet presAssocID="{948F9E30-A43D-477E-B16D-91F4A4BD5D9F}" presName="gear2dstNode" presStyleLbl="node1" presStyleIdx="1" presStyleCnt="2"/>
      <dgm:spPr/>
      <dgm:t>
        <a:bodyPr/>
        <a:lstStyle/>
        <a:p>
          <a:endParaRPr lang="de-DE"/>
        </a:p>
      </dgm:t>
    </dgm:pt>
    <dgm:pt modelId="{1060DE1C-61FC-4636-AA2D-8F4ACF984AA4}" type="pres">
      <dgm:prSet presAssocID="{B705FE06-05F1-4F35-B954-C15A6FA99F4B}" presName="connector1" presStyleLbl="sibTrans2D1" presStyleIdx="0" presStyleCnt="2" custScaleX="169723" custScaleY="151222" custLinFactNeighborX="31362" custLinFactNeighborY="1131"/>
      <dgm:spPr/>
      <dgm:t>
        <a:bodyPr/>
        <a:lstStyle/>
        <a:p>
          <a:endParaRPr lang="de-DE"/>
        </a:p>
      </dgm:t>
    </dgm:pt>
    <dgm:pt modelId="{A73DC8D5-E52C-4BFF-9D5C-B8853D8DA173}" type="pres">
      <dgm:prSet presAssocID="{F4614BBE-94AB-4E28-8DCD-0AAD18439BB4}" presName="connector2" presStyleLbl="sibTrans2D1" presStyleIdx="1" presStyleCnt="2" custAng="7798370" custFlipVert="1" custScaleX="183290" custScaleY="190687" custLinFactNeighborX="-29689" custLinFactNeighborY="901"/>
      <dgm:spPr/>
      <dgm:t>
        <a:bodyPr/>
        <a:lstStyle/>
        <a:p>
          <a:endParaRPr lang="de-DE"/>
        </a:p>
      </dgm:t>
    </dgm:pt>
  </dgm:ptLst>
  <dgm:cxnLst>
    <dgm:cxn modelId="{5A81E374-5B75-4B6D-B14B-79392C2D671C}" type="presOf" srcId="{F87FC35D-5494-4B85-B189-B0F9413F7370}" destId="{F45B7222-2DBF-4E41-990B-2255E84B4A8B}" srcOrd="1" destOrd="0" presId="urn:microsoft.com/office/officeart/2005/8/layout/gear1"/>
    <dgm:cxn modelId="{AA3C254A-DC9F-497A-8BDF-98BB504CD0C0}" srcId="{DB4301A6-175C-4928-9440-5D5EA5A57E1C}" destId="{948F9E30-A43D-477E-B16D-91F4A4BD5D9F}" srcOrd="1" destOrd="0" parTransId="{AF9DD42C-C8B6-4A69-B3B9-1630347AD11D}" sibTransId="{F4614BBE-94AB-4E28-8DCD-0AAD18439BB4}"/>
    <dgm:cxn modelId="{9C3B3537-6821-4F83-AB5F-B70AC2BBF7D9}" type="presOf" srcId="{F87FC35D-5494-4B85-B189-B0F9413F7370}" destId="{9EF0A404-6291-4096-A7F5-F58DBEF24409}" srcOrd="2" destOrd="0" presId="urn:microsoft.com/office/officeart/2005/8/layout/gear1"/>
    <dgm:cxn modelId="{3DF0B04E-6670-44D4-952E-AD26644CF8E0}" type="presOf" srcId="{B705FE06-05F1-4F35-B954-C15A6FA99F4B}" destId="{1060DE1C-61FC-4636-AA2D-8F4ACF984AA4}" srcOrd="0" destOrd="0" presId="urn:microsoft.com/office/officeart/2005/8/layout/gear1"/>
    <dgm:cxn modelId="{3F131579-C8E1-420E-8040-9190053890EB}" type="presOf" srcId="{948F9E30-A43D-477E-B16D-91F4A4BD5D9F}" destId="{746CC007-B02A-4A62-8FFF-94D7F62FE767}" srcOrd="1" destOrd="0" presId="urn:microsoft.com/office/officeart/2005/8/layout/gear1"/>
    <dgm:cxn modelId="{A0E20180-9610-4C50-A5AC-EF7B3A3CA1AE}" type="presOf" srcId="{DB4301A6-175C-4928-9440-5D5EA5A57E1C}" destId="{C3871ED3-A2E8-43BC-82A7-F3F1BF398D77}" srcOrd="0" destOrd="0" presId="urn:microsoft.com/office/officeart/2005/8/layout/gear1"/>
    <dgm:cxn modelId="{DB5F0048-C7F6-4E7E-BE30-3548FAFAAF03}" type="presOf" srcId="{948F9E30-A43D-477E-B16D-91F4A4BD5D9F}" destId="{69EAC2AD-2B40-4F01-88E4-949D0A6436D8}" srcOrd="2" destOrd="0" presId="urn:microsoft.com/office/officeart/2005/8/layout/gear1"/>
    <dgm:cxn modelId="{125E0DD4-7C32-4DBE-B233-36010A5C3E37}" type="presOf" srcId="{F87FC35D-5494-4B85-B189-B0F9413F7370}" destId="{8F35341D-B2E7-440F-9AFE-0A1B1AB42F24}" srcOrd="0" destOrd="0" presId="urn:microsoft.com/office/officeart/2005/8/layout/gear1"/>
    <dgm:cxn modelId="{35FB6E4A-A21B-4CD7-A2B5-CF2A5138AB70}" srcId="{DB4301A6-175C-4928-9440-5D5EA5A57E1C}" destId="{F87FC35D-5494-4B85-B189-B0F9413F7370}" srcOrd="0" destOrd="0" parTransId="{F7B7ED23-B5E7-4768-B912-9CCFBC1BE604}" sibTransId="{B705FE06-05F1-4F35-B954-C15A6FA99F4B}"/>
    <dgm:cxn modelId="{7651C93C-B9D8-483C-AB14-6E1CCD103CD3}" type="presOf" srcId="{948F9E30-A43D-477E-B16D-91F4A4BD5D9F}" destId="{D67858E0-EDB5-4A60-A219-0B370C8B32AE}" srcOrd="0" destOrd="0" presId="urn:microsoft.com/office/officeart/2005/8/layout/gear1"/>
    <dgm:cxn modelId="{4D73AB3F-8D81-4E53-8980-D72E268202FD}" type="presOf" srcId="{F4614BBE-94AB-4E28-8DCD-0AAD18439BB4}" destId="{A73DC8D5-E52C-4BFF-9D5C-B8853D8DA173}" srcOrd="0" destOrd="0" presId="urn:microsoft.com/office/officeart/2005/8/layout/gear1"/>
    <dgm:cxn modelId="{DCA302CB-ADC5-4B05-A8B4-9F4F734A8C66}" type="presParOf" srcId="{C3871ED3-A2E8-43BC-82A7-F3F1BF398D77}" destId="{8F35341D-B2E7-440F-9AFE-0A1B1AB42F24}" srcOrd="0" destOrd="0" presId="urn:microsoft.com/office/officeart/2005/8/layout/gear1"/>
    <dgm:cxn modelId="{7A6280BF-8509-4B1F-BF8E-79EF34B9366C}" type="presParOf" srcId="{C3871ED3-A2E8-43BC-82A7-F3F1BF398D77}" destId="{F45B7222-2DBF-4E41-990B-2255E84B4A8B}" srcOrd="1" destOrd="0" presId="urn:microsoft.com/office/officeart/2005/8/layout/gear1"/>
    <dgm:cxn modelId="{60C08F60-4821-447C-B1C7-B6A078F4C061}" type="presParOf" srcId="{C3871ED3-A2E8-43BC-82A7-F3F1BF398D77}" destId="{9EF0A404-6291-4096-A7F5-F58DBEF24409}" srcOrd="2" destOrd="0" presId="urn:microsoft.com/office/officeart/2005/8/layout/gear1"/>
    <dgm:cxn modelId="{8CDF790A-0422-4D46-AF84-6D46E755EEAE}" type="presParOf" srcId="{C3871ED3-A2E8-43BC-82A7-F3F1BF398D77}" destId="{D67858E0-EDB5-4A60-A219-0B370C8B32AE}" srcOrd="3" destOrd="0" presId="urn:microsoft.com/office/officeart/2005/8/layout/gear1"/>
    <dgm:cxn modelId="{7D435049-AEDA-4EE3-92BF-37D02BCD3421}" type="presParOf" srcId="{C3871ED3-A2E8-43BC-82A7-F3F1BF398D77}" destId="{746CC007-B02A-4A62-8FFF-94D7F62FE767}" srcOrd="4" destOrd="0" presId="urn:microsoft.com/office/officeart/2005/8/layout/gear1"/>
    <dgm:cxn modelId="{F7D62E8D-6BFF-419C-B017-BEE49D5B155A}" type="presParOf" srcId="{C3871ED3-A2E8-43BC-82A7-F3F1BF398D77}" destId="{69EAC2AD-2B40-4F01-88E4-949D0A6436D8}" srcOrd="5" destOrd="0" presId="urn:microsoft.com/office/officeart/2005/8/layout/gear1"/>
    <dgm:cxn modelId="{B44305AF-F5F4-490A-914D-7CB78EBC49C4}" type="presParOf" srcId="{C3871ED3-A2E8-43BC-82A7-F3F1BF398D77}" destId="{1060DE1C-61FC-4636-AA2D-8F4ACF984AA4}" srcOrd="6" destOrd="0" presId="urn:microsoft.com/office/officeart/2005/8/layout/gear1"/>
    <dgm:cxn modelId="{230E7C9D-7858-43E7-847D-C27E30416E2F}" type="presParOf" srcId="{C3871ED3-A2E8-43BC-82A7-F3F1BF398D77}" destId="{A73DC8D5-E52C-4BFF-9D5C-B8853D8DA173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93F0B-EA22-41B3-9BE7-5AAC7D96B1F1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EFD1D60-1DDB-4E66-815F-37748A10DB91}">
      <dgm:prSet phldrT="[Text]" custT="1"/>
      <dgm:spPr>
        <a:solidFill>
          <a:srgbClr val="7AC2C8"/>
        </a:solidFill>
      </dgm:spPr>
      <dgm:t>
        <a:bodyPr/>
        <a:lstStyle/>
        <a:p>
          <a:pPr>
            <a:lnSpc>
              <a:spcPct val="100000"/>
            </a:lnSpc>
            <a:spcBef>
              <a:spcPts val="576"/>
            </a:spcBef>
            <a:spcAft>
              <a:spcPts val="0"/>
            </a:spcAft>
          </a:pPr>
          <a:r>
            <a:rPr lang="ru-RU" sz="2400" b="1" dirty="0" smtClean="0">
              <a:latin typeface="+mn-lt"/>
              <a:cs typeface="Arial" pitchFamily="34" charset="0"/>
            </a:rPr>
            <a:t>Вместе </a:t>
          </a:r>
          <a:br>
            <a:rPr lang="ru-RU" sz="2400" b="1" dirty="0" smtClean="0">
              <a:latin typeface="+mn-lt"/>
              <a:cs typeface="Arial" pitchFamily="34" charset="0"/>
            </a:rPr>
          </a:br>
          <a:r>
            <a:rPr lang="ru-RU" sz="2400" b="1" dirty="0" smtClean="0">
              <a:latin typeface="+mn-lt"/>
              <a:cs typeface="Arial" pitchFamily="34" charset="0"/>
            </a:rPr>
            <a:t>работать над созданием</a:t>
          </a:r>
          <a:r>
            <a:rPr lang="ru-RU" sz="2400" b="1" i="0" dirty="0" smtClean="0">
              <a:latin typeface="+mn-lt"/>
            </a:rPr>
            <a:t> </a:t>
          </a:r>
        </a:p>
        <a:p>
          <a:pPr>
            <a:lnSpc>
              <a:spcPct val="100000"/>
            </a:lnSpc>
            <a:spcBef>
              <a:spcPts val="576"/>
            </a:spcBef>
            <a:spcAft>
              <a:spcPts val="0"/>
            </a:spcAft>
          </a:pPr>
          <a:r>
            <a:rPr lang="ru-RU" sz="2400" b="1" i="0" dirty="0" smtClean="0">
              <a:latin typeface="+mn-lt"/>
            </a:rPr>
            <a:t>устойчивой системы обеспечения высокого </a:t>
          </a:r>
          <a:br>
            <a:rPr lang="ru-RU" sz="2400" b="1" i="0" dirty="0" smtClean="0">
              <a:latin typeface="+mn-lt"/>
            </a:rPr>
          </a:br>
          <a:r>
            <a:rPr lang="ru-RU" sz="2400" b="1" i="0" dirty="0" smtClean="0">
              <a:latin typeface="+mn-lt"/>
            </a:rPr>
            <a:t>качества жизни</a:t>
          </a:r>
          <a:endParaRPr lang="de-DE" sz="2400" b="1" dirty="0">
            <a:latin typeface="+mn-lt"/>
            <a:cs typeface="Arial" pitchFamily="34" charset="0"/>
          </a:endParaRPr>
        </a:p>
      </dgm:t>
    </dgm:pt>
    <dgm:pt modelId="{C22C8276-9C70-4538-9E6A-88C0694CE999}" type="parTrans" cxnId="{F5811ABA-E6A7-42A0-B959-EA7BDAF3213F}">
      <dgm:prSet/>
      <dgm:spPr/>
      <dgm:t>
        <a:bodyPr/>
        <a:lstStyle/>
        <a:p>
          <a:endParaRPr lang="de-DE"/>
        </a:p>
      </dgm:t>
    </dgm:pt>
    <dgm:pt modelId="{2E292E47-3ECA-47D4-B92F-1B501F76D6A5}" type="sibTrans" cxnId="{F5811ABA-E6A7-42A0-B959-EA7BDAF3213F}">
      <dgm:prSet/>
      <dgm:spPr/>
      <dgm:t>
        <a:bodyPr/>
        <a:lstStyle/>
        <a:p>
          <a:endParaRPr lang="de-DE"/>
        </a:p>
      </dgm:t>
    </dgm:pt>
    <dgm:pt modelId="{E9EBCD0D-C9A0-4D52-B3EB-7F70498D8109}" type="pres">
      <dgm:prSet presAssocID="{1AC93F0B-EA22-41B3-9BE7-5AAC7D96B1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AD3B991-8AAD-4C55-912A-05BF9505F932}" type="pres">
      <dgm:prSet presAssocID="{0EFD1D60-1DDB-4E66-815F-37748A10DB91}" presName="node" presStyleLbl="node1" presStyleIdx="0" presStyleCnt="1" custScaleY="219882" custLinFactNeighborX="-49" custLinFactNeighborY="78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5811ABA-E6A7-42A0-B959-EA7BDAF3213F}" srcId="{1AC93F0B-EA22-41B3-9BE7-5AAC7D96B1F1}" destId="{0EFD1D60-1DDB-4E66-815F-37748A10DB91}" srcOrd="0" destOrd="0" parTransId="{C22C8276-9C70-4538-9E6A-88C0694CE999}" sibTransId="{2E292E47-3ECA-47D4-B92F-1B501F76D6A5}"/>
    <dgm:cxn modelId="{ADA58DB8-7C99-4318-B5C6-B4867CD091A4}" type="presOf" srcId="{0EFD1D60-1DDB-4E66-815F-37748A10DB91}" destId="{4AD3B991-8AAD-4C55-912A-05BF9505F932}" srcOrd="0" destOrd="0" presId="urn:microsoft.com/office/officeart/2005/8/layout/default#2"/>
    <dgm:cxn modelId="{2912D47B-20EB-43E5-9922-EF32422437D5}" type="presOf" srcId="{1AC93F0B-EA22-41B3-9BE7-5AAC7D96B1F1}" destId="{E9EBCD0D-C9A0-4D52-B3EB-7F70498D8109}" srcOrd="0" destOrd="0" presId="urn:microsoft.com/office/officeart/2005/8/layout/default#2"/>
    <dgm:cxn modelId="{813E82D6-1F60-4F41-BC6C-AA86C4679740}" type="presParOf" srcId="{E9EBCD0D-C9A0-4D52-B3EB-7F70498D8109}" destId="{4AD3B991-8AAD-4C55-912A-05BF9505F932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5F396-8BB1-499F-8EA2-B9D943F36847}" type="doc">
      <dgm:prSet loTypeId="urn:microsoft.com/office/officeart/2005/8/layout/vList3#3" loCatId="list" qsTypeId="urn:microsoft.com/office/officeart/2005/8/quickstyle/simple1" qsCatId="simple" csTypeId="urn:microsoft.com/office/officeart/2005/8/colors/colorful3" csCatId="colorful" phldr="1"/>
      <dgm:spPr/>
    </dgm:pt>
    <dgm:pt modelId="{F414B1D2-69DA-413D-B60F-DCE2243C571B}">
      <dgm:prSet phldrT="[Text]" custT="1"/>
      <dgm:spPr>
        <a:xfrm rot="10800000">
          <a:off x="1467282" y="1833"/>
          <a:ext cx="5244655" cy="585042"/>
        </a:xfr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de-DE" sz="18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1. 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Финансы</a:t>
          </a:r>
          <a:endParaRPr lang="de-DE" sz="18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1E86FD1E-4E7A-47F1-A79D-009ED4C9426A}" type="parTrans" cxnId="{A956075E-8482-49C1-A1AB-78BA5485C8F3}">
      <dgm:prSet/>
      <dgm:spPr/>
      <dgm:t>
        <a:bodyPr/>
        <a:lstStyle/>
        <a:p>
          <a:endParaRPr lang="de-DE"/>
        </a:p>
      </dgm:t>
    </dgm:pt>
    <dgm:pt modelId="{33CF3B46-695E-492F-A277-7CD1DABCB16C}" type="sibTrans" cxnId="{A956075E-8482-49C1-A1AB-78BA5485C8F3}">
      <dgm:prSet/>
      <dgm:spPr/>
      <dgm:t>
        <a:bodyPr/>
        <a:lstStyle/>
        <a:p>
          <a:endParaRPr lang="de-DE"/>
        </a:p>
      </dgm:t>
    </dgm:pt>
    <dgm:pt modelId="{02B7D542-2B80-4BB5-9E52-E4248A95A006}">
      <dgm:prSet custT="1"/>
      <dgm:spPr>
        <a:xfrm rot="10800000">
          <a:off x="1467282" y="761515"/>
          <a:ext cx="5244655" cy="585042"/>
        </a:xfrm>
        <a:solidFill>
          <a:srgbClr val="A5A5A5">
            <a:hueOff val="677650"/>
            <a:satOff val="25000"/>
            <a:lumOff val="-367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de-DE" sz="18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2. 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Место проживания и ведения бизнеса</a:t>
          </a:r>
          <a:r>
            <a:rPr lang="de-DE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/>
          </a:r>
          <a:b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  </a:t>
          </a:r>
          <a:r>
            <a:rPr lang="de-DE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туризм</a:t>
          </a:r>
          <a:endParaRPr lang="de-DE" sz="18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1C40CA5-3DC9-4839-9E7C-500126C19265}" type="parTrans" cxnId="{D6C468FB-7AAB-4E20-8073-D80C7E0042E0}">
      <dgm:prSet/>
      <dgm:spPr/>
      <dgm:t>
        <a:bodyPr/>
        <a:lstStyle/>
        <a:p>
          <a:endParaRPr lang="de-DE"/>
        </a:p>
      </dgm:t>
    </dgm:pt>
    <dgm:pt modelId="{4386BCA6-CC78-4C38-8FB5-0F4E08133975}" type="sibTrans" cxnId="{D6C468FB-7AAB-4E20-8073-D80C7E0042E0}">
      <dgm:prSet/>
      <dgm:spPr/>
      <dgm:t>
        <a:bodyPr/>
        <a:lstStyle/>
        <a:p>
          <a:endParaRPr lang="de-DE"/>
        </a:p>
      </dgm:t>
    </dgm:pt>
    <dgm:pt modelId="{0BB6787F-AEB9-4A6C-8711-73442F3ECE81}">
      <dgm:prSet custT="1"/>
      <dgm:spPr>
        <a:xfrm rot="10800000">
          <a:off x="1467282" y="1521197"/>
          <a:ext cx="5244655" cy="585042"/>
        </a:xfrm>
        <a:solidFill>
          <a:srgbClr val="A5A5A5">
            <a:hueOff val="1355300"/>
            <a:satOff val="50000"/>
            <a:lumOff val="-7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de-DE" sz="17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3</a:t>
          </a:r>
          <a:r>
            <a:rPr lang="de-DE" sz="18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. 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Градостроительные цели</a:t>
          </a:r>
          <a:r>
            <a:rPr lang="de-DE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сохранение и</a:t>
          </a:r>
          <a:b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   развитие инфраструктуры</a:t>
          </a:r>
          <a:endParaRPr lang="de-DE" sz="18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3348414-5708-48F2-A12A-81B9942D9519}" type="parTrans" cxnId="{7A0F0697-C995-45F5-9EC2-6FE35F7A17BF}">
      <dgm:prSet/>
      <dgm:spPr/>
      <dgm:t>
        <a:bodyPr/>
        <a:lstStyle/>
        <a:p>
          <a:endParaRPr lang="de-DE"/>
        </a:p>
      </dgm:t>
    </dgm:pt>
    <dgm:pt modelId="{A6C2ED86-FC11-4382-B0E0-0D26D3670EA0}" type="sibTrans" cxnId="{7A0F0697-C995-45F5-9EC2-6FE35F7A17BF}">
      <dgm:prSet/>
      <dgm:spPr/>
      <dgm:t>
        <a:bodyPr/>
        <a:lstStyle/>
        <a:p>
          <a:endParaRPr lang="de-DE"/>
        </a:p>
      </dgm:t>
    </dgm:pt>
    <dgm:pt modelId="{66F62562-372D-499E-B19B-2D31D8D78CC6}">
      <dgm:prSet custT="1"/>
      <dgm:spPr>
        <a:xfrm rot="10800000">
          <a:off x="1467282" y="2280879"/>
          <a:ext cx="5244655" cy="585042"/>
        </a:xfrm>
        <a:solidFill>
          <a:srgbClr val="A5A5A5">
            <a:hueOff val="2032949"/>
            <a:satOff val="75000"/>
            <a:lumOff val="-1102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de-DE" sz="18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4. 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Культура</a:t>
          </a:r>
          <a:r>
            <a:rPr lang="de-DE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социальная сфера</a:t>
          </a:r>
          <a:r>
            <a:rPr lang="de-DE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спорт</a:t>
          </a:r>
          <a:r>
            <a:rPr lang="de-DE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дети</a:t>
          </a:r>
          <a:r>
            <a:rPr lang="de-DE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/>
          </a:r>
          <a:b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  </a:t>
          </a:r>
          <a:r>
            <a:rPr lang="de-DE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школа</a:t>
          </a:r>
          <a:r>
            <a:rPr lang="de-DE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пожилые люди</a:t>
          </a:r>
          <a:endParaRPr lang="de-DE" sz="18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7FEA288-859A-403F-91A1-6300D7669AE4}" type="parTrans" cxnId="{81DCE3DB-B8AF-417B-8C5C-5A0CA5841B24}">
      <dgm:prSet/>
      <dgm:spPr/>
      <dgm:t>
        <a:bodyPr/>
        <a:lstStyle/>
        <a:p>
          <a:endParaRPr lang="de-DE"/>
        </a:p>
      </dgm:t>
    </dgm:pt>
    <dgm:pt modelId="{1FE2F655-8CD5-41D4-B0BD-F313D7712F37}" type="sibTrans" cxnId="{81DCE3DB-B8AF-417B-8C5C-5A0CA5841B24}">
      <dgm:prSet/>
      <dgm:spPr/>
      <dgm:t>
        <a:bodyPr/>
        <a:lstStyle/>
        <a:p>
          <a:endParaRPr lang="de-DE"/>
        </a:p>
      </dgm:t>
    </dgm:pt>
    <dgm:pt modelId="{2F3FF754-9B8E-4CA8-868C-527DA3B2CE87}">
      <dgm:prSet custT="1"/>
      <dgm:spPr>
        <a:xfrm rot="10800000">
          <a:off x="1467282" y="3040561"/>
          <a:ext cx="5244655" cy="585042"/>
        </a:xfr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de-DE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5. </a:t>
          </a:r>
          <a:r>
            <a:rPr lang="ru-RU" sz="18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Возобновляемые источники энергии</a:t>
          </a:r>
          <a:endParaRPr lang="de-DE" sz="18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4B322C5-12E9-4D54-AC87-C29A1731B857}" type="parTrans" cxnId="{331F4087-C44F-4354-A093-256F5FE489CE}">
      <dgm:prSet/>
      <dgm:spPr/>
      <dgm:t>
        <a:bodyPr/>
        <a:lstStyle/>
        <a:p>
          <a:endParaRPr lang="de-DE"/>
        </a:p>
      </dgm:t>
    </dgm:pt>
    <dgm:pt modelId="{3C00B7A1-E956-499B-B5AA-63A255BFC1AD}" type="sibTrans" cxnId="{331F4087-C44F-4354-A093-256F5FE489CE}">
      <dgm:prSet/>
      <dgm:spPr/>
      <dgm:t>
        <a:bodyPr/>
        <a:lstStyle/>
        <a:p>
          <a:endParaRPr lang="de-DE"/>
        </a:p>
      </dgm:t>
    </dgm:pt>
    <dgm:pt modelId="{3FB033AA-BA3B-4BA4-8F07-B458F2E5CEDD}" type="pres">
      <dgm:prSet presAssocID="{80C5F396-8BB1-499F-8EA2-B9D943F36847}" presName="linearFlow" presStyleCnt="0">
        <dgm:presLayoutVars>
          <dgm:dir/>
          <dgm:resizeHandles val="exact"/>
        </dgm:presLayoutVars>
      </dgm:prSet>
      <dgm:spPr/>
    </dgm:pt>
    <dgm:pt modelId="{BC73A3BD-C224-4C34-8CA6-CD056CA4D07F}" type="pres">
      <dgm:prSet presAssocID="{F414B1D2-69DA-413D-B60F-DCE2243C571B}" presName="composite" presStyleCnt="0"/>
      <dgm:spPr/>
    </dgm:pt>
    <dgm:pt modelId="{CC5D41F1-8A9B-404F-8B59-69D1DF760011}" type="pres">
      <dgm:prSet presAssocID="{F414B1D2-69DA-413D-B60F-DCE2243C571B}" presName="imgShp" presStyleLbl="fgImgPlace1" presStyleIdx="0" presStyleCnt="5"/>
      <dgm:spPr>
        <a:xfrm>
          <a:off x="1174761" y="1833"/>
          <a:ext cx="585042" cy="585042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008E559-61F0-4607-BD34-D40B0C9A4F51}" type="pres">
      <dgm:prSet presAssocID="{F414B1D2-69DA-413D-B60F-DCE2243C571B}" presName="txShp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de-DE"/>
        </a:p>
      </dgm:t>
    </dgm:pt>
    <dgm:pt modelId="{0F8449DF-224E-4A64-B001-2B41AD943753}" type="pres">
      <dgm:prSet presAssocID="{33CF3B46-695E-492F-A277-7CD1DABCB16C}" presName="spacing" presStyleCnt="0"/>
      <dgm:spPr/>
    </dgm:pt>
    <dgm:pt modelId="{4060614F-653D-4E71-AFAB-00BEBB0421E3}" type="pres">
      <dgm:prSet presAssocID="{02B7D542-2B80-4BB5-9E52-E4248A95A006}" presName="composite" presStyleCnt="0"/>
      <dgm:spPr/>
    </dgm:pt>
    <dgm:pt modelId="{BAF1752C-C8EB-4D4E-8B76-59FE4CE92993}" type="pres">
      <dgm:prSet presAssocID="{02B7D542-2B80-4BB5-9E52-E4248A95A006}" presName="imgShp" presStyleLbl="fgImgPlace1" presStyleIdx="1" presStyleCnt="5"/>
      <dgm:spPr>
        <a:xfrm>
          <a:off x="1174761" y="761515"/>
          <a:ext cx="585042" cy="585042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0C402B4-180B-488D-AE8D-D4A3508A8FCF}" type="pres">
      <dgm:prSet presAssocID="{02B7D542-2B80-4BB5-9E52-E4248A95A006}" presName="txShp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de-DE"/>
        </a:p>
      </dgm:t>
    </dgm:pt>
    <dgm:pt modelId="{92C9FE48-A9E4-4241-844C-FBF49C96D494}" type="pres">
      <dgm:prSet presAssocID="{4386BCA6-CC78-4C38-8FB5-0F4E08133975}" presName="spacing" presStyleCnt="0"/>
      <dgm:spPr/>
    </dgm:pt>
    <dgm:pt modelId="{FB03D3C6-A0E1-4F9A-B4C3-4F739A7DBC34}" type="pres">
      <dgm:prSet presAssocID="{0BB6787F-AEB9-4A6C-8711-73442F3ECE81}" presName="composite" presStyleCnt="0"/>
      <dgm:spPr/>
    </dgm:pt>
    <dgm:pt modelId="{6BA5ABFE-4E07-4853-B235-B484C4511F46}" type="pres">
      <dgm:prSet presAssocID="{0BB6787F-AEB9-4A6C-8711-73442F3ECE81}" presName="imgShp" presStyleLbl="fgImgPlace1" presStyleIdx="2" presStyleCnt="5"/>
      <dgm:spPr>
        <a:xfrm>
          <a:off x="1174761" y="1521197"/>
          <a:ext cx="585042" cy="585042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2EDF688-6008-47D9-8494-87C5CE2AD25C}" type="pres">
      <dgm:prSet presAssocID="{0BB6787F-AEB9-4A6C-8711-73442F3ECE81}" presName="txShp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de-DE"/>
        </a:p>
      </dgm:t>
    </dgm:pt>
    <dgm:pt modelId="{AC6D33C1-7709-45C5-9F22-FB6E0C234567}" type="pres">
      <dgm:prSet presAssocID="{A6C2ED86-FC11-4382-B0E0-0D26D3670EA0}" presName="spacing" presStyleCnt="0"/>
      <dgm:spPr/>
    </dgm:pt>
    <dgm:pt modelId="{DEB085B3-56F7-4384-B08A-34505ECC389C}" type="pres">
      <dgm:prSet presAssocID="{66F62562-372D-499E-B19B-2D31D8D78CC6}" presName="composite" presStyleCnt="0"/>
      <dgm:spPr/>
    </dgm:pt>
    <dgm:pt modelId="{793B756C-90FC-4F87-A301-0C5176E6D5DA}" type="pres">
      <dgm:prSet presAssocID="{66F62562-372D-499E-B19B-2D31D8D78CC6}" presName="imgShp" presStyleLbl="fgImgPlace1" presStyleIdx="3" presStyleCnt="5"/>
      <dgm:spPr>
        <a:xfrm>
          <a:off x="1174761" y="2280879"/>
          <a:ext cx="585042" cy="585042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4D7BA6B-BE14-44B0-8F70-239C7E648C0E}" type="pres">
      <dgm:prSet presAssocID="{66F62562-372D-499E-B19B-2D31D8D78CC6}" presName="tx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de-DE"/>
        </a:p>
      </dgm:t>
    </dgm:pt>
    <dgm:pt modelId="{7667AFD2-B77C-44F1-AE24-8345BBF59A9A}" type="pres">
      <dgm:prSet presAssocID="{1FE2F655-8CD5-41D4-B0BD-F313D7712F37}" presName="spacing" presStyleCnt="0"/>
      <dgm:spPr/>
    </dgm:pt>
    <dgm:pt modelId="{1F3F0714-CB70-49E8-8CF1-C4D5B5453FB2}" type="pres">
      <dgm:prSet presAssocID="{2F3FF754-9B8E-4CA8-868C-527DA3B2CE87}" presName="composite" presStyleCnt="0"/>
      <dgm:spPr/>
    </dgm:pt>
    <dgm:pt modelId="{76AF1E5D-E67C-4818-B48D-D12672C57D8F}" type="pres">
      <dgm:prSet presAssocID="{2F3FF754-9B8E-4CA8-868C-527DA3B2CE87}" presName="imgShp" presStyleLbl="fgImgPlace1" presStyleIdx="4" presStyleCnt="5"/>
      <dgm:spPr>
        <a:xfrm>
          <a:off x="1174761" y="3040561"/>
          <a:ext cx="585042" cy="585042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731BA71-ACC4-4798-BD0F-653AEFB2D9A8}" type="pres">
      <dgm:prSet presAssocID="{2F3FF754-9B8E-4CA8-868C-527DA3B2CE87}" presName="txShp" presStyleLbl="node1" presStyleIdx="4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de-DE"/>
        </a:p>
      </dgm:t>
    </dgm:pt>
  </dgm:ptLst>
  <dgm:cxnLst>
    <dgm:cxn modelId="{81DCE3DB-B8AF-417B-8C5C-5A0CA5841B24}" srcId="{80C5F396-8BB1-499F-8EA2-B9D943F36847}" destId="{66F62562-372D-499E-B19B-2D31D8D78CC6}" srcOrd="3" destOrd="0" parTransId="{A7FEA288-859A-403F-91A1-6300D7669AE4}" sibTransId="{1FE2F655-8CD5-41D4-B0BD-F313D7712F37}"/>
    <dgm:cxn modelId="{541ABB7E-CE0C-4169-B4CB-6159A2D2521E}" type="presOf" srcId="{F414B1D2-69DA-413D-B60F-DCE2243C571B}" destId="{D008E559-61F0-4607-BD34-D40B0C9A4F51}" srcOrd="0" destOrd="0" presId="urn:microsoft.com/office/officeart/2005/8/layout/vList3#3"/>
    <dgm:cxn modelId="{CF736CD9-922D-4258-B3F3-EEE24306275F}" type="presOf" srcId="{2F3FF754-9B8E-4CA8-868C-527DA3B2CE87}" destId="{5731BA71-ACC4-4798-BD0F-653AEFB2D9A8}" srcOrd="0" destOrd="0" presId="urn:microsoft.com/office/officeart/2005/8/layout/vList3#3"/>
    <dgm:cxn modelId="{21FE9DD9-7840-4D35-A3DF-A840717EE945}" type="presOf" srcId="{0BB6787F-AEB9-4A6C-8711-73442F3ECE81}" destId="{A2EDF688-6008-47D9-8494-87C5CE2AD25C}" srcOrd="0" destOrd="0" presId="urn:microsoft.com/office/officeart/2005/8/layout/vList3#3"/>
    <dgm:cxn modelId="{D6C468FB-7AAB-4E20-8073-D80C7E0042E0}" srcId="{80C5F396-8BB1-499F-8EA2-B9D943F36847}" destId="{02B7D542-2B80-4BB5-9E52-E4248A95A006}" srcOrd="1" destOrd="0" parTransId="{D1C40CA5-3DC9-4839-9E7C-500126C19265}" sibTransId="{4386BCA6-CC78-4C38-8FB5-0F4E08133975}"/>
    <dgm:cxn modelId="{A956075E-8482-49C1-A1AB-78BA5485C8F3}" srcId="{80C5F396-8BB1-499F-8EA2-B9D943F36847}" destId="{F414B1D2-69DA-413D-B60F-DCE2243C571B}" srcOrd="0" destOrd="0" parTransId="{1E86FD1E-4E7A-47F1-A79D-009ED4C9426A}" sibTransId="{33CF3B46-695E-492F-A277-7CD1DABCB16C}"/>
    <dgm:cxn modelId="{331F4087-C44F-4354-A093-256F5FE489CE}" srcId="{80C5F396-8BB1-499F-8EA2-B9D943F36847}" destId="{2F3FF754-9B8E-4CA8-868C-527DA3B2CE87}" srcOrd="4" destOrd="0" parTransId="{A4B322C5-12E9-4D54-AC87-C29A1731B857}" sibTransId="{3C00B7A1-E956-499B-B5AA-63A255BFC1AD}"/>
    <dgm:cxn modelId="{79C6541A-86C3-47ED-9D57-7F04C15A904D}" type="presOf" srcId="{02B7D542-2B80-4BB5-9E52-E4248A95A006}" destId="{80C402B4-180B-488D-AE8D-D4A3508A8FCF}" srcOrd="0" destOrd="0" presId="urn:microsoft.com/office/officeart/2005/8/layout/vList3#3"/>
    <dgm:cxn modelId="{81F3662C-3D72-417B-9B41-7C25826DCB78}" type="presOf" srcId="{80C5F396-8BB1-499F-8EA2-B9D943F36847}" destId="{3FB033AA-BA3B-4BA4-8F07-B458F2E5CEDD}" srcOrd="0" destOrd="0" presId="urn:microsoft.com/office/officeart/2005/8/layout/vList3#3"/>
    <dgm:cxn modelId="{7A0F0697-C995-45F5-9EC2-6FE35F7A17BF}" srcId="{80C5F396-8BB1-499F-8EA2-B9D943F36847}" destId="{0BB6787F-AEB9-4A6C-8711-73442F3ECE81}" srcOrd="2" destOrd="0" parTransId="{E3348414-5708-48F2-A12A-81B9942D9519}" sibTransId="{A6C2ED86-FC11-4382-B0E0-0D26D3670EA0}"/>
    <dgm:cxn modelId="{20A19B87-4270-4FA1-A511-9C98562A38BF}" type="presOf" srcId="{66F62562-372D-499E-B19B-2D31D8D78CC6}" destId="{D4D7BA6B-BE14-44B0-8F70-239C7E648C0E}" srcOrd="0" destOrd="0" presId="urn:microsoft.com/office/officeart/2005/8/layout/vList3#3"/>
    <dgm:cxn modelId="{48F71CD8-1D07-4B3B-8FEE-C376D92E3B6D}" type="presParOf" srcId="{3FB033AA-BA3B-4BA4-8F07-B458F2E5CEDD}" destId="{BC73A3BD-C224-4C34-8CA6-CD056CA4D07F}" srcOrd="0" destOrd="0" presId="urn:microsoft.com/office/officeart/2005/8/layout/vList3#3"/>
    <dgm:cxn modelId="{828D7CFB-2FBD-4159-AB40-969EF40B8B78}" type="presParOf" srcId="{BC73A3BD-C224-4C34-8CA6-CD056CA4D07F}" destId="{CC5D41F1-8A9B-404F-8B59-69D1DF760011}" srcOrd="0" destOrd="0" presId="urn:microsoft.com/office/officeart/2005/8/layout/vList3#3"/>
    <dgm:cxn modelId="{4B4D9B9D-2E02-4FA3-9913-986F8B66E37A}" type="presParOf" srcId="{BC73A3BD-C224-4C34-8CA6-CD056CA4D07F}" destId="{D008E559-61F0-4607-BD34-D40B0C9A4F51}" srcOrd="1" destOrd="0" presId="urn:microsoft.com/office/officeart/2005/8/layout/vList3#3"/>
    <dgm:cxn modelId="{13CACC18-C3CA-48A7-81F7-207E3746C63C}" type="presParOf" srcId="{3FB033AA-BA3B-4BA4-8F07-B458F2E5CEDD}" destId="{0F8449DF-224E-4A64-B001-2B41AD943753}" srcOrd="1" destOrd="0" presId="urn:microsoft.com/office/officeart/2005/8/layout/vList3#3"/>
    <dgm:cxn modelId="{CEA2B56E-D45F-4FD3-936F-F063303B5E09}" type="presParOf" srcId="{3FB033AA-BA3B-4BA4-8F07-B458F2E5CEDD}" destId="{4060614F-653D-4E71-AFAB-00BEBB0421E3}" srcOrd="2" destOrd="0" presId="urn:microsoft.com/office/officeart/2005/8/layout/vList3#3"/>
    <dgm:cxn modelId="{661C2184-A2A5-4DEE-8057-0B2A292EA05B}" type="presParOf" srcId="{4060614F-653D-4E71-AFAB-00BEBB0421E3}" destId="{BAF1752C-C8EB-4D4E-8B76-59FE4CE92993}" srcOrd="0" destOrd="0" presId="urn:microsoft.com/office/officeart/2005/8/layout/vList3#3"/>
    <dgm:cxn modelId="{23A6FDA9-7A2E-420E-B9F7-A063138385DF}" type="presParOf" srcId="{4060614F-653D-4E71-AFAB-00BEBB0421E3}" destId="{80C402B4-180B-488D-AE8D-D4A3508A8FCF}" srcOrd="1" destOrd="0" presId="urn:microsoft.com/office/officeart/2005/8/layout/vList3#3"/>
    <dgm:cxn modelId="{D6D700B8-9DC9-4302-9B14-DD6230A5EB54}" type="presParOf" srcId="{3FB033AA-BA3B-4BA4-8F07-B458F2E5CEDD}" destId="{92C9FE48-A9E4-4241-844C-FBF49C96D494}" srcOrd="3" destOrd="0" presId="urn:microsoft.com/office/officeart/2005/8/layout/vList3#3"/>
    <dgm:cxn modelId="{494FE006-3B8C-426B-8E82-CFD0A3EB876B}" type="presParOf" srcId="{3FB033AA-BA3B-4BA4-8F07-B458F2E5CEDD}" destId="{FB03D3C6-A0E1-4F9A-B4C3-4F739A7DBC34}" srcOrd="4" destOrd="0" presId="urn:microsoft.com/office/officeart/2005/8/layout/vList3#3"/>
    <dgm:cxn modelId="{16B704FB-E79E-4EE0-BE0A-55428B0CFF3E}" type="presParOf" srcId="{FB03D3C6-A0E1-4F9A-B4C3-4F739A7DBC34}" destId="{6BA5ABFE-4E07-4853-B235-B484C4511F46}" srcOrd="0" destOrd="0" presId="urn:microsoft.com/office/officeart/2005/8/layout/vList3#3"/>
    <dgm:cxn modelId="{4808E074-0A9F-4856-9121-325B48B8AA93}" type="presParOf" srcId="{FB03D3C6-A0E1-4F9A-B4C3-4F739A7DBC34}" destId="{A2EDF688-6008-47D9-8494-87C5CE2AD25C}" srcOrd="1" destOrd="0" presId="urn:microsoft.com/office/officeart/2005/8/layout/vList3#3"/>
    <dgm:cxn modelId="{FE1DB724-EE23-4B50-AE02-A2E6F4FA905C}" type="presParOf" srcId="{3FB033AA-BA3B-4BA4-8F07-B458F2E5CEDD}" destId="{AC6D33C1-7709-45C5-9F22-FB6E0C234567}" srcOrd="5" destOrd="0" presId="urn:microsoft.com/office/officeart/2005/8/layout/vList3#3"/>
    <dgm:cxn modelId="{9BCB57AE-B652-451F-8BF4-6B0FE8F47AB9}" type="presParOf" srcId="{3FB033AA-BA3B-4BA4-8F07-B458F2E5CEDD}" destId="{DEB085B3-56F7-4384-B08A-34505ECC389C}" srcOrd="6" destOrd="0" presId="urn:microsoft.com/office/officeart/2005/8/layout/vList3#3"/>
    <dgm:cxn modelId="{9D557D50-AF4E-40B7-8882-F1683C4DF695}" type="presParOf" srcId="{DEB085B3-56F7-4384-B08A-34505ECC389C}" destId="{793B756C-90FC-4F87-A301-0C5176E6D5DA}" srcOrd="0" destOrd="0" presId="urn:microsoft.com/office/officeart/2005/8/layout/vList3#3"/>
    <dgm:cxn modelId="{763DB156-D6BA-4339-BF0C-FE4E6D587544}" type="presParOf" srcId="{DEB085B3-56F7-4384-B08A-34505ECC389C}" destId="{D4D7BA6B-BE14-44B0-8F70-239C7E648C0E}" srcOrd="1" destOrd="0" presId="urn:microsoft.com/office/officeart/2005/8/layout/vList3#3"/>
    <dgm:cxn modelId="{51AFF399-92E8-402B-B43A-288F911A233A}" type="presParOf" srcId="{3FB033AA-BA3B-4BA4-8F07-B458F2E5CEDD}" destId="{7667AFD2-B77C-44F1-AE24-8345BBF59A9A}" srcOrd="7" destOrd="0" presId="urn:microsoft.com/office/officeart/2005/8/layout/vList3#3"/>
    <dgm:cxn modelId="{A46C4EB2-BE12-41D4-8983-75BDBD083B75}" type="presParOf" srcId="{3FB033AA-BA3B-4BA4-8F07-B458F2E5CEDD}" destId="{1F3F0714-CB70-49E8-8CF1-C4D5B5453FB2}" srcOrd="8" destOrd="0" presId="urn:microsoft.com/office/officeart/2005/8/layout/vList3#3"/>
    <dgm:cxn modelId="{E15CC951-46A8-4E34-B1BD-FAF7D62FBA60}" type="presParOf" srcId="{1F3F0714-CB70-49E8-8CF1-C4D5B5453FB2}" destId="{76AF1E5D-E67C-4818-B48D-D12672C57D8F}" srcOrd="0" destOrd="0" presId="urn:microsoft.com/office/officeart/2005/8/layout/vList3#3"/>
    <dgm:cxn modelId="{A5321891-8477-433A-B44D-8EB8FCBF52FD}" type="presParOf" srcId="{1F3F0714-CB70-49E8-8CF1-C4D5B5453FB2}" destId="{5731BA71-ACC4-4798-BD0F-653AEFB2D9A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D055D0-366D-4B80-9C36-515BFE1BAFE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AF63ED9-9D5B-490A-9681-1DD6185172EC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+mn-lt"/>
            </a:rPr>
            <a:t>Компетентность</a:t>
          </a:r>
          <a:endParaRPr lang="de-DE" sz="2400" b="1" dirty="0">
            <a:solidFill>
              <a:schemeClr val="tx1"/>
            </a:solidFill>
            <a:latin typeface="+mn-lt"/>
          </a:endParaRPr>
        </a:p>
      </dgm:t>
    </dgm:pt>
    <dgm:pt modelId="{B60C0879-A9FA-4E07-AA06-725EDFD986F1}" type="parTrans" cxnId="{AE560B65-273A-4A9D-B48B-7CB9C31D140F}">
      <dgm:prSet/>
      <dgm:spPr/>
      <dgm:t>
        <a:bodyPr/>
        <a:lstStyle/>
        <a:p>
          <a:endParaRPr lang="de-DE"/>
        </a:p>
      </dgm:t>
    </dgm:pt>
    <dgm:pt modelId="{A6AFD6FA-CE2A-4165-9530-5BBE0CDD911B}" type="sibTrans" cxnId="{AE560B65-273A-4A9D-B48B-7CB9C31D140F}">
      <dgm:prSet/>
      <dgm:spPr/>
      <dgm:t>
        <a:bodyPr/>
        <a:lstStyle/>
        <a:p>
          <a:endParaRPr lang="de-DE"/>
        </a:p>
      </dgm:t>
    </dgm:pt>
    <dgm:pt modelId="{4FDFC1C6-B6D3-4C51-9F44-1AE22B9E4181}">
      <dgm:prSet phldrT="[Text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latin typeface="+mn-lt"/>
            </a:rPr>
            <a:t>Специальная (профессиональная) компетенция</a:t>
          </a:r>
          <a:endParaRPr lang="de-DE" sz="2000" b="1" dirty="0">
            <a:latin typeface="Univers LT 45 Light" panose="02000403030000020003" pitchFamily="2" charset="0"/>
          </a:endParaRPr>
        </a:p>
      </dgm:t>
    </dgm:pt>
    <dgm:pt modelId="{1F675601-0127-4787-B090-CE1EE9A408E7}" type="parTrans" cxnId="{C357CC39-D89D-42AE-B057-F72F74555466}">
      <dgm:prSet/>
      <dgm:spPr>
        <a:ln>
          <a:solidFill>
            <a:schemeClr val="tx1"/>
          </a:solidFill>
        </a:ln>
      </dgm:spPr>
      <dgm:t>
        <a:bodyPr/>
        <a:lstStyle/>
        <a:p>
          <a:endParaRPr lang="de-DE" dirty="0"/>
        </a:p>
      </dgm:t>
    </dgm:pt>
    <dgm:pt modelId="{A863EFBF-25CC-4146-A0F8-448A0FE0DE19}" type="sibTrans" cxnId="{C357CC39-D89D-42AE-B057-F72F74555466}">
      <dgm:prSet/>
      <dgm:spPr/>
      <dgm:t>
        <a:bodyPr/>
        <a:lstStyle/>
        <a:p>
          <a:endParaRPr lang="de-DE"/>
        </a:p>
      </dgm:t>
    </dgm:pt>
    <dgm:pt modelId="{0CD9CAC3-3EB6-427E-AB37-797A9E76458A}">
      <dgm:prSet phldrT="[Text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latin typeface="+mn-lt"/>
            </a:rPr>
            <a:t>Социальная компетенция</a:t>
          </a:r>
          <a:endParaRPr lang="de-DE" sz="2000" b="1" dirty="0">
            <a:latin typeface="+mn-lt"/>
          </a:endParaRPr>
        </a:p>
      </dgm:t>
    </dgm:pt>
    <dgm:pt modelId="{A9C3DF30-1BFF-4D7C-A18D-8586BF7765FB}" type="parTrans" cxnId="{823F2C53-122A-43BD-82C7-278644D8295F}">
      <dgm:prSet/>
      <dgm:spPr>
        <a:ln>
          <a:solidFill>
            <a:schemeClr val="tx1"/>
          </a:solidFill>
        </a:ln>
      </dgm:spPr>
      <dgm:t>
        <a:bodyPr/>
        <a:lstStyle/>
        <a:p>
          <a:endParaRPr lang="de-DE" dirty="0"/>
        </a:p>
      </dgm:t>
    </dgm:pt>
    <dgm:pt modelId="{0B66C171-B9D2-4BFD-BA44-7747C9ABB9C2}" type="sibTrans" cxnId="{823F2C53-122A-43BD-82C7-278644D8295F}">
      <dgm:prSet/>
      <dgm:spPr/>
      <dgm:t>
        <a:bodyPr/>
        <a:lstStyle/>
        <a:p>
          <a:endParaRPr lang="de-DE"/>
        </a:p>
      </dgm:t>
    </dgm:pt>
    <dgm:pt modelId="{91AFDAD1-D6A7-4670-9D08-2A4231E25D56}">
      <dgm:prSet phldrT="[Text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latin typeface="+mn-lt"/>
            </a:rPr>
            <a:t>Личностная компетенция</a:t>
          </a:r>
          <a:endParaRPr lang="de-DE" sz="2000" b="1" dirty="0">
            <a:latin typeface="+mn-lt"/>
          </a:endParaRPr>
        </a:p>
      </dgm:t>
    </dgm:pt>
    <dgm:pt modelId="{9314E6FF-195C-49B8-9940-787324B2348A}" type="parTrans" cxnId="{954AD245-8075-438E-A38C-094E36B56007}">
      <dgm:prSet/>
      <dgm:spPr>
        <a:ln>
          <a:solidFill>
            <a:schemeClr val="tx1"/>
          </a:solidFill>
        </a:ln>
      </dgm:spPr>
      <dgm:t>
        <a:bodyPr/>
        <a:lstStyle/>
        <a:p>
          <a:endParaRPr lang="de-DE" dirty="0"/>
        </a:p>
      </dgm:t>
    </dgm:pt>
    <dgm:pt modelId="{F9FE4F84-2B9F-49B2-B9DA-0DD844198FE1}" type="sibTrans" cxnId="{954AD245-8075-438E-A38C-094E36B56007}">
      <dgm:prSet/>
      <dgm:spPr/>
      <dgm:t>
        <a:bodyPr/>
        <a:lstStyle/>
        <a:p>
          <a:endParaRPr lang="de-DE"/>
        </a:p>
      </dgm:t>
    </dgm:pt>
    <dgm:pt modelId="{3EDFAAC8-E2B4-495F-8A57-AA7ACCB0C9A9}" type="pres">
      <dgm:prSet presAssocID="{87D055D0-366D-4B80-9C36-515BFE1BAF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538D9C16-4E48-45B6-AF99-7016FB48D858}" type="pres">
      <dgm:prSet presAssocID="{8AF63ED9-9D5B-490A-9681-1DD6185172EC}" presName="singleCycle" presStyleCnt="0"/>
      <dgm:spPr/>
    </dgm:pt>
    <dgm:pt modelId="{45421E90-D823-4705-AD89-23B8EA65B692}" type="pres">
      <dgm:prSet presAssocID="{8AF63ED9-9D5B-490A-9681-1DD6185172EC}" presName="singleCenter" presStyleLbl="node1" presStyleIdx="0" presStyleCnt="4" custScaleX="312317" custScaleY="72109" custLinFactNeighborX="0" custLinFactNeighborY="-11596">
        <dgm:presLayoutVars>
          <dgm:chMax val="7"/>
          <dgm:chPref val="7"/>
        </dgm:presLayoutVars>
      </dgm:prSet>
      <dgm:spPr/>
      <dgm:t>
        <a:bodyPr/>
        <a:lstStyle/>
        <a:p>
          <a:endParaRPr lang="de-DE"/>
        </a:p>
      </dgm:t>
    </dgm:pt>
    <dgm:pt modelId="{88D47BB0-2A9A-4F79-BAD1-3E424E7BBA62}" type="pres">
      <dgm:prSet presAssocID="{1F675601-0127-4787-B090-CE1EE9A408E7}" presName="Name56" presStyleLbl="parChTrans1D2" presStyleIdx="0" presStyleCnt="3"/>
      <dgm:spPr/>
      <dgm:t>
        <a:bodyPr/>
        <a:lstStyle/>
        <a:p>
          <a:endParaRPr lang="de-DE"/>
        </a:p>
      </dgm:t>
    </dgm:pt>
    <dgm:pt modelId="{11EE7DFF-F7DB-4C34-9158-1AF04F5DE3D0}" type="pres">
      <dgm:prSet presAssocID="{4FDFC1C6-B6D3-4C51-9F44-1AE22B9E4181}" presName="text0" presStyleLbl="node1" presStyleIdx="1" presStyleCnt="4" custScaleX="369963" custScaleY="10487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640CD4-95CF-409E-90D6-DD4E602ACC46}" type="pres">
      <dgm:prSet presAssocID="{A9C3DF30-1BFF-4D7C-A18D-8586BF7765FB}" presName="Name56" presStyleLbl="parChTrans1D2" presStyleIdx="1" presStyleCnt="3"/>
      <dgm:spPr/>
      <dgm:t>
        <a:bodyPr/>
        <a:lstStyle/>
        <a:p>
          <a:endParaRPr lang="de-DE"/>
        </a:p>
      </dgm:t>
    </dgm:pt>
    <dgm:pt modelId="{EA957C2A-B9B2-49C6-A871-BB460AAA2E61}" type="pres">
      <dgm:prSet presAssocID="{0CD9CAC3-3EB6-427E-AB37-797A9E76458A}" presName="text0" presStyleLbl="node1" presStyleIdx="2" presStyleCnt="4" custScaleX="288431" custScaleY="10552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2A9712-A449-4E6C-80D4-E65C6FAFB803}" type="pres">
      <dgm:prSet presAssocID="{9314E6FF-195C-49B8-9940-787324B2348A}" presName="Name56" presStyleLbl="parChTrans1D2" presStyleIdx="2" presStyleCnt="3"/>
      <dgm:spPr/>
      <dgm:t>
        <a:bodyPr/>
        <a:lstStyle/>
        <a:p>
          <a:endParaRPr lang="de-DE"/>
        </a:p>
      </dgm:t>
    </dgm:pt>
    <dgm:pt modelId="{9C4D5A74-6079-4167-9729-E464DE702870}" type="pres">
      <dgm:prSet presAssocID="{91AFDAD1-D6A7-4670-9D08-2A4231E25D56}" presName="text0" presStyleLbl="node1" presStyleIdx="3" presStyleCnt="4" custScaleX="288431" custScaleY="1116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E91D2FB-8607-49AC-89F5-BADE80C3A972}" type="presOf" srcId="{4FDFC1C6-B6D3-4C51-9F44-1AE22B9E4181}" destId="{11EE7DFF-F7DB-4C34-9158-1AF04F5DE3D0}" srcOrd="0" destOrd="0" presId="urn:microsoft.com/office/officeart/2008/layout/RadialCluster"/>
    <dgm:cxn modelId="{8E285F76-116B-4A53-91CB-D3A1BA88EC63}" type="presOf" srcId="{91AFDAD1-D6A7-4670-9D08-2A4231E25D56}" destId="{9C4D5A74-6079-4167-9729-E464DE702870}" srcOrd="0" destOrd="0" presId="urn:microsoft.com/office/officeart/2008/layout/RadialCluster"/>
    <dgm:cxn modelId="{823F2C53-122A-43BD-82C7-278644D8295F}" srcId="{8AF63ED9-9D5B-490A-9681-1DD6185172EC}" destId="{0CD9CAC3-3EB6-427E-AB37-797A9E76458A}" srcOrd="1" destOrd="0" parTransId="{A9C3DF30-1BFF-4D7C-A18D-8586BF7765FB}" sibTransId="{0B66C171-B9D2-4BFD-BA44-7747C9ABB9C2}"/>
    <dgm:cxn modelId="{C357CC39-D89D-42AE-B057-F72F74555466}" srcId="{8AF63ED9-9D5B-490A-9681-1DD6185172EC}" destId="{4FDFC1C6-B6D3-4C51-9F44-1AE22B9E4181}" srcOrd="0" destOrd="0" parTransId="{1F675601-0127-4787-B090-CE1EE9A408E7}" sibTransId="{A863EFBF-25CC-4146-A0F8-448A0FE0DE19}"/>
    <dgm:cxn modelId="{7360EA16-A1C2-4075-96F7-D6434E9728B3}" type="presOf" srcId="{A9C3DF30-1BFF-4D7C-A18D-8586BF7765FB}" destId="{E3640CD4-95CF-409E-90D6-DD4E602ACC46}" srcOrd="0" destOrd="0" presId="urn:microsoft.com/office/officeart/2008/layout/RadialCluster"/>
    <dgm:cxn modelId="{F792472C-5B8A-4DE4-AB69-E1E47BFB93ED}" type="presOf" srcId="{1F675601-0127-4787-B090-CE1EE9A408E7}" destId="{88D47BB0-2A9A-4F79-BAD1-3E424E7BBA62}" srcOrd="0" destOrd="0" presId="urn:microsoft.com/office/officeart/2008/layout/RadialCluster"/>
    <dgm:cxn modelId="{E1DC3F2E-AF3B-4110-890A-F386F572D9DD}" type="presOf" srcId="{9314E6FF-195C-49B8-9940-787324B2348A}" destId="{D42A9712-A449-4E6C-80D4-E65C6FAFB803}" srcOrd="0" destOrd="0" presId="urn:microsoft.com/office/officeart/2008/layout/RadialCluster"/>
    <dgm:cxn modelId="{DBA2A5F6-508A-48AC-9B22-B36141FC083E}" type="presOf" srcId="{8AF63ED9-9D5B-490A-9681-1DD6185172EC}" destId="{45421E90-D823-4705-AD89-23B8EA65B692}" srcOrd="0" destOrd="0" presId="urn:microsoft.com/office/officeart/2008/layout/RadialCluster"/>
    <dgm:cxn modelId="{B50CA914-14F3-41C9-9629-D138C4B2293C}" type="presOf" srcId="{0CD9CAC3-3EB6-427E-AB37-797A9E76458A}" destId="{EA957C2A-B9B2-49C6-A871-BB460AAA2E61}" srcOrd="0" destOrd="0" presId="urn:microsoft.com/office/officeart/2008/layout/RadialCluster"/>
    <dgm:cxn modelId="{954AD245-8075-438E-A38C-094E36B56007}" srcId="{8AF63ED9-9D5B-490A-9681-1DD6185172EC}" destId="{91AFDAD1-D6A7-4670-9D08-2A4231E25D56}" srcOrd="2" destOrd="0" parTransId="{9314E6FF-195C-49B8-9940-787324B2348A}" sibTransId="{F9FE4F84-2B9F-49B2-B9DA-0DD844198FE1}"/>
    <dgm:cxn modelId="{AE560B65-273A-4A9D-B48B-7CB9C31D140F}" srcId="{87D055D0-366D-4B80-9C36-515BFE1BAFEE}" destId="{8AF63ED9-9D5B-490A-9681-1DD6185172EC}" srcOrd="0" destOrd="0" parTransId="{B60C0879-A9FA-4E07-AA06-725EDFD986F1}" sibTransId="{A6AFD6FA-CE2A-4165-9530-5BBE0CDD911B}"/>
    <dgm:cxn modelId="{1018DB8F-50F2-437D-A726-1D5C7107A31B}" type="presOf" srcId="{87D055D0-366D-4B80-9C36-515BFE1BAFEE}" destId="{3EDFAAC8-E2B4-495F-8A57-AA7ACCB0C9A9}" srcOrd="0" destOrd="0" presId="urn:microsoft.com/office/officeart/2008/layout/RadialCluster"/>
    <dgm:cxn modelId="{BA95E0C1-6E70-46E5-A041-5DB4DE2604E6}" type="presParOf" srcId="{3EDFAAC8-E2B4-495F-8A57-AA7ACCB0C9A9}" destId="{538D9C16-4E48-45B6-AF99-7016FB48D858}" srcOrd="0" destOrd="0" presId="urn:microsoft.com/office/officeart/2008/layout/RadialCluster"/>
    <dgm:cxn modelId="{790EF576-55D2-4641-B443-84EEDB3342F3}" type="presParOf" srcId="{538D9C16-4E48-45B6-AF99-7016FB48D858}" destId="{45421E90-D823-4705-AD89-23B8EA65B692}" srcOrd="0" destOrd="0" presId="urn:microsoft.com/office/officeart/2008/layout/RadialCluster"/>
    <dgm:cxn modelId="{01CBA30D-BF06-496C-BA8D-5A0A28390F13}" type="presParOf" srcId="{538D9C16-4E48-45B6-AF99-7016FB48D858}" destId="{88D47BB0-2A9A-4F79-BAD1-3E424E7BBA62}" srcOrd="1" destOrd="0" presId="urn:microsoft.com/office/officeart/2008/layout/RadialCluster"/>
    <dgm:cxn modelId="{BD60A250-D27F-4E29-913D-75EE7938015E}" type="presParOf" srcId="{538D9C16-4E48-45B6-AF99-7016FB48D858}" destId="{11EE7DFF-F7DB-4C34-9158-1AF04F5DE3D0}" srcOrd="2" destOrd="0" presId="urn:microsoft.com/office/officeart/2008/layout/RadialCluster"/>
    <dgm:cxn modelId="{F53C5140-01A3-4B8F-AE84-98548DA39000}" type="presParOf" srcId="{538D9C16-4E48-45B6-AF99-7016FB48D858}" destId="{E3640CD4-95CF-409E-90D6-DD4E602ACC46}" srcOrd="3" destOrd="0" presId="urn:microsoft.com/office/officeart/2008/layout/RadialCluster"/>
    <dgm:cxn modelId="{035BAEF7-6D6E-40B8-AACC-97729D5418F3}" type="presParOf" srcId="{538D9C16-4E48-45B6-AF99-7016FB48D858}" destId="{EA957C2A-B9B2-49C6-A871-BB460AAA2E61}" srcOrd="4" destOrd="0" presId="urn:microsoft.com/office/officeart/2008/layout/RadialCluster"/>
    <dgm:cxn modelId="{0D85C8CD-FB4C-4AC0-BE84-3D7505E65140}" type="presParOf" srcId="{538D9C16-4E48-45B6-AF99-7016FB48D858}" destId="{D42A9712-A449-4E6C-80D4-E65C6FAFB803}" srcOrd="5" destOrd="0" presId="urn:microsoft.com/office/officeart/2008/layout/RadialCluster"/>
    <dgm:cxn modelId="{B00E5DC8-ACD9-415F-A038-8193A104FB5D}" type="presParOf" srcId="{538D9C16-4E48-45B6-AF99-7016FB48D858}" destId="{9C4D5A74-6079-4167-9729-E464DE70287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3E9B86-1FA2-4C19-AE83-AEA6160AF1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4B29EFF-3923-4FAF-960B-E3532444869D}">
      <dgm:prSet phldrT="[Text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Идентичность бренда</a:t>
          </a:r>
          <a:endParaRPr lang="de-DE" sz="2000" dirty="0" smtClean="0">
            <a:solidFill>
              <a:schemeClr val="tx1"/>
            </a:solidFill>
          </a:endParaRPr>
        </a:p>
        <a:p>
          <a:r>
            <a:rPr lang="de-DE" sz="2400" dirty="0" smtClean="0">
              <a:solidFill>
                <a:schemeClr val="tx1"/>
              </a:solidFill>
            </a:rPr>
            <a:t>= </a:t>
          </a:r>
          <a:r>
            <a:rPr lang="ru-RU" sz="2000" dirty="0" smtClean="0">
              <a:solidFill>
                <a:schemeClr val="tx1"/>
              </a:solidFill>
            </a:rPr>
            <a:t>С</a:t>
          </a:r>
          <a:r>
            <a:rPr lang="ru-RU" sz="2000" b="0" i="0" dirty="0" smtClean="0">
              <a:solidFill>
                <a:schemeClr val="tx1"/>
              </a:solidFill>
            </a:rPr>
            <a:t>амооценка</a:t>
          </a:r>
          <a:r>
            <a:rPr lang="ru-RU" sz="2400" b="0" i="0" dirty="0" smtClean="0">
              <a:solidFill>
                <a:schemeClr val="tx1"/>
              </a:solidFill>
            </a:rPr>
            <a:t/>
          </a:r>
          <a:br>
            <a:rPr lang="ru-RU" sz="2400" b="0" i="0" dirty="0" smtClean="0">
              <a:solidFill>
                <a:schemeClr val="tx1"/>
              </a:solidFill>
            </a:rPr>
          </a:br>
          <a:r>
            <a:rPr lang="de-DE" sz="1400" dirty="0" smtClean="0">
              <a:solidFill>
                <a:schemeClr val="tx1"/>
              </a:solidFill>
            </a:rPr>
            <a:t>(</a:t>
          </a:r>
          <a:r>
            <a:rPr lang="ru-RU" sz="1400" dirty="0" smtClean="0">
              <a:solidFill>
                <a:schemeClr val="tx1"/>
              </a:solidFill>
            </a:rPr>
            <a:t>за какие ценности </a:t>
          </a:r>
          <a:br>
            <a:rPr lang="ru-RU" sz="1400" dirty="0" smtClean="0">
              <a:solidFill>
                <a:schemeClr val="tx1"/>
              </a:solidFill>
            </a:rPr>
          </a:br>
          <a:r>
            <a:rPr lang="ru-RU" sz="1400" dirty="0" smtClean="0">
              <a:solidFill>
                <a:schemeClr val="tx1"/>
              </a:solidFill>
            </a:rPr>
            <a:t>мы хотим выступать</a:t>
          </a:r>
          <a:r>
            <a:rPr lang="de-DE" sz="1400" dirty="0" smtClean="0">
              <a:solidFill>
                <a:schemeClr val="tx1"/>
              </a:solidFill>
            </a:rPr>
            <a:t>)</a:t>
          </a:r>
          <a:endParaRPr lang="de-DE" sz="1400" dirty="0">
            <a:solidFill>
              <a:schemeClr val="tx1"/>
            </a:solidFill>
          </a:endParaRPr>
        </a:p>
      </dgm:t>
    </dgm:pt>
    <dgm:pt modelId="{282A659E-1838-48EE-801E-BA6C2113DDB4}" type="parTrans" cxnId="{3333333C-F4A1-4908-B3E6-AFAE1BB4405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B121BAB-5CF6-45A6-BE8C-4F2ED4A8D59E}" type="sibTrans" cxnId="{3333333C-F4A1-4908-B3E6-AFAE1BB4405D}">
      <dgm:prSet/>
      <dgm:spPr/>
      <dgm:t>
        <a:bodyPr/>
        <a:lstStyle/>
        <a:p>
          <a:endParaRPr lang="de-DE" dirty="0">
            <a:solidFill>
              <a:schemeClr val="tx1"/>
            </a:solidFill>
          </a:endParaRPr>
        </a:p>
      </dgm:t>
    </dgm:pt>
    <dgm:pt modelId="{F5EA4F03-16A0-431C-94FA-AD182CD9F396}">
      <dgm:prSet phldrT="[Text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Имидж бренда</a:t>
          </a:r>
          <a:endParaRPr lang="de-DE" sz="2000" dirty="0" smtClean="0">
            <a:solidFill>
              <a:schemeClr val="tx1"/>
            </a:solidFill>
          </a:endParaRPr>
        </a:p>
        <a:p>
          <a:r>
            <a:rPr lang="de-DE" sz="2400" dirty="0" smtClean="0">
              <a:solidFill>
                <a:schemeClr val="tx1"/>
              </a:solidFill>
            </a:rPr>
            <a:t>= </a:t>
          </a:r>
          <a:r>
            <a:rPr lang="ru-RU" sz="2000" dirty="0" smtClean="0">
              <a:solidFill>
                <a:schemeClr val="tx1"/>
              </a:solidFill>
            </a:rPr>
            <a:t>Оценка окружающих</a:t>
          </a:r>
          <a:endParaRPr lang="de-DE" sz="2000" dirty="0">
            <a:solidFill>
              <a:schemeClr val="tx1"/>
            </a:solidFill>
          </a:endParaRPr>
        </a:p>
      </dgm:t>
    </dgm:pt>
    <dgm:pt modelId="{A34C1AD3-A97C-4E72-AE9F-4366C3895817}" type="parTrans" cxnId="{7D5107E5-5E15-402E-8103-1D88055F33A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1936C1ED-E4CE-40C6-B47D-0FD56EE3CF9F}" type="sibTrans" cxnId="{7D5107E5-5E15-402E-8103-1D88055F33A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C77D0E8-D4DC-481B-8F1E-0413E009FB53}" type="pres">
      <dgm:prSet presAssocID="{E33E9B86-1FA2-4C19-AE83-AEA6160AF195}" presName="Name0" presStyleCnt="0">
        <dgm:presLayoutVars>
          <dgm:dir/>
          <dgm:resizeHandles val="exact"/>
        </dgm:presLayoutVars>
      </dgm:prSet>
      <dgm:spPr/>
    </dgm:pt>
    <dgm:pt modelId="{F8495F90-36C3-4C86-9D70-DF6913ECE158}" type="pres">
      <dgm:prSet presAssocID="{A4B29EFF-3923-4FAF-960B-E3532444869D}" presName="node" presStyleLbl="node1" presStyleIdx="0" presStyleCnt="2" custScaleY="65358" custLinFactNeighborX="2166" custLinFactNeighborY="31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A4C79F-1A13-4DFC-85C1-804ED0222BAA}" type="pres">
      <dgm:prSet presAssocID="{AB121BAB-5CF6-45A6-BE8C-4F2ED4A8D59E}" presName="sibTrans" presStyleLbl="sibTrans2D1" presStyleIdx="0" presStyleCnt="1"/>
      <dgm:spPr/>
      <dgm:t>
        <a:bodyPr/>
        <a:lstStyle/>
        <a:p>
          <a:endParaRPr lang="de-DE"/>
        </a:p>
      </dgm:t>
    </dgm:pt>
    <dgm:pt modelId="{DBDEF5C1-851A-4BF9-9DBC-C501FE1F6535}" type="pres">
      <dgm:prSet presAssocID="{AB121BAB-5CF6-45A6-BE8C-4F2ED4A8D59E}" presName="connectorText" presStyleLbl="sibTrans2D1" presStyleIdx="0" presStyleCnt="1"/>
      <dgm:spPr/>
      <dgm:t>
        <a:bodyPr/>
        <a:lstStyle/>
        <a:p>
          <a:endParaRPr lang="de-DE"/>
        </a:p>
      </dgm:t>
    </dgm:pt>
    <dgm:pt modelId="{CF6950F8-5D24-4E79-86BE-7E63EAD82E42}" type="pres">
      <dgm:prSet presAssocID="{F5EA4F03-16A0-431C-94FA-AD182CD9F396}" presName="node" presStyleLbl="node1" presStyleIdx="1" presStyleCnt="2" custScaleY="57041" custLinFactNeighborX="-19232" custLinFactNeighborY="26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6EA1D54-D366-4D13-B4C1-2D7FE1F888DE}" type="presOf" srcId="{F5EA4F03-16A0-431C-94FA-AD182CD9F396}" destId="{CF6950F8-5D24-4E79-86BE-7E63EAD82E42}" srcOrd="0" destOrd="0" presId="urn:microsoft.com/office/officeart/2005/8/layout/process1"/>
    <dgm:cxn modelId="{A454ED31-D639-41AE-9E47-5F335A7AD83B}" type="presOf" srcId="{E33E9B86-1FA2-4C19-AE83-AEA6160AF195}" destId="{FC77D0E8-D4DC-481B-8F1E-0413E009FB53}" srcOrd="0" destOrd="0" presId="urn:microsoft.com/office/officeart/2005/8/layout/process1"/>
    <dgm:cxn modelId="{3333333C-F4A1-4908-B3E6-AFAE1BB4405D}" srcId="{E33E9B86-1FA2-4C19-AE83-AEA6160AF195}" destId="{A4B29EFF-3923-4FAF-960B-E3532444869D}" srcOrd="0" destOrd="0" parTransId="{282A659E-1838-48EE-801E-BA6C2113DDB4}" sibTransId="{AB121BAB-5CF6-45A6-BE8C-4F2ED4A8D59E}"/>
    <dgm:cxn modelId="{D1D900F1-08F0-4863-92C5-57E46CA84822}" type="presOf" srcId="{AB121BAB-5CF6-45A6-BE8C-4F2ED4A8D59E}" destId="{CCA4C79F-1A13-4DFC-85C1-804ED0222BAA}" srcOrd="0" destOrd="0" presId="urn:microsoft.com/office/officeart/2005/8/layout/process1"/>
    <dgm:cxn modelId="{1184896C-C393-46E4-950C-96E505B7E3C6}" type="presOf" srcId="{AB121BAB-5CF6-45A6-BE8C-4F2ED4A8D59E}" destId="{DBDEF5C1-851A-4BF9-9DBC-C501FE1F6535}" srcOrd="1" destOrd="0" presId="urn:microsoft.com/office/officeart/2005/8/layout/process1"/>
    <dgm:cxn modelId="{7D5107E5-5E15-402E-8103-1D88055F33A6}" srcId="{E33E9B86-1FA2-4C19-AE83-AEA6160AF195}" destId="{F5EA4F03-16A0-431C-94FA-AD182CD9F396}" srcOrd="1" destOrd="0" parTransId="{A34C1AD3-A97C-4E72-AE9F-4366C3895817}" sibTransId="{1936C1ED-E4CE-40C6-B47D-0FD56EE3CF9F}"/>
    <dgm:cxn modelId="{0957FA53-1EAF-4844-8AEB-975068BBC9E7}" type="presOf" srcId="{A4B29EFF-3923-4FAF-960B-E3532444869D}" destId="{F8495F90-36C3-4C86-9D70-DF6913ECE158}" srcOrd="0" destOrd="0" presId="urn:microsoft.com/office/officeart/2005/8/layout/process1"/>
    <dgm:cxn modelId="{2F1C80A8-1734-4352-B6C0-3C89CBE654BA}" type="presParOf" srcId="{FC77D0E8-D4DC-481B-8F1E-0413E009FB53}" destId="{F8495F90-36C3-4C86-9D70-DF6913ECE158}" srcOrd="0" destOrd="0" presId="urn:microsoft.com/office/officeart/2005/8/layout/process1"/>
    <dgm:cxn modelId="{0305D67F-94A9-44EB-BBFF-45BEBAB65397}" type="presParOf" srcId="{FC77D0E8-D4DC-481B-8F1E-0413E009FB53}" destId="{CCA4C79F-1A13-4DFC-85C1-804ED0222BAA}" srcOrd="1" destOrd="0" presId="urn:microsoft.com/office/officeart/2005/8/layout/process1"/>
    <dgm:cxn modelId="{6C312327-83EF-4DBA-A9C9-244E8342E613}" type="presParOf" srcId="{CCA4C79F-1A13-4DFC-85C1-804ED0222BAA}" destId="{DBDEF5C1-851A-4BF9-9DBC-C501FE1F6535}" srcOrd="0" destOrd="0" presId="urn:microsoft.com/office/officeart/2005/8/layout/process1"/>
    <dgm:cxn modelId="{5A8F6021-FB93-44C6-A5FD-094629C518F3}" type="presParOf" srcId="{FC77D0E8-D4DC-481B-8F1E-0413E009FB53}" destId="{CF6950F8-5D24-4E79-86BE-7E63EAD82E4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1F90A2-F19D-418D-960A-2BE585A183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7CF30CA-9229-4AF0-BF2E-EFB31BC4416E}">
      <dgm:prSet phldrT="[Text]" custT="1"/>
      <dgm:spPr/>
      <dgm:t>
        <a:bodyPr/>
        <a:lstStyle/>
        <a:p>
          <a:pPr algn="ctr"/>
          <a:endParaRPr lang="ru-RU" sz="2000" dirty="0" smtClean="0">
            <a:solidFill>
              <a:schemeClr val="tx1"/>
            </a:solidFill>
          </a:endParaRPr>
        </a:p>
        <a:p>
          <a:pPr algn="ctr"/>
          <a:r>
            <a:rPr lang="ru-RU" sz="2000" b="1" dirty="0" smtClean="0">
              <a:solidFill>
                <a:schemeClr val="tx1"/>
              </a:solidFill>
            </a:rPr>
            <a:t>Анализ рынка</a:t>
          </a:r>
        </a:p>
        <a:p>
          <a:pPr algn="l"/>
          <a:endParaRPr lang="de-DE" sz="2000" dirty="0" smtClean="0">
            <a:solidFill>
              <a:schemeClr val="tx1"/>
            </a:solidFill>
          </a:endParaRPr>
        </a:p>
        <a:p>
          <a:pPr algn="l"/>
          <a:r>
            <a:rPr lang="de-DE" sz="1500" dirty="0" smtClean="0">
              <a:solidFill>
                <a:schemeClr val="tx1"/>
              </a:solidFill>
            </a:rPr>
            <a:t>- </a:t>
          </a:r>
          <a:r>
            <a:rPr lang="ru-RU" sz="1600" dirty="0" smtClean="0">
              <a:solidFill>
                <a:schemeClr val="tx1"/>
              </a:solidFill>
            </a:rPr>
            <a:t>Потребность</a:t>
          </a:r>
          <a:endParaRPr lang="de-DE" sz="1600" dirty="0" smtClean="0">
            <a:solidFill>
              <a:schemeClr val="tx1"/>
            </a:solidFill>
          </a:endParaRPr>
        </a:p>
        <a:p>
          <a:pPr algn="l"/>
          <a:r>
            <a:rPr lang="de-DE" sz="1600" dirty="0" smtClean="0">
              <a:solidFill>
                <a:schemeClr val="tx1"/>
              </a:solidFill>
            </a:rPr>
            <a:t>- </a:t>
          </a:r>
          <a:r>
            <a:rPr lang="ru-RU" sz="1600" dirty="0" smtClean="0">
              <a:solidFill>
                <a:schemeClr val="tx1"/>
              </a:solidFill>
            </a:rPr>
            <a:t>Спрос</a:t>
          </a:r>
          <a:endParaRPr lang="de-DE" sz="1600" dirty="0" smtClean="0">
            <a:solidFill>
              <a:schemeClr val="tx1"/>
            </a:solidFill>
          </a:endParaRPr>
        </a:p>
        <a:p>
          <a:pPr algn="l"/>
          <a:r>
            <a:rPr lang="de-DE" sz="1600" dirty="0" smtClean="0">
              <a:solidFill>
                <a:schemeClr val="tx1"/>
              </a:solidFill>
            </a:rPr>
            <a:t>- </a:t>
          </a:r>
          <a:r>
            <a:rPr lang="ru-RU" sz="1600" dirty="0" smtClean="0">
              <a:solidFill>
                <a:schemeClr val="tx1"/>
              </a:solidFill>
            </a:rPr>
            <a:t>Удовлетворенность</a:t>
          </a:r>
          <a:endParaRPr lang="de-DE" sz="1600" dirty="0" smtClean="0">
            <a:solidFill>
              <a:schemeClr val="tx1"/>
            </a:solidFill>
          </a:endParaRPr>
        </a:p>
        <a:p>
          <a:pPr algn="l"/>
          <a:r>
            <a:rPr lang="de-DE" sz="1600" dirty="0" smtClean="0">
              <a:solidFill>
                <a:schemeClr val="tx1"/>
              </a:solidFill>
            </a:rPr>
            <a:t>- </a:t>
          </a:r>
          <a:r>
            <a:rPr lang="ru-RU" sz="1600" dirty="0" smtClean="0">
              <a:solidFill>
                <a:schemeClr val="tx1"/>
              </a:solidFill>
            </a:rPr>
            <a:t>Окружающая</a:t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  среда/Конкуренция</a:t>
          </a:r>
          <a:endParaRPr lang="de-DE" sz="1600" dirty="0" smtClean="0">
            <a:solidFill>
              <a:schemeClr val="tx1"/>
            </a:solidFill>
          </a:endParaRPr>
        </a:p>
        <a:p>
          <a:pPr algn="l"/>
          <a:r>
            <a:rPr lang="de-DE" sz="1600" dirty="0" smtClean="0">
              <a:solidFill>
                <a:schemeClr val="tx1"/>
              </a:solidFill>
            </a:rPr>
            <a:t>- </a:t>
          </a:r>
          <a:r>
            <a:rPr lang="ru-RU" sz="1600" dirty="0" smtClean="0">
              <a:solidFill>
                <a:schemeClr val="tx1"/>
              </a:solidFill>
            </a:rPr>
            <a:t>Сильные</a:t>
          </a:r>
          <a:r>
            <a:rPr lang="de-DE" sz="1600" dirty="0" smtClean="0">
              <a:solidFill>
                <a:schemeClr val="tx1"/>
              </a:solidFill>
            </a:rPr>
            <a:t>/</a:t>
          </a:r>
          <a:r>
            <a:rPr lang="ru-RU" sz="1600" dirty="0" smtClean="0">
              <a:solidFill>
                <a:schemeClr val="tx1"/>
              </a:solidFill>
            </a:rPr>
            <a:t>Слабые</a:t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  стороны</a:t>
          </a:r>
          <a:endParaRPr lang="de-DE" sz="1600" dirty="0">
            <a:solidFill>
              <a:schemeClr val="tx1"/>
            </a:solidFill>
          </a:endParaRPr>
        </a:p>
      </dgm:t>
    </dgm:pt>
    <dgm:pt modelId="{F1838F24-676B-4AE8-B0BA-C3BB6DD266EE}" type="parTrans" cxnId="{5B866CE7-47ED-4A50-9484-546FCF78F272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96A5571-24C4-4E5F-8756-062BF9A790F5}" type="sibTrans" cxnId="{5B866CE7-47ED-4A50-9484-546FCF78F272}">
      <dgm:prSet/>
      <dgm:spPr/>
      <dgm:t>
        <a:bodyPr/>
        <a:lstStyle/>
        <a:p>
          <a:endParaRPr lang="de-DE" dirty="0">
            <a:solidFill>
              <a:schemeClr val="tx1"/>
            </a:solidFill>
          </a:endParaRPr>
        </a:p>
      </dgm:t>
    </dgm:pt>
    <dgm:pt modelId="{EF220830-6902-4B58-8585-3A6C32A88BB1}">
      <dgm:prSet phldrT="[Text]" custT="1"/>
      <dgm:spPr/>
      <dgm:t>
        <a:bodyPr/>
        <a:lstStyle/>
        <a:p>
          <a:endParaRPr lang="ru-RU" sz="2000" dirty="0" smtClean="0">
            <a:solidFill>
              <a:schemeClr val="tx1"/>
            </a:solidFill>
          </a:endParaRPr>
        </a:p>
        <a:p>
          <a:r>
            <a:rPr lang="de-DE" sz="1600" dirty="0" smtClean="0">
              <a:solidFill>
                <a:schemeClr val="tx1"/>
              </a:solidFill>
            </a:rPr>
            <a:t> </a:t>
          </a:r>
          <a:endParaRPr lang="ru-RU" sz="1600" dirty="0" smtClean="0">
            <a:solidFill>
              <a:schemeClr val="tx1"/>
            </a:solidFill>
          </a:endParaRPr>
        </a:p>
        <a:p>
          <a:r>
            <a:rPr lang="de-DE" sz="1600" dirty="0" smtClean="0">
              <a:solidFill>
                <a:schemeClr val="tx1"/>
              </a:solidFill>
            </a:rPr>
            <a:t>(</a:t>
          </a:r>
          <a:r>
            <a:rPr lang="ru-RU" sz="1600" dirty="0" smtClean="0">
              <a:solidFill>
                <a:schemeClr val="tx1"/>
              </a:solidFill>
            </a:rPr>
            <a:t>напр.,</a:t>
          </a:r>
          <a:r>
            <a:rPr lang="de-DE" sz="1600" dirty="0" smtClean="0">
              <a:solidFill>
                <a:schemeClr val="tx1"/>
              </a:solidFill>
            </a:rPr>
            <a:t> </a:t>
          </a:r>
        </a:p>
        <a:p>
          <a:r>
            <a:rPr lang="ru-RU" sz="1600" dirty="0" smtClean="0">
              <a:solidFill>
                <a:schemeClr val="tx1"/>
              </a:solidFill>
            </a:rPr>
            <a:t>при </a:t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формули-ровании миссии</a:t>
          </a:r>
          <a:r>
            <a:rPr lang="de-DE" sz="1600" dirty="0" smtClean="0">
              <a:solidFill>
                <a:schemeClr val="tx1"/>
              </a:solidFill>
            </a:rPr>
            <a:t>)</a:t>
          </a:r>
          <a:endParaRPr lang="de-DE" sz="1600" dirty="0">
            <a:solidFill>
              <a:schemeClr val="tx1"/>
            </a:solidFill>
          </a:endParaRPr>
        </a:p>
      </dgm:t>
    </dgm:pt>
    <dgm:pt modelId="{FA15B21E-E0D0-4EB6-BD12-C216433D8033}" type="parTrans" cxnId="{87BC358E-0F12-4A41-9405-78F1441E3A5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CCF1030-43EF-44C6-AA00-875F0BE736F2}" type="sibTrans" cxnId="{87BC358E-0F12-4A41-9405-78F1441E3A55}">
      <dgm:prSet/>
      <dgm:spPr/>
      <dgm:t>
        <a:bodyPr/>
        <a:lstStyle/>
        <a:p>
          <a:endParaRPr lang="de-DE" dirty="0">
            <a:solidFill>
              <a:schemeClr val="tx1"/>
            </a:solidFill>
          </a:endParaRPr>
        </a:p>
      </dgm:t>
    </dgm:pt>
    <dgm:pt modelId="{4681CD96-C13E-49BF-B519-FB0B1CA91660}">
      <dgm:prSet phldrT="[Text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 </a:t>
          </a:r>
          <a:endParaRPr lang="de-DE" sz="2000" dirty="0">
            <a:solidFill>
              <a:schemeClr val="tx1"/>
            </a:solidFill>
          </a:endParaRPr>
        </a:p>
      </dgm:t>
    </dgm:pt>
    <dgm:pt modelId="{E6AF8655-D889-4C31-B2B7-C9542B46507E}" type="parTrans" cxnId="{3E6A0AED-30F1-4F00-A9BC-69B4269CE61B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BA5B11B-F9A3-4DF1-8428-4266F6FE9BE3}" type="sibTrans" cxnId="{3E6A0AED-30F1-4F00-A9BC-69B4269CE61B}">
      <dgm:prSet/>
      <dgm:spPr/>
      <dgm:t>
        <a:bodyPr/>
        <a:lstStyle/>
        <a:p>
          <a:endParaRPr lang="de-DE" dirty="0">
            <a:solidFill>
              <a:schemeClr val="tx1"/>
            </a:solidFill>
          </a:endParaRPr>
        </a:p>
      </dgm:t>
    </dgm:pt>
    <dgm:pt modelId="{CDAACAA6-8A12-45B5-B0EE-82838E2BD688}">
      <dgm:prSet custT="1"/>
      <dgm:spPr/>
      <dgm:t>
        <a:bodyPr/>
        <a:lstStyle/>
        <a:p>
          <a:endParaRPr lang="ru-RU" sz="2000" b="1" dirty="0" smtClean="0">
            <a:solidFill>
              <a:schemeClr val="tx1"/>
            </a:solidFill>
          </a:endParaRPr>
        </a:p>
      </dgm:t>
    </dgm:pt>
    <dgm:pt modelId="{7E8A0297-BD83-4C14-8534-713CF2380608}" type="parTrans" cxnId="{5A7B4555-9F97-4B38-9A23-96333F1423AB}">
      <dgm:prSet/>
      <dgm:spPr/>
      <dgm:t>
        <a:bodyPr/>
        <a:lstStyle/>
        <a:p>
          <a:endParaRPr lang="de-DE"/>
        </a:p>
      </dgm:t>
    </dgm:pt>
    <dgm:pt modelId="{BDC5303E-90B4-4319-9292-A3FA1F827C1A}" type="sibTrans" cxnId="{5A7B4555-9F97-4B38-9A23-96333F1423AB}">
      <dgm:prSet/>
      <dgm:spPr/>
      <dgm:t>
        <a:bodyPr/>
        <a:lstStyle/>
        <a:p>
          <a:endParaRPr lang="de-DE"/>
        </a:p>
      </dgm:t>
    </dgm:pt>
    <dgm:pt modelId="{CE54FBF5-6760-4592-8DF5-97EDFA8A2ACF}" type="pres">
      <dgm:prSet presAssocID="{041F90A2-F19D-418D-960A-2BE585A1839A}" presName="Name0" presStyleCnt="0">
        <dgm:presLayoutVars>
          <dgm:dir/>
          <dgm:resizeHandles val="exact"/>
        </dgm:presLayoutVars>
      </dgm:prSet>
      <dgm:spPr/>
    </dgm:pt>
    <dgm:pt modelId="{7F35A2AD-27AF-4328-90C9-780E4CE280EC}" type="pres">
      <dgm:prSet presAssocID="{27CF30CA-9229-4AF0-BF2E-EFB31BC4416E}" presName="node" presStyleLbl="node1" presStyleIdx="0" presStyleCnt="4" custScaleX="21555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05322C-952A-4330-AEDE-9EF403D8A330}" type="pres">
      <dgm:prSet presAssocID="{E96A5571-24C4-4E5F-8756-062BF9A790F5}" presName="sibTrans" presStyleLbl="sibTrans2D1" presStyleIdx="0" presStyleCnt="3"/>
      <dgm:spPr/>
      <dgm:t>
        <a:bodyPr/>
        <a:lstStyle/>
        <a:p>
          <a:endParaRPr lang="de-DE"/>
        </a:p>
      </dgm:t>
    </dgm:pt>
    <dgm:pt modelId="{CC1793C6-5F73-446E-9610-2701B785AD07}" type="pres">
      <dgm:prSet presAssocID="{E96A5571-24C4-4E5F-8756-062BF9A790F5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F5B31284-5F34-407E-98E4-5938B4F49FD3}" type="pres">
      <dgm:prSet presAssocID="{EF220830-6902-4B58-8585-3A6C32A88BB1}" presName="node" presStyleLbl="node1" presStyleIdx="1" presStyleCnt="4" custScaleX="167736" custLinFactNeighborX="4563" custLinFactNeighborY="-8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920A21-0258-4C75-9C78-65206579710A}" type="pres">
      <dgm:prSet presAssocID="{BCCF1030-43EF-44C6-AA00-875F0BE736F2}" presName="sibTrans" presStyleLbl="sibTrans2D1" presStyleIdx="1" presStyleCnt="3"/>
      <dgm:spPr/>
      <dgm:t>
        <a:bodyPr/>
        <a:lstStyle/>
        <a:p>
          <a:endParaRPr lang="de-DE"/>
        </a:p>
      </dgm:t>
    </dgm:pt>
    <dgm:pt modelId="{149E1EF9-8010-4572-A487-F5EAB5840CEE}" type="pres">
      <dgm:prSet presAssocID="{BCCF1030-43EF-44C6-AA00-875F0BE736F2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8251967B-F29D-42CB-88D5-66E63AFF2052}" type="pres">
      <dgm:prSet presAssocID="{4681CD96-C13E-49BF-B519-FB0B1CA91660}" presName="node" presStyleLbl="node1" presStyleIdx="2" presStyleCnt="4" custScaleX="1394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CB6D6A-DC8C-4054-AF44-C71078272C88}" type="pres">
      <dgm:prSet presAssocID="{5BA5B11B-F9A3-4DF1-8428-4266F6FE9BE3}" presName="sibTrans" presStyleLbl="sibTrans2D1" presStyleIdx="2" presStyleCnt="3"/>
      <dgm:spPr/>
      <dgm:t>
        <a:bodyPr/>
        <a:lstStyle/>
        <a:p>
          <a:endParaRPr lang="de-DE"/>
        </a:p>
      </dgm:t>
    </dgm:pt>
    <dgm:pt modelId="{5C48DA8A-8779-48F7-8CC8-B36C3754D5D0}" type="pres">
      <dgm:prSet presAssocID="{5BA5B11B-F9A3-4DF1-8428-4266F6FE9BE3}" presName="connectorText" presStyleLbl="sibTrans2D1" presStyleIdx="2" presStyleCnt="3"/>
      <dgm:spPr/>
      <dgm:t>
        <a:bodyPr/>
        <a:lstStyle/>
        <a:p>
          <a:endParaRPr lang="de-DE"/>
        </a:p>
      </dgm:t>
    </dgm:pt>
    <dgm:pt modelId="{323AF432-CB0B-409C-BB13-5AA79668EF37}" type="pres">
      <dgm:prSet presAssocID="{CDAACAA6-8A12-45B5-B0EE-82838E2BD688}" presName="node" presStyleLbl="node1" presStyleIdx="3" presStyleCnt="4" custScaleX="1339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65D094B-6947-48BE-8D82-959EE01DF76C}" type="presOf" srcId="{5BA5B11B-F9A3-4DF1-8428-4266F6FE9BE3}" destId="{74CB6D6A-DC8C-4054-AF44-C71078272C88}" srcOrd="0" destOrd="0" presId="urn:microsoft.com/office/officeart/2005/8/layout/process1"/>
    <dgm:cxn modelId="{A87EC1C6-659C-4D41-939B-6C4F00479228}" type="presOf" srcId="{5BA5B11B-F9A3-4DF1-8428-4266F6FE9BE3}" destId="{5C48DA8A-8779-48F7-8CC8-B36C3754D5D0}" srcOrd="1" destOrd="0" presId="urn:microsoft.com/office/officeart/2005/8/layout/process1"/>
    <dgm:cxn modelId="{87BC358E-0F12-4A41-9405-78F1441E3A55}" srcId="{041F90A2-F19D-418D-960A-2BE585A1839A}" destId="{EF220830-6902-4B58-8585-3A6C32A88BB1}" srcOrd="1" destOrd="0" parTransId="{FA15B21E-E0D0-4EB6-BD12-C216433D8033}" sibTransId="{BCCF1030-43EF-44C6-AA00-875F0BE736F2}"/>
    <dgm:cxn modelId="{80FA9F8D-FADF-4156-8068-7F9EBFEFD7DC}" type="presOf" srcId="{E96A5571-24C4-4E5F-8756-062BF9A790F5}" destId="{CC1793C6-5F73-446E-9610-2701B785AD07}" srcOrd="1" destOrd="0" presId="urn:microsoft.com/office/officeart/2005/8/layout/process1"/>
    <dgm:cxn modelId="{3E6A0AED-30F1-4F00-A9BC-69B4269CE61B}" srcId="{041F90A2-F19D-418D-960A-2BE585A1839A}" destId="{4681CD96-C13E-49BF-B519-FB0B1CA91660}" srcOrd="2" destOrd="0" parTransId="{E6AF8655-D889-4C31-B2B7-C9542B46507E}" sibTransId="{5BA5B11B-F9A3-4DF1-8428-4266F6FE9BE3}"/>
    <dgm:cxn modelId="{E9211EAF-D2CF-4567-B384-9C0A3CDF3550}" type="presOf" srcId="{CDAACAA6-8A12-45B5-B0EE-82838E2BD688}" destId="{323AF432-CB0B-409C-BB13-5AA79668EF37}" srcOrd="0" destOrd="0" presId="urn:microsoft.com/office/officeart/2005/8/layout/process1"/>
    <dgm:cxn modelId="{098F539C-39EE-4968-AEE4-D54AFDAA617B}" type="presOf" srcId="{E96A5571-24C4-4E5F-8756-062BF9A790F5}" destId="{FF05322C-952A-4330-AEDE-9EF403D8A330}" srcOrd="0" destOrd="0" presId="urn:microsoft.com/office/officeart/2005/8/layout/process1"/>
    <dgm:cxn modelId="{5A7B4555-9F97-4B38-9A23-96333F1423AB}" srcId="{041F90A2-F19D-418D-960A-2BE585A1839A}" destId="{CDAACAA6-8A12-45B5-B0EE-82838E2BD688}" srcOrd="3" destOrd="0" parTransId="{7E8A0297-BD83-4C14-8534-713CF2380608}" sibTransId="{BDC5303E-90B4-4319-9292-A3FA1F827C1A}"/>
    <dgm:cxn modelId="{FBD4143E-9FC7-4A34-AE1A-994F330A224F}" type="presOf" srcId="{EF220830-6902-4B58-8585-3A6C32A88BB1}" destId="{F5B31284-5F34-407E-98E4-5938B4F49FD3}" srcOrd="0" destOrd="0" presId="urn:microsoft.com/office/officeart/2005/8/layout/process1"/>
    <dgm:cxn modelId="{DEDAEE75-06D7-42D9-A844-54FEEF7392A8}" type="presOf" srcId="{BCCF1030-43EF-44C6-AA00-875F0BE736F2}" destId="{149E1EF9-8010-4572-A487-F5EAB5840CEE}" srcOrd="1" destOrd="0" presId="urn:microsoft.com/office/officeart/2005/8/layout/process1"/>
    <dgm:cxn modelId="{7F633F57-272C-48ED-A8A8-3C2FFC5793B0}" type="presOf" srcId="{BCCF1030-43EF-44C6-AA00-875F0BE736F2}" destId="{68920A21-0258-4C75-9C78-65206579710A}" srcOrd="0" destOrd="0" presId="urn:microsoft.com/office/officeart/2005/8/layout/process1"/>
    <dgm:cxn modelId="{A9D88B1C-3902-4509-9F59-C18F764706C4}" type="presOf" srcId="{27CF30CA-9229-4AF0-BF2E-EFB31BC4416E}" destId="{7F35A2AD-27AF-4328-90C9-780E4CE280EC}" srcOrd="0" destOrd="0" presId="urn:microsoft.com/office/officeart/2005/8/layout/process1"/>
    <dgm:cxn modelId="{DA6FF33C-A0FC-4A45-8F56-536CE5FF51F9}" type="presOf" srcId="{041F90A2-F19D-418D-960A-2BE585A1839A}" destId="{CE54FBF5-6760-4592-8DF5-97EDFA8A2ACF}" srcOrd="0" destOrd="0" presId="urn:microsoft.com/office/officeart/2005/8/layout/process1"/>
    <dgm:cxn modelId="{5B866CE7-47ED-4A50-9484-546FCF78F272}" srcId="{041F90A2-F19D-418D-960A-2BE585A1839A}" destId="{27CF30CA-9229-4AF0-BF2E-EFB31BC4416E}" srcOrd="0" destOrd="0" parTransId="{F1838F24-676B-4AE8-B0BA-C3BB6DD266EE}" sibTransId="{E96A5571-24C4-4E5F-8756-062BF9A790F5}"/>
    <dgm:cxn modelId="{8C05123B-A526-4342-954F-7794BD37616B}" type="presOf" srcId="{4681CD96-C13E-49BF-B519-FB0B1CA91660}" destId="{8251967B-F29D-42CB-88D5-66E63AFF2052}" srcOrd="0" destOrd="0" presId="urn:microsoft.com/office/officeart/2005/8/layout/process1"/>
    <dgm:cxn modelId="{D219000B-CA71-44E6-96A2-5A3493EE5901}" type="presParOf" srcId="{CE54FBF5-6760-4592-8DF5-97EDFA8A2ACF}" destId="{7F35A2AD-27AF-4328-90C9-780E4CE280EC}" srcOrd="0" destOrd="0" presId="urn:microsoft.com/office/officeart/2005/8/layout/process1"/>
    <dgm:cxn modelId="{F673DEFC-1014-4FC7-9D86-A571E22ABE85}" type="presParOf" srcId="{CE54FBF5-6760-4592-8DF5-97EDFA8A2ACF}" destId="{FF05322C-952A-4330-AEDE-9EF403D8A330}" srcOrd="1" destOrd="0" presId="urn:microsoft.com/office/officeart/2005/8/layout/process1"/>
    <dgm:cxn modelId="{E2F85372-719F-478A-BCC9-7637FC100150}" type="presParOf" srcId="{FF05322C-952A-4330-AEDE-9EF403D8A330}" destId="{CC1793C6-5F73-446E-9610-2701B785AD07}" srcOrd="0" destOrd="0" presId="urn:microsoft.com/office/officeart/2005/8/layout/process1"/>
    <dgm:cxn modelId="{492CF1D1-1C63-4C80-B487-E9D36099CF3D}" type="presParOf" srcId="{CE54FBF5-6760-4592-8DF5-97EDFA8A2ACF}" destId="{F5B31284-5F34-407E-98E4-5938B4F49FD3}" srcOrd="2" destOrd="0" presId="urn:microsoft.com/office/officeart/2005/8/layout/process1"/>
    <dgm:cxn modelId="{5A5631C5-9084-4E3A-B47A-CD5166EC380C}" type="presParOf" srcId="{CE54FBF5-6760-4592-8DF5-97EDFA8A2ACF}" destId="{68920A21-0258-4C75-9C78-65206579710A}" srcOrd="3" destOrd="0" presId="urn:microsoft.com/office/officeart/2005/8/layout/process1"/>
    <dgm:cxn modelId="{18CDD711-D067-4EDE-B67E-8185413B1056}" type="presParOf" srcId="{68920A21-0258-4C75-9C78-65206579710A}" destId="{149E1EF9-8010-4572-A487-F5EAB5840CEE}" srcOrd="0" destOrd="0" presId="urn:microsoft.com/office/officeart/2005/8/layout/process1"/>
    <dgm:cxn modelId="{AFB278C3-816F-4200-A3AB-D9FF843FD7C2}" type="presParOf" srcId="{CE54FBF5-6760-4592-8DF5-97EDFA8A2ACF}" destId="{8251967B-F29D-42CB-88D5-66E63AFF2052}" srcOrd="4" destOrd="0" presId="urn:microsoft.com/office/officeart/2005/8/layout/process1"/>
    <dgm:cxn modelId="{580E305E-204D-4DE7-A8B5-E45EA98EB3CA}" type="presParOf" srcId="{CE54FBF5-6760-4592-8DF5-97EDFA8A2ACF}" destId="{74CB6D6A-DC8C-4054-AF44-C71078272C88}" srcOrd="5" destOrd="0" presId="urn:microsoft.com/office/officeart/2005/8/layout/process1"/>
    <dgm:cxn modelId="{73AD9A7C-6405-4543-BC5D-10A3A277730F}" type="presParOf" srcId="{74CB6D6A-DC8C-4054-AF44-C71078272C88}" destId="{5C48DA8A-8779-48F7-8CC8-B36C3754D5D0}" srcOrd="0" destOrd="0" presId="urn:microsoft.com/office/officeart/2005/8/layout/process1"/>
    <dgm:cxn modelId="{52DB6D25-80F7-45F4-8E1E-B52960104386}" type="presParOf" srcId="{CE54FBF5-6760-4592-8DF5-97EDFA8A2ACF}" destId="{323AF432-CB0B-409C-BB13-5AA79668EF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E00110-0901-4179-A1EC-52DCF2003E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F79AED9-04F8-494F-98FC-099C302E63F5}">
      <dgm:prSet phldrT="[Text]" custT="1"/>
      <dgm:spPr/>
      <dgm:t>
        <a:bodyPr/>
        <a:lstStyle/>
        <a:p>
          <a:r>
            <a:rPr lang="ru-RU" sz="1800" dirty="0" smtClean="0"/>
            <a:t>Орган, принимающий решения в проекта</a:t>
          </a:r>
          <a:endParaRPr lang="de-DE" sz="1800" dirty="0" smtClean="0"/>
        </a:p>
        <a:p>
          <a:r>
            <a:rPr lang="de-DE" sz="1800" dirty="0" smtClean="0"/>
            <a:t> (PEG)</a:t>
          </a:r>
        </a:p>
        <a:p>
          <a:r>
            <a:rPr lang="ru-RU" sz="1600" dirty="0" smtClean="0"/>
            <a:t>напр.,</a:t>
          </a:r>
          <a:r>
            <a:rPr lang="de-DE" sz="1600" dirty="0" smtClean="0"/>
            <a:t> </a:t>
          </a:r>
          <a:r>
            <a:rPr lang="ru-RU" sz="1600" dirty="0" smtClean="0"/>
            <a:t>Руководящая (координационная) группа</a:t>
          </a:r>
          <a:endParaRPr lang="de-DE" sz="1600" dirty="0"/>
        </a:p>
      </dgm:t>
    </dgm:pt>
    <dgm:pt modelId="{8EF5DB4D-EBBF-4320-8A67-C6FA90198360}" type="parTrans" cxnId="{B3C73332-42F1-484E-8B98-2B2666C5CBD2}">
      <dgm:prSet/>
      <dgm:spPr/>
      <dgm:t>
        <a:bodyPr/>
        <a:lstStyle/>
        <a:p>
          <a:endParaRPr lang="de-DE" sz="2000"/>
        </a:p>
      </dgm:t>
    </dgm:pt>
    <dgm:pt modelId="{5E4EC24A-4B22-463C-B283-0C277E42C8AC}" type="sibTrans" cxnId="{B3C73332-42F1-484E-8B98-2B2666C5CBD2}">
      <dgm:prSet/>
      <dgm:spPr/>
      <dgm:t>
        <a:bodyPr/>
        <a:lstStyle/>
        <a:p>
          <a:endParaRPr lang="de-DE" sz="2000"/>
        </a:p>
      </dgm:t>
    </dgm:pt>
    <dgm:pt modelId="{B04DA3DA-1660-4502-8BCD-4D4884ED4783}">
      <dgm:prSet phldrT="[Text]" custT="1"/>
      <dgm:spPr/>
      <dgm:t>
        <a:bodyPr/>
        <a:lstStyle/>
        <a:p>
          <a:r>
            <a:rPr lang="ru-RU" sz="1800" dirty="0" smtClean="0"/>
            <a:t>Команда реализации проекта</a:t>
          </a:r>
          <a:endParaRPr lang="de-DE" sz="1800" dirty="0" smtClean="0"/>
        </a:p>
        <a:p>
          <a:r>
            <a:rPr lang="de-DE" sz="2000" dirty="0" smtClean="0"/>
            <a:t>(PDT)</a:t>
          </a:r>
          <a:endParaRPr lang="de-DE" sz="2000" dirty="0"/>
        </a:p>
      </dgm:t>
    </dgm:pt>
    <dgm:pt modelId="{5D06D0F4-AFA3-4546-9E76-512817700F53}" type="parTrans" cxnId="{69355687-FA80-4E54-BD5D-927D7156E3A6}">
      <dgm:prSet/>
      <dgm:spPr/>
      <dgm:t>
        <a:bodyPr/>
        <a:lstStyle/>
        <a:p>
          <a:endParaRPr lang="de-DE" sz="2000" dirty="0"/>
        </a:p>
      </dgm:t>
    </dgm:pt>
    <dgm:pt modelId="{EA5F7767-B35D-492E-98FA-434E55A017B2}" type="sibTrans" cxnId="{69355687-FA80-4E54-BD5D-927D7156E3A6}">
      <dgm:prSet/>
      <dgm:spPr/>
      <dgm:t>
        <a:bodyPr/>
        <a:lstStyle/>
        <a:p>
          <a:endParaRPr lang="de-DE" sz="2000"/>
        </a:p>
      </dgm:t>
    </dgm:pt>
    <dgm:pt modelId="{E3BD1CBA-982B-4AFB-B548-9ACC80858A44}">
      <dgm:prSet phldrT="[Text]" custT="1"/>
      <dgm:spPr/>
      <dgm:t>
        <a:bodyPr/>
        <a:lstStyle/>
        <a:p>
          <a:r>
            <a:rPr lang="ru-RU" sz="1800" dirty="0" smtClean="0"/>
            <a:t>Рабочая группа</a:t>
          </a:r>
          <a:r>
            <a:rPr lang="de-DE" sz="1800" dirty="0" smtClean="0"/>
            <a:t> 1</a:t>
          </a:r>
          <a:endParaRPr lang="de-DE" sz="1800" dirty="0"/>
        </a:p>
      </dgm:t>
    </dgm:pt>
    <dgm:pt modelId="{4CF883C8-6363-4E37-A4E6-DF658275DBE1}" type="parTrans" cxnId="{313A955F-28A5-43FE-9029-547C46E8A29F}">
      <dgm:prSet/>
      <dgm:spPr/>
      <dgm:t>
        <a:bodyPr/>
        <a:lstStyle/>
        <a:p>
          <a:endParaRPr lang="de-DE" sz="2000" dirty="0"/>
        </a:p>
      </dgm:t>
    </dgm:pt>
    <dgm:pt modelId="{C7CF8D0A-4F8F-4DD5-83AA-13869FA137FB}" type="sibTrans" cxnId="{313A955F-28A5-43FE-9029-547C46E8A29F}">
      <dgm:prSet/>
      <dgm:spPr/>
      <dgm:t>
        <a:bodyPr/>
        <a:lstStyle/>
        <a:p>
          <a:endParaRPr lang="de-DE" sz="2000"/>
        </a:p>
      </dgm:t>
    </dgm:pt>
    <dgm:pt modelId="{8B9AE4B3-A6F6-4EBC-A319-1E4B68BFDDFB}">
      <dgm:prSet custT="1"/>
      <dgm:spPr/>
      <dgm:t>
        <a:bodyPr/>
        <a:lstStyle/>
        <a:p>
          <a:r>
            <a:rPr lang="ru-RU" sz="1800" dirty="0" smtClean="0"/>
            <a:t>Рабочая группа</a:t>
          </a:r>
          <a:r>
            <a:rPr lang="de-DE" sz="1800" dirty="0" smtClean="0"/>
            <a:t> 2</a:t>
          </a:r>
          <a:endParaRPr lang="de-DE" sz="1800" dirty="0"/>
        </a:p>
      </dgm:t>
    </dgm:pt>
    <dgm:pt modelId="{80E58648-73D0-4F8B-BC1B-649BB39238BB}" type="parTrans" cxnId="{0BA450FD-915F-47C5-82F0-4F576E1A4E82}">
      <dgm:prSet/>
      <dgm:spPr/>
      <dgm:t>
        <a:bodyPr/>
        <a:lstStyle/>
        <a:p>
          <a:endParaRPr lang="de-DE" dirty="0"/>
        </a:p>
      </dgm:t>
    </dgm:pt>
    <dgm:pt modelId="{FAC04D6B-72A2-4CF8-8F36-56EF4012ABA8}" type="sibTrans" cxnId="{0BA450FD-915F-47C5-82F0-4F576E1A4E82}">
      <dgm:prSet/>
      <dgm:spPr/>
      <dgm:t>
        <a:bodyPr/>
        <a:lstStyle/>
        <a:p>
          <a:endParaRPr lang="de-DE"/>
        </a:p>
      </dgm:t>
    </dgm:pt>
    <dgm:pt modelId="{B7E42D63-B9D6-4D44-B049-CDC28F32A055}">
      <dgm:prSet custT="1"/>
      <dgm:spPr/>
      <dgm:t>
        <a:bodyPr/>
        <a:lstStyle/>
        <a:p>
          <a:r>
            <a:rPr lang="ru-RU" sz="1800" dirty="0" smtClean="0"/>
            <a:t>Рабочая группа</a:t>
          </a:r>
          <a:r>
            <a:rPr lang="de-DE" sz="1800" dirty="0" smtClean="0"/>
            <a:t> 3</a:t>
          </a:r>
          <a:endParaRPr lang="de-DE" sz="1800" dirty="0"/>
        </a:p>
      </dgm:t>
    </dgm:pt>
    <dgm:pt modelId="{260FC32D-796E-440F-B747-A867556FDD19}" type="parTrans" cxnId="{0F99BDF6-0B90-4B24-A4A7-FB8392F03AE2}">
      <dgm:prSet/>
      <dgm:spPr/>
      <dgm:t>
        <a:bodyPr/>
        <a:lstStyle/>
        <a:p>
          <a:endParaRPr lang="de-DE" dirty="0"/>
        </a:p>
      </dgm:t>
    </dgm:pt>
    <dgm:pt modelId="{64EDA306-D212-4425-97F0-906AA6F4F16E}" type="sibTrans" cxnId="{0F99BDF6-0B90-4B24-A4A7-FB8392F03AE2}">
      <dgm:prSet/>
      <dgm:spPr/>
      <dgm:t>
        <a:bodyPr/>
        <a:lstStyle/>
        <a:p>
          <a:endParaRPr lang="de-DE"/>
        </a:p>
      </dgm:t>
    </dgm:pt>
    <dgm:pt modelId="{7DAFFD62-CEEA-4E68-A73D-CF02DF91B9E2}">
      <dgm:prSet custT="1"/>
      <dgm:spPr/>
      <dgm:t>
        <a:bodyPr/>
        <a:lstStyle/>
        <a:p>
          <a:r>
            <a:rPr lang="ru-RU" sz="1400" dirty="0" smtClean="0"/>
            <a:t>Внешний консалтинг</a:t>
          </a:r>
          <a:endParaRPr lang="de-DE" sz="1400" dirty="0"/>
        </a:p>
      </dgm:t>
    </dgm:pt>
    <dgm:pt modelId="{61D5C8DC-0E44-437D-B858-F085C207CB98}" type="parTrans" cxnId="{06155717-A893-4CDE-BBA5-8A466F157AE2}">
      <dgm:prSet/>
      <dgm:spPr/>
      <dgm:t>
        <a:bodyPr/>
        <a:lstStyle/>
        <a:p>
          <a:endParaRPr lang="de-DE"/>
        </a:p>
      </dgm:t>
    </dgm:pt>
    <dgm:pt modelId="{3A2209AF-8746-4B44-9E9A-F8741658895E}" type="sibTrans" cxnId="{06155717-A893-4CDE-BBA5-8A466F157AE2}">
      <dgm:prSet/>
      <dgm:spPr/>
      <dgm:t>
        <a:bodyPr/>
        <a:lstStyle/>
        <a:p>
          <a:endParaRPr lang="de-DE"/>
        </a:p>
      </dgm:t>
    </dgm:pt>
    <dgm:pt modelId="{5329DD01-269E-4C4B-AF18-4B0E755F4EDC}" type="pres">
      <dgm:prSet presAssocID="{B1E00110-0901-4179-A1EC-52DCF2003E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EBD45F67-DA19-4C01-99CB-1F323F0C8BCB}" type="pres">
      <dgm:prSet presAssocID="{7DAFFD62-CEEA-4E68-A73D-CF02DF91B9E2}" presName="hierRoot1" presStyleCnt="0"/>
      <dgm:spPr/>
    </dgm:pt>
    <dgm:pt modelId="{E5991636-9FCF-47E5-9155-F8ED2C53A089}" type="pres">
      <dgm:prSet presAssocID="{7DAFFD62-CEEA-4E68-A73D-CF02DF91B9E2}" presName="composite" presStyleCnt="0"/>
      <dgm:spPr/>
    </dgm:pt>
    <dgm:pt modelId="{8EF133F4-B0BB-446B-BAFF-8B4732F524B7}" type="pres">
      <dgm:prSet presAssocID="{7DAFFD62-CEEA-4E68-A73D-CF02DF91B9E2}" presName="background" presStyleLbl="node0" presStyleIdx="0" presStyleCnt="2"/>
      <dgm:spPr>
        <a:solidFill>
          <a:srgbClr val="FFFF00"/>
        </a:solidFill>
      </dgm:spPr>
    </dgm:pt>
    <dgm:pt modelId="{7979DF5F-6EBE-48A0-A7A3-95782BB91AC9}" type="pres">
      <dgm:prSet presAssocID="{7DAFFD62-CEEA-4E68-A73D-CF02DF91B9E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7513979-27DF-4F38-9481-8AB405EE6D6E}" type="pres">
      <dgm:prSet presAssocID="{7DAFFD62-CEEA-4E68-A73D-CF02DF91B9E2}" presName="hierChild2" presStyleCnt="0"/>
      <dgm:spPr/>
    </dgm:pt>
    <dgm:pt modelId="{D24F3027-74C9-456C-9596-89DDC3BEFC07}" type="pres">
      <dgm:prSet presAssocID="{AF79AED9-04F8-494F-98FC-099C302E63F5}" presName="hierRoot1" presStyleCnt="0"/>
      <dgm:spPr/>
    </dgm:pt>
    <dgm:pt modelId="{4529B988-EB53-4645-89AA-323657F1E0B0}" type="pres">
      <dgm:prSet presAssocID="{AF79AED9-04F8-494F-98FC-099C302E63F5}" presName="composite" presStyleCnt="0"/>
      <dgm:spPr/>
    </dgm:pt>
    <dgm:pt modelId="{131CFB8C-ADCA-4106-9DAC-9B2D3509AF98}" type="pres">
      <dgm:prSet presAssocID="{AF79AED9-04F8-494F-98FC-099C302E63F5}" presName="background" presStyleLbl="node0" presStyleIdx="1" presStyleCnt="2"/>
      <dgm:spPr/>
    </dgm:pt>
    <dgm:pt modelId="{73D48AF8-F38C-4346-B5B3-C86906C36E5F}" type="pres">
      <dgm:prSet presAssocID="{AF79AED9-04F8-494F-98FC-099C302E63F5}" presName="text" presStyleLbl="fgAcc0" presStyleIdx="1" presStyleCnt="2" custScaleX="166021" custScaleY="12195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18160E-BC91-4063-BCEB-31B92B013041}" type="pres">
      <dgm:prSet presAssocID="{AF79AED9-04F8-494F-98FC-099C302E63F5}" presName="hierChild2" presStyleCnt="0"/>
      <dgm:spPr/>
    </dgm:pt>
    <dgm:pt modelId="{12A15F9C-C8BC-4BCA-9D89-B69AB42A341A}" type="pres">
      <dgm:prSet presAssocID="{5D06D0F4-AFA3-4546-9E76-512817700F53}" presName="Name10" presStyleLbl="parChTrans1D2" presStyleIdx="0" presStyleCnt="1"/>
      <dgm:spPr/>
      <dgm:t>
        <a:bodyPr/>
        <a:lstStyle/>
        <a:p>
          <a:endParaRPr lang="de-DE"/>
        </a:p>
      </dgm:t>
    </dgm:pt>
    <dgm:pt modelId="{C8662D29-BB3C-40C0-A114-B07DDF2DA28A}" type="pres">
      <dgm:prSet presAssocID="{B04DA3DA-1660-4502-8BCD-4D4884ED4783}" presName="hierRoot2" presStyleCnt="0"/>
      <dgm:spPr/>
    </dgm:pt>
    <dgm:pt modelId="{7F004790-B4B3-48AD-901C-21C03C42EA2E}" type="pres">
      <dgm:prSet presAssocID="{B04DA3DA-1660-4502-8BCD-4D4884ED4783}" presName="composite2" presStyleCnt="0"/>
      <dgm:spPr/>
    </dgm:pt>
    <dgm:pt modelId="{AC439F63-8669-418D-BE3D-01325E24404B}" type="pres">
      <dgm:prSet presAssocID="{B04DA3DA-1660-4502-8BCD-4D4884ED4783}" presName="background2" presStyleLbl="node2" presStyleIdx="0" presStyleCnt="1"/>
      <dgm:spPr/>
    </dgm:pt>
    <dgm:pt modelId="{68E6A747-7DDE-4C94-A9E4-CBDF858B0D89}" type="pres">
      <dgm:prSet presAssocID="{B04DA3DA-1660-4502-8BCD-4D4884ED4783}" presName="text2" presStyleLbl="fgAcc2" presStyleIdx="0" presStyleCnt="1" custScaleX="15558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42BA511-4C5F-4529-8C1A-38D52C3966EC}" type="pres">
      <dgm:prSet presAssocID="{B04DA3DA-1660-4502-8BCD-4D4884ED4783}" presName="hierChild3" presStyleCnt="0"/>
      <dgm:spPr/>
    </dgm:pt>
    <dgm:pt modelId="{C373BC2C-9B4B-49B1-B7CE-EEA2C25B0B35}" type="pres">
      <dgm:prSet presAssocID="{4CF883C8-6363-4E37-A4E6-DF658275DBE1}" presName="Name17" presStyleLbl="parChTrans1D3" presStyleIdx="0" presStyleCnt="3"/>
      <dgm:spPr/>
      <dgm:t>
        <a:bodyPr/>
        <a:lstStyle/>
        <a:p>
          <a:endParaRPr lang="de-DE"/>
        </a:p>
      </dgm:t>
    </dgm:pt>
    <dgm:pt modelId="{A6E462CD-0114-4640-B243-6B07605D4237}" type="pres">
      <dgm:prSet presAssocID="{E3BD1CBA-982B-4AFB-B548-9ACC80858A44}" presName="hierRoot3" presStyleCnt="0"/>
      <dgm:spPr/>
    </dgm:pt>
    <dgm:pt modelId="{16746CAF-DB01-44CB-A1E8-92E34E9E0A7D}" type="pres">
      <dgm:prSet presAssocID="{E3BD1CBA-982B-4AFB-B548-9ACC80858A44}" presName="composite3" presStyleCnt="0"/>
      <dgm:spPr/>
    </dgm:pt>
    <dgm:pt modelId="{23E4A995-2B78-4382-9BC8-1083DF66D75B}" type="pres">
      <dgm:prSet presAssocID="{E3BD1CBA-982B-4AFB-B548-9ACC80858A44}" presName="background3" presStyleLbl="node3" presStyleIdx="0" presStyleCnt="3"/>
      <dgm:spPr/>
    </dgm:pt>
    <dgm:pt modelId="{223D6CC1-9961-4807-83CE-88CB9E2C330C}" type="pres">
      <dgm:prSet presAssocID="{E3BD1CBA-982B-4AFB-B548-9ACC80858A4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BE0685F-AE44-4F22-955C-576BF12BF4AF}" type="pres">
      <dgm:prSet presAssocID="{E3BD1CBA-982B-4AFB-B548-9ACC80858A44}" presName="hierChild4" presStyleCnt="0"/>
      <dgm:spPr/>
    </dgm:pt>
    <dgm:pt modelId="{567B002F-CA3F-4E70-8D41-6FAC91062FEE}" type="pres">
      <dgm:prSet presAssocID="{80E58648-73D0-4F8B-BC1B-649BB39238BB}" presName="Name17" presStyleLbl="parChTrans1D3" presStyleIdx="1" presStyleCnt="3"/>
      <dgm:spPr/>
      <dgm:t>
        <a:bodyPr/>
        <a:lstStyle/>
        <a:p>
          <a:endParaRPr lang="de-DE"/>
        </a:p>
      </dgm:t>
    </dgm:pt>
    <dgm:pt modelId="{41D2D9E9-47C1-49F4-8C95-CBF2D14C59E0}" type="pres">
      <dgm:prSet presAssocID="{8B9AE4B3-A6F6-4EBC-A319-1E4B68BFDDFB}" presName="hierRoot3" presStyleCnt="0"/>
      <dgm:spPr/>
    </dgm:pt>
    <dgm:pt modelId="{6D45A5EB-2C67-4F5B-9CAE-D0187B0814F7}" type="pres">
      <dgm:prSet presAssocID="{8B9AE4B3-A6F6-4EBC-A319-1E4B68BFDDFB}" presName="composite3" presStyleCnt="0"/>
      <dgm:spPr/>
    </dgm:pt>
    <dgm:pt modelId="{9992A22B-17C8-4E8A-8128-E10F498F7D34}" type="pres">
      <dgm:prSet presAssocID="{8B9AE4B3-A6F6-4EBC-A319-1E4B68BFDDFB}" presName="background3" presStyleLbl="node3" presStyleIdx="1" presStyleCnt="3"/>
      <dgm:spPr/>
    </dgm:pt>
    <dgm:pt modelId="{83968DAD-DF0A-4835-8463-1217730008E7}" type="pres">
      <dgm:prSet presAssocID="{8B9AE4B3-A6F6-4EBC-A319-1E4B68BFDDF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1A0824E-B570-46C9-ADDA-B9592556D190}" type="pres">
      <dgm:prSet presAssocID="{8B9AE4B3-A6F6-4EBC-A319-1E4B68BFDDFB}" presName="hierChild4" presStyleCnt="0"/>
      <dgm:spPr/>
    </dgm:pt>
    <dgm:pt modelId="{F5F28AED-49E4-4DB3-BC95-556797904160}" type="pres">
      <dgm:prSet presAssocID="{260FC32D-796E-440F-B747-A867556FDD19}" presName="Name17" presStyleLbl="parChTrans1D3" presStyleIdx="2" presStyleCnt="3"/>
      <dgm:spPr/>
      <dgm:t>
        <a:bodyPr/>
        <a:lstStyle/>
        <a:p>
          <a:endParaRPr lang="de-DE"/>
        </a:p>
      </dgm:t>
    </dgm:pt>
    <dgm:pt modelId="{449781B4-4078-455C-B593-479366F3CA1E}" type="pres">
      <dgm:prSet presAssocID="{B7E42D63-B9D6-4D44-B049-CDC28F32A055}" presName="hierRoot3" presStyleCnt="0"/>
      <dgm:spPr/>
    </dgm:pt>
    <dgm:pt modelId="{2947F061-4C67-441B-A947-623C97C09BBF}" type="pres">
      <dgm:prSet presAssocID="{B7E42D63-B9D6-4D44-B049-CDC28F32A055}" presName="composite3" presStyleCnt="0"/>
      <dgm:spPr/>
    </dgm:pt>
    <dgm:pt modelId="{B76B8250-DB91-4502-AE92-B2196E3F9F8F}" type="pres">
      <dgm:prSet presAssocID="{B7E42D63-B9D6-4D44-B049-CDC28F32A055}" presName="background3" presStyleLbl="node3" presStyleIdx="2" presStyleCnt="3"/>
      <dgm:spPr/>
    </dgm:pt>
    <dgm:pt modelId="{0022DD42-31B6-4009-893D-B476F27C24DF}" type="pres">
      <dgm:prSet presAssocID="{B7E42D63-B9D6-4D44-B049-CDC28F32A05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BB2F014-C420-4F4B-BB00-07CCA0E0E5BB}" type="pres">
      <dgm:prSet presAssocID="{B7E42D63-B9D6-4D44-B049-CDC28F32A055}" presName="hierChild4" presStyleCnt="0"/>
      <dgm:spPr/>
    </dgm:pt>
  </dgm:ptLst>
  <dgm:cxnLst>
    <dgm:cxn modelId="{17237B7B-8A8A-4A97-AB61-AA7BA2725061}" type="presOf" srcId="{5D06D0F4-AFA3-4546-9E76-512817700F53}" destId="{12A15F9C-C8BC-4BCA-9D89-B69AB42A341A}" srcOrd="0" destOrd="0" presId="urn:microsoft.com/office/officeart/2005/8/layout/hierarchy1"/>
    <dgm:cxn modelId="{0F99BDF6-0B90-4B24-A4A7-FB8392F03AE2}" srcId="{B04DA3DA-1660-4502-8BCD-4D4884ED4783}" destId="{B7E42D63-B9D6-4D44-B049-CDC28F32A055}" srcOrd="2" destOrd="0" parTransId="{260FC32D-796E-440F-B747-A867556FDD19}" sibTransId="{64EDA306-D212-4425-97F0-906AA6F4F16E}"/>
    <dgm:cxn modelId="{06155717-A893-4CDE-BBA5-8A466F157AE2}" srcId="{B1E00110-0901-4179-A1EC-52DCF2003ECF}" destId="{7DAFFD62-CEEA-4E68-A73D-CF02DF91B9E2}" srcOrd="0" destOrd="0" parTransId="{61D5C8DC-0E44-437D-B858-F085C207CB98}" sibTransId="{3A2209AF-8746-4B44-9E9A-F8741658895E}"/>
    <dgm:cxn modelId="{1326BA59-9017-4367-BFB7-7A436244FAF4}" type="presOf" srcId="{B04DA3DA-1660-4502-8BCD-4D4884ED4783}" destId="{68E6A747-7DDE-4C94-A9E4-CBDF858B0D89}" srcOrd="0" destOrd="0" presId="urn:microsoft.com/office/officeart/2005/8/layout/hierarchy1"/>
    <dgm:cxn modelId="{203DE9B1-3423-458E-896E-F08A43460603}" type="presOf" srcId="{B1E00110-0901-4179-A1EC-52DCF2003ECF}" destId="{5329DD01-269E-4C4B-AF18-4B0E755F4EDC}" srcOrd="0" destOrd="0" presId="urn:microsoft.com/office/officeart/2005/8/layout/hierarchy1"/>
    <dgm:cxn modelId="{313A955F-28A5-43FE-9029-547C46E8A29F}" srcId="{B04DA3DA-1660-4502-8BCD-4D4884ED4783}" destId="{E3BD1CBA-982B-4AFB-B548-9ACC80858A44}" srcOrd="0" destOrd="0" parTransId="{4CF883C8-6363-4E37-A4E6-DF658275DBE1}" sibTransId="{C7CF8D0A-4F8F-4DD5-83AA-13869FA137FB}"/>
    <dgm:cxn modelId="{E5858565-3557-41C6-946D-8A8F965E6DF9}" type="presOf" srcId="{260FC32D-796E-440F-B747-A867556FDD19}" destId="{F5F28AED-49E4-4DB3-BC95-556797904160}" srcOrd="0" destOrd="0" presId="urn:microsoft.com/office/officeart/2005/8/layout/hierarchy1"/>
    <dgm:cxn modelId="{0D60F4C2-B897-4FA8-8E2F-94FC81F0C42F}" type="presOf" srcId="{4CF883C8-6363-4E37-A4E6-DF658275DBE1}" destId="{C373BC2C-9B4B-49B1-B7CE-EEA2C25B0B35}" srcOrd="0" destOrd="0" presId="urn:microsoft.com/office/officeart/2005/8/layout/hierarchy1"/>
    <dgm:cxn modelId="{B3C73332-42F1-484E-8B98-2B2666C5CBD2}" srcId="{B1E00110-0901-4179-A1EC-52DCF2003ECF}" destId="{AF79AED9-04F8-494F-98FC-099C302E63F5}" srcOrd="1" destOrd="0" parTransId="{8EF5DB4D-EBBF-4320-8A67-C6FA90198360}" sibTransId="{5E4EC24A-4B22-463C-B283-0C277E42C8AC}"/>
    <dgm:cxn modelId="{91BA38DF-8568-46CF-AC39-83C2609623A6}" type="presOf" srcId="{AF79AED9-04F8-494F-98FC-099C302E63F5}" destId="{73D48AF8-F38C-4346-B5B3-C86906C36E5F}" srcOrd="0" destOrd="0" presId="urn:microsoft.com/office/officeart/2005/8/layout/hierarchy1"/>
    <dgm:cxn modelId="{269B52B6-37C6-44CC-ACB7-E5A5EDF9AEE7}" type="presOf" srcId="{B7E42D63-B9D6-4D44-B049-CDC28F32A055}" destId="{0022DD42-31B6-4009-893D-B476F27C24DF}" srcOrd="0" destOrd="0" presId="urn:microsoft.com/office/officeart/2005/8/layout/hierarchy1"/>
    <dgm:cxn modelId="{38E6A3B6-C5F4-45E8-BAB0-E78035F618E5}" type="presOf" srcId="{8B9AE4B3-A6F6-4EBC-A319-1E4B68BFDDFB}" destId="{83968DAD-DF0A-4835-8463-1217730008E7}" srcOrd="0" destOrd="0" presId="urn:microsoft.com/office/officeart/2005/8/layout/hierarchy1"/>
    <dgm:cxn modelId="{2F201AC7-099B-4D3E-807C-D55E5E025B26}" type="presOf" srcId="{80E58648-73D0-4F8B-BC1B-649BB39238BB}" destId="{567B002F-CA3F-4E70-8D41-6FAC91062FEE}" srcOrd="0" destOrd="0" presId="urn:microsoft.com/office/officeart/2005/8/layout/hierarchy1"/>
    <dgm:cxn modelId="{5B95194F-9C21-4062-B741-81490CB3255A}" type="presOf" srcId="{E3BD1CBA-982B-4AFB-B548-9ACC80858A44}" destId="{223D6CC1-9961-4807-83CE-88CB9E2C330C}" srcOrd="0" destOrd="0" presId="urn:microsoft.com/office/officeart/2005/8/layout/hierarchy1"/>
    <dgm:cxn modelId="{749BF50E-8325-4F3B-9B8C-F0EBC260942A}" type="presOf" srcId="{7DAFFD62-CEEA-4E68-A73D-CF02DF91B9E2}" destId="{7979DF5F-6EBE-48A0-A7A3-95782BB91AC9}" srcOrd="0" destOrd="0" presId="urn:microsoft.com/office/officeart/2005/8/layout/hierarchy1"/>
    <dgm:cxn modelId="{0BA450FD-915F-47C5-82F0-4F576E1A4E82}" srcId="{B04DA3DA-1660-4502-8BCD-4D4884ED4783}" destId="{8B9AE4B3-A6F6-4EBC-A319-1E4B68BFDDFB}" srcOrd="1" destOrd="0" parTransId="{80E58648-73D0-4F8B-BC1B-649BB39238BB}" sibTransId="{FAC04D6B-72A2-4CF8-8F36-56EF4012ABA8}"/>
    <dgm:cxn modelId="{69355687-FA80-4E54-BD5D-927D7156E3A6}" srcId="{AF79AED9-04F8-494F-98FC-099C302E63F5}" destId="{B04DA3DA-1660-4502-8BCD-4D4884ED4783}" srcOrd="0" destOrd="0" parTransId="{5D06D0F4-AFA3-4546-9E76-512817700F53}" sibTransId="{EA5F7767-B35D-492E-98FA-434E55A017B2}"/>
    <dgm:cxn modelId="{3738C801-ADA4-499C-A292-78FFF249BF24}" type="presParOf" srcId="{5329DD01-269E-4C4B-AF18-4B0E755F4EDC}" destId="{EBD45F67-DA19-4C01-99CB-1F323F0C8BCB}" srcOrd="0" destOrd="0" presId="urn:microsoft.com/office/officeart/2005/8/layout/hierarchy1"/>
    <dgm:cxn modelId="{B7C6FE0A-5642-46C5-AF6C-29269CB4A2A0}" type="presParOf" srcId="{EBD45F67-DA19-4C01-99CB-1F323F0C8BCB}" destId="{E5991636-9FCF-47E5-9155-F8ED2C53A089}" srcOrd="0" destOrd="0" presId="urn:microsoft.com/office/officeart/2005/8/layout/hierarchy1"/>
    <dgm:cxn modelId="{620B4185-090D-4532-8E89-9222C0CAA84B}" type="presParOf" srcId="{E5991636-9FCF-47E5-9155-F8ED2C53A089}" destId="{8EF133F4-B0BB-446B-BAFF-8B4732F524B7}" srcOrd="0" destOrd="0" presId="urn:microsoft.com/office/officeart/2005/8/layout/hierarchy1"/>
    <dgm:cxn modelId="{C3F5D264-1580-4212-A7DA-E9F88C653864}" type="presParOf" srcId="{E5991636-9FCF-47E5-9155-F8ED2C53A089}" destId="{7979DF5F-6EBE-48A0-A7A3-95782BB91AC9}" srcOrd="1" destOrd="0" presId="urn:microsoft.com/office/officeart/2005/8/layout/hierarchy1"/>
    <dgm:cxn modelId="{5A1F648D-C430-4BB8-96C8-362EA7DBA17E}" type="presParOf" srcId="{EBD45F67-DA19-4C01-99CB-1F323F0C8BCB}" destId="{27513979-27DF-4F38-9481-8AB405EE6D6E}" srcOrd="1" destOrd="0" presId="urn:microsoft.com/office/officeart/2005/8/layout/hierarchy1"/>
    <dgm:cxn modelId="{03FE806B-816D-4152-BE6A-FA8876335DDB}" type="presParOf" srcId="{5329DD01-269E-4C4B-AF18-4B0E755F4EDC}" destId="{D24F3027-74C9-456C-9596-89DDC3BEFC07}" srcOrd="1" destOrd="0" presId="urn:microsoft.com/office/officeart/2005/8/layout/hierarchy1"/>
    <dgm:cxn modelId="{644C46AE-32F1-4146-BD29-DE921E4996F5}" type="presParOf" srcId="{D24F3027-74C9-456C-9596-89DDC3BEFC07}" destId="{4529B988-EB53-4645-89AA-323657F1E0B0}" srcOrd="0" destOrd="0" presId="urn:microsoft.com/office/officeart/2005/8/layout/hierarchy1"/>
    <dgm:cxn modelId="{1FE8A02E-4BC7-4CF0-A227-7B999ECEDCB3}" type="presParOf" srcId="{4529B988-EB53-4645-89AA-323657F1E0B0}" destId="{131CFB8C-ADCA-4106-9DAC-9B2D3509AF98}" srcOrd="0" destOrd="0" presId="urn:microsoft.com/office/officeart/2005/8/layout/hierarchy1"/>
    <dgm:cxn modelId="{B54085C8-CFD2-4C06-B58F-C31988CE9629}" type="presParOf" srcId="{4529B988-EB53-4645-89AA-323657F1E0B0}" destId="{73D48AF8-F38C-4346-B5B3-C86906C36E5F}" srcOrd="1" destOrd="0" presId="urn:microsoft.com/office/officeart/2005/8/layout/hierarchy1"/>
    <dgm:cxn modelId="{B4CC2DA2-32D5-4F55-A0D5-7920588AA182}" type="presParOf" srcId="{D24F3027-74C9-456C-9596-89DDC3BEFC07}" destId="{7F18160E-BC91-4063-BCEB-31B92B013041}" srcOrd="1" destOrd="0" presId="urn:microsoft.com/office/officeart/2005/8/layout/hierarchy1"/>
    <dgm:cxn modelId="{C0ACF0A5-43E7-462A-9535-AF66DFDE79BC}" type="presParOf" srcId="{7F18160E-BC91-4063-BCEB-31B92B013041}" destId="{12A15F9C-C8BC-4BCA-9D89-B69AB42A341A}" srcOrd="0" destOrd="0" presId="urn:microsoft.com/office/officeart/2005/8/layout/hierarchy1"/>
    <dgm:cxn modelId="{15E56D46-B3DD-49E1-A276-BD3CC97834D3}" type="presParOf" srcId="{7F18160E-BC91-4063-BCEB-31B92B013041}" destId="{C8662D29-BB3C-40C0-A114-B07DDF2DA28A}" srcOrd="1" destOrd="0" presId="urn:microsoft.com/office/officeart/2005/8/layout/hierarchy1"/>
    <dgm:cxn modelId="{D5599D9E-5B40-4EB5-9E52-595AC4B1D386}" type="presParOf" srcId="{C8662D29-BB3C-40C0-A114-B07DDF2DA28A}" destId="{7F004790-B4B3-48AD-901C-21C03C42EA2E}" srcOrd="0" destOrd="0" presId="urn:microsoft.com/office/officeart/2005/8/layout/hierarchy1"/>
    <dgm:cxn modelId="{65FF4E22-434B-48A1-9B7C-BF525A291552}" type="presParOf" srcId="{7F004790-B4B3-48AD-901C-21C03C42EA2E}" destId="{AC439F63-8669-418D-BE3D-01325E24404B}" srcOrd="0" destOrd="0" presId="urn:microsoft.com/office/officeart/2005/8/layout/hierarchy1"/>
    <dgm:cxn modelId="{02D85685-33A6-47B9-B87A-BA1B5FAFA605}" type="presParOf" srcId="{7F004790-B4B3-48AD-901C-21C03C42EA2E}" destId="{68E6A747-7DDE-4C94-A9E4-CBDF858B0D89}" srcOrd="1" destOrd="0" presId="urn:microsoft.com/office/officeart/2005/8/layout/hierarchy1"/>
    <dgm:cxn modelId="{31456DE8-D8F0-4193-9583-9E31164CDC20}" type="presParOf" srcId="{C8662D29-BB3C-40C0-A114-B07DDF2DA28A}" destId="{342BA511-4C5F-4529-8C1A-38D52C3966EC}" srcOrd="1" destOrd="0" presId="urn:microsoft.com/office/officeart/2005/8/layout/hierarchy1"/>
    <dgm:cxn modelId="{7AB5AA9C-DE31-4DA5-BA29-4AF3C0ED21BF}" type="presParOf" srcId="{342BA511-4C5F-4529-8C1A-38D52C3966EC}" destId="{C373BC2C-9B4B-49B1-B7CE-EEA2C25B0B35}" srcOrd="0" destOrd="0" presId="urn:microsoft.com/office/officeart/2005/8/layout/hierarchy1"/>
    <dgm:cxn modelId="{87BBD4E3-1D2D-44C2-80D2-13D087068EF6}" type="presParOf" srcId="{342BA511-4C5F-4529-8C1A-38D52C3966EC}" destId="{A6E462CD-0114-4640-B243-6B07605D4237}" srcOrd="1" destOrd="0" presId="urn:microsoft.com/office/officeart/2005/8/layout/hierarchy1"/>
    <dgm:cxn modelId="{BB98CE0B-DD71-44C6-B073-197B12156A7A}" type="presParOf" srcId="{A6E462CD-0114-4640-B243-6B07605D4237}" destId="{16746CAF-DB01-44CB-A1E8-92E34E9E0A7D}" srcOrd="0" destOrd="0" presId="urn:microsoft.com/office/officeart/2005/8/layout/hierarchy1"/>
    <dgm:cxn modelId="{A1B05689-614D-4429-B7D0-9FCAED09B6E2}" type="presParOf" srcId="{16746CAF-DB01-44CB-A1E8-92E34E9E0A7D}" destId="{23E4A995-2B78-4382-9BC8-1083DF66D75B}" srcOrd="0" destOrd="0" presId="urn:microsoft.com/office/officeart/2005/8/layout/hierarchy1"/>
    <dgm:cxn modelId="{B303A749-14D1-4559-A6F0-DB8E8A7B11D2}" type="presParOf" srcId="{16746CAF-DB01-44CB-A1E8-92E34E9E0A7D}" destId="{223D6CC1-9961-4807-83CE-88CB9E2C330C}" srcOrd="1" destOrd="0" presId="urn:microsoft.com/office/officeart/2005/8/layout/hierarchy1"/>
    <dgm:cxn modelId="{A8FC749B-1162-4A1E-92F2-0687A66E9F5D}" type="presParOf" srcId="{A6E462CD-0114-4640-B243-6B07605D4237}" destId="{CBE0685F-AE44-4F22-955C-576BF12BF4AF}" srcOrd="1" destOrd="0" presId="urn:microsoft.com/office/officeart/2005/8/layout/hierarchy1"/>
    <dgm:cxn modelId="{55FBDCD8-0EA6-4518-9415-CE9344240044}" type="presParOf" srcId="{342BA511-4C5F-4529-8C1A-38D52C3966EC}" destId="{567B002F-CA3F-4E70-8D41-6FAC91062FEE}" srcOrd="2" destOrd="0" presId="urn:microsoft.com/office/officeart/2005/8/layout/hierarchy1"/>
    <dgm:cxn modelId="{E1C3CE86-F9F2-4680-8547-A79E08416329}" type="presParOf" srcId="{342BA511-4C5F-4529-8C1A-38D52C3966EC}" destId="{41D2D9E9-47C1-49F4-8C95-CBF2D14C59E0}" srcOrd="3" destOrd="0" presId="urn:microsoft.com/office/officeart/2005/8/layout/hierarchy1"/>
    <dgm:cxn modelId="{44183A53-3023-49D4-8D3C-3F1B17428A38}" type="presParOf" srcId="{41D2D9E9-47C1-49F4-8C95-CBF2D14C59E0}" destId="{6D45A5EB-2C67-4F5B-9CAE-D0187B0814F7}" srcOrd="0" destOrd="0" presId="urn:microsoft.com/office/officeart/2005/8/layout/hierarchy1"/>
    <dgm:cxn modelId="{B0C20AC3-F1FE-4CA0-9634-B0785944E223}" type="presParOf" srcId="{6D45A5EB-2C67-4F5B-9CAE-D0187B0814F7}" destId="{9992A22B-17C8-4E8A-8128-E10F498F7D34}" srcOrd="0" destOrd="0" presId="urn:microsoft.com/office/officeart/2005/8/layout/hierarchy1"/>
    <dgm:cxn modelId="{E301F134-767C-48C3-ACF4-4106BAA49C56}" type="presParOf" srcId="{6D45A5EB-2C67-4F5B-9CAE-D0187B0814F7}" destId="{83968DAD-DF0A-4835-8463-1217730008E7}" srcOrd="1" destOrd="0" presId="urn:microsoft.com/office/officeart/2005/8/layout/hierarchy1"/>
    <dgm:cxn modelId="{BA355EA7-3475-42EC-B0B6-A18AED5AA62D}" type="presParOf" srcId="{41D2D9E9-47C1-49F4-8C95-CBF2D14C59E0}" destId="{B1A0824E-B570-46C9-ADDA-B9592556D190}" srcOrd="1" destOrd="0" presId="urn:microsoft.com/office/officeart/2005/8/layout/hierarchy1"/>
    <dgm:cxn modelId="{EF95D9D5-AB05-4557-8E97-22369E1A87EE}" type="presParOf" srcId="{342BA511-4C5F-4529-8C1A-38D52C3966EC}" destId="{F5F28AED-49E4-4DB3-BC95-556797904160}" srcOrd="4" destOrd="0" presId="urn:microsoft.com/office/officeart/2005/8/layout/hierarchy1"/>
    <dgm:cxn modelId="{FA1CB197-CC4C-45B7-AB7E-22381B03EA6B}" type="presParOf" srcId="{342BA511-4C5F-4529-8C1A-38D52C3966EC}" destId="{449781B4-4078-455C-B593-479366F3CA1E}" srcOrd="5" destOrd="0" presId="urn:microsoft.com/office/officeart/2005/8/layout/hierarchy1"/>
    <dgm:cxn modelId="{948751DE-B4A0-4C9F-8453-C2A83CD8271E}" type="presParOf" srcId="{449781B4-4078-455C-B593-479366F3CA1E}" destId="{2947F061-4C67-441B-A947-623C97C09BBF}" srcOrd="0" destOrd="0" presId="urn:microsoft.com/office/officeart/2005/8/layout/hierarchy1"/>
    <dgm:cxn modelId="{CD6C9B61-DDE3-4B98-BA5F-F29E48CFD35D}" type="presParOf" srcId="{2947F061-4C67-441B-A947-623C97C09BBF}" destId="{B76B8250-DB91-4502-AE92-B2196E3F9F8F}" srcOrd="0" destOrd="0" presId="urn:microsoft.com/office/officeart/2005/8/layout/hierarchy1"/>
    <dgm:cxn modelId="{BAF7C136-7913-40A3-A9ED-D36DBE979F60}" type="presParOf" srcId="{2947F061-4C67-441B-A947-623C97C09BBF}" destId="{0022DD42-31B6-4009-893D-B476F27C24DF}" srcOrd="1" destOrd="0" presId="urn:microsoft.com/office/officeart/2005/8/layout/hierarchy1"/>
    <dgm:cxn modelId="{222F77EF-4873-4805-B2A5-145B7478B87E}" type="presParOf" srcId="{449781B4-4078-455C-B593-479366F3CA1E}" destId="{7BB2F014-C420-4F4B-BB00-07CCA0E0E5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500CF0-1105-448B-8A74-A90616BA880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4FE5DB-7E09-4ABB-8E3B-4430F05448D3}">
      <dgm:prSet phldrT="[Text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Фаза планирования</a:t>
          </a:r>
          <a:endParaRPr lang="de-DE" sz="2400" b="1" dirty="0">
            <a:solidFill>
              <a:schemeClr val="tx1"/>
            </a:solidFill>
          </a:endParaRPr>
        </a:p>
      </dgm:t>
    </dgm:pt>
    <dgm:pt modelId="{57A3EF35-4F34-4376-991E-0D29BEA6C322}" type="parTrans" cxnId="{BB423C3C-D922-4B65-B18B-3AF8D7F6165C}">
      <dgm:prSet/>
      <dgm:spPr/>
      <dgm:t>
        <a:bodyPr/>
        <a:lstStyle/>
        <a:p>
          <a:endParaRPr lang="de-DE"/>
        </a:p>
      </dgm:t>
    </dgm:pt>
    <dgm:pt modelId="{9ECF4A98-B38A-4BC5-9A3D-8AF23C8EF989}" type="sibTrans" cxnId="{BB423C3C-D922-4B65-B18B-3AF8D7F6165C}">
      <dgm:prSet/>
      <dgm:spPr/>
      <dgm:t>
        <a:bodyPr/>
        <a:lstStyle/>
        <a:p>
          <a:endParaRPr lang="de-DE"/>
        </a:p>
      </dgm:t>
    </dgm:pt>
    <dgm:pt modelId="{824C0012-651D-4FDA-AECC-7478580A29FC}">
      <dgm:prSet phldrT="[Text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Структурный план</a:t>
          </a:r>
          <a:r>
            <a:rPr lang="ru-RU" sz="1800" b="1" dirty="0" smtClean="0">
              <a:solidFill>
                <a:schemeClr val="tx1"/>
              </a:solidFill>
              <a:latin typeface="+mn-lt"/>
            </a:rPr>
            <a:t>(-</a:t>
          </a:r>
          <a:r>
            <a:rPr lang="ru-RU" sz="1800" b="1" dirty="0" err="1" smtClean="0">
              <a:solidFill>
                <a:schemeClr val="tx1"/>
              </a:solidFill>
              <a:latin typeface="+mn-lt"/>
            </a:rPr>
            <a:t>ирование</a:t>
          </a:r>
          <a:r>
            <a:rPr lang="ru-RU" sz="1800" b="1" dirty="0" smtClean="0">
              <a:solidFill>
                <a:schemeClr val="tx1"/>
              </a:solidFill>
              <a:latin typeface="+mn-lt"/>
            </a:rPr>
            <a:t>) </a:t>
          </a:r>
          <a:r>
            <a:rPr lang="ru-RU" sz="1800" b="1" dirty="0" smtClean="0">
              <a:solidFill>
                <a:srgbClr val="FF0000"/>
              </a:solidFill>
              <a:latin typeface="+mn-lt"/>
            </a:rPr>
            <a:t>проекта </a:t>
          </a:r>
          <a:r>
            <a:rPr lang="ru-RU" sz="1800" b="1" dirty="0" smtClean="0">
              <a:solidFill>
                <a:schemeClr val="tx1"/>
              </a:solidFill>
            </a:rPr>
            <a:t>(</a:t>
          </a:r>
          <a:r>
            <a:rPr lang="de-DE" sz="1800" b="1" dirty="0" smtClean="0">
              <a:solidFill>
                <a:schemeClr val="tx1"/>
              </a:solidFill>
            </a:rPr>
            <a:t>PSP</a:t>
          </a:r>
          <a:r>
            <a:rPr lang="ru-RU" sz="1800" b="1" dirty="0" smtClean="0">
              <a:solidFill>
                <a:schemeClr val="tx1"/>
              </a:solidFill>
            </a:rPr>
            <a:t>/СПП</a:t>
          </a:r>
          <a:r>
            <a:rPr lang="de-DE" sz="1800" b="1" dirty="0" smtClean="0">
              <a:solidFill>
                <a:schemeClr val="tx1"/>
              </a:solidFill>
            </a:rPr>
            <a:t>)</a:t>
          </a:r>
        </a:p>
        <a:p>
          <a:r>
            <a:rPr lang="de-DE" sz="1600" dirty="0" smtClean="0">
              <a:solidFill>
                <a:schemeClr val="tx1"/>
              </a:solidFill>
            </a:rPr>
            <a:t>= </a:t>
          </a:r>
          <a:r>
            <a:rPr lang="ru-RU" sz="1600" dirty="0" smtClean="0">
              <a:solidFill>
                <a:schemeClr val="tx1"/>
              </a:solidFill>
            </a:rPr>
            <a:t>Планирование всех</a:t>
          </a:r>
          <a:r>
            <a:rPr lang="de-DE" sz="1600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rgbClr val="FF0000"/>
              </a:solidFill>
            </a:rPr>
            <a:t>рабочих пакетов</a:t>
          </a:r>
          <a:r>
            <a:rPr lang="de-DE" sz="1600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chemeClr val="tx1"/>
              </a:solidFill>
            </a:rPr>
            <a:t>вплоть до уровня отдельных мероприятий, включая потребности во времени, расходах и ресурсах</a:t>
          </a:r>
          <a:endParaRPr lang="de-DE" sz="1600" dirty="0">
            <a:solidFill>
              <a:schemeClr val="tx1"/>
            </a:solidFill>
          </a:endParaRPr>
        </a:p>
      </dgm:t>
    </dgm:pt>
    <dgm:pt modelId="{2750C680-7305-4712-AEB1-F884A1A0314C}" type="parTrans" cxnId="{6FABAFD8-5ED3-4B87-BF6B-B52250932D26}">
      <dgm:prSet/>
      <dgm:spPr/>
      <dgm:t>
        <a:bodyPr/>
        <a:lstStyle/>
        <a:p>
          <a:endParaRPr lang="de-DE" dirty="0"/>
        </a:p>
      </dgm:t>
    </dgm:pt>
    <dgm:pt modelId="{978E969D-EACD-4F5F-AA07-2B82E0922575}" type="sibTrans" cxnId="{6FABAFD8-5ED3-4B87-BF6B-B52250932D26}">
      <dgm:prSet/>
      <dgm:spPr/>
      <dgm:t>
        <a:bodyPr/>
        <a:lstStyle/>
        <a:p>
          <a:endParaRPr lang="de-DE"/>
        </a:p>
      </dgm:t>
    </dgm:pt>
    <dgm:pt modelId="{1082F520-50FF-4F61-874F-3BDC1B0684CD}">
      <dgm:prSet phldrT="[Text]" custT="1"/>
      <dgm:spPr/>
      <dgm:t>
        <a:bodyPr/>
        <a:lstStyle/>
        <a:p>
          <a:pPr algn="ctr"/>
          <a:endParaRPr lang="ru-RU" sz="1800" b="1" dirty="0" smtClean="0">
            <a:solidFill>
              <a:schemeClr val="tx1"/>
            </a:solidFill>
          </a:endParaRPr>
        </a:p>
        <a:p>
          <a:pPr algn="ctr"/>
          <a:r>
            <a:rPr lang="ru-RU" sz="1800" b="1" dirty="0" smtClean="0">
              <a:solidFill>
                <a:schemeClr val="tx1"/>
              </a:solidFill>
            </a:rPr>
            <a:t>Текущее (оперативное) планирование проекта </a:t>
          </a:r>
          <a:r>
            <a:rPr lang="de-DE" sz="1800" b="1" dirty="0" smtClean="0">
              <a:solidFill>
                <a:schemeClr val="tx1"/>
              </a:solidFill>
            </a:rPr>
            <a:t>(PAP)</a:t>
          </a:r>
        </a:p>
        <a:p>
          <a:pPr algn="ctr"/>
          <a:r>
            <a:rPr lang="de-DE" sz="1600" dirty="0" smtClean="0">
              <a:solidFill>
                <a:schemeClr val="tx1"/>
              </a:solidFill>
            </a:rPr>
            <a:t>= </a:t>
          </a:r>
        </a:p>
        <a:p>
          <a:pPr algn="l"/>
          <a:r>
            <a:rPr lang="de-DE" sz="1600" dirty="0" smtClean="0">
              <a:solidFill>
                <a:schemeClr val="tx1"/>
              </a:solidFill>
            </a:rPr>
            <a:t>- 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rgbClr val="FF0000"/>
              </a:solidFill>
            </a:rPr>
            <a:t>Планирование</a:t>
          </a:r>
          <a:br>
            <a:rPr lang="ru-RU" sz="1600" dirty="0" smtClean="0">
              <a:solidFill>
                <a:srgbClr val="FF0000"/>
              </a:solidFill>
            </a:rPr>
          </a:br>
          <a:r>
            <a:rPr lang="ru-RU" sz="1600" dirty="0" smtClean="0">
              <a:solidFill>
                <a:srgbClr val="FF0000"/>
              </a:solidFill>
            </a:rPr>
            <a:t> </a:t>
          </a:r>
          <a:r>
            <a:rPr lang="ru-RU" sz="1600" dirty="0" smtClean="0">
              <a:solidFill>
                <a:schemeClr val="tx1"/>
              </a:solidFill>
            </a:rPr>
            <a:t>  последовательности выполнения и </a:t>
          </a:r>
          <a:r>
            <a:rPr lang="ru-RU" sz="1600" dirty="0" smtClean="0">
              <a:solidFill>
                <a:srgbClr val="FF0000"/>
              </a:solidFill>
            </a:rPr>
            <a:t>сроков </a:t>
          </a:r>
          <a:r>
            <a:rPr lang="de-DE" sz="1600" dirty="0" smtClean="0">
              <a:solidFill>
                <a:schemeClr val="tx1"/>
              </a:solidFill>
            </a:rPr>
            <a:t> </a:t>
          </a:r>
          <a:endParaRPr lang="de-DE" sz="1600" dirty="0" smtClean="0">
            <a:solidFill>
              <a:srgbClr val="FF0000"/>
            </a:solidFill>
          </a:endParaRPr>
        </a:p>
        <a:p>
          <a:pPr algn="l"/>
          <a:r>
            <a:rPr lang="de-DE" sz="1600" dirty="0" smtClean="0">
              <a:solidFill>
                <a:schemeClr val="tx1"/>
              </a:solidFill>
            </a:rPr>
            <a:t>- 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 smtClean="0">
              <a:solidFill>
                <a:srgbClr val="FF0000"/>
              </a:solidFill>
            </a:rPr>
            <a:t>Планирование ресурсов </a:t>
          </a:r>
          <a:r>
            <a:rPr lang="de-DE" sz="1600" dirty="0" smtClean="0">
              <a:solidFill>
                <a:schemeClr val="tx1"/>
              </a:solidFill>
            </a:rPr>
            <a:t>/</a:t>
          </a:r>
          <a:r>
            <a:rPr lang="ru-RU" sz="1600" dirty="0" smtClean="0">
              <a:solidFill>
                <a:schemeClr val="tx1"/>
              </a:solidFill>
            </a:rPr>
            <a:t/>
          </a:r>
          <a:br>
            <a:rPr lang="ru-RU" sz="1600" dirty="0" smtClean="0">
              <a:solidFill>
                <a:schemeClr val="tx1"/>
              </a:solidFill>
            </a:rPr>
          </a:br>
          <a:r>
            <a:rPr lang="ru-RU" sz="1600" dirty="0" smtClean="0">
              <a:solidFill>
                <a:schemeClr val="tx1"/>
              </a:solidFill>
            </a:rPr>
            <a:t>   </a:t>
          </a:r>
          <a:r>
            <a:rPr lang="ru-RU" sz="1600" dirty="0" smtClean="0">
              <a:solidFill>
                <a:srgbClr val="FF0000"/>
              </a:solidFill>
            </a:rPr>
            <a:t>расходов</a:t>
          </a:r>
          <a:endParaRPr lang="de-DE" sz="1600" dirty="0" smtClean="0">
            <a:solidFill>
              <a:srgbClr val="FF0000"/>
            </a:solidFill>
          </a:endParaRPr>
        </a:p>
        <a:p>
          <a:pPr algn="l"/>
          <a:r>
            <a:rPr lang="de-DE" sz="1600" dirty="0" smtClean="0">
              <a:solidFill>
                <a:schemeClr val="tx1"/>
              </a:solidFill>
            </a:rPr>
            <a:t>- </a:t>
          </a:r>
          <a:r>
            <a:rPr lang="ru-RU" sz="1600" dirty="0" smtClean="0">
              <a:solidFill>
                <a:schemeClr val="tx1"/>
              </a:solidFill>
            </a:rPr>
            <a:t> Планирование рисков</a:t>
          </a:r>
          <a:endParaRPr lang="de-DE" sz="1600" dirty="0" smtClean="0">
            <a:solidFill>
              <a:schemeClr val="tx1"/>
            </a:solidFill>
          </a:endParaRPr>
        </a:p>
        <a:p>
          <a:pPr algn="ctr"/>
          <a:endParaRPr lang="de-DE" sz="2700" dirty="0">
            <a:solidFill>
              <a:schemeClr val="tx1"/>
            </a:solidFill>
          </a:endParaRPr>
        </a:p>
      </dgm:t>
    </dgm:pt>
    <dgm:pt modelId="{C853A9FB-0863-4268-B370-28ABDBA58D11}" type="parTrans" cxnId="{EEE156F6-D760-4AB8-AF83-1B85DD21D3FC}">
      <dgm:prSet/>
      <dgm:spPr/>
      <dgm:t>
        <a:bodyPr/>
        <a:lstStyle/>
        <a:p>
          <a:endParaRPr lang="de-DE" dirty="0"/>
        </a:p>
      </dgm:t>
    </dgm:pt>
    <dgm:pt modelId="{D59B7A98-154C-4F3E-9474-B5A078A5E8AE}" type="sibTrans" cxnId="{EEE156F6-D760-4AB8-AF83-1B85DD21D3FC}">
      <dgm:prSet/>
      <dgm:spPr/>
      <dgm:t>
        <a:bodyPr/>
        <a:lstStyle/>
        <a:p>
          <a:endParaRPr lang="de-DE"/>
        </a:p>
      </dgm:t>
    </dgm:pt>
    <dgm:pt modelId="{BBE65213-1B56-4AC1-870A-9ACF92F73931}" type="pres">
      <dgm:prSet presAssocID="{AD500CF0-1105-448B-8A74-A90616BA880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FB56A53-7729-4BD6-ABB0-E642FF62B963}" type="pres">
      <dgm:prSet presAssocID="{EB4FE5DB-7E09-4ABB-8E3B-4430F05448D3}" presName="root1" presStyleCnt="0"/>
      <dgm:spPr/>
    </dgm:pt>
    <dgm:pt modelId="{A7B4C11D-E947-4896-88A8-56FDFA825C7F}" type="pres">
      <dgm:prSet presAssocID="{EB4FE5DB-7E09-4ABB-8E3B-4430F05448D3}" presName="LevelOneTextNode" presStyleLbl="node0" presStyleIdx="0" presStyleCnt="1" custLinFactNeighborX="1076" custLinFactNeighborY="400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3577C7-6E33-47F2-82C6-21701670E867}" type="pres">
      <dgm:prSet presAssocID="{EB4FE5DB-7E09-4ABB-8E3B-4430F05448D3}" presName="level2hierChild" presStyleCnt="0"/>
      <dgm:spPr/>
    </dgm:pt>
    <dgm:pt modelId="{BC57D028-DC12-485F-8D4E-0849BCB2F272}" type="pres">
      <dgm:prSet presAssocID="{2750C680-7305-4712-AEB1-F884A1A0314C}" presName="conn2-1" presStyleLbl="parChTrans1D2" presStyleIdx="0" presStyleCnt="2"/>
      <dgm:spPr/>
      <dgm:t>
        <a:bodyPr/>
        <a:lstStyle/>
        <a:p>
          <a:endParaRPr lang="de-DE"/>
        </a:p>
      </dgm:t>
    </dgm:pt>
    <dgm:pt modelId="{AD2D7203-473F-436C-8530-D264ED97D0EC}" type="pres">
      <dgm:prSet presAssocID="{2750C680-7305-4712-AEB1-F884A1A0314C}" presName="connTx" presStyleLbl="parChTrans1D2" presStyleIdx="0" presStyleCnt="2"/>
      <dgm:spPr/>
      <dgm:t>
        <a:bodyPr/>
        <a:lstStyle/>
        <a:p>
          <a:endParaRPr lang="de-DE"/>
        </a:p>
      </dgm:t>
    </dgm:pt>
    <dgm:pt modelId="{FAF08189-0E09-454D-A18C-0066E99970FF}" type="pres">
      <dgm:prSet presAssocID="{824C0012-651D-4FDA-AECC-7478580A29FC}" presName="root2" presStyleCnt="0"/>
      <dgm:spPr/>
    </dgm:pt>
    <dgm:pt modelId="{51F9CFCD-15B2-4538-9AB9-B954335C94CB}" type="pres">
      <dgm:prSet presAssocID="{824C0012-651D-4FDA-AECC-7478580A29FC}" presName="LevelTwoTextNode" presStyleLbl="node2" presStyleIdx="0" presStyleCnt="2" custScaleY="12368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63D3375-B163-4205-99EB-7EF4D9E556D0}" type="pres">
      <dgm:prSet presAssocID="{824C0012-651D-4FDA-AECC-7478580A29FC}" presName="level3hierChild" presStyleCnt="0"/>
      <dgm:spPr/>
    </dgm:pt>
    <dgm:pt modelId="{8292FE66-7DE7-4AC8-BE42-774BF96AFE97}" type="pres">
      <dgm:prSet presAssocID="{C853A9FB-0863-4268-B370-28ABDBA58D11}" presName="conn2-1" presStyleLbl="parChTrans1D2" presStyleIdx="1" presStyleCnt="2"/>
      <dgm:spPr/>
      <dgm:t>
        <a:bodyPr/>
        <a:lstStyle/>
        <a:p>
          <a:endParaRPr lang="de-DE"/>
        </a:p>
      </dgm:t>
    </dgm:pt>
    <dgm:pt modelId="{CF53D667-616F-4A78-ADA6-E677C451EA8A}" type="pres">
      <dgm:prSet presAssocID="{C853A9FB-0863-4268-B370-28ABDBA58D11}" presName="connTx" presStyleLbl="parChTrans1D2" presStyleIdx="1" presStyleCnt="2"/>
      <dgm:spPr/>
      <dgm:t>
        <a:bodyPr/>
        <a:lstStyle/>
        <a:p>
          <a:endParaRPr lang="de-DE"/>
        </a:p>
      </dgm:t>
    </dgm:pt>
    <dgm:pt modelId="{9DA404D9-9FC9-4811-A029-41C57839C602}" type="pres">
      <dgm:prSet presAssocID="{1082F520-50FF-4F61-874F-3BDC1B0684CD}" presName="root2" presStyleCnt="0"/>
      <dgm:spPr/>
    </dgm:pt>
    <dgm:pt modelId="{5477F06F-07AC-4277-A0D1-E986CB505F30}" type="pres">
      <dgm:prSet presAssocID="{1082F520-50FF-4F61-874F-3BDC1B0684CD}" presName="LevelTwoTextNode" presStyleLbl="node2" presStyleIdx="1" presStyleCnt="2" custScaleY="160670" custLinFactNeighborX="-1222" custLinFactNeighborY="925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C26B040-14EC-40D7-A43B-C7581F418B03}" type="pres">
      <dgm:prSet presAssocID="{1082F520-50FF-4F61-874F-3BDC1B0684CD}" presName="level3hierChild" presStyleCnt="0"/>
      <dgm:spPr/>
    </dgm:pt>
  </dgm:ptLst>
  <dgm:cxnLst>
    <dgm:cxn modelId="{6A083798-A4CE-4050-A082-73B4DB6C80F7}" type="presOf" srcId="{EB4FE5DB-7E09-4ABB-8E3B-4430F05448D3}" destId="{A7B4C11D-E947-4896-88A8-56FDFA825C7F}" srcOrd="0" destOrd="0" presId="urn:microsoft.com/office/officeart/2005/8/layout/hierarchy2"/>
    <dgm:cxn modelId="{E3BB8688-6D78-4FE8-9CB4-0FA82BABF992}" type="presOf" srcId="{824C0012-651D-4FDA-AECC-7478580A29FC}" destId="{51F9CFCD-15B2-4538-9AB9-B954335C94CB}" srcOrd="0" destOrd="0" presId="urn:microsoft.com/office/officeart/2005/8/layout/hierarchy2"/>
    <dgm:cxn modelId="{6FABAFD8-5ED3-4B87-BF6B-B52250932D26}" srcId="{EB4FE5DB-7E09-4ABB-8E3B-4430F05448D3}" destId="{824C0012-651D-4FDA-AECC-7478580A29FC}" srcOrd="0" destOrd="0" parTransId="{2750C680-7305-4712-AEB1-F884A1A0314C}" sibTransId="{978E969D-EACD-4F5F-AA07-2B82E0922575}"/>
    <dgm:cxn modelId="{0537740F-AF28-4F2B-8CAF-FF04C7259984}" type="presOf" srcId="{2750C680-7305-4712-AEB1-F884A1A0314C}" destId="{AD2D7203-473F-436C-8530-D264ED97D0EC}" srcOrd="1" destOrd="0" presId="urn:microsoft.com/office/officeart/2005/8/layout/hierarchy2"/>
    <dgm:cxn modelId="{27DD2315-3524-437F-989F-80B4314BF910}" type="presOf" srcId="{AD500CF0-1105-448B-8A74-A90616BA880F}" destId="{BBE65213-1B56-4AC1-870A-9ACF92F73931}" srcOrd="0" destOrd="0" presId="urn:microsoft.com/office/officeart/2005/8/layout/hierarchy2"/>
    <dgm:cxn modelId="{EF0F8FD4-1B5D-491F-AB23-87C2CDA8F971}" type="presOf" srcId="{C853A9FB-0863-4268-B370-28ABDBA58D11}" destId="{CF53D667-616F-4A78-ADA6-E677C451EA8A}" srcOrd="1" destOrd="0" presId="urn:microsoft.com/office/officeart/2005/8/layout/hierarchy2"/>
    <dgm:cxn modelId="{376CC674-BF1E-45D3-9E39-7E2D811973B7}" type="presOf" srcId="{1082F520-50FF-4F61-874F-3BDC1B0684CD}" destId="{5477F06F-07AC-4277-A0D1-E986CB505F30}" srcOrd="0" destOrd="0" presId="urn:microsoft.com/office/officeart/2005/8/layout/hierarchy2"/>
    <dgm:cxn modelId="{EEE156F6-D760-4AB8-AF83-1B85DD21D3FC}" srcId="{EB4FE5DB-7E09-4ABB-8E3B-4430F05448D3}" destId="{1082F520-50FF-4F61-874F-3BDC1B0684CD}" srcOrd="1" destOrd="0" parTransId="{C853A9FB-0863-4268-B370-28ABDBA58D11}" sibTransId="{D59B7A98-154C-4F3E-9474-B5A078A5E8AE}"/>
    <dgm:cxn modelId="{13E31FC3-7AE2-450A-AED6-845FEAD3E485}" type="presOf" srcId="{2750C680-7305-4712-AEB1-F884A1A0314C}" destId="{BC57D028-DC12-485F-8D4E-0849BCB2F272}" srcOrd="0" destOrd="0" presId="urn:microsoft.com/office/officeart/2005/8/layout/hierarchy2"/>
    <dgm:cxn modelId="{C2CB7BC7-AE0F-48A6-A686-091E91915BA6}" type="presOf" srcId="{C853A9FB-0863-4268-B370-28ABDBA58D11}" destId="{8292FE66-7DE7-4AC8-BE42-774BF96AFE97}" srcOrd="0" destOrd="0" presId="urn:microsoft.com/office/officeart/2005/8/layout/hierarchy2"/>
    <dgm:cxn modelId="{BB423C3C-D922-4B65-B18B-3AF8D7F6165C}" srcId="{AD500CF0-1105-448B-8A74-A90616BA880F}" destId="{EB4FE5DB-7E09-4ABB-8E3B-4430F05448D3}" srcOrd="0" destOrd="0" parTransId="{57A3EF35-4F34-4376-991E-0D29BEA6C322}" sibTransId="{9ECF4A98-B38A-4BC5-9A3D-8AF23C8EF989}"/>
    <dgm:cxn modelId="{F9B35873-C403-4C66-9E51-6B8FB78AD0BB}" type="presParOf" srcId="{BBE65213-1B56-4AC1-870A-9ACF92F73931}" destId="{5FB56A53-7729-4BD6-ABB0-E642FF62B963}" srcOrd="0" destOrd="0" presId="urn:microsoft.com/office/officeart/2005/8/layout/hierarchy2"/>
    <dgm:cxn modelId="{8475B435-6378-4310-9841-AA1327F2D40A}" type="presParOf" srcId="{5FB56A53-7729-4BD6-ABB0-E642FF62B963}" destId="{A7B4C11D-E947-4896-88A8-56FDFA825C7F}" srcOrd="0" destOrd="0" presId="urn:microsoft.com/office/officeart/2005/8/layout/hierarchy2"/>
    <dgm:cxn modelId="{01A75F9F-1451-4AF0-8ABF-9BBE37DE9789}" type="presParOf" srcId="{5FB56A53-7729-4BD6-ABB0-E642FF62B963}" destId="{583577C7-6E33-47F2-82C6-21701670E867}" srcOrd="1" destOrd="0" presId="urn:microsoft.com/office/officeart/2005/8/layout/hierarchy2"/>
    <dgm:cxn modelId="{93E837FD-EB51-4728-9210-61012BA622B8}" type="presParOf" srcId="{583577C7-6E33-47F2-82C6-21701670E867}" destId="{BC57D028-DC12-485F-8D4E-0849BCB2F272}" srcOrd="0" destOrd="0" presId="urn:microsoft.com/office/officeart/2005/8/layout/hierarchy2"/>
    <dgm:cxn modelId="{856216BB-ED76-417C-9124-096D41B1B05C}" type="presParOf" srcId="{BC57D028-DC12-485F-8D4E-0849BCB2F272}" destId="{AD2D7203-473F-436C-8530-D264ED97D0EC}" srcOrd="0" destOrd="0" presId="urn:microsoft.com/office/officeart/2005/8/layout/hierarchy2"/>
    <dgm:cxn modelId="{53B4FDCD-18F5-4CAC-B6F2-7D7D1299237C}" type="presParOf" srcId="{583577C7-6E33-47F2-82C6-21701670E867}" destId="{FAF08189-0E09-454D-A18C-0066E99970FF}" srcOrd="1" destOrd="0" presId="urn:microsoft.com/office/officeart/2005/8/layout/hierarchy2"/>
    <dgm:cxn modelId="{49E2D37F-1464-4507-A291-E96D005082D1}" type="presParOf" srcId="{FAF08189-0E09-454D-A18C-0066E99970FF}" destId="{51F9CFCD-15B2-4538-9AB9-B954335C94CB}" srcOrd="0" destOrd="0" presId="urn:microsoft.com/office/officeart/2005/8/layout/hierarchy2"/>
    <dgm:cxn modelId="{AD8A4A92-74B6-4630-9032-F27830EAB62B}" type="presParOf" srcId="{FAF08189-0E09-454D-A18C-0066E99970FF}" destId="{F63D3375-B163-4205-99EB-7EF4D9E556D0}" srcOrd="1" destOrd="0" presId="urn:microsoft.com/office/officeart/2005/8/layout/hierarchy2"/>
    <dgm:cxn modelId="{D7869B54-2215-4900-8180-8C38AF84DE9C}" type="presParOf" srcId="{583577C7-6E33-47F2-82C6-21701670E867}" destId="{8292FE66-7DE7-4AC8-BE42-774BF96AFE97}" srcOrd="2" destOrd="0" presId="urn:microsoft.com/office/officeart/2005/8/layout/hierarchy2"/>
    <dgm:cxn modelId="{EA067143-B747-4E1D-9563-31FA05471A4D}" type="presParOf" srcId="{8292FE66-7DE7-4AC8-BE42-774BF96AFE97}" destId="{CF53D667-616F-4A78-ADA6-E677C451EA8A}" srcOrd="0" destOrd="0" presId="urn:microsoft.com/office/officeart/2005/8/layout/hierarchy2"/>
    <dgm:cxn modelId="{ADAA8E32-EFB8-44E5-9461-660E977F78DC}" type="presParOf" srcId="{583577C7-6E33-47F2-82C6-21701670E867}" destId="{9DA404D9-9FC9-4811-A029-41C57839C602}" srcOrd="3" destOrd="0" presId="urn:microsoft.com/office/officeart/2005/8/layout/hierarchy2"/>
    <dgm:cxn modelId="{D6B85BAD-0E0C-4A7B-B1CB-45797B6B2079}" type="presParOf" srcId="{9DA404D9-9FC9-4811-A029-41C57839C602}" destId="{5477F06F-07AC-4277-A0D1-E986CB505F30}" srcOrd="0" destOrd="0" presId="urn:microsoft.com/office/officeart/2005/8/layout/hierarchy2"/>
    <dgm:cxn modelId="{945D35AC-C774-40A3-9327-C34C6EA5B93E}" type="presParOf" srcId="{9DA404D9-9FC9-4811-A029-41C57839C602}" destId="{9C26B040-14EC-40D7-A43B-C7581F418B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7C6D1-539D-45D5-8BC0-1B20F1C6110C}">
      <dsp:nvSpPr>
        <dsp:cNvPr id="0" name=""/>
        <dsp:cNvSpPr/>
      </dsp:nvSpPr>
      <dsp:spPr>
        <a:xfrm>
          <a:off x="1714499" y="0"/>
          <a:ext cx="4114800" cy="411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A04B9-52A4-4DD2-9401-D80629312919}">
      <dsp:nvSpPr>
        <dsp:cNvPr id="0" name=""/>
        <dsp:cNvSpPr/>
      </dsp:nvSpPr>
      <dsp:spPr>
        <a:xfrm>
          <a:off x="285763" y="357190"/>
          <a:ext cx="7290131" cy="97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Гражданское сообщество</a:t>
          </a:r>
          <a:endParaRPr lang="de-DE" sz="2400" b="1" kern="1200" dirty="0" smtClean="0">
            <a:latin typeface="+mn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+mn-lt"/>
            </a:rPr>
            <a:t>законность</a:t>
          </a:r>
          <a:r>
            <a:rPr lang="de-DE" sz="1800" b="0" kern="1200" dirty="0" smtClean="0">
              <a:latin typeface="+mn-lt"/>
            </a:rPr>
            <a:t> + </a:t>
          </a:r>
          <a:r>
            <a:rPr lang="ru-RU" sz="1800" b="0" kern="1200" dirty="0" smtClean="0">
              <a:latin typeface="+mn-lt"/>
            </a:rPr>
            <a:t>э</a:t>
          </a:r>
          <a:r>
            <a:rPr lang="vi-VN" altLang="de-DE" sz="1800" b="0" kern="1200" dirty="0" smtClean="0">
              <a:latin typeface="+mn-lt"/>
            </a:rPr>
            <a:t>ффект</a:t>
          </a:r>
          <a:r>
            <a:rPr lang="ru-RU" altLang="de-DE" sz="1800" b="0" kern="1200" dirty="0" smtClean="0">
              <a:latin typeface="+mn-lt"/>
            </a:rPr>
            <a:t>и</a:t>
          </a:r>
          <a:r>
            <a:rPr lang="vi-VN" altLang="de-DE" sz="1800" b="0" kern="1200" dirty="0" smtClean="0">
              <a:latin typeface="+mn-lt"/>
            </a:rPr>
            <a:t>вность организ</a:t>
          </a:r>
          <a:r>
            <a:rPr lang="ru-RU" altLang="de-DE" sz="1800" b="0" kern="1200" dirty="0" smtClean="0">
              <a:latin typeface="+mn-lt"/>
            </a:rPr>
            <a:t>а</a:t>
          </a:r>
          <a:r>
            <a:rPr lang="vi-VN" altLang="de-DE" sz="1800" b="0" kern="1200" dirty="0" smtClean="0">
              <a:latin typeface="+mn-lt"/>
            </a:rPr>
            <a:t>ции</a:t>
          </a:r>
          <a:r>
            <a:rPr lang="ru-RU" altLang="de-DE" sz="1800" b="0" kern="1200" dirty="0" smtClean="0">
              <a:latin typeface="+mn-lt"/>
            </a:rPr>
            <a:t> </a:t>
          </a:r>
          <a:r>
            <a:rPr lang="vi-VN" altLang="de-DE" sz="1800" b="0" kern="1200" dirty="0" smtClean="0">
              <a:latin typeface="+mn-lt"/>
            </a:rPr>
            <a:t>экон</a:t>
          </a:r>
          <a:r>
            <a:rPr lang="ru-RU" altLang="de-DE" sz="1800" b="0" kern="1200" dirty="0" smtClean="0">
              <a:latin typeface="+mn-lt"/>
            </a:rPr>
            <a:t>о</a:t>
          </a:r>
          <a:r>
            <a:rPr lang="vi-VN" altLang="de-DE" sz="1800" b="0" kern="1200" dirty="0" smtClean="0">
              <a:latin typeface="+mn-lt"/>
            </a:rPr>
            <a:t>мики</a:t>
          </a:r>
          <a:r>
            <a:rPr lang="ru-RU" altLang="de-DE" sz="1800" b="0" kern="1200" dirty="0" smtClean="0">
              <a:latin typeface="+mn-lt"/>
            </a:rPr>
            <a:t> </a:t>
          </a:r>
          <a:r>
            <a:rPr lang="de-DE" sz="1800" b="0" kern="1200" dirty="0" smtClean="0">
              <a:latin typeface="+mn-lt"/>
            </a:rPr>
            <a:t>+ </a:t>
          </a:r>
          <a:r>
            <a:rPr lang="ru-RU" sz="1800" b="0" kern="1200" dirty="0" smtClean="0">
              <a:latin typeface="+mn-lt"/>
            </a:rPr>
            <a:t/>
          </a:r>
          <a:br>
            <a:rPr lang="ru-RU" sz="1800" b="0" kern="1200" dirty="0" smtClean="0">
              <a:latin typeface="+mn-lt"/>
            </a:rPr>
          </a:br>
          <a:r>
            <a:rPr lang="ru-RU" sz="1800" b="0" kern="1200" dirty="0" smtClean="0">
              <a:latin typeface="+mn-lt"/>
            </a:rPr>
            <a:t>участие граждан</a:t>
          </a:r>
          <a:endParaRPr lang="de-DE" sz="1800" b="0" kern="1200" dirty="0">
            <a:latin typeface="+mn-lt"/>
          </a:endParaRPr>
        </a:p>
      </dsp:txBody>
      <dsp:txXfrm>
        <a:off x="333312" y="404739"/>
        <a:ext cx="7195033" cy="878952"/>
      </dsp:txXfrm>
    </dsp:sp>
    <dsp:sp modelId="{886D4BEC-1D22-4007-B96B-6CBC7A276CE2}">
      <dsp:nvSpPr>
        <dsp:cNvPr id="0" name=""/>
        <dsp:cNvSpPr/>
      </dsp:nvSpPr>
      <dsp:spPr>
        <a:xfrm>
          <a:off x="382331" y="1785951"/>
          <a:ext cx="7118661" cy="97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Сервисное предприятие</a:t>
          </a:r>
          <a:endParaRPr lang="de-DE" sz="2000" b="1" kern="1200" dirty="0" smtClean="0"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законность</a:t>
          </a:r>
          <a:r>
            <a:rPr lang="de-DE" sz="1800" kern="1200" dirty="0" smtClean="0">
              <a:latin typeface="+mn-lt"/>
            </a:rPr>
            <a:t> + </a:t>
          </a:r>
          <a:r>
            <a:rPr lang="ru-RU" sz="1800" b="0" kern="1200" dirty="0" smtClean="0">
              <a:latin typeface="+mn-lt"/>
            </a:rPr>
            <a:t>э</a:t>
          </a:r>
          <a:r>
            <a:rPr lang="vi-VN" altLang="de-DE" sz="1800" b="0" kern="1200" dirty="0" smtClean="0">
              <a:latin typeface="+mn-lt"/>
            </a:rPr>
            <a:t>ффект</a:t>
          </a:r>
          <a:r>
            <a:rPr lang="ru-RU" altLang="de-DE" sz="1800" b="0" kern="1200" dirty="0" smtClean="0">
              <a:latin typeface="+mn-lt"/>
            </a:rPr>
            <a:t>и</a:t>
          </a:r>
          <a:r>
            <a:rPr lang="vi-VN" altLang="de-DE" sz="1800" b="0" kern="1200" dirty="0" smtClean="0">
              <a:latin typeface="+mn-lt"/>
            </a:rPr>
            <a:t>вность организ</a:t>
          </a:r>
          <a:r>
            <a:rPr lang="ru-RU" altLang="de-DE" sz="1800" b="0" kern="1200" dirty="0" smtClean="0">
              <a:latin typeface="+mn-lt"/>
            </a:rPr>
            <a:t>а</a:t>
          </a:r>
          <a:r>
            <a:rPr lang="vi-VN" altLang="de-DE" sz="1800" b="0" kern="1200" dirty="0" smtClean="0">
              <a:latin typeface="+mn-lt"/>
            </a:rPr>
            <a:t>ции</a:t>
          </a:r>
          <a:r>
            <a:rPr lang="ru-RU" altLang="de-DE" sz="1800" b="0" kern="1200" dirty="0" smtClean="0">
              <a:latin typeface="+mn-lt"/>
            </a:rPr>
            <a:t> </a:t>
          </a:r>
          <a:r>
            <a:rPr lang="vi-VN" altLang="de-DE" sz="1800" b="0" kern="1200" dirty="0" smtClean="0">
              <a:latin typeface="+mn-lt"/>
            </a:rPr>
            <a:t>экон</a:t>
          </a:r>
          <a:r>
            <a:rPr lang="ru-RU" altLang="de-DE" sz="1800" b="0" kern="1200" dirty="0" smtClean="0">
              <a:latin typeface="+mn-lt"/>
            </a:rPr>
            <a:t>о</a:t>
          </a:r>
          <a:r>
            <a:rPr lang="vi-VN" altLang="de-DE" sz="1800" b="0" kern="1200" dirty="0" smtClean="0">
              <a:latin typeface="+mn-lt"/>
            </a:rPr>
            <a:t>мики</a:t>
          </a:r>
          <a:r>
            <a:rPr lang="ru-RU" altLang="de-DE" sz="1800" b="0" kern="1200" dirty="0" smtClean="0">
              <a:latin typeface="+mn-lt"/>
            </a:rPr>
            <a:t> </a:t>
          </a:r>
          <a:endParaRPr lang="de-DE" sz="1800" kern="1200" dirty="0">
            <a:latin typeface="+mn-lt"/>
          </a:endParaRPr>
        </a:p>
      </dsp:txBody>
      <dsp:txXfrm>
        <a:off x="429880" y="1833500"/>
        <a:ext cx="7023563" cy="878952"/>
      </dsp:txXfrm>
    </dsp:sp>
    <dsp:sp modelId="{285295F0-CF9F-4CE8-B54F-381672152EDE}">
      <dsp:nvSpPr>
        <dsp:cNvPr id="0" name=""/>
        <dsp:cNvSpPr/>
      </dsp:nvSpPr>
      <dsp:spPr>
        <a:xfrm>
          <a:off x="255821" y="3140749"/>
          <a:ext cx="7245171" cy="97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Орган власти</a:t>
          </a:r>
          <a:endParaRPr lang="de-DE" sz="2400" b="1" kern="1200" dirty="0" smtClean="0">
            <a:latin typeface="+mn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в центре внимания - законность</a:t>
          </a:r>
          <a:endParaRPr lang="de-DE" sz="1800" kern="1200" dirty="0">
            <a:latin typeface="+mn-lt"/>
          </a:endParaRPr>
        </a:p>
      </dsp:txBody>
      <dsp:txXfrm>
        <a:off x="303370" y="3188298"/>
        <a:ext cx="7150073" cy="8789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5341D-B2E7-440F-9AFE-0A1B1AB42F24}">
      <dsp:nvSpPr>
        <dsp:cNvPr id="0" name=""/>
        <dsp:cNvSpPr/>
      </dsp:nvSpPr>
      <dsp:spPr>
        <a:xfrm>
          <a:off x="3888438" y="984960"/>
          <a:ext cx="4163063" cy="352292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Оперативный менеджмент</a:t>
          </a:r>
          <a:endParaRPr lang="de-DE" sz="1700" kern="1200" dirty="0"/>
        </a:p>
      </dsp:txBody>
      <dsp:txXfrm>
        <a:off x="4677555" y="1810187"/>
        <a:ext cx="2584829" cy="1810854"/>
      </dsp:txXfrm>
    </dsp:sp>
    <dsp:sp modelId="{D67858E0-EDB5-4A60-A219-0B370C8B32AE}">
      <dsp:nvSpPr>
        <dsp:cNvPr id="0" name=""/>
        <dsp:cNvSpPr/>
      </dsp:nvSpPr>
      <dsp:spPr>
        <a:xfrm>
          <a:off x="576064" y="0"/>
          <a:ext cx="3237163" cy="288428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Стратегический менеджмент</a:t>
          </a:r>
          <a:endParaRPr lang="de-DE" sz="1700" kern="1200" dirty="0"/>
        </a:p>
      </dsp:txBody>
      <dsp:txXfrm>
        <a:off x="1353487" y="730517"/>
        <a:ext cx="1682317" cy="1423255"/>
      </dsp:txXfrm>
    </dsp:sp>
    <dsp:sp modelId="{1060DE1C-61FC-4636-AA2D-8F4ACF984AA4}">
      <dsp:nvSpPr>
        <dsp:cNvPr id="0" name=""/>
        <dsp:cNvSpPr/>
      </dsp:nvSpPr>
      <dsp:spPr>
        <a:xfrm>
          <a:off x="3456396" y="198529"/>
          <a:ext cx="5474852" cy="4878055"/>
        </a:xfrm>
        <a:prstGeom prst="circularArrow">
          <a:avLst>
            <a:gd name="adj1" fmla="val 4878"/>
            <a:gd name="adj2" fmla="val 312630"/>
            <a:gd name="adj3" fmla="val 3183902"/>
            <a:gd name="adj4" fmla="val 15166114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DC8D5-E52C-4BFF-9D5C-B8853D8DA173}">
      <dsp:nvSpPr>
        <dsp:cNvPr id="0" name=""/>
        <dsp:cNvSpPr/>
      </dsp:nvSpPr>
      <dsp:spPr>
        <a:xfrm rot="13801630" flipV="1">
          <a:off x="-172038" y="-684489"/>
          <a:ext cx="4470420" cy="4650832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6350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3B991-8AAD-4C55-912A-05BF9505F932}">
      <dsp:nvSpPr>
        <dsp:cNvPr id="0" name=""/>
        <dsp:cNvSpPr/>
      </dsp:nvSpPr>
      <dsp:spPr>
        <a:xfrm>
          <a:off x="0" y="4"/>
          <a:ext cx="3032325" cy="4000523"/>
        </a:xfrm>
        <a:prstGeom prst="rect">
          <a:avLst/>
        </a:prstGeom>
        <a:solidFill>
          <a:srgbClr val="7AC2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+mn-lt"/>
              <a:cs typeface="Arial" pitchFamily="34" charset="0"/>
            </a:rPr>
            <a:t>Вместе </a:t>
          </a:r>
          <a:br>
            <a:rPr lang="ru-RU" sz="2400" b="1" kern="1200" dirty="0" smtClean="0">
              <a:latin typeface="+mn-lt"/>
              <a:cs typeface="Arial" pitchFamily="34" charset="0"/>
            </a:rPr>
          </a:br>
          <a:r>
            <a:rPr lang="ru-RU" sz="2400" b="1" kern="1200" dirty="0" smtClean="0">
              <a:latin typeface="+mn-lt"/>
              <a:cs typeface="Arial" pitchFamily="34" charset="0"/>
            </a:rPr>
            <a:t>работать над созданием</a:t>
          </a:r>
          <a:r>
            <a:rPr lang="ru-RU" sz="2400" b="1" i="0" kern="1200" dirty="0" smtClean="0">
              <a:latin typeface="+mn-lt"/>
            </a:rPr>
            <a:t> 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 smtClean="0">
              <a:latin typeface="+mn-lt"/>
            </a:rPr>
            <a:t>устойчивой системы обеспечения высокого </a:t>
          </a:r>
          <a:br>
            <a:rPr lang="ru-RU" sz="2400" b="1" i="0" kern="1200" dirty="0" smtClean="0">
              <a:latin typeface="+mn-lt"/>
            </a:rPr>
          </a:br>
          <a:r>
            <a:rPr lang="ru-RU" sz="2400" b="1" i="0" kern="1200" dirty="0" smtClean="0">
              <a:latin typeface="+mn-lt"/>
            </a:rPr>
            <a:t>качества жизни</a:t>
          </a:r>
          <a:endParaRPr lang="de-DE" sz="2400" b="1" kern="1200" dirty="0">
            <a:latin typeface="+mn-lt"/>
            <a:cs typeface="Arial" pitchFamily="34" charset="0"/>
          </a:endParaRPr>
        </a:p>
      </dsp:txBody>
      <dsp:txXfrm>
        <a:off x="0" y="4"/>
        <a:ext cx="3032325" cy="40005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8E559-61F0-4607-BD34-D40B0C9A4F51}">
      <dsp:nvSpPr>
        <dsp:cNvPr id="0" name=""/>
        <dsp:cNvSpPr/>
      </dsp:nvSpPr>
      <dsp:spPr>
        <a:xfrm rot="10800000">
          <a:off x="1467282" y="1833"/>
          <a:ext cx="5244655" cy="585042"/>
        </a:xfrm>
        <a:prstGeom prst="homePlat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8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1. 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Финансы</a:t>
          </a:r>
          <a:endParaRPr lang="de-DE" sz="18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10800000">
        <a:off x="1613542" y="1833"/>
        <a:ext cx="5098395" cy="585042"/>
      </dsp:txXfrm>
    </dsp:sp>
    <dsp:sp modelId="{CC5D41F1-8A9B-404F-8B59-69D1DF760011}">
      <dsp:nvSpPr>
        <dsp:cNvPr id="0" name=""/>
        <dsp:cNvSpPr/>
      </dsp:nvSpPr>
      <dsp:spPr>
        <a:xfrm>
          <a:off x="1174761" y="1833"/>
          <a:ext cx="585042" cy="585042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402B4-180B-488D-AE8D-D4A3508A8FCF}">
      <dsp:nvSpPr>
        <dsp:cNvPr id="0" name=""/>
        <dsp:cNvSpPr/>
      </dsp:nvSpPr>
      <dsp:spPr>
        <a:xfrm rot="10800000">
          <a:off x="1467282" y="761515"/>
          <a:ext cx="5244655" cy="585042"/>
        </a:xfrm>
        <a:prstGeom prst="homePlate">
          <a:avLst/>
        </a:prstGeom>
        <a:solidFill>
          <a:srgbClr val="A5A5A5">
            <a:hueOff val="677650"/>
            <a:satOff val="25000"/>
            <a:lumOff val="-367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8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2. 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Место проживания и ведения бизнеса</a:t>
          </a:r>
          <a:r>
            <a:rPr lang="de-DE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/>
          </a:r>
          <a:b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  </a:t>
          </a:r>
          <a:r>
            <a:rPr lang="de-DE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туризм</a:t>
          </a:r>
          <a:endParaRPr lang="de-DE" sz="18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10800000">
        <a:off x="1613542" y="761515"/>
        <a:ext cx="5098395" cy="585042"/>
      </dsp:txXfrm>
    </dsp:sp>
    <dsp:sp modelId="{BAF1752C-C8EB-4D4E-8B76-59FE4CE92993}">
      <dsp:nvSpPr>
        <dsp:cNvPr id="0" name=""/>
        <dsp:cNvSpPr/>
      </dsp:nvSpPr>
      <dsp:spPr>
        <a:xfrm>
          <a:off x="1174761" y="761515"/>
          <a:ext cx="585042" cy="585042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DF688-6008-47D9-8494-87C5CE2AD25C}">
      <dsp:nvSpPr>
        <dsp:cNvPr id="0" name=""/>
        <dsp:cNvSpPr/>
      </dsp:nvSpPr>
      <dsp:spPr>
        <a:xfrm rot="10800000">
          <a:off x="1467282" y="1521197"/>
          <a:ext cx="5244655" cy="585042"/>
        </a:xfrm>
        <a:prstGeom prst="homePlate">
          <a:avLst/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88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3</a:t>
          </a:r>
          <a:r>
            <a:rPr lang="de-DE" sz="1800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. 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Градостроительные цели</a:t>
          </a:r>
          <a:r>
            <a:rPr lang="de-DE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сохранение и</a:t>
          </a:r>
          <a:b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   развитие инфраструктуры</a:t>
          </a:r>
          <a:endParaRPr lang="de-DE" sz="18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10800000">
        <a:off x="1613542" y="1521197"/>
        <a:ext cx="5098395" cy="585042"/>
      </dsp:txXfrm>
    </dsp:sp>
    <dsp:sp modelId="{6BA5ABFE-4E07-4853-B235-B484C4511F46}">
      <dsp:nvSpPr>
        <dsp:cNvPr id="0" name=""/>
        <dsp:cNvSpPr/>
      </dsp:nvSpPr>
      <dsp:spPr>
        <a:xfrm>
          <a:off x="1174761" y="1521197"/>
          <a:ext cx="585042" cy="585042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7BA6B-BE14-44B0-8F70-239C7E648C0E}">
      <dsp:nvSpPr>
        <dsp:cNvPr id="0" name=""/>
        <dsp:cNvSpPr/>
      </dsp:nvSpPr>
      <dsp:spPr>
        <a:xfrm rot="10800000">
          <a:off x="1467282" y="2280879"/>
          <a:ext cx="5244655" cy="585042"/>
        </a:xfrm>
        <a:prstGeom prst="homePlate">
          <a:avLst/>
        </a:prstGeom>
        <a:solidFill>
          <a:srgbClr val="A5A5A5">
            <a:hueOff val="2032949"/>
            <a:satOff val="75000"/>
            <a:lumOff val="-1102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8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4. 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Культура</a:t>
          </a:r>
          <a:r>
            <a:rPr lang="de-DE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социальная сфера</a:t>
          </a:r>
          <a:r>
            <a:rPr lang="de-DE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спорт</a:t>
          </a:r>
          <a:r>
            <a:rPr lang="de-DE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дети</a:t>
          </a:r>
          <a:r>
            <a:rPr lang="de-DE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/>
          </a:r>
          <a:b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  </a:t>
          </a:r>
          <a:r>
            <a:rPr lang="de-DE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школа</a:t>
          </a:r>
          <a:r>
            <a:rPr lang="de-DE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, 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пожилые люди</a:t>
          </a:r>
          <a:endParaRPr lang="de-DE" sz="18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10800000">
        <a:off x="1613542" y="2280879"/>
        <a:ext cx="5098395" cy="585042"/>
      </dsp:txXfrm>
    </dsp:sp>
    <dsp:sp modelId="{793B756C-90FC-4F87-A301-0C5176E6D5DA}">
      <dsp:nvSpPr>
        <dsp:cNvPr id="0" name=""/>
        <dsp:cNvSpPr/>
      </dsp:nvSpPr>
      <dsp:spPr>
        <a:xfrm>
          <a:off x="1174761" y="2280879"/>
          <a:ext cx="585042" cy="585042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1BA71-ACC4-4798-BD0F-653AEFB2D9A8}">
      <dsp:nvSpPr>
        <dsp:cNvPr id="0" name=""/>
        <dsp:cNvSpPr/>
      </dsp:nvSpPr>
      <dsp:spPr>
        <a:xfrm rot="10800000">
          <a:off x="1467282" y="3040561"/>
          <a:ext cx="5244655" cy="585042"/>
        </a:xfrm>
        <a:prstGeom prst="homePlate">
          <a:avLst/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8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5. </a:t>
          </a:r>
          <a:r>
            <a:rPr lang="ru-RU" sz="18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Возобновляемые источники энергии</a:t>
          </a:r>
          <a:endParaRPr lang="de-DE" sz="18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10800000">
        <a:off x="1613542" y="3040561"/>
        <a:ext cx="5098395" cy="585042"/>
      </dsp:txXfrm>
    </dsp:sp>
    <dsp:sp modelId="{76AF1E5D-E67C-4818-B48D-D12672C57D8F}">
      <dsp:nvSpPr>
        <dsp:cNvPr id="0" name=""/>
        <dsp:cNvSpPr/>
      </dsp:nvSpPr>
      <dsp:spPr>
        <a:xfrm>
          <a:off x="1174761" y="3040561"/>
          <a:ext cx="585042" cy="585042"/>
        </a:xfrm>
        <a:prstGeom prst="ellipse">
          <a:avLst/>
        </a:prstGeom>
        <a:solidFill>
          <a:srgbClr val="5B9BD5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21E90-D823-4705-AD89-23B8EA65B692}">
      <dsp:nvSpPr>
        <dsp:cNvPr id="0" name=""/>
        <dsp:cNvSpPr/>
      </dsp:nvSpPr>
      <dsp:spPr>
        <a:xfrm>
          <a:off x="1725958" y="1829626"/>
          <a:ext cx="4320483" cy="99753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+mn-lt"/>
            </a:rPr>
            <a:t>Компетентность</a:t>
          </a:r>
          <a:endParaRPr lang="de-DE" sz="2400" b="1" kern="1200" dirty="0">
            <a:solidFill>
              <a:schemeClr val="tx1"/>
            </a:solidFill>
            <a:latin typeface="+mn-lt"/>
          </a:endParaRPr>
        </a:p>
      </dsp:txBody>
      <dsp:txXfrm>
        <a:off x="1774653" y="1878321"/>
        <a:ext cx="4223093" cy="900140"/>
      </dsp:txXfrm>
    </dsp:sp>
    <dsp:sp modelId="{88D47BB0-2A9A-4F79-BAD1-3E424E7BBA62}">
      <dsp:nvSpPr>
        <dsp:cNvPr id="0" name=""/>
        <dsp:cNvSpPr/>
      </dsp:nvSpPr>
      <dsp:spPr>
        <a:xfrm rot="16200000">
          <a:off x="3562326" y="1505752"/>
          <a:ext cx="6477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74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E7DFF-F7DB-4C34-9158-1AF04F5DE3D0}">
      <dsp:nvSpPr>
        <dsp:cNvPr id="0" name=""/>
        <dsp:cNvSpPr/>
      </dsp:nvSpPr>
      <dsp:spPr>
        <a:xfrm>
          <a:off x="2171690" y="209822"/>
          <a:ext cx="3429018" cy="97205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Специальная (профессиональная) компетенция</a:t>
          </a:r>
          <a:endParaRPr lang="de-DE" sz="2000" b="1" kern="1200" dirty="0">
            <a:latin typeface="Univers LT 45 Light" panose="02000403030000020003" pitchFamily="2" charset="0"/>
          </a:endParaRPr>
        </a:p>
      </dsp:txBody>
      <dsp:txXfrm>
        <a:off x="2219142" y="257274"/>
        <a:ext cx="3334114" cy="877153"/>
      </dsp:txXfrm>
    </dsp:sp>
    <dsp:sp modelId="{E3640CD4-95CF-409E-90D6-DD4E602ACC46}">
      <dsp:nvSpPr>
        <dsp:cNvPr id="0" name=""/>
        <dsp:cNvSpPr/>
      </dsp:nvSpPr>
      <dsp:spPr>
        <a:xfrm rot="2412166">
          <a:off x="4372435" y="3111097"/>
          <a:ext cx="8797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9761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57C2A-B9B2-49C6-A871-BB460AAA2E61}">
      <dsp:nvSpPr>
        <dsp:cNvPr id="0" name=""/>
        <dsp:cNvSpPr/>
      </dsp:nvSpPr>
      <dsp:spPr>
        <a:xfrm>
          <a:off x="4390254" y="3395038"/>
          <a:ext cx="2673335" cy="97807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Социальная компетенция</a:t>
          </a:r>
          <a:endParaRPr lang="de-DE" sz="2000" b="1" kern="1200" dirty="0">
            <a:latin typeface="+mn-lt"/>
          </a:endParaRPr>
        </a:p>
      </dsp:txBody>
      <dsp:txXfrm>
        <a:off x="4438000" y="3442784"/>
        <a:ext cx="2577843" cy="882580"/>
      </dsp:txXfrm>
    </dsp:sp>
    <dsp:sp modelId="{D42A9712-A449-4E6C-80D4-E65C6FAFB803}">
      <dsp:nvSpPr>
        <dsp:cNvPr id="0" name=""/>
        <dsp:cNvSpPr/>
      </dsp:nvSpPr>
      <dsp:spPr>
        <a:xfrm rot="8387834">
          <a:off x="2558842" y="3096956"/>
          <a:ext cx="8359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5945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D5A74-6079-4167-9729-E464DE702870}">
      <dsp:nvSpPr>
        <dsp:cNvPr id="0" name=""/>
        <dsp:cNvSpPr/>
      </dsp:nvSpPr>
      <dsp:spPr>
        <a:xfrm>
          <a:off x="708810" y="3366755"/>
          <a:ext cx="2673335" cy="1034638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</a:rPr>
            <a:t>Личностная компетенция</a:t>
          </a:r>
          <a:endParaRPr lang="de-DE" sz="2000" b="1" kern="1200" dirty="0">
            <a:latin typeface="+mn-lt"/>
          </a:endParaRPr>
        </a:p>
      </dsp:txBody>
      <dsp:txXfrm>
        <a:off x="759317" y="3417262"/>
        <a:ext cx="2572321" cy="933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>
            <a:lvl1pPr defTabSz="919067">
              <a:defRPr sz="1200"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96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>
            <a:lvl1pPr algn="r" defTabSz="919067">
              <a:defRPr sz="1200"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 defTabSz="919067">
              <a:defRPr sz="1200"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 algn="r" defTabSz="919067">
              <a:defRPr sz="1200"/>
            </a:lvl1pPr>
          </a:lstStyle>
          <a:p>
            <a:pPr>
              <a:defRPr/>
            </a:pPr>
            <a:fld id="{3892C1DB-372E-4BD7-AD28-A67D8E562FEF}" type="slidenum">
              <a:rPr lang="de-DE" altLang="de-DE"/>
              <a:pPr>
                <a:defRPr/>
              </a:pPr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2149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>
            <a:lvl1pPr defTabSz="919067">
              <a:defRPr sz="1200"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96" y="0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>
            <a:lvl1pPr algn="r" defTabSz="919067">
              <a:defRPr sz="1200"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47" y="4716914"/>
            <a:ext cx="5436208" cy="446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 defTabSz="919067">
              <a:defRPr sz="1200"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96" y="9433829"/>
            <a:ext cx="2944486" cy="49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48" tIns="45924" rIns="91848" bIns="45924" numCol="1" anchor="b" anchorCtr="0" compatLnSpc="1">
            <a:prstTxWarp prst="textNoShape">
              <a:avLst/>
            </a:prstTxWarp>
          </a:bodyPr>
          <a:lstStyle>
            <a:lvl1pPr algn="r" defTabSz="919067">
              <a:defRPr sz="1200"/>
            </a:lvl1pPr>
          </a:lstStyle>
          <a:p>
            <a:pPr>
              <a:defRPr/>
            </a:pPr>
            <a:fld id="{69FF6758-4B3F-4DAF-B39F-6AAA80B2DC08}" type="slidenum">
              <a:rPr lang="de-DE" altLang="de-DE"/>
              <a:pPr>
                <a:defRPr/>
              </a:pPr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40229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16872" indent="-275720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02881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544033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1985185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426338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867490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308642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749794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ACEAEF-DC81-4E8D-B80A-38A8C7968891}" type="slidenum">
              <a:rPr lang="de-DE" altLang="de-DE" sz="1200"/>
              <a:pPr eaLnBrk="1" hangingPunct="1"/>
              <a:t>4</a:t>
            </a:fld>
            <a:endParaRPr lang="de-DE" altLang="de-DE" sz="1200" dirty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26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Zielsetzung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Ziele formulieren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Ziele vorgeben/vereinbaren</a:t>
            </a:r>
          </a:p>
          <a:p>
            <a:pPr eaLnBrk="1" hangingPunct="1"/>
            <a:r>
              <a:rPr lang="de-DE" altLang="de-DE" dirty="0" smtClean="0"/>
              <a:t>Planung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Ressourcen bereitstellen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Qualifizieren</a:t>
            </a:r>
          </a:p>
          <a:p>
            <a:pPr eaLnBrk="1" hangingPunct="1"/>
            <a:r>
              <a:rPr lang="de-DE" altLang="de-DE" dirty="0" smtClean="0"/>
              <a:t>Realisierung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delegieren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entscheiden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motivieren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Konflikte beseitigen</a:t>
            </a:r>
          </a:p>
          <a:p>
            <a:pPr eaLnBrk="1" hangingPunct="1"/>
            <a:r>
              <a:rPr lang="de-DE" altLang="de-DE" dirty="0" smtClean="0"/>
              <a:t>Kontrolle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kontrollieren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analysieren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Konsequenzen ziehen</a:t>
            </a:r>
          </a:p>
        </p:txBody>
      </p:sp>
    </p:spTree>
    <p:extLst>
      <p:ext uri="{BB962C8B-B14F-4D97-AF65-F5344CB8AC3E}">
        <p14:creationId xmlns:p14="http://schemas.microsoft.com/office/powerpoint/2010/main" val="3468774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ECE1F970-C308-4BC8-B0FC-F86F69E12A28}" type="slidenum">
              <a:rPr lang="de-DE" altLang="de-DE" sz="1200">
                <a:latin typeface="Times New Roman" pitchFamily="18" charset="0"/>
              </a:rPr>
              <a:pPr/>
              <a:t>50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</p:spTree>
    <p:extLst>
      <p:ext uri="{BB962C8B-B14F-4D97-AF65-F5344CB8AC3E}">
        <p14:creationId xmlns:p14="http://schemas.microsoft.com/office/powerpoint/2010/main" val="193625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E9CEF40C-D54B-4E99-A242-D5D0C5678769}" type="slidenum">
              <a:rPr lang="de-DE" altLang="de-DE" sz="1200">
                <a:latin typeface="Times New Roman" pitchFamily="18" charset="0"/>
              </a:rPr>
              <a:pPr/>
              <a:t>51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82244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DA015095-43D6-4382-87B3-79017B7F078B}" type="slidenum">
              <a:rPr lang="de-DE" altLang="de-DE" sz="1200">
                <a:latin typeface="Times New Roman" pitchFamily="18" charset="0"/>
              </a:rPr>
              <a:pPr/>
              <a:t>52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73113"/>
            <a:ext cx="4965700" cy="37242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 smtClean="0"/>
              <a:t> wenn alle Probleme gelöst sind, sind wahrscheinlich noch nicht alle Chancen genutzt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Denken kann keine Berge versetzen, aber die Einstellung dazu, also ob sie unüberwindbar sind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</a:t>
            </a:r>
            <a:r>
              <a:rPr lang="de-DE" altLang="de-DE" b="1" dirty="0" smtClean="0"/>
              <a:t>das Beste geben was man kann und an der Stelle wo man ist und unter den gegebenen Umständen</a:t>
            </a:r>
          </a:p>
          <a:p>
            <a:pPr eaLnBrk="1" hangingPunct="1">
              <a:buFontTx/>
              <a:buChar char="-"/>
            </a:pPr>
            <a:r>
              <a:rPr lang="de-DE" altLang="de-DE" b="1" dirty="0" smtClean="0"/>
              <a:t> </a:t>
            </a:r>
            <a:r>
              <a:rPr lang="de-DE" altLang="de-DE" dirty="0" smtClean="0"/>
              <a:t>keine Stimmungen, Launen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leistungsbereit und selbstmotiviert</a:t>
            </a:r>
          </a:p>
          <a:p>
            <a:pPr eaLnBrk="1" hangingPunct="1">
              <a:buFontTx/>
              <a:buChar char="-"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768419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AB1A9AF6-3FEA-44F1-A1E0-CB4B79724A2F}" type="slidenum">
              <a:rPr lang="de-DE" altLang="de-DE" sz="1200">
                <a:latin typeface="Times New Roman" pitchFamily="18" charset="0"/>
              </a:rPr>
              <a:pPr/>
              <a:t>53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Führung ist Handwerk!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Mann muss</a:t>
            </a:r>
          </a:p>
          <a:p>
            <a:pPr eaLnBrk="1" hangingPunct="1"/>
            <a:r>
              <a:rPr lang="de-DE" altLang="de-DE" dirty="0" smtClean="0"/>
              <a:t>Aufgaben kennen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+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sich den Aufgaben stellen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+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die Aufgaben professionell erledigen!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Brainstorming: Welche Aufgaben hat eine Führungskraft?</a:t>
            </a:r>
          </a:p>
        </p:txBody>
      </p:sp>
    </p:spTree>
    <p:extLst>
      <p:ext uri="{BB962C8B-B14F-4D97-AF65-F5344CB8AC3E}">
        <p14:creationId xmlns:p14="http://schemas.microsoft.com/office/powerpoint/2010/main" val="1999100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B1150CBB-50B9-4BD7-A427-EAAD3730FAF1}" type="slidenum">
              <a:rPr lang="de-DE" altLang="de-DE" sz="1200">
                <a:latin typeface="Times New Roman" pitchFamily="18" charset="0"/>
              </a:rPr>
              <a:pPr/>
              <a:t>54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73113"/>
            <a:ext cx="4965700" cy="37242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 smtClean="0"/>
              <a:t> unterscheide Managementaufgaben im eigentlichen Sinn (s.o.) und Sachaufgaben (abhängig von Größe des Betriebes, Position in der Hierarchie und Branche)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blau = wichtig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wichtig ist, dass Führungskräfte – in vollständiger Kenntnis der Fakten und ggf. unter Einholung der Meinungen Vorschläge der MA – Entscheidungen treffen – Führungsstil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Motivation ist strittig, kommt aber wohl selbst, bei professionellem Management und bei Vermeidung von Demotivation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Kontrolle ist Führungsaufgabe! Folge der Verantwortung; wichtig ist das wie!!</a:t>
            </a:r>
          </a:p>
          <a:p>
            <a:pPr eaLnBrk="1" hangingPunct="1">
              <a:buFontTx/>
              <a:buChar char="-"/>
            </a:pPr>
            <a:endParaRPr lang="de-DE" altLang="de-DE" dirty="0" smtClean="0"/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Kommunikation und Information emminent wichtig, aber nur Medium, daher wohl keine Managementaufgabe, wichtig ist aber MA mitzunehmen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pic>
        <p:nvPicPr>
          <p:cNvPr id="69637" name="Picture 4" descr="Umsetzungsstufen einer Verände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56" y="6992186"/>
            <a:ext cx="3652500" cy="27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60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59A381EC-3F11-4685-980C-CF3F8B2E7269}" type="slidenum">
              <a:rPr lang="de-DE" altLang="de-DE" sz="1200">
                <a:latin typeface="Times New Roman" pitchFamily="18" charset="0"/>
              </a:rPr>
              <a:pPr/>
              <a:t>55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Übung:</a:t>
            </a:r>
          </a:p>
          <a:p>
            <a:pPr eaLnBrk="1" hangingPunct="1"/>
            <a:r>
              <a:rPr lang="de-DE" altLang="de-DE" dirty="0" smtClean="0"/>
              <a:t>Wie könnte eine Zielformulierung lauten für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die Verbesserung der Qualität von SGB II Bescheiden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die kommunale Verkehrsüberwachung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die Kindergartenleiterin</a:t>
            </a:r>
          </a:p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911649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B193BF04-04F0-4490-8842-E57608D3F5DD}" type="slidenum">
              <a:rPr lang="de-DE" altLang="de-DE" sz="1200">
                <a:latin typeface="Times New Roman" pitchFamily="18" charset="0"/>
              </a:rPr>
              <a:pPr/>
              <a:t>56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73113"/>
            <a:ext cx="4965700" cy="372427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0576" indent="-220576" eaLnBrk="1" hangingPunct="1">
              <a:buFontTx/>
              <a:buChar char="-"/>
            </a:pPr>
            <a:r>
              <a:rPr lang="de-DE" altLang="de-DE" dirty="0" smtClean="0"/>
              <a:t>wer Entscheidungen trifft, ist Führungskraft</a:t>
            </a:r>
          </a:p>
          <a:p>
            <a:pPr marL="220576" indent="-220576" eaLnBrk="1" hangingPunct="1">
              <a:buFontTx/>
              <a:buChar char="-"/>
            </a:pPr>
            <a:r>
              <a:rPr lang="de-DE" altLang="de-DE" dirty="0" smtClean="0"/>
              <a:t> Vorsicht bei Grundsatzentscheidungen und mit Intuition</a:t>
            </a:r>
          </a:p>
          <a:p>
            <a:pPr marL="220576" indent="-220576" eaLnBrk="1" hangingPunct="1">
              <a:buFontTx/>
              <a:buChar char="-"/>
            </a:pPr>
            <a:r>
              <a:rPr lang="de-DE" altLang="de-DE" dirty="0" smtClean="0"/>
              <a:t> Intuition nur bei Punkt 6 i.S. von Erfahrung zulässig</a:t>
            </a:r>
          </a:p>
          <a:p>
            <a:pPr marL="220576" indent="-220576" eaLnBrk="1" hangingPunct="1">
              <a:buFontTx/>
              <a:buChar char="-"/>
            </a:pPr>
            <a:r>
              <a:rPr lang="de-DE" altLang="de-DE" dirty="0" smtClean="0"/>
              <a:t> bei Punkt 4 MA, insbesondere die für die Realisierung verantwortl. MA, um eine Beurteilung (keinen Rat) bitten</a:t>
            </a:r>
          </a:p>
          <a:p>
            <a:pPr marL="220576" indent="-220576" eaLnBrk="1" hangingPunct="1">
              <a:buFontTx/>
              <a:buChar char="-"/>
            </a:pPr>
            <a:r>
              <a:rPr lang="de-DE" altLang="de-DE" dirty="0" smtClean="0"/>
              <a:t> bei Folgen immer auch an Realisierung (Informationserfordernisse, Qualifikation etc.) denken</a:t>
            </a:r>
          </a:p>
          <a:p>
            <a:pPr marL="220576" indent="-220576" eaLnBrk="1" hangingPunct="1">
              <a:buFontTx/>
              <a:buChar char="-"/>
            </a:pPr>
            <a:r>
              <a:rPr lang="de-DE" altLang="de-DE" dirty="0" smtClean="0"/>
              <a:t> Dissens offen austragen</a:t>
            </a:r>
          </a:p>
          <a:p>
            <a:pPr marL="220576" indent="-220576" eaLnBrk="1" hangingPunct="1">
              <a:buFontTx/>
              <a:buChar char="-"/>
            </a:pPr>
            <a:r>
              <a:rPr lang="de-DE" altLang="de-DE" dirty="0" smtClean="0"/>
              <a:t>zu den einzelnen Punkten:</a:t>
            </a:r>
          </a:p>
          <a:p>
            <a:pPr marL="220576" indent="-220576" eaLnBrk="1" hangingPunct="1">
              <a:buFont typeface="Wingdings" pitchFamily="2" charset="2"/>
              <a:buAutoNum type="arabicPeriod"/>
            </a:pPr>
            <a:r>
              <a:rPr lang="de-DE" altLang="de-DE" dirty="0" smtClean="0">
                <a:latin typeface="Univers LT 45 Light" pitchFamily="2" charset="0"/>
              </a:rPr>
              <a:t>präzise Bestimmung des Problems: was ist das wirkliche Problem</a:t>
            </a:r>
          </a:p>
          <a:p>
            <a:pPr marL="220576" indent="-220576" eaLnBrk="1" hangingPunct="1">
              <a:buFont typeface="Wingdings" pitchFamily="2" charset="2"/>
              <a:buAutoNum type="arabicPeriod"/>
            </a:pPr>
            <a:r>
              <a:rPr lang="de-DE" altLang="de-DE" dirty="0" smtClean="0">
                <a:latin typeface="Univers LT 45 Light" pitchFamily="2" charset="0"/>
              </a:rPr>
              <a:t>Festlegung des Ziels (minimaler Idealzustand): nicht Optimum! realistisch</a:t>
            </a:r>
          </a:p>
          <a:p>
            <a:pPr marL="220576" indent="-220576" eaLnBrk="1" hangingPunct="1">
              <a:buFont typeface="Wingdings" pitchFamily="2" charset="2"/>
              <a:buAutoNum type="arabicPeriod"/>
            </a:pPr>
            <a:r>
              <a:rPr lang="de-DE" altLang="de-DE" dirty="0" smtClean="0">
                <a:latin typeface="Univers LT 45 Light" pitchFamily="2" charset="0"/>
              </a:rPr>
              <a:t>Erkunden aller Alternativen: incl. Beibehaltung Istzustand</a:t>
            </a:r>
          </a:p>
          <a:p>
            <a:pPr marL="220576" indent="-220576" eaLnBrk="1" hangingPunct="1">
              <a:buFont typeface="Wingdings" pitchFamily="2" charset="2"/>
              <a:buAutoNum type="arabicPeriod"/>
            </a:pPr>
            <a:r>
              <a:rPr lang="de-DE" altLang="de-DE" dirty="0" smtClean="0">
                <a:latin typeface="Univers LT 45 Light" pitchFamily="2" charset="0"/>
              </a:rPr>
              <a:t>Durchdenken aller Folgen und Risiken: unter Beteiligung MA; Beurteilung, Projektauftrag – Ggf. Netzwerkanalyse oder Nutzwertanalyse</a:t>
            </a:r>
          </a:p>
          <a:p>
            <a:pPr marL="220576" indent="-220576" eaLnBrk="1" hangingPunct="1">
              <a:buFont typeface="Wingdings" pitchFamily="2" charset="2"/>
              <a:buAutoNum type="arabicPeriod"/>
            </a:pPr>
            <a:r>
              <a:rPr lang="de-DE" altLang="de-DE" dirty="0" smtClean="0">
                <a:solidFill>
                  <a:schemeClr val="accent2"/>
                </a:solidFill>
                <a:latin typeface="Univers LT 45 Light" pitchFamily="2" charset="0"/>
              </a:rPr>
              <a:t>Entscheidung: klar, schriftlich, kommunizieren</a:t>
            </a:r>
          </a:p>
          <a:p>
            <a:pPr marL="220576" indent="-220576" eaLnBrk="1" hangingPunct="1">
              <a:buFont typeface="Wingdings" pitchFamily="2" charset="2"/>
              <a:buAutoNum type="arabicPeriod"/>
            </a:pPr>
            <a:r>
              <a:rPr lang="de-DE" altLang="de-DE" dirty="0" smtClean="0">
                <a:latin typeface="Univers LT 45 Light" pitchFamily="2" charset="0"/>
              </a:rPr>
              <a:t>Festlegung der Maßnahmen, Termine und Verantwortlichkeiten (Umsetzung):</a:t>
            </a:r>
          </a:p>
          <a:p>
            <a:pPr marL="220576" indent="-220576" eaLnBrk="1" hangingPunct="1"/>
            <a:r>
              <a:rPr lang="de-DE" altLang="de-DE" dirty="0" smtClean="0">
                <a:latin typeface="Univers LT 45 Light" pitchFamily="2" charset="0"/>
              </a:rPr>
              <a:t>	Wer macht was bis wann mit wem und womit? Information, Dokumentation, Kontrolle</a:t>
            </a:r>
          </a:p>
          <a:p>
            <a:pPr marL="220576" indent="-220576" eaLnBrk="1" hangingPunct="1"/>
            <a:r>
              <a:rPr lang="de-DE" altLang="de-DE" dirty="0" smtClean="0">
                <a:latin typeface="Univers LT 45 Light" pitchFamily="2" charset="0"/>
              </a:rPr>
              <a:t>7. Verfolgung der Realisierung und Überprüfung der Folgen: wurde richtig umgesetzt, war die Entscheidung gut? Änderungsbedarf</a:t>
            </a:r>
            <a:endParaRPr lang="de-DE" altLang="de-DE" dirty="0" smtClean="0"/>
          </a:p>
          <a:p>
            <a:pPr marL="220576" indent="-220576" eaLnBrk="1" hangingPunct="1">
              <a:buFontTx/>
              <a:buChar char="-"/>
            </a:pP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896700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87CA1A80-A233-4217-8CF1-A1A155D878B8}" type="slidenum">
              <a:rPr lang="de-DE" altLang="de-DE" sz="1200">
                <a:latin typeface="Times New Roman" pitchFamily="18" charset="0"/>
              </a:rPr>
              <a:pPr/>
              <a:t>57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73113"/>
            <a:ext cx="4965700" cy="37242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 smtClean="0"/>
              <a:t>Zum Thema Organisation:</a:t>
            </a:r>
          </a:p>
          <a:p>
            <a:pPr lvl="1" eaLnBrk="1" hangingPunct="1">
              <a:buFontTx/>
              <a:buChar char="-"/>
            </a:pPr>
            <a:r>
              <a:rPr lang="de-DE" altLang="de-DE" dirty="0" smtClean="0"/>
              <a:t>-es geht darum, dass kompetente MA motiviert arbeiten können und sich auf ihre Aufgaben (ideal 1 große) konzentrieren können ohne behindert zu werden</a:t>
            </a:r>
          </a:p>
          <a:p>
            <a:pPr lvl="1" eaLnBrk="1" hangingPunct="1">
              <a:buFontTx/>
              <a:buChar char="-"/>
            </a:pPr>
            <a:r>
              <a:rPr lang="de-DE" altLang="de-DE" dirty="0" smtClean="0"/>
              <a:t> organisatorische Veränd. sind Operationen ohne Betäubung, daher nur wenn nötig umorganisieren</a:t>
            </a:r>
          </a:p>
          <a:p>
            <a:pPr lvl="1" eaLnBrk="1" hangingPunct="1">
              <a:buFontTx/>
              <a:buChar char="-"/>
            </a:pPr>
            <a:r>
              <a:rPr lang="de-DE" altLang="de-DE" dirty="0" smtClean="0"/>
              <a:t> die perfekte Organisation gibt es nicht; man braucht gutes Management + gute Organisation (Fragen: Management- oder Organisationsfehler? Welche Probleme gibt es nicht?)</a:t>
            </a:r>
          </a:p>
          <a:p>
            <a:pPr lvl="1" eaLnBrk="1" hangingPunct="1">
              <a:buFontTx/>
              <a:buChar char="-"/>
            </a:pPr>
            <a:r>
              <a:rPr lang="de-DE" altLang="de-DE" dirty="0" smtClean="0"/>
              <a:t>umorganisieren (dann aber gut vorbereitet, schnell und konsequent) wenn</a:t>
            </a:r>
          </a:p>
          <a:p>
            <a:pPr lvl="2" eaLnBrk="1" hangingPunct="1">
              <a:buFontTx/>
              <a:buChar char="-"/>
            </a:pPr>
            <a:r>
              <a:rPr lang="de-DE" altLang="de-DE" dirty="0" smtClean="0"/>
              <a:t>zu viele Führungsebenen</a:t>
            </a:r>
          </a:p>
          <a:p>
            <a:pPr lvl="2" eaLnBrk="1" hangingPunct="1">
              <a:buFontTx/>
              <a:buChar char="-"/>
            </a:pPr>
            <a:r>
              <a:rPr lang="de-DE" altLang="de-DE" dirty="0" smtClean="0"/>
              <a:t>zu viele Schnittstellen oder Besprechungen</a:t>
            </a:r>
          </a:p>
          <a:p>
            <a:pPr lvl="2" eaLnBrk="1" hangingPunct="1">
              <a:buFontTx/>
              <a:buChar char="-"/>
            </a:pPr>
            <a:r>
              <a:rPr lang="de-DE" altLang="de-DE" dirty="0" smtClean="0"/>
              <a:t>zu viele Stäbe, Koordinatoren Assistenten</a:t>
            </a:r>
          </a:p>
          <a:p>
            <a:pPr lvl="2" eaLnBrk="1" hangingPunct="1">
              <a:buFontTx/>
              <a:buChar char="-"/>
            </a:pPr>
            <a:r>
              <a:rPr lang="de-DE" altLang="de-DE" dirty="0" smtClean="0"/>
              <a:t>Stellen mit „ein wenig von allem“</a:t>
            </a:r>
          </a:p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214833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48FD626A-E26F-4E1A-97CC-947F66487329}" type="slidenum">
              <a:rPr lang="de-DE" altLang="de-DE" sz="1200">
                <a:latin typeface="Times New Roman" pitchFamily="18" charset="0"/>
              </a:rPr>
              <a:pPr/>
              <a:t>58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73113"/>
            <a:ext cx="4965700" cy="37242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b="1" dirty="0" smtClean="0"/>
              <a:t>Fraglich ist, ob man Menschen überhaupt motivieren kann?</a:t>
            </a:r>
          </a:p>
          <a:p>
            <a:pPr eaLnBrk="1" hangingPunct="1"/>
            <a:endParaRPr lang="de-DE" altLang="de-DE" b="1" dirty="0" smtClean="0"/>
          </a:p>
          <a:p>
            <a:pPr eaLnBrk="1" hangingPunct="1"/>
            <a:r>
              <a:rPr lang="de-DE" altLang="de-DE" b="1" dirty="0" smtClean="0"/>
              <a:t>1. Physiologische Bedürfnisse: </a:t>
            </a:r>
            <a:r>
              <a:rPr lang="de-DE" altLang="de-DE" dirty="0" smtClean="0"/>
              <a:t>Grundbedürfnisse des Organismus nach</a:t>
            </a:r>
          </a:p>
          <a:p>
            <a:pPr eaLnBrk="1" hangingPunct="1"/>
            <a:r>
              <a:rPr lang="de-DE" altLang="de-DE" dirty="0" smtClean="0"/>
              <a:t>Sauerstoff, Nahrung, Getränken, Ruhe, Schlaf, Sexualität;</a:t>
            </a:r>
          </a:p>
          <a:p>
            <a:pPr eaLnBrk="1" hangingPunct="1"/>
            <a:r>
              <a:rPr lang="de-DE" altLang="de-DE" b="1" dirty="0" smtClean="0"/>
              <a:t>2. Sicherheitsbedürfnisse: </a:t>
            </a:r>
            <a:r>
              <a:rPr lang="de-DE" altLang="de-DE" dirty="0" smtClean="0"/>
              <a:t>Sicherheit vor physischer Existenzbedrohung,</a:t>
            </a:r>
          </a:p>
          <a:p>
            <a:pPr eaLnBrk="1" hangingPunct="1"/>
            <a:r>
              <a:rPr lang="de-DE" altLang="de-DE" dirty="0" smtClean="0"/>
              <a:t>Arbeitsplatz ohne hohes Verletzungsrisiko, Gesundheit, gesicherter Arbeitsplatz/</a:t>
            </a:r>
          </a:p>
          <a:p>
            <a:pPr eaLnBrk="1" hangingPunct="1"/>
            <a:r>
              <a:rPr lang="de-DE" altLang="de-DE" dirty="0" smtClean="0"/>
              <a:t>Einkommen, stabile Umwelt;</a:t>
            </a:r>
          </a:p>
          <a:p>
            <a:pPr eaLnBrk="1" hangingPunct="1"/>
            <a:r>
              <a:rPr lang="de-DE" altLang="de-DE" b="1" dirty="0" smtClean="0"/>
              <a:t>3. Soziale Bedürfnisse / Bindungen: </a:t>
            </a:r>
            <a:r>
              <a:rPr lang="de-DE" altLang="de-DE" dirty="0" smtClean="0"/>
              <a:t>Wunsch nach Gruppenzugehörigkeit und</a:t>
            </a:r>
          </a:p>
          <a:p>
            <a:pPr eaLnBrk="1" hangingPunct="1"/>
            <a:r>
              <a:rPr lang="de-DE" altLang="de-DE" dirty="0" smtClean="0"/>
              <a:t>Geselligkeit, nach Freundschaft und Zuneigung sowie nach gutem Arbeitsklima;</a:t>
            </a:r>
          </a:p>
          <a:p>
            <a:pPr eaLnBrk="1" hangingPunct="1"/>
            <a:r>
              <a:rPr lang="de-DE" altLang="de-DE" b="1" dirty="0" smtClean="0"/>
              <a:t>4. Bedürfnis nach Wertschätzung / Selbstachtung: </a:t>
            </a:r>
            <a:r>
              <a:rPr lang="de-DE" altLang="de-DE" dirty="0" smtClean="0"/>
              <a:t>Streben nach Selbstachtung</a:t>
            </a:r>
          </a:p>
          <a:p>
            <a:pPr eaLnBrk="1" hangingPunct="1"/>
            <a:r>
              <a:rPr lang="de-DE" altLang="de-DE" dirty="0" smtClean="0"/>
              <a:t>oder Selbstwertschätzung, Anerkennung durch andere, hohes soziales Ansehen,</a:t>
            </a:r>
          </a:p>
          <a:p>
            <a:pPr eaLnBrk="1" hangingPunct="1"/>
            <a:r>
              <a:rPr lang="de-DE" altLang="de-DE" dirty="0" smtClean="0"/>
              <a:t>Macht, Prestige, Lob und Anerkennung für geleistete Arbeit;</a:t>
            </a:r>
          </a:p>
          <a:p>
            <a:pPr eaLnBrk="1" hangingPunct="1"/>
            <a:r>
              <a:rPr lang="de-DE" altLang="de-DE" b="1" dirty="0" smtClean="0"/>
              <a:t>5. Bedürfnis nach Selbstverwirklichung: </a:t>
            </a:r>
            <a:r>
              <a:rPr lang="de-DE" altLang="de-DE" dirty="0" smtClean="0"/>
              <a:t>Streben nach Erfüllung des Selbst-</a:t>
            </a:r>
          </a:p>
          <a:p>
            <a:pPr eaLnBrk="1" hangingPunct="1"/>
            <a:r>
              <a:rPr lang="de-DE" altLang="de-DE" dirty="0" smtClean="0"/>
              <a:t>Konzeptes, Kreativität, Verwirklichung der eigenen Möglichkeiten, Einbringen</a:t>
            </a:r>
          </a:p>
          <a:p>
            <a:pPr eaLnBrk="1" hangingPunct="1"/>
            <a:r>
              <a:rPr lang="de-DE" altLang="de-DE" dirty="0" smtClean="0"/>
              <a:t>eigener Vorstellungen und Verbesserungen am Arbeitsplatz.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Motivation erfordert</a:t>
            </a:r>
          </a:p>
          <a:p>
            <a:pPr eaLnBrk="1" hangingPunct="1">
              <a:buFontTx/>
              <a:buChar char="•"/>
            </a:pPr>
            <a:r>
              <a:rPr lang="de-DE" altLang="de-DE" dirty="0" smtClean="0"/>
              <a:t> Bedürfnis (Motiv) + Anreiz/Befriedigungschance = Motivation        Handlung</a:t>
            </a:r>
          </a:p>
          <a:p>
            <a:pPr eaLnBrk="1" hangingPunct="1"/>
            <a:r>
              <a:rPr lang="de-DE" altLang="de-DE" dirty="0" smtClean="0"/>
              <a:t>Lutz von Rosenstiel: dürfen+wollen+können</a:t>
            </a:r>
          </a:p>
          <a:p>
            <a:pPr eaLnBrk="1" hangingPunct="1"/>
            <a:endParaRPr lang="de-DE" altLang="de-DE" dirty="0" smtClean="0"/>
          </a:p>
        </p:txBody>
      </p:sp>
      <p:sp>
        <p:nvSpPr>
          <p:cNvPr id="76805" name="Line 4"/>
          <p:cNvSpPr>
            <a:spLocks noChangeShapeType="1"/>
          </p:cNvSpPr>
          <p:nvPr/>
        </p:nvSpPr>
        <p:spPr bwMode="auto">
          <a:xfrm>
            <a:off x="4637034" y="8808398"/>
            <a:ext cx="20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230" tIns="44115" rIns="88230" bIns="44115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803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ADA068F1-9426-43C8-B6AE-A5AF2C6A7B6B}" type="slidenum">
              <a:rPr lang="de-DE" altLang="de-DE" sz="1200">
                <a:latin typeface="Times New Roman" pitchFamily="18" charset="0"/>
              </a:rPr>
              <a:pPr/>
              <a:t>59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Kompetenz: etwas können, etwas bewirken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Autonomie: Freiräume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soziale Eingebundenheit: Gruppenzugehörigkeit</a:t>
            </a:r>
          </a:p>
        </p:txBody>
      </p:sp>
    </p:spTree>
    <p:extLst>
      <p:ext uri="{BB962C8B-B14F-4D97-AF65-F5344CB8AC3E}">
        <p14:creationId xmlns:p14="http://schemas.microsoft.com/office/powerpoint/2010/main" val="91441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16872" indent="-275720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02881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544033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1985185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426338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867490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308642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749794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D18C00-ECA8-43FC-8614-AEE690824F1A}" type="slidenum">
              <a:rPr lang="de-DE" altLang="de-DE" sz="1200"/>
              <a:pPr eaLnBrk="1" hangingPunct="1"/>
              <a:t>7</a:t>
            </a:fld>
            <a:endParaRPr lang="de-DE" altLang="de-DE" sz="1200" dirty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528" y="4718456"/>
            <a:ext cx="4983444" cy="4468898"/>
          </a:xfrm>
          <a:noFill/>
        </p:spPr>
        <p:txBody>
          <a:bodyPr lIns="89294" tIns="44646" rIns="89294" bIns="44646"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994597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C8A4FD82-AF8A-4AD2-BFE9-F67985A7B447}" type="slidenum">
              <a:rPr lang="de-DE" altLang="de-DE" sz="1200">
                <a:latin typeface="Times New Roman" pitchFamily="18" charset="0"/>
              </a:rPr>
              <a:pPr/>
              <a:t>60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 altLang="de-DE" dirty="0" smtClean="0"/>
              <a:t> Leistungsfähigkeit abhängig von </a:t>
            </a:r>
          </a:p>
          <a:p>
            <a:pPr lvl="1" eaLnBrk="1" hangingPunct="1">
              <a:buFontTx/>
              <a:buChar char="•"/>
            </a:pPr>
            <a:r>
              <a:rPr lang="de-DE" altLang="de-DE" dirty="0" smtClean="0"/>
              <a:t> geistige und körperliche Eignung + Kenntnisse und Fähigkeiten = Können</a:t>
            </a:r>
          </a:p>
          <a:p>
            <a:pPr lvl="1" eaLnBrk="1" hangingPunct="1">
              <a:buFontTx/>
              <a:buChar char="•"/>
            </a:pPr>
            <a:r>
              <a:rPr lang="de-DE" altLang="de-DE" dirty="0" smtClean="0"/>
              <a:t> Ausstattung  und Rahmenbedingungen (Befugnisse) = Dürfen</a:t>
            </a:r>
          </a:p>
        </p:txBody>
      </p:sp>
    </p:spTree>
    <p:extLst>
      <p:ext uri="{BB962C8B-B14F-4D97-AF65-F5344CB8AC3E}">
        <p14:creationId xmlns:p14="http://schemas.microsoft.com/office/powerpoint/2010/main" val="3088598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99934DBC-3CBF-4BCC-915D-51287B863F43}" type="slidenum">
              <a:rPr lang="de-DE" altLang="de-DE" sz="1200">
                <a:latin typeface="Times New Roman" pitchFamily="18" charset="0"/>
              </a:rPr>
              <a:pPr/>
              <a:t>61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Gruppenarbeit:</a:t>
            </a:r>
          </a:p>
          <a:p>
            <a:pPr eaLnBrk="1" hangingPunct="1"/>
            <a:r>
              <a:rPr lang="de-DE" altLang="de-DE" dirty="0" smtClean="0"/>
              <a:t>Erarbeiten Sie Vorschläge für Maßnahmen für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Anreize hinsichtlich Sicherheit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Anreize hinsichtlich Wertschätzung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Anreize hinsichtlich des Bedürfnisses nach Selbstverwirklichzng</a:t>
            </a:r>
          </a:p>
        </p:txBody>
      </p:sp>
    </p:spTree>
    <p:extLst>
      <p:ext uri="{BB962C8B-B14F-4D97-AF65-F5344CB8AC3E}">
        <p14:creationId xmlns:p14="http://schemas.microsoft.com/office/powerpoint/2010/main" val="3586294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3A98E85F-CCA0-4F5B-9C28-341F75481D4C}" type="slidenum">
              <a:rPr lang="de-DE" altLang="de-DE" sz="1200">
                <a:latin typeface="Times New Roman" pitchFamily="18" charset="0"/>
              </a:rPr>
              <a:pPr/>
              <a:t>62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73113"/>
            <a:ext cx="4965700" cy="37242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Kontrolle muss</a:t>
            </a:r>
          </a:p>
          <a:p>
            <a:pPr eaLnBrk="1" hangingPunct="1">
              <a:buFontTx/>
              <a:buChar char="•"/>
            </a:pPr>
            <a:r>
              <a:rPr lang="de-DE" altLang="de-DE" dirty="0" smtClean="0"/>
              <a:t> begründet und erklärt und</a:t>
            </a:r>
          </a:p>
          <a:p>
            <a:pPr eaLnBrk="1" hangingPunct="1">
              <a:buFontTx/>
              <a:buChar char="•"/>
            </a:pPr>
            <a:r>
              <a:rPr lang="de-DE" altLang="de-DE" dirty="0" smtClean="0"/>
              <a:t> rechtzeitig terminiert</a:t>
            </a:r>
          </a:p>
          <a:p>
            <a:pPr eaLnBrk="1" hangingPunct="1"/>
            <a:r>
              <a:rPr lang="de-DE" altLang="de-DE" dirty="0" smtClean="0"/>
              <a:t>werden. Nicht das OB, sondern das WIE ist die Frage.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Basis: Vertrauen in Leistungsfähigkeit und Bereitschaft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Auch Positives registrieren und Fehler als Chance sehen!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Stichprobenkontrolle mit einem Minimum an Kontrollpunkten und aktionsorientiert (was tun die Leute); nicht auf Berichte verlassen, sondern selbst hingehen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b="1" dirty="0" smtClean="0"/>
              <a:t>Lückenlose Kontrolle offener Aufträge (es darf nichts vergessen werden)!</a:t>
            </a:r>
          </a:p>
          <a:p>
            <a:pPr eaLnBrk="1" hangingPunct="1"/>
            <a:endParaRPr lang="de-DE" altLang="de-DE" b="1" dirty="0" smtClean="0"/>
          </a:p>
          <a:p>
            <a:pPr eaLnBrk="1" hangingPunct="1"/>
            <a:r>
              <a:rPr lang="de-DE" altLang="de-DE" dirty="0" smtClean="0"/>
              <a:t>Individuell unterschiedl. Kontrolle.</a:t>
            </a:r>
          </a:p>
        </p:txBody>
      </p:sp>
    </p:spTree>
    <p:extLst>
      <p:ext uri="{BB962C8B-B14F-4D97-AF65-F5344CB8AC3E}">
        <p14:creationId xmlns:p14="http://schemas.microsoft.com/office/powerpoint/2010/main" val="2915549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E16225CF-23DA-4C35-B4C2-CC69E383182E}" type="slidenum">
              <a:rPr lang="de-DE" altLang="de-DE" sz="1200">
                <a:latin typeface="Times New Roman" pitchFamily="18" charset="0"/>
              </a:rPr>
              <a:pPr/>
              <a:t>69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73113"/>
            <a:ext cx="4965700" cy="372427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286150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C1844DFC-166F-4282-90B1-5D427C0C5D35}" type="slidenum">
              <a:rPr lang="de-DE" altLang="de-DE" sz="1200">
                <a:latin typeface="Times New Roman" pitchFamily="18" charset="0"/>
              </a:rPr>
              <a:pPr/>
              <a:t>77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sz="1500" dirty="0"/>
              <a:t>Blatt Kritikgespräche ausgeben und besprechen!</a:t>
            </a:r>
          </a:p>
        </p:txBody>
      </p:sp>
    </p:spTree>
    <p:extLst>
      <p:ext uri="{BB962C8B-B14F-4D97-AF65-F5344CB8AC3E}">
        <p14:creationId xmlns:p14="http://schemas.microsoft.com/office/powerpoint/2010/main" val="4052520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66BD2A4F-4547-41C7-88D6-9FFA1537FA76}" type="slidenum">
              <a:rPr lang="de-DE" altLang="de-DE" sz="1200">
                <a:latin typeface="Times New Roman" pitchFamily="18" charset="0"/>
              </a:rPr>
              <a:pPr/>
              <a:t>82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73113"/>
            <a:ext cx="4965700" cy="37242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 smtClean="0"/>
              <a:t> es sind Menschen und keine Mitarbeiter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Menschen entwickeln sich immer, die Frage ist nur wie/wohin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wichtig: </a:t>
            </a:r>
          </a:p>
          <a:p>
            <a:pPr lvl="1" eaLnBrk="1" hangingPunct="1">
              <a:buFontTx/>
              <a:buChar char="-"/>
            </a:pPr>
            <a:r>
              <a:rPr lang="de-DE" altLang="de-DE" dirty="0" smtClean="0"/>
              <a:t> Aufgabe: größer, verantwortungsvoller (nicht besser bezahlt); verlangen nicht bieten</a:t>
            </a:r>
          </a:p>
          <a:p>
            <a:pPr lvl="1" eaLnBrk="1" hangingPunct="1">
              <a:buFontTx/>
              <a:buChar char="-"/>
            </a:pPr>
            <a:r>
              <a:rPr lang="de-DE" altLang="de-DE" dirty="0" smtClean="0"/>
              <a:t> Stärken: anhand der bisherigen Leistungen</a:t>
            </a:r>
          </a:p>
          <a:p>
            <a:pPr lvl="1" eaLnBrk="1" hangingPunct="1">
              <a:buFontTx/>
              <a:buChar char="-"/>
            </a:pPr>
            <a:r>
              <a:rPr lang="de-DE" altLang="de-DE" dirty="0" smtClean="0"/>
              <a:t> Vorgesetzter: fachlich kompetent+verantwortungsbewusst+charakterliche Integrität=Vorbild</a:t>
            </a:r>
          </a:p>
          <a:p>
            <a:pPr lvl="1" eaLnBrk="1" hangingPunct="1">
              <a:buFontTx/>
              <a:buChar char="-"/>
            </a:pPr>
            <a:r>
              <a:rPr lang="de-DE" altLang="de-DE" dirty="0" smtClean="0"/>
              <a:t>Platzierung: Linie oder Stab, Kreativität oder Routine, Einzelgänger/Teamplayer, Pedant oder Generalist</a:t>
            </a:r>
          </a:p>
          <a:p>
            <a:pPr lvl="1" eaLnBrk="1" hangingPunct="1">
              <a:buFontTx/>
              <a:buChar char="-"/>
            </a:pPr>
            <a:endParaRPr lang="de-DE" altLang="de-DE" dirty="0" smtClean="0"/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Lob nur für echte Leistungen und von den richtigen Personen!</a:t>
            </a:r>
          </a:p>
        </p:txBody>
      </p:sp>
    </p:spTree>
    <p:extLst>
      <p:ext uri="{BB962C8B-B14F-4D97-AF65-F5344CB8AC3E}">
        <p14:creationId xmlns:p14="http://schemas.microsoft.com/office/powerpoint/2010/main" val="1554853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382B1C80-057C-4521-899C-25A46E90CA47}" type="slidenum">
              <a:rPr lang="de-DE" altLang="de-DE" sz="1200">
                <a:latin typeface="Times New Roman" pitchFamily="18" charset="0"/>
              </a:rPr>
              <a:pPr/>
              <a:t>83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756006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F705F-28EB-4B48-81FF-B87F9F05C83B}" type="slidenum">
              <a:rPr lang="de-DE" altLang="de-DE"/>
              <a:pPr/>
              <a:t>145</a:t>
            </a:fld>
            <a:endParaRPr lang="de-DE" altLang="de-DE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94" y="4717415"/>
            <a:ext cx="4980714" cy="4469130"/>
          </a:xfrm>
        </p:spPr>
        <p:txBody>
          <a:bodyPr lIns="94762" tIns="47380" rIns="94762" bIns="47380"/>
          <a:lstStyle/>
          <a:p>
            <a:r>
              <a:rPr lang="de-DE" altLang="de-DE" dirty="0"/>
              <a:t>KGST = Kommunale Gemeinschaftsstelle in Köln (www.kgst.de)</a:t>
            </a:r>
          </a:p>
        </p:txBody>
      </p:sp>
    </p:spTree>
    <p:extLst>
      <p:ext uri="{BB962C8B-B14F-4D97-AF65-F5344CB8AC3E}">
        <p14:creationId xmlns:p14="http://schemas.microsoft.com/office/powerpoint/2010/main" val="3696312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07" indent="-275695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779" indent="-22055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3891" indent="-22055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004" indent="-22055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116" indent="-22055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227" indent="-22055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340" indent="-22055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452" indent="-22055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8760DFD2-835A-4A41-9C05-DCFC097B2C50}" type="slidenum">
              <a:rPr lang="de-DE" altLang="de-DE" sz="1100">
                <a:latin typeface="Times New Roman" pitchFamily="18" charset="0"/>
              </a:rPr>
              <a:pPr/>
              <a:t>172</a:t>
            </a:fld>
            <a:endParaRPr lang="de-DE" altLang="de-DE" sz="1100" dirty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65351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16872" indent="-275720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02881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544033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1985185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426338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867490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308642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749794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CF431E-967A-4BE9-8DBF-E9F81920BB4C}" type="slidenum">
              <a:rPr lang="de-DE" altLang="de-DE" sz="1200"/>
              <a:pPr eaLnBrk="1" hangingPunct="1"/>
              <a:t>10</a:t>
            </a:fld>
            <a:endParaRPr lang="de-DE" altLang="de-DE" sz="120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26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de-DE" altLang="de-DE" dirty="0" smtClean="0"/>
              <a:t>Unterscheidung Sachziele und normative Ziele (im Leitbild, z.B. Rechtmäßigkeit, Kundenfreundlichkeit etc.)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ohne Ziele gibt es eigentlich keine Leistung; was wäre die: Erbringung der Arbeitszeit?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das Ziel soll motivieren, nicht der Chef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operative Ziele + Mitarbeiterziele sind Jahresziele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möglichst für jeden Ziele, aber keine Bürokratie; nicht viele, sondern die richtigen Ziele, also Unwichtiges ignorieren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Ziel immer quantifizieren = festlegen, woran man erkennt, ob das Ziel erreicht ist</a:t>
            </a:r>
          </a:p>
          <a:p>
            <a:pPr eaLnBrk="1" hangingPunct="1">
              <a:buFontTx/>
              <a:buChar char="-"/>
            </a:pPr>
            <a:r>
              <a:rPr lang="de-DE" altLang="de-DE" dirty="0" smtClean="0"/>
              <a:t> immer Ziel + Maßnahme + Ressource planen und verantwortl. Person festlegen</a:t>
            </a:r>
          </a:p>
        </p:txBody>
      </p:sp>
    </p:spTree>
    <p:extLst>
      <p:ext uri="{BB962C8B-B14F-4D97-AF65-F5344CB8AC3E}">
        <p14:creationId xmlns:p14="http://schemas.microsoft.com/office/powerpoint/2010/main" val="201603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sz="1300" b="1" dirty="0">
                <a:latin typeface="Univers LT 45 Light" panose="02000403030000020003" pitchFamily="2" charset="0"/>
              </a:rPr>
              <a:t>(mind. operative) Ziele müssen SMART sein!</a:t>
            </a:r>
          </a:p>
          <a:p>
            <a:pPr algn="ctr"/>
            <a:r>
              <a:rPr lang="de-DE" sz="1300" b="1" dirty="0">
                <a:latin typeface="Univers LT 45 Light" panose="02000403030000020003" pitchFamily="2" charset="0"/>
              </a:rPr>
              <a:t>Die Messbarkeit gewährleisten nur geeignete Kennzahlen!</a:t>
            </a:r>
          </a:p>
          <a:p>
            <a:pPr algn="ctr"/>
            <a:r>
              <a:rPr lang="de-DE" sz="1300" b="1" dirty="0">
                <a:latin typeface="Univers LT 45 Light" panose="02000403030000020003" pitchFamily="2" charset="0"/>
              </a:rPr>
              <a:t>Ziele stehen häufig nicht nebeneinander – Zielkonflikte!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87C86-D28E-4DA7-9328-87612107D41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16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CA695-2E4D-4869-ACF4-DF73454BD63E}" type="slidenum">
              <a:rPr lang="de-DE" altLang="de-DE"/>
              <a:pPr/>
              <a:t>22</a:t>
            </a:fld>
            <a:endParaRPr lang="de-DE" altLang="de-DE" dirty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1363"/>
            <a:ext cx="4967288" cy="372745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36" y="4718726"/>
            <a:ext cx="4979829" cy="4470955"/>
          </a:xfrm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9556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16872" indent="-275720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02881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544033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1985185" indent="-220576" defTabSz="919067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426338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867490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308642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749794" indent="-220576" defTabSz="919067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0EF789-429F-40E8-8192-771810B0B5A9}" type="slidenum">
              <a:rPr lang="de-DE" altLang="de-DE" sz="1200"/>
              <a:pPr eaLnBrk="1" hangingPunct="1"/>
              <a:t>23</a:t>
            </a:fld>
            <a:endParaRPr lang="de-DE" altLang="de-DE" sz="1200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4063"/>
            <a:ext cx="4938713" cy="37052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451" y="4718456"/>
            <a:ext cx="4988002" cy="4470439"/>
          </a:xfrm>
          <a:noFill/>
        </p:spPr>
        <p:txBody>
          <a:bodyPr/>
          <a:lstStyle/>
          <a:p>
            <a:pPr eaLnBrk="1" hangingPunct="1"/>
            <a:endParaRPr lang="de-DE" alt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612713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6E40B214-8214-4C17-AE73-D7A550A4F5B5}" type="slidenum">
              <a:rPr lang="de-DE" altLang="de-DE" sz="1200">
                <a:latin typeface="Times New Roman" pitchFamily="18" charset="0"/>
              </a:rPr>
              <a:pPr/>
              <a:t>36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 altLang="de-DE" dirty="0" smtClean="0"/>
              <a:t> Interaktion = schriftliche, mündliche und nonverbale Kommunikation</a:t>
            </a:r>
          </a:p>
          <a:p>
            <a:pPr eaLnBrk="1" hangingPunct="1">
              <a:buFontTx/>
              <a:buChar char="•"/>
            </a:pPr>
            <a:r>
              <a:rPr lang="de-DE" altLang="de-DE" dirty="0" smtClean="0"/>
              <a:t> Ziele müssen vorhanden und bekannt sein</a:t>
            </a:r>
          </a:p>
          <a:p>
            <a:pPr eaLnBrk="1" hangingPunct="1">
              <a:buFontTx/>
              <a:buChar char="•"/>
            </a:pPr>
            <a:r>
              <a:rPr lang="de-DE" altLang="de-DE" dirty="0" smtClean="0"/>
              <a:t> Motivation ist Basis des Erfolgs, aber auch der Kundenzufriedenheit</a:t>
            </a:r>
          </a:p>
          <a:p>
            <a:pPr eaLnBrk="1" hangingPunct="1">
              <a:buFontTx/>
              <a:buChar char="•"/>
            </a:pPr>
            <a:r>
              <a:rPr lang="de-DE" altLang="de-DE" dirty="0" smtClean="0"/>
              <a:t> fehlender Gruppenzusammenhalt kostet unnötige Energie</a:t>
            </a:r>
          </a:p>
          <a:p>
            <a:pPr eaLnBrk="1" hangingPunct="1">
              <a:buFontTx/>
              <a:buChar char="•"/>
            </a:pPr>
            <a:endParaRPr lang="de-DE" altLang="de-DE" dirty="0" smtClean="0"/>
          </a:p>
          <a:p>
            <a:pPr eaLnBrk="1" hangingPunct="1"/>
            <a:r>
              <a:rPr lang="de-DE" altLang="de-DE" dirty="0" smtClean="0"/>
              <a:t>Führen ist das verantwortungsvolle Umgehen mit Menschen, die Unterstützung auf dem Weg zu einem Ziel.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Vorgesetzter </a:t>
            </a:r>
            <a:r>
              <a:rPr lang="de-DE" altLang="de-DE" dirty="0" smtClean="0">
                <a:cs typeface="Times New Roman" pitchFamily="18" charset="0"/>
              </a:rPr>
              <a:t>≠ Führungskraft</a:t>
            </a:r>
          </a:p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70323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D1A50CE5-B52C-4948-BD2D-A87B91E4EBD1}" type="slidenum">
              <a:rPr lang="de-DE" altLang="de-DE" sz="1200">
                <a:latin typeface="Times New Roman" pitchFamily="18" charset="0"/>
              </a:rPr>
              <a:pPr/>
              <a:t>41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pic>
        <p:nvPicPr>
          <p:cNvPr id="604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273" y="5105113"/>
            <a:ext cx="5436208" cy="1075247"/>
          </a:xfrm>
          <a:noFill/>
        </p:spPr>
      </p:pic>
    </p:spTree>
    <p:extLst>
      <p:ext uri="{BB962C8B-B14F-4D97-AF65-F5344CB8AC3E}">
        <p14:creationId xmlns:p14="http://schemas.microsoft.com/office/powerpoint/2010/main" val="374124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Univers LT 45 Light" pitchFamily="2" charset="0"/>
              </a:defRPr>
            </a:lvl1pPr>
            <a:lvl2pPr marL="716872" indent="-275720">
              <a:defRPr sz="1900">
                <a:solidFill>
                  <a:schemeClr val="tx1"/>
                </a:solidFill>
                <a:latin typeface="Univers LT 45 Light" pitchFamily="2" charset="0"/>
              </a:defRPr>
            </a:lvl2pPr>
            <a:lvl3pPr marL="1102881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3pPr>
            <a:lvl4pPr marL="1544033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4pPr>
            <a:lvl5pPr marL="1985185" indent="-220576">
              <a:defRPr sz="1900">
                <a:solidFill>
                  <a:schemeClr val="tx1"/>
                </a:solidFill>
                <a:latin typeface="Univers LT 45 Light" pitchFamily="2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fld id="{1206BEA4-F412-4821-B14B-249D87B1CE1B}" type="slidenum">
              <a:rPr lang="de-DE" altLang="de-DE" sz="1200">
                <a:latin typeface="Times New Roman" pitchFamily="18" charset="0"/>
              </a:rPr>
              <a:pPr/>
              <a:t>46</a:t>
            </a:fld>
            <a:endParaRPr lang="de-DE" altLang="de-DE" sz="1200" dirty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2525" cy="37226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06755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867400" y="66294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900" dirty="0">
                <a:solidFill>
                  <a:srgbClr val="000000"/>
                </a:solidFill>
              </a:rPr>
              <a:t>Helfrich · </a:t>
            </a:r>
            <a:r>
              <a:rPr lang="de-DE" altLang="de-DE" sz="900" dirty="0" smtClean="0">
                <a:solidFill>
                  <a:srgbClr val="000000"/>
                </a:solidFill>
              </a:rPr>
              <a:t>03/2019 </a:t>
            </a:r>
            <a:r>
              <a:rPr lang="de-DE" altLang="de-DE" sz="900" dirty="0">
                <a:solidFill>
                  <a:srgbClr val="000000"/>
                </a:solidFill>
              </a:rPr>
              <a:t>· Seite </a:t>
            </a:r>
            <a:fld id="{C537D33F-A958-4275-9589-47B438513C2C}" type="slidenum">
              <a:rPr lang="de-DE" altLang="de-DE" sz="9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de-DE" altLang="de-DE" sz="90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6629400"/>
            <a:ext cx="2743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900" dirty="0">
                <a:solidFill>
                  <a:srgbClr val="000000"/>
                </a:solidFill>
              </a:rPr>
              <a:t>©  </a:t>
            </a:r>
            <a:r>
              <a:rPr lang="de-DE" altLang="de-DE" sz="900" dirty="0" smtClean="0">
                <a:solidFill>
                  <a:srgbClr val="000000"/>
                </a:solidFill>
              </a:rPr>
              <a:t>2019 </a:t>
            </a:r>
            <a:r>
              <a:rPr lang="de-DE" altLang="de-DE" sz="900" dirty="0">
                <a:solidFill>
                  <a:srgbClr val="000000"/>
                </a:solidFill>
              </a:rPr>
              <a:t>BVS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429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52400"/>
            <a:ext cx="6443663" cy="838200"/>
          </a:xfrm>
          <a:prstGeom prst="rect">
            <a:avLst/>
          </a:prstGeom>
          <a:solidFill>
            <a:srgbClr val="D2DC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16200000">
            <a:off x="5619750" y="171450"/>
            <a:ext cx="1143000" cy="6477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de-DE" altLang="de-DE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03575" y="66294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900" dirty="0" smtClean="0">
                <a:solidFill>
                  <a:srgbClr val="000000"/>
                </a:solidFill>
              </a:rPr>
              <a:t>Fortbildungsseminar für Studenten der HSS</a:t>
            </a:r>
            <a:endParaRPr lang="de-DE" altLang="de-DE" sz="900" dirty="0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CCFFCC"/>
          </a:solidFill>
        </p:spPr>
        <p:txBody>
          <a:bodyPr/>
          <a:lstStyle>
            <a:lvl1pPr algn="ctr">
              <a:defRPr sz="3600">
                <a:solidFill>
                  <a:srgbClr val="FF0000"/>
                </a:solidFill>
              </a:defRPr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99"/>
          </a:solidFill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615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62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7338" y="179388"/>
            <a:ext cx="2058987" cy="5946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9388"/>
            <a:ext cx="6027738" cy="5946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50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8229600" cy="8016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772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8229600" cy="8016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5146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>
            <a:off x="2943022" y="6725431"/>
            <a:ext cx="2828122" cy="132569"/>
          </a:xfrm>
          <a:prstGeom prst="rect">
            <a:avLst/>
          </a:prstGeom>
        </p:spPr>
        <p:txBody>
          <a:bodyPr lIns="80147" tIns="40074" rIns="80147" bIns="40074"/>
          <a:lstStyle/>
          <a:p>
            <a:pPr marL="11132">
              <a:spcBef>
                <a:spcPts val="35"/>
              </a:spcBef>
            </a:pPr>
            <a:r>
              <a:rPr lang="de-DE" spc="13" dirty="0" smtClean="0"/>
              <a:t>Fortbildungsseminar für Studenten der HSS in Kirgisistan</a:t>
            </a:r>
            <a:endParaRPr lang="de-DE" spc="13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>
          <a:xfrm>
            <a:off x="532133" y="6715122"/>
            <a:ext cx="1410913" cy="132569"/>
          </a:xfrm>
          <a:prstGeom prst="rect">
            <a:avLst/>
          </a:prstGeom>
        </p:spPr>
        <p:txBody>
          <a:bodyPr lIns="80147" tIns="40074" rIns="80147" bIns="40074"/>
          <a:lstStyle/>
          <a:p>
            <a:pPr marL="11132">
              <a:spcBef>
                <a:spcPts val="35"/>
              </a:spcBef>
            </a:pPr>
            <a:r>
              <a:rPr lang="de-DE" spc="22" dirty="0" smtClean="0"/>
              <a:t>© </a:t>
            </a:r>
            <a:r>
              <a:rPr lang="de-DE" dirty="0" smtClean="0"/>
              <a:t>Raymund Helfrich</a:t>
            </a:r>
            <a:endParaRPr lang="de-DE" spc="13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7729612" y="6725431"/>
            <a:ext cx="1032772" cy="132569"/>
          </a:xfrm>
          <a:prstGeom prst="rect">
            <a:avLst/>
          </a:prstGeom>
        </p:spPr>
        <p:txBody>
          <a:bodyPr lIns="80147" tIns="40074" rIns="80147" bIns="40074"/>
          <a:lstStyle/>
          <a:p>
            <a:pPr marL="11132">
              <a:spcBef>
                <a:spcPts val="35"/>
              </a:spcBef>
            </a:pPr>
            <a:r>
              <a:rPr lang="de-DE" spc="13" dirty="0" smtClean="0"/>
              <a:t>01/2018</a:t>
            </a:r>
            <a:r>
              <a:rPr lang="de-DE" spc="9" dirty="0" smtClean="0"/>
              <a:t>· </a:t>
            </a:r>
            <a:r>
              <a:rPr lang="de-DE" spc="4" dirty="0" smtClean="0"/>
              <a:t>Seite</a:t>
            </a:r>
            <a:r>
              <a:rPr lang="de-DE" spc="18" dirty="0" smtClean="0"/>
              <a:t> </a:t>
            </a:r>
            <a:fld id="{81D60167-4931-47E6-BA6A-407CBD079E47}" type="slidenum">
              <a:rPr lang="de-DE" spc="13" smtClean="0"/>
              <a:pPr marL="11132">
                <a:spcBef>
                  <a:spcPts val="35"/>
                </a:spcBef>
              </a:pPr>
              <a:t>‹#›</a:t>
            </a:fld>
            <a:endParaRPr lang="de-DE" spc="13" dirty="0"/>
          </a:p>
        </p:txBody>
      </p:sp>
    </p:spTree>
    <p:extLst>
      <p:ext uri="{BB962C8B-B14F-4D97-AF65-F5344CB8AC3E}">
        <p14:creationId xmlns:p14="http://schemas.microsoft.com/office/powerpoint/2010/main" val="100500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8229600" cy="8016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8229600" cy="2387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736975"/>
            <a:ext cx="8229600" cy="23891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91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727972" y="6011184"/>
            <a:ext cx="1728888" cy="357008"/>
          </a:xfrm>
          <a:prstGeom prst="rect">
            <a:avLst/>
          </a:prstGeom>
        </p:spPr>
        <p:txBody>
          <a:bodyPr lIns="0" tIns="0" rIns="0" bIns="0"/>
          <a:lstStyle>
            <a:lvl1pPr>
              <a:defRPr sz="1026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R="4344" indent="281268">
              <a:spcBef>
                <a:spcPts val="90"/>
              </a:spcBef>
            </a:pPr>
            <a:r>
              <a:rPr lang="de-DE" dirty="0" smtClean="0"/>
              <a:t>Lothar Schreinert  Jobcenter</a:t>
            </a:r>
            <a:r>
              <a:rPr lang="de-DE" spc="-38" dirty="0" smtClean="0"/>
              <a:t> </a:t>
            </a:r>
            <a:r>
              <a:rPr lang="de-DE" spc="-4" dirty="0" err="1" smtClean="0"/>
              <a:t>N¸rnberg</a:t>
            </a:r>
            <a:r>
              <a:rPr lang="de-DE" spc="-4" dirty="0" smtClean="0"/>
              <a:t>-Stadt</a:t>
            </a:r>
            <a:endParaRPr lang="de-DE" spc="-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249318" y="6011184"/>
            <a:ext cx="780280" cy="1911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26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0860">
              <a:spcBef>
                <a:spcPts val="90"/>
              </a:spcBef>
            </a:pPr>
            <a:r>
              <a:rPr lang="de-DE" dirty="0" smtClean="0"/>
              <a:t>05.10.2012</a:t>
            </a:r>
            <a:endParaRPr lang="de-DE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690516" y="6011184"/>
            <a:ext cx="210680" cy="1911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26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1720">
              <a:spcBef>
                <a:spcPts val="90"/>
              </a:spcBef>
            </a:pPr>
            <a:fld id="{81D60167-4931-47E6-BA6A-407CBD079E47}" type="slidenum">
              <a:rPr lang="de-DE" smtClean="0"/>
              <a:pPr marL="21720">
                <a:spcBef>
                  <a:spcPts val="90"/>
                </a:spcBef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768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29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60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165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51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76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40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25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502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323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867400" y="66294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de-DE" altLang="de-DE" sz="900" dirty="0">
                <a:solidFill>
                  <a:srgbClr val="000000"/>
                </a:solidFill>
              </a:rPr>
              <a:t>Helfrich · </a:t>
            </a:r>
            <a:r>
              <a:rPr lang="de-DE" altLang="de-DE" sz="900" dirty="0" smtClean="0">
                <a:solidFill>
                  <a:srgbClr val="000000"/>
                </a:solidFill>
              </a:rPr>
              <a:t>03/2019 </a:t>
            </a:r>
            <a:r>
              <a:rPr lang="de-DE" altLang="de-DE" sz="900" dirty="0">
                <a:solidFill>
                  <a:srgbClr val="000000"/>
                </a:solidFill>
              </a:rPr>
              <a:t>· Seite </a:t>
            </a:r>
            <a:fld id="{0AF177BF-99E0-464A-AC43-173C5EBFE030}" type="slidenum">
              <a:rPr lang="de-DE" altLang="de-DE" sz="9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de-DE" altLang="de-DE" sz="900" dirty="0">
              <a:solidFill>
                <a:srgbClr val="000000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2400" y="6629400"/>
            <a:ext cx="2743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900" dirty="0">
                <a:solidFill>
                  <a:srgbClr val="000000"/>
                </a:solidFill>
              </a:rPr>
              <a:t>©  </a:t>
            </a:r>
            <a:r>
              <a:rPr lang="de-DE" altLang="de-DE" sz="900" dirty="0" smtClean="0">
                <a:solidFill>
                  <a:srgbClr val="000000"/>
                </a:solidFill>
              </a:rPr>
              <a:t>2019 </a:t>
            </a:r>
            <a:r>
              <a:rPr lang="de-DE" altLang="de-DE" sz="900" dirty="0">
                <a:solidFill>
                  <a:srgbClr val="000000"/>
                </a:solidFill>
              </a:rPr>
              <a:t>BVS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429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52400"/>
            <a:ext cx="6443663" cy="838200"/>
          </a:xfrm>
          <a:prstGeom prst="rect">
            <a:avLst/>
          </a:prstGeom>
          <a:solidFill>
            <a:srgbClr val="D2DC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-5400000">
            <a:off x="5619750" y="171450"/>
            <a:ext cx="1143000" cy="6477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de-DE" altLang="de-DE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79388"/>
            <a:ext cx="8229600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203575" y="6629400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900" dirty="0" smtClean="0">
                <a:solidFill>
                  <a:srgbClr val="000000"/>
                </a:solidFill>
              </a:rPr>
              <a:t>Fortbildungsseminar für Studenten der HSS</a:t>
            </a:r>
            <a:endParaRPr lang="de-DE" altLang="de-DE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4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7" r:id="rId15"/>
    <p:sldLayoutId id="2147483678" r:id="rId16"/>
    <p:sldLayoutId id="2147483679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har char="–"/>
        <a:defRPr sz="24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har char="•"/>
        <a:defRPr b="1">
          <a:solidFill>
            <a:srgbClr val="990033"/>
          </a:solidFill>
          <a:latin typeface="+mn-lt"/>
        </a:defRPr>
      </a:lvl3pPr>
      <a:lvl4pPr marL="1600200" indent="-228600" algn="l" rtl="0" eaLnBrk="0" fontAlgn="base" hangingPunct="0">
        <a:spcBef>
          <a:spcPct val="5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791345" y="0"/>
            <a:ext cx="612496" cy="1066992"/>
          </a:xfrm>
          <a:custGeom>
            <a:avLst/>
            <a:gdLst/>
            <a:ahLst/>
            <a:cxnLst/>
            <a:rect l="l" t="t" r="r" b="b"/>
            <a:pathLst>
              <a:path w="716279" h="1176655">
                <a:moveTo>
                  <a:pt x="716279" y="0"/>
                </a:moveTo>
                <a:lnTo>
                  <a:pt x="669452" y="0"/>
                </a:lnTo>
                <a:lnTo>
                  <a:pt x="0" y="1176527"/>
                </a:lnTo>
                <a:lnTo>
                  <a:pt x="716279" y="1176527"/>
                </a:lnTo>
                <a:lnTo>
                  <a:pt x="716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0100" y="1857364"/>
            <a:ext cx="6643734" cy="1879226"/>
          </a:xfrm>
          <a:prstGeom prst="rect">
            <a:avLst/>
          </a:prstGeom>
          <a:solidFill>
            <a:srgbClr val="647896"/>
          </a:solidFill>
        </p:spPr>
        <p:txBody>
          <a:bodyPr vert="horz" wrap="square" lIns="0" tIns="154172" rIns="0" bIns="0" rtlCol="0">
            <a:spAutoFit/>
          </a:bodyPr>
          <a:lstStyle/>
          <a:p>
            <a:pPr marL="317249">
              <a:spcBef>
                <a:spcPts val="1214"/>
              </a:spcBef>
            </a:pPr>
            <a:r>
              <a:rPr lang="ru-RU" sz="2800" spc="-9" dirty="0" smtClean="0">
                <a:solidFill>
                  <a:srgbClr val="FFFFFF"/>
                </a:solidFill>
              </a:rPr>
              <a:t>Инструменты и компетенции менеджмента в системе государственного и муниципального управления</a:t>
            </a:r>
            <a:endParaRPr lang="ru-RU" sz="2800" spc="-9" dirty="0">
              <a:solidFill>
                <a:srgbClr val="FFFFFF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9124" y="4857760"/>
            <a:ext cx="4071966" cy="1356864"/>
          </a:xfrm>
          <a:prstGeom prst="rect">
            <a:avLst/>
          </a:prstGeom>
          <a:solidFill>
            <a:srgbClr val="D2DCF0"/>
          </a:solidFill>
        </p:spPr>
        <p:txBody>
          <a:bodyPr vert="horz" wrap="square" lIns="0" tIns="94062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spc="9" dirty="0" smtClean="0">
                <a:latin typeface="Arial"/>
                <a:cs typeface="Arial"/>
              </a:rPr>
              <a:t>Директор (проректор) по административным вопросам</a:t>
            </a:r>
            <a:endParaRPr lang="de-DE" sz="1800" dirty="0"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b="1" spc="-9" dirty="0" smtClean="0">
                <a:latin typeface="Arial"/>
                <a:cs typeface="Arial"/>
              </a:rPr>
              <a:t>Раймунд Хельфрих</a:t>
            </a:r>
            <a:endParaRPr lang="de-DE" sz="1800" b="1" spc="-9" dirty="0"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spc="-13" dirty="0" smtClean="0">
                <a:latin typeface="Arial"/>
                <a:cs typeface="Arial"/>
              </a:rPr>
              <a:t>Баварская школа управления</a:t>
            </a:r>
            <a:r>
              <a:rPr lang="de-DE" sz="1800" spc="-13" dirty="0" smtClean="0">
                <a:latin typeface="Arial"/>
                <a:cs typeface="Arial"/>
              </a:rPr>
              <a:t> </a:t>
            </a:r>
            <a:r>
              <a:rPr lang="de-DE" sz="1800" spc="-9" dirty="0" smtClean="0">
                <a:latin typeface="Arial"/>
                <a:cs typeface="Arial"/>
              </a:rPr>
              <a:t>(</a:t>
            </a:r>
            <a:r>
              <a:rPr lang="ru-RU" sz="1800" spc="-9" dirty="0" smtClean="0">
                <a:latin typeface="Arial"/>
                <a:cs typeface="Arial"/>
              </a:rPr>
              <a:t>БШУ</a:t>
            </a:r>
            <a:r>
              <a:rPr lang="de-DE" sz="1800" spc="-9" dirty="0" smtClean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71414"/>
            <a:ext cx="6429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Рабочий семинар в рамках курса по повышению квалификации для активных студентов </a:t>
            </a:r>
            <a:br>
              <a:rPr lang="ru-RU" b="1" dirty="0" smtClean="0"/>
            </a:br>
            <a:r>
              <a:rPr lang="ru-RU" b="1" dirty="0" smtClean="0"/>
              <a:t>Фонда </a:t>
            </a:r>
            <a:r>
              <a:rPr lang="ru-RU" b="1" dirty="0" err="1" smtClean="0"/>
              <a:t>Ханнса</a:t>
            </a:r>
            <a:r>
              <a:rPr lang="ru-RU" b="1" dirty="0" smtClean="0"/>
              <a:t> </a:t>
            </a:r>
            <a:r>
              <a:rPr lang="ru-RU" b="1" dirty="0" smtClean="0"/>
              <a:t>Зайделя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1577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20" y="285728"/>
            <a:ext cx="3460745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de-DE" sz="2800" dirty="0" smtClean="0">
                <a:latin typeface="+mn-lt"/>
              </a:rPr>
              <a:t>Иерархия целей</a:t>
            </a:r>
            <a:endParaRPr lang="de-DE" altLang="de-DE" sz="2800" dirty="0" smtClean="0">
              <a:latin typeface="+mn-lt"/>
            </a:endParaRP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1258888" y="1341438"/>
            <a:ext cx="6629400" cy="4945062"/>
            <a:chOff x="1248" y="240"/>
            <a:chExt cx="4176" cy="3600"/>
          </a:xfrm>
        </p:grpSpPr>
        <p:sp>
          <p:nvSpPr>
            <p:cNvPr id="10251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468 w 21600"/>
                <a:gd name="T1" fmla="*/ 0 h 21600"/>
                <a:gd name="T2" fmla="*/ 936 w 21600"/>
                <a:gd name="T3" fmla="*/ 798 h 21600"/>
                <a:gd name="T4" fmla="*/ 0 w 21600"/>
                <a:gd name="T5" fmla="*/ 798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252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40 w 21600"/>
                <a:gd name="T1" fmla="*/ 0 h 21600"/>
                <a:gd name="T2" fmla="*/ 1475 w 21600"/>
                <a:gd name="T3" fmla="*/ 0 h 21600"/>
                <a:gd name="T4" fmla="*/ 2015 w 21600"/>
                <a:gd name="T5" fmla="*/ 936 h 21600"/>
                <a:gd name="T6" fmla="*/ 0 w 21600"/>
                <a:gd name="T7" fmla="*/ 93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253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539 w 21600"/>
                <a:gd name="T1" fmla="*/ 0 h 21600"/>
                <a:gd name="T2" fmla="*/ 2548 w 21600"/>
                <a:gd name="T3" fmla="*/ 0 h 21600"/>
                <a:gd name="T4" fmla="*/ 3087 w 21600"/>
                <a:gd name="T5" fmla="*/ 935 h 21600"/>
                <a:gd name="T6" fmla="*/ 0 w 21600"/>
                <a:gd name="T7" fmla="*/ 93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254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540 w 21600"/>
                <a:gd name="T1" fmla="*/ 0 h 21600"/>
                <a:gd name="T2" fmla="*/ 3636 w 21600"/>
                <a:gd name="T3" fmla="*/ 0 h 21600"/>
                <a:gd name="T4" fmla="*/ 4176 w 21600"/>
                <a:gd name="T5" fmla="*/ 936 h 21600"/>
                <a:gd name="T6" fmla="*/ 0 w 21600"/>
                <a:gd name="T7" fmla="*/ 93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067175" y="1916113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de-DE" dirty="0" smtClean="0"/>
              <a:t>Миссия</a:t>
            </a:r>
            <a:endParaRPr lang="de-DE" altLang="de-DE" dirty="0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3573463" y="2743880"/>
            <a:ext cx="20701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de-DE" dirty="0" smtClean="0"/>
              <a:t>Стратегические цели</a:t>
            </a:r>
            <a:endParaRPr lang="de-DE" altLang="de-DE" dirty="0"/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3249613" y="4094162"/>
            <a:ext cx="2663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de-DE" dirty="0" smtClean="0"/>
              <a:t>Годовые оперативные цели</a:t>
            </a:r>
            <a:endParaRPr lang="de-DE" altLang="de-DE" dirty="0"/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2771775" y="5445125"/>
            <a:ext cx="3529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de-DE" dirty="0" smtClean="0"/>
              <a:t>Цели сотрудников</a:t>
            </a:r>
            <a:endParaRPr lang="de-DE" altLang="de-DE" dirty="0"/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5194755" y="1535572"/>
            <a:ext cx="2806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dirty="0" smtClean="0"/>
              <a:t> </a:t>
            </a:r>
            <a:r>
              <a:rPr lang="ru-RU" altLang="de-DE" sz="1600" dirty="0" smtClean="0"/>
              <a:t>Главные цели</a:t>
            </a:r>
            <a:endParaRPr lang="de-DE" altLang="de-DE" dirty="0" smtClean="0"/>
          </a:p>
          <a:p>
            <a:pPr eaLnBrk="1" hangingPunct="1">
              <a:spcBef>
                <a:spcPct val="50000"/>
              </a:spcBef>
            </a:pPr>
            <a:r>
              <a:rPr lang="de-DE" altLang="de-DE" sz="1600" dirty="0" smtClean="0"/>
              <a:t>(</a:t>
            </a:r>
            <a:r>
              <a:rPr lang="ru-RU" altLang="de-DE" sz="1600" dirty="0" smtClean="0"/>
              <a:t>Какими мы себя видим</a:t>
            </a:r>
            <a:r>
              <a:rPr lang="de-DE" altLang="de-DE" sz="1600" dirty="0" smtClean="0"/>
              <a:t>?)</a:t>
            </a:r>
            <a:endParaRPr lang="de-DE" altLang="de-DE" sz="1600" dirty="0"/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6000761" y="2708275"/>
            <a:ext cx="28193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de-DE" sz="1600" dirty="0" smtClean="0"/>
              <a:t>Чего мы хотим достичь</a:t>
            </a:r>
            <a:r>
              <a:rPr lang="de-DE" altLang="de-DE" sz="1600" dirty="0" smtClean="0"/>
              <a:t>?</a:t>
            </a:r>
            <a:endParaRPr lang="de-DE" altLang="de-DE" sz="1600" dirty="0"/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6871622" y="3929066"/>
            <a:ext cx="22723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de-DE" sz="1600" dirty="0" smtClean="0"/>
              <a:t>Что нам нужно сделать</a:t>
            </a:r>
            <a:r>
              <a:rPr lang="de-DE" altLang="de-DE" sz="1600" dirty="0" smtClean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 dirty="0" smtClean="0"/>
              <a:t>(„</a:t>
            </a:r>
            <a:r>
              <a:rPr lang="ru-RU" altLang="de-DE" sz="1600" dirty="0" smtClean="0"/>
              <a:t>Как/Каким образом</a:t>
            </a:r>
            <a:r>
              <a:rPr lang="de-DE" altLang="de-DE" sz="1600" dirty="0" smtClean="0"/>
              <a:t>“)</a:t>
            </a: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287312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9312" y="251049"/>
            <a:ext cx="6668704" cy="5347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Проект и управление проектом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1214422"/>
            <a:ext cx="8250140" cy="4745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ru-RU" altLang="de-DE" sz="1800" b="0" dirty="0" smtClean="0"/>
              <a:t>Основные характерные признаки проекта:</a:t>
            </a:r>
            <a:endParaRPr lang="de-DE" altLang="de-DE" sz="1800" b="0" dirty="0" smtClean="0"/>
          </a:p>
          <a:p>
            <a:r>
              <a:rPr lang="ru-RU" altLang="de-DE" sz="1800" b="0" dirty="0" smtClean="0"/>
              <a:t>Новизна</a:t>
            </a:r>
            <a:r>
              <a:rPr lang="de-DE" altLang="de-DE" sz="1800" b="0" dirty="0" smtClean="0"/>
              <a:t> </a:t>
            </a:r>
            <a:r>
              <a:rPr lang="ru-RU" altLang="de-DE" sz="1800" b="0" dirty="0" smtClean="0"/>
              <a:t>или</a:t>
            </a:r>
            <a:r>
              <a:rPr lang="de-DE" altLang="de-DE" sz="1800" b="0" dirty="0" smtClean="0"/>
              <a:t> </a:t>
            </a:r>
            <a:r>
              <a:rPr lang="ru-RU" altLang="de-DE" sz="1800" dirty="0" smtClean="0">
                <a:solidFill>
                  <a:srgbClr val="FF0000"/>
                </a:solidFill>
              </a:rPr>
              <a:t>уникальность</a:t>
            </a:r>
            <a:r>
              <a:rPr lang="de-DE" altLang="de-DE" sz="1800" b="0" dirty="0" smtClean="0">
                <a:solidFill>
                  <a:srgbClr val="FF0000"/>
                </a:solidFill>
              </a:rPr>
              <a:t> </a:t>
            </a:r>
            <a:r>
              <a:rPr lang="ru-RU" altLang="de-DE" sz="1800" b="0" dirty="0" smtClean="0"/>
              <a:t>задачи</a:t>
            </a:r>
            <a:endParaRPr lang="de-DE" altLang="de-DE" sz="1800" b="0" dirty="0" smtClean="0"/>
          </a:p>
          <a:p>
            <a:r>
              <a:rPr lang="ru-RU" altLang="de-DE" sz="1800" b="0" dirty="0" smtClean="0"/>
              <a:t>Высокий уровень </a:t>
            </a:r>
            <a:r>
              <a:rPr lang="ru-RU" altLang="de-DE" sz="1800" dirty="0" smtClean="0">
                <a:solidFill>
                  <a:srgbClr val="FF0000"/>
                </a:solidFill>
              </a:rPr>
              <a:t>комплексности</a:t>
            </a:r>
            <a:r>
              <a:rPr lang="de-DE" altLang="de-DE" sz="1800" dirty="0" smtClean="0">
                <a:solidFill>
                  <a:srgbClr val="FF0000"/>
                </a:solidFill>
              </a:rPr>
              <a:t> </a:t>
            </a:r>
            <a:endParaRPr lang="de-DE" altLang="de-DE" sz="1800" dirty="0">
              <a:solidFill>
                <a:srgbClr val="FF0000"/>
              </a:solidFill>
            </a:endParaRPr>
          </a:p>
          <a:p>
            <a:r>
              <a:rPr lang="ru-RU" altLang="de-DE" sz="1800" b="0" dirty="0" smtClean="0"/>
              <a:t>Повышенная степень риска</a:t>
            </a:r>
            <a:endParaRPr lang="de-DE" altLang="de-DE" sz="1800" b="0" dirty="0"/>
          </a:p>
          <a:p>
            <a:r>
              <a:rPr lang="ru-RU" altLang="de-DE" sz="1800" dirty="0" smtClean="0">
                <a:solidFill>
                  <a:srgbClr val="FF0000"/>
                </a:solidFill>
              </a:rPr>
              <a:t>Ограничение по времени и финансам</a:t>
            </a:r>
            <a:endParaRPr lang="de-DE" altLang="de-DE" sz="1800" dirty="0" smtClean="0">
              <a:solidFill>
                <a:srgbClr val="FF0000"/>
              </a:solidFill>
            </a:endParaRPr>
          </a:p>
          <a:p>
            <a:r>
              <a:rPr lang="ru-RU" altLang="de-DE" sz="1800" b="0" dirty="0" smtClean="0"/>
              <a:t>Требуется взаимодействие</a:t>
            </a:r>
            <a:r>
              <a:rPr lang="ru-RU" sz="1800" b="0" dirty="0" smtClean="0"/>
              <a:t> на уровне различных подразделений (отделов)</a:t>
            </a:r>
            <a:endParaRPr lang="de-DE" altLang="de-DE" sz="1800" b="0" dirty="0" smtClean="0"/>
          </a:p>
          <a:p>
            <a:pPr marL="0" indent="0">
              <a:buNone/>
            </a:pPr>
            <a:endParaRPr lang="de-DE" altLang="de-DE" sz="1800" b="0" dirty="0" smtClean="0"/>
          </a:p>
          <a:p>
            <a:pPr>
              <a:buFontTx/>
              <a:buNone/>
            </a:pPr>
            <a:r>
              <a:rPr lang="ru-RU" altLang="de-DE" sz="1800" b="0" dirty="0" smtClean="0"/>
              <a:t>Проектная работа, в частности, является целесообразной,</a:t>
            </a:r>
            <a:r>
              <a:rPr lang="de-DE" altLang="de-DE" sz="1800" b="0" dirty="0" smtClean="0"/>
              <a:t> </a:t>
            </a:r>
            <a:r>
              <a:rPr lang="ru-RU" altLang="de-DE" sz="1800" b="0" dirty="0" smtClean="0"/>
              <a:t>когда</a:t>
            </a:r>
            <a:endParaRPr lang="de-DE" altLang="de-DE" sz="1800" b="0" dirty="0" smtClean="0"/>
          </a:p>
          <a:p>
            <a:r>
              <a:rPr lang="ru-RU" altLang="de-DE" sz="1800" b="0" dirty="0" smtClean="0"/>
              <a:t>Мощности линейной организации перегружены</a:t>
            </a:r>
            <a:endParaRPr lang="de-DE" altLang="de-DE" sz="1800" b="0" dirty="0" smtClean="0"/>
          </a:p>
          <a:p>
            <a:r>
              <a:rPr lang="ru-RU" altLang="de-DE" sz="1800" b="0" dirty="0" smtClean="0"/>
              <a:t>Постановка задач является очень комплексной и многозначительной</a:t>
            </a:r>
            <a:endParaRPr lang="de-DE" altLang="de-DE" sz="1800" b="0" dirty="0" smtClean="0"/>
          </a:p>
          <a:p>
            <a:pPr marL="0" indent="0">
              <a:buNone/>
            </a:pPr>
            <a:endParaRPr lang="de-DE" altLang="de-DE" sz="1200" dirty="0" smtClean="0"/>
          </a:p>
          <a:p>
            <a:pPr marL="0" indent="0">
              <a:buNone/>
            </a:pPr>
            <a:r>
              <a:rPr lang="ru-RU" sz="1800" b="0" dirty="0" smtClean="0">
                <a:solidFill>
                  <a:srgbClr val="0070C0"/>
                </a:solidFill>
              </a:rPr>
              <a:t>Управление проектом представляет собой, таким образом, </a:t>
            </a:r>
            <a:br>
              <a:rPr lang="ru-RU" sz="1800" b="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масштабную организационную и управленческую концепцию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b="0" dirty="0" smtClean="0">
                <a:solidFill>
                  <a:srgbClr val="0070C0"/>
                </a:solidFill>
              </a:rPr>
              <a:t>для решения комплексных задач</a:t>
            </a:r>
            <a:r>
              <a:rPr lang="de-DE" sz="1800" b="0" dirty="0" smtClean="0">
                <a:solidFill>
                  <a:srgbClr val="0070C0"/>
                </a:solidFill>
              </a:rPr>
              <a:t>.</a:t>
            </a:r>
            <a:endParaRPr lang="de-DE" altLang="de-DE" sz="1800" b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1" y="179388"/>
            <a:ext cx="6072230" cy="801687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Магический треугольник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управления проектами</a:t>
            </a:r>
            <a:endParaRPr lang="ru-RU" b="0" dirty="0">
              <a:latin typeface="+mn-lt"/>
            </a:endParaRPr>
          </a:p>
        </p:txBody>
      </p:sp>
      <p:sp>
        <p:nvSpPr>
          <p:cNvPr id="4" name="Gleichschenkliges Dreieck 3"/>
          <p:cNvSpPr/>
          <p:nvPr/>
        </p:nvSpPr>
        <p:spPr>
          <a:xfrm>
            <a:off x="2195736" y="2276872"/>
            <a:ext cx="4104456" cy="2952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643306" y="3786190"/>
            <a:ext cx="1487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ru-RU" dirty="0" smtClean="0"/>
              <a:t>Качество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071802" y="1714488"/>
            <a:ext cx="246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Работа и услуги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572264" y="4929198"/>
            <a:ext cx="142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ru-RU" dirty="0" smtClean="0"/>
              <a:t>Расходы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2141" y="5029145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ru-RU" dirty="0" smtClean="0"/>
              <a:t>Время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5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ChangeArrowheads="1"/>
          </p:cNvSpPr>
          <p:nvPr/>
        </p:nvSpPr>
        <p:spPr bwMode="auto">
          <a:xfrm>
            <a:off x="142844" y="214290"/>
            <a:ext cx="6910406" cy="79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de-DE" b="1" dirty="0" smtClean="0">
                <a:latin typeface="+mn-lt"/>
              </a:rPr>
              <a:t>Для успешного старта проекта </a:t>
            </a:r>
            <a:br>
              <a:rPr lang="ru-RU" altLang="de-DE" b="1" dirty="0" smtClean="0">
                <a:latin typeface="+mn-lt"/>
              </a:rPr>
            </a:br>
            <a:r>
              <a:rPr lang="ru-RU" altLang="de-DE" b="1" dirty="0" smtClean="0">
                <a:latin typeface="+mn-lt"/>
              </a:rPr>
              <a:t>требуется </a:t>
            </a:r>
            <a:r>
              <a:rPr lang="de-DE" altLang="de-DE" b="1" dirty="0" smtClean="0">
                <a:latin typeface="+mn-lt"/>
              </a:rPr>
              <a:t>…</a:t>
            </a:r>
            <a:r>
              <a:rPr lang="de-DE" altLang="de-DE" sz="2800" b="1" dirty="0">
                <a:latin typeface="Univers LT 45 Light"/>
              </a:rPr>
              <a:t/>
            </a:r>
            <a:br>
              <a:rPr lang="de-DE" altLang="de-DE" sz="2800" b="1" dirty="0">
                <a:latin typeface="Univers LT 45 Light"/>
              </a:rPr>
            </a:br>
            <a:endParaRPr lang="de-DE" altLang="de-DE" sz="2800" b="1" dirty="0">
              <a:latin typeface="Univers LT 45 Light"/>
            </a:endParaRPr>
          </a:p>
        </p:txBody>
      </p:sp>
      <p:sp>
        <p:nvSpPr>
          <p:cNvPr id="3084" name="Rectangle 3"/>
          <p:cNvSpPr>
            <a:spLocks noChangeArrowheads="1"/>
          </p:cNvSpPr>
          <p:nvPr/>
        </p:nvSpPr>
        <p:spPr bwMode="auto">
          <a:xfrm>
            <a:off x="142844" y="1773238"/>
            <a:ext cx="1500198" cy="1619250"/>
          </a:xfrm>
          <a:prstGeom prst="rect">
            <a:avLst/>
          </a:prstGeom>
          <a:solidFill>
            <a:srgbClr val="D2DC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 dirty="0"/>
          </a:p>
        </p:txBody>
      </p:sp>
      <p:sp>
        <p:nvSpPr>
          <p:cNvPr id="3085" name="Rectangle 4"/>
          <p:cNvSpPr>
            <a:spLocks noChangeArrowheads="1"/>
          </p:cNvSpPr>
          <p:nvPr/>
        </p:nvSpPr>
        <p:spPr bwMode="auto">
          <a:xfrm>
            <a:off x="142844" y="1857364"/>
            <a:ext cx="16936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400" dirty="0" smtClean="0">
                <a:latin typeface="+mn-lt"/>
                <a:cs typeface="Arial" charset="0"/>
              </a:rPr>
              <a:t>Проектная </a:t>
            </a:r>
            <a:br>
              <a:rPr lang="ru-RU" altLang="de-DE" sz="1400" dirty="0" smtClean="0">
                <a:latin typeface="+mn-lt"/>
                <a:cs typeface="Arial" charset="0"/>
              </a:rPr>
            </a:br>
            <a:r>
              <a:rPr lang="ru-RU" altLang="de-DE" sz="1400" dirty="0" smtClean="0">
                <a:latin typeface="+mn-lt"/>
                <a:cs typeface="Arial" charset="0"/>
              </a:rPr>
              <a:t>инициатива и</a:t>
            </a:r>
            <a:br>
              <a:rPr lang="ru-RU" altLang="de-DE" sz="1400" dirty="0" smtClean="0">
                <a:latin typeface="+mn-lt"/>
                <a:cs typeface="Arial" charset="0"/>
              </a:rPr>
            </a:br>
            <a:r>
              <a:rPr lang="ru-RU" altLang="de-DE" sz="1400" dirty="0" smtClean="0">
                <a:latin typeface="+mn-lt"/>
                <a:cs typeface="Arial" charset="0"/>
              </a:rPr>
              <a:t>предварительное </a:t>
            </a:r>
            <a:br>
              <a:rPr lang="ru-RU" altLang="de-DE" sz="1400" dirty="0" smtClean="0">
                <a:latin typeface="+mn-lt"/>
                <a:cs typeface="Arial" charset="0"/>
              </a:rPr>
            </a:br>
            <a:r>
              <a:rPr lang="ru-RU" altLang="de-DE" sz="1400" dirty="0" smtClean="0">
                <a:latin typeface="+mn-lt"/>
                <a:cs typeface="Arial" charset="0"/>
              </a:rPr>
              <a:t>исследование</a:t>
            </a:r>
            <a:endParaRPr lang="de-DE" altLang="de-DE" sz="1400" dirty="0">
              <a:latin typeface="+mn-lt"/>
              <a:cs typeface="Arial" charset="0"/>
            </a:endParaRP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142844" y="2857496"/>
            <a:ext cx="14895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dirty="0" smtClean="0">
                <a:latin typeface="+mn-lt"/>
                <a:cs typeface="Arial" charset="0"/>
              </a:rPr>
              <a:t>„</a:t>
            </a:r>
            <a:r>
              <a:rPr lang="ru-RU" altLang="de-DE" sz="1400" dirty="0" smtClean="0">
                <a:latin typeface="+mn-lt"/>
                <a:cs typeface="Arial" charset="0"/>
              </a:rPr>
              <a:t>Нулевая фаза</a:t>
            </a:r>
            <a:r>
              <a:rPr lang="de-DE" altLang="de-DE" sz="1400" dirty="0" smtClean="0">
                <a:latin typeface="+mn-lt"/>
                <a:cs typeface="Arial" charset="0"/>
              </a:rPr>
              <a:t>“</a:t>
            </a:r>
            <a:endParaRPr lang="de-DE" altLang="de-DE" sz="1400" dirty="0">
              <a:latin typeface="+mn-lt"/>
              <a:cs typeface="Arial" charset="0"/>
            </a:endParaRPr>
          </a:p>
        </p:txBody>
      </p:sp>
      <p:grpSp>
        <p:nvGrpSpPr>
          <p:cNvPr id="3087" name="Group 6"/>
          <p:cNvGrpSpPr>
            <a:grpSpLocks/>
          </p:cNvGrpSpPr>
          <p:nvPr/>
        </p:nvGrpSpPr>
        <p:grpSpPr bwMode="auto">
          <a:xfrm>
            <a:off x="3203574" y="1773238"/>
            <a:ext cx="1295400" cy="1619250"/>
            <a:chOff x="2018" y="1117"/>
            <a:chExt cx="816" cy="1020"/>
          </a:xfrm>
        </p:grpSpPr>
        <p:sp>
          <p:nvSpPr>
            <p:cNvPr id="3153" name="Rectangle 7"/>
            <p:cNvSpPr>
              <a:spLocks noChangeArrowheads="1"/>
            </p:cNvSpPr>
            <p:nvPr/>
          </p:nvSpPr>
          <p:spPr bwMode="auto">
            <a:xfrm>
              <a:off x="2018" y="1117"/>
              <a:ext cx="816" cy="10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C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54" name="Rectangle 8"/>
            <p:cNvSpPr>
              <a:spLocks noChangeArrowheads="1"/>
            </p:cNvSpPr>
            <p:nvPr/>
          </p:nvSpPr>
          <p:spPr bwMode="auto">
            <a:xfrm>
              <a:off x="2025" y="1125"/>
              <a:ext cx="805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de-DE" sz="1400" dirty="0" smtClean="0">
                  <a:cs typeface="Arial" charset="0"/>
                </a:rPr>
                <a:t>«Диагно-стика» исходной ситуации</a:t>
              </a:r>
              <a:endParaRPr lang="de-DE" altLang="de-DE" sz="1400" dirty="0">
                <a:cs typeface="Arial" charset="0"/>
              </a:endParaRPr>
            </a:p>
          </p:txBody>
        </p:sp>
      </p:grpSp>
      <p:grpSp>
        <p:nvGrpSpPr>
          <p:cNvPr id="3088" name="Group 9"/>
          <p:cNvGrpSpPr>
            <a:grpSpLocks/>
          </p:cNvGrpSpPr>
          <p:nvPr/>
        </p:nvGrpSpPr>
        <p:grpSpPr bwMode="auto">
          <a:xfrm>
            <a:off x="4643440" y="1773238"/>
            <a:ext cx="1295400" cy="1619250"/>
            <a:chOff x="2925" y="1117"/>
            <a:chExt cx="816" cy="1020"/>
          </a:xfrm>
        </p:grpSpPr>
        <p:sp>
          <p:nvSpPr>
            <p:cNvPr id="3151" name="Rectangle 10"/>
            <p:cNvSpPr>
              <a:spLocks noChangeArrowheads="1"/>
            </p:cNvSpPr>
            <p:nvPr/>
          </p:nvSpPr>
          <p:spPr bwMode="auto">
            <a:xfrm>
              <a:off x="2925" y="1117"/>
              <a:ext cx="816" cy="10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C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52" name="Rectangle 11"/>
            <p:cNvSpPr>
              <a:spLocks noChangeArrowheads="1"/>
            </p:cNvSpPr>
            <p:nvPr/>
          </p:nvSpPr>
          <p:spPr bwMode="auto">
            <a:xfrm>
              <a:off x="2925" y="1125"/>
              <a:ext cx="805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de-DE" sz="1400" dirty="0" smtClean="0">
                  <a:cs typeface="Arial" charset="0"/>
                </a:rPr>
                <a:t>Анализ основных проблем</a:t>
              </a:r>
            </a:p>
          </p:txBody>
        </p:sp>
      </p:grpSp>
      <p:grpSp>
        <p:nvGrpSpPr>
          <p:cNvPr id="3089" name="Group 12"/>
          <p:cNvGrpSpPr>
            <a:grpSpLocks/>
          </p:cNvGrpSpPr>
          <p:nvPr/>
        </p:nvGrpSpPr>
        <p:grpSpPr bwMode="auto">
          <a:xfrm>
            <a:off x="6000773" y="1714501"/>
            <a:ext cx="1500193" cy="1677988"/>
            <a:chOff x="3780" y="1080"/>
            <a:chExt cx="945" cy="1057"/>
          </a:xfrm>
        </p:grpSpPr>
        <p:sp>
          <p:nvSpPr>
            <p:cNvPr id="3149" name="Rectangle 13"/>
            <p:cNvSpPr>
              <a:spLocks noChangeArrowheads="1"/>
            </p:cNvSpPr>
            <p:nvPr/>
          </p:nvSpPr>
          <p:spPr bwMode="auto">
            <a:xfrm>
              <a:off x="3833" y="1117"/>
              <a:ext cx="816" cy="10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C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50" name="Rectangle 14"/>
            <p:cNvSpPr>
              <a:spLocks noChangeArrowheads="1"/>
            </p:cNvSpPr>
            <p:nvPr/>
          </p:nvSpPr>
          <p:spPr bwMode="auto">
            <a:xfrm>
              <a:off x="3780" y="1080"/>
              <a:ext cx="94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de-DE" sz="1400" dirty="0" smtClean="0">
                  <a:cs typeface="Arial" charset="0"/>
                </a:rPr>
                <a:t>Анализ среды</a:t>
              </a:r>
              <a:r>
                <a:rPr lang="de-DE" altLang="de-DE" sz="1400" dirty="0" smtClean="0">
                  <a:cs typeface="Arial" charset="0"/>
                </a:rPr>
                <a:t>/</a:t>
              </a:r>
              <a:endParaRPr lang="de-DE" altLang="de-DE" sz="1400" dirty="0">
                <a:cs typeface="Arial" charset="0"/>
              </a:endParaRPr>
            </a:p>
            <a:p>
              <a:pPr algn="ctr" eaLnBrk="1" hangingPunct="1"/>
              <a:r>
                <a:rPr lang="ru-RU" altLang="de-DE" sz="1400" dirty="0" smtClean="0">
                  <a:cs typeface="Arial" charset="0"/>
                </a:rPr>
                <a:t>Стейкхолдеров</a:t>
              </a:r>
              <a:endParaRPr lang="de-DE" altLang="de-DE" sz="1400" dirty="0">
                <a:cs typeface="Arial" charset="0"/>
              </a:endParaRPr>
            </a:p>
          </p:txBody>
        </p:sp>
      </p:grp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250825" y="3494088"/>
            <a:ext cx="8640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800" dirty="0">
                <a:cs typeface="Arial" charset="0"/>
              </a:rPr>
              <a:t>.....................................................................................................................................</a:t>
            </a:r>
          </a:p>
        </p:txBody>
      </p:sp>
      <p:sp>
        <p:nvSpPr>
          <p:cNvPr id="3099" name="Rectangle 45"/>
          <p:cNvSpPr>
            <a:spLocks noChangeArrowheads="1"/>
          </p:cNvSpPr>
          <p:nvPr/>
        </p:nvSpPr>
        <p:spPr bwMode="auto">
          <a:xfrm>
            <a:off x="2916238" y="4437063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4400" dirty="0">
                <a:cs typeface="Arial" charset="0"/>
              </a:rPr>
              <a:t> </a:t>
            </a:r>
          </a:p>
        </p:txBody>
      </p:sp>
      <p:grpSp>
        <p:nvGrpSpPr>
          <p:cNvPr id="3100" name="Group 46"/>
          <p:cNvGrpSpPr>
            <a:grpSpLocks/>
          </p:cNvGrpSpPr>
          <p:nvPr/>
        </p:nvGrpSpPr>
        <p:grpSpPr bwMode="auto">
          <a:xfrm>
            <a:off x="7524750" y="1773238"/>
            <a:ext cx="1323975" cy="1619250"/>
            <a:chOff x="4740" y="1117"/>
            <a:chExt cx="834" cy="1020"/>
          </a:xfrm>
        </p:grpSpPr>
        <p:sp>
          <p:nvSpPr>
            <p:cNvPr id="3125" name="Rectangle 47"/>
            <p:cNvSpPr>
              <a:spLocks noChangeArrowheads="1"/>
            </p:cNvSpPr>
            <p:nvPr/>
          </p:nvSpPr>
          <p:spPr bwMode="auto">
            <a:xfrm>
              <a:off x="4740" y="1117"/>
              <a:ext cx="816" cy="10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C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26" name="Rectangle 48"/>
            <p:cNvSpPr>
              <a:spLocks noChangeArrowheads="1"/>
            </p:cNvSpPr>
            <p:nvPr/>
          </p:nvSpPr>
          <p:spPr bwMode="auto">
            <a:xfrm>
              <a:off x="4770" y="1125"/>
              <a:ext cx="8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de-DE" sz="1400" dirty="0" smtClean="0">
                  <a:cs typeface="Arial" charset="0"/>
                </a:rPr>
                <a:t>Организация проекта</a:t>
              </a:r>
              <a:endParaRPr lang="de-DE" altLang="de-DE" sz="1400" dirty="0">
                <a:cs typeface="Arial" charset="0"/>
              </a:endParaRPr>
            </a:p>
          </p:txBody>
        </p:sp>
        <p:sp>
          <p:nvSpPr>
            <p:cNvPr id="3127" name="Rectangle 49"/>
            <p:cNvSpPr>
              <a:spLocks noChangeArrowheads="1"/>
            </p:cNvSpPr>
            <p:nvPr/>
          </p:nvSpPr>
          <p:spPr bwMode="auto">
            <a:xfrm>
              <a:off x="4791" y="1481"/>
              <a:ext cx="312" cy="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1100" b="1" dirty="0">
                  <a:cs typeface="Arial" charset="0"/>
                </a:rPr>
                <a:t>AG</a:t>
              </a:r>
            </a:p>
            <a:p>
              <a:pPr eaLnBrk="1" hangingPunct="1"/>
              <a:r>
                <a:rPr lang="de-DE" altLang="de-DE" sz="1100" b="1" dirty="0">
                  <a:cs typeface="Arial" charset="0"/>
                </a:rPr>
                <a:t>AN</a:t>
              </a:r>
            </a:p>
            <a:p>
              <a:pPr eaLnBrk="1" hangingPunct="1"/>
              <a:r>
                <a:rPr lang="de-DE" altLang="de-DE" sz="1100" b="1" dirty="0">
                  <a:cs typeface="Arial" charset="0"/>
                </a:rPr>
                <a:t>PM</a:t>
              </a:r>
            </a:p>
            <a:p>
              <a:pPr eaLnBrk="1" hangingPunct="1"/>
              <a:r>
                <a:rPr lang="de-DE" altLang="de-DE" sz="1100" b="1" dirty="0">
                  <a:cs typeface="Arial" charset="0"/>
                </a:rPr>
                <a:t>PL</a:t>
              </a:r>
            </a:p>
            <a:p>
              <a:pPr eaLnBrk="1" hangingPunct="1"/>
              <a:r>
                <a:rPr lang="de-DE" altLang="de-DE" sz="1100" b="1" dirty="0">
                  <a:cs typeface="Arial" charset="0"/>
                </a:rPr>
                <a:t>PMA</a:t>
              </a:r>
            </a:p>
          </p:txBody>
        </p:sp>
      </p:grpSp>
      <p:grpSp>
        <p:nvGrpSpPr>
          <p:cNvPr id="3101" name="Group 50"/>
          <p:cNvGrpSpPr>
            <a:grpSpLocks/>
          </p:cNvGrpSpPr>
          <p:nvPr/>
        </p:nvGrpSpPr>
        <p:grpSpPr bwMode="auto">
          <a:xfrm>
            <a:off x="1763713" y="1773238"/>
            <a:ext cx="1295400" cy="1619250"/>
            <a:chOff x="1111" y="1117"/>
            <a:chExt cx="816" cy="1020"/>
          </a:xfrm>
        </p:grpSpPr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1111" y="1117"/>
              <a:ext cx="816" cy="10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C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1123" y="1162"/>
              <a:ext cx="8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de-DE" sz="1400" dirty="0" smtClean="0">
                  <a:cs typeface="Arial" charset="0"/>
                </a:rPr>
                <a:t>Проектная идея</a:t>
              </a:r>
              <a:endParaRPr lang="de-DE" altLang="de-DE" sz="1400" dirty="0">
                <a:cs typeface="Arial" charset="0"/>
              </a:endParaRPr>
            </a:p>
          </p:txBody>
        </p:sp>
      </p:grpSp>
      <p:sp>
        <p:nvSpPr>
          <p:cNvPr id="3102" name="Litebulb"/>
          <p:cNvSpPr>
            <a:spLocks noEditPoints="1" noChangeArrowheads="1"/>
          </p:cNvSpPr>
          <p:nvPr/>
        </p:nvSpPr>
        <p:spPr bwMode="auto">
          <a:xfrm>
            <a:off x="2143125" y="2420938"/>
            <a:ext cx="484188" cy="7254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grpSp>
        <p:nvGrpSpPr>
          <p:cNvPr id="3103" name="Group 54"/>
          <p:cNvGrpSpPr>
            <a:grpSpLocks/>
          </p:cNvGrpSpPr>
          <p:nvPr/>
        </p:nvGrpSpPr>
        <p:grpSpPr bwMode="auto">
          <a:xfrm>
            <a:off x="6375400" y="2492375"/>
            <a:ext cx="788988" cy="792163"/>
            <a:chOff x="1824" y="633"/>
            <a:chExt cx="2834" cy="2849"/>
          </a:xfrm>
        </p:grpSpPr>
        <p:sp>
          <p:nvSpPr>
            <p:cNvPr id="311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2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21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22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3104" name="Group 59"/>
          <p:cNvGrpSpPr>
            <a:grpSpLocks/>
          </p:cNvGrpSpPr>
          <p:nvPr/>
        </p:nvGrpSpPr>
        <p:grpSpPr bwMode="auto">
          <a:xfrm>
            <a:off x="4789488" y="2533650"/>
            <a:ext cx="935037" cy="679450"/>
            <a:chOff x="1008" y="1059"/>
            <a:chExt cx="3768" cy="2733"/>
          </a:xfrm>
        </p:grpSpPr>
        <p:sp>
          <p:nvSpPr>
            <p:cNvPr id="3115" name="AutoShape 60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16" name="Oval 61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17" name="Oval 62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3118" name="Oval 63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</p:grpSp>
      <p:sp>
        <p:nvSpPr>
          <p:cNvPr id="3105" name="Sound"/>
          <p:cNvSpPr>
            <a:spLocks noEditPoints="1" noChangeArrowheads="1"/>
          </p:cNvSpPr>
          <p:nvPr/>
        </p:nvSpPr>
        <p:spPr bwMode="auto">
          <a:xfrm>
            <a:off x="3636963" y="2678113"/>
            <a:ext cx="503237" cy="5032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61 w 21600"/>
              <a:gd name="T13" fmla="*/ 22454 h 21600"/>
              <a:gd name="T14" fmla="*/ 21069 w 21600"/>
              <a:gd name="T15" fmla="*/ 28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3106" name="Documents"/>
          <p:cNvSpPr>
            <a:spLocks noEditPoints="1" noChangeArrowheads="1"/>
          </p:cNvSpPr>
          <p:nvPr/>
        </p:nvSpPr>
        <p:spPr bwMode="auto">
          <a:xfrm>
            <a:off x="8161338" y="2452688"/>
            <a:ext cx="514350" cy="6889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2147483647 h 21600"/>
              <a:gd name="T22" fmla="*/ 2147483647 w 21600"/>
              <a:gd name="T23" fmla="*/ 2147483647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8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4891093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Проектная организация</a:t>
            </a:r>
            <a:r>
              <a:rPr lang="de-DE" sz="2800" dirty="0" smtClean="0">
                <a:latin typeface="+mn-lt"/>
              </a:rPr>
              <a:t> I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357298"/>
            <a:ext cx="7358114" cy="421484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Необходимые мероприятия</a:t>
            </a: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Назначение руководителя проекта</a:t>
            </a:r>
            <a:r>
              <a:rPr lang="de-DE" sz="2000" b="0" dirty="0" smtClean="0"/>
              <a:t> (PL)</a:t>
            </a:r>
            <a:r>
              <a:rPr lang="ru-RU" sz="2000" b="0" dirty="0" smtClean="0"/>
              <a:t> и сотрудников проекта</a:t>
            </a:r>
            <a:r>
              <a:rPr lang="de-DE" sz="2000" b="0" dirty="0" smtClean="0"/>
              <a:t> (PM)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Интеграция проектной группы в административную организацию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Обеспечение эффективного сотрудничества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Проектирование и формирование информационной системы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1432451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4676779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Проектная организация</a:t>
            </a:r>
            <a:r>
              <a:rPr lang="de-DE" sz="2800" dirty="0" smtClean="0">
                <a:latin typeface="+mn-lt"/>
              </a:rPr>
              <a:t> II</a:t>
            </a:r>
            <a:endParaRPr lang="de-DE" sz="2800" dirty="0">
              <a:latin typeface="+mn-lt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Координирующая проектная организация </a:t>
            </a:r>
            <a:r>
              <a:rPr lang="de-DE" sz="2000" dirty="0" smtClean="0"/>
              <a:t>(</a:t>
            </a:r>
            <a:r>
              <a:rPr lang="ru-RU" sz="2000" dirty="0" smtClean="0"/>
              <a:t>организована как штабная или линейная проектная организация</a:t>
            </a:r>
            <a:r>
              <a:rPr lang="de-DE" sz="2000" dirty="0" smtClean="0"/>
              <a:t>): </a:t>
            </a:r>
          </a:p>
          <a:p>
            <a:pPr lvl="1"/>
            <a:r>
              <a:rPr lang="ru-RU" sz="1800" dirty="0" smtClean="0"/>
              <a:t>Выполнение проектной работы наряду с </a:t>
            </a:r>
            <a:r>
              <a:rPr lang="de-DE" sz="1800" dirty="0" smtClean="0"/>
              <a:t>„</a:t>
            </a:r>
            <a:r>
              <a:rPr lang="ru-RU" sz="1800" dirty="0" smtClean="0"/>
              <a:t>обычной</a:t>
            </a:r>
            <a:r>
              <a:rPr lang="de-DE" sz="1800" dirty="0" smtClean="0"/>
              <a:t>“ </a:t>
            </a:r>
            <a:r>
              <a:rPr lang="ru-RU" sz="1800" dirty="0" smtClean="0"/>
              <a:t>деятельностью</a:t>
            </a:r>
            <a:endParaRPr lang="de-DE" sz="1800" dirty="0" smtClean="0"/>
          </a:p>
          <a:p>
            <a:pPr lvl="1"/>
            <a:r>
              <a:rPr lang="ru-RU" sz="1800" dirty="0" smtClean="0"/>
              <a:t>Проектное руководство не обладает </a:t>
            </a:r>
            <a:r>
              <a:rPr lang="ru-RU" sz="1800" b="1" dirty="0" smtClean="0"/>
              <a:t>полномочиями давать указания/распоряжения</a:t>
            </a:r>
          </a:p>
          <a:p>
            <a:pPr lvl="1"/>
            <a:endParaRPr lang="de-DE" sz="1800" dirty="0" smtClean="0"/>
          </a:p>
          <a:p>
            <a:r>
              <a:rPr lang="ru-RU" sz="2000" dirty="0" smtClean="0"/>
              <a:t>Матричная проектная организация</a:t>
            </a:r>
            <a:endParaRPr lang="de-DE" sz="2000" dirty="0" smtClean="0"/>
          </a:p>
          <a:p>
            <a:pPr lvl="1"/>
            <a:r>
              <a:rPr lang="ru-RU" sz="1800" dirty="0" smtClean="0"/>
              <a:t>Руководство проекта обладает </a:t>
            </a:r>
            <a:r>
              <a:rPr lang="ru-RU" sz="1800" b="1" dirty="0" smtClean="0"/>
              <a:t>полномочиями давать указания/ распоряжения</a:t>
            </a:r>
            <a:endParaRPr lang="de-DE" sz="1800" b="1" dirty="0" smtClean="0"/>
          </a:p>
          <a:p>
            <a:pPr lvl="1"/>
            <a:r>
              <a:rPr lang="ru-RU" sz="1800" dirty="0" smtClean="0"/>
              <a:t>Двойное подчинение сотрудников</a:t>
            </a:r>
          </a:p>
          <a:p>
            <a:pPr lvl="1"/>
            <a:endParaRPr lang="de-DE" sz="1800" dirty="0"/>
          </a:p>
          <a:p>
            <a:r>
              <a:rPr lang="ru-RU" sz="2000" dirty="0" smtClean="0"/>
              <a:t>«Настоящая» проектная организация</a:t>
            </a:r>
            <a:r>
              <a:rPr lang="de-DE" sz="2000" dirty="0" smtClean="0"/>
              <a:t> </a:t>
            </a:r>
            <a:r>
              <a:rPr lang="de-DE" sz="2000" dirty="0"/>
              <a:t>(=Task </a:t>
            </a:r>
            <a:r>
              <a:rPr lang="de-DE" sz="2000" dirty="0" smtClean="0"/>
              <a:t>Forces</a:t>
            </a:r>
            <a:r>
              <a:rPr lang="ru-RU" sz="2000" dirty="0" smtClean="0"/>
              <a:t>/рабочая экспертная группа</a:t>
            </a:r>
            <a:r>
              <a:rPr lang="de-DE" sz="2000" dirty="0" smtClean="0"/>
              <a:t>)</a:t>
            </a:r>
          </a:p>
          <a:p>
            <a:pPr lvl="1"/>
            <a:r>
              <a:rPr lang="ru-RU" sz="1800" dirty="0" smtClean="0"/>
              <a:t>Проектное руководство и проектный персонал формируют организационную единицу и отделены от линейной организации</a:t>
            </a:r>
            <a:endParaRPr lang="de-DE" sz="1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811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5462597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Проектная организация </a:t>
            </a:r>
            <a:r>
              <a:rPr lang="de-DE" sz="2800" dirty="0" smtClean="0">
                <a:latin typeface="+mn-lt"/>
              </a:rPr>
              <a:t>III</a:t>
            </a:r>
            <a:endParaRPr lang="de-DE" sz="2800" dirty="0">
              <a:latin typeface="+mn-lt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103341" y="1268760"/>
          <a:ext cx="893315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197"/>
                <a:gridCol w="2571768"/>
                <a:gridCol w="2928958"/>
                <a:gridCol w="2464232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5FB6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Координирующая проектная организация</a:t>
                      </a:r>
                      <a:r>
                        <a:rPr lang="ru-RU" sz="1600" baseline="0" dirty="0" smtClean="0"/>
                        <a:t> </a:t>
                      </a:r>
                      <a:endParaRPr lang="de-DE" sz="1600" dirty="0"/>
                    </a:p>
                  </a:txBody>
                  <a:tcPr>
                    <a:solidFill>
                      <a:srgbClr val="5FB6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Матричная проектная</a:t>
                      </a:r>
                      <a:r>
                        <a:rPr lang="ru-RU" sz="1600" baseline="0" dirty="0" smtClean="0"/>
                        <a:t> организация</a:t>
                      </a:r>
                      <a:endParaRPr lang="de-DE" sz="1600" dirty="0"/>
                    </a:p>
                  </a:txBody>
                  <a:tcPr>
                    <a:solidFill>
                      <a:srgbClr val="5FB6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«Настоящая»</a:t>
                      </a:r>
                    </a:p>
                    <a:p>
                      <a:r>
                        <a:rPr lang="ru-RU" sz="1600" dirty="0" smtClean="0"/>
                        <a:t>проектная организация</a:t>
                      </a:r>
                      <a:endParaRPr lang="de-DE" sz="1600" dirty="0"/>
                    </a:p>
                  </a:txBody>
                  <a:tcPr>
                    <a:solidFill>
                      <a:srgbClr val="5FB6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Преиму-щества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гибкость и эффективное использование человеческих ресурсов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Незначительные организационные изменения в администрации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Более эффективное выполнение задач проекта</a:t>
                      </a:r>
                      <a:endParaRPr lang="de-DE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Эффективная и продуктивная обработка (задач) проекта силами освобожденного от других обязанностей </a:t>
                      </a:r>
                      <a:r>
                        <a:rPr lang="ru-RU" sz="1400" baseline="0" dirty="0" smtClean="0"/>
                        <a:t>руководителя проекта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Четкая ответственность за проект и быстрое нахождение решений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пересекающихся задач 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линейной организацией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Хорошие возможности для контроля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мотивация 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Недо-статки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комплексной ответственности за проект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полномочий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давать указания/распоряжения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Высокие трудозатраты  в рамках коммуникации и согласования с  руководителями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профильных</a:t>
                      </a:r>
                      <a:r>
                        <a:rPr lang="ru-RU" sz="1400" baseline="0" dirty="0" smtClean="0"/>
                        <a:t> отделов</a:t>
                      </a:r>
                      <a:endParaRPr lang="de-DE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Опасность перегрузки сотрудников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Значительное вмешательство в дела организации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Недостаточное</a:t>
                      </a:r>
                      <a:r>
                        <a:rPr lang="ru-RU" sz="1400" baseline="0" dirty="0" smtClean="0"/>
                        <a:t> признание проекта в организации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7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14290"/>
            <a:ext cx="6715140" cy="801687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Проектная организация</a:t>
            </a:r>
            <a:r>
              <a:rPr lang="de-DE" dirty="0" smtClean="0">
                <a:latin typeface="+mn-lt"/>
              </a:rPr>
              <a:t> IV –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структура органов управления проектом</a:t>
            </a:r>
            <a:endParaRPr lang="de-DE" dirty="0">
              <a:latin typeface="+mn-lt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Wolkenförmige Legende 4"/>
          <p:cNvSpPr/>
          <p:nvPr/>
        </p:nvSpPr>
        <p:spPr>
          <a:xfrm>
            <a:off x="6357950" y="3071810"/>
            <a:ext cx="2670427" cy="1452384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Руководитель проекта </a:t>
            </a:r>
            <a:r>
              <a:rPr lang="de-DE" sz="1400" dirty="0" smtClean="0">
                <a:solidFill>
                  <a:schemeClr val="tx1"/>
                </a:solidFill>
              </a:rPr>
              <a:t>(PL) + </a:t>
            </a:r>
            <a:r>
              <a:rPr lang="ru-RU" sz="1400" dirty="0" smtClean="0">
                <a:solidFill>
                  <a:schemeClr val="tx1"/>
                </a:solidFill>
              </a:rPr>
              <a:t>Сотрудники проекта</a:t>
            </a:r>
            <a:r>
              <a:rPr lang="de-DE" sz="1400" dirty="0" smtClean="0">
                <a:solidFill>
                  <a:schemeClr val="tx1"/>
                </a:solidFill>
              </a:rPr>
              <a:t> (PM)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Wolkenförmige Legende 5"/>
          <p:cNvSpPr/>
          <p:nvPr/>
        </p:nvSpPr>
        <p:spPr>
          <a:xfrm>
            <a:off x="6643702" y="1071546"/>
            <a:ext cx="2214578" cy="1780342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Бургомистр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Совет персонала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smtClean="0">
                <a:solidFill>
                  <a:schemeClr val="tx1"/>
                </a:solidFill>
              </a:rPr>
              <a:t>руководящие работники</a:t>
            </a:r>
            <a:r>
              <a:rPr lang="de-DE" sz="1400" dirty="0" smtClean="0">
                <a:solidFill>
                  <a:schemeClr val="tx1"/>
                </a:solidFill>
              </a:rPr>
              <a:t>…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92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79388"/>
            <a:ext cx="8444805" cy="801687"/>
          </a:xfrm>
        </p:spPr>
        <p:txBody>
          <a:bodyPr/>
          <a:lstStyle/>
          <a:p>
            <a:pPr algn="l"/>
            <a:r>
              <a:rPr lang="ru-RU" sz="2800" dirty="0" smtClean="0"/>
              <a:t>Обзор проектных фаз </a:t>
            </a:r>
            <a:br>
              <a:rPr lang="ru-RU" sz="2800" dirty="0" smtClean="0"/>
            </a:br>
            <a:endParaRPr lang="de-DE" sz="1600" b="0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208912" cy="53285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038" y="1196752"/>
            <a:ext cx="3865334" cy="576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Модифицированная каскадная модель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по принципу «Водопада»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492896"/>
            <a:ext cx="2508310" cy="288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Фаза: </a:t>
            </a:r>
            <a:r>
              <a:rPr lang="ru-RU" sz="1100" dirty="0" smtClean="0">
                <a:solidFill>
                  <a:schemeClr val="tx1"/>
                </a:solidFill>
              </a:rPr>
              <a:t>Начало и 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           формулирование проекта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038460"/>
            <a:ext cx="2736304" cy="246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Фаза:</a:t>
            </a:r>
            <a:r>
              <a:rPr lang="ru-RU" sz="1100" dirty="0" smtClean="0">
                <a:solidFill>
                  <a:schemeClr val="tx1"/>
                </a:solidFill>
              </a:rPr>
              <a:t> Планирование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041068"/>
            <a:ext cx="2736304" cy="288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Фаза:</a:t>
            </a:r>
            <a:r>
              <a:rPr lang="ru-RU" sz="1100" dirty="0" smtClean="0">
                <a:solidFill>
                  <a:schemeClr val="tx1"/>
                </a:solidFill>
              </a:rPr>
              <a:t> (Техническая) Реализация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769260"/>
            <a:ext cx="1728192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b="1" dirty="0" smtClean="0">
                <a:solidFill>
                  <a:schemeClr val="tx1"/>
                </a:solidFill>
              </a:rPr>
              <a:t>Фаза: </a:t>
            </a:r>
          </a:p>
          <a:p>
            <a:pPr algn="r"/>
            <a:r>
              <a:rPr lang="ru-RU" sz="1100" dirty="0" smtClean="0">
                <a:solidFill>
                  <a:schemeClr val="tx1"/>
                </a:solidFill>
              </a:rPr>
              <a:t>Экспертная оценка и завершение проекта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860032" y="6021288"/>
            <a:ext cx="2016224" cy="288032"/>
          </a:xfrm>
          <a:prstGeom prst="line">
            <a:avLst/>
          </a:prstGeom>
          <a:ln w="1270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792578" y="3115399"/>
            <a:ext cx="999728" cy="207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 Майлстоун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3550108"/>
            <a:ext cx="999728" cy="207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 Майлстоун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88496" y="4445843"/>
            <a:ext cx="999728" cy="2072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 Майлстоун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20408" y="4860816"/>
            <a:ext cx="1003920" cy="2826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Майлстоун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68144" y="1684752"/>
            <a:ext cx="2847260" cy="9250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Майлстоуны </a:t>
            </a:r>
            <a:r>
              <a:rPr lang="ru-RU" sz="1000" b="1" dirty="0" smtClean="0">
                <a:solidFill>
                  <a:schemeClr val="tx1"/>
                </a:solidFill>
              </a:rPr>
              <a:t>(контрольные точки)</a:t>
            </a:r>
            <a:r>
              <a:rPr lang="ru-RU" sz="1100" b="1" dirty="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Решение: остановить / продолжить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Решения по определению (дальнейшего) направления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Коммуникация / информация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2492896"/>
            <a:ext cx="1080120" cy="47254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Определение проблемы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47306" y="2965439"/>
            <a:ext cx="1080120" cy="47254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Постановка цели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67744" y="3368257"/>
            <a:ext cx="983460" cy="47254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Планирова-ние проекта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57488" y="3846433"/>
            <a:ext cx="1428760" cy="47254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«Инвентаризация» фактического состояния</a:t>
            </a:r>
            <a:endParaRPr lang="de-DE" sz="1000" b="1" dirty="0" smtClean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67944" y="4267806"/>
            <a:ext cx="1080120" cy="47254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Анализ </a:t>
            </a:r>
            <a:br>
              <a:rPr lang="ru-RU" sz="1000" b="1" dirty="0" smtClean="0">
                <a:solidFill>
                  <a:schemeClr val="tx1"/>
                </a:solidFill>
              </a:rPr>
            </a:br>
            <a:r>
              <a:rPr lang="ru-RU" sz="1000" b="1" dirty="0" smtClean="0">
                <a:solidFill>
                  <a:schemeClr val="tx1"/>
                </a:solidFill>
              </a:rPr>
              <a:t>фактической ситуации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4048" y="4716295"/>
            <a:ext cx="1080120" cy="47254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Концепции/ Наилучшее решение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5164784"/>
            <a:ext cx="1080120" cy="47254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Реализация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860032" y="5445224"/>
            <a:ext cx="2088232" cy="576064"/>
          </a:xfrm>
          <a:prstGeom prst="line">
            <a:avLst/>
          </a:prstGeom>
          <a:ln w="1270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84268" y="5604818"/>
            <a:ext cx="1080120" cy="47254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Контроль «План-Цель»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25446" y="5229200"/>
            <a:ext cx="2502538" cy="8972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FF2121"/>
                </a:solidFill>
              </a:rPr>
              <a:t>Постоянная обратная связь и управление проектом (содержание, сроки, персонал, финансы)</a:t>
            </a:r>
          </a:p>
          <a:p>
            <a:r>
              <a:rPr lang="ru-RU" sz="1100" dirty="0" smtClean="0">
                <a:solidFill>
                  <a:srgbClr val="FF2121"/>
                </a:solidFill>
              </a:rPr>
              <a:t>= </a:t>
            </a:r>
            <a:r>
              <a:rPr lang="ru-RU" sz="1100" b="1" dirty="0" smtClean="0">
                <a:solidFill>
                  <a:srgbClr val="FF2121"/>
                </a:solidFill>
              </a:rPr>
              <a:t>сопровождающий проектный контроллинг</a:t>
            </a:r>
            <a:endParaRPr lang="ru-RU" sz="1100" b="1" dirty="0">
              <a:solidFill>
                <a:srgbClr val="FF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78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6725" y="179388"/>
            <a:ext cx="6605605" cy="801687"/>
          </a:xfrm>
        </p:spPr>
        <p:txBody>
          <a:bodyPr/>
          <a:lstStyle/>
          <a:p>
            <a:r>
              <a:rPr lang="ru-RU" dirty="0" smtClean="0">
                <a:latin typeface="+mn-lt"/>
                <a:cs typeface="Times New Roman" panose="02020603050405020304" pitchFamily="18" charset="0"/>
              </a:rPr>
              <a:t>Фаза</a:t>
            </a:r>
            <a:r>
              <a:rPr lang="de-DE" dirty="0" smtClean="0">
                <a:latin typeface="+mn-lt"/>
                <a:cs typeface="Times New Roman" panose="02020603050405020304" pitchFamily="18" charset="0"/>
              </a:rPr>
              <a:t> 1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:</a:t>
            </a:r>
            <a:r>
              <a:rPr lang="de-DE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+mn-lt"/>
                <a:cs typeface="Times New Roman" panose="02020603050405020304" pitchFamily="18" charset="0"/>
              </a:rPr>
            </a:br>
            <a:r>
              <a:rPr lang="ru-RU" dirty="0" smtClean="0">
                <a:latin typeface="+mn-lt"/>
                <a:cs typeface="Times New Roman" panose="02020603050405020304" pitchFamily="18" charset="0"/>
              </a:rPr>
              <a:t>Начало и формулирование проекта</a:t>
            </a:r>
            <a:endParaRPr lang="de-DE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929188"/>
          </a:xfrm>
        </p:spPr>
        <p:txBody>
          <a:bodyPr/>
          <a:lstStyle/>
          <a:p>
            <a:r>
              <a:rPr lang="ru-RU" sz="2000" dirty="0" smtClean="0"/>
              <a:t>Определение круга проблем</a:t>
            </a:r>
            <a:endParaRPr lang="de-DE" sz="2000" dirty="0" smtClean="0"/>
          </a:p>
          <a:p>
            <a:r>
              <a:rPr lang="ru-RU" sz="2000" dirty="0" smtClean="0"/>
              <a:t>Определение качественных и количественных измеряемых целей, результативных целей и/или целей реализации (но также и того, что не является целями) проекта</a:t>
            </a:r>
            <a:endParaRPr lang="de-DE" sz="2000" dirty="0" smtClean="0"/>
          </a:p>
          <a:p>
            <a:r>
              <a:rPr lang="ru-RU" sz="2000" dirty="0" smtClean="0"/>
              <a:t>Установить сроки начала и завершения</a:t>
            </a:r>
            <a:endParaRPr lang="de-DE" sz="2000" dirty="0" smtClean="0"/>
          </a:p>
          <a:p>
            <a:r>
              <a:rPr lang="ru-RU" sz="2000" dirty="0" smtClean="0"/>
              <a:t>Определить максимальные проектные расходы</a:t>
            </a:r>
            <a:endParaRPr lang="de-DE" sz="2000" dirty="0" smtClean="0"/>
          </a:p>
          <a:p>
            <a:r>
              <a:rPr lang="ru-RU" sz="2000" dirty="0" smtClean="0"/>
              <a:t>Установить спецификации в отношении организации проекта</a:t>
            </a:r>
            <a:endParaRPr lang="de-DE" sz="2000" dirty="0" smtClean="0"/>
          </a:p>
          <a:p>
            <a:r>
              <a:rPr lang="ru-RU" sz="2000" dirty="0" smtClean="0"/>
              <a:t>Определить спецификации и критерии требований к ресурсам</a:t>
            </a:r>
            <a:endParaRPr lang="de-DE" sz="2000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Gestreifter Pfeil nach rechts 7"/>
          <p:cNvSpPr/>
          <p:nvPr/>
        </p:nvSpPr>
        <p:spPr>
          <a:xfrm>
            <a:off x="928662" y="5286388"/>
            <a:ext cx="1368152" cy="648072"/>
          </a:xfrm>
          <a:prstGeom prst="stripedRightArrow">
            <a:avLst/>
          </a:prstGeom>
          <a:solidFill>
            <a:srgbClr val="5730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57488" y="5357826"/>
            <a:ext cx="4032448" cy="461665"/>
          </a:xfrm>
          <a:prstGeom prst="rect">
            <a:avLst/>
          </a:prstGeom>
          <a:solidFill>
            <a:srgbClr val="FFFF00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Проектное задание</a:t>
            </a:r>
            <a:endParaRPr lang="de-DE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43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9" name="Rectangle 65"/>
          <p:cNvSpPr>
            <a:spLocks noChangeArrowheads="1"/>
          </p:cNvSpPr>
          <p:nvPr/>
        </p:nvSpPr>
        <p:spPr bwMode="auto">
          <a:xfrm>
            <a:off x="450850" y="404664"/>
            <a:ext cx="541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de-DE" sz="2800" b="1" dirty="0" smtClean="0">
                <a:latin typeface="+mn-lt"/>
              </a:rPr>
              <a:t>Проектное задание</a:t>
            </a:r>
            <a:r>
              <a:rPr lang="de-DE" altLang="de-DE" sz="2800" b="1" dirty="0" smtClean="0">
                <a:latin typeface="+mn-lt"/>
              </a:rPr>
              <a:t> I</a:t>
            </a:r>
            <a:r>
              <a:rPr lang="de-DE" altLang="de-DE" sz="2800" b="1" dirty="0">
                <a:latin typeface="+mn-lt"/>
              </a:rPr>
              <a:t/>
            </a:r>
            <a:br>
              <a:rPr lang="de-DE" altLang="de-DE" sz="2800" b="1" dirty="0">
                <a:latin typeface="+mn-lt"/>
              </a:rPr>
            </a:br>
            <a:endParaRPr lang="de-DE" altLang="de-DE" sz="2800" b="1" dirty="0">
              <a:latin typeface="+mn-lt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71472" y="1142984"/>
          <a:ext cx="7358114" cy="986790"/>
        </p:xfrm>
        <a:graphic>
          <a:graphicData uri="http://schemas.openxmlformats.org/drawingml/2006/table">
            <a:tbl>
              <a:tblPr/>
              <a:tblGrid>
                <a:gridCol w="2643206"/>
                <a:gridCol w="1694208"/>
                <a:gridCol w="1626531"/>
                <a:gridCol w="139416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Наименование проекта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A. Проектные данные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Начало: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Окончание: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71472" y="2285992"/>
          <a:ext cx="8001056" cy="4104577"/>
        </p:xfrm>
        <a:graphic>
          <a:graphicData uri="http://schemas.openxmlformats.org/drawingml/2006/table">
            <a:tbl>
              <a:tblPr/>
              <a:tblGrid>
                <a:gridCol w="2625108"/>
                <a:gridCol w="1886036"/>
                <a:gridCol w="1744956"/>
                <a:gridCol w="1744956"/>
              </a:tblGrid>
              <a:tr h="0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                                                    B</a:t>
                      </a:r>
                      <a:r>
                        <a:rPr lang="de-DE" sz="14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Описание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Исходная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ситуация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Обоснование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проекта: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26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Общая цель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проекта: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Цели подпроектов </a:t>
                      </a:r>
                      <a:r>
                        <a:rPr lang="de-DE" sz="1200" b="1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Измеряемые результаты (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специфично, измеряемо,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активно изменяемо, реалистично, ограничено сроком)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Результаты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воздействия / Эффекты: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Проектные фазы и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майлстоуны: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Проектные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риски: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Стрелка вправо с вырезом 21"/>
          <p:cNvSpPr/>
          <p:nvPr/>
        </p:nvSpPr>
        <p:spPr>
          <a:xfrm>
            <a:off x="2285984" y="4000504"/>
            <a:ext cx="642942" cy="142876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17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357850" cy="677844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Формулирование целей</a:t>
            </a:r>
            <a:endParaRPr lang="de-DE" sz="2800" dirty="0">
              <a:latin typeface="+mn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214282" y="1556792"/>
            <a:ext cx="8715436" cy="1229266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0" dirty="0" smtClean="0"/>
              <a:t>Цели следует формулировать </a:t>
            </a:r>
            <a:r>
              <a:rPr lang="ru-RU" sz="2000" b="0" dirty="0" smtClean="0">
                <a:solidFill>
                  <a:srgbClr val="0070C0"/>
                </a:solidFill>
              </a:rPr>
              <a:t>операционально</a:t>
            </a:r>
            <a:r>
              <a:rPr lang="de-DE" sz="2000" b="0" dirty="0" smtClean="0"/>
              <a:t>, </a:t>
            </a:r>
            <a:r>
              <a:rPr lang="ru-RU" sz="2000" b="0" dirty="0" smtClean="0"/>
              <a:t>т</a:t>
            </a:r>
            <a:r>
              <a:rPr lang="de-DE" sz="2000" b="0" dirty="0" smtClean="0"/>
              <a:t>.</a:t>
            </a:r>
            <a:r>
              <a:rPr lang="ru-RU" sz="2000" b="0" dirty="0" smtClean="0"/>
              <a:t>е</a:t>
            </a:r>
            <a:r>
              <a:rPr lang="de-DE" sz="2000" b="0" dirty="0" smtClean="0"/>
              <a:t> . </a:t>
            </a:r>
            <a:r>
              <a:rPr lang="ru-RU" sz="2000" b="0" dirty="0" smtClean="0"/>
              <a:t>таким образом, чтобы они были достаточно четко сформулированы в отношении меры достижения целей и имеющегося в распоряжении времени</a:t>
            </a:r>
            <a:r>
              <a:rPr lang="de-DE" sz="2000" b="0" dirty="0" smtClean="0"/>
              <a:t>.</a:t>
            </a:r>
            <a:endParaRPr lang="de-DE" sz="2000" b="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57200" y="3140844"/>
            <a:ext cx="8229600" cy="298531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Памятка</a:t>
            </a:r>
            <a:r>
              <a:rPr lang="de-DE" sz="2000" b="0" dirty="0" smtClean="0"/>
              <a:t>: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S </a:t>
            </a:r>
            <a:r>
              <a:rPr lang="de-DE" sz="2000" dirty="0" smtClean="0"/>
              <a:t> 	=	Spezifisch</a:t>
            </a:r>
            <a:r>
              <a:rPr lang="ru-RU" sz="2000" dirty="0" smtClean="0"/>
              <a:t>   – специфично (конкретность)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M</a:t>
            </a:r>
            <a:r>
              <a:rPr lang="de-DE" sz="2000" b="0" dirty="0" smtClean="0"/>
              <a:t>	=	Messbar</a:t>
            </a:r>
            <a:r>
              <a:rPr lang="ru-RU" sz="2000" b="0" dirty="0" smtClean="0"/>
              <a:t>       – измеряемо (измеримость)</a:t>
            </a:r>
            <a:endParaRPr lang="de-DE" sz="2000" b="0" dirty="0" smtClean="0"/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A</a:t>
            </a:r>
            <a:r>
              <a:rPr lang="de-DE" sz="2000" b="0" dirty="0" smtClean="0"/>
              <a:t>	= 	Akzeptiert</a:t>
            </a:r>
            <a:r>
              <a:rPr lang="ru-RU" sz="2000" b="0" dirty="0" smtClean="0"/>
              <a:t>     – приемлемо (достижимость)</a:t>
            </a:r>
            <a:endParaRPr lang="de-DE" sz="2000" b="0" dirty="0" smtClean="0"/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R</a:t>
            </a:r>
            <a:r>
              <a:rPr lang="de-DE" sz="2000" b="0" dirty="0" smtClean="0"/>
              <a:t>	=	Realisierbar</a:t>
            </a:r>
            <a:r>
              <a:rPr lang="ru-RU" sz="2000" b="0" dirty="0" smtClean="0"/>
              <a:t>  – реалистично (актуальность)</a:t>
            </a:r>
            <a:endParaRPr lang="de-DE" sz="2000" b="0" dirty="0" smtClean="0"/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T</a:t>
            </a:r>
            <a:r>
              <a:rPr lang="de-DE" sz="2000" b="0" dirty="0" smtClean="0"/>
              <a:t>	=	Terminiert</a:t>
            </a:r>
            <a:r>
              <a:rPr lang="ru-RU" sz="2000" b="0" dirty="0" smtClean="0"/>
              <a:t>     – срочно (ограниченность сроком)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3235343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79388"/>
            <a:ext cx="403383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de-DE" sz="2800" b="1" dirty="0" smtClean="0">
                <a:latin typeface="+mn-lt"/>
              </a:rPr>
              <a:t>Проектное задание</a:t>
            </a:r>
            <a:r>
              <a:rPr lang="de-DE" altLang="de-DE" sz="2800" b="1" dirty="0" smtClean="0">
                <a:latin typeface="+mn-lt"/>
              </a:rPr>
              <a:t> II</a:t>
            </a:r>
            <a:endParaRPr lang="de-DE" altLang="de-DE" sz="2800" b="1" dirty="0">
              <a:latin typeface="+mn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1142984"/>
          <a:ext cx="7858180" cy="1472820"/>
        </p:xfrm>
        <a:graphic>
          <a:graphicData uri="http://schemas.openxmlformats.org/drawingml/2006/table">
            <a:tbl>
              <a:tblPr/>
              <a:tblGrid>
                <a:gridCol w="2714644"/>
                <a:gridCol w="1785950"/>
                <a:gridCol w="1714512"/>
                <a:gridCol w="1643074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400" b="1" dirty="0" smtClean="0">
                          <a:latin typeface="Arial"/>
                          <a:ea typeface="Calibri"/>
                          <a:cs typeface="Times New Roman"/>
                        </a:rPr>
                        <a:t>Проектная о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рганизация (организация работы и управление проектом)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Руководитель проекта: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Заказчик проекта: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Члены проектной группы: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Координационный комитет: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"/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Да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"/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Прочие стейкхолдеры: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34" y="2786058"/>
          <a:ext cx="7858180" cy="3430398"/>
        </p:xfrm>
        <a:graphic>
          <a:graphicData uri="http://schemas.openxmlformats.org/drawingml/2006/table">
            <a:tbl>
              <a:tblPr/>
              <a:tblGrid>
                <a:gridCol w="2714644"/>
                <a:gridCol w="5143536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. Бюджет проекта &amp; </a:t>
                      </a:r>
                      <a:r>
                        <a:rPr lang="ru-RU" sz="1400" b="1" dirty="0" smtClean="0">
                          <a:latin typeface="Arial"/>
                          <a:ea typeface="Calibri"/>
                          <a:cs typeface="Times New Roman"/>
                        </a:rPr>
                        <a:t>экономическая эффективность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Расходы на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персонал: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Общие затраты на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проект</a:t>
                      </a:r>
                      <a:r>
                        <a:rPr lang="de-DE" sz="12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de-DE" sz="1200" b="1" dirty="0" smtClean="0"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de-DE" sz="1200" b="1" dirty="0" smtClean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Бюджет проекта: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Поступления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проекта / </a:t>
                      </a:r>
                      <a:r>
                        <a:rPr lang="de-DE" sz="1200" b="1" dirty="0" smtClean="0"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de-DE" sz="1200" b="1" dirty="0" smtClean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Экономическая эффективность: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Дополнительные затраты (финансовые обязательства) </a:t>
                      </a:r>
                      <a:r>
                        <a:rPr lang="de-DE" sz="1200" b="1" dirty="0" smtClean="0"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de-DE" sz="1200" b="1" dirty="0" smtClean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после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завершения проекта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. Прочее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Прочая  релевантная </a:t>
                      </a:r>
                      <a:r>
                        <a:rPr lang="de-DE" sz="1200" b="1" dirty="0" smtClean="0"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de-DE" sz="1200" b="1" dirty="0" smtClean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latin typeface="Arial"/>
                          <a:ea typeface="Calibri"/>
                          <a:cs typeface="Times New Roman"/>
                        </a:rPr>
                        <a:t>информация </a:t>
                      </a: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(напр., </a:t>
                      </a:r>
                      <a:r>
                        <a:rPr lang="ru-RU" sz="1200" b="1" dirty="0" smtClean="0">
                          <a:latin typeface="Arial"/>
                          <a:ea typeface="Calibri"/>
                          <a:cs typeface="Times New Roman"/>
                        </a:rPr>
                        <a:t>обязанность </a:t>
                      </a: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предоставлять отчеты</a:t>
                      </a:r>
                      <a:r>
                        <a:rPr lang="ru-RU" sz="1200" b="1" dirty="0" smtClean="0">
                          <a:latin typeface="Arial"/>
                          <a:ea typeface="Calibri"/>
                          <a:cs typeface="Times New Roman"/>
                        </a:rPr>
                        <a:t>):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Calibri"/>
                          <a:cs typeface="Times New Roman"/>
                        </a:rPr>
                        <a:t>Место, дата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2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142852"/>
            <a:ext cx="6286544" cy="857232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Фаза</a:t>
            </a:r>
            <a:r>
              <a:rPr lang="de-DE" sz="2800" dirty="0" smtClean="0">
                <a:latin typeface="+mn-lt"/>
              </a:rPr>
              <a:t> 2: </a:t>
            </a:r>
            <a:r>
              <a:rPr lang="ru-RU" sz="2800" dirty="0" smtClean="0">
                <a:latin typeface="+mn-lt"/>
              </a:rPr>
              <a:t>Планирование проекта</a:t>
            </a:r>
            <a:endParaRPr lang="de-DE" sz="2800" dirty="0">
              <a:latin typeface="+mn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966104"/>
              </p:ext>
            </p:extLst>
          </p:nvPr>
        </p:nvGraphicFramePr>
        <p:xfrm>
          <a:off x="457200" y="1196975"/>
          <a:ext cx="840108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700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52413" y="1019175"/>
            <a:ext cx="864076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altLang="zh-CN" sz="1400" b="1" dirty="0" smtClean="0">
                <a:latin typeface="+mj-lt"/>
                <a:ea typeface="宋体" pitchFamily="2" charset="-122"/>
                <a:cs typeface="Times New Roman" pitchFamily="18" charset="0"/>
              </a:rPr>
              <a:t>Структурный план проекта</a:t>
            </a:r>
            <a:r>
              <a:rPr lang="en-US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содержит все задачи</a:t>
            </a:r>
            <a:r>
              <a:rPr lang="en-US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 (= </a:t>
            </a:r>
            <a:r>
              <a:rPr lang="ru-RU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Пакет рабочих заданий</a:t>
            </a:r>
            <a:r>
              <a:rPr lang="en-US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)</a:t>
            </a:r>
            <a:r>
              <a:rPr lang="ru-RU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, определенные для обеспечения достижения проектной цели</a:t>
            </a:r>
            <a:r>
              <a:rPr lang="en-US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. </a:t>
            </a:r>
            <a:r>
              <a:rPr lang="ru-RU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Количество пакетов рабочих заданий остается постоянным в течение всего проекта</a:t>
            </a:r>
            <a:r>
              <a:rPr lang="en-US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.</a:t>
            </a:r>
            <a:endParaRPr lang="en-US" altLang="zh-CN" sz="1400" dirty="0">
              <a:latin typeface="+mj-lt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altLang="zh-CN" sz="1400" b="1" dirty="0" smtClean="0">
                <a:latin typeface="+mj-lt"/>
                <a:ea typeface="宋体" pitchFamily="2" charset="-122"/>
                <a:cs typeface="Times New Roman" pitchFamily="18" charset="0"/>
              </a:rPr>
              <a:t>Пакет рабочих заданий (Рабочий пакет</a:t>
            </a:r>
            <a:r>
              <a:rPr lang="en-US" altLang="zh-CN" sz="1400" b="1" dirty="0" smtClean="0"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400" b="1" dirty="0" smtClean="0">
                <a:latin typeface="+mj-lt"/>
                <a:ea typeface="宋体" pitchFamily="2" charset="-122"/>
                <a:cs typeface="Times New Roman" pitchFamily="18" charset="0"/>
              </a:rPr>
              <a:t>- РП</a:t>
            </a:r>
            <a:r>
              <a:rPr lang="en-US" altLang="zh-CN" sz="1400" b="1" dirty="0" smtClean="0">
                <a:latin typeface="+mj-lt"/>
                <a:ea typeface="宋体" pitchFamily="2" charset="-122"/>
                <a:cs typeface="Times New Roman" pitchFamily="18" charset="0"/>
              </a:rPr>
              <a:t>) </a:t>
            </a:r>
            <a:r>
              <a:rPr lang="ru-RU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описывает «выполненную задачу» с минимально возможным дублированием</a:t>
            </a:r>
            <a:r>
              <a:rPr lang="en-US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. </a:t>
            </a:r>
            <a:r>
              <a:rPr lang="ru-RU" altLang="zh-CN" sz="1400" dirty="0" smtClean="0">
                <a:latin typeface="+mj-lt"/>
                <a:ea typeface="宋体" pitchFamily="2" charset="-122"/>
                <a:cs typeface="Times New Roman" pitchFamily="18" charset="0"/>
              </a:rPr>
              <a:t>РП образует самый нижний уровень структурного плана проекта.</a:t>
            </a:r>
            <a:endParaRPr lang="en-US" altLang="zh-CN" sz="1400" dirty="0">
              <a:latin typeface="+mj-lt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b="1" dirty="0">
              <a:solidFill>
                <a:schemeClr val="accent2"/>
              </a:solidFill>
              <a:latin typeface="Univers LT 45 Light" panose="02000403030000020003" pitchFamily="2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b="1" dirty="0">
              <a:solidFill>
                <a:schemeClr val="accent2"/>
              </a:solidFill>
              <a:latin typeface="Univers LT 45 Light" panose="02000403030000020003" pitchFamily="2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92163" name="Group 108"/>
          <p:cNvGrpSpPr>
            <a:grpSpLocks/>
          </p:cNvGrpSpPr>
          <p:nvPr/>
        </p:nvGrpSpPr>
        <p:grpSpPr bwMode="auto">
          <a:xfrm>
            <a:off x="2801938" y="2824163"/>
            <a:ext cx="1187092" cy="531812"/>
            <a:chOff x="1912" y="1779"/>
            <a:chExt cx="810" cy="335"/>
          </a:xfrm>
        </p:grpSpPr>
        <p:sp>
          <p:nvSpPr>
            <p:cNvPr id="92222" name="Rectangle 42"/>
            <p:cNvSpPr>
              <a:spLocks noChangeArrowheads="1"/>
            </p:cNvSpPr>
            <p:nvPr/>
          </p:nvSpPr>
          <p:spPr bwMode="auto">
            <a:xfrm>
              <a:off x="1941" y="1797"/>
              <a:ext cx="726" cy="317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92223" name="Rectangle 44"/>
            <p:cNvSpPr>
              <a:spLocks noChangeArrowheads="1"/>
            </p:cNvSpPr>
            <p:nvPr/>
          </p:nvSpPr>
          <p:spPr bwMode="auto">
            <a:xfrm>
              <a:off x="1912" y="1779"/>
              <a:ext cx="81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de-DE" sz="1100" b="1" dirty="0" smtClean="0">
                  <a:latin typeface="+mn-lt"/>
                  <a:ea typeface="宋体" pitchFamily="2" charset="-122"/>
                  <a:cs typeface="Times New Roman" pitchFamily="18" charset="0"/>
                </a:rPr>
                <a:t>Общий проект</a:t>
              </a:r>
              <a:endParaRPr lang="de-DE" altLang="de-DE" sz="1100" b="1" dirty="0">
                <a:latin typeface="+mn-lt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92164" name="Group 103"/>
          <p:cNvGrpSpPr>
            <a:grpSpLocks/>
          </p:cNvGrpSpPr>
          <p:nvPr/>
        </p:nvGrpSpPr>
        <p:grpSpPr bwMode="auto">
          <a:xfrm>
            <a:off x="1524000" y="3357563"/>
            <a:ext cx="3722699" cy="790575"/>
            <a:chOff x="1040" y="2115"/>
            <a:chExt cx="2540" cy="498"/>
          </a:xfrm>
        </p:grpSpPr>
        <p:grpSp>
          <p:nvGrpSpPr>
            <p:cNvPr id="92209" name="Group 35"/>
            <p:cNvGrpSpPr>
              <a:grpSpLocks/>
            </p:cNvGrpSpPr>
            <p:nvPr/>
          </p:nvGrpSpPr>
          <p:grpSpPr bwMode="auto">
            <a:xfrm>
              <a:off x="1442" y="2115"/>
              <a:ext cx="1724" cy="182"/>
              <a:chOff x="1850" y="2296"/>
              <a:chExt cx="1724" cy="182"/>
            </a:xfrm>
          </p:grpSpPr>
          <p:grpSp>
            <p:nvGrpSpPr>
              <p:cNvPr id="92216" name="Group 36"/>
              <p:cNvGrpSpPr>
                <a:grpSpLocks/>
              </p:cNvGrpSpPr>
              <p:nvPr/>
            </p:nvGrpSpPr>
            <p:grpSpPr bwMode="auto">
              <a:xfrm>
                <a:off x="1850" y="2387"/>
                <a:ext cx="1724" cy="91"/>
                <a:chOff x="1850" y="2387"/>
                <a:chExt cx="1724" cy="91"/>
              </a:xfrm>
            </p:grpSpPr>
            <p:sp>
              <p:nvSpPr>
                <p:cNvPr id="92218" name="Line 37"/>
                <p:cNvSpPr>
                  <a:spLocks noChangeShapeType="1"/>
                </p:cNvSpPr>
                <p:nvPr/>
              </p:nvSpPr>
              <p:spPr bwMode="auto">
                <a:xfrm>
                  <a:off x="1850" y="2387"/>
                  <a:ext cx="17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92219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850" y="2387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9222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712" y="2387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92221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574" y="2387"/>
                  <a:ext cx="0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sp>
            <p:nvSpPr>
              <p:cNvPr id="92217" name="Line 41"/>
              <p:cNvSpPr>
                <a:spLocks noChangeShapeType="1"/>
              </p:cNvSpPr>
              <p:nvPr/>
            </p:nvSpPr>
            <p:spPr bwMode="auto">
              <a:xfrm flipV="1">
                <a:off x="2712" y="2296"/>
                <a:ext cx="0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92210" name="Rectangle 43"/>
            <p:cNvSpPr>
              <a:spLocks noChangeArrowheads="1"/>
            </p:cNvSpPr>
            <p:nvPr/>
          </p:nvSpPr>
          <p:spPr bwMode="auto">
            <a:xfrm>
              <a:off x="1079" y="2296"/>
              <a:ext cx="726" cy="317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92211" name="Rectangle 45"/>
            <p:cNvSpPr>
              <a:spLocks noChangeArrowheads="1"/>
            </p:cNvSpPr>
            <p:nvPr/>
          </p:nvSpPr>
          <p:spPr bwMode="auto">
            <a:xfrm>
              <a:off x="1940" y="2296"/>
              <a:ext cx="726" cy="317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de-DE" altLang="de-DE" sz="2400" dirty="0"/>
            </a:p>
          </p:txBody>
        </p:sp>
        <p:sp>
          <p:nvSpPr>
            <p:cNvPr id="92212" name="Rectangle 46"/>
            <p:cNvSpPr>
              <a:spLocks noChangeArrowheads="1"/>
            </p:cNvSpPr>
            <p:nvPr/>
          </p:nvSpPr>
          <p:spPr bwMode="auto">
            <a:xfrm>
              <a:off x="2802" y="2296"/>
              <a:ext cx="726" cy="317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92213" name="Rectangle 47"/>
            <p:cNvSpPr>
              <a:spLocks noChangeArrowheads="1"/>
            </p:cNvSpPr>
            <p:nvPr/>
          </p:nvSpPr>
          <p:spPr bwMode="auto">
            <a:xfrm>
              <a:off x="1040" y="2278"/>
              <a:ext cx="81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  <a:t>Подпроект / </a:t>
              </a:r>
              <a:br>
                <a:rPr lang="ru-RU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</a:br>
              <a:r>
                <a:rPr lang="ru-RU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  <a:t>Часть проекта</a:t>
              </a:r>
              <a:r>
                <a:rPr lang="en-US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1000" b="1" dirty="0">
                  <a:latin typeface="+mn-lt"/>
                  <a:ea typeface="宋体" pitchFamily="2" charset="-122"/>
                  <a:cs typeface="Times New Roman" pitchFamily="18" charset="0"/>
                </a:rPr>
                <a:t>1</a:t>
              </a:r>
              <a:endParaRPr lang="de-DE" altLang="de-DE" sz="1000" b="1" dirty="0">
                <a:latin typeface="+mn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92214" name="Rectangle 48"/>
            <p:cNvSpPr>
              <a:spLocks noChangeArrowheads="1"/>
            </p:cNvSpPr>
            <p:nvPr/>
          </p:nvSpPr>
          <p:spPr bwMode="auto">
            <a:xfrm>
              <a:off x="1900" y="2278"/>
              <a:ext cx="81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  <a:t>Подпроект / </a:t>
              </a:r>
              <a:br>
                <a:rPr lang="ru-RU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</a:br>
              <a:r>
                <a:rPr lang="ru-RU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  <a:t>Часть проекта</a:t>
              </a:r>
              <a:r>
                <a:rPr lang="en-US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1000" b="1" dirty="0">
                  <a:latin typeface="+mn-lt"/>
                  <a:ea typeface="宋体" pitchFamily="2" charset="-122"/>
                  <a:cs typeface="Times New Roman" pitchFamily="18" charset="0"/>
                </a:rPr>
                <a:t>2</a:t>
              </a:r>
              <a:endParaRPr lang="de-DE" altLang="de-DE" sz="1000" b="1" dirty="0">
                <a:latin typeface="+mn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92215" name="Rectangle 49"/>
            <p:cNvSpPr>
              <a:spLocks noChangeArrowheads="1"/>
            </p:cNvSpPr>
            <p:nvPr/>
          </p:nvSpPr>
          <p:spPr bwMode="auto">
            <a:xfrm>
              <a:off x="2762" y="2278"/>
              <a:ext cx="81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  <a:t>Подпроект / </a:t>
              </a:r>
              <a:br>
                <a:rPr lang="ru-RU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</a:br>
              <a:r>
                <a:rPr lang="ru-RU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  <a:t>Часть проекта</a:t>
              </a:r>
              <a:r>
                <a:rPr lang="en-US" altLang="zh-CN" sz="1000" b="1" dirty="0" smtClean="0">
                  <a:latin typeface="+mn-lt"/>
                  <a:ea typeface="宋体" pitchFamily="2" charset="-122"/>
                  <a:cs typeface="Times New Roman" pitchFamily="18" charset="0"/>
                </a:rPr>
                <a:t> </a:t>
              </a:r>
              <a:r>
                <a:rPr lang="en-US" altLang="zh-CN" sz="1000" b="1" dirty="0">
                  <a:latin typeface="+mn-lt"/>
                  <a:ea typeface="宋体" pitchFamily="2" charset="-122"/>
                  <a:cs typeface="Times New Roman" pitchFamily="18" charset="0"/>
                </a:rPr>
                <a:t>3</a:t>
              </a:r>
              <a:endParaRPr lang="de-DE" altLang="de-DE" sz="1000" b="1" dirty="0">
                <a:latin typeface="+mn-lt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92165" name="Group 107"/>
          <p:cNvGrpSpPr>
            <a:grpSpLocks/>
          </p:cNvGrpSpPr>
          <p:nvPr/>
        </p:nvGrpSpPr>
        <p:grpSpPr bwMode="auto">
          <a:xfrm>
            <a:off x="1514475" y="4149725"/>
            <a:ext cx="3657600" cy="1873250"/>
            <a:chOff x="1033" y="2614"/>
            <a:chExt cx="2496" cy="1180"/>
          </a:xfrm>
        </p:grpSpPr>
        <p:grpSp>
          <p:nvGrpSpPr>
            <p:cNvPr id="92167" name="Group 104"/>
            <p:cNvGrpSpPr>
              <a:grpSpLocks/>
            </p:cNvGrpSpPr>
            <p:nvPr/>
          </p:nvGrpSpPr>
          <p:grpSpPr bwMode="auto">
            <a:xfrm>
              <a:off x="1033" y="2614"/>
              <a:ext cx="772" cy="1180"/>
              <a:chOff x="1033" y="2614"/>
              <a:chExt cx="772" cy="1180"/>
            </a:xfrm>
          </p:grpSpPr>
          <p:sp>
            <p:nvSpPr>
              <p:cNvPr id="92196" name="Line 50"/>
              <p:cNvSpPr>
                <a:spLocks noChangeShapeType="1"/>
              </p:cNvSpPr>
              <p:nvPr/>
            </p:nvSpPr>
            <p:spPr bwMode="auto">
              <a:xfrm>
                <a:off x="1442" y="2614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2197" name="Rectangle 53"/>
              <p:cNvSpPr>
                <a:spLocks noChangeArrowheads="1"/>
              </p:cNvSpPr>
              <p:nvPr/>
            </p:nvSpPr>
            <p:spPr bwMode="auto">
              <a:xfrm>
                <a:off x="1079" y="2704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98" name="Rectangle 54"/>
              <p:cNvSpPr>
                <a:spLocks noChangeArrowheads="1"/>
              </p:cNvSpPr>
              <p:nvPr/>
            </p:nvSpPr>
            <p:spPr bwMode="auto">
              <a:xfrm>
                <a:off x="1079" y="3067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99" name="Rectangle 55"/>
              <p:cNvSpPr>
                <a:spLocks noChangeArrowheads="1"/>
              </p:cNvSpPr>
              <p:nvPr/>
            </p:nvSpPr>
            <p:spPr bwMode="auto">
              <a:xfrm>
                <a:off x="1079" y="2886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200" name="Rectangle 56"/>
              <p:cNvSpPr>
                <a:spLocks noChangeArrowheads="1"/>
              </p:cNvSpPr>
              <p:nvPr/>
            </p:nvSpPr>
            <p:spPr bwMode="auto">
              <a:xfrm>
                <a:off x="1079" y="3249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201" name="Rectangle 57"/>
              <p:cNvSpPr>
                <a:spLocks noChangeArrowheads="1"/>
              </p:cNvSpPr>
              <p:nvPr/>
            </p:nvSpPr>
            <p:spPr bwMode="auto">
              <a:xfrm>
                <a:off x="1079" y="3430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202" name="Rectangle 58"/>
              <p:cNvSpPr>
                <a:spLocks noChangeArrowheads="1"/>
              </p:cNvSpPr>
              <p:nvPr/>
            </p:nvSpPr>
            <p:spPr bwMode="auto">
              <a:xfrm>
                <a:off x="1079" y="3612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203" name="Rectangle 59"/>
              <p:cNvSpPr>
                <a:spLocks noChangeArrowheads="1"/>
              </p:cNvSpPr>
              <p:nvPr/>
            </p:nvSpPr>
            <p:spPr bwMode="auto">
              <a:xfrm>
                <a:off x="1033" y="2686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1.1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204" name="Rectangle 60"/>
              <p:cNvSpPr>
                <a:spLocks noChangeArrowheads="1"/>
              </p:cNvSpPr>
              <p:nvPr/>
            </p:nvSpPr>
            <p:spPr bwMode="auto">
              <a:xfrm>
                <a:off x="1033" y="2868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1.2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205" name="Rectangle 61"/>
              <p:cNvSpPr>
                <a:spLocks noChangeArrowheads="1"/>
              </p:cNvSpPr>
              <p:nvPr/>
            </p:nvSpPr>
            <p:spPr bwMode="auto">
              <a:xfrm>
                <a:off x="1040" y="3049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1.3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206" name="Rectangle 62"/>
              <p:cNvSpPr>
                <a:spLocks noChangeArrowheads="1"/>
              </p:cNvSpPr>
              <p:nvPr/>
            </p:nvSpPr>
            <p:spPr bwMode="auto">
              <a:xfrm>
                <a:off x="1040" y="3231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1.4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207" name="Rectangle 63"/>
              <p:cNvSpPr>
                <a:spLocks noChangeArrowheads="1"/>
              </p:cNvSpPr>
              <p:nvPr/>
            </p:nvSpPr>
            <p:spPr bwMode="auto">
              <a:xfrm>
                <a:off x="1040" y="3412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1.5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208" name="Rectangle 64"/>
              <p:cNvSpPr>
                <a:spLocks noChangeArrowheads="1"/>
              </p:cNvSpPr>
              <p:nvPr/>
            </p:nvSpPr>
            <p:spPr bwMode="auto">
              <a:xfrm>
                <a:off x="1040" y="3594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GillSans" pitchFamily="34" charset="0"/>
                    <a:ea typeface="宋体" pitchFamily="2" charset="-122"/>
                    <a:cs typeface="Times New Roman" pitchFamily="18" charset="0"/>
                  </a:rPr>
                  <a:t>1.6</a:t>
                </a:r>
                <a:endParaRPr lang="de-DE" altLang="de-DE" sz="1000" b="1" dirty="0">
                  <a:latin typeface="GillSans" pitchFamily="34" charset="0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92168" name="Group 105"/>
            <p:cNvGrpSpPr>
              <a:grpSpLocks/>
            </p:cNvGrpSpPr>
            <p:nvPr/>
          </p:nvGrpSpPr>
          <p:grpSpPr bwMode="auto">
            <a:xfrm>
              <a:off x="1894" y="2614"/>
              <a:ext cx="772" cy="1179"/>
              <a:chOff x="1894" y="2614"/>
              <a:chExt cx="772" cy="1179"/>
            </a:xfrm>
          </p:grpSpPr>
          <p:sp>
            <p:nvSpPr>
              <p:cNvPr id="92183" name="Line 51"/>
              <p:cNvSpPr>
                <a:spLocks noChangeShapeType="1"/>
              </p:cNvSpPr>
              <p:nvPr/>
            </p:nvSpPr>
            <p:spPr bwMode="auto">
              <a:xfrm>
                <a:off x="2304" y="2614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2184" name="Rectangle 79"/>
              <p:cNvSpPr>
                <a:spLocks noChangeArrowheads="1"/>
              </p:cNvSpPr>
              <p:nvPr/>
            </p:nvSpPr>
            <p:spPr bwMode="auto">
              <a:xfrm>
                <a:off x="1940" y="2703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85" name="Rectangle 80"/>
              <p:cNvSpPr>
                <a:spLocks noChangeArrowheads="1"/>
              </p:cNvSpPr>
              <p:nvPr/>
            </p:nvSpPr>
            <p:spPr bwMode="auto">
              <a:xfrm>
                <a:off x="1940" y="3066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86" name="Rectangle 81"/>
              <p:cNvSpPr>
                <a:spLocks noChangeArrowheads="1"/>
              </p:cNvSpPr>
              <p:nvPr/>
            </p:nvSpPr>
            <p:spPr bwMode="auto">
              <a:xfrm>
                <a:off x="1940" y="2885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87" name="Rectangle 82"/>
              <p:cNvSpPr>
                <a:spLocks noChangeArrowheads="1"/>
              </p:cNvSpPr>
              <p:nvPr/>
            </p:nvSpPr>
            <p:spPr bwMode="auto">
              <a:xfrm>
                <a:off x="1940" y="3248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88" name="Rectangle 83"/>
              <p:cNvSpPr>
                <a:spLocks noChangeArrowheads="1"/>
              </p:cNvSpPr>
              <p:nvPr/>
            </p:nvSpPr>
            <p:spPr bwMode="auto">
              <a:xfrm>
                <a:off x="1940" y="3429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89" name="Rectangle 84"/>
              <p:cNvSpPr>
                <a:spLocks noChangeArrowheads="1"/>
              </p:cNvSpPr>
              <p:nvPr/>
            </p:nvSpPr>
            <p:spPr bwMode="auto">
              <a:xfrm>
                <a:off x="1940" y="3611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90" name="Rectangle 85"/>
              <p:cNvSpPr>
                <a:spLocks noChangeArrowheads="1"/>
              </p:cNvSpPr>
              <p:nvPr/>
            </p:nvSpPr>
            <p:spPr bwMode="auto">
              <a:xfrm>
                <a:off x="1894" y="2685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2.1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91" name="Rectangle 86"/>
              <p:cNvSpPr>
                <a:spLocks noChangeArrowheads="1"/>
              </p:cNvSpPr>
              <p:nvPr/>
            </p:nvSpPr>
            <p:spPr bwMode="auto">
              <a:xfrm>
                <a:off x="1894" y="2867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2.2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92" name="Rectangle 87"/>
              <p:cNvSpPr>
                <a:spLocks noChangeArrowheads="1"/>
              </p:cNvSpPr>
              <p:nvPr/>
            </p:nvSpPr>
            <p:spPr bwMode="auto">
              <a:xfrm>
                <a:off x="1901" y="3048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2.3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93" name="Rectangle 88"/>
              <p:cNvSpPr>
                <a:spLocks noChangeArrowheads="1"/>
              </p:cNvSpPr>
              <p:nvPr/>
            </p:nvSpPr>
            <p:spPr bwMode="auto">
              <a:xfrm>
                <a:off x="1901" y="3230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2.4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94" name="Rectangle 89"/>
              <p:cNvSpPr>
                <a:spLocks noChangeArrowheads="1"/>
              </p:cNvSpPr>
              <p:nvPr/>
            </p:nvSpPr>
            <p:spPr bwMode="auto">
              <a:xfrm>
                <a:off x="1901" y="3411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2.5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95" name="Rectangle 90"/>
              <p:cNvSpPr>
                <a:spLocks noChangeArrowheads="1"/>
              </p:cNvSpPr>
              <p:nvPr/>
            </p:nvSpPr>
            <p:spPr bwMode="auto">
              <a:xfrm>
                <a:off x="1901" y="3593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2.6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92169" name="Group 106"/>
            <p:cNvGrpSpPr>
              <a:grpSpLocks/>
            </p:cNvGrpSpPr>
            <p:nvPr/>
          </p:nvGrpSpPr>
          <p:grpSpPr bwMode="auto">
            <a:xfrm>
              <a:off x="2757" y="2614"/>
              <a:ext cx="772" cy="1179"/>
              <a:chOff x="2757" y="2614"/>
              <a:chExt cx="772" cy="1179"/>
            </a:xfrm>
          </p:grpSpPr>
          <p:sp>
            <p:nvSpPr>
              <p:cNvPr id="92170" name="Line 52"/>
              <p:cNvSpPr>
                <a:spLocks noChangeShapeType="1"/>
              </p:cNvSpPr>
              <p:nvPr/>
            </p:nvSpPr>
            <p:spPr bwMode="auto">
              <a:xfrm>
                <a:off x="3165" y="2614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2171" name="Rectangle 91"/>
              <p:cNvSpPr>
                <a:spLocks noChangeArrowheads="1"/>
              </p:cNvSpPr>
              <p:nvPr/>
            </p:nvSpPr>
            <p:spPr bwMode="auto">
              <a:xfrm>
                <a:off x="2803" y="2703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72" name="Rectangle 92"/>
              <p:cNvSpPr>
                <a:spLocks noChangeArrowheads="1"/>
              </p:cNvSpPr>
              <p:nvPr/>
            </p:nvSpPr>
            <p:spPr bwMode="auto">
              <a:xfrm>
                <a:off x="2803" y="3066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73" name="Rectangle 93"/>
              <p:cNvSpPr>
                <a:spLocks noChangeArrowheads="1"/>
              </p:cNvSpPr>
              <p:nvPr/>
            </p:nvSpPr>
            <p:spPr bwMode="auto">
              <a:xfrm>
                <a:off x="2803" y="2885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74" name="Rectangle 94"/>
              <p:cNvSpPr>
                <a:spLocks noChangeArrowheads="1"/>
              </p:cNvSpPr>
              <p:nvPr/>
            </p:nvSpPr>
            <p:spPr bwMode="auto">
              <a:xfrm>
                <a:off x="2803" y="3248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75" name="Rectangle 95"/>
              <p:cNvSpPr>
                <a:spLocks noChangeArrowheads="1"/>
              </p:cNvSpPr>
              <p:nvPr/>
            </p:nvSpPr>
            <p:spPr bwMode="auto">
              <a:xfrm>
                <a:off x="2803" y="3429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76" name="Rectangle 96"/>
              <p:cNvSpPr>
                <a:spLocks noChangeArrowheads="1"/>
              </p:cNvSpPr>
              <p:nvPr/>
            </p:nvSpPr>
            <p:spPr bwMode="auto">
              <a:xfrm>
                <a:off x="2803" y="3611"/>
                <a:ext cx="726" cy="182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sp>
            <p:nvSpPr>
              <p:cNvPr id="92177" name="Rectangle 97"/>
              <p:cNvSpPr>
                <a:spLocks noChangeArrowheads="1"/>
              </p:cNvSpPr>
              <p:nvPr/>
            </p:nvSpPr>
            <p:spPr bwMode="auto">
              <a:xfrm>
                <a:off x="2757" y="2685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3.1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78" name="Rectangle 98"/>
              <p:cNvSpPr>
                <a:spLocks noChangeArrowheads="1"/>
              </p:cNvSpPr>
              <p:nvPr/>
            </p:nvSpPr>
            <p:spPr bwMode="auto">
              <a:xfrm>
                <a:off x="2757" y="2867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3.2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79" name="Rectangle 99"/>
              <p:cNvSpPr>
                <a:spLocks noChangeArrowheads="1"/>
              </p:cNvSpPr>
              <p:nvPr/>
            </p:nvSpPr>
            <p:spPr bwMode="auto">
              <a:xfrm>
                <a:off x="2764" y="3048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3.3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80" name="Rectangle 100"/>
              <p:cNvSpPr>
                <a:spLocks noChangeArrowheads="1"/>
              </p:cNvSpPr>
              <p:nvPr/>
            </p:nvSpPr>
            <p:spPr bwMode="auto">
              <a:xfrm>
                <a:off x="2764" y="3230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3.4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81" name="Rectangle 101"/>
              <p:cNvSpPr>
                <a:spLocks noChangeArrowheads="1"/>
              </p:cNvSpPr>
              <p:nvPr/>
            </p:nvSpPr>
            <p:spPr bwMode="auto">
              <a:xfrm>
                <a:off x="2764" y="3411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3.5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92182" name="Rectangle 102"/>
              <p:cNvSpPr>
                <a:spLocks noChangeArrowheads="1"/>
              </p:cNvSpPr>
              <p:nvPr/>
            </p:nvSpPr>
            <p:spPr bwMode="auto">
              <a:xfrm>
                <a:off x="2764" y="3593"/>
                <a:ext cx="392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РП</a:t>
                </a:r>
                <a:r>
                  <a:rPr lang="en-US" altLang="zh-CN" sz="1000" b="1" dirty="0" smtClean="0">
                    <a:latin typeface="+mn-lt"/>
                    <a:ea typeface="宋体" pitchFamily="2" charset="-122"/>
                    <a:cs typeface="Times New Roman" pitchFamily="18" charset="0"/>
                  </a:rPr>
                  <a:t> </a:t>
                </a:r>
                <a:r>
                  <a:rPr lang="en-US" altLang="zh-CN" sz="1000" b="1" dirty="0">
                    <a:latin typeface="+mn-lt"/>
                    <a:ea typeface="宋体" pitchFamily="2" charset="-122"/>
                    <a:cs typeface="Times New Roman" pitchFamily="18" charset="0"/>
                  </a:rPr>
                  <a:t>3.6</a:t>
                </a:r>
                <a:endParaRPr lang="de-DE" altLang="de-DE" sz="1000" b="1" dirty="0">
                  <a:latin typeface="+mn-lt"/>
                  <a:ea typeface="宋体" pitchFamily="2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7416" name="Rectangle 110"/>
          <p:cNvSpPr>
            <a:spLocks noChangeArrowheads="1"/>
          </p:cNvSpPr>
          <p:nvPr/>
        </p:nvSpPr>
        <p:spPr bwMode="auto">
          <a:xfrm>
            <a:off x="214283" y="285728"/>
            <a:ext cx="5929354" cy="4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de-DE" sz="2800" b="1" dirty="0" smtClean="0">
                <a:latin typeface="+mn-lt"/>
              </a:rPr>
              <a:t>Структурный план проекта</a:t>
            </a:r>
          </a:p>
          <a:p>
            <a:pPr>
              <a:lnSpc>
                <a:spcPct val="110000"/>
              </a:lnSpc>
              <a:defRPr/>
            </a:pPr>
            <a:endParaRPr lang="de-DE" altLang="de-DE" sz="2800" b="1" dirty="0">
              <a:latin typeface="Univers LT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21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0"/>
          <p:cNvSpPr>
            <a:spLocks noChangeArrowheads="1"/>
          </p:cNvSpPr>
          <p:nvPr/>
        </p:nvSpPr>
        <p:spPr bwMode="auto">
          <a:xfrm>
            <a:off x="317500" y="1341438"/>
            <a:ext cx="6315075" cy="215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 dirty="0"/>
          </a:p>
        </p:txBody>
      </p:sp>
      <p:sp>
        <p:nvSpPr>
          <p:cNvPr id="93187" name="Rectangle 61"/>
          <p:cNvSpPr>
            <a:spLocks noChangeArrowheads="1"/>
          </p:cNvSpPr>
          <p:nvPr/>
        </p:nvSpPr>
        <p:spPr bwMode="auto">
          <a:xfrm>
            <a:off x="317500" y="1312863"/>
            <a:ext cx="67518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000" b="1" dirty="0" smtClean="0">
                <a:latin typeface="+mn-lt"/>
              </a:rPr>
              <a:t>Проект</a:t>
            </a:r>
            <a:r>
              <a:rPr lang="de-DE" altLang="de-DE" sz="1000" b="1" dirty="0" smtClean="0">
                <a:latin typeface="+mn-lt"/>
              </a:rPr>
              <a:t>:</a:t>
            </a:r>
            <a:endParaRPr lang="de-DE" altLang="de-DE" sz="1000" b="1" dirty="0">
              <a:latin typeface="+mn-lt"/>
            </a:endParaRPr>
          </a:p>
        </p:txBody>
      </p:sp>
      <p:sp>
        <p:nvSpPr>
          <p:cNvPr id="93188" name="Rectangle 62"/>
          <p:cNvSpPr>
            <a:spLocks noChangeArrowheads="1"/>
          </p:cNvSpPr>
          <p:nvPr/>
        </p:nvSpPr>
        <p:spPr bwMode="auto">
          <a:xfrm>
            <a:off x="317500" y="1557338"/>
            <a:ext cx="6315075" cy="215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 dirty="0"/>
          </a:p>
        </p:txBody>
      </p:sp>
      <p:sp>
        <p:nvSpPr>
          <p:cNvPr id="93189" name="Rectangle 63"/>
          <p:cNvSpPr>
            <a:spLocks noChangeArrowheads="1"/>
          </p:cNvSpPr>
          <p:nvPr/>
        </p:nvSpPr>
        <p:spPr bwMode="auto">
          <a:xfrm>
            <a:off x="317500" y="1528763"/>
            <a:ext cx="9476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000" b="1" dirty="0" smtClean="0">
                <a:latin typeface="+mn-lt"/>
              </a:rPr>
              <a:t>Подпроект</a:t>
            </a:r>
            <a:r>
              <a:rPr lang="de-DE" altLang="de-DE" sz="1000" b="1" dirty="0" smtClean="0">
                <a:latin typeface="+mn-lt"/>
              </a:rPr>
              <a:t>:</a:t>
            </a:r>
            <a:endParaRPr lang="de-DE" altLang="de-DE" sz="1000" b="1" dirty="0">
              <a:latin typeface="+mn-lt"/>
            </a:endParaRPr>
          </a:p>
        </p:txBody>
      </p:sp>
      <p:sp>
        <p:nvSpPr>
          <p:cNvPr id="93190" name="Rectangle 64"/>
          <p:cNvSpPr>
            <a:spLocks noChangeArrowheads="1"/>
          </p:cNvSpPr>
          <p:nvPr/>
        </p:nvSpPr>
        <p:spPr bwMode="auto">
          <a:xfrm>
            <a:off x="317500" y="1773238"/>
            <a:ext cx="6315075" cy="215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 dirty="0"/>
          </a:p>
        </p:txBody>
      </p:sp>
      <p:sp>
        <p:nvSpPr>
          <p:cNvPr id="93191" name="Rectangle 65"/>
          <p:cNvSpPr>
            <a:spLocks noChangeArrowheads="1"/>
          </p:cNvSpPr>
          <p:nvPr/>
        </p:nvSpPr>
        <p:spPr bwMode="auto">
          <a:xfrm>
            <a:off x="317500" y="1744663"/>
            <a:ext cx="170110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zh-CN" sz="1000" b="1" dirty="0" smtClean="0">
                <a:ea typeface="宋体" pitchFamily="2" charset="-122"/>
                <a:cs typeface="Times New Roman" pitchFamily="18" charset="0"/>
              </a:rPr>
              <a:t>Пакет рабочих заданий</a:t>
            </a:r>
            <a:r>
              <a:rPr lang="de-DE" altLang="de-DE" sz="1000" b="1" dirty="0" smtClean="0">
                <a:latin typeface="+mn-lt"/>
              </a:rPr>
              <a:t>:</a:t>
            </a:r>
            <a:endParaRPr lang="de-DE" altLang="de-DE" sz="1000" b="1" dirty="0">
              <a:latin typeface="+mn-lt"/>
            </a:endParaRPr>
          </a:p>
        </p:txBody>
      </p:sp>
      <p:sp>
        <p:nvSpPr>
          <p:cNvPr id="93192" name="Rectangle 66"/>
          <p:cNvSpPr>
            <a:spLocks noChangeArrowheads="1"/>
          </p:cNvSpPr>
          <p:nvPr/>
        </p:nvSpPr>
        <p:spPr bwMode="auto">
          <a:xfrm>
            <a:off x="317500" y="1989138"/>
            <a:ext cx="6315075" cy="2159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 dirty="0"/>
          </a:p>
        </p:txBody>
      </p:sp>
      <p:sp>
        <p:nvSpPr>
          <p:cNvPr id="93193" name="Rectangle 67"/>
          <p:cNvSpPr>
            <a:spLocks noChangeArrowheads="1"/>
          </p:cNvSpPr>
          <p:nvPr/>
        </p:nvSpPr>
        <p:spPr bwMode="auto">
          <a:xfrm>
            <a:off x="317500" y="1960563"/>
            <a:ext cx="153920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000" b="1" dirty="0" smtClean="0">
                <a:latin typeface="+mn-lt"/>
              </a:rPr>
              <a:t>Ответственное лицо</a:t>
            </a:r>
            <a:r>
              <a:rPr lang="de-DE" altLang="de-DE" sz="1000" b="1" dirty="0" smtClean="0">
                <a:latin typeface="+mn-lt"/>
              </a:rPr>
              <a:t>:</a:t>
            </a:r>
            <a:endParaRPr lang="de-DE" altLang="de-DE" sz="1000" b="1" dirty="0">
              <a:latin typeface="+mn-lt"/>
            </a:endParaRPr>
          </a:p>
        </p:txBody>
      </p:sp>
      <p:grpSp>
        <p:nvGrpSpPr>
          <p:cNvPr id="93194" name="Group 154"/>
          <p:cNvGrpSpPr>
            <a:grpSpLocks/>
          </p:cNvGrpSpPr>
          <p:nvPr/>
        </p:nvGrpSpPr>
        <p:grpSpPr bwMode="auto">
          <a:xfrm>
            <a:off x="317500" y="2276475"/>
            <a:ext cx="6754828" cy="720725"/>
            <a:chOff x="217" y="1434"/>
            <a:chExt cx="4309" cy="454"/>
          </a:xfrm>
        </p:grpSpPr>
        <p:sp>
          <p:nvSpPr>
            <p:cNvPr id="93236" name="Rectangle 68"/>
            <p:cNvSpPr>
              <a:spLocks noChangeArrowheads="1"/>
            </p:cNvSpPr>
            <p:nvPr/>
          </p:nvSpPr>
          <p:spPr bwMode="auto">
            <a:xfrm>
              <a:off x="217" y="1434"/>
              <a:ext cx="4309" cy="45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93237" name="Rectangle 69"/>
            <p:cNvSpPr>
              <a:spLocks noChangeArrowheads="1"/>
            </p:cNvSpPr>
            <p:nvPr/>
          </p:nvSpPr>
          <p:spPr bwMode="auto">
            <a:xfrm>
              <a:off x="217" y="1434"/>
              <a:ext cx="329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de-DE" sz="1000" b="1" dirty="0" smtClean="0">
                  <a:latin typeface="+mn-lt"/>
                </a:rPr>
                <a:t>Результаты</a:t>
              </a:r>
              <a:r>
                <a:rPr lang="de-DE" altLang="de-DE" sz="1000" b="1" dirty="0" smtClean="0">
                  <a:latin typeface="+mn-lt"/>
                </a:rPr>
                <a:t>: </a:t>
              </a:r>
              <a:r>
                <a:rPr lang="ru-RU" altLang="de-DE" sz="1000" dirty="0" smtClean="0">
                  <a:latin typeface="+mn-lt"/>
                </a:rPr>
                <a:t>Какие результаты должны быть достигнуты по завершению проекта</a:t>
              </a:r>
              <a:r>
                <a:rPr lang="de-DE" altLang="de-DE" sz="1000" dirty="0" smtClean="0">
                  <a:latin typeface="+mn-lt"/>
                </a:rPr>
                <a:t>?</a:t>
              </a:r>
              <a:endParaRPr lang="de-DE" altLang="de-DE" sz="1000" dirty="0">
                <a:latin typeface="+mn-lt"/>
              </a:endParaRPr>
            </a:p>
          </p:txBody>
        </p:sp>
      </p:grpSp>
      <p:grpSp>
        <p:nvGrpSpPr>
          <p:cNvPr id="93195" name="Group 155"/>
          <p:cNvGrpSpPr>
            <a:grpSpLocks/>
          </p:cNvGrpSpPr>
          <p:nvPr/>
        </p:nvGrpSpPr>
        <p:grpSpPr bwMode="auto">
          <a:xfrm>
            <a:off x="317500" y="3068638"/>
            <a:ext cx="6754830" cy="720725"/>
            <a:chOff x="217" y="1933"/>
            <a:chExt cx="4309" cy="454"/>
          </a:xfrm>
        </p:grpSpPr>
        <p:sp>
          <p:nvSpPr>
            <p:cNvPr id="93234" name="Rectangle 70"/>
            <p:cNvSpPr>
              <a:spLocks noChangeArrowheads="1"/>
            </p:cNvSpPr>
            <p:nvPr/>
          </p:nvSpPr>
          <p:spPr bwMode="auto">
            <a:xfrm>
              <a:off x="217" y="1933"/>
              <a:ext cx="4309" cy="454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93235" name="Rectangle 71"/>
            <p:cNvSpPr>
              <a:spLocks noChangeArrowheads="1"/>
            </p:cNvSpPr>
            <p:nvPr/>
          </p:nvSpPr>
          <p:spPr bwMode="auto">
            <a:xfrm>
              <a:off x="217" y="1933"/>
              <a:ext cx="215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de-DE" sz="1000" b="1" dirty="0" smtClean="0">
                  <a:latin typeface="+mn-lt"/>
                </a:rPr>
                <a:t>Содержание</a:t>
              </a:r>
              <a:r>
                <a:rPr lang="de-DE" altLang="de-DE" sz="1000" b="1" dirty="0" smtClean="0">
                  <a:latin typeface="+mn-lt"/>
                </a:rPr>
                <a:t>: </a:t>
              </a:r>
              <a:r>
                <a:rPr lang="ru-RU" altLang="de-DE" sz="1000" dirty="0" smtClean="0">
                  <a:latin typeface="+mn-lt"/>
                </a:rPr>
                <a:t>Какие задачи необходимо выполнить</a:t>
              </a:r>
              <a:r>
                <a:rPr lang="de-DE" altLang="de-DE" sz="1000" dirty="0" smtClean="0">
                  <a:latin typeface="+mn-lt"/>
                </a:rPr>
                <a:t>?</a:t>
              </a:r>
              <a:endParaRPr lang="de-DE" altLang="de-DE" sz="1000" dirty="0">
                <a:latin typeface="+mn-lt"/>
              </a:endParaRPr>
            </a:p>
          </p:txBody>
        </p:sp>
      </p:grpSp>
      <p:grpSp>
        <p:nvGrpSpPr>
          <p:cNvPr id="93196" name="Group 156"/>
          <p:cNvGrpSpPr>
            <a:grpSpLocks/>
          </p:cNvGrpSpPr>
          <p:nvPr/>
        </p:nvGrpSpPr>
        <p:grpSpPr bwMode="auto">
          <a:xfrm>
            <a:off x="317500" y="3859213"/>
            <a:ext cx="6754830" cy="1370012"/>
            <a:chOff x="217" y="2431"/>
            <a:chExt cx="4309" cy="863"/>
          </a:xfrm>
        </p:grpSpPr>
        <p:sp>
          <p:nvSpPr>
            <p:cNvPr id="93218" name="Rectangle 72"/>
            <p:cNvSpPr>
              <a:spLocks noChangeArrowheads="1"/>
            </p:cNvSpPr>
            <p:nvPr/>
          </p:nvSpPr>
          <p:spPr bwMode="auto">
            <a:xfrm>
              <a:off x="217" y="2431"/>
              <a:ext cx="4309" cy="863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2400" dirty="0"/>
            </a:p>
          </p:txBody>
        </p:sp>
        <p:sp>
          <p:nvSpPr>
            <p:cNvPr id="93219" name="Rectangle 73"/>
            <p:cNvSpPr>
              <a:spLocks noChangeArrowheads="1"/>
            </p:cNvSpPr>
            <p:nvPr/>
          </p:nvSpPr>
          <p:spPr bwMode="auto">
            <a:xfrm>
              <a:off x="217" y="2432"/>
              <a:ext cx="338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000" b="1" dirty="0" smtClean="0"/>
                <a:t>Майлстоуны  </a:t>
              </a:r>
              <a:r>
                <a:rPr lang="de-DE" altLang="de-DE" sz="1000" b="1" dirty="0" smtClean="0">
                  <a:latin typeface="+mn-lt"/>
                </a:rPr>
                <a:t>/</a:t>
              </a:r>
              <a:r>
                <a:rPr lang="ru-RU" altLang="de-DE" sz="1000" b="1" dirty="0" smtClean="0">
                  <a:latin typeface="+mn-lt"/>
                </a:rPr>
                <a:t> Конечные сроки</a:t>
              </a:r>
              <a:r>
                <a:rPr lang="de-DE" altLang="de-DE" sz="1000" b="1" dirty="0" smtClean="0">
                  <a:latin typeface="+mn-lt"/>
                </a:rPr>
                <a:t>: </a:t>
              </a:r>
              <a:r>
                <a:rPr lang="ru-RU" altLang="de-DE" sz="1000" dirty="0" smtClean="0">
                  <a:latin typeface="+mn-lt"/>
                </a:rPr>
                <a:t>Какие периоды времени  и сроки предусмотрены?</a:t>
              </a:r>
              <a:endParaRPr lang="de-DE" altLang="de-DE" sz="1000" dirty="0">
                <a:latin typeface="+mn-lt"/>
              </a:endParaRPr>
            </a:p>
          </p:txBody>
        </p:sp>
        <p:grpSp>
          <p:nvGrpSpPr>
            <p:cNvPr id="93220" name="Group 152"/>
            <p:cNvGrpSpPr>
              <a:grpSpLocks/>
            </p:cNvGrpSpPr>
            <p:nvPr/>
          </p:nvGrpSpPr>
          <p:grpSpPr bwMode="auto">
            <a:xfrm>
              <a:off x="242" y="2596"/>
              <a:ext cx="4102" cy="562"/>
              <a:chOff x="242" y="2596"/>
              <a:chExt cx="4102" cy="562"/>
            </a:xfrm>
          </p:grpSpPr>
          <p:grpSp>
            <p:nvGrpSpPr>
              <p:cNvPr id="93221" name="Group 133"/>
              <p:cNvGrpSpPr>
                <a:grpSpLocks/>
              </p:cNvGrpSpPr>
              <p:nvPr/>
            </p:nvGrpSpPr>
            <p:grpSpPr bwMode="auto">
              <a:xfrm>
                <a:off x="262" y="2613"/>
                <a:ext cx="4082" cy="545"/>
                <a:chOff x="262" y="2522"/>
                <a:chExt cx="4082" cy="545"/>
              </a:xfrm>
            </p:grpSpPr>
            <p:sp>
              <p:nvSpPr>
                <p:cNvPr id="93225" name="Rectangle 121"/>
                <p:cNvSpPr>
                  <a:spLocks noChangeArrowheads="1"/>
                </p:cNvSpPr>
                <p:nvPr/>
              </p:nvSpPr>
              <p:spPr bwMode="auto">
                <a:xfrm>
                  <a:off x="262" y="2522"/>
                  <a:ext cx="4082" cy="136"/>
                </a:xfrm>
                <a:prstGeom prst="rect">
                  <a:avLst/>
                </a:prstGeom>
                <a:solidFill>
                  <a:schemeClr val="hlink">
                    <a:alpha val="50195"/>
                  </a:schemeClr>
                </a:solidFill>
                <a:ln w="127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 sz="2400" dirty="0"/>
                </a:p>
              </p:txBody>
            </p:sp>
            <p:sp>
              <p:nvSpPr>
                <p:cNvPr id="93226" name="Rectangle 122"/>
                <p:cNvSpPr>
                  <a:spLocks noChangeArrowheads="1"/>
                </p:cNvSpPr>
                <p:nvPr/>
              </p:nvSpPr>
              <p:spPr bwMode="auto">
                <a:xfrm>
                  <a:off x="262" y="2931"/>
                  <a:ext cx="4082" cy="136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 sz="2400" dirty="0"/>
                </a:p>
              </p:txBody>
            </p:sp>
            <p:sp>
              <p:nvSpPr>
                <p:cNvPr id="93227" name="Rectangle 123"/>
                <p:cNvSpPr>
                  <a:spLocks noChangeArrowheads="1"/>
                </p:cNvSpPr>
                <p:nvPr/>
              </p:nvSpPr>
              <p:spPr bwMode="auto">
                <a:xfrm>
                  <a:off x="262" y="2659"/>
                  <a:ext cx="4082" cy="136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 sz="2400" dirty="0"/>
                </a:p>
              </p:txBody>
            </p:sp>
            <p:sp>
              <p:nvSpPr>
                <p:cNvPr id="9322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62" y="2795"/>
                  <a:ext cx="4082" cy="136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 sz="2400" dirty="0"/>
                </a:p>
              </p:txBody>
            </p:sp>
            <p:sp>
              <p:nvSpPr>
                <p:cNvPr id="93229" name="Line 125"/>
                <p:cNvSpPr>
                  <a:spLocks noChangeShapeType="1"/>
                </p:cNvSpPr>
                <p:nvPr/>
              </p:nvSpPr>
              <p:spPr bwMode="auto">
                <a:xfrm>
                  <a:off x="852" y="2523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93230" name="Line 126"/>
                <p:cNvSpPr>
                  <a:spLocks noChangeShapeType="1"/>
                </p:cNvSpPr>
                <p:nvPr/>
              </p:nvSpPr>
              <p:spPr bwMode="auto">
                <a:xfrm>
                  <a:off x="1532" y="2523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93231" name="Line 127"/>
                <p:cNvSpPr>
                  <a:spLocks noChangeShapeType="1"/>
                </p:cNvSpPr>
                <p:nvPr/>
              </p:nvSpPr>
              <p:spPr bwMode="auto">
                <a:xfrm>
                  <a:off x="2213" y="2523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93232" name="Line 128"/>
                <p:cNvSpPr>
                  <a:spLocks noChangeShapeType="1"/>
                </p:cNvSpPr>
                <p:nvPr/>
              </p:nvSpPr>
              <p:spPr bwMode="auto">
                <a:xfrm>
                  <a:off x="2893" y="2523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  <p:sp>
              <p:nvSpPr>
                <p:cNvPr id="93233" name="Line 129"/>
                <p:cNvSpPr>
                  <a:spLocks noChangeShapeType="1"/>
                </p:cNvSpPr>
                <p:nvPr/>
              </p:nvSpPr>
              <p:spPr bwMode="auto">
                <a:xfrm>
                  <a:off x="3664" y="2523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accent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 dirty="0"/>
                </a:p>
              </p:txBody>
            </p:sp>
          </p:grpSp>
          <p:sp>
            <p:nvSpPr>
              <p:cNvPr id="93222" name="Rectangle 130"/>
              <p:cNvSpPr>
                <a:spLocks noChangeArrowheads="1"/>
              </p:cNvSpPr>
              <p:nvPr/>
            </p:nvSpPr>
            <p:spPr bwMode="auto">
              <a:xfrm>
                <a:off x="242" y="2596"/>
                <a:ext cx="535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de-DE" sz="1000" dirty="0" smtClean="0">
                    <a:latin typeface="+mn-lt"/>
                  </a:rPr>
                  <a:t>Майлстоун</a:t>
                </a:r>
                <a:endParaRPr lang="de-DE" altLang="de-DE" sz="1000" dirty="0">
                  <a:latin typeface="+mn-lt"/>
                </a:endParaRPr>
              </a:p>
            </p:txBody>
          </p:sp>
          <p:sp>
            <p:nvSpPr>
              <p:cNvPr id="93223" name="Rectangle 131"/>
              <p:cNvSpPr>
                <a:spLocks noChangeArrowheads="1"/>
              </p:cNvSpPr>
              <p:nvPr/>
            </p:nvSpPr>
            <p:spPr bwMode="auto">
              <a:xfrm>
                <a:off x="832" y="2596"/>
                <a:ext cx="403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de-DE" sz="1000" dirty="0" smtClean="0">
                    <a:latin typeface="+mn-lt"/>
                  </a:rPr>
                  <a:t>Начало</a:t>
                </a:r>
                <a:endParaRPr lang="de-DE" altLang="de-DE" sz="1000" dirty="0">
                  <a:latin typeface="+mn-lt"/>
                </a:endParaRPr>
              </a:p>
            </p:txBody>
          </p:sp>
          <p:sp>
            <p:nvSpPr>
              <p:cNvPr id="93224" name="Rectangle 132"/>
              <p:cNvSpPr>
                <a:spLocks noChangeArrowheads="1"/>
              </p:cNvSpPr>
              <p:nvPr/>
            </p:nvSpPr>
            <p:spPr bwMode="auto">
              <a:xfrm>
                <a:off x="3644" y="2596"/>
                <a:ext cx="531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de-DE" sz="1000" dirty="0" smtClean="0">
                    <a:latin typeface="+mn-lt"/>
                  </a:rPr>
                  <a:t>Окончание</a:t>
                </a:r>
                <a:endParaRPr lang="de-DE" altLang="de-DE" sz="1000" dirty="0">
                  <a:latin typeface="+mn-lt"/>
                </a:endParaRPr>
              </a:p>
            </p:txBody>
          </p:sp>
        </p:grpSp>
      </p:grpSp>
      <p:grpSp>
        <p:nvGrpSpPr>
          <p:cNvPr id="93197" name="Group 159"/>
          <p:cNvGrpSpPr>
            <a:grpSpLocks/>
          </p:cNvGrpSpPr>
          <p:nvPr/>
        </p:nvGrpSpPr>
        <p:grpSpPr bwMode="auto">
          <a:xfrm>
            <a:off x="317500" y="5300663"/>
            <a:ext cx="6754830" cy="1152525"/>
            <a:chOff x="217" y="3339"/>
            <a:chExt cx="4309" cy="726"/>
          </a:xfrm>
        </p:grpSpPr>
        <p:sp>
          <p:nvSpPr>
            <p:cNvPr id="93199" name="Line 139"/>
            <p:cNvSpPr>
              <a:spLocks noChangeShapeType="1"/>
            </p:cNvSpPr>
            <p:nvPr/>
          </p:nvSpPr>
          <p:spPr bwMode="auto">
            <a:xfrm>
              <a:off x="852" y="3521"/>
              <a:ext cx="0" cy="49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93200" name="Group 158"/>
            <p:cNvGrpSpPr>
              <a:grpSpLocks/>
            </p:cNvGrpSpPr>
            <p:nvPr/>
          </p:nvGrpSpPr>
          <p:grpSpPr bwMode="auto">
            <a:xfrm>
              <a:off x="217" y="3339"/>
              <a:ext cx="4309" cy="726"/>
              <a:chOff x="217" y="3339"/>
              <a:chExt cx="4309" cy="726"/>
            </a:xfrm>
          </p:grpSpPr>
          <p:sp>
            <p:nvSpPr>
              <p:cNvPr id="93201" name="Rectangle 145"/>
              <p:cNvSpPr>
                <a:spLocks noChangeArrowheads="1"/>
              </p:cNvSpPr>
              <p:nvPr/>
            </p:nvSpPr>
            <p:spPr bwMode="auto">
              <a:xfrm>
                <a:off x="262" y="3521"/>
                <a:ext cx="590" cy="499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 sz="2400" dirty="0"/>
              </a:p>
            </p:txBody>
          </p:sp>
          <p:grpSp>
            <p:nvGrpSpPr>
              <p:cNvPr id="93202" name="Group 157"/>
              <p:cNvGrpSpPr>
                <a:grpSpLocks/>
              </p:cNvGrpSpPr>
              <p:nvPr/>
            </p:nvGrpSpPr>
            <p:grpSpPr bwMode="auto">
              <a:xfrm>
                <a:off x="217" y="3339"/>
                <a:ext cx="4309" cy="726"/>
                <a:chOff x="217" y="3339"/>
                <a:chExt cx="4309" cy="726"/>
              </a:xfrm>
            </p:grpSpPr>
            <p:sp>
              <p:nvSpPr>
                <p:cNvPr id="93203" name="Rectangle 74"/>
                <p:cNvSpPr>
                  <a:spLocks noChangeArrowheads="1"/>
                </p:cNvSpPr>
                <p:nvPr/>
              </p:nvSpPr>
              <p:spPr bwMode="auto">
                <a:xfrm>
                  <a:off x="217" y="3339"/>
                  <a:ext cx="4309" cy="726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de-DE" altLang="de-DE" sz="2400" dirty="0"/>
                </a:p>
              </p:txBody>
            </p:sp>
            <p:sp>
              <p:nvSpPr>
                <p:cNvPr id="93204" name="Rectangle 75"/>
                <p:cNvSpPr>
                  <a:spLocks noChangeArrowheads="1"/>
                </p:cNvSpPr>
                <p:nvPr/>
              </p:nvSpPr>
              <p:spPr bwMode="auto">
                <a:xfrm>
                  <a:off x="217" y="3339"/>
                  <a:ext cx="3933" cy="1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ru-RU" altLang="de-DE" sz="1000" b="1" dirty="0" smtClean="0">
                      <a:latin typeface="+mn-lt"/>
                    </a:rPr>
                    <a:t>Оценка затрат</a:t>
                  </a:r>
                  <a:r>
                    <a:rPr lang="de-DE" altLang="de-DE" sz="1000" b="1" dirty="0" smtClean="0">
                      <a:latin typeface="+mn-lt"/>
                    </a:rPr>
                    <a:t>:</a:t>
                  </a:r>
                  <a:r>
                    <a:rPr lang="de-DE" altLang="de-DE" sz="1000" dirty="0" smtClean="0">
                      <a:latin typeface="+mn-lt"/>
                    </a:rPr>
                    <a:t> </a:t>
                  </a:r>
                  <a:r>
                    <a:rPr lang="ru-RU" altLang="de-DE" sz="1000" dirty="0" smtClean="0">
                      <a:latin typeface="+mn-lt"/>
                    </a:rPr>
                    <a:t>Каких расходов и соответственно использования каких ресурсов следует ожидать</a:t>
                  </a:r>
                  <a:r>
                    <a:rPr lang="de-DE" altLang="de-DE" sz="1000" dirty="0" smtClean="0">
                      <a:latin typeface="+mn-lt"/>
                    </a:rPr>
                    <a:t>?</a:t>
                  </a:r>
                  <a:endParaRPr lang="de-DE" altLang="de-DE" sz="1000" dirty="0">
                    <a:latin typeface="+mn-lt"/>
                  </a:endParaRPr>
                </a:p>
              </p:txBody>
            </p:sp>
            <p:grpSp>
              <p:nvGrpSpPr>
                <p:cNvPr id="93205" name="Group 153"/>
                <p:cNvGrpSpPr>
                  <a:grpSpLocks/>
                </p:cNvGrpSpPr>
                <p:nvPr/>
              </p:nvGrpSpPr>
              <p:grpSpPr bwMode="auto">
                <a:xfrm>
                  <a:off x="242" y="3503"/>
                  <a:ext cx="4102" cy="517"/>
                  <a:chOff x="242" y="3503"/>
                  <a:chExt cx="4102" cy="517"/>
                </a:xfrm>
              </p:grpSpPr>
              <p:sp>
                <p:nvSpPr>
                  <p:cNvPr id="93206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1260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07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2440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08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09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3657"/>
                    <a:ext cx="4082" cy="363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de-DE" altLang="de-DE" sz="2400" dirty="0"/>
                  </a:p>
                </p:txBody>
              </p:sp>
              <p:sp>
                <p:nvSpPr>
                  <p:cNvPr id="93210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3521"/>
                    <a:ext cx="4082" cy="136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2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de-DE" altLang="de-DE" sz="2400" dirty="0"/>
                  </a:p>
                </p:txBody>
              </p:sp>
              <p:sp>
                <p:nvSpPr>
                  <p:cNvPr id="93211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242" y="3503"/>
                    <a:ext cx="559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ru-RU" altLang="de-DE" sz="1000" dirty="0" smtClean="0">
                        <a:latin typeface="+mn-lt"/>
                      </a:rPr>
                      <a:t>Месяц</a:t>
                    </a:r>
                    <a:r>
                      <a:rPr lang="de-DE" altLang="de-DE" sz="1000" dirty="0" smtClean="0">
                        <a:latin typeface="+mn-lt"/>
                      </a:rPr>
                      <a:t>/</a:t>
                    </a:r>
                    <a:r>
                      <a:rPr lang="ru-RU" altLang="de-DE" sz="1000" dirty="0" smtClean="0">
                        <a:latin typeface="+mn-lt"/>
                      </a:rPr>
                      <a:t>Год</a:t>
                    </a:r>
                    <a:endParaRPr lang="de-DE" altLang="de-DE" sz="1000" dirty="0">
                      <a:latin typeface="+mn-lt"/>
                    </a:endParaRPr>
                  </a:p>
                </p:txBody>
              </p:sp>
              <p:sp>
                <p:nvSpPr>
                  <p:cNvPr id="93212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3702"/>
                    <a:ext cx="47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ru-RU" altLang="de-DE" sz="1000" dirty="0" smtClean="0">
                        <a:latin typeface="+mn-lt"/>
                      </a:rPr>
                      <a:t>Затраты</a:t>
                    </a:r>
                    <a:endParaRPr lang="de-DE" altLang="de-DE" sz="1000" dirty="0">
                      <a:latin typeface="+mn-lt"/>
                    </a:endParaRPr>
                  </a:p>
                  <a:p>
                    <a:pPr eaLnBrk="1" hangingPunct="1"/>
                    <a:r>
                      <a:rPr lang="ru-RU" altLang="de-DE" sz="1000" dirty="0" smtClean="0">
                        <a:latin typeface="+mn-lt"/>
                      </a:rPr>
                      <a:t>Ресурсы</a:t>
                    </a:r>
                    <a:endParaRPr lang="de-DE" altLang="de-DE" sz="1000" dirty="0">
                      <a:latin typeface="+mn-lt"/>
                    </a:endParaRPr>
                  </a:p>
                </p:txBody>
              </p:sp>
              <p:sp>
                <p:nvSpPr>
                  <p:cNvPr id="9321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1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077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1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2802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1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3211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  <p:sp>
                <p:nvSpPr>
                  <p:cNvPr id="9321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3982" y="3521"/>
                    <a:ext cx="0" cy="499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2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 dirty="0"/>
                  </a:p>
                </p:txBody>
              </p:sp>
            </p:grpSp>
          </p:grpSp>
        </p:grpSp>
      </p:grpSp>
      <p:sp>
        <p:nvSpPr>
          <p:cNvPr id="18447" name="Rectangle 160"/>
          <p:cNvSpPr>
            <a:spLocks noChangeArrowheads="1"/>
          </p:cNvSpPr>
          <p:nvPr/>
        </p:nvSpPr>
        <p:spPr bwMode="auto">
          <a:xfrm>
            <a:off x="383450" y="295276"/>
            <a:ext cx="68317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zh-CN" sz="2800" b="1" dirty="0" smtClean="0">
                <a:latin typeface="+mn-lt"/>
              </a:rPr>
              <a:t>П</a:t>
            </a:r>
            <a:r>
              <a:rPr lang="ru-RU" altLang="de-DE" sz="2800" b="1" dirty="0" smtClean="0">
                <a:latin typeface="+mn-lt"/>
              </a:rPr>
              <a:t>акет рабочих заданий</a:t>
            </a:r>
            <a:endParaRPr lang="de-DE" altLang="de-DE" sz="2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544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204788" y="1071546"/>
            <a:ext cx="6694487" cy="82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100" b="1" dirty="0" smtClean="0">
                <a:solidFill>
                  <a:schemeClr val="accent2"/>
                </a:solidFill>
                <a:latin typeface="+mn-lt"/>
              </a:rPr>
              <a:t>Проект</a:t>
            </a:r>
            <a:r>
              <a:rPr lang="de-DE" altLang="de-DE" sz="1100" b="1" dirty="0" smtClean="0">
                <a:solidFill>
                  <a:schemeClr val="accent2"/>
                </a:solidFill>
                <a:latin typeface="+mn-lt"/>
              </a:rPr>
              <a:t>: </a:t>
            </a:r>
            <a:r>
              <a:rPr lang="de-DE" altLang="de-DE" sz="1100" b="1" dirty="0">
                <a:solidFill>
                  <a:schemeClr val="accent2"/>
                </a:solidFill>
                <a:latin typeface="+mn-lt"/>
              </a:rPr>
              <a:t>______________________________________________________  </a:t>
            </a:r>
            <a:r>
              <a:rPr lang="ru-RU" altLang="de-DE" sz="1100" b="1" dirty="0" smtClean="0">
                <a:solidFill>
                  <a:schemeClr val="accent2"/>
                </a:solidFill>
                <a:latin typeface="+mn-lt"/>
              </a:rPr>
              <a:t>Год</a:t>
            </a:r>
            <a:r>
              <a:rPr lang="de-DE" altLang="de-DE" sz="1100" b="1" dirty="0" smtClean="0">
                <a:solidFill>
                  <a:schemeClr val="accent2"/>
                </a:solidFill>
                <a:latin typeface="+mn-lt"/>
              </a:rPr>
              <a:t>: </a:t>
            </a:r>
            <a:r>
              <a:rPr lang="de-DE" altLang="de-DE" sz="1100" b="1" dirty="0">
                <a:solidFill>
                  <a:schemeClr val="accent2"/>
                </a:solidFill>
                <a:latin typeface="+mn-lt"/>
              </a:rPr>
              <a:t>________________</a:t>
            </a:r>
          </a:p>
        </p:txBody>
      </p:sp>
      <p:sp>
        <p:nvSpPr>
          <p:cNvPr id="94211" name="Rectangle 13"/>
          <p:cNvSpPr>
            <a:spLocks noChangeArrowheads="1"/>
          </p:cNvSpPr>
          <p:nvPr/>
        </p:nvSpPr>
        <p:spPr bwMode="auto">
          <a:xfrm>
            <a:off x="317500" y="1628775"/>
            <a:ext cx="6448425" cy="475297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2400" dirty="0"/>
          </a:p>
        </p:txBody>
      </p:sp>
      <p:sp>
        <p:nvSpPr>
          <p:cNvPr id="94212" name="Rectangle 15"/>
          <p:cNvSpPr>
            <a:spLocks noChangeArrowheads="1"/>
          </p:cNvSpPr>
          <p:nvPr/>
        </p:nvSpPr>
        <p:spPr bwMode="auto">
          <a:xfrm>
            <a:off x="428596" y="1643050"/>
            <a:ext cx="70884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dirty="0" smtClean="0"/>
              <a:t>Пакет </a:t>
            </a:r>
            <a:br>
              <a:rPr lang="ru-RU" sz="1000" dirty="0" smtClean="0"/>
            </a:br>
            <a:r>
              <a:rPr lang="ru-RU" sz="1000" dirty="0" smtClean="0"/>
              <a:t>рабочих </a:t>
            </a:r>
            <a:br>
              <a:rPr lang="ru-RU" sz="1000" dirty="0" smtClean="0"/>
            </a:br>
            <a:r>
              <a:rPr lang="ru-RU" sz="1000" dirty="0" smtClean="0"/>
              <a:t>заданий</a:t>
            </a:r>
            <a:endParaRPr lang="de-DE" altLang="de-DE" sz="1000" dirty="0">
              <a:latin typeface="GillSans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4213" name="Line 60"/>
          <p:cNvSpPr>
            <a:spLocks noChangeShapeType="1"/>
          </p:cNvSpPr>
          <p:nvPr/>
        </p:nvSpPr>
        <p:spPr bwMode="auto">
          <a:xfrm>
            <a:off x="317500" y="2133600"/>
            <a:ext cx="64484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14" name="Line 61"/>
          <p:cNvSpPr>
            <a:spLocks noChangeShapeType="1"/>
          </p:cNvSpPr>
          <p:nvPr/>
        </p:nvSpPr>
        <p:spPr bwMode="auto">
          <a:xfrm>
            <a:off x="317500" y="2349500"/>
            <a:ext cx="64484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15" name="Line 62"/>
          <p:cNvSpPr>
            <a:spLocks noChangeShapeType="1"/>
          </p:cNvSpPr>
          <p:nvPr/>
        </p:nvSpPr>
        <p:spPr bwMode="auto">
          <a:xfrm>
            <a:off x="317500" y="2565400"/>
            <a:ext cx="64484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16" name="Line 63"/>
          <p:cNvSpPr>
            <a:spLocks noChangeShapeType="1"/>
          </p:cNvSpPr>
          <p:nvPr/>
        </p:nvSpPr>
        <p:spPr bwMode="auto">
          <a:xfrm>
            <a:off x="317500" y="2781300"/>
            <a:ext cx="644842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17" name="Line 64"/>
          <p:cNvSpPr>
            <a:spLocks noChangeShapeType="1"/>
          </p:cNvSpPr>
          <p:nvPr/>
        </p:nvSpPr>
        <p:spPr bwMode="auto">
          <a:xfrm>
            <a:off x="1247775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18" name="Line 65"/>
          <p:cNvSpPr>
            <a:spLocks noChangeShapeType="1"/>
          </p:cNvSpPr>
          <p:nvPr/>
        </p:nvSpPr>
        <p:spPr bwMode="auto">
          <a:xfrm>
            <a:off x="1781175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19" name="Rectangle 66"/>
          <p:cNvSpPr>
            <a:spLocks noChangeArrowheads="1"/>
          </p:cNvSpPr>
          <p:nvPr/>
        </p:nvSpPr>
        <p:spPr bwMode="auto">
          <a:xfrm>
            <a:off x="1247775" y="1700213"/>
            <a:ext cx="5469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zh-CN" sz="1000" dirty="0" smtClean="0">
                <a:latin typeface="GillSans" pitchFamily="34" charset="0"/>
                <a:ea typeface="宋体" pitchFamily="2" charset="-122"/>
                <a:cs typeface="Times New Roman" pitchFamily="18" charset="0"/>
              </a:rPr>
              <a:t>Сроки</a:t>
            </a:r>
            <a:endParaRPr lang="de-DE" altLang="de-DE" sz="1000" dirty="0">
              <a:latin typeface="GillSans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4220" name="Rectangle 67"/>
          <p:cNvSpPr>
            <a:spLocks noChangeArrowheads="1"/>
          </p:cNvSpPr>
          <p:nvPr/>
        </p:nvSpPr>
        <p:spPr bwMode="auto">
          <a:xfrm>
            <a:off x="1781175" y="1700213"/>
            <a:ext cx="56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zh-CN" sz="1000" dirty="0" smtClean="0">
                <a:latin typeface="GillSans" pitchFamily="34" charset="0"/>
                <a:ea typeface="宋体" pitchFamily="2" charset="-122"/>
                <a:cs typeface="Times New Roman" pitchFamily="18" charset="0"/>
              </a:rPr>
              <a:t>Месяц</a:t>
            </a:r>
            <a:endParaRPr lang="en-US" altLang="zh-CN" sz="1000" dirty="0">
              <a:latin typeface="GillSans" pitchFamily="34" charset="0"/>
              <a:ea typeface="宋体" pitchFamily="2" charset="-122"/>
              <a:cs typeface="Times New Roman" pitchFamily="18" charset="0"/>
            </a:endParaRPr>
          </a:p>
          <a:p>
            <a:pPr algn="ctr" eaLnBrk="1" hangingPunct="1"/>
            <a:r>
              <a:rPr lang="ru-RU" altLang="zh-CN" sz="1000" dirty="0" smtClean="0">
                <a:latin typeface="GillSans" pitchFamily="34" charset="0"/>
                <a:ea typeface="宋体" pitchFamily="2" charset="-122"/>
                <a:cs typeface="Times New Roman" pitchFamily="18" charset="0"/>
              </a:rPr>
              <a:t>(К.н.)*</a:t>
            </a:r>
            <a:endParaRPr lang="de-DE" altLang="de-DE" sz="1000" dirty="0">
              <a:latin typeface="GillSans" pitchFamily="34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4221" name="Line 68"/>
          <p:cNvSpPr>
            <a:spLocks noChangeShapeType="1"/>
          </p:cNvSpPr>
          <p:nvPr/>
        </p:nvSpPr>
        <p:spPr bwMode="auto">
          <a:xfrm>
            <a:off x="2312988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22" name="Line 69"/>
          <p:cNvSpPr>
            <a:spLocks noChangeShapeType="1"/>
          </p:cNvSpPr>
          <p:nvPr/>
        </p:nvSpPr>
        <p:spPr bwMode="auto">
          <a:xfrm>
            <a:off x="2511425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23" name="Line 70"/>
          <p:cNvSpPr>
            <a:spLocks noChangeShapeType="1"/>
          </p:cNvSpPr>
          <p:nvPr/>
        </p:nvSpPr>
        <p:spPr bwMode="auto">
          <a:xfrm>
            <a:off x="2711450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24" name="Line 71"/>
          <p:cNvSpPr>
            <a:spLocks noChangeShapeType="1"/>
          </p:cNvSpPr>
          <p:nvPr/>
        </p:nvSpPr>
        <p:spPr bwMode="auto">
          <a:xfrm>
            <a:off x="2909888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25" name="Line 72"/>
          <p:cNvSpPr>
            <a:spLocks noChangeShapeType="1"/>
          </p:cNvSpPr>
          <p:nvPr/>
        </p:nvSpPr>
        <p:spPr bwMode="auto">
          <a:xfrm>
            <a:off x="3109913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26" name="Line 73"/>
          <p:cNvSpPr>
            <a:spLocks noChangeShapeType="1"/>
          </p:cNvSpPr>
          <p:nvPr/>
        </p:nvSpPr>
        <p:spPr bwMode="auto">
          <a:xfrm>
            <a:off x="3308350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4227" name="Line 74"/>
          <p:cNvSpPr>
            <a:spLocks noChangeShapeType="1"/>
          </p:cNvSpPr>
          <p:nvPr/>
        </p:nvSpPr>
        <p:spPr bwMode="auto">
          <a:xfrm>
            <a:off x="3508375" y="1628775"/>
            <a:ext cx="0" cy="4752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0501" name="Rectangle 75"/>
          <p:cNvSpPr>
            <a:spLocks noChangeArrowheads="1"/>
          </p:cNvSpPr>
          <p:nvPr/>
        </p:nvSpPr>
        <p:spPr bwMode="auto">
          <a:xfrm>
            <a:off x="285720" y="142852"/>
            <a:ext cx="6858048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de-DE" b="1" dirty="0" smtClean="0">
                <a:latin typeface="+mn-lt"/>
              </a:rPr>
              <a:t>Текущий (оперативный) план проекта: </a:t>
            </a:r>
            <a:r>
              <a:rPr lang="ru-RU" altLang="de-DE" b="1" dirty="0" smtClean="0"/>
              <a:t>гистограмма (</a:t>
            </a:r>
            <a:r>
              <a:rPr lang="ru-RU" altLang="de-DE" b="1" dirty="0" smtClean="0">
                <a:latin typeface="+mn-lt"/>
              </a:rPr>
              <a:t>столбиковая диаграмма)</a:t>
            </a:r>
            <a:endParaRPr lang="de-DE" altLang="de-DE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2331" y="6072206"/>
            <a:ext cx="1928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/>
              <a:t>*К.н. = Календарная неделя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3502105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4282" y="142852"/>
            <a:ext cx="5715040" cy="750438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Фаза </a:t>
            </a:r>
            <a:r>
              <a:rPr lang="de-DE" sz="2800" dirty="0" smtClean="0">
                <a:latin typeface="+mn-lt"/>
              </a:rPr>
              <a:t>3: </a:t>
            </a:r>
            <a:r>
              <a:rPr lang="ru-RU" sz="2800" dirty="0" smtClean="0">
                <a:latin typeface="+mn-lt"/>
              </a:rPr>
              <a:t>Реализация</a:t>
            </a:r>
            <a:endParaRPr lang="de-DE" sz="2800" dirty="0">
              <a:latin typeface="+mn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7474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801687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Фаза </a:t>
            </a:r>
            <a:r>
              <a:rPr lang="de-DE" dirty="0" smtClean="0">
                <a:latin typeface="+mn-lt"/>
              </a:rPr>
              <a:t>4: </a:t>
            </a:r>
            <a:r>
              <a:rPr lang="ru-RU" dirty="0" smtClean="0">
                <a:latin typeface="+mn-lt"/>
              </a:rPr>
              <a:t>Экспертная оценка и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             завершение проекта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285860"/>
            <a:ext cx="8435280" cy="478634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dirty="0" smtClean="0"/>
              <a:t>Экспертное оценивание</a:t>
            </a:r>
            <a:r>
              <a:rPr lang="de-DE" sz="2000" dirty="0" smtClean="0"/>
              <a:t> </a:t>
            </a:r>
            <a:r>
              <a:rPr lang="ru-RU" sz="2000" dirty="0" smtClean="0"/>
              <a:t>(оценка) </a:t>
            </a:r>
            <a:r>
              <a:rPr lang="de-DE" sz="2000" b="0" dirty="0" smtClean="0"/>
              <a:t>= </a:t>
            </a:r>
            <a:r>
              <a:rPr lang="ru-RU" sz="2000" b="0" dirty="0" smtClean="0"/>
              <a:t>сопоставление проектной цели и результатов проекта</a:t>
            </a:r>
            <a:endParaRPr lang="de-DE" sz="2000" b="0" dirty="0" smtClean="0"/>
          </a:p>
          <a:p>
            <a:pPr>
              <a:spcBef>
                <a:spcPts val="600"/>
              </a:spcBef>
            </a:pPr>
            <a:r>
              <a:rPr lang="ru-RU" sz="2000" dirty="0" smtClean="0"/>
              <a:t>Завершение проекта</a:t>
            </a:r>
            <a:r>
              <a:rPr lang="de-DE" sz="20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Приемка проекта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Анализ завершения проекта</a:t>
            </a:r>
            <a:r>
              <a:rPr lang="de-DE" sz="2000" dirty="0" smtClean="0"/>
              <a:t> – </a:t>
            </a:r>
            <a:r>
              <a:rPr lang="ru-RU" sz="2000" dirty="0" smtClean="0"/>
              <a:t>что было «хорошо»</a:t>
            </a:r>
            <a:r>
              <a:rPr lang="de-DE" sz="2000" dirty="0" smtClean="0"/>
              <a:t>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можно в будущем улучшить</a:t>
            </a:r>
            <a:r>
              <a:rPr lang="de-DE" sz="2000" dirty="0" smtClean="0"/>
              <a:t>, </a:t>
            </a:r>
            <a:r>
              <a:rPr lang="ru-RU" sz="2000" dirty="0" smtClean="0"/>
              <a:t>были ли соблюдены установленные рамки в отношении времени и расходов</a:t>
            </a:r>
            <a:r>
              <a:rPr lang="de-DE" sz="2000" dirty="0" smtClean="0"/>
              <a:t>?</a:t>
            </a: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Документирование профессионального (специально-технического) и методического опыта</a:t>
            </a:r>
          </a:p>
          <a:p>
            <a:pPr lvl="1"/>
            <a:endParaRPr lang="de-DE" sz="2000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de-DE" dirty="0" smtClean="0"/>
              <a:t>		</a:t>
            </a:r>
            <a:r>
              <a:rPr lang="ru-RU" sz="2000" b="1" dirty="0" smtClean="0">
                <a:solidFill>
                  <a:srgbClr val="5730E8"/>
                </a:solidFill>
              </a:rPr>
              <a:t>Заключительный отчет по проекту</a:t>
            </a:r>
            <a:endParaRPr lang="de-DE" sz="2000" b="1" dirty="0" smtClean="0">
              <a:solidFill>
                <a:srgbClr val="5730E8"/>
              </a:solidFill>
            </a:endParaRPr>
          </a:p>
          <a:p>
            <a:pPr marL="457200" lvl="1" indent="0">
              <a:buNone/>
            </a:pPr>
            <a:endParaRPr lang="de-DE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ru-RU" sz="2000" dirty="0" smtClean="0"/>
              <a:t>Закрытие проекта и расформирование команды</a:t>
            </a:r>
          </a:p>
          <a:p>
            <a:pPr lvl="1">
              <a:buFontTx/>
              <a:buChar char="-"/>
            </a:pPr>
            <a:endParaRPr lang="de-DE" sz="2000" dirty="0"/>
          </a:p>
        </p:txBody>
      </p:sp>
      <p:sp>
        <p:nvSpPr>
          <p:cNvPr id="4" name="Gestreifter Pfeil nach rechts 3"/>
          <p:cNvSpPr/>
          <p:nvPr/>
        </p:nvSpPr>
        <p:spPr>
          <a:xfrm>
            <a:off x="1071538" y="4857760"/>
            <a:ext cx="1152128" cy="288032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4286280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Контроллинг проекта</a:t>
            </a:r>
            <a:endParaRPr lang="de-DE" sz="2800" dirty="0">
              <a:latin typeface="+mn-lt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322951"/>
              </p:ext>
            </p:extLst>
          </p:nvPr>
        </p:nvGraphicFramePr>
        <p:xfrm>
          <a:off x="1043608" y="1412776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791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el 1"/>
          <p:cNvSpPr>
            <a:spLocks noGrp="1"/>
          </p:cNvSpPr>
          <p:nvPr>
            <p:ph type="title"/>
          </p:nvPr>
        </p:nvSpPr>
        <p:spPr bwMode="auto">
          <a:xfrm>
            <a:off x="142844" y="142852"/>
            <a:ext cx="6500858" cy="857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de-DE" dirty="0" smtClean="0">
                <a:latin typeface="+mn-lt"/>
              </a:rPr>
              <a:t>Краткий обзор </a:t>
            </a:r>
            <a:br>
              <a:rPr lang="ru-RU" altLang="de-DE" dirty="0" smtClean="0">
                <a:latin typeface="+mn-lt"/>
              </a:rPr>
            </a:br>
            <a:r>
              <a:rPr lang="ru-RU" altLang="de-DE" dirty="0" smtClean="0">
                <a:latin typeface="+mn-lt"/>
              </a:rPr>
              <a:t>жизненного цикла проекта</a:t>
            </a:r>
            <a:endParaRPr lang="ru-RU" b="0" dirty="0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928926" y="2571744"/>
            <a:ext cx="1933575" cy="1943100"/>
            <a:chOff x="1992" y="1700"/>
            <a:chExt cx="1218" cy="1224"/>
          </a:xfrm>
        </p:grpSpPr>
        <p:sp>
          <p:nvSpPr>
            <p:cNvPr id="95244" name="AutoShape 39"/>
            <p:cNvSpPr>
              <a:spLocks noChangeArrowheads="1"/>
            </p:cNvSpPr>
            <p:nvPr/>
          </p:nvSpPr>
          <p:spPr bwMode="auto">
            <a:xfrm rot="5130805">
              <a:off x="1989" y="1703"/>
              <a:ext cx="1224" cy="12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59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18" y="16997"/>
                  </a:moveTo>
                  <a:cubicBezTo>
                    <a:pt x="2216" y="15282"/>
                    <a:pt x="1389" y="13079"/>
                    <a:pt x="1389" y="10800"/>
                  </a:cubicBezTo>
                  <a:cubicBezTo>
                    <a:pt x="1389" y="5602"/>
                    <a:pt x="5602" y="1389"/>
                    <a:pt x="10800" y="1389"/>
                  </a:cubicBezTo>
                  <a:cubicBezTo>
                    <a:pt x="15997" y="1389"/>
                    <a:pt x="20211" y="5602"/>
                    <a:pt x="20211" y="10800"/>
                  </a:cubicBezTo>
                  <a:cubicBezTo>
                    <a:pt x="20211" y="13079"/>
                    <a:pt x="19383" y="15282"/>
                    <a:pt x="17881" y="16997"/>
                  </a:cubicBezTo>
                  <a:lnTo>
                    <a:pt x="18927" y="17912"/>
                  </a:lnTo>
                  <a:cubicBezTo>
                    <a:pt x="20650" y="15943"/>
                    <a:pt x="21600" y="1341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3416"/>
                    <a:pt x="949" y="15943"/>
                    <a:pt x="2672" y="17912"/>
                  </a:cubicBezTo>
                  <a:lnTo>
                    <a:pt x="3718" y="16997"/>
                  </a:ln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95245" name="AutoShape 40"/>
            <p:cNvSpPr>
              <a:spLocks noChangeArrowheads="1"/>
            </p:cNvSpPr>
            <p:nvPr/>
          </p:nvSpPr>
          <p:spPr bwMode="auto">
            <a:xfrm rot="-3034354">
              <a:off x="2122" y="2659"/>
              <a:ext cx="181" cy="136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alpha val="50195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sz="1600" dirty="0">
                <a:latin typeface="Univers LT 45 Light" pitchFamily="2" charset="0"/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642910" y="1857364"/>
            <a:ext cx="2928502" cy="928686"/>
            <a:chOff x="953" y="1515"/>
            <a:chExt cx="1581" cy="585"/>
          </a:xfrm>
        </p:grpSpPr>
        <p:sp>
          <p:nvSpPr>
            <p:cNvPr id="95242" name="Freeform 3"/>
            <p:cNvSpPr>
              <a:spLocks/>
            </p:cNvSpPr>
            <p:nvPr/>
          </p:nvSpPr>
          <p:spPr bwMode="auto">
            <a:xfrm>
              <a:off x="1079" y="1570"/>
              <a:ext cx="1214" cy="499"/>
            </a:xfrm>
            <a:custGeom>
              <a:avLst/>
              <a:gdLst>
                <a:gd name="T0" fmla="*/ 0 w 1927098"/>
                <a:gd name="T1" fmla="*/ 0 h 713613"/>
                <a:gd name="T2" fmla="*/ 0 w 1927098"/>
                <a:gd name="T3" fmla="*/ 0 h 713613"/>
                <a:gd name="T4" fmla="*/ 0 w 1927098"/>
                <a:gd name="T5" fmla="*/ 0 h 713613"/>
                <a:gd name="T6" fmla="*/ 0 w 1927098"/>
                <a:gd name="T7" fmla="*/ 0 h 713613"/>
                <a:gd name="T8" fmla="*/ 0 w 1927098"/>
                <a:gd name="T9" fmla="*/ 0 h 713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7098" h="713613">
                  <a:moveTo>
                    <a:pt x="0" y="0"/>
                  </a:moveTo>
                  <a:lnTo>
                    <a:pt x="1927098" y="0"/>
                  </a:lnTo>
                  <a:lnTo>
                    <a:pt x="1927098" y="713613"/>
                  </a:lnTo>
                  <a:lnTo>
                    <a:pt x="0" y="713613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95243" name="Rectangle 2"/>
            <p:cNvSpPr>
              <a:spLocks noChangeArrowheads="1"/>
            </p:cNvSpPr>
            <p:nvPr/>
          </p:nvSpPr>
          <p:spPr bwMode="auto">
            <a:xfrm>
              <a:off x="953" y="1515"/>
              <a:ext cx="1581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ru-RU" altLang="de-DE" sz="1600" b="1" dirty="0" smtClean="0">
                  <a:solidFill>
                    <a:srgbClr val="FF0000"/>
                  </a:solidFill>
                  <a:latin typeface="+mn-lt"/>
                </a:rPr>
                <a:t>Формулирование</a:t>
              </a:r>
              <a:r>
                <a:rPr lang="ru-RU" altLang="de-DE" sz="1600" dirty="0" smtClean="0">
                  <a:solidFill>
                    <a:srgbClr val="FF0000"/>
                  </a:solidFill>
                  <a:latin typeface="+mn-lt"/>
                </a:rPr>
                <a:t> проекта</a:t>
              </a:r>
              <a:r>
                <a:rPr lang="de-DE" altLang="de-DE" sz="1600" dirty="0" smtClean="0">
                  <a:solidFill>
                    <a:srgbClr val="FF0000"/>
                  </a:solidFill>
                  <a:latin typeface="+mn-lt"/>
                </a:rPr>
                <a:t>:</a:t>
              </a:r>
              <a:r>
                <a:rPr lang="de-DE" altLang="de-DE" sz="1600" dirty="0">
                  <a:solidFill>
                    <a:srgbClr val="FF0000"/>
                  </a:solidFill>
                  <a:latin typeface="+mn-lt"/>
                </a:rPr>
                <a:t/>
              </a:r>
              <a:br>
                <a:rPr lang="de-DE" altLang="de-DE" sz="1600" dirty="0">
                  <a:solidFill>
                    <a:srgbClr val="FF0000"/>
                  </a:solidFill>
                  <a:latin typeface="+mn-lt"/>
                </a:rPr>
              </a:br>
              <a:r>
                <a:rPr lang="de-DE" altLang="de-DE" sz="1600" dirty="0">
                  <a:latin typeface="+mn-lt"/>
                </a:rPr>
                <a:t>- </a:t>
              </a:r>
              <a:r>
                <a:rPr lang="ru-RU" altLang="de-DE" sz="1600" dirty="0" smtClean="0">
                  <a:latin typeface="+mn-lt"/>
                </a:rPr>
                <a:t>Анализ проблем</a:t>
              </a:r>
              <a:r>
                <a:rPr lang="de-DE" altLang="de-DE" sz="1600" dirty="0">
                  <a:latin typeface="+mn-lt"/>
                </a:rPr>
                <a:t/>
              </a:r>
              <a:br>
                <a:rPr lang="de-DE" altLang="de-DE" sz="1600" dirty="0">
                  <a:latin typeface="+mn-lt"/>
                </a:rPr>
              </a:br>
              <a:r>
                <a:rPr lang="de-DE" altLang="de-DE" sz="1600" dirty="0">
                  <a:latin typeface="+mn-lt"/>
                </a:rPr>
                <a:t>- </a:t>
              </a:r>
              <a:r>
                <a:rPr lang="ru-RU" altLang="de-DE" sz="1600" dirty="0" smtClean="0">
                  <a:latin typeface="+mn-lt"/>
                </a:rPr>
                <a:t>Уточнение заказа</a:t>
              </a:r>
              <a:r>
                <a:rPr lang="de-DE" altLang="de-DE" sz="1600" dirty="0">
                  <a:latin typeface="+mn-lt"/>
                </a:rPr>
                <a:t/>
              </a:r>
              <a:br>
                <a:rPr lang="de-DE" altLang="de-DE" sz="1600" dirty="0">
                  <a:latin typeface="+mn-lt"/>
                </a:rPr>
              </a:br>
              <a:r>
                <a:rPr lang="de-DE" altLang="de-DE" sz="1600" dirty="0" smtClean="0">
                  <a:latin typeface="+mn-lt"/>
                </a:rPr>
                <a:t>- </a:t>
              </a:r>
              <a:r>
                <a:rPr lang="ru-RU" altLang="de-DE" sz="1600" b="1" dirty="0" smtClean="0">
                  <a:latin typeface="+mn-lt"/>
                </a:rPr>
                <a:t>Проектное задание</a:t>
              </a:r>
              <a:endParaRPr lang="de-DE" altLang="de-DE" sz="1600" b="1" dirty="0">
                <a:latin typeface="+mn-lt"/>
              </a:endParaRPr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571472" y="4000504"/>
            <a:ext cx="3068980" cy="714375"/>
            <a:chOff x="771" y="2316"/>
            <a:chExt cx="1522" cy="450"/>
          </a:xfrm>
        </p:grpSpPr>
        <p:sp>
          <p:nvSpPr>
            <p:cNvPr id="95240" name="Freeform 3"/>
            <p:cNvSpPr>
              <a:spLocks/>
            </p:cNvSpPr>
            <p:nvPr/>
          </p:nvSpPr>
          <p:spPr bwMode="auto">
            <a:xfrm>
              <a:off x="1079" y="2341"/>
              <a:ext cx="1214" cy="318"/>
            </a:xfrm>
            <a:custGeom>
              <a:avLst/>
              <a:gdLst>
                <a:gd name="T0" fmla="*/ 0 w 1927098"/>
                <a:gd name="T1" fmla="*/ 0 h 713613"/>
                <a:gd name="T2" fmla="*/ 0 w 1927098"/>
                <a:gd name="T3" fmla="*/ 0 h 713613"/>
                <a:gd name="T4" fmla="*/ 0 w 1927098"/>
                <a:gd name="T5" fmla="*/ 0 h 713613"/>
                <a:gd name="T6" fmla="*/ 0 w 1927098"/>
                <a:gd name="T7" fmla="*/ 0 h 713613"/>
                <a:gd name="T8" fmla="*/ 0 w 1927098"/>
                <a:gd name="T9" fmla="*/ 0 h 713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7098" h="713613">
                  <a:moveTo>
                    <a:pt x="0" y="0"/>
                  </a:moveTo>
                  <a:lnTo>
                    <a:pt x="1927098" y="0"/>
                  </a:lnTo>
                  <a:lnTo>
                    <a:pt x="1927098" y="713613"/>
                  </a:lnTo>
                  <a:lnTo>
                    <a:pt x="0" y="713613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95241" name="Rectangle 2"/>
            <p:cNvSpPr>
              <a:spLocks noChangeArrowheads="1"/>
            </p:cNvSpPr>
            <p:nvPr/>
          </p:nvSpPr>
          <p:spPr bwMode="auto">
            <a:xfrm>
              <a:off x="771" y="2316"/>
              <a:ext cx="1179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ru-RU" altLang="de-DE" sz="1600" b="1" dirty="0" smtClean="0">
                  <a:solidFill>
                    <a:srgbClr val="FF0000"/>
                  </a:solidFill>
                  <a:latin typeface="+mn-lt"/>
                </a:rPr>
                <a:t>Завершение </a:t>
              </a:r>
              <a:r>
                <a:rPr lang="ru-RU" altLang="de-DE" sz="1600" dirty="0" smtClean="0">
                  <a:solidFill>
                    <a:srgbClr val="FF0000"/>
                  </a:solidFill>
                  <a:latin typeface="+mn-lt"/>
                </a:rPr>
                <a:t>проекта</a:t>
              </a:r>
              <a:r>
                <a:rPr lang="de-DE" altLang="de-DE" sz="1600" dirty="0" smtClean="0">
                  <a:solidFill>
                    <a:srgbClr val="FF0000"/>
                  </a:solidFill>
                  <a:latin typeface="+mn-lt"/>
                </a:rPr>
                <a:t>:</a:t>
              </a:r>
              <a:r>
                <a:rPr lang="de-DE" altLang="de-DE" sz="1600" dirty="0">
                  <a:solidFill>
                    <a:srgbClr val="FF0000"/>
                  </a:solidFill>
                  <a:latin typeface="+mn-lt"/>
                </a:rPr>
                <a:t/>
              </a:r>
              <a:br>
                <a:rPr lang="de-DE" altLang="de-DE" sz="1600" dirty="0">
                  <a:solidFill>
                    <a:srgbClr val="FF0000"/>
                  </a:solidFill>
                  <a:latin typeface="+mn-lt"/>
                </a:rPr>
              </a:br>
              <a:r>
                <a:rPr lang="de-DE" altLang="de-DE" sz="1600" dirty="0">
                  <a:latin typeface="+mn-lt"/>
                </a:rPr>
                <a:t>- </a:t>
              </a:r>
              <a:r>
                <a:rPr lang="ru-RU" altLang="de-DE" sz="1600" dirty="0" smtClean="0">
                  <a:latin typeface="+mn-lt"/>
                </a:rPr>
                <a:t>Отчет о завершении</a:t>
              </a:r>
              <a:endParaRPr lang="de-DE" altLang="de-DE" sz="1600" dirty="0">
                <a:latin typeface="+mn-lt"/>
              </a:endParaRPr>
            </a:p>
            <a:p>
              <a:pPr eaLnBrk="1" hangingPunct="1">
                <a:spcBef>
                  <a:spcPts val="600"/>
                </a:spcBef>
              </a:pPr>
              <a:r>
                <a:rPr lang="de-DE" altLang="de-DE" sz="1600" dirty="0">
                  <a:latin typeface="+mn-lt"/>
                </a:rPr>
                <a:t>- </a:t>
              </a:r>
              <a:r>
                <a:rPr lang="ru-RU" altLang="de-DE" sz="1600" dirty="0" smtClean="0">
                  <a:latin typeface="+mn-lt"/>
                </a:rPr>
                <a:t>Документация</a:t>
              </a:r>
              <a:endParaRPr lang="de-DE" altLang="de-DE" sz="1600" dirty="0">
                <a:latin typeface="+mn-lt"/>
              </a:endParaRPr>
            </a:p>
          </p:txBody>
        </p:sp>
      </p:grp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4160837" y="3789361"/>
            <a:ext cx="4108156" cy="1927779"/>
            <a:chOff x="2621" y="2387"/>
            <a:chExt cx="1562" cy="475"/>
          </a:xfrm>
          <a:noFill/>
        </p:grpSpPr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621" y="2387"/>
              <a:ext cx="1361" cy="408"/>
            </a:xfrm>
            <a:custGeom>
              <a:avLst/>
              <a:gdLst>
                <a:gd name="T0" fmla="*/ 0 w 1927098"/>
                <a:gd name="T1" fmla="*/ 0 h 713613"/>
                <a:gd name="T2" fmla="*/ 1361 w 1927098"/>
                <a:gd name="T3" fmla="*/ 0 h 713613"/>
                <a:gd name="T4" fmla="*/ 1361 w 1927098"/>
                <a:gd name="T5" fmla="*/ 408 h 713613"/>
                <a:gd name="T6" fmla="*/ 0 w 1927098"/>
                <a:gd name="T7" fmla="*/ 408 h 713613"/>
                <a:gd name="T8" fmla="*/ 0 w 1927098"/>
                <a:gd name="T9" fmla="*/ 0 h 7136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7098" h="713613">
                  <a:moveTo>
                    <a:pt x="0" y="0"/>
                  </a:moveTo>
                  <a:lnTo>
                    <a:pt x="1927098" y="0"/>
                  </a:lnTo>
                  <a:lnTo>
                    <a:pt x="1927098" y="713613"/>
                  </a:lnTo>
                  <a:lnTo>
                    <a:pt x="0" y="713613"/>
                  </a:lnTo>
                  <a:lnTo>
                    <a:pt x="0" y="0"/>
                  </a:lnTo>
                </a:path>
              </a:pathLst>
            </a:custGeom>
            <a:grpFill/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de-DE" sz="1600" dirty="0">
                <a:latin typeface="Univers LT 45 Light" panose="02000403030000020003" pitchFamily="2" charset="0"/>
              </a:endParaRPr>
            </a:p>
          </p:txBody>
        </p:sp>
        <p:sp>
          <p:nvSpPr>
            <p:cNvPr id="27" name="Rectangle 2"/>
            <p:cNvSpPr>
              <a:spLocks noChangeArrowheads="1"/>
            </p:cNvSpPr>
            <p:nvPr/>
          </p:nvSpPr>
          <p:spPr bwMode="auto">
            <a:xfrm>
              <a:off x="2913" y="2545"/>
              <a:ext cx="1270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1600" dirty="0" smtClean="0">
                  <a:latin typeface="+mn-lt"/>
                </a:rPr>
                <a:t/>
              </a:r>
              <a:br>
                <a:rPr lang="de-DE" altLang="de-DE" sz="1600" dirty="0" smtClean="0">
                  <a:latin typeface="+mn-lt"/>
                </a:rPr>
              </a:br>
              <a:r>
                <a:rPr lang="de-DE" altLang="de-DE" sz="1600" dirty="0" smtClean="0">
                  <a:latin typeface="Univers LT 45 Light" panose="02000403030000020003" pitchFamily="2" charset="0"/>
                </a:rPr>
                <a:t> 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5143504" y="1285860"/>
            <a:ext cx="38576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altLang="de-DE" sz="1600" b="1" dirty="0" smtClean="0">
                <a:solidFill>
                  <a:srgbClr val="FF0000"/>
                </a:solidFill>
                <a:latin typeface="+mn-lt"/>
              </a:rPr>
              <a:t>Планирование</a:t>
            </a:r>
            <a:r>
              <a:rPr lang="ru-RU" altLang="de-DE" sz="1600" dirty="0" smtClean="0">
                <a:solidFill>
                  <a:srgbClr val="FF0000"/>
                </a:solidFill>
                <a:latin typeface="+mn-lt"/>
              </a:rPr>
              <a:t> проекта</a:t>
            </a:r>
            <a:r>
              <a:rPr lang="de-DE" altLang="de-DE" sz="1600" dirty="0" smtClean="0">
                <a:solidFill>
                  <a:srgbClr val="FF0000"/>
                </a:solidFill>
                <a:latin typeface="+mn-lt"/>
              </a:rPr>
              <a:t>:</a:t>
            </a:r>
            <a:endParaRPr lang="de-DE" altLang="de-DE" sz="16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de-DE" sz="1600" dirty="0" smtClean="0">
                <a:latin typeface="+mn-lt"/>
              </a:rPr>
              <a:t>Систематический анализ среды</a:t>
            </a:r>
            <a:endParaRPr lang="de-DE" altLang="de-DE" sz="16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Структурный план проекта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Описание пакета рабочих заданий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de-DE" sz="1600" dirty="0" smtClean="0">
                <a:latin typeface="+mn-lt"/>
              </a:rPr>
              <a:t>План </a:t>
            </a:r>
            <a:r>
              <a:rPr lang="ru-RU" sz="1600" dirty="0" smtClean="0"/>
              <a:t>основных этапов проекта </a:t>
            </a:r>
            <a:r>
              <a:rPr lang="ru-RU" altLang="de-DE" sz="1600" dirty="0" smtClean="0">
                <a:latin typeface="+mn-lt"/>
              </a:rPr>
              <a:t> (</a:t>
            </a:r>
            <a:r>
              <a:rPr lang="ru-RU" sz="1600" dirty="0" smtClean="0"/>
              <a:t>майлстоуны</a:t>
            </a:r>
            <a:r>
              <a:rPr lang="de-DE" altLang="de-DE" sz="1600" dirty="0" smtClean="0">
                <a:latin typeface="+mn-lt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de-DE" sz="1600" dirty="0" smtClean="0">
                <a:latin typeface="+mn-lt"/>
              </a:rPr>
              <a:t>Текущий (оперативный) план проекта </a:t>
            </a:r>
            <a:endParaRPr lang="de-DE" altLang="de-DE" sz="16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de-DE" sz="1600" dirty="0" smtClean="0">
                <a:latin typeface="+mn-lt"/>
              </a:rPr>
              <a:t>План использования ресурсов и расходная смета издержек</a:t>
            </a:r>
            <a:endParaRPr lang="de-DE" altLang="de-DE" sz="16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de-DE" sz="1600" dirty="0" smtClean="0">
                <a:latin typeface="+mn-lt"/>
              </a:rPr>
              <a:t>Планирование рисков</a:t>
            </a:r>
            <a:endParaRPr lang="de-DE" altLang="de-DE" sz="1600" dirty="0" smtClean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altLang="de-DE" sz="1600" dirty="0" smtClean="0">
                <a:latin typeface="+mn-lt"/>
              </a:rPr>
              <a:t>Коммуникационный план</a:t>
            </a:r>
            <a:endParaRPr lang="de-DE" altLang="de-DE" sz="1600" dirty="0" smtClean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000232" y="3286124"/>
            <a:ext cx="2698944" cy="400110"/>
          </a:xfrm>
          <a:prstGeom prst="rect">
            <a:avLst/>
          </a:prstGeom>
          <a:solidFill>
            <a:srgbClr val="D2DCF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Контроллинг проекта</a:t>
            </a:r>
            <a:endParaRPr lang="de-DE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5572140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dirty="0" smtClean="0">
                <a:solidFill>
                  <a:srgbClr val="FF0000"/>
                </a:solidFill>
                <a:latin typeface="Univers LT 45 Light" panose="02000403030000020003" pitchFamily="2" charset="0"/>
              </a:rPr>
              <a:t> </a:t>
            </a:r>
            <a:r>
              <a:rPr lang="ru-RU" altLang="de-DE" sz="1600" b="1" dirty="0" smtClean="0">
                <a:solidFill>
                  <a:srgbClr val="FF0000"/>
                </a:solidFill>
                <a:latin typeface="+mn-lt"/>
              </a:rPr>
              <a:t>Реализация</a:t>
            </a:r>
            <a:r>
              <a:rPr lang="ru-RU" altLang="de-DE" sz="1600" dirty="0" smtClean="0">
                <a:solidFill>
                  <a:srgbClr val="FF0000"/>
                </a:solidFill>
              </a:rPr>
              <a:t> проекта</a:t>
            </a:r>
            <a:r>
              <a:rPr lang="de-DE" altLang="de-DE" sz="1600" dirty="0" smtClean="0">
                <a:solidFill>
                  <a:srgbClr val="FF0000"/>
                </a:solidFill>
              </a:rPr>
              <a:t>:</a:t>
            </a:r>
            <a:r>
              <a:rPr lang="de-DE" altLang="de-DE" sz="1600" dirty="0" smtClean="0"/>
              <a:t/>
            </a:r>
            <a:br>
              <a:rPr lang="de-DE" altLang="de-DE" sz="1600" dirty="0" smtClean="0"/>
            </a:br>
            <a:r>
              <a:rPr lang="de-DE" altLang="de-DE" sz="1600" dirty="0" smtClean="0">
                <a:latin typeface="+mn-lt"/>
              </a:rPr>
              <a:t> - </a:t>
            </a:r>
            <a:r>
              <a:rPr lang="ru-RU" altLang="de-DE" sz="1600" dirty="0" smtClean="0">
                <a:latin typeface="+mn-lt"/>
              </a:rPr>
              <a:t>Обработка пакета рабочих заданий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0020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4105275" cy="801687"/>
          </a:xfrm>
        </p:spPr>
        <p:txBody>
          <a:bodyPr/>
          <a:lstStyle/>
          <a:p>
            <a:r>
              <a:rPr lang="ru-RU" sz="2800" dirty="0" smtClean="0"/>
              <a:t>Содержание</a:t>
            </a:r>
            <a:endParaRPr lang="de-DE" sz="2800" dirty="0">
              <a:latin typeface="Univers LT 45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758138" cy="3875099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Основы управления хозяйственно-экономической деятельностью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Успешное руководство персоналом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Маркетинг в системе государственного и муниципального управления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 проектами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Управление временем</a:t>
            </a:r>
            <a:endParaRPr lang="de-DE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Организационное развитие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Борьба с коррупцией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59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6572296" cy="717550"/>
          </a:xfrm>
        </p:spPr>
        <p:txBody>
          <a:bodyPr/>
          <a:lstStyle/>
          <a:p>
            <a:r>
              <a:rPr lang="ru-RU" altLang="de-DE" dirty="0" smtClean="0">
                <a:latin typeface="+mn-lt"/>
              </a:rPr>
              <a:t>Цели хозяйственно-экономической </a:t>
            </a:r>
            <a:br>
              <a:rPr lang="ru-RU" altLang="de-DE" dirty="0" smtClean="0">
                <a:latin typeface="+mn-lt"/>
              </a:rPr>
            </a:br>
            <a:r>
              <a:rPr lang="ru-RU" altLang="de-DE" dirty="0" smtClean="0">
                <a:latin typeface="+mn-lt"/>
              </a:rPr>
              <a:t>деятельности предприятий</a:t>
            </a:r>
            <a:endParaRPr lang="de-DE" altLang="de-DE" dirty="0">
              <a:latin typeface="+mn-lt"/>
            </a:endParaRPr>
          </a:p>
        </p:txBody>
      </p:sp>
      <p:sp>
        <p:nvSpPr>
          <p:cNvPr id="17613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142984"/>
            <a:ext cx="4214842" cy="5429288"/>
          </a:xfrm>
        </p:spPr>
        <p:txBody>
          <a:bodyPr/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Times New Roman" charset="0"/>
              <a:buNone/>
            </a:pPr>
            <a:r>
              <a:rPr lang="ru-RU" altLang="de-DE" sz="2000" u="sng" dirty="0" smtClean="0"/>
              <a:t>Частные предприятия</a:t>
            </a:r>
            <a:endParaRPr lang="de-DE" altLang="de-DE" sz="2000" b="1" u="sng" dirty="0" smtClean="0"/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Times New Roman" charset="0"/>
              <a:buNone/>
            </a:pPr>
            <a:r>
              <a:rPr lang="de-DE" altLang="de-DE" sz="1800" dirty="0" smtClean="0"/>
              <a:t>(</a:t>
            </a:r>
            <a:r>
              <a:rPr lang="ru-RU" altLang="de-DE" sz="1800" dirty="0" smtClean="0"/>
              <a:t>коммерческие предприятия</a:t>
            </a:r>
            <a:r>
              <a:rPr lang="de-DE" altLang="de-DE" sz="1800" dirty="0" smtClean="0"/>
              <a:t>)</a:t>
            </a:r>
            <a:endParaRPr lang="ru-RU" altLang="de-DE" sz="1800" dirty="0" smtClean="0"/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Times New Roman" charset="0"/>
              <a:buNone/>
            </a:pPr>
            <a:endParaRPr lang="de-DE" altLang="de-DE" sz="18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endParaRPr lang="ru-RU" altLang="de-DE" sz="18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800" dirty="0" smtClean="0"/>
              <a:t>Главные цели</a:t>
            </a:r>
            <a:r>
              <a:rPr lang="de-DE" altLang="de-DE" sz="1800" dirty="0" smtClean="0"/>
              <a:t>: </a:t>
            </a:r>
          </a:p>
          <a:p>
            <a:pPr marL="742950" lvl="1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Максимизация прибыли</a:t>
            </a:r>
            <a:endParaRPr lang="de-DE" altLang="de-DE" sz="1600" dirty="0" smtClean="0"/>
          </a:p>
          <a:p>
            <a:pPr marL="742950" lvl="1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Сохранение (субстанции) капитала</a:t>
            </a:r>
            <a:endParaRPr lang="de-DE" altLang="de-DE" sz="1600" dirty="0" smtClean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800" dirty="0" smtClean="0"/>
              <a:t>Стратегические цели</a:t>
            </a:r>
            <a:r>
              <a:rPr lang="de-DE" altLang="de-DE" sz="1800" dirty="0" smtClean="0"/>
              <a:t>:</a:t>
            </a:r>
          </a:p>
          <a:p>
            <a:pPr marL="742950" lvl="1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Повышение удельного веса </a:t>
            </a:r>
            <a:br>
              <a:rPr lang="ru-RU" altLang="de-DE" sz="1600" dirty="0" smtClean="0"/>
            </a:br>
            <a:r>
              <a:rPr lang="ru-RU" altLang="de-DE" sz="1600" dirty="0" smtClean="0"/>
              <a:t>на рынке</a:t>
            </a:r>
            <a:endParaRPr lang="de-DE" altLang="de-DE" sz="1600" dirty="0"/>
          </a:p>
          <a:p>
            <a:pPr marL="742950" lvl="1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Развитие новой сферы деятельности</a:t>
            </a:r>
            <a:endParaRPr lang="de-DE" altLang="de-DE" sz="16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800" dirty="0" smtClean="0"/>
              <a:t>Оперативные цели</a:t>
            </a:r>
            <a:r>
              <a:rPr lang="de-DE" altLang="de-DE" sz="1800" dirty="0" smtClean="0"/>
              <a:t>:</a:t>
            </a:r>
          </a:p>
          <a:p>
            <a:pPr marL="742950" lvl="1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Снижение расходов, связанных </a:t>
            </a:r>
            <a:br>
              <a:rPr lang="ru-RU" altLang="de-DE" sz="1600" dirty="0" smtClean="0"/>
            </a:br>
            <a:r>
              <a:rPr lang="ru-RU" altLang="de-DE" sz="1600" dirty="0" smtClean="0"/>
              <a:t>с реализацией продукции</a:t>
            </a:r>
            <a:endParaRPr lang="de-DE" altLang="de-DE" sz="1600" dirty="0" smtClean="0"/>
          </a:p>
          <a:p>
            <a:pPr marL="742950" lvl="1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Сокращение случаев поступления рекламаций </a:t>
            </a:r>
            <a:endParaRPr lang="de-DE" altLang="de-DE" sz="1600" dirty="0" smtClean="0"/>
          </a:p>
          <a:p>
            <a:pPr marL="742950" lvl="1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Интенсификация контактов с клиентами</a:t>
            </a:r>
            <a:endParaRPr lang="de-DE" altLang="de-DE" sz="1600" dirty="0" smtClean="0"/>
          </a:p>
          <a:p>
            <a:pPr marL="742950" lvl="1" indent="-342900">
              <a:lnSpc>
                <a:spcPct val="100000"/>
              </a:lnSpc>
              <a:spcBef>
                <a:spcPts val="0"/>
              </a:spcBef>
              <a:buFont typeface="Times New Roman" charset="0"/>
              <a:buChar char="•"/>
            </a:pPr>
            <a:r>
              <a:rPr lang="de-DE" altLang="de-DE" sz="1600" dirty="0" smtClean="0"/>
              <a:t>….</a:t>
            </a:r>
          </a:p>
          <a:p>
            <a:pPr marL="742950" lvl="1" indent="-342900">
              <a:lnSpc>
                <a:spcPct val="100000"/>
              </a:lnSpc>
              <a:spcBef>
                <a:spcPct val="20000"/>
              </a:spcBef>
              <a:buFont typeface="Times New Roman" charset="0"/>
              <a:buChar char="•"/>
            </a:pPr>
            <a:endParaRPr lang="de-DE" altLang="de-DE" sz="1600" dirty="0">
              <a:latin typeface="Times New Roman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de-DE" sz="2000" dirty="0">
              <a:latin typeface="Times New Roman" charset="0"/>
            </a:endParaRP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de-DE" sz="2000" dirty="0">
              <a:latin typeface="Times New Roman" charset="0"/>
            </a:endParaRPr>
          </a:p>
        </p:txBody>
      </p:sp>
      <p:sp>
        <p:nvSpPr>
          <p:cNvPr id="17613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071546"/>
            <a:ext cx="4357718" cy="4929188"/>
          </a:xfrm>
        </p:spPr>
        <p:txBody>
          <a:bodyPr/>
          <a:lstStyle/>
          <a:p>
            <a:pPr marL="342900" indent="-342900" algn="ctr">
              <a:spcBef>
                <a:spcPts val="0"/>
              </a:spcBef>
              <a:buFont typeface="Times New Roman" charset="0"/>
              <a:buNone/>
            </a:pPr>
            <a:r>
              <a:rPr lang="ru-RU" altLang="de-DE" sz="2000" u="sng" dirty="0" smtClean="0"/>
              <a:t>Государственное и муниципальное управление</a:t>
            </a:r>
            <a:endParaRPr lang="de-DE" altLang="de-DE" sz="2000" b="1" u="sng" dirty="0" smtClean="0"/>
          </a:p>
          <a:p>
            <a:pPr algn="ctr">
              <a:spcBef>
                <a:spcPts val="0"/>
              </a:spcBef>
              <a:buNone/>
            </a:pPr>
            <a:r>
              <a:rPr lang="de-DE" altLang="de-DE" sz="1800" dirty="0" smtClean="0"/>
              <a:t>(</a:t>
            </a:r>
            <a:r>
              <a:rPr lang="ru-RU" altLang="de-DE" sz="1800" dirty="0" smtClean="0"/>
              <a:t>предприятия государственного / общественного сектора</a:t>
            </a:r>
            <a:r>
              <a:rPr lang="de-DE" altLang="de-DE" sz="1800" dirty="0" smtClean="0"/>
              <a:t>)</a:t>
            </a:r>
          </a:p>
          <a:p>
            <a:pPr marL="342900" indent="-342900"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800" dirty="0" smtClean="0"/>
              <a:t>Главные цели</a:t>
            </a:r>
            <a:r>
              <a:rPr lang="de-DE" altLang="de-DE" sz="1800" dirty="0" smtClean="0"/>
              <a:t>: </a:t>
            </a:r>
          </a:p>
          <a:p>
            <a:pPr marL="742950" lvl="1" indent="-342900"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Выполнение задач</a:t>
            </a:r>
            <a:endParaRPr lang="de-DE" altLang="de-DE" sz="1600" dirty="0" smtClean="0"/>
          </a:p>
          <a:p>
            <a:pPr lvl="1" indent="-342900"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Содействие поддержанию </a:t>
            </a:r>
            <a:r>
              <a:rPr lang="ru-RU" sz="1600" dirty="0" smtClean="0"/>
              <a:t>общественного благосостояния</a:t>
            </a:r>
            <a:endParaRPr lang="de-DE" altLang="de-DE" sz="1600" dirty="0"/>
          </a:p>
          <a:p>
            <a:pPr marL="342900" indent="-342900"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800" dirty="0" smtClean="0"/>
              <a:t>Стратегические цели</a:t>
            </a:r>
            <a:r>
              <a:rPr lang="de-DE" altLang="de-DE" sz="1800" dirty="0" smtClean="0"/>
              <a:t>:</a:t>
            </a:r>
          </a:p>
          <a:p>
            <a:pPr marL="742950" lvl="1" indent="-342900"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Снижение расходов на содержание персонала</a:t>
            </a:r>
            <a:endParaRPr lang="de-DE" altLang="de-DE" sz="1600" dirty="0" smtClean="0"/>
          </a:p>
          <a:p>
            <a:pPr marL="742950" lvl="1" indent="-342900"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Оптимизация жилищных условий для пожилых людей</a:t>
            </a:r>
            <a:endParaRPr lang="de-DE" altLang="de-DE" sz="1600" dirty="0" smtClean="0"/>
          </a:p>
          <a:p>
            <a:pPr marL="342900" indent="-342900"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800" dirty="0" smtClean="0"/>
              <a:t>Оперативные цели</a:t>
            </a:r>
            <a:r>
              <a:rPr lang="de-DE" altLang="de-DE" sz="1800" dirty="0" smtClean="0"/>
              <a:t>:</a:t>
            </a:r>
          </a:p>
          <a:p>
            <a:pPr marL="742950" lvl="1" indent="-342900"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Провести исследование демографического развития</a:t>
            </a:r>
            <a:endParaRPr lang="de-DE" altLang="de-DE" sz="1600" dirty="0" smtClean="0"/>
          </a:p>
          <a:p>
            <a:pPr marL="742950" lvl="1" indent="-342900">
              <a:spcBef>
                <a:spcPts val="0"/>
              </a:spcBef>
              <a:buFont typeface="Times New Roman" charset="0"/>
              <a:buChar char="•"/>
            </a:pPr>
            <a:r>
              <a:rPr lang="ru-RU" altLang="de-DE" sz="1600" dirty="0" smtClean="0"/>
              <a:t>Внедрение электронного документооборота</a:t>
            </a:r>
          </a:p>
          <a:p>
            <a:pPr marL="742950" lvl="1" indent="-342900">
              <a:spcBef>
                <a:spcPts val="0"/>
              </a:spcBef>
              <a:buFont typeface="Times New Roman" charset="0"/>
              <a:buChar char="•"/>
            </a:pPr>
            <a:r>
              <a:rPr lang="de-DE" altLang="de-DE" sz="1600" dirty="0" smtClean="0"/>
              <a:t>…</a:t>
            </a:r>
            <a:endParaRPr lang="de-DE" altLang="de-DE" sz="1600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None/>
            </a:pPr>
            <a:endParaRPr lang="de-DE" altLang="de-DE" sz="2000" dirty="0">
              <a:latin typeface="Times New Roman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None/>
            </a:pPr>
            <a:endParaRPr lang="de-DE" altLang="de-DE" sz="2400" b="1" u="sng" dirty="0">
              <a:latin typeface="Times New Roman" charset="0"/>
            </a:endParaRP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de-DE" sz="2000" dirty="0">
              <a:latin typeface="Times New Roman" charset="0"/>
            </a:endParaRP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Font typeface="Times New Roman" charset="0"/>
              <a:buNone/>
            </a:pPr>
            <a:endParaRPr lang="de-DE" altLang="de-DE" sz="2000" dirty="0">
              <a:latin typeface="Times New Roman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Font typeface="Times New Roman" charset="0"/>
              <a:buChar char="•"/>
            </a:pPr>
            <a:endParaRPr lang="de-DE" altLang="de-DE" sz="3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45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348" y="357166"/>
            <a:ext cx="2673415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dirty="0" smtClean="0"/>
              <a:t>Время…</a:t>
            </a:r>
            <a:endParaRPr lang="ru-RU"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428596" y="1214422"/>
            <a:ext cx="7858180" cy="423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70833"/>
              <a:tabLst>
                <a:tab pos="355639" algn="l"/>
                <a:tab pos="356276" algn="l"/>
              </a:tabLst>
            </a:pPr>
            <a:r>
              <a:rPr lang="ru-RU" spc="-5" dirty="0" smtClean="0">
                <a:latin typeface="Arial"/>
                <a:cs typeface="Arial"/>
              </a:rPr>
              <a:t>Время</a:t>
            </a:r>
            <a:r>
              <a:rPr lang="de-DE" spc="-5" dirty="0" smtClean="0">
                <a:latin typeface="Arial"/>
                <a:cs typeface="Arial"/>
              </a:rPr>
              <a:t>…</a:t>
            </a:r>
          </a:p>
          <a:p>
            <a:pPr marL="469924" indent="-457200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70833"/>
              <a:buFont typeface="Arial" panose="020B0604020202020204" pitchFamily="34" charset="0"/>
              <a:buChar char="•"/>
              <a:tabLst>
                <a:tab pos="355639" algn="l"/>
                <a:tab pos="356276" algn="l"/>
              </a:tabLst>
            </a:pPr>
            <a:r>
              <a:rPr lang="de-DE" spc="-5" dirty="0" smtClean="0">
                <a:latin typeface="Arial"/>
                <a:cs typeface="Arial"/>
              </a:rPr>
              <a:t>… </a:t>
            </a:r>
            <a:r>
              <a:rPr lang="ru-RU" spc="-5" dirty="0" smtClean="0">
                <a:latin typeface="Arial"/>
                <a:cs typeface="Arial"/>
              </a:rPr>
              <a:t>это иссякающий ресурс («дефицитная материя»)</a:t>
            </a:r>
          </a:p>
          <a:p>
            <a:pPr marL="356276" indent="-343552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ru-RU" spc="-5" dirty="0" smtClean="0">
                <a:latin typeface="Arial"/>
                <a:cs typeface="Arial"/>
              </a:rPr>
              <a:t>… его невозможно «купить»</a:t>
            </a:r>
          </a:p>
          <a:p>
            <a:pPr marL="356276" indent="-343552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ru-RU" spc="-5" dirty="0" smtClean="0">
                <a:latin typeface="Arial"/>
                <a:cs typeface="Arial"/>
              </a:rPr>
              <a:t>… его нельзя «накопить» и хранить на складе</a:t>
            </a:r>
          </a:p>
          <a:p>
            <a:pPr marL="356276" indent="-343552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ru-RU" spc="-5" dirty="0" smtClean="0">
                <a:latin typeface="Arial"/>
                <a:cs typeface="Arial"/>
              </a:rPr>
              <a:t>… его невозможно «приумножить»</a:t>
            </a:r>
          </a:p>
          <a:p>
            <a:pPr marL="356276" indent="-343552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de-DE" spc="-5" dirty="0" smtClean="0">
                <a:latin typeface="Arial"/>
                <a:cs typeface="Arial"/>
              </a:rPr>
              <a:t> </a:t>
            </a:r>
            <a:r>
              <a:rPr lang="ru-RU" spc="-5" dirty="0" smtClean="0">
                <a:latin typeface="Arial"/>
                <a:cs typeface="Arial"/>
              </a:rPr>
              <a:t>… оно проходит беспрестанно и безвозвратно</a:t>
            </a:r>
            <a:endParaRPr lang="de-DE" spc="-5" dirty="0" smtClean="0">
              <a:latin typeface="Arial"/>
              <a:cs typeface="Arial"/>
            </a:endParaRPr>
          </a:p>
          <a:p>
            <a:pPr marL="12724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70833"/>
              <a:tabLst>
                <a:tab pos="355639" algn="l"/>
                <a:tab pos="356276" algn="l"/>
              </a:tabLst>
            </a:pPr>
            <a:endParaRPr lang="de-DE" spc="-5" dirty="0">
              <a:latin typeface="Arial"/>
              <a:cs typeface="Arial"/>
            </a:endParaRPr>
          </a:p>
          <a:p>
            <a:pPr marL="12724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70833"/>
              <a:tabLst>
                <a:tab pos="355639" algn="l"/>
                <a:tab pos="356276" algn="l"/>
              </a:tabLst>
            </a:pPr>
            <a:r>
              <a:rPr lang="ru-RU" b="1" spc="-5" dirty="0" smtClean="0">
                <a:latin typeface="Arial"/>
                <a:cs typeface="Arial"/>
              </a:rPr>
              <a:t>Управление временем </a:t>
            </a:r>
            <a:r>
              <a:rPr lang="ru-RU" spc="-5" dirty="0" smtClean="0">
                <a:latin typeface="Arial"/>
                <a:cs typeface="Arial"/>
              </a:rPr>
              <a:t>– это </a:t>
            </a:r>
            <a:r>
              <a:rPr lang="ru-RU" b="1" spc="-5" dirty="0" smtClean="0">
                <a:latin typeface="Arial"/>
                <a:cs typeface="Arial"/>
              </a:rPr>
              <a:t>организация времени посредством планирования</a:t>
            </a:r>
            <a:r>
              <a:rPr lang="ru-RU" spc="-5" dirty="0" smtClean="0">
                <a:latin typeface="Arial"/>
                <a:cs typeface="Arial"/>
              </a:rPr>
              <a:t> и применения надежных испытанных методов работы с целью эффективного и продуктивного использования времени и, таким образом, для того, чтобы улучшить результаты деятельности и качество жизни.</a:t>
            </a:r>
          </a:p>
        </p:txBody>
      </p:sp>
    </p:spTree>
    <p:extLst>
      <p:ext uri="{BB962C8B-B14F-4D97-AF65-F5344CB8AC3E}">
        <p14:creationId xmlns:p14="http://schemas.microsoft.com/office/powerpoint/2010/main" val="14028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44" y="285728"/>
            <a:ext cx="7000924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dirty="0" smtClean="0">
                <a:latin typeface="+mn-lt"/>
              </a:rPr>
              <a:t>Почему у нас слишком мало времени?</a:t>
            </a:r>
            <a:endParaRPr sz="28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158" y="1214422"/>
            <a:ext cx="8429684" cy="4370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>
              <a:spcBef>
                <a:spcPts val="600"/>
              </a:spcBef>
            </a:pPr>
            <a:r>
              <a:rPr lang="ru-RU" sz="1800" dirty="0" smtClean="0">
                <a:latin typeface="Arial"/>
                <a:cs typeface="Arial"/>
              </a:rPr>
              <a:t>Типичные </a:t>
            </a:r>
            <a:r>
              <a:rPr lang="ru-RU" sz="1800" b="1" dirty="0" smtClean="0">
                <a:latin typeface="Arial"/>
                <a:cs typeface="Arial"/>
              </a:rPr>
              <a:t>«ловушки времени»</a:t>
            </a:r>
            <a:r>
              <a:rPr lang="de-DE" sz="1800" dirty="0" smtClean="0">
                <a:latin typeface="Arial"/>
                <a:cs typeface="Arial"/>
              </a:rPr>
              <a:t>:</a:t>
            </a:r>
          </a:p>
          <a:p>
            <a:pPr marL="814344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1600" spc="-5" dirty="0" smtClean="0">
                <a:latin typeface="Arial"/>
                <a:cs typeface="Arial"/>
              </a:rPr>
              <a:t>Стремление быть вовлеченным повсеместно</a:t>
            </a:r>
            <a:endParaRPr lang="de-DE" sz="1600" dirty="0" smtClean="0">
              <a:latin typeface="Arial"/>
              <a:cs typeface="Arial"/>
            </a:endParaRPr>
          </a:p>
          <a:p>
            <a:pPr marL="814344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1600" dirty="0" smtClean="0">
                <a:latin typeface="Arial"/>
                <a:cs typeface="Arial"/>
              </a:rPr>
              <a:t>Стремление всегда всесторонне знать все факты</a:t>
            </a:r>
            <a:endParaRPr lang="de-DE" sz="1600" spc="-5" dirty="0" smtClean="0">
              <a:latin typeface="Arial"/>
              <a:cs typeface="Arial"/>
            </a:endParaRPr>
          </a:p>
          <a:p>
            <a:pPr marL="814344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1600" dirty="0" smtClean="0">
                <a:latin typeface="Arial"/>
                <a:cs typeface="Arial"/>
              </a:rPr>
              <a:t>Стремление сразу приступать к решению проблем</a:t>
            </a:r>
            <a:endParaRPr lang="de-DE" sz="1600" dirty="0" smtClean="0">
              <a:latin typeface="Arial"/>
              <a:cs typeface="Arial"/>
            </a:endParaRPr>
          </a:p>
          <a:p>
            <a:pPr marL="814344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1600" spc="-5" dirty="0" smtClean="0">
                <a:latin typeface="Arial"/>
                <a:cs typeface="Arial"/>
              </a:rPr>
              <a:t>Неумение говорить «Нет!»</a:t>
            </a:r>
            <a:endParaRPr lang="de-DE" sz="1600" dirty="0" smtClean="0">
              <a:latin typeface="Arial"/>
              <a:cs typeface="Arial"/>
            </a:endParaRPr>
          </a:p>
          <a:p>
            <a:pPr marL="814344" marR="719550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1600" dirty="0" smtClean="0">
                <a:latin typeface="Arial"/>
                <a:cs typeface="Arial"/>
              </a:rPr>
              <a:t>Стремление быть доступным и открытым для обсуждения в любое время и для всех</a:t>
            </a:r>
            <a:endParaRPr lang="de-DE" sz="1600" dirty="0" smtClean="0">
              <a:latin typeface="Arial"/>
              <a:cs typeface="Arial"/>
            </a:endParaRPr>
          </a:p>
          <a:p>
            <a:pPr marL="814344" marR="519144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1600" spc="-5" dirty="0" smtClean="0">
                <a:latin typeface="Arial"/>
                <a:cs typeface="Arial"/>
              </a:rPr>
              <a:t>Стремление подготовить все документы одновременно </a:t>
            </a:r>
          </a:p>
          <a:p>
            <a:pPr marL="814344" marR="519144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1600" spc="-5" dirty="0" smtClean="0">
                <a:latin typeface="Arial"/>
                <a:cs typeface="Arial"/>
              </a:rPr>
              <a:t>Стремление обрабатывать самому все даже незначительные задачи</a:t>
            </a:r>
            <a:endParaRPr lang="de-DE" sz="1600" dirty="0" smtClean="0">
              <a:latin typeface="Arial"/>
              <a:cs typeface="Arial"/>
            </a:endParaRPr>
          </a:p>
          <a:p>
            <a:pPr marL="814344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r>
              <a:rPr lang="ru-RU" sz="1600" dirty="0" smtClean="0">
                <a:latin typeface="Arial"/>
                <a:cs typeface="Arial"/>
              </a:rPr>
              <a:t>Отсутствие стремления избегать обстоятельств, отвлекающих внимание</a:t>
            </a:r>
          </a:p>
          <a:p>
            <a:pPr marL="814344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813708" algn="l"/>
                <a:tab pos="814344" algn="l"/>
              </a:tabLst>
            </a:pPr>
            <a:endParaRPr lang="ru-RU" sz="800" b="1" spc="-5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470792">
              <a:spcBef>
                <a:spcPts val="600"/>
              </a:spcBef>
              <a:buClr>
                <a:srgbClr val="E4005C"/>
              </a:buClr>
              <a:buSzPct val="68181"/>
              <a:tabLst>
                <a:tab pos="813708" algn="l"/>
                <a:tab pos="814344" algn="l"/>
              </a:tabLst>
            </a:pPr>
            <a:r>
              <a:rPr lang="ru-RU" sz="1800" b="1" spc="-5" dirty="0" smtClean="0">
                <a:solidFill>
                  <a:srgbClr val="0070C0"/>
                </a:solidFill>
                <a:latin typeface="Arial"/>
                <a:cs typeface="Arial"/>
              </a:rPr>
              <a:t>Недостаток времени ведет к ошибкам и стрессу</a:t>
            </a:r>
            <a:r>
              <a:rPr lang="de-DE" sz="1800" b="1" spc="-5" dirty="0" smtClean="0">
                <a:solidFill>
                  <a:srgbClr val="0070C0"/>
                </a:solidFill>
                <a:latin typeface="Arial"/>
                <a:cs typeface="Arial"/>
              </a:rPr>
              <a:t>!</a:t>
            </a:r>
          </a:p>
          <a:p>
            <a:pPr marL="470792">
              <a:spcBef>
                <a:spcPts val="600"/>
              </a:spcBef>
              <a:buClr>
                <a:srgbClr val="E4005C"/>
              </a:buClr>
              <a:buSzPct val="68181"/>
              <a:tabLst>
                <a:tab pos="813708" algn="l"/>
                <a:tab pos="814344" algn="l"/>
              </a:tabLst>
            </a:pPr>
            <a:endParaRPr lang="ru-RU" sz="1800" b="1" spc="-5" dirty="0" smtClean="0">
              <a:latin typeface="Arial"/>
              <a:cs typeface="Arial"/>
            </a:endParaRPr>
          </a:p>
          <a:p>
            <a:pPr marL="470792">
              <a:spcBef>
                <a:spcPts val="600"/>
              </a:spcBef>
              <a:buClr>
                <a:srgbClr val="E4005C"/>
              </a:buClr>
              <a:buSzPct val="68181"/>
              <a:tabLst>
                <a:tab pos="813708" algn="l"/>
                <a:tab pos="814344" algn="l"/>
              </a:tabLst>
            </a:pPr>
            <a:r>
              <a:rPr lang="ru-RU" sz="1800" b="1" spc="-5" dirty="0" smtClean="0">
                <a:latin typeface="Arial"/>
                <a:cs typeface="Arial"/>
              </a:rPr>
              <a:t>Какие у Вас «ловушки времени»?</a:t>
            </a:r>
            <a:endParaRPr lang="de-DE" sz="1800" b="1" spc="-5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59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20" y="142852"/>
            <a:ext cx="5072098" cy="73866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dirty="0" smtClean="0">
                <a:latin typeface="+mn-lt"/>
              </a:rPr>
              <a:t>Исходная точка</a:t>
            </a:r>
            <a:r>
              <a:rPr lang="de-DE" dirty="0" smtClean="0">
                <a:latin typeface="+mn-lt"/>
              </a:rPr>
              <a:t>: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письменное планирование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844" y="1196752"/>
            <a:ext cx="9001156" cy="5293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b="1" dirty="0" smtClean="0">
                <a:latin typeface="+mn-lt"/>
                <a:cs typeface="Arial"/>
              </a:rPr>
              <a:t>Планирование</a:t>
            </a:r>
            <a:r>
              <a:rPr lang="de-DE" sz="1600" b="1" dirty="0" smtClean="0">
                <a:latin typeface="+mn-lt"/>
                <a:cs typeface="Arial"/>
              </a:rPr>
              <a:t> =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Arial"/>
              </a:rPr>
              <a:t>все задачи</a:t>
            </a:r>
            <a:r>
              <a:rPr lang="de-DE" sz="1600" b="1" dirty="0" smtClean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lang="de-DE" sz="1600" dirty="0" smtClean="0">
                <a:latin typeface="+mn-lt"/>
                <a:cs typeface="Arial"/>
              </a:rPr>
              <a:t>– </a:t>
            </a:r>
            <a:r>
              <a:rPr lang="ru-RU" sz="1600" dirty="0" smtClean="0">
                <a:latin typeface="+mn-lt"/>
                <a:cs typeface="Arial"/>
              </a:rPr>
              <a:t>в идеале,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Arial"/>
              </a:rPr>
              <a:t>с</a:t>
            </a:r>
            <a:r>
              <a:rPr lang="de-DE" sz="1600" dirty="0" smtClean="0">
                <a:latin typeface="+mn-lt"/>
                <a:cs typeface="Arial"/>
              </a:rPr>
              <a:t> </a:t>
            </a:r>
            <a:r>
              <a:rPr lang="ru-RU" sz="1600" dirty="0" smtClean="0">
                <a:latin typeface="+mn-lt"/>
                <a:cs typeface="Arial"/>
              </a:rPr>
              <a:t>определением конкретной</a:t>
            </a:r>
            <a:r>
              <a:rPr lang="de-DE" sz="1600" dirty="0" smtClean="0">
                <a:latin typeface="+mn-lt"/>
                <a:cs typeface="Arial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Arial"/>
              </a:rPr>
              <a:t>цели</a:t>
            </a:r>
            <a:r>
              <a:rPr lang="de-DE" sz="1600" b="1" dirty="0" smtClean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r>
              <a:rPr lang="de-DE" sz="1600" b="1" dirty="0" smtClean="0">
                <a:latin typeface="+mn-lt"/>
                <a:cs typeface="Arial"/>
              </a:rPr>
              <a:t>(</a:t>
            </a:r>
            <a:r>
              <a:rPr lang="de-DE" sz="1600" dirty="0" smtClean="0">
                <a:latin typeface="+mn-lt"/>
                <a:cs typeface="Arial"/>
              </a:rPr>
              <a:t>SMART) –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Arial"/>
              </a:rPr>
              <a:t>письменно</a:t>
            </a:r>
            <a:r>
              <a:rPr lang="de-DE" sz="1600" dirty="0" smtClean="0">
                <a:latin typeface="+mn-lt"/>
                <a:cs typeface="Arial"/>
              </a:rPr>
              <a:t> </a:t>
            </a:r>
            <a:r>
              <a:rPr lang="ru-RU" sz="1600" dirty="0" smtClean="0">
                <a:latin typeface="+mn-lt"/>
                <a:cs typeface="Arial"/>
              </a:rPr>
              <a:t>фиксируются</a:t>
            </a:r>
            <a:r>
              <a:rPr lang="de-DE" sz="1600" dirty="0" smtClean="0">
                <a:latin typeface="+mn-lt"/>
                <a:cs typeface="Arial"/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Arial"/>
              </a:rPr>
              <a:t>распределяются по приоритетам </a:t>
            </a:r>
            <a:r>
              <a:rPr lang="ru-RU" sz="1600" dirty="0" smtClean="0">
                <a:latin typeface="+mn-lt"/>
                <a:cs typeface="Arial"/>
              </a:rPr>
              <a:t>и</a:t>
            </a:r>
            <a:r>
              <a:rPr lang="de-DE" sz="1600" dirty="0" smtClean="0">
                <a:latin typeface="+mn-lt"/>
                <a:cs typeface="Arial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Arial"/>
              </a:rPr>
              <a:t>оцениваются с точки зрения временных затрат</a:t>
            </a:r>
            <a:endParaRPr lang="de-DE" sz="1600" dirty="0" smtClean="0">
              <a:latin typeface="+mn-lt"/>
              <a:cs typeface="Arial"/>
            </a:endParaRPr>
          </a:p>
          <a:p>
            <a:pPr marL="356276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endParaRPr lang="de-DE" sz="1600" dirty="0" smtClean="0">
              <a:latin typeface="+mn-lt"/>
              <a:cs typeface="Arial"/>
            </a:endParaRPr>
          </a:p>
          <a:p>
            <a:pPr marL="356276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b="1" dirty="0" smtClean="0">
                <a:latin typeface="+mn-lt"/>
                <a:cs typeface="Arial"/>
              </a:rPr>
              <a:t>Периоды планирования</a:t>
            </a:r>
            <a:r>
              <a:rPr lang="de-DE" sz="1600" dirty="0" smtClean="0">
                <a:latin typeface="+mn-lt"/>
                <a:cs typeface="Arial"/>
              </a:rPr>
              <a:t>: </a:t>
            </a:r>
          </a:p>
          <a:p>
            <a:pPr marL="813476" lvl="1" indent="-343552"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dirty="0" smtClean="0">
                <a:latin typeface="+mn-lt"/>
                <a:cs typeface="Arial"/>
              </a:rPr>
              <a:t>Примерное долгосрочное планирование, </a:t>
            </a:r>
            <a:r>
              <a:rPr lang="ru-RU" sz="1600" b="1" dirty="0" smtClean="0">
                <a:latin typeface="+mn-lt"/>
                <a:cs typeface="Arial"/>
              </a:rPr>
              <a:t>минимум</a:t>
            </a:r>
            <a:r>
              <a:rPr lang="ru-RU" sz="1600" dirty="0" smtClean="0">
                <a:latin typeface="+mn-lt"/>
                <a:cs typeface="Arial"/>
              </a:rPr>
              <a:t> на один </a:t>
            </a:r>
            <a:r>
              <a:rPr lang="ru-RU" sz="1600" b="1" dirty="0" smtClean="0">
                <a:latin typeface="+mn-lt"/>
                <a:cs typeface="Arial"/>
              </a:rPr>
              <a:t>месяц</a:t>
            </a:r>
            <a:r>
              <a:rPr lang="ru-RU" sz="1600" dirty="0" smtClean="0">
                <a:latin typeface="+mn-lt"/>
                <a:cs typeface="Arial"/>
              </a:rPr>
              <a:t>, лучше – более  долгосрочно</a:t>
            </a:r>
            <a:r>
              <a:rPr lang="de-DE" sz="1600" dirty="0" smtClean="0">
                <a:latin typeface="+mn-lt"/>
                <a:cs typeface="Arial"/>
              </a:rPr>
              <a:t>; </a:t>
            </a:r>
            <a:r>
              <a:rPr lang="ru-RU" sz="1600" dirty="0" smtClean="0">
                <a:latin typeface="+mn-lt"/>
                <a:cs typeface="Arial"/>
              </a:rPr>
              <a:t>вспомогательное средство</a:t>
            </a:r>
            <a:r>
              <a:rPr lang="de-DE" sz="1600" dirty="0" smtClean="0">
                <a:latin typeface="+mn-lt"/>
                <a:cs typeface="Arial"/>
              </a:rPr>
              <a:t>: </a:t>
            </a:r>
            <a:r>
              <a:rPr lang="ru-RU" sz="1600" dirty="0" smtClean="0">
                <a:latin typeface="+mn-lt"/>
                <a:cs typeface="Arial"/>
              </a:rPr>
              <a:t>инструмент «Планирование заданий» в</a:t>
            </a:r>
            <a:r>
              <a:rPr lang="de-DE" sz="1600" dirty="0" smtClean="0">
                <a:latin typeface="+mn-lt"/>
                <a:cs typeface="Arial"/>
              </a:rPr>
              <a:t> </a:t>
            </a:r>
            <a:r>
              <a:rPr lang="ru-RU" sz="1600" dirty="0" smtClean="0">
                <a:latin typeface="+mn-lt"/>
                <a:cs typeface="Arial"/>
              </a:rPr>
              <a:t>программе </a:t>
            </a:r>
            <a:r>
              <a:rPr lang="de-DE" sz="1600" dirty="0" smtClean="0">
                <a:latin typeface="+mn-lt"/>
                <a:cs typeface="Arial"/>
              </a:rPr>
              <a:t>Outlook</a:t>
            </a:r>
          </a:p>
          <a:p>
            <a:pPr marL="813476" lvl="1" indent="-343552"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dirty="0" smtClean="0">
                <a:latin typeface="+mn-lt"/>
                <a:cs typeface="Arial"/>
              </a:rPr>
              <a:t>Детальное планирование на </a:t>
            </a:r>
            <a:r>
              <a:rPr lang="ru-RU" sz="1600" b="1" dirty="0" smtClean="0">
                <a:latin typeface="+mn-lt"/>
                <a:cs typeface="Arial"/>
              </a:rPr>
              <a:t>неделю</a:t>
            </a:r>
            <a:r>
              <a:rPr lang="de-DE" sz="1600" dirty="0" smtClean="0">
                <a:latin typeface="+mn-lt"/>
                <a:cs typeface="Arial"/>
              </a:rPr>
              <a:t>; </a:t>
            </a:r>
            <a:r>
              <a:rPr lang="ru-RU" sz="1600" dirty="0" smtClean="0">
                <a:latin typeface="+mn-lt"/>
                <a:cs typeface="Arial"/>
              </a:rPr>
              <a:t>вспомогательное средство: инструмент «Календарь» в</a:t>
            </a:r>
            <a:r>
              <a:rPr lang="de-DE" sz="1600" dirty="0" smtClean="0">
                <a:latin typeface="+mn-lt"/>
                <a:cs typeface="Arial"/>
              </a:rPr>
              <a:t> </a:t>
            </a:r>
            <a:r>
              <a:rPr lang="ru-RU" sz="1600" dirty="0" smtClean="0">
                <a:latin typeface="+mn-lt"/>
                <a:cs typeface="Arial"/>
              </a:rPr>
              <a:t>программе </a:t>
            </a:r>
            <a:r>
              <a:rPr lang="de-DE" sz="1600" dirty="0" smtClean="0">
                <a:latin typeface="+mn-lt"/>
                <a:cs typeface="Arial"/>
              </a:rPr>
              <a:t>Outlook</a:t>
            </a:r>
          </a:p>
          <a:p>
            <a:pPr marL="813476" lvl="1" indent="-343552"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dirty="0" smtClean="0">
                <a:latin typeface="+mn-lt"/>
                <a:cs typeface="Arial"/>
              </a:rPr>
              <a:t>Конкретное планирование на </a:t>
            </a:r>
            <a:r>
              <a:rPr lang="ru-RU" sz="1600" b="1" dirty="0" smtClean="0">
                <a:latin typeface="+mn-lt"/>
                <a:cs typeface="Arial"/>
              </a:rPr>
              <a:t>день</a:t>
            </a:r>
            <a:r>
              <a:rPr lang="ru-RU" sz="1600" dirty="0" smtClean="0">
                <a:latin typeface="+mn-lt"/>
                <a:cs typeface="Arial"/>
              </a:rPr>
              <a:t> </a:t>
            </a:r>
            <a:r>
              <a:rPr lang="de-DE" sz="1600" dirty="0" smtClean="0">
                <a:latin typeface="+mn-lt"/>
                <a:cs typeface="Arial"/>
              </a:rPr>
              <a:t>(</a:t>
            </a:r>
            <a:r>
              <a:rPr lang="ru-RU" sz="1600" dirty="0" smtClean="0">
                <a:latin typeface="+mn-lt"/>
              </a:rPr>
              <a:t>Метод «Альп»/</a:t>
            </a:r>
            <a:r>
              <a:rPr lang="de-DE" sz="1600" spc="-5" dirty="0" smtClean="0">
                <a:latin typeface="+mn-lt"/>
              </a:rPr>
              <a:t>ALPEN</a:t>
            </a:r>
            <a:r>
              <a:rPr lang="de-DE" sz="1600" dirty="0" smtClean="0">
                <a:latin typeface="+mn-lt"/>
                <a:cs typeface="Arial"/>
              </a:rPr>
              <a:t>)</a:t>
            </a:r>
            <a:endParaRPr lang="ru-RU" sz="1600" dirty="0" smtClean="0">
              <a:latin typeface="+mn-lt"/>
              <a:cs typeface="Arial"/>
            </a:endParaRPr>
          </a:p>
          <a:p>
            <a:pPr marL="813476" lvl="1" indent="-343552">
              <a:buClr>
                <a:srgbClr val="E4005C"/>
              </a:buClr>
              <a:buSzPct val="70833"/>
              <a:tabLst>
                <a:tab pos="355639" algn="l"/>
                <a:tab pos="356276" algn="l"/>
              </a:tabLst>
            </a:pPr>
            <a:endParaRPr lang="ru-RU" sz="1600" b="1" dirty="0" smtClean="0">
              <a:latin typeface="+mn-lt"/>
              <a:cs typeface="Arial"/>
            </a:endParaRPr>
          </a:p>
          <a:p>
            <a:pPr marL="356276" lvl="1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b="1" dirty="0" smtClean="0">
                <a:latin typeface="+mn-lt"/>
                <a:cs typeface="Arial"/>
              </a:rPr>
              <a:t>Преимущества</a:t>
            </a:r>
            <a:r>
              <a:rPr lang="de-DE" sz="1600" b="1" dirty="0" smtClean="0">
                <a:latin typeface="+mn-lt"/>
                <a:cs typeface="Arial"/>
              </a:rPr>
              <a:t>:</a:t>
            </a:r>
          </a:p>
          <a:p>
            <a:pPr marL="813476" lvl="1" indent="-343552"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dirty="0" smtClean="0">
                <a:latin typeface="+mn-lt"/>
                <a:cs typeface="Arial"/>
              </a:rPr>
              <a:t>Сохраняется обзор (задач)</a:t>
            </a:r>
            <a:endParaRPr lang="de-DE" sz="1600" dirty="0" smtClean="0">
              <a:latin typeface="+mn-lt"/>
              <a:cs typeface="Arial"/>
            </a:endParaRPr>
          </a:p>
          <a:p>
            <a:pPr marL="813476" marR="329555" lvl="1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dirty="0" smtClean="0">
                <a:latin typeface="+mn-lt"/>
                <a:cs typeface="Arial"/>
              </a:rPr>
              <a:t>Правильно расставляются приоритеты</a:t>
            </a:r>
            <a:endParaRPr lang="de-DE" sz="1600" dirty="0" smtClean="0">
              <a:latin typeface="+mn-lt"/>
              <a:cs typeface="Arial"/>
            </a:endParaRPr>
          </a:p>
          <a:p>
            <a:pPr marL="813476" marR="5090" lvl="1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dirty="0" smtClean="0">
                <a:latin typeface="+mn-lt"/>
                <a:cs typeface="Arial"/>
              </a:rPr>
              <a:t>Способности и умения используются оптимально</a:t>
            </a:r>
            <a:endParaRPr lang="de-DE" sz="1600" dirty="0" smtClean="0">
              <a:latin typeface="+mn-lt"/>
              <a:cs typeface="Arial"/>
            </a:endParaRPr>
          </a:p>
          <a:p>
            <a:pPr marL="813476" marR="5090" lvl="1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dirty="0" smtClean="0">
                <a:latin typeface="+mn-lt"/>
                <a:cs typeface="Arial"/>
              </a:rPr>
              <a:t>«Разгрузка памяти» </a:t>
            </a:r>
            <a:endParaRPr lang="de-DE" sz="1600" dirty="0" smtClean="0">
              <a:latin typeface="+mn-lt"/>
              <a:cs typeface="Arial"/>
            </a:endParaRPr>
          </a:p>
          <a:p>
            <a:pPr marL="813476" marR="5090" lvl="1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dirty="0" smtClean="0">
                <a:latin typeface="+mn-lt"/>
                <a:cs typeface="Arial"/>
              </a:rPr>
              <a:t>Повышение результативности</a:t>
            </a:r>
            <a:endParaRPr lang="de-DE" sz="1600" dirty="0" smtClean="0">
              <a:latin typeface="+mn-lt"/>
              <a:cs typeface="Arial"/>
            </a:endParaRPr>
          </a:p>
          <a:p>
            <a:pPr marL="813476" marR="5090" lvl="1" indent="-343552">
              <a:spcBef>
                <a:spcPts val="571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z="1600" dirty="0" smtClean="0">
                <a:latin typeface="+mn-lt"/>
                <a:cs typeface="Arial"/>
              </a:rPr>
              <a:t>Самомотивация</a:t>
            </a:r>
            <a:endParaRPr lang="de-DE" sz="16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33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5357850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 smtClean="0">
                <a:latin typeface="+mn-lt"/>
              </a:rPr>
              <a:t>Расстановка приоритетов</a:t>
            </a:r>
            <a:endParaRPr lang="de-DE" sz="2800"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472" y="1428736"/>
            <a:ext cx="8072494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Дифференциация по критериям  - важно(-сть)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и</a:t>
            </a:r>
            <a:r>
              <a:rPr lang="de-DE" dirty="0" smtClean="0">
                <a:latin typeface="Arial"/>
                <a:cs typeface="Arial"/>
              </a:rPr>
              <a:t>/</a:t>
            </a:r>
            <a:r>
              <a:rPr lang="ru-RU" dirty="0" smtClean="0">
                <a:latin typeface="Arial"/>
                <a:cs typeface="Arial"/>
              </a:rPr>
              <a:t>или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срочно(-сть)</a:t>
            </a:r>
            <a:r>
              <a:rPr lang="de-DE" dirty="0" smtClean="0">
                <a:latin typeface="Arial"/>
                <a:cs typeface="Arial"/>
              </a:rPr>
              <a:t>:</a:t>
            </a:r>
          </a:p>
          <a:p>
            <a:pPr marL="355624" indent="-342900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Font typeface="Arial" panose="020B0604020202020204" pitchFamily="34" charset="0"/>
              <a:buChar char="•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важно</a:t>
            </a:r>
            <a:r>
              <a:rPr lang="de-DE" dirty="0" smtClean="0">
                <a:latin typeface="Arial"/>
                <a:cs typeface="Arial"/>
              </a:rPr>
              <a:t> = </a:t>
            </a:r>
            <a:r>
              <a:rPr lang="ru-RU" dirty="0" smtClean="0">
                <a:latin typeface="Arial"/>
                <a:cs typeface="Arial"/>
              </a:rPr>
              <a:t>служит достижению целей</a:t>
            </a:r>
            <a:endParaRPr lang="de-DE" dirty="0" smtClean="0">
              <a:latin typeface="Arial"/>
              <a:cs typeface="Arial"/>
            </a:endParaRPr>
          </a:p>
          <a:p>
            <a:pPr marL="355624" indent="-342900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Font typeface="Arial" panose="020B0604020202020204" pitchFamily="34" charset="0"/>
              <a:buChar char="•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срочно</a:t>
            </a:r>
            <a:r>
              <a:rPr lang="de-DE" dirty="0" smtClean="0">
                <a:latin typeface="Arial"/>
                <a:cs typeface="Arial"/>
              </a:rPr>
              <a:t> = </a:t>
            </a:r>
            <a:r>
              <a:rPr lang="ru-RU" dirty="0" smtClean="0">
                <a:latin typeface="Arial"/>
                <a:cs typeface="Arial"/>
              </a:rPr>
              <a:t>связано с определенным сроком</a:t>
            </a:r>
            <a:endParaRPr lang="de-DE" dirty="0" smtClean="0">
              <a:latin typeface="Arial"/>
              <a:cs typeface="Arial"/>
            </a:endParaRPr>
          </a:p>
          <a:p>
            <a:pPr marL="12724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tabLst>
                <a:tab pos="622846" algn="l"/>
                <a:tab pos="623482" algn="l"/>
              </a:tabLst>
            </a:pPr>
            <a:endParaRPr lang="de-DE" dirty="0" smtClean="0">
              <a:latin typeface="Arial"/>
              <a:cs typeface="Arial"/>
            </a:endParaRPr>
          </a:p>
          <a:p>
            <a:pPr marL="12724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Вспомогательные средства</a:t>
            </a:r>
            <a:r>
              <a:rPr lang="de-DE" dirty="0" smtClean="0">
                <a:latin typeface="Arial"/>
                <a:cs typeface="Arial"/>
              </a:rPr>
              <a:t>:</a:t>
            </a:r>
          </a:p>
          <a:p>
            <a:pPr marL="623482" indent="-610758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Font typeface="Wingdings"/>
              <a:buChar char="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ABC-анализ</a:t>
            </a:r>
          </a:p>
          <a:p>
            <a:pPr marL="623482" indent="-610758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Font typeface="Wingdings"/>
              <a:buChar char="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Закон (принцип) Парето</a:t>
            </a:r>
          </a:p>
          <a:p>
            <a:pPr marL="623482" indent="-610758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Font typeface="Wingdings"/>
              <a:buChar char="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Принцип Эйзенхауэра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0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851" y="382995"/>
            <a:ext cx="2748926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de-DE" sz="2800" spc="-5" dirty="0" smtClean="0">
                <a:latin typeface="+mn-lt"/>
              </a:rPr>
              <a:t>ABC-</a:t>
            </a:r>
            <a:r>
              <a:rPr lang="ru-RU" sz="2800" spc="-5" dirty="0" smtClean="0">
                <a:latin typeface="+mn-lt"/>
              </a:rPr>
              <a:t>анализ</a:t>
            </a:r>
            <a:endParaRPr lang="de-DE" sz="2800" spc="-5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6840" y="2329098"/>
            <a:ext cx="5843296" cy="866474"/>
          </a:xfrm>
          <a:custGeom>
            <a:avLst/>
            <a:gdLst/>
            <a:ahLst/>
            <a:cxnLst/>
            <a:rect l="l" t="t" r="r" b="b"/>
            <a:pathLst>
              <a:path w="5832475" h="864870">
                <a:moveTo>
                  <a:pt x="0" y="0"/>
                </a:moveTo>
                <a:lnTo>
                  <a:pt x="0" y="864870"/>
                </a:lnTo>
                <a:lnTo>
                  <a:pt x="5832348" y="864870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4" name="object 4"/>
          <p:cNvSpPr/>
          <p:nvPr/>
        </p:nvSpPr>
        <p:spPr>
          <a:xfrm>
            <a:off x="856840" y="2329098"/>
            <a:ext cx="5843296" cy="866474"/>
          </a:xfrm>
          <a:custGeom>
            <a:avLst/>
            <a:gdLst/>
            <a:ahLst/>
            <a:cxnLst/>
            <a:rect l="l" t="t" r="r" b="b"/>
            <a:pathLst>
              <a:path w="5832475" h="864870">
                <a:moveTo>
                  <a:pt x="0" y="0"/>
                </a:moveTo>
                <a:lnTo>
                  <a:pt x="0" y="864870"/>
                </a:lnTo>
                <a:lnTo>
                  <a:pt x="5832348" y="864870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5" name="object 5"/>
          <p:cNvSpPr txBox="1"/>
          <p:nvPr/>
        </p:nvSpPr>
        <p:spPr>
          <a:xfrm>
            <a:off x="1150926" y="2816995"/>
            <a:ext cx="484131" cy="27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803" dirty="0">
                <a:latin typeface="Arial"/>
                <a:cs typeface="Arial"/>
              </a:rPr>
              <a:t>65%</a:t>
            </a:r>
            <a:endParaRPr sz="180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5082" y="2816995"/>
            <a:ext cx="484131" cy="27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803" spc="-5" dirty="0">
                <a:latin typeface="Arial"/>
                <a:cs typeface="Arial"/>
              </a:rPr>
              <a:t>20%</a:t>
            </a:r>
            <a:endParaRPr sz="180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1063" y="2816995"/>
            <a:ext cx="484131" cy="27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803" dirty="0">
                <a:latin typeface="Arial"/>
                <a:cs typeface="Arial"/>
              </a:rPr>
              <a:t>15%</a:t>
            </a:r>
            <a:endParaRPr sz="1803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6840" y="4926231"/>
            <a:ext cx="5843296" cy="866474"/>
          </a:xfrm>
          <a:custGeom>
            <a:avLst/>
            <a:gdLst/>
            <a:ahLst/>
            <a:cxnLst/>
            <a:rect l="l" t="t" r="r" b="b"/>
            <a:pathLst>
              <a:path w="5832475" h="864870">
                <a:moveTo>
                  <a:pt x="0" y="0"/>
                </a:moveTo>
                <a:lnTo>
                  <a:pt x="0" y="864870"/>
                </a:lnTo>
                <a:lnTo>
                  <a:pt x="5832348" y="864870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9" name="object 9"/>
          <p:cNvSpPr/>
          <p:nvPr/>
        </p:nvSpPr>
        <p:spPr>
          <a:xfrm>
            <a:off x="856840" y="4926231"/>
            <a:ext cx="5843296" cy="866474"/>
          </a:xfrm>
          <a:custGeom>
            <a:avLst/>
            <a:gdLst/>
            <a:ahLst/>
            <a:cxnLst/>
            <a:rect l="l" t="t" r="r" b="b"/>
            <a:pathLst>
              <a:path w="5832475" h="864870">
                <a:moveTo>
                  <a:pt x="0" y="0"/>
                </a:moveTo>
                <a:lnTo>
                  <a:pt x="0" y="864870"/>
                </a:lnTo>
                <a:lnTo>
                  <a:pt x="5832348" y="864870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0" name="object 10"/>
          <p:cNvSpPr txBox="1"/>
          <p:nvPr/>
        </p:nvSpPr>
        <p:spPr>
          <a:xfrm>
            <a:off x="6049294" y="5016314"/>
            <a:ext cx="484768" cy="27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1803" dirty="0">
                <a:latin typeface="Arial"/>
                <a:cs typeface="Arial"/>
              </a:rPr>
              <a:t>65%</a:t>
            </a:r>
            <a:endParaRPr sz="180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4274" y="5016314"/>
            <a:ext cx="5690866" cy="683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>
              <a:tabLst>
                <a:tab pos="928861" algn="l"/>
              </a:tabLst>
            </a:pPr>
            <a:r>
              <a:rPr sz="1803" dirty="0">
                <a:latin typeface="Arial"/>
                <a:cs typeface="Arial"/>
              </a:rPr>
              <a:t>15%	20%</a:t>
            </a:r>
            <a:endParaRPr sz="1803">
              <a:latin typeface="Arial"/>
              <a:cs typeface="Arial"/>
            </a:endParaRPr>
          </a:p>
          <a:p>
            <a:pPr marL="1150898">
              <a:spcBef>
                <a:spcPts val="967"/>
              </a:spcBef>
            </a:pPr>
            <a:r>
              <a:rPr lang="ru-RU" sz="1803" b="1" spc="-5" dirty="0" smtClean="0">
                <a:latin typeface="Arial"/>
                <a:cs typeface="Arial"/>
              </a:rPr>
              <a:t>Фактическое использование времени</a:t>
            </a:r>
            <a:endParaRPr sz="1803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6840" y="3194046"/>
            <a:ext cx="5843296" cy="1732313"/>
          </a:xfrm>
          <a:custGeom>
            <a:avLst/>
            <a:gdLst/>
            <a:ahLst/>
            <a:cxnLst/>
            <a:rect l="l" t="t" r="r" b="b"/>
            <a:pathLst>
              <a:path w="5832475" h="1729104">
                <a:moveTo>
                  <a:pt x="0" y="0"/>
                </a:moveTo>
                <a:lnTo>
                  <a:pt x="0" y="1728978"/>
                </a:lnTo>
                <a:lnTo>
                  <a:pt x="5832348" y="1728977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3" name="object 13"/>
          <p:cNvSpPr/>
          <p:nvPr/>
        </p:nvSpPr>
        <p:spPr>
          <a:xfrm>
            <a:off x="856840" y="3194046"/>
            <a:ext cx="5843296" cy="1732313"/>
          </a:xfrm>
          <a:custGeom>
            <a:avLst/>
            <a:gdLst/>
            <a:ahLst/>
            <a:cxnLst/>
            <a:rect l="l" t="t" r="r" b="b"/>
            <a:pathLst>
              <a:path w="5832475" h="1729104">
                <a:moveTo>
                  <a:pt x="0" y="0"/>
                </a:moveTo>
                <a:lnTo>
                  <a:pt x="0" y="1728978"/>
                </a:lnTo>
                <a:lnTo>
                  <a:pt x="5832348" y="1728977"/>
                </a:lnTo>
                <a:lnTo>
                  <a:pt x="583234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4" name="object 14"/>
          <p:cNvSpPr/>
          <p:nvPr/>
        </p:nvSpPr>
        <p:spPr>
          <a:xfrm>
            <a:off x="1577503" y="3194046"/>
            <a:ext cx="2742564" cy="1732313"/>
          </a:xfrm>
          <a:custGeom>
            <a:avLst/>
            <a:gdLst/>
            <a:ahLst/>
            <a:cxnLst/>
            <a:rect l="l" t="t" r="r" b="b"/>
            <a:pathLst>
              <a:path w="2737485" h="1729104">
                <a:moveTo>
                  <a:pt x="2737103" y="0"/>
                </a:moveTo>
                <a:lnTo>
                  <a:pt x="0" y="172897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5" name="object 15"/>
          <p:cNvSpPr/>
          <p:nvPr/>
        </p:nvSpPr>
        <p:spPr>
          <a:xfrm>
            <a:off x="3164639" y="3194046"/>
            <a:ext cx="2669403" cy="1732313"/>
          </a:xfrm>
          <a:custGeom>
            <a:avLst/>
            <a:gdLst/>
            <a:ahLst/>
            <a:cxnLst/>
            <a:rect l="l" t="t" r="r" b="b"/>
            <a:pathLst>
              <a:path w="2664459" h="1729104">
                <a:moveTo>
                  <a:pt x="2663952" y="0"/>
                </a:moveTo>
                <a:lnTo>
                  <a:pt x="0" y="1728978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6" name="object 16"/>
          <p:cNvSpPr txBox="1"/>
          <p:nvPr/>
        </p:nvSpPr>
        <p:spPr>
          <a:xfrm>
            <a:off x="928662" y="3571876"/>
            <a:ext cx="1714512" cy="664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algn="ctr"/>
            <a:r>
              <a:rPr lang="ru-RU" sz="1803" b="1" dirty="0" smtClean="0">
                <a:latin typeface="Arial"/>
                <a:cs typeface="Arial"/>
              </a:rPr>
              <a:t>Задачи типа А</a:t>
            </a:r>
            <a:endParaRPr sz="1803">
              <a:latin typeface="Arial"/>
              <a:cs typeface="Arial"/>
            </a:endParaRPr>
          </a:p>
          <a:p>
            <a:pPr marL="12724" algn="ctr">
              <a:spcBef>
                <a:spcPts val="1092"/>
              </a:spcBef>
            </a:pPr>
            <a:r>
              <a:rPr lang="ru-RU" sz="1600" dirty="0" smtClean="0">
                <a:latin typeface="Arial"/>
                <a:cs typeface="Arial"/>
              </a:rPr>
              <a:t>очень важные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4678" y="3571876"/>
            <a:ext cx="1657616" cy="664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ru-RU" sz="1803" b="1" dirty="0" smtClean="0">
                <a:latin typeface="Arial"/>
                <a:cs typeface="Arial"/>
              </a:rPr>
              <a:t>Задачи типа </a:t>
            </a:r>
            <a:r>
              <a:rPr lang="de-DE" sz="1803" b="1" dirty="0" smtClean="0">
                <a:latin typeface="Arial"/>
                <a:cs typeface="Arial"/>
              </a:rPr>
              <a:t>B</a:t>
            </a:r>
            <a:endParaRPr sz="1803" smtClean="0">
              <a:latin typeface="Arial"/>
              <a:cs typeface="Arial"/>
            </a:endParaRPr>
          </a:p>
          <a:p>
            <a:pPr marL="12724" algn="ctr">
              <a:spcBef>
                <a:spcPts val="1092"/>
              </a:spcBef>
            </a:pPr>
            <a:r>
              <a:rPr lang="ru-RU" sz="1600" dirty="0" smtClean="0">
                <a:latin typeface="Arial"/>
                <a:cs typeface="Arial"/>
              </a:rPr>
              <a:t>важные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9190" y="3571876"/>
            <a:ext cx="1785949" cy="91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ru-RU" sz="1803" b="1" dirty="0" smtClean="0">
                <a:latin typeface="Arial"/>
                <a:cs typeface="Arial"/>
              </a:rPr>
              <a:t>Задачи типа </a:t>
            </a:r>
            <a:r>
              <a:rPr sz="1803" b="1" smtClean="0">
                <a:latin typeface="Arial"/>
                <a:cs typeface="Arial"/>
              </a:rPr>
              <a:t>C</a:t>
            </a:r>
            <a:endParaRPr sz="1803">
              <a:latin typeface="Arial"/>
              <a:cs typeface="Arial"/>
            </a:endParaRPr>
          </a:p>
          <a:p>
            <a:pPr marL="12724" algn="ctr">
              <a:spcBef>
                <a:spcPts val="1092"/>
              </a:spcBef>
            </a:pPr>
            <a:r>
              <a:rPr lang="ru-RU" sz="1600" dirty="0" smtClean="0">
                <a:latin typeface="Arial"/>
                <a:cs typeface="Arial"/>
              </a:rPr>
              <a:t>«Мелочи»   (несущественное)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86314" y="4572008"/>
            <a:ext cx="1871000" cy="277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spc="-5" dirty="0" smtClean="0">
                <a:latin typeface="Arial"/>
                <a:cs typeface="Arial"/>
              </a:rPr>
              <a:t>Рутинные задачи</a:t>
            </a:r>
            <a:endParaRPr sz="1803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9684" y="2978000"/>
            <a:ext cx="1909" cy="216301"/>
          </a:xfrm>
          <a:custGeom>
            <a:avLst/>
            <a:gdLst/>
            <a:ahLst/>
            <a:cxnLst/>
            <a:rect l="l" t="t" r="r" b="b"/>
            <a:pathLst>
              <a:path w="1904" h="215900">
                <a:moveTo>
                  <a:pt x="0" y="215646"/>
                </a:moveTo>
                <a:lnTo>
                  <a:pt x="15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21" name="object 21"/>
          <p:cNvSpPr/>
          <p:nvPr/>
        </p:nvSpPr>
        <p:spPr>
          <a:xfrm>
            <a:off x="5835049" y="2906239"/>
            <a:ext cx="1909" cy="288189"/>
          </a:xfrm>
          <a:custGeom>
            <a:avLst/>
            <a:gdLst/>
            <a:ahLst/>
            <a:cxnLst/>
            <a:rect l="l" t="t" r="r" b="b"/>
            <a:pathLst>
              <a:path w="1904" h="287654">
                <a:moveTo>
                  <a:pt x="0" y="287274"/>
                </a:moveTo>
                <a:lnTo>
                  <a:pt x="152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22" name="object 22"/>
          <p:cNvSpPr/>
          <p:nvPr/>
        </p:nvSpPr>
        <p:spPr>
          <a:xfrm>
            <a:off x="1577502" y="4926230"/>
            <a:ext cx="1909" cy="216301"/>
          </a:xfrm>
          <a:custGeom>
            <a:avLst/>
            <a:gdLst/>
            <a:ahLst/>
            <a:cxnLst/>
            <a:rect l="l" t="t" r="r" b="b"/>
            <a:pathLst>
              <a:path w="1904" h="215900">
                <a:moveTo>
                  <a:pt x="0" y="0"/>
                </a:moveTo>
                <a:lnTo>
                  <a:pt x="1524" y="21564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23" name="object 23"/>
          <p:cNvSpPr/>
          <p:nvPr/>
        </p:nvSpPr>
        <p:spPr>
          <a:xfrm>
            <a:off x="3164640" y="4926230"/>
            <a:ext cx="1909" cy="216301"/>
          </a:xfrm>
          <a:custGeom>
            <a:avLst/>
            <a:gdLst/>
            <a:ahLst/>
            <a:cxnLst/>
            <a:rect l="l" t="t" r="r" b="b"/>
            <a:pathLst>
              <a:path w="1904" h="215900">
                <a:moveTo>
                  <a:pt x="0" y="0"/>
                </a:moveTo>
                <a:lnTo>
                  <a:pt x="1524" y="21564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24" name="object 24"/>
          <p:cNvSpPr txBox="1"/>
          <p:nvPr/>
        </p:nvSpPr>
        <p:spPr>
          <a:xfrm>
            <a:off x="857224" y="1643050"/>
            <a:ext cx="7600928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dirty="0" smtClean="0">
                <a:latin typeface="Arial"/>
                <a:cs typeface="Arial"/>
              </a:rPr>
              <a:t>Функционально-стоимостной анализ использования времени</a:t>
            </a:r>
          </a:p>
          <a:p>
            <a:pPr marL="12724"/>
            <a:endParaRPr lang="ru-RU" dirty="0" smtClean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lang="ru-RU" sz="1000" dirty="0" smtClean="0">
              <a:latin typeface="Arial"/>
              <a:cs typeface="Arial"/>
            </a:endParaRPr>
          </a:p>
          <a:p>
            <a:pPr marL="720000"/>
            <a:r>
              <a:rPr lang="ru-RU" sz="1800" b="1" dirty="0" smtClean="0">
                <a:latin typeface="Arial"/>
                <a:cs typeface="Arial"/>
              </a:rPr>
              <a:t>Ценностное значение деятельности</a:t>
            </a:r>
            <a:endParaRPr lang="ru-RU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1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374229"/>
            <a:ext cx="2748926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de-DE" sz="2800" spc="-5" dirty="0" smtClean="0">
                <a:latin typeface="+mn-lt"/>
              </a:rPr>
              <a:t>ABC-</a:t>
            </a:r>
            <a:r>
              <a:rPr lang="ru-RU" sz="2800" spc="-5" dirty="0" smtClean="0">
                <a:latin typeface="+mn-lt"/>
              </a:rPr>
              <a:t>анализ</a:t>
            </a:r>
            <a:endParaRPr lang="de-DE" sz="2800"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596" y="1500174"/>
            <a:ext cx="8215370" cy="4514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482" marR="905958" indent="-610758">
              <a:spcBef>
                <a:spcPts val="600"/>
              </a:spcBef>
              <a:buClr>
                <a:srgbClr val="E4005C"/>
              </a:buClr>
              <a:buSzPct val="70833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	Критерии принятия решения для задач типа A:  </a:t>
            </a:r>
            <a:br>
              <a:rPr lang="ru-RU" dirty="0" smtClean="0">
                <a:latin typeface="Arial"/>
                <a:cs typeface="Arial"/>
              </a:rPr>
            </a:br>
            <a:endParaRPr lang="ru-RU" dirty="0" smtClean="0">
              <a:latin typeface="Arial"/>
              <a:cs typeface="Arial"/>
            </a:endParaRPr>
          </a:p>
          <a:p>
            <a:pPr marL="623482" marR="905958" indent="-610758">
              <a:spcBef>
                <a:spcPts val="600"/>
              </a:spcBef>
              <a:buClr>
                <a:srgbClr val="E4005C"/>
              </a:buClr>
              <a:buSzPct val="70833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Выполнение задачи…</a:t>
            </a:r>
          </a:p>
          <a:p>
            <a:pPr marL="623482" indent="-610758">
              <a:spcBef>
                <a:spcPts val="600"/>
              </a:spcBef>
              <a:buClr>
                <a:srgbClr val="E4005C"/>
              </a:buClr>
              <a:buSzPct val="70833"/>
              <a:buFont typeface="Arial" pitchFamily="34" charset="0"/>
              <a:buChar char="•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... вносит вклад в достижение основных целей</a:t>
            </a:r>
          </a:p>
          <a:p>
            <a:pPr marL="623482" marR="19086" indent="-610758">
              <a:lnSpc>
                <a:spcPts val="2585"/>
              </a:lnSpc>
              <a:spcBef>
                <a:spcPts val="600"/>
              </a:spcBef>
              <a:buClr>
                <a:srgbClr val="E4005C"/>
              </a:buClr>
              <a:buSzPct val="70833"/>
              <a:buFont typeface="Arial" pitchFamily="34" charset="0"/>
              <a:buChar char="•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…способствует облегчению выполнения дальнейших задач</a:t>
            </a:r>
          </a:p>
          <a:p>
            <a:pPr marL="623482" marR="19086" indent="-610758">
              <a:lnSpc>
                <a:spcPts val="2585"/>
              </a:lnSpc>
              <a:spcBef>
                <a:spcPts val="600"/>
              </a:spcBef>
              <a:buClr>
                <a:srgbClr val="E4005C"/>
              </a:buClr>
              <a:buSzPct val="70833"/>
              <a:buFont typeface="Arial" pitchFamily="34" charset="0"/>
              <a:buChar char="•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…вносит максимальный вклад в достижение общих целей</a:t>
            </a:r>
          </a:p>
          <a:p>
            <a:pPr marL="623482" marR="19086" indent="-610758">
              <a:lnSpc>
                <a:spcPts val="2585"/>
              </a:lnSpc>
              <a:spcBef>
                <a:spcPts val="600"/>
              </a:spcBef>
              <a:buClr>
                <a:srgbClr val="E4005C"/>
              </a:buClr>
              <a:buSzPct val="70833"/>
              <a:buFont typeface="Arial" pitchFamily="34" charset="0"/>
              <a:buChar char="•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…(задача), которая </a:t>
            </a:r>
            <a:r>
              <a:rPr lang="ru-RU" dirty="0" smtClean="0"/>
              <a:t>приносит наибольшую пользу в</a:t>
            </a:r>
            <a:br>
              <a:rPr lang="ru-RU" dirty="0" smtClean="0"/>
            </a:br>
            <a:r>
              <a:rPr lang="ru-RU" dirty="0" smtClean="0"/>
              <a:t>долгосрочной или краткосрочной перспективе</a:t>
            </a:r>
            <a:endParaRPr lang="ru-RU" dirty="0" smtClean="0">
              <a:latin typeface="Arial"/>
              <a:cs typeface="Arial"/>
            </a:endParaRPr>
          </a:p>
          <a:p>
            <a:pPr marL="623482" marR="851881" indent="-610758">
              <a:lnSpc>
                <a:spcPts val="2585"/>
              </a:lnSpc>
              <a:spcBef>
                <a:spcPts val="600"/>
              </a:spcBef>
              <a:buClr>
                <a:srgbClr val="E4005C"/>
              </a:buClr>
              <a:buSzPct val="70833"/>
              <a:buFont typeface="Arial" pitchFamily="34" charset="0"/>
              <a:buChar char="•"/>
              <a:tabLst>
                <a:tab pos="622846" algn="l"/>
                <a:tab pos="623482" algn="l"/>
              </a:tabLst>
            </a:pPr>
            <a:endParaRPr lang="ru-RU" dirty="0" smtClean="0"/>
          </a:p>
          <a:p>
            <a:pPr marL="623482" marR="851881" indent="-610758">
              <a:lnSpc>
                <a:spcPts val="2585"/>
              </a:lnSpc>
              <a:spcBef>
                <a:spcPts val="600"/>
              </a:spcBef>
              <a:buClr>
                <a:srgbClr val="E4005C"/>
              </a:buClr>
              <a:buSzPct val="70833"/>
              <a:buFont typeface="Arial" pitchFamily="34" charset="0"/>
              <a:buChar char="•"/>
              <a:tabLst>
                <a:tab pos="622846" algn="l"/>
                <a:tab pos="623482" algn="l"/>
              </a:tabLst>
            </a:pPr>
            <a:r>
              <a:rPr lang="ru-RU" dirty="0" smtClean="0"/>
              <a:t>Невыполнение задания влечет за собой негативные последствия</a:t>
            </a:r>
          </a:p>
          <a:p>
            <a:pPr marL="623482" marR="851881" indent="-610758">
              <a:lnSpc>
                <a:spcPts val="2585"/>
              </a:lnSpc>
              <a:spcBef>
                <a:spcPts val="576"/>
              </a:spcBef>
              <a:buClr>
                <a:srgbClr val="E4005C"/>
              </a:buClr>
              <a:buSzPct val="70833"/>
              <a:buFont typeface="Wingdings"/>
              <a:buAutoNum type="arabicPeriod"/>
              <a:tabLst>
                <a:tab pos="622846" algn="l"/>
                <a:tab pos="623482" algn="l"/>
              </a:tabLst>
            </a:pP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6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82" y="357166"/>
            <a:ext cx="6000792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de-DE" sz="2800" spc="-5" dirty="0" smtClean="0">
                <a:latin typeface="+mn-lt"/>
              </a:rPr>
              <a:t>ABC-</a:t>
            </a:r>
            <a:r>
              <a:rPr lang="ru-RU" sz="2800" spc="-5" dirty="0" smtClean="0">
                <a:latin typeface="+mn-lt"/>
              </a:rPr>
              <a:t>анализ: метод проведения</a:t>
            </a:r>
            <a:endParaRPr lang="ru-RU" sz="2800"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034" y="1643050"/>
            <a:ext cx="8072494" cy="328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482" marR="429439" indent="-610758">
              <a:lnSpc>
                <a:spcPct val="79800"/>
              </a:lnSpc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Составить список всех предстоящих задач на соответствующий период времени</a:t>
            </a:r>
            <a:endParaRPr lang="de-DE" dirty="0" smtClean="0">
              <a:latin typeface="Arial"/>
              <a:cs typeface="Arial"/>
            </a:endParaRPr>
          </a:p>
          <a:p>
            <a:pPr marL="623482" marR="888144" indent="-610758">
              <a:lnSpc>
                <a:spcPts val="2304"/>
              </a:lnSpc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Систематизировать задачи по степени их важности</a:t>
            </a:r>
            <a:endParaRPr lang="de-DE" dirty="0" smtClean="0">
              <a:latin typeface="Arial"/>
              <a:cs typeface="Arial"/>
            </a:endParaRPr>
          </a:p>
          <a:p>
            <a:pPr marL="623482" marR="15269" indent="-610758">
              <a:lnSpc>
                <a:spcPct val="79800"/>
              </a:lnSpc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dirty="0" smtClean="0"/>
              <a:t>Провести оценку задач по категориям «A, B и C»</a:t>
            </a:r>
            <a:endParaRPr lang="de-DE" dirty="0" smtClean="0">
              <a:latin typeface="Arial"/>
              <a:cs typeface="Arial"/>
            </a:endParaRPr>
          </a:p>
          <a:p>
            <a:pPr marL="623482" marR="463158" indent="-61075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Перепроверить, соответствует ли бюджет времени значимости задач</a:t>
            </a:r>
            <a:endParaRPr lang="de-DE" dirty="0" smtClean="0">
              <a:latin typeface="Arial"/>
              <a:cs typeface="Arial"/>
            </a:endParaRPr>
          </a:p>
          <a:p>
            <a:pPr marL="623482" marR="5090" indent="-610758">
              <a:lnSpc>
                <a:spcPct val="79800"/>
              </a:lnSpc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Осуществить корректировку</a:t>
            </a:r>
            <a:r>
              <a:rPr lang="de-DE" dirty="0" smtClean="0">
                <a:latin typeface="Arial"/>
                <a:cs typeface="Arial"/>
              </a:rPr>
              <a:t>;</a:t>
            </a:r>
            <a:r>
              <a:rPr lang="de-DE" spc="-110" dirty="0" smtClean="0">
                <a:latin typeface="Arial"/>
                <a:cs typeface="Arial"/>
              </a:rPr>
              <a:t> </a:t>
            </a:r>
            <a:r>
              <a:rPr lang="ru-RU" spc="-110" dirty="0" smtClean="0">
                <a:latin typeface="Arial"/>
                <a:cs typeface="Arial"/>
              </a:rPr>
              <a:t>концентрация внимания на задачах типа А</a:t>
            </a:r>
            <a:endParaRPr lang="de-DE" dirty="0" smtClean="0">
              <a:latin typeface="Arial"/>
              <a:cs typeface="Arial"/>
            </a:endParaRPr>
          </a:p>
          <a:p>
            <a:pPr marL="623482" marR="599307" indent="-610758">
              <a:lnSpc>
                <a:spcPct val="79800"/>
              </a:lnSpc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AutoNum type="arabicPeriod"/>
              <a:tabLst>
                <a:tab pos="622846" algn="l"/>
                <a:tab pos="623482" algn="l"/>
              </a:tabLst>
            </a:pPr>
            <a:r>
              <a:rPr lang="ru-RU" dirty="0" smtClean="0">
                <a:latin typeface="Arial"/>
                <a:cs typeface="Arial"/>
              </a:rPr>
              <a:t>Пересмотреть задачи типа B и C на предмет возможности их делегирования.</a:t>
            </a: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3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82" y="285728"/>
            <a:ext cx="5786478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 smtClean="0">
                <a:latin typeface="+mn-lt"/>
              </a:rPr>
              <a:t>Закон Парето (принцип 80:20)</a:t>
            </a:r>
            <a:r>
              <a:rPr lang="ru-RU" spc="-5" dirty="0" smtClean="0">
                <a:latin typeface="+mn-lt"/>
              </a:rPr>
              <a:t> </a:t>
            </a:r>
            <a:endParaRPr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034" y="1142984"/>
            <a:ext cx="800105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5090"/>
            <a:r>
              <a:rPr lang="ru-RU" dirty="0" smtClean="0">
                <a:latin typeface="Arial"/>
                <a:cs typeface="Arial"/>
              </a:rPr>
              <a:t>20 % усилий дают 80 % результата, а остальные 80 % усилий  — лишь 20 % результата, и наоборот.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7711" y="2350056"/>
            <a:ext cx="3893409" cy="286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5" name="object 5"/>
          <p:cNvSpPr txBox="1"/>
          <p:nvPr/>
        </p:nvSpPr>
        <p:spPr>
          <a:xfrm>
            <a:off x="1056623" y="5440356"/>
            <a:ext cx="74444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5090"/>
            <a:r>
              <a:rPr lang="ru-RU" dirty="0" smtClean="0">
                <a:latin typeface="Arial"/>
                <a:cs typeface="Arial"/>
              </a:rPr>
              <a:t>Найди факторы в  соотношении 20:80, приносящие успех: </a:t>
            </a:r>
            <a:br>
              <a:rPr lang="ru-RU" dirty="0" smtClean="0">
                <a:latin typeface="Arial"/>
                <a:cs typeface="Arial"/>
              </a:rPr>
            </a:br>
            <a:r>
              <a:rPr lang="ru-RU" dirty="0" smtClean="0">
                <a:latin typeface="Arial"/>
                <a:cs typeface="Arial"/>
              </a:rPr>
              <a:t>это наивысший приоритет!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2285992"/>
            <a:ext cx="12858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Время</a:t>
            </a: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4857760"/>
            <a:ext cx="12858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Время</a:t>
            </a: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4857760"/>
            <a:ext cx="17145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Результаты</a:t>
            </a: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285992"/>
            <a:ext cx="17145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Результаты</a:t>
            </a:r>
            <a:endParaRPr lang="ru-RU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21" y="357166"/>
            <a:ext cx="4071966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dirty="0" smtClean="0"/>
              <a:t>Принцип Эйзенхауэра</a:t>
            </a:r>
            <a:endParaRPr sz="2800" spc="-5" dirty="0">
              <a:latin typeface="Univers LT 45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8662" y="1428736"/>
            <a:ext cx="67528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Принцип: Делать важное (в приоритете) перед срочным!</a:t>
            </a:r>
            <a:endParaRPr lang="ru-RU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0166" y="2500306"/>
            <a:ext cx="76341" cy="944088"/>
          </a:xfrm>
          <a:custGeom>
            <a:avLst/>
            <a:gdLst/>
            <a:ahLst/>
            <a:cxnLst/>
            <a:rect l="l" t="t" r="r" b="b"/>
            <a:pathLst>
              <a:path w="76200" h="94233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4007"/>
                </a:lnTo>
                <a:lnTo>
                  <a:pt x="34289" y="60197"/>
                </a:lnTo>
                <a:lnTo>
                  <a:pt x="38100" y="58673"/>
                </a:lnTo>
                <a:lnTo>
                  <a:pt x="41147" y="60197"/>
                </a:lnTo>
                <a:lnTo>
                  <a:pt x="42671" y="64007"/>
                </a:lnTo>
                <a:lnTo>
                  <a:pt x="42671" y="76200"/>
                </a:lnTo>
                <a:lnTo>
                  <a:pt x="76200" y="76200"/>
                </a:lnTo>
                <a:close/>
              </a:path>
              <a:path w="76200" h="942339">
                <a:moveTo>
                  <a:pt x="42671" y="76200"/>
                </a:moveTo>
                <a:lnTo>
                  <a:pt x="42671" y="64007"/>
                </a:lnTo>
                <a:lnTo>
                  <a:pt x="41147" y="60197"/>
                </a:lnTo>
                <a:lnTo>
                  <a:pt x="38100" y="58673"/>
                </a:lnTo>
                <a:lnTo>
                  <a:pt x="34289" y="60197"/>
                </a:lnTo>
                <a:lnTo>
                  <a:pt x="33527" y="64007"/>
                </a:lnTo>
                <a:lnTo>
                  <a:pt x="33527" y="76200"/>
                </a:lnTo>
                <a:lnTo>
                  <a:pt x="42671" y="76200"/>
                </a:lnTo>
                <a:close/>
              </a:path>
              <a:path w="76200" h="942339">
                <a:moveTo>
                  <a:pt x="42671" y="937260"/>
                </a:moveTo>
                <a:lnTo>
                  <a:pt x="42671" y="76200"/>
                </a:lnTo>
                <a:lnTo>
                  <a:pt x="33527" y="76200"/>
                </a:lnTo>
                <a:lnTo>
                  <a:pt x="33527" y="937260"/>
                </a:lnTo>
                <a:lnTo>
                  <a:pt x="34289" y="940308"/>
                </a:lnTo>
                <a:lnTo>
                  <a:pt x="38100" y="941832"/>
                </a:lnTo>
                <a:lnTo>
                  <a:pt x="41147" y="940308"/>
                </a:lnTo>
                <a:lnTo>
                  <a:pt x="42671" y="937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5" name="object 5"/>
          <p:cNvSpPr txBox="1"/>
          <p:nvPr/>
        </p:nvSpPr>
        <p:spPr>
          <a:xfrm>
            <a:off x="2000232" y="5715016"/>
            <a:ext cx="1412952" cy="277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b="1" dirty="0" smtClean="0">
                <a:latin typeface="Arial"/>
                <a:cs typeface="Arial"/>
              </a:rPr>
              <a:t>Срочность</a:t>
            </a:r>
            <a:endParaRPr sz="1803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71868" y="5857892"/>
            <a:ext cx="1808654" cy="76341"/>
          </a:xfrm>
          <a:custGeom>
            <a:avLst/>
            <a:gdLst/>
            <a:ahLst/>
            <a:cxnLst/>
            <a:rect l="l" t="t" r="r" b="b"/>
            <a:pathLst>
              <a:path w="1805304" h="76200">
                <a:moveTo>
                  <a:pt x="1746503" y="38100"/>
                </a:moveTo>
                <a:lnTo>
                  <a:pt x="1744979" y="35052"/>
                </a:lnTo>
                <a:lnTo>
                  <a:pt x="1741931" y="33528"/>
                </a:lnTo>
                <a:lnTo>
                  <a:pt x="4572" y="32004"/>
                </a:lnTo>
                <a:lnTo>
                  <a:pt x="1524" y="33528"/>
                </a:lnTo>
                <a:lnTo>
                  <a:pt x="0" y="36576"/>
                </a:lnTo>
                <a:lnTo>
                  <a:pt x="1524" y="40386"/>
                </a:lnTo>
                <a:lnTo>
                  <a:pt x="4572" y="41148"/>
                </a:lnTo>
                <a:lnTo>
                  <a:pt x="1741931" y="42672"/>
                </a:lnTo>
                <a:lnTo>
                  <a:pt x="1744979" y="41910"/>
                </a:lnTo>
                <a:lnTo>
                  <a:pt x="1746503" y="38100"/>
                </a:lnTo>
                <a:close/>
              </a:path>
              <a:path w="1805304" h="76200">
                <a:moveTo>
                  <a:pt x="1805165" y="38100"/>
                </a:moveTo>
                <a:lnTo>
                  <a:pt x="1728965" y="0"/>
                </a:lnTo>
                <a:lnTo>
                  <a:pt x="1728965" y="33516"/>
                </a:lnTo>
                <a:lnTo>
                  <a:pt x="1741931" y="33528"/>
                </a:lnTo>
                <a:lnTo>
                  <a:pt x="1744979" y="35052"/>
                </a:lnTo>
                <a:lnTo>
                  <a:pt x="1746503" y="38100"/>
                </a:lnTo>
                <a:lnTo>
                  <a:pt x="1746503" y="67430"/>
                </a:lnTo>
                <a:lnTo>
                  <a:pt x="1805165" y="38100"/>
                </a:lnTo>
                <a:close/>
              </a:path>
              <a:path w="1805304" h="76200">
                <a:moveTo>
                  <a:pt x="1746503" y="67430"/>
                </a:moveTo>
                <a:lnTo>
                  <a:pt x="1746503" y="38100"/>
                </a:lnTo>
                <a:lnTo>
                  <a:pt x="1744979" y="41910"/>
                </a:lnTo>
                <a:lnTo>
                  <a:pt x="1741931" y="42672"/>
                </a:lnTo>
                <a:lnTo>
                  <a:pt x="1728965" y="42660"/>
                </a:lnTo>
                <a:lnTo>
                  <a:pt x="1728965" y="76200"/>
                </a:lnTo>
                <a:lnTo>
                  <a:pt x="1746503" y="67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004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/>
          </p:nvPr>
        </p:nvGraphicFramePr>
        <p:xfrm>
          <a:off x="1785918" y="2214554"/>
          <a:ext cx="4214842" cy="33575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16"/>
                <a:gridCol w="1928826"/>
              </a:tblGrid>
              <a:tr h="165994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600" b="1" dirty="0">
                        <a:latin typeface="Times New Roman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Arial"/>
                          <a:cs typeface="Arial"/>
                        </a:rPr>
                        <a:t>Задачи типа </a:t>
                      </a:r>
                      <a:r>
                        <a:rPr sz="1800" b="1" smtClean="0">
                          <a:latin typeface="Arial"/>
                          <a:cs typeface="Arial"/>
                        </a:rPr>
                        <a:t>B</a:t>
                      </a:r>
                      <a:endParaRPr lang="ru-RU" sz="1800" b="1" dirty="0" smtClean="0">
                        <a:latin typeface="Arial"/>
                        <a:cs typeface="Arial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600" spc="-5" dirty="0" smtClean="0">
                        <a:latin typeface="Arial"/>
                        <a:cs typeface="Arial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600" spc="-5" dirty="0" smtClean="0">
                          <a:latin typeface="Arial"/>
                          <a:cs typeface="Arial"/>
                        </a:rPr>
                        <a:t>Установить срок исполнения </a:t>
                      </a:r>
                      <a:r>
                        <a:rPr sz="1600" spc="-5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ru-RU" sz="1600" spc="-5" dirty="0" smtClean="0">
                          <a:latin typeface="Arial"/>
                          <a:cs typeface="Arial"/>
                        </a:rPr>
                        <a:t>или соответственно </a:t>
                      </a:r>
                      <a:r>
                        <a:rPr lang="ru-RU" sz="1600" spc="-5" baseline="0" dirty="0" smtClean="0">
                          <a:latin typeface="Arial"/>
                          <a:cs typeface="Arial"/>
                        </a:rPr>
                        <a:t>делегировать</a:t>
                      </a:r>
                      <a:r>
                        <a:rPr sz="1600" spc="-5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Arial"/>
                          <a:cs typeface="Arial"/>
                        </a:rPr>
                        <a:t>Задачи типа </a:t>
                      </a:r>
                      <a:r>
                        <a:rPr sz="1800" b="1" smtClean="0">
                          <a:latin typeface="Arial"/>
                          <a:cs typeface="Arial"/>
                        </a:rPr>
                        <a:t>A</a:t>
                      </a:r>
                      <a:endParaRPr lang="ru-RU" sz="1800" b="1" dirty="0" smtClean="0">
                        <a:latin typeface="Arial"/>
                        <a:cs typeface="Arial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endParaRPr lang="ru-RU" sz="1800" b="1" dirty="0" smtClean="0">
                        <a:latin typeface="Arial"/>
                        <a:cs typeface="Arial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Выполнить немедленно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53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1615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02895" algn="l">
                        <a:lnSpc>
                          <a:spcPct val="100000"/>
                        </a:lnSpc>
                      </a:pPr>
                      <a:endParaRPr lang="ru-RU" sz="1700" b="1" dirty="0">
                        <a:latin typeface="Times New Roman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Arial"/>
                          <a:cs typeface="Arial"/>
                        </a:rPr>
                        <a:t>Задачи типа </a:t>
                      </a:r>
                      <a:r>
                        <a:rPr sz="1800" b="1" smtClean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600" spc="-5" dirty="0" smtClean="0">
                          <a:latin typeface="Arial"/>
                          <a:cs typeface="Arial"/>
                        </a:rPr>
                        <a:t>Делегировать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2428860" y="4143380"/>
            <a:ext cx="887087" cy="1011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9" name="object 9"/>
          <p:cNvSpPr txBox="1"/>
          <p:nvPr/>
        </p:nvSpPr>
        <p:spPr>
          <a:xfrm>
            <a:off x="1395875" y="3691976"/>
            <a:ext cx="269304" cy="1246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24">
              <a:lnSpc>
                <a:spcPts val="2094"/>
              </a:lnSpc>
            </a:pPr>
            <a:r>
              <a:rPr lang="ru-RU" sz="1803" b="1" dirty="0" smtClean="0">
                <a:latin typeface="Arial"/>
                <a:cs typeface="Arial"/>
              </a:rPr>
              <a:t>Важность</a:t>
            </a:r>
            <a:endParaRPr sz="1803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38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20" y="142852"/>
            <a:ext cx="5715040" cy="73866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 marR="5090"/>
            <a:r>
              <a:rPr lang="ru-RU" dirty="0" smtClean="0">
                <a:latin typeface="+mn-lt"/>
              </a:rPr>
              <a:t>Основные правила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расстановки приоритетов</a:t>
            </a:r>
            <a:endParaRPr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2976" y="1643050"/>
            <a:ext cx="6643734" cy="330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482" marR="35628" indent="-610758" algn="just">
              <a:spcBef>
                <a:spcPts val="600"/>
              </a:spcBef>
              <a:buAutoNum type="arabicPeriod"/>
              <a:tabLst>
                <a:tab pos="623482" algn="l"/>
              </a:tabLst>
            </a:pPr>
            <a:r>
              <a:rPr lang="ru-RU" spc="-5" dirty="0" smtClean="0">
                <a:latin typeface="Arial"/>
                <a:cs typeface="Arial"/>
              </a:rPr>
              <a:t>Концентрировать силы на достижении целей </a:t>
            </a:r>
            <a:br>
              <a:rPr lang="ru-RU" spc="-5" dirty="0" smtClean="0">
                <a:latin typeface="Arial"/>
                <a:cs typeface="Arial"/>
              </a:rPr>
            </a:br>
            <a:r>
              <a:rPr lang="ru-RU" spc="-5" dirty="0" smtClean="0">
                <a:latin typeface="Arial"/>
                <a:cs typeface="Arial"/>
              </a:rPr>
              <a:t>и результатов (посвящать себя только одному единственному делу)</a:t>
            </a:r>
          </a:p>
          <a:p>
            <a:pPr marL="623482" marR="5090" indent="-610758">
              <a:spcBef>
                <a:spcPts val="600"/>
              </a:spcBef>
              <a:buAutoNum type="arabicPeriod"/>
              <a:tabLst>
                <a:tab pos="622846" algn="l"/>
                <a:tab pos="623482" algn="l"/>
              </a:tabLst>
            </a:pPr>
            <a:r>
              <a:rPr lang="ru-RU" spc="-5" dirty="0" smtClean="0">
                <a:latin typeface="Arial"/>
                <a:cs typeface="Arial"/>
              </a:rPr>
              <a:t>Разделить задачи по типам приоритетов «A, B, C» (концентрироваться только на самом важном)</a:t>
            </a:r>
          </a:p>
          <a:p>
            <a:pPr marL="623482" marR="932043" indent="-610758">
              <a:spcBef>
                <a:spcPts val="600"/>
              </a:spcBef>
              <a:buAutoNum type="arabicPeriod"/>
              <a:tabLst>
                <a:tab pos="622846" algn="l"/>
                <a:tab pos="623482" algn="l"/>
              </a:tabLst>
            </a:pPr>
            <a:r>
              <a:rPr lang="ru-RU" spc="-5" dirty="0" smtClean="0">
                <a:latin typeface="Arial"/>
                <a:cs typeface="Arial"/>
              </a:rPr>
              <a:t>Важность ставить впереди срочности </a:t>
            </a:r>
            <a:br>
              <a:rPr lang="ru-RU" spc="-5" dirty="0" smtClean="0">
                <a:latin typeface="Arial"/>
                <a:cs typeface="Arial"/>
              </a:rPr>
            </a:br>
            <a:r>
              <a:rPr lang="ru-RU" spc="-5" dirty="0" smtClean="0">
                <a:latin typeface="Arial"/>
                <a:cs typeface="Arial"/>
              </a:rPr>
              <a:t>(«отказаться от выполнения» и «делегировать»)</a:t>
            </a:r>
          </a:p>
          <a:p>
            <a:pPr marL="623482" marR="834702" indent="-610758">
              <a:spcBef>
                <a:spcPts val="600"/>
              </a:spcBef>
              <a:buAutoNum type="arabicPeriod"/>
              <a:tabLst>
                <a:tab pos="622846" algn="l"/>
                <a:tab pos="623482" algn="l"/>
              </a:tabLst>
            </a:pPr>
            <a:r>
              <a:rPr lang="ru-RU" spc="-5" dirty="0" smtClean="0">
                <a:latin typeface="Arial"/>
                <a:cs typeface="Arial"/>
              </a:rPr>
              <a:t>Каждый день работать над долгосрочной задачей типа A</a:t>
            </a:r>
            <a:endParaRPr lang="ru-RU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9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6715172" cy="801687"/>
          </a:xfrm>
        </p:spPr>
        <p:txBody>
          <a:bodyPr/>
          <a:lstStyle/>
          <a:p>
            <a:pPr algn="l"/>
            <a:r>
              <a:rPr lang="ru-RU" altLang="de-DE" dirty="0" smtClean="0">
                <a:latin typeface="+mn-lt"/>
              </a:rPr>
              <a:t>Недостатки в управлении администрации</a:t>
            </a:r>
            <a:endParaRPr lang="de-DE" altLang="de-DE" dirty="0">
              <a:latin typeface="+mn-lt"/>
            </a:endParaRP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23528" y="1196752"/>
            <a:ext cx="4177034" cy="266087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de-DE" sz="1800" b="1" dirty="0" smtClean="0">
                <a:solidFill>
                  <a:schemeClr val="tx2"/>
                </a:solidFill>
                <a:latin typeface="+mn-lt"/>
              </a:rPr>
              <a:t>Недостаток стратегии</a:t>
            </a:r>
            <a:endParaRPr lang="de-DE" altLang="de-DE" sz="1800" b="1" dirty="0">
              <a:solidFill>
                <a:schemeClr val="tx2"/>
              </a:solidFill>
              <a:latin typeface="+mn-lt"/>
            </a:endParaRPr>
          </a:p>
          <a:p>
            <a:pPr algn="ctr"/>
            <a:endParaRPr lang="de-DE" altLang="de-DE" sz="1800" b="1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Отсутствие четких </a:t>
            </a:r>
            <a:br>
              <a:rPr lang="ru-RU" altLang="de-DE" sz="1600" dirty="0" smtClean="0">
                <a:solidFill>
                  <a:schemeClr val="tx2"/>
                </a:solidFill>
                <a:latin typeface="+mn-lt"/>
              </a:rPr>
            </a:b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средне- и долгосрочных целей;</a:t>
            </a:r>
            <a:r>
              <a:rPr lang="de-DE" altLang="de-DE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altLang="de-DE" sz="1600" dirty="0" smtClean="0">
                <a:solidFill>
                  <a:schemeClr val="tx2"/>
                </a:solidFill>
                <a:latin typeface="+mn-lt"/>
              </a:rPr>
            </a:b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политические единичные </a:t>
            </a:r>
            <a:br>
              <a:rPr lang="ru-RU" altLang="de-DE" sz="1600" dirty="0" smtClean="0">
                <a:solidFill>
                  <a:schemeClr val="tx2"/>
                </a:solidFill>
                <a:latin typeface="+mn-lt"/>
              </a:rPr>
            </a:b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(индивидуальные) решения</a:t>
            </a:r>
            <a:endParaRPr lang="de-DE" altLang="de-DE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4786314" y="1142984"/>
            <a:ext cx="3786214" cy="271464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de-DE" sz="1800" b="1" dirty="0" smtClean="0">
                <a:latin typeface="+mn-lt"/>
              </a:rPr>
              <a:t>Недостаток менеджмента</a:t>
            </a:r>
            <a:endParaRPr lang="de-DE" altLang="de-DE" sz="1800" b="1" dirty="0">
              <a:latin typeface="+mn-lt"/>
            </a:endParaRPr>
          </a:p>
          <a:p>
            <a:pPr algn="ctr"/>
            <a:endParaRPr lang="ru-RU" altLang="de-DE" sz="1800" dirty="0" smtClean="0">
              <a:latin typeface="+mn-lt"/>
            </a:endParaRPr>
          </a:p>
          <a:p>
            <a:pPr algn="ctr"/>
            <a:r>
              <a:rPr lang="ru-RU" altLang="de-DE" sz="1600" dirty="0" smtClean="0">
                <a:latin typeface="+mn-lt"/>
              </a:rPr>
              <a:t>Недостаточно четкая </a:t>
            </a:r>
            <a:br>
              <a:rPr lang="ru-RU" altLang="de-DE" sz="1600" dirty="0" smtClean="0">
                <a:latin typeface="+mn-lt"/>
              </a:rPr>
            </a:br>
            <a:r>
              <a:rPr lang="ru-RU" altLang="de-DE" sz="1600" dirty="0" smtClean="0">
                <a:latin typeface="+mn-lt"/>
              </a:rPr>
              <a:t>формулировка поручений </a:t>
            </a:r>
            <a:br>
              <a:rPr lang="ru-RU" altLang="de-DE" sz="1600" dirty="0" smtClean="0">
                <a:latin typeface="+mn-lt"/>
              </a:rPr>
            </a:br>
            <a:r>
              <a:rPr lang="ru-RU" altLang="de-DE" sz="1600" dirty="0" smtClean="0">
                <a:latin typeface="+mn-lt"/>
              </a:rPr>
              <a:t>на выполнение работ;</a:t>
            </a:r>
            <a:endParaRPr lang="de-DE" altLang="de-DE" sz="1600" dirty="0">
              <a:latin typeface="+mn-lt"/>
            </a:endParaRPr>
          </a:p>
          <a:p>
            <a:pPr algn="ctr"/>
            <a:r>
              <a:rPr lang="ru-RU" altLang="de-DE" sz="1600" dirty="0" smtClean="0">
                <a:latin typeface="+mn-lt"/>
              </a:rPr>
              <a:t>разделение профессиональной</a:t>
            </a:r>
            <a:br>
              <a:rPr lang="ru-RU" altLang="de-DE" sz="1600" dirty="0" smtClean="0">
                <a:latin typeface="+mn-lt"/>
              </a:rPr>
            </a:br>
            <a:r>
              <a:rPr lang="ru-RU" altLang="de-DE" sz="1600" dirty="0" smtClean="0">
                <a:latin typeface="+mn-lt"/>
              </a:rPr>
              <a:t> и ресурсной ответственности</a:t>
            </a:r>
            <a:endParaRPr lang="de-DE" altLang="de-DE" sz="1600" dirty="0">
              <a:latin typeface="+mn-lt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67544" y="3929066"/>
            <a:ext cx="4104456" cy="264320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de-DE" sz="1800" b="1" dirty="0" smtClean="0">
                <a:solidFill>
                  <a:schemeClr val="tx2"/>
                </a:solidFill>
                <a:latin typeface="+mn-lt"/>
              </a:rPr>
              <a:t>Недостаток </a:t>
            </a:r>
            <a:br>
              <a:rPr lang="ru-RU" altLang="de-DE" sz="1800" b="1" dirty="0" smtClean="0">
                <a:solidFill>
                  <a:schemeClr val="tx2"/>
                </a:solidFill>
                <a:latin typeface="+mn-lt"/>
              </a:rPr>
            </a:br>
            <a:r>
              <a:rPr lang="ru-RU" altLang="de-DE" sz="1800" b="1" dirty="0" smtClean="0">
                <a:solidFill>
                  <a:schemeClr val="tx2"/>
                </a:solidFill>
                <a:latin typeface="+mn-lt"/>
              </a:rPr>
              <a:t>привлекательности</a:t>
            </a:r>
            <a:endParaRPr lang="de-DE" altLang="de-DE" sz="1800" b="1" dirty="0">
              <a:solidFill>
                <a:schemeClr val="tx2"/>
              </a:solidFill>
              <a:latin typeface="+mn-lt"/>
            </a:endParaRPr>
          </a:p>
          <a:p>
            <a:pPr algn="ctr"/>
            <a:endParaRPr lang="de-DE" altLang="de-DE" sz="180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Отсутствие привлекательности </a:t>
            </a:r>
            <a:br>
              <a:rPr lang="ru-RU" altLang="de-DE" sz="1600" dirty="0" smtClean="0">
                <a:solidFill>
                  <a:schemeClr val="tx2"/>
                </a:solidFill>
                <a:latin typeface="+mn-lt"/>
              </a:rPr>
            </a:b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в качестве работодателя</a:t>
            </a:r>
            <a:r>
              <a:rPr lang="de-DE" altLang="de-DE" sz="1600" dirty="0" smtClean="0">
                <a:solidFill>
                  <a:schemeClr val="tx2"/>
                </a:solidFill>
                <a:latin typeface="+mn-lt"/>
              </a:rPr>
              <a:t>;</a:t>
            </a:r>
            <a:endParaRPr lang="de-DE" altLang="de-DE" sz="160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почти полное отсутствие стимулов для </a:t>
            </a:r>
            <a:br>
              <a:rPr lang="ru-RU" altLang="de-DE" sz="1600" dirty="0" smtClean="0">
                <a:solidFill>
                  <a:schemeClr val="tx2"/>
                </a:solidFill>
                <a:latin typeface="+mn-lt"/>
              </a:rPr>
            </a:b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экономической деятельности и </a:t>
            </a:r>
            <a:br>
              <a:rPr lang="ru-RU" altLang="de-DE" sz="1600" dirty="0" smtClean="0">
                <a:solidFill>
                  <a:schemeClr val="tx2"/>
                </a:solidFill>
                <a:latin typeface="+mn-lt"/>
              </a:rPr>
            </a:b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улучшения качества</a:t>
            </a:r>
            <a:endParaRPr lang="de-DE" altLang="de-DE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4929190" y="3929066"/>
            <a:ext cx="3857652" cy="2565400"/>
          </a:xfrm>
          <a:prstGeom prst="ellipse">
            <a:avLst/>
          </a:prstGeom>
          <a:solidFill>
            <a:srgbClr val="F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de-DE" sz="1800" b="1" dirty="0" smtClean="0">
                <a:solidFill>
                  <a:schemeClr val="tx2"/>
                </a:solidFill>
                <a:latin typeface="+mn-lt"/>
              </a:rPr>
              <a:t>Недостаток легитимности</a:t>
            </a:r>
            <a:endParaRPr lang="de-DE" altLang="de-DE" sz="1800" b="1" dirty="0">
              <a:solidFill>
                <a:schemeClr val="tx2"/>
              </a:solidFill>
              <a:latin typeface="+mn-lt"/>
            </a:endParaRPr>
          </a:p>
          <a:p>
            <a:pPr algn="ctr"/>
            <a:endParaRPr lang="de-DE" altLang="de-DE" sz="1800" b="1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Граждане хотят быть </a:t>
            </a:r>
            <a:br>
              <a:rPr lang="ru-RU" altLang="de-DE" sz="1600" dirty="0" smtClean="0">
                <a:solidFill>
                  <a:schemeClr val="tx2"/>
                </a:solidFill>
                <a:latin typeface="+mn-lt"/>
              </a:rPr>
            </a:b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партнерами/клиентами</a:t>
            </a:r>
            <a:r>
              <a:rPr lang="de-DE" altLang="de-DE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и</a:t>
            </a:r>
            <a:r>
              <a:rPr lang="ru-RU" altLang="de-DE" sz="16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altLang="de-DE" sz="1600" dirty="0" smtClean="0">
                <a:solidFill>
                  <a:schemeClr val="tx2"/>
                </a:solidFill>
                <a:latin typeface="+mn-lt"/>
              </a:rPr>
            </a:b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требуют справедливого соотношения </a:t>
            </a:r>
            <a:br>
              <a:rPr lang="ru-RU" altLang="de-DE" sz="1600" dirty="0" smtClean="0">
                <a:solidFill>
                  <a:schemeClr val="tx2"/>
                </a:solidFill>
                <a:latin typeface="+mn-lt"/>
              </a:rPr>
            </a:b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«цены/производительности»</a:t>
            </a:r>
            <a:r>
              <a:rPr lang="de-DE" altLang="de-DE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и </a:t>
            </a:r>
            <a:br>
              <a:rPr lang="ru-RU" altLang="de-DE" sz="1600" dirty="0" smtClean="0">
                <a:solidFill>
                  <a:schemeClr val="tx2"/>
                </a:solidFill>
                <a:latin typeface="+mn-lt"/>
              </a:rPr>
            </a:br>
            <a:r>
              <a:rPr lang="ru-RU" altLang="de-DE" sz="1600" dirty="0" smtClean="0">
                <a:solidFill>
                  <a:schemeClr val="tx2"/>
                </a:solidFill>
                <a:latin typeface="+mn-lt"/>
              </a:rPr>
              <a:t>соответствующего качества</a:t>
            </a:r>
            <a:endParaRPr lang="de-DE" altLang="de-DE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029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  <p:bldP spid="9220" grpId="0" animBg="1" autoUpdateAnimBg="0"/>
      <p:bldP spid="9221" grpId="0" animBg="1" autoUpdateAnimBg="0"/>
      <p:bldP spid="9222" grpId="0" animBg="1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82" y="357166"/>
            <a:ext cx="6104150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Нет времени для планирования</a:t>
            </a:r>
            <a:r>
              <a:rPr lang="de-DE" sz="2800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?</a:t>
            </a:r>
            <a:endParaRPr lang="de-DE" sz="2800" kern="1200" spc="-5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8662" y="1500174"/>
            <a:ext cx="6072230" cy="3924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5090">
              <a:spcBef>
                <a:spcPts val="600"/>
              </a:spcBef>
            </a:pPr>
            <a:r>
              <a:rPr lang="ru-RU" spc="-5" dirty="0" smtClean="0">
                <a:latin typeface="Arial"/>
                <a:cs typeface="Arial"/>
              </a:rPr>
              <a:t>Путник прогуливается по лесу и встречается на пути с лесорубом, который занят тем, что торопливо и с большим трудом распиливает уже сваленное дерево на более мелкие части</a:t>
            </a:r>
            <a:r>
              <a:rPr lang="de-DE" spc="-5" dirty="0" smtClean="0">
                <a:latin typeface="Arial"/>
                <a:cs typeface="Arial"/>
              </a:rPr>
              <a:t>.</a:t>
            </a:r>
            <a:endParaRPr lang="ru-RU" spc="-5" dirty="0" smtClean="0">
              <a:latin typeface="Arial"/>
              <a:cs typeface="Arial"/>
            </a:endParaRPr>
          </a:p>
          <a:p>
            <a:pPr marL="12724" marR="55349">
              <a:spcBef>
                <a:spcPts val="600"/>
              </a:spcBef>
            </a:pPr>
            <a:r>
              <a:rPr lang="ru-RU" spc="-5" dirty="0" smtClean="0">
                <a:latin typeface="Arial"/>
                <a:cs typeface="Arial"/>
              </a:rPr>
              <a:t>Путник подходит поближе</a:t>
            </a:r>
            <a:r>
              <a:rPr lang="de-DE" spc="-5" dirty="0" smtClean="0">
                <a:latin typeface="Arial"/>
                <a:cs typeface="Arial"/>
              </a:rPr>
              <a:t>, </a:t>
            </a:r>
            <a:r>
              <a:rPr lang="ru-RU" spc="-5" dirty="0" smtClean="0">
                <a:latin typeface="Arial"/>
                <a:cs typeface="Arial"/>
              </a:rPr>
              <a:t>чтобы понять</a:t>
            </a:r>
            <a:r>
              <a:rPr lang="de-DE" spc="-5" dirty="0" smtClean="0">
                <a:latin typeface="Arial"/>
                <a:cs typeface="Arial"/>
              </a:rPr>
              <a:t>, </a:t>
            </a:r>
            <a:r>
              <a:rPr lang="ru-RU" spc="-5" dirty="0" smtClean="0">
                <a:latin typeface="Arial"/>
                <a:cs typeface="Arial"/>
              </a:rPr>
              <a:t>почему дровосек так напрягается</a:t>
            </a:r>
            <a:r>
              <a:rPr lang="de-DE" spc="-5" dirty="0" smtClean="0">
                <a:latin typeface="Arial"/>
                <a:cs typeface="Arial"/>
              </a:rPr>
              <a:t>, </a:t>
            </a:r>
            <a:r>
              <a:rPr lang="ru-RU" spc="-5" dirty="0" smtClean="0">
                <a:latin typeface="Arial"/>
                <a:cs typeface="Arial"/>
              </a:rPr>
              <a:t>и затем говорит ему</a:t>
            </a:r>
            <a:r>
              <a:rPr lang="de-DE" spc="-5" dirty="0" smtClean="0">
                <a:latin typeface="Arial"/>
                <a:cs typeface="Arial"/>
              </a:rPr>
              <a:t>: „</a:t>
            </a:r>
            <a:r>
              <a:rPr lang="ru-RU" spc="-5" dirty="0" smtClean="0">
                <a:latin typeface="Arial"/>
                <a:cs typeface="Arial"/>
              </a:rPr>
              <a:t>Извините, но кое-что мне бросилось в глаза</a:t>
            </a:r>
            <a:r>
              <a:rPr lang="de-DE" spc="-5" dirty="0" smtClean="0">
                <a:latin typeface="Arial"/>
                <a:cs typeface="Arial"/>
              </a:rPr>
              <a:t>: </a:t>
            </a:r>
            <a:r>
              <a:rPr lang="ru-RU" spc="-5" dirty="0" smtClean="0">
                <a:latin typeface="Arial"/>
                <a:cs typeface="Arial"/>
              </a:rPr>
              <a:t>Ваша пила абсолютно затупилась</a:t>
            </a:r>
            <a:r>
              <a:rPr lang="de-DE" spc="-5" dirty="0" smtClean="0">
                <a:latin typeface="Arial"/>
                <a:cs typeface="Arial"/>
              </a:rPr>
              <a:t>! </a:t>
            </a:r>
            <a:r>
              <a:rPr lang="ru-RU" spc="-5" dirty="0" smtClean="0">
                <a:latin typeface="Arial"/>
                <a:cs typeface="Arial"/>
              </a:rPr>
              <a:t>Вы не хотите попробовать ее наточить</a:t>
            </a:r>
            <a:r>
              <a:rPr lang="de-DE" spc="-5" dirty="0" smtClean="0">
                <a:latin typeface="Arial"/>
                <a:cs typeface="Arial"/>
              </a:rPr>
              <a:t>?“</a:t>
            </a:r>
          </a:p>
          <a:p>
            <a:pPr marL="12724">
              <a:lnSpc>
                <a:spcPts val="2640"/>
              </a:lnSpc>
              <a:spcBef>
                <a:spcPts val="600"/>
              </a:spcBef>
            </a:pPr>
            <a:r>
              <a:rPr lang="ru-RU" spc="-5" dirty="0" smtClean="0">
                <a:latin typeface="Arial"/>
                <a:cs typeface="Arial"/>
              </a:rPr>
              <a:t>На что изнуренный лесоруб, тяжело вздохнув ответил</a:t>
            </a:r>
            <a:r>
              <a:rPr lang="de-DE" spc="-5" dirty="0" smtClean="0">
                <a:latin typeface="Arial"/>
                <a:cs typeface="Arial"/>
              </a:rPr>
              <a:t>:</a:t>
            </a:r>
            <a:r>
              <a:rPr lang="ru-RU" spc="-5" dirty="0" smtClean="0">
                <a:latin typeface="Arial"/>
                <a:cs typeface="Arial"/>
              </a:rPr>
              <a:t> </a:t>
            </a:r>
            <a:r>
              <a:rPr lang="de-DE" spc="-5" dirty="0" smtClean="0">
                <a:latin typeface="Arial"/>
                <a:cs typeface="Arial"/>
              </a:rPr>
              <a:t>„</a:t>
            </a:r>
            <a:r>
              <a:rPr lang="ru-RU" spc="-5" dirty="0" smtClean="0">
                <a:latin typeface="Arial"/>
                <a:cs typeface="Arial"/>
              </a:rPr>
              <a:t>На это у меня нет времени</a:t>
            </a:r>
            <a:r>
              <a:rPr lang="de-DE" spc="-5" dirty="0" smtClean="0">
                <a:latin typeface="Arial"/>
                <a:cs typeface="Arial"/>
              </a:rPr>
              <a:t> –</a:t>
            </a:r>
            <a:r>
              <a:rPr lang="ru-RU" spc="-5" dirty="0" smtClean="0">
                <a:latin typeface="Arial"/>
                <a:cs typeface="Arial"/>
              </a:rPr>
              <a:t> я должен пилить</a:t>
            </a:r>
            <a:r>
              <a:rPr lang="de-DE" spc="-5" dirty="0" smtClean="0">
                <a:latin typeface="Arial"/>
                <a:cs typeface="Arial"/>
              </a:rPr>
              <a:t>!“</a:t>
            </a:r>
            <a:endParaRPr lang="de-DE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20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58" y="142852"/>
            <a:ext cx="6038037" cy="73866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Метод «Альп»/ALPEN*</a:t>
            </a:r>
            <a:r>
              <a:rPr lang="de-DE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/>
            </a:r>
            <a:br>
              <a:rPr lang="ru-RU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de-DE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(</a:t>
            </a:r>
            <a:r>
              <a:rPr lang="ru-RU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Планирование рабочего дня</a:t>
            </a:r>
            <a:r>
              <a:rPr lang="de-DE" kern="1200" spc="-5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)</a:t>
            </a:r>
            <a:endParaRPr lang="ru-RU" kern="1200" spc="-5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267" y="1501635"/>
            <a:ext cx="361349" cy="4846261"/>
          </a:xfrm>
          <a:prstGeom prst="rect">
            <a:avLst/>
          </a:prstGeom>
          <a:solidFill>
            <a:srgbClr val="99CCFF"/>
          </a:solidFill>
          <a:ln w="9525">
            <a:solidFill>
              <a:srgbClr val="3366FF"/>
            </a:solidFill>
          </a:ln>
        </p:spPr>
        <p:txBody>
          <a:bodyPr vert="horz" wrap="square" lIns="0" tIns="39443" rIns="0" bIns="0" rtlCol="0">
            <a:spAutoFit/>
          </a:bodyPr>
          <a:lstStyle/>
          <a:p>
            <a:pPr marL="91614" algn="just">
              <a:spcBef>
                <a:spcPts val="311"/>
              </a:spcBef>
            </a:pPr>
            <a:r>
              <a:rPr sz="1803" b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1803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4">
              <a:latin typeface="Times New Roman"/>
              <a:cs typeface="Times New Roman"/>
            </a:endParaRPr>
          </a:p>
          <a:p>
            <a:pPr marL="91614" marR="85888" algn="just">
              <a:lnSpc>
                <a:spcPct val="250599"/>
              </a:lnSpc>
              <a:spcBef>
                <a:spcPts val="1503"/>
              </a:spcBef>
            </a:pPr>
            <a:r>
              <a:rPr sz="1803" b="1" dirty="0">
                <a:solidFill>
                  <a:srgbClr val="0000FF"/>
                </a:solidFill>
                <a:latin typeface="Arial"/>
                <a:cs typeface="Arial"/>
              </a:rPr>
              <a:t>L  P  E  </a:t>
            </a:r>
            <a:r>
              <a:rPr sz="1803" b="1" spc="-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180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5852" y="1571612"/>
            <a:ext cx="4848018" cy="249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b="1" spc="-5" dirty="0" smtClean="0">
                <a:solidFill>
                  <a:srgbClr val="FF0000"/>
                </a:solidFill>
                <a:latin typeface="Arial"/>
                <a:cs typeface="Arial"/>
              </a:rPr>
              <a:t>Упорядочивание заданий</a:t>
            </a:r>
            <a:r>
              <a:rPr sz="1803" spc="-5" smtClean="0">
                <a:latin typeface="Arial"/>
                <a:cs typeface="Arial"/>
              </a:rPr>
              <a:t>:</a:t>
            </a:r>
            <a:endParaRPr sz="1803" dirty="0">
              <a:latin typeface="Arial"/>
              <a:cs typeface="Arial"/>
            </a:endParaRPr>
          </a:p>
          <a:p>
            <a:pPr marL="155234" indent="-142510">
              <a:buChar char="•"/>
              <a:tabLst>
                <a:tab pos="155871" algn="l"/>
              </a:tabLst>
            </a:pPr>
            <a:r>
              <a:rPr lang="ru-RU" sz="1803" spc="-5" dirty="0" smtClean="0">
                <a:latin typeface="Arial"/>
                <a:cs typeface="Arial"/>
              </a:rPr>
              <a:t>Сроки</a:t>
            </a:r>
            <a:endParaRPr sz="1803" dirty="0">
              <a:latin typeface="Arial"/>
              <a:cs typeface="Arial"/>
            </a:endParaRPr>
          </a:p>
          <a:p>
            <a:pPr marL="155234" indent="-142510">
              <a:spcBef>
                <a:spcPts val="5"/>
              </a:spcBef>
              <a:buChar char="•"/>
              <a:tabLst>
                <a:tab pos="155871" algn="l"/>
              </a:tabLst>
            </a:pPr>
            <a:r>
              <a:rPr lang="ru-RU" sz="1803" spc="-5" dirty="0" smtClean="0">
                <a:latin typeface="Arial"/>
                <a:cs typeface="Arial"/>
              </a:rPr>
              <a:t>Задачи</a:t>
            </a:r>
            <a:endParaRPr sz="1803" dirty="0">
              <a:latin typeface="Arial"/>
              <a:cs typeface="Arial"/>
            </a:endParaRPr>
          </a:p>
          <a:p>
            <a:pPr marL="155234" indent="-142510">
              <a:buChar char="•"/>
              <a:tabLst>
                <a:tab pos="155871" algn="l"/>
              </a:tabLst>
            </a:pPr>
            <a:r>
              <a:rPr lang="ru-RU" sz="1803" spc="-5" dirty="0" smtClean="0">
                <a:latin typeface="Arial"/>
                <a:cs typeface="Arial"/>
              </a:rPr>
              <a:t>Незавершенные дела предыдущего дня</a:t>
            </a:r>
            <a:endParaRPr sz="1803" dirty="0">
              <a:latin typeface="Arial"/>
              <a:cs typeface="Arial"/>
            </a:endParaRPr>
          </a:p>
          <a:p>
            <a:pPr marL="155234" indent="-142510">
              <a:spcBef>
                <a:spcPts val="5"/>
              </a:spcBef>
              <a:buChar char="•"/>
              <a:tabLst>
                <a:tab pos="155871" algn="l"/>
              </a:tabLst>
            </a:pPr>
            <a:r>
              <a:rPr lang="ru-RU" sz="1803" spc="-5" dirty="0" smtClean="0">
                <a:latin typeface="Arial"/>
                <a:cs typeface="Arial"/>
              </a:rPr>
              <a:t>Вновь поступившие задания</a:t>
            </a:r>
            <a:endParaRPr lang="de-DE" sz="1803" spc="-5" dirty="0" smtClean="0">
              <a:latin typeface="Arial"/>
              <a:cs typeface="Arial"/>
            </a:endParaRPr>
          </a:p>
          <a:p>
            <a:pPr marL="155234" indent="-142510">
              <a:spcBef>
                <a:spcPts val="5"/>
              </a:spcBef>
              <a:buFontTx/>
              <a:buChar char="•"/>
              <a:tabLst>
                <a:tab pos="155871" algn="l"/>
              </a:tabLst>
            </a:pPr>
            <a:r>
              <a:rPr lang="ru-RU" sz="1803" spc="-5" dirty="0" smtClean="0">
                <a:latin typeface="Arial"/>
                <a:cs typeface="Arial"/>
              </a:rPr>
              <a:t>Периодически повторяющиеся дела (почта, телефонные звонки)</a:t>
            </a:r>
            <a:endParaRPr lang="de-DE" sz="1803" dirty="0">
              <a:latin typeface="Arial"/>
              <a:cs typeface="Arial"/>
            </a:endParaRPr>
          </a:p>
          <a:p>
            <a:pPr marL="155234" indent="-142510">
              <a:spcBef>
                <a:spcPts val="5"/>
              </a:spcBef>
              <a:buChar char="•"/>
              <a:tabLst>
                <a:tab pos="155871" algn="l"/>
              </a:tabLst>
            </a:pPr>
            <a:endParaRPr lang="de-DE" sz="1803" spc="-5" dirty="0" smtClean="0">
              <a:latin typeface="Arial"/>
              <a:cs typeface="Arial"/>
            </a:endParaRPr>
          </a:p>
          <a:p>
            <a:pPr marL="155234" indent="-142510">
              <a:spcBef>
                <a:spcPts val="5"/>
              </a:spcBef>
              <a:buChar char="•"/>
              <a:tabLst>
                <a:tab pos="155871" algn="l"/>
              </a:tabLst>
            </a:pPr>
            <a:endParaRPr sz="1803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5852" y="3857628"/>
            <a:ext cx="6000792" cy="277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b="1" dirty="0" smtClean="0">
                <a:solidFill>
                  <a:srgbClr val="FF0000"/>
                </a:solidFill>
                <a:latin typeface="Arial"/>
                <a:cs typeface="Arial"/>
              </a:rPr>
              <a:t>Оценка продолжительности выполнения задач</a:t>
            </a:r>
            <a:endParaRPr sz="1803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5852" y="4429132"/>
            <a:ext cx="6522380" cy="55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b="1" dirty="0" smtClean="0">
                <a:solidFill>
                  <a:srgbClr val="FF0000"/>
                </a:solidFill>
                <a:latin typeface="Arial"/>
                <a:cs typeface="Arial"/>
              </a:rPr>
              <a:t>Зарезервировать «буферные зоны» (время) </a:t>
            </a:r>
            <a:r>
              <a:rPr lang="ru-RU" sz="1803" b="1" dirty="0" smtClean="0">
                <a:latin typeface="Arial"/>
                <a:cs typeface="Arial"/>
              </a:rPr>
              <a:t>для непредвиденных обстоятельств </a:t>
            </a:r>
            <a:r>
              <a:rPr lang="de-DE" sz="1803" b="1" dirty="0" smtClean="0">
                <a:latin typeface="Arial"/>
                <a:cs typeface="Arial"/>
              </a:rPr>
              <a:t>(20 %)</a:t>
            </a:r>
            <a:endParaRPr sz="1803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5852" y="5143512"/>
            <a:ext cx="7382218" cy="55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b="1" dirty="0" smtClean="0">
                <a:solidFill>
                  <a:srgbClr val="FF0000"/>
                </a:solidFill>
                <a:latin typeface="Arial"/>
                <a:cs typeface="Arial"/>
              </a:rPr>
              <a:t>Принятие решений в отношении приоритетности</a:t>
            </a:r>
            <a:r>
              <a:rPr lang="de-DE" sz="1803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803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ru-RU" sz="1803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de-DE" sz="1803" dirty="0" smtClean="0">
                <a:latin typeface="Arial"/>
                <a:cs typeface="Arial"/>
              </a:rPr>
              <a:t>(</a:t>
            </a:r>
            <a:r>
              <a:rPr lang="ru-RU" sz="1803" dirty="0" smtClean="0">
                <a:latin typeface="Arial"/>
                <a:cs typeface="Arial"/>
              </a:rPr>
              <a:t>что должно быть выполнено обязательно в этот день</a:t>
            </a:r>
            <a:r>
              <a:rPr lang="de-DE" sz="1803" dirty="0" smtClean="0">
                <a:latin typeface="Arial"/>
                <a:cs typeface="Arial"/>
              </a:rPr>
              <a:t>?)</a:t>
            </a:r>
            <a:endParaRPr sz="1803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5852" y="5857892"/>
            <a:ext cx="7166195" cy="55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1803" b="1" dirty="0" smtClean="0">
                <a:solidFill>
                  <a:srgbClr val="FF0000"/>
                </a:solidFill>
                <a:latin typeface="Arial"/>
                <a:cs typeface="Arial"/>
              </a:rPr>
              <a:t>Контроль учёта выполненного</a:t>
            </a:r>
            <a:r>
              <a:rPr sz="1803" b="1" smtClean="0">
                <a:latin typeface="Arial"/>
                <a:cs typeface="Arial"/>
              </a:rPr>
              <a:t>, </a:t>
            </a:r>
            <a:r>
              <a:rPr lang="ru-RU" sz="1803" b="1" dirty="0" smtClean="0">
                <a:latin typeface="Arial"/>
                <a:cs typeface="Arial"/>
              </a:rPr>
              <a:t>актуализация (обновление) плана на следующий день</a:t>
            </a:r>
            <a:endParaRPr sz="1803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73359" y="1411937"/>
            <a:ext cx="2381215" cy="1445397"/>
          </a:xfrm>
          <a:custGeom>
            <a:avLst/>
            <a:gdLst/>
            <a:ahLst/>
            <a:cxnLst/>
            <a:rect l="l" t="t" r="r" b="b"/>
            <a:pathLst>
              <a:path w="2376804" h="1442720">
                <a:moveTo>
                  <a:pt x="0" y="1370952"/>
                </a:moveTo>
                <a:lnTo>
                  <a:pt x="23650" y="1312244"/>
                </a:lnTo>
                <a:lnTo>
                  <a:pt x="47279" y="1253713"/>
                </a:lnTo>
                <a:lnTo>
                  <a:pt x="70874" y="1195526"/>
                </a:lnTo>
                <a:lnTo>
                  <a:pt x="94423" y="1137852"/>
                </a:lnTo>
                <a:lnTo>
                  <a:pt x="117914" y="1080858"/>
                </a:lnTo>
                <a:lnTo>
                  <a:pt x="141334" y="1024713"/>
                </a:lnTo>
                <a:lnTo>
                  <a:pt x="164670" y="969584"/>
                </a:lnTo>
                <a:lnTo>
                  <a:pt x="187911" y="915640"/>
                </a:lnTo>
                <a:lnTo>
                  <a:pt x="211045" y="863048"/>
                </a:lnTo>
                <a:lnTo>
                  <a:pt x="234057" y="811976"/>
                </a:lnTo>
                <a:lnTo>
                  <a:pt x="256937" y="762593"/>
                </a:lnTo>
                <a:lnTo>
                  <a:pt x="279672" y="715066"/>
                </a:lnTo>
                <a:lnTo>
                  <a:pt x="302249" y="669564"/>
                </a:lnTo>
                <a:lnTo>
                  <a:pt x="324657" y="626253"/>
                </a:lnTo>
                <a:lnTo>
                  <a:pt x="346882" y="585303"/>
                </a:lnTo>
                <a:lnTo>
                  <a:pt x="368912" y="546881"/>
                </a:lnTo>
                <a:lnTo>
                  <a:pt x="390736" y="511155"/>
                </a:lnTo>
                <a:lnTo>
                  <a:pt x="412340" y="478294"/>
                </a:lnTo>
                <a:lnTo>
                  <a:pt x="454840" y="421835"/>
                </a:lnTo>
                <a:lnTo>
                  <a:pt x="496314" y="378847"/>
                </a:lnTo>
                <a:lnTo>
                  <a:pt x="543880" y="350213"/>
                </a:lnTo>
                <a:lnTo>
                  <a:pt x="570747" y="349300"/>
                </a:lnTo>
                <a:lnTo>
                  <a:pt x="597240" y="358592"/>
                </a:lnTo>
                <a:lnTo>
                  <a:pt x="649114" y="401812"/>
                </a:lnTo>
                <a:lnTo>
                  <a:pt x="674500" y="432752"/>
                </a:lnTo>
                <a:lnTo>
                  <a:pt x="699523" y="467918"/>
                </a:lnTo>
                <a:lnTo>
                  <a:pt x="724186" y="505816"/>
                </a:lnTo>
                <a:lnTo>
                  <a:pt x="748492" y="544952"/>
                </a:lnTo>
                <a:lnTo>
                  <a:pt x="772443" y="583831"/>
                </a:lnTo>
                <a:lnTo>
                  <a:pt x="796043" y="620958"/>
                </a:lnTo>
                <a:lnTo>
                  <a:pt x="819293" y="654840"/>
                </a:lnTo>
                <a:lnTo>
                  <a:pt x="864760" y="706888"/>
                </a:lnTo>
                <a:lnTo>
                  <a:pt x="908865" y="728018"/>
                </a:lnTo>
                <a:lnTo>
                  <a:pt x="930414" y="723252"/>
                </a:lnTo>
                <a:lnTo>
                  <a:pt x="972177" y="680886"/>
                </a:lnTo>
                <a:lnTo>
                  <a:pt x="992515" y="645909"/>
                </a:lnTo>
                <a:lnTo>
                  <a:pt x="1012493" y="603555"/>
                </a:lnTo>
                <a:lnTo>
                  <a:pt x="1032111" y="555189"/>
                </a:lnTo>
                <a:lnTo>
                  <a:pt x="1051370" y="502174"/>
                </a:lnTo>
                <a:lnTo>
                  <a:pt x="1070271" y="445875"/>
                </a:lnTo>
                <a:lnTo>
                  <a:pt x="1088815" y="387657"/>
                </a:lnTo>
                <a:lnTo>
                  <a:pt x="1107002" y="328883"/>
                </a:lnTo>
                <a:lnTo>
                  <a:pt x="1124833" y="270917"/>
                </a:lnTo>
                <a:lnTo>
                  <a:pt x="1142310" y="215125"/>
                </a:lnTo>
                <a:lnTo>
                  <a:pt x="1159434" y="162870"/>
                </a:lnTo>
                <a:lnTo>
                  <a:pt x="1176204" y="115516"/>
                </a:lnTo>
                <a:lnTo>
                  <a:pt x="1192622" y="74428"/>
                </a:lnTo>
                <a:lnTo>
                  <a:pt x="1224406" y="16506"/>
                </a:lnTo>
                <a:lnTo>
                  <a:pt x="1258912" y="0"/>
                </a:lnTo>
                <a:lnTo>
                  <a:pt x="1276424" y="12901"/>
                </a:lnTo>
                <a:lnTo>
                  <a:pt x="1307754" y="74395"/>
                </a:lnTo>
                <a:lnTo>
                  <a:pt x="1322162" y="117881"/>
                </a:lnTo>
                <a:lnTo>
                  <a:pt x="1336127" y="166455"/>
                </a:lnTo>
                <a:lnTo>
                  <a:pt x="1349944" y="217564"/>
                </a:lnTo>
                <a:lnTo>
                  <a:pt x="1363909" y="268654"/>
                </a:lnTo>
                <a:lnTo>
                  <a:pt x="1378316" y="317172"/>
                </a:lnTo>
                <a:lnTo>
                  <a:pt x="1393462" y="360564"/>
                </a:lnTo>
                <a:lnTo>
                  <a:pt x="1409643" y="396278"/>
                </a:lnTo>
                <a:lnTo>
                  <a:pt x="1446288" y="434454"/>
                </a:lnTo>
                <a:lnTo>
                  <a:pt x="1467032" y="432488"/>
                </a:lnTo>
                <a:lnTo>
                  <a:pt x="1512914" y="391998"/>
                </a:lnTo>
                <a:lnTo>
                  <a:pt x="1537491" y="358773"/>
                </a:lnTo>
                <a:lnTo>
                  <a:pt x="1562783" y="320426"/>
                </a:lnTo>
                <a:lnTo>
                  <a:pt x="1588510" y="279607"/>
                </a:lnTo>
                <a:lnTo>
                  <a:pt x="1614391" y="238965"/>
                </a:lnTo>
                <a:lnTo>
                  <a:pt x="1640145" y="201149"/>
                </a:lnTo>
                <a:lnTo>
                  <a:pt x="1665490" y="168809"/>
                </a:lnTo>
                <a:lnTo>
                  <a:pt x="1713833" y="131149"/>
                </a:lnTo>
                <a:lnTo>
                  <a:pt x="1736268" y="131129"/>
                </a:lnTo>
                <a:lnTo>
                  <a:pt x="1757172" y="147180"/>
                </a:lnTo>
                <a:lnTo>
                  <a:pt x="1782220" y="197066"/>
                </a:lnTo>
                <a:lnTo>
                  <a:pt x="1803711" y="274181"/>
                </a:lnTo>
                <a:lnTo>
                  <a:pt x="1813467" y="320977"/>
                </a:lnTo>
                <a:lnTo>
                  <a:pt x="1822748" y="372215"/>
                </a:lnTo>
                <a:lnTo>
                  <a:pt x="1831692" y="427106"/>
                </a:lnTo>
                <a:lnTo>
                  <a:pt x="1840435" y="484860"/>
                </a:lnTo>
                <a:lnTo>
                  <a:pt x="1849118" y="544691"/>
                </a:lnTo>
                <a:lnTo>
                  <a:pt x="1857876" y="605809"/>
                </a:lnTo>
                <a:lnTo>
                  <a:pt x="1866849" y="667425"/>
                </a:lnTo>
                <a:lnTo>
                  <a:pt x="1876175" y="728751"/>
                </a:lnTo>
                <a:lnTo>
                  <a:pt x="1885991" y="788999"/>
                </a:lnTo>
                <a:lnTo>
                  <a:pt x="1896435" y="847380"/>
                </a:lnTo>
                <a:lnTo>
                  <a:pt x="1907646" y="903105"/>
                </a:lnTo>
                <a:lnTo>
                  <a:pt x="1919761" y="955386"/>
                </a:lnTo>
                <a:lnTo>
                  <a:pt x="1932918" y="1003434"/>
                </a:lnTo>
                <a:lnTo>
                  <a:pt x="1947256" y="1046461"/>
                </a:lnTo>
                <a:lnTo>
                  <a:pt x="1962912" y="1083678"/>
                </a:lnTo>
                <a:lnTo>
                  <a:pt x="1991513" y="1135051"/>
                </a:lnTo>
                <a:lnTo>
                  <a:pt x="2024782" y="1181225"/>
                </a:lnTo>
                <a:lnTo>
                  <a:pt x="2061638" y="1222588"/>
                </a:lnTo>
                <a:lnTo>
                  <a:pt x="2101003" y="1259531"/>
                </a:lnTo>
                <a:lnTo>
                  <a:pt x="2141797" y="1292441"/>
                </a:lnTo>
                <a:lnTo>
                  <a:pt x="2182941" y="1321708"/>
                </a:lnTo>
                <a:lnTo>
                  <a:pt x="2223354" y="1347720"/>
                </a:lnTo>
                <a:lnTo>
                  <a:pt x="2261958" y="1370867"/>
                </a:lnTo>
                <a:lnTo>
                  <a:pt x="2297673" y="1391538"/>
                </a:lnTo>
                <a:lnTo>
                  <a:pt x="2329420" y="1410121"/>
                </a:lnTo>
                <a:lnTo>
                  <a:pt x="2356119" y="1427005"/>
                </a:lnTo>
                <a:lnTo>
                  <a:pt x="2376690" y="144258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11" name="object 11"/>
          <p:cNvSpPr txBox="1"/>
          <p:nvPr/>
        </p:nvSpPr>
        <p:spPr>
          <a:xfrm>
            <a:off x="5847649" y="2548775"/>
            <a:ext cx="246201" cy="3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2405" b="1" spc="-5" dirty="0">
                <a:latin typeface="Arial"/>
                <a:cs typeface="Arial"/>
              </a:rPr>
              <a:t>A</a:t>
            </a:r>
            <a:endParaRPr sz="2405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82038" y="1479996"/>
            <a:ext cx="212483" cy="3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2405" b="1" dirty="0">
                <a:latin typeface="Arial"/>
                <a:cs typeface="Arial"/>
              </a:rPr>
              <a:t>L</a:t>
            </a:r>
            <a:endParaRPr sz="240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1794" y="1098289"/>
            <a:ext cx="229660" cy="3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2405" b="1" dirty="0">
                <a:latin typeface="Arial"/>
                <a:cs typeface="Arial"/>
              </a:rPr>
              <a:t>P</a:t>
            </a:r>
            <a:endParaRPr sz="240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08866" y="1250971"/>
            <a:ext cx="229660" cy="3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2405" b="1" dirty="0">
                <a:latin typeface="Arial"/>
                <a:cs typeface="Arial"/>
              </a:rPr>
              <a:t>E</a:t>
            </a:r>
            <a:endParaRPr sz="240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0573" y="2396092"/>
            <a:ext cx="246201" cy="38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sz="2405" b="1" spc="-5" dirty="0">
                <a:latin typeface="Arial"/>
                <a:cs typeface="Arial"/>
              </a:rPr>
              <a:t>N</a:t>
            </a:r>
            <a:endParaRPr sz="2405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292893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*</a:t>
            </a:r>
            <a:r>
              <a:rPr lang="ru-RU" sz="900" i="1" dirty="0" smtClean="0"/>
              <a:t>Прим. перев.: </a:t>
            </a:r>
            <a:r>
              <a:rPr lang="ru-RU" sz="900" dirty="0" smtClean="0"/>
              <a:t>используется игра слов - слово «</a:t>
            </a:r>
            <a:r>
              <a:rPr lang="de-DE" sz="900" dirty="0" smtClean="0"/>
              <a:t>Alpen</a:t>
            </a:r>
            <a:r>
              <a:rPr lang="ru-RU" sz="900" dirty="0" smtClean="0"/>
              <a:t>» переводится как «Альпы (горы)»</a:t>
            </a:r>
            <a:r>
              <a:rPr lang="de-DE" sz="900" dirty="0" smtClean="0"/>
              <a:t>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6533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44" y="285728"/>
            <a:ext cx="6286544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Правила планирования времени</a:t>
            </a:r>
            <a:endParaRPr lang="de-DE" sz="2800" kern="12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596" y="1428736"/>
            <a:ext cx="7786742" cy="3499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indent="-343552"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de-DE" dirty="0" smtClean="0">
                <a:latin typeface="Arial"/>
                <a:cs typeface="Arial"/>
              </a:rPr>
              <a:t>3 </a:t>
            </a:r>
            <a:r>
              <a:rPr lang="ru-RU" dirty="0" smtClean="0">
                <a:latin typeface="Arial"/>
                <a:cs typeface="Arial"/>
              </a:rPr>
              <a:t>блока распределения времени</a:t>
            </a:r>
            <a:r>
              <a:rPr lang="de-DE" dirty="0" smtClean="0">
                <a:latin typeface="Arial"/>
                <a:cs typeface="Arial"/>
              </a:rPr>
              <a:t>:</a:t>
            </a:r>
            <a:endParaRPr lang="ru-RU" dirty="0" smtClean="0">
              <a:latin typeface="Arial"/>
              <a:cs typeface="Arial"/>
            </a:endParaRPr>
          </a:p>
          <a:p>
            <a:pPr marL="510874" lvl="1" indent="-154598">
              <a:spcBef>
                <a:spcPts val="600"/>
              </a:spcBef>
              <a:buChar char="-"/>
              <a:tabLst>
                <a:tab pos="511510" algn="l"/>
              </a:tabLst>
            </a:pPr>
            <a:r>
              <a:rPr lang="ru-RU" sz="1800" spc="-5" dirty="0" smtClean="0">
                <a:latin typeface="Arial"/>
                <a:cs typeface="Arial"/>
              </a:rPr>
              <a:t>примерно</a:t>
            </a:r>
            <a:r>
              <a:rPr lang="de-DE" sz="1800" spc="-5" dirty="0" smtClean="0">
                <a:latin typeface="Arial"/>
                <a:cs typeface="Arial"/>
              </a:rPr>
              <a:t> 60% </a:t>
            </a:r>
            <a:r>
              <a:rPr lang="ru-RU" sz="1800" spc="-5" dirty="0" smtClean="0">
                <a:latin typeface="Arial"/>
                <a:cs typeface="Arial"/>
              </a:rPr>
              <a:t>для запланированных  задач</a:t>
            </a:r>
            <a:r>
              <a:rPr lang="de-DE" sz="1800" spc="-10" dirty="0" smtClean="0">
                <a:latin typeface="Arial"/>
                <a:cs typeface="Arial"/>
              </a:rPr>
              <a:t> (</a:t>
            </a:r>
            <a:r>
              <a:rPr lang="ru-RU" sz="1800" spc="-10" dirty="0" smtClean="0">
                <a:latin typeface="Arial"/>
                <a:cs typeface="Arial"/>
              </a:rPr>
              <a:t>около</a:t>
            </a:r>
            <a:r>
              <a:rPr lang="de-DE" sz="1800" spc="-10" dirty="0" smtClean="0">
                <a:latin typeface="Arial"/>
                <a:cs typeface="Arial"/>
              </a:rPr>
              <a:t> 5 </a:t>
            </a:r>
            <a:r>
              <a:rPr lang="ru-RU" sz="1800" spc="-10" dirty="0" smtClean="0">
                <a:latin typeface="Arial"/>
                <a:cs typeface="Arial"/>
              </a:rPr>
              <a:t>часов</a:t>
            </a:r>
            <a:r>
              <a:rPr lang="de-DE" sz="1800" spc="-10" dirty="0" smtClean="0">
                <a:latin typeface="Arial"/>
                <a:cs typeface="Arial"/>
              </a:rPr>
              <a:t>)</a:t>
            </a:r>
            <a:endParaRPr lang="de-DE" sz="1800" dirty="0" smtClean="0">
              <a:latin typeface="Arial"/>
              <a:cs typeface="Arial"/>
            </a:endParaRPr>
          </a:p>
          <a:p>
            <a:pPr marL="510874" lvl="1" indent="-154598">
              <a:spcBef>
                <a:spcPts val="600"/>
              </a:spcBef>
              <a:buChar char="-"/>
              <a:tabLst>
                <a:tab pos="511510" algn="l"/>
              </a:tabLst>
            </a:pPr>
            <a:r>
              <a:rPr lang="ru-RU" sz="1800" spc="-5" dirty="0" smtClean="0">
                <a:latin typeface="Arial"/>
                <a:cs typeface="Arial"/>
              </a:rPr>
              <a:t>примерно</a:t>
            </a:r>
            <a:r>
              <a:rPr lang="de-DE" sz="1800" spc="-5" dirty="0" smtClean="0">
                <a:latin typeface="Arial"/>
                <a:cs typeface="Arial"/>
              </a:rPr>
              <a:t> 20% </a:t>
            </a:r>
            <a:r>
              <a:rPr lang="ru-RU" sz="1800" spc="-5" dirty="0" smtClean="0">
                <a:latin typeface="Arial"/>
                <a:cs typeface="Arial"/>
              </a:rPr>
              <a:t>для креативных видов деятельности</a:t>
            </a:r>
            <a:r>
              <a:rPr lang="de-DE" sz="1800" spc="-5" dirty="0" smtClean="0">
                <a:latin typeface="Arial"/>
                <a:cs typeface="Arial"/>
              </a:rPr>
              <a:t> /</a:t>
            </a:r>
            <a:r>
              <a:rPr lang="de-DE" sz="1800" spc="50" dirty="0" smtClean="0">
                <a:latin typeface="Arial"/>
                <a:cs typeface="Arial"/>
              </a:rPr>
              <a:t> </a:t>
            </a:r>
            <a:r>
              <a:rPr lang="ru-RU" sz="1800" spc="50" dirty="0" smtClean="0">
                <a:latin typeface="Arial"/>
                <a:cs typeface="Arial"/>
              </a:rPr>
              <a:t>дополнительного образования</a:t>
            </a:r>
            <a:r>
              <a:rPr lang="de-DE" sz="1800" spc="-5" dirty="0" smtClean="0">
                <a:latin typeface="Arial"/>
                <a:cs typeface="Arial"/>
              </a:rPr>
              <a:t> (</a:t>
            </a:r>
            <a:r>
              <a:rPr lang="ru-RU" sz="1800" spc="-5" dirty="0" smtClean="0">
                <a:latin typeface="Arial"/>
                <a:cs typeface="Arial"/>
              </a:rPr>
              <a:t>около</a:t>
            </a:r>
            <a:r>
              <a:rPr lang="de-DE" sz="1800" spc="-5" dirty="0" smtClean="0">
                <a:latin typeface="Arial"/>
                <a:cs typeface="Arial"/>
              </a:rPr>
              <a:t> 1,5</a:t>
            </a:r>
            <a:r>
              <a:rPr lang="ru-RU" sz="1800" spc="-5" dirty="0" smtClean="0">
                <a:latin typeface="Arial"/>
                <a:cs typeface="Arial"/>
              </a:rPr>
              <a:t> часов</a:t>
            </a:r>
            <a:r>
              <a:rPr lang="de-DE" sz="1800" spc="-5" dirty="0" smtClean="0">
                <a:latin typeface="Arial"/>
                <a:cs typeface="Arial"/>
              </a:rPr>
              <a:t>) – </a:t>
            </a:r>
            <a:r>
              <a:rPr lang="ru-RU" sz="1800" spc="-5" dirty="0" smtClean="0">
                <a:latin typeface="Arial"/>
                <a:cs typeface="Arial"/>
              </a:rPr>
              <a:t/>
            </a:r>
            <a:br>
              <a:rPr lang="ru-RU" sz="1800" spc="-5" dirty="0" smtClean="0">
                <a:latin typeface="Arial"/>
                <a:cs typeface="Arial"/>
              </a:rPr>
            </a:br>
            <a:r>
              <a:rPr lang="ru-RU" sz="1800" spc="-5" dirty="0" smtClean="0">
                <a:latin typeface="Arial"/>
                <a:cs typeface="Arial"/>
              </a:rPr>
              <a:t>в зависимости от вида деятельности</a:t>
            </a:r>
            <a:r>
              <a:rPr lang="de-DE" sz="1800" spc="-5" dirty="0" smtClean="0">
                <a:latin typeface="Arial"/>
                <a:cs typeface="Arial"/>
              </a:rPr>
              <a:t>!</a:t>
            </a:r>
            <a:endParaRPr lang="de-DE" sz="1800" dirty="0" smtClean="0">
              <a:latin typeface="Arial"/>
              <a:cs typeface="Arial"/>
            </a:endParaRPr>
          </a:p>
          <a:p>
            <a:pPr marL="510874" lvl="1" indent="-154598">
              <a:spcBef>
                <a:spcPts val="600"/>
              </a:spcBef>
              <a:buChar char="-"/>
              <a:tabLst>
                <a:tab pos="511510" algn="l"/>
              </a:tabLst>
            </a:pPr>
            <a:r>
              <a:rPr lang="ru-RU" sz="1800" spc="-5" dirty="0" smtClean="0">
                <a:latin typeface="Arial"/>
                <a:cs typeface="Arial"/>
              </a:rPr>
              <a:t>примерно </a:t>
            </a:r>
            <a:r>
              <a:rPr lang="de-DE" sz="1800" spc="-5" dirty="0" smtClean="0">
                <a:latin typeface="Arial"/>
                <a:cs typeface="Arial"/>
              </a:rPr>
              <a:t>20%</a:t>
            </a:r>
            <a:r>
              <a:rPr lang="de-DE" sz="1800" spc="-55" dirty="0" smtClean="0">
                <a:latin typeface="Arial"/>
                <a:cs typeface="Arial"/>
              </a:rPr>
              <a:t> </a:t>
            </a:r>
            <a:r>
              <a:rPr lang="ru-RU" sz="1800" spc="-55" dirty="0" smtClean="0">
                <a:latin typeface="Arial"/>
                <a:cs typeface="Arial"/>
              </a:rPr>
              <a:t>для «буферной зоны/резерва»</a:t>
            </a:r>
            <a:r>
              <a:rPr lang="de-DE" sz="1800" spc="-10" dirty="0" smtClean="0">
                <a:latin typeface="Arial"/>
                <a:cs typeface="Arial"/>
              </a:rPr>
              <a:t> (</a:t>
            </a:r>
            <a:r>
              <a:rPr lang="ru-RU" sz="1800" spc="-10" dirty="0" smtClean="0">
                <a:latin typeface="Arial"/>
                <a:cs typeface="Arial"/>
              </a:rPr>
              <a:t>около</a:t>
            </a:r>
            <a:r>
              <a:rPr lang="de-DE" sz="1800" spc="-10" dirty="0" smtClean="0">
                <a:latin typeface="Arial"/>
                <a:cs typeface="Arial"/>
              </a:rPr>
              <a:t> 1,5 </a:t>
            </a:r>
            <a:r>
              <a:rPr lang="ru-RU" sz="1800" spc="-10" dirty="0" smtClean="0">
                <a:latin typeface="Arial"/>
                <a:cs typeface="Arial"/>
              </a:rPr>
              <a:t>часов</a:t>
            </a:r>
            <a:r>
              <a:rPr lang="de-DE" sz="1800" spc="-10" dirty="0" smtClean="0">
                <a:latin typeface="Arial"/>
                <a:cs typeface="Arial"/>
              </a:rPr>
              <a:t>)</a:t>
            </a:r>
            <a:endParaRPr lang="de-DE" sz="1800" dirty="0" smtClean="0">
              <a:latin typeface="Arial"/>
              <a:cs typeface="Arial"/>
            </a:endParaRP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Определить предельный срок для выполнения всех задач</a:t>
            </a:r>
            <a:endParaRPr lang="de-DE" dirty="0" smtClean="0">
              <a:latin typeface="Arial"/>
              <a:cs typeface="Arial"/>
            </a:endParaRPr>
          </a:p>
          <a:p>
            <a:pPr marL="356276" marR="121515" indent="-343552">
              <a:lnSpc>
                <a:spcPts val="2585"/>
              </a:lnSpc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Установить и соблюдать приоритеты при обработке задач</a:t>
            </a:r>
            <a:endParaRPr lang="de-DE" dirty="0" smtClean="0">
              <a:latin typeface="Arial"/>
              <a:cs typeface="Arial"/>
            </a:endParaRP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Делегировать выполнение задач</a:t>
            </a:r>
            <a:r>
              <a:rPr lang="de-DE" dirty="0" smtClean="0">
                <a:latin typeface="Arial"/>
                <a:cs typeface="Arial"/>
              </a:rPr>
              <a:t> (</a:t>
            </a:r>
            <a:r>
              <a:rPr lang="ru-RU" dirty="0" smtClean="0">
                <a:latin typeface="Arial"/>
                <a:cs typeface="Arial"/>
              </a:rPr>
              <a:t>если это возможно</a:t>
            </a:r>
            <a:r>
              <a:rPr lang="de-DE" dirty="0" smtClean="0">
                <a:latin typeface="Arial"/>
                <a:cs typeface="Arial"/>
              </a:rPr>
              <a:t>)</a:t>
            </a:r>
          </a:p>
          <a:p>
            <a:pPr marL="12724">
              <a:spcBef>
                <a:spcPts val="240"/>
              </a:spcBef>
              <a:buClr>
                <a:srgbClr val="E4005C"/>
              </a:buClr>
              <a:buSzPct val="70833"/>
              <a:tabLst>
                <a:tab pos="355639" algn="l"/>
                <a:tab pos="356276" algn="l"/>
              </a:tabLst>
            </a:pPr>
            <a:endParaRPr sz="240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5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96" y="285728"/>
            <a:ext cx="5715040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b="1" spc="-5" dirty="0" smtClean="0">
                <a:latin typeface="+mn-lt"/>
              </a:rPr>
              <a:t>Кривая производительности</a:t>
            </a:r>
            <a:endParaRPr sz="2800" b="1" spc="-5" dirty="0">
              <a:latin typeface="Univers LT 45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933" y="1380323"/>
            <a:ext cx="5769880" cy="4688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4" name="TextBox 3"/>
          <p:cNvSpPr txBox="1"/>
          <p:nvPr/>
        </p:nvSpPr>
        <p:spPr>
          <a:xfrm>
            <a:off x="1643042" y="1428736"/>
            <a:ext cx="35719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i="1" spc="-5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Кривая производительности</a:t>
            </a:r>
            <a:endParaRPr lang="ru-RU" sz="1400" i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5643578"/>
            <a:ext cx="78581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i="1" spc="-5" dirty="0" smtClean="0"/>
              <a:t>Время</a:t>
            </a:r>
            <a:endParaRPr lang="ru-RU" sz="1100" i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18142" y="3405350"/>
            <a:ext cx="178594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i="1" dirty="0" smtClean="0"/>
              <a:t>Производительность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32258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44" y="285728"/>
            <a:ext cx="5500726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 smtClean="0">
                <a:latin typeface="+mn-lt"/>
              </a:rPr>
              <a:t>Кривая производительности </a:t>
            </a:r>
            <a:endParaRPr sz="2800"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720" y="1285860"/>
            <a:ext cx="8143932" cy="4103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 marR="209312">
              <a:spcBef>
                <a:spcPts val="600"/>
              </a:spcBef>
            </a:pPr>
            <a:r>
              <a:rPr lang="ru-RU" dirty="0" smtClean="0">
                <a:latin typeface="+mn-lt"/>
                <a:cs typeface="Arial"/>
              </a:rPr>
              <a:t>Организация рабочего дня в соответствии с кривой производительности повышает продуктивность</a:t>
            </a:r>
            <a:r>
              <a:rPr smtClean="0">
                <a:latin typeface="+mn-lt"/>
                <a:cs typeface="Arial"/>
              </a:rPr>
              <a:t>:</a:t>
            </a:r>
            <a:endParaRPr>
              <a:latin typeface="+mn-lt"/>
              <a:cs typeface="Arial"/>
            </a:endParaRPr>
          </a:p>
          <a:p>
            <a:pPr marL="1043379" marR="399538" indent="-343552">
              <a:lnSpc>
                <a:spcPts val="2164"/>
              </a:lnSpc>
              <a:spcBef>
                <a:spcPts val="600"/>
              </a:spcBef>
              <a:buClr>
                <a:srgbClr val="E4005C"/>
              </a:buClr>
              <a:buSzPct val="70000"/>
              <a:buFont typeface="Wingdings"/>
              <a:buChar char=""/>
              <a:tabLst>
                <a:tab pos="1042742" algn="l"/>
                <a:tab pos="1043379" algn="l"/>
              </a:tabLst>
            </a:pPr>
            <a:r>
              <a:rPr lang="ru-RU" spc="-5" dirty="0" smtClean="0">
                <a:latin typeface="+mn-lt"/>
                <a:cs typeface="Arial"/>
              </a:rPr>
              <a:t>Выполнение задач типа </a:t>
            </a:r>
            <a:r>
              <a:rPr spc="-5" smtClean="0">
                <a:latin typeface="+mn-lt"/>
                <a:cs typeface="Arial"/>
              </a:rPr>
              <a:t>A</a:t>
            </a:r>
            <a:r>
              <a:rPr lang="ru-RU" spc="-5" dirty="0" smtClean="0">
                <a:latin typeface="+mn-lt"/>
                <a:cs typeface="Arial"/>
              </a:rPr>
              <a:t> следует планировать на время пика производительности в первой половине дня</a:t>
            </a:r>
            <a:endParaRPr>
              <a:latin typeface="+mn-lt"/>
              <a:cs typeface="Arial"/>
            </a:endParaRPr>
          </a:p>
          <a:p>
            <a:pPr marL="1043379" indent="-343552">
              <a:spcBef>
                <a:spcPts val="600"/>
              </a:spcBef>
              <a:buClr>
                <a:srgbClr val="E4005C"/>
              </a:buClr>
              <a:buSzPct val="70000"/>
              <a:buFont typeface="Wingdings"/>
              <a:buChar char=""/>
              <a:tabLst>
                <a:tab pos="1042742" algn="l"/>
                <a:tab pos="1043379" algn="l"/>
              </a:tabLst>
            </a:pPr>
            <a:r>
              <a:rPr lang="ru-RU" spc="-5" dirty="0" smtClean="0">
                <a:latin typeface="+mn-lt"/>
                <a:cs typeface="Arial"/>
              </a:rPr>
              <a:t>В период минимальной производительности следует обрабатывать задачи типа </a:t>
            </a:r>
            <a:r>
              <a:rPr spc="-10" smtClean="0">
                <a:latin typeface="+mn-lt"/>
                <a:cs typeface="Arial"/>
              </a:rPr>
              <a:t>C</a:t>
            </a:r>
            <a:endParaRPr lang="ru-RU" spc="-10" dirty="0" smtClean="0">
              <a:latin typeface="+mn-lt"/>
              <a:cs typeface="Arial"/>
            </a:endParaRPr>
          </a:p>
          <a:p>
            <a:pPr marL="1043379" indent="-343552">
              <a:spcBef>
                <a:spcPts val="600"/>
              </a:spcBef>
              <a:buClr>
                <a:srgbClr val="E4005C"/>
              </a:buClr>
              <a:buSzPct val="70000"/>
              <a:buFont typeface="Wingdings"/>
              <a:buChar char=""/>
              <a:tabLst>
                <a:tab pos="1042742" algn="l"/>
                <a:tab pos="1043379" algn="l"/>
              </a:tabLst>
            </a:pPr>
            <a:r>
              <a:rPr lang="ru-RU" spc="-10" dirty="0" smtClean="0">
                <a:latin typeface="+mn-lt"/>
                <a:cs typeface="Arial"/>
              </a:rPr>
              <a:t>К выполнению задач типа </a:t>
            </a:r>
            <a:r>
              <a:rPr spc="-5" smtClean="0">
                <a:latin typeface="+mn-lt"/>
                <a:cs typeface="Arial"/>
              </a:rPr>
              <a:t>B</a:t>
            </a:r>
            <a:r>
              <a:rPr lang="ru-RU" spc="-10" dirty="0" smtClean="0">
                <a:latin typeface="+mn-lt"/>
                <a:cs typeface="Arial"/>
              </a:rPr>
              <a:t> следует приступать после повышения кривой производительности во второй половины дня ближе к вечеру</a:t>
            </a:r>
            <a:endParaRPr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pc="-10" dirty="0" smtClean="0">
              <a:latin typeface="+mn-lt"/>
              <a:cs typeface="Arial"/>
            </a:endParaRPr>
          </a:p>
          <a:p>
            <a:pPr marL="12724">
              <a:spcBef>
                <a:spcPts val="600"/>
              </a:spcBef>
            </a:pPr>
            <a:r>
              <a:rPr lang="ru-RU" spc="-10" dirty="0" smtClean="0">
                <a:latin typeface="+mn-lt"/>
                <a:cs typeface="Arial"/>
              </a:rPr>
              <a:t>Следуе</a:t>
            </a:r>
            <a:r>
              <a:rPr lang="ru-RU" dirty="0" smtClean="0">
                <a:latin typeface="+mn-lt"/>
                <a:cs typeface="Arial"/>
              </a:rPr>
              <a:t>т делать регулярные короткие перерывы</a:t>
            </a:r>
            <a:endParaRPr>
              <a:latin typeface="+mn-lt"/>
              <a:cs typeface="Arial"/>
            </a:endParaRPr>
          </a:p>
          <a:p>
            <a:pPr marL="12724">
              <a:spcBef>
                <a:spcPts val="600"/>
              </a:spcBef>
            </a:pPr>
            <a:r>
              <a:rPr lang="ru-RU" spc="-5" dirty="0" smtClean="0">
                <a:latin typeface="+mn-lt"/>
                <a:cs typeface="Arial"/>
              </a:rPr>
              <a:t>Оптимально</a:t>
            </a:r>
            <a:r>
              <a:rPr spc="-5" smtClean="0">
                <a:latin typeface="+mn-lt"/>
                <a:cs typeface="Arial"/>
              </a:rPr>
              <a:t>: </a:t>
            </a:r>
            <a:r>
              <a:rPr lang="ru-RU" spc="-5" dirty="0" smtClean="0">
                <a:latin typeface="+mn-lt"/>
                <a:cs typeface="Arial"/>
              </a:rPr>
              <a:t>после </a:t>
            </a:r>
            <a:r>
              <a:rPr spc="-5" smtClean="0">
                <a:latin typeface="+mn-lt"/>
                <a:cs typeface="Arial"/>
              </a:rPr>
              <a:t>1 </a:t>
            </a:r>
            <a:r>
              <a:rPr lang="ru-RU" spc="-5" dirty="0" smtClean="0">
                <a:latin typeface="+mn-lt"/>
                <a:cs typeface="Arial"/>
              </a:rPr>
              <a:t>часа работы - </a:t>
            </a:r>
            <a:r>
              <a:rPr spc="-5" smtClean="0">
                <a:latin typeface="+mn-lt"/>
                <a:cs typeface="Arial"/>
              </a:rPr>
              <a:t>10 </a:t>
            </a:r>
            <a:r>
              <a:rPr lang="ru-RU" spc="-5" dirty="0" smtClean="0">
                <a:latin typeface="+mn-lt"/>
                <a:cs typeface="Arial"/>
              </a:rPr>
              <a:t>минут перерыва</a:t>
            </a:r>
            <a:endParaRPr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4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44" y="142852"/>
            <a:ext cx="7178570" cy="73866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 marR="5090"/>
            <a:r>
              <a:rPr lang="ru-RU" sz="2400" b="1" spc="-5" dirty="0" smtClean="0">
                <a:solidFill>
                  <a:schemeClr val="tx2"/>
                </a:solidFill>
                <a:latin typeface="+mn-lt"/>
                <a:cs typeface="+mj-cs"/>
              </a:rPr>
              <a:t>Показатели производительности </a:t>
            </a:r>
            <a:br>
              <a:rPr lang="ru-RU" sz="2400" b="1" spc="-5" dirty="0" smtClean="0">
                <a:solidFill>
                  <a:schemeClr val="tx2"/>
                </a:solidFill>
                <a:latin typeface="+mn-lt"/>
                <a:cs typeface="+mj-cs"/>
              </a:rPr>
            </a:br>
            <a:r>
              <a:rPr lang="ru-RU" sz="2400" b="1" spc="-5" dirty="0" smtClean="0">
                <a:solidFill>
                  <a:schemeClr val="tx2"/>
                </a:solidFill>
                <a:latin typeface="+mn-lt"/>
                <a:cs typeface="+mj-cs"/>
              </a:rPr>
              <a:t>для концентрации в течение 60 минут</a:t>
            </a:r>
            <a:endParaRPr lang="ru-RU" sz="2400" b="1" spc="-5" dirty="0">
              <a:solidFill>
                <a:schemeClr val="tx2"/>
              </a:solidFill>
              <a:latin typeface="+mn-lt"/>
              <a:cs typeface="+mj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4960" y="1676282"/>
            <a:ext cx="5592006" cy="4443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4" name="TextBox 3"/>
          <p:cNvSpPr txBox="1"/>
          <p:nvPr/>
        </p:nvSpPr>
        <p:spPr>
          <a:xfrm>
            <a:off x="1285852" y="5715016"/>
            <a:ext cx="10001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Минуты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1451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092" y="350588"/>
            <a:ext cx="4794288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 smtClean="0">
                <a:latin typeface="+mn-lt"/>
              </a:rPr>
              <a:t>Час тишины</a:t>
            </a:r>
            <a:endParaRPr lang="ru-RU" sz="2800" spc="-5" dirty="0"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3933" y="2417733"/>
            <a:ext cx="3557507" cy="2694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4"/>
          </a:p>
        </p:txBody>
      </p:sp>
      <p:sp>
        <p:nvSpPr>
          <p:cNvPr id="4" name="object 4"/>
          <p:cNvSpPr txBox="1"/>
          <p:nvPr/>
        </p:nvSpPr>
        <p:spPr>
          <a:xfrm>
            <a:off x="571472" y="1357298"/>
            <a:ext cx="8460450" cy="270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sz="2405" dirty="0" smtClean="0">
                <a:latin typeface="Arial"/>
                <a:cs typeface="Arial"/>
              </a:rPr>
              <a:t> </a:t>
            </a:r>
            <a:r>
              <a:rPr lang="ru-RU" sz="2400" dirty="0" smtClean="0">
                <a:latin typeface="Arial"/>
                <a:cs typeface="Arial"/>
              </a:rPr>
              <a:t>«Эффект полотна</a:t>
            </a:r>
            <a:r>
              <a:rPr lang="ru-RU" sz="2400" dirty="0" smtClean="0"/>
              <a:t> пилы»</a:t>
            </a:r>
          </a:p>
          <a:p>
            <a:pPr marL="12724"/>
            <a:endParaRPr sz="2405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r>
              <a:rPr lang="ru-RU" sz="2705" dirty="0" smtClean="0">
                <a:latin typeface="Times New Roman"/>
                <a:cs typeface="Times New Roman"/>
              </a:rPr>
              <a:t> </a:t>
            </a:r>
            <a:endParaRPr sz="2705">
              <a:latin typeface="Times New Roman"/>
              <a:cs typeface="Times New Roman"/>
            </a:endParaRPr>
          </a:p>
          <a:p>
            <a:pPr marL="3752982"/>
            <a:r>
              <a:rPr lang="ru-RU" sz="2004" spc="-10" dirty="0" smtClean="0">
                <a:latin typeface="Arial"/>
                <a:cs typeface="Arial"/>
              </a:rPr>
              <a:t>Помехи</a:t>
            </a:r>
            <a:r>
              <a:rPr sz="2004" spc="-10" smtClean="0">
                <a:latin typeface="Arial"/>
                <a:cs typeface="Arial"/>
              </a:rPr>
              <a:t>:</a:t>
            </a:r>
            <a:endParaRPr sz="2004">
              <a:latin typeface="Arial"/>
              <a:cs typeface="Arial"/>
            </a:endParaRPr>
          </a:p>
          <a:p>
            <a:pPr marL="3752982"/>
            <a:r>
              <a:rPr lang="ru-RU" sz="2004" spc="-5" dirty="0" smtClean="0">
                <a:latin typeface="Arial"/>
                <a:cs typeface="Arial"/>
              </a:rPr>
              <a:t>примерно</a:t>
            </a:r>
            <a:r>
              <a:rPr sz="2004" spc="-5" smtClean="0">
                <a:latin typeface="Arial"/>
                <a:cs typeface="Arial"/>
              </a:rPr>
              <a:t> </a:t>
            </a:r>
            <a:r>
              <a:rPr sz="2004" spc="-5">
                <a:latin typeface="Arial"/>
                <a:cs typeface="Arial"/>
              </a:rPr>
              <a:t>1-3</a:t>
            </a:r>
            <a:r>
              <a:rPr sz="2004" spc="-60">
                <a:latin typeface="Arial"/>
                <a:cs typeface="Arial"/>
              </a:rPr>
              <a:t> </a:t>
            </a:r>
            <a:r>
              <a:rPr lang="ru-RU" sz="2004" spc="-60" dirty="0" smtClean="0">
                <a:latin typeface="Arial"/>
                <a:cs typeface="Arial"/>
              </a:rPr>
              <a:t>секунды</a:t>
            </a:r>
            <a:endParaRPr sz="2004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054">
              <a:latin typeface="Times New Roman"/>
              <a:cs typeface="Times New Roman"/>
            </a:endParaRPr>
          </a:p>
          <a:p>
            <a:pPr marL="3752982" marR="5090"/>
            <a:r>
              <a:rPr lang="ru-RU" sz="2004" spc="-5" dirty="0" smtClean="0">
                <a:latin typeface="Arial"/>
                <a:cs typeface="Arial"/>
              </a:rPr>
              <a:t>Потеря концентрации</a:t>
            </a:r>
            <a:r>
              <a:rPr sz="2004" spc="-5" smtClean="0">
                <a:latin typeface="Arial"/>
                <a:cs typeface="Arial"/>
              </a:rPr>
              <a:t>:  </a:t>
            </a:r>
            <a:r>
              <a:rPr lang="ru-RU" sz="2004" spc="-5" dirty="0" smtClean="0">
                <a:latin typeface="Arial"/>
                <a:cs typeface="Arial"/>
              </a:rPr>
              <a:t/>
            </a:r>
            <a:br>
              <a:rPr lang="ru-RU" sz="2004" spc="-5" dirty="0" smtClean="0">
                <a:latin typeface="Arial"/>
                <a:cs typeface="Arial"/>
              </a:rPr>
            </a:br>
            <a:r>
              <a:rPr lang="ru-RU" sz="2004" spc="-5" dirty="0" smtClean="0">
                <a:latin typeface="Arial"/>
                <a:cs typeface="Arial"/>
              </a:rPr>
              <a:t>около</a:t>
            </a:r>
            <a:r>
              <a:rPr sz="2004" spc="-5" smtClean="0">
                <a:latin typeface="Arial"/>
                <a:cs typeface="Arial"/>
              </a:rPr>
              <a:t> </a:t>
            </a:r>
            <a:r>
              <a:rPr sz="2004" spc="-5">
                <a:latin typeface="Arial"/>
                <a:cs typeface="Arial"/>
              </a:rPr>
              <a:t>20</a:t>
            </a:r>
            <a:r>
              <a:rPr sz="2004" spc="-75">
                <a:latin typeface="Arial"/>
                <a:cs typeface="Arial"/>
              </a:rPr>
              <a:t> </a:t>
            </a:r>
            <a:r>
              <a:rPr lang="ru-RU" sz="2004" spc="-75" dirty="0" smtClean="0">
                <a:latin typeface="Arial"/>
                <a:cs typeface="Arial"/>
              </a:rPr>
              <a:t>минут</a:t>
            </a:r>
            <a:endParaRPr sz="200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923" y="5355347"/>
            <a:ext cx="8098357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24"/>
            <a:r>
              <a:rPr lang="ru-RU" b="1" spc="-10" dirty="0" smtClean="0">
                <a:latin typeface="Arial"/>
                <a:cs typeface="Arial"/>
              </a:rPr>
              <a:t>Выигрыш во времени благодаря «часу тишины» </a:t>
            </a:r>
            <a:r>
              <a:rPr lang="ru-RU" spc="-10" dirty="0" smtClean="0">
                <a:latin typeface="Arial"/>
                <a:cs typeface="Arial"/>
              </a:rPr>
              <a:t/>
            </a:r>
            <a:br>
              <a:rPr lang="ru-RU" spc="-10" dirty="0" smtClean="0">
                <a:latin typeface="Arial"/>
                <a:cs typeface="Arial"/>
              </a:rPr>
            </a:br>
            <a:r>
              <a:rPr lang="ru-RU" sz="1600" spc="-10" dirty="0" smtClean="0">
                <a:latin typeface="Arial"/>
                <a:cs typeface="Arial"/>
              </a:rPr>
              <a:t>(предусмотренное в распорядке дня время для того, чтобы «отгородиться от внешнего мира»)</a:t>
            </a:r>
            <a:endParaRPr lang="ru-RU" sz="1600" spc="-1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4857760"/>
            <a:ext cx="5715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Время</a:t>
            </a:r>
            <a:endParaRPr lang="ru-RU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4714884"/>
            <a:ext cx="178595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П о м е х и</a:t>
            </a:r>
            <a:endParaRPr lang="ru-RU" sz="9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357158" y="4143380"/>
            <a:ext cx="78581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5400000" flipH="1" flipV="1">
            <a:off x="214850" y="4142815"/>
            <a:ext cx="121444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Работоспособность</a:t>
            </a:r>
            <a:endParaRPr lang="ru-RU" sz="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2285992"/>
            <a:ext cx="2571768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cs typeface="Arial"/>
              </a:rPr>
              <a:t>«Эффект  полотна </a:t>
            </a:r>
            <a:r>
              <a:rPr lang="ru-RU" sz="800" b="1" dirty="0" smtClean="0">
                <a:solidFill>
                  <a:schemeClr val="tx1"/>
                </a:solidFill>
              </a:rPr>
              <a:t>пилы»</a:t>
            </a:r>
            <a:endParaRPr lang="ru-RU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82" y="357166"/>
            <a:ext cx="6389902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 smtClean="0">
                <a:latin typeface="+mn-lt"/>
              </a:rPr>
              <a:t>Руководство через делегирование</a:t>
            </a:r>
            <a:endParaRPr lang="ru-RU" sz="2800"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225" y="1364489"/>
            <a:ext cx="8252179" cy="504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indent="-343552">
              <a:spcBef>
                <a:spcPts val="600"/>
              </a:spcBef>
              <a:buClr>
                <a:srgbClr val="E4005C"/>
              </a:buClr>
              <a:buSzPct val="68181"/>
              <a:tabLst>
                <a:tab pos="355639" algn="l"/>
                <a:tab pos="356276" algn="l"/>
              </a:tabLst>
            </a:pPr>
            <a:r>
              <a:rPr lang="ru-RU" sz="2400" dirty="0" smtClean="0">
                <a:latin typeface="Arial"/>
                <a:cs typeface="Arial"/>
              </a:rPr>
              <a:t>Подлежат делегированию…</a:t>
            </a: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pc="-5" dirty="0" smtClean="0">
                <a:latin typeface="Arial"/>
                <a:cs typeface="Arial"/>
              </a:rPr>
              <a:t>рутинные виды работы</a:t>
            </a:r>
            <a:endParaRPr>
              <a:latin typeface="Arial"/>
              <a:cs typeface="Arial"/>
            </a:endParaRP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подготовительная работа</a:t>
            </a:r>
            <a:r>
              <a:rPr spc="-80" smtClean="0">
                <a:latin typeface="Arial"/>
                <a:cs typeface="Arial"/>
              </a:rPr>
              <a:t> </a:t>
            </a:r>
            <a:r>
              <a:rPr smtClean="0">
                <a:latin typeface="Arial"/>
                <a:cs typeface="Arial"/>
              </a:rPr>
              <a:t>(</a:t>
            </a:r>
            <a:r>
              <a:rPr lang="ru-RU" dirty="0" smtClean="0">
                <a:latin typeface="Arial"/>
                <a:cs typeface="Arial"/>
              </a:rPr>
              <a:t>проекты документов</a:t>
            </a:r>
            <a:r>
              <a:rPr smtClean="0">
                <a:latin typeface="Arial"/>
                <a:cs typeface="Arial"/>
              </a:rPr>
              <a:t>…)</a:t>
            </a:r>
            <a:endParaRPr>
              <a:latin typeface="Arial"/>
              <a:cs typeface="Arial"/>
            </a:endParaRP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участие в заседаниях вместо/от имени уполномоченного лица</a:t>
            </a: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smtClean="0">
                <a:latin typeface="Arial"/>
                <a:cs typeface="Arial"/>
              </a:rPr>
              <a:t>…</a:t>
            </a:r>
            <a:endParaRPr>
              <a:latin typeface="Arial"/>
              <a:cs typeface="Arial"/>
            </a:endParaRPr>
          </a:p>
          <a:p>
            <a:pPr marL="12724">
              <a:spcBef>
                <a:spcPts val="600"/>
              </a:spcBef>
            </a:pPr>
            <a:r>
              <a:rPr lang="ru-RU" sz="2400" dirty="0" smtClean="0">
                <a:latin typeface="Arial"/>
                <a:cs typeface="Arial"/>
              </a:rPr>
              <a:t>Не подлежат делегированию…</a:t>
            </a: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типичные руководящие функции</a:t>
            </a:r>
            <a:endParaRPr>
              <a:latin typeface="Arial"/>
              <a:cs typeface="Arial"/>
            </a:endParaRP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руководство и мотивация сотрудников</a:t>
            </a:r>
            <a:endParaRPr>
              <a:latin typeface="Arial"/>
              <a:cs typeface="Arial"/>
            </a:endParaRPr>
          </a:p>
          <a:p>
            <a:pPr marL="356276" marR="5090" indent="-343552">
              <a:lnSpc>
                <a:spcPts val="2385"/>
              </a:lnSpc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задачи </a:t>
            </a:r>
            <a:r>
              <a:rPr smtClean="0">
                <a:latin typeface="Arial"/>
                <a:cs typeface="Arial"/>
              </a:rPr>
              <a:t> </a:t>
            </a:r>
            <a:r>
              <a:rPr lang="ru-RU" dirty="0" smtClean="0">
                <a:latin typeface="Arial"/>
                <a:cs typeface="Arial"/>
              </a:rPr>
              <a:t>высокой важности и с высокой долей риска</a:t>
            </a:r>
            <a:endParaRPr>
              <a:latin typeface="Arial"/>
              <a:cs typeface="Arial"/>
            </a:endParaRP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pc="-5" dirty="0" smtClean="0">
                <a:latin typeface="Arial"/>
                <a:cs typeface="Arial"/>
              </a:rPr>
              <a:t>чрезвычайные, особые случаи</a:t>
            </a:r>
            <a:endParaRPr>
              <a:latin typeface="Arial"/>
              <a:cs typeface="Arial"/>
            </a:endParaRP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/>
              <a:t>строго конфиденциальные дела</a:t>
            </a: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/>
              <a:t>…</a:t>
            </a:r>
          </a:p>
          <a:p>
            <a:pPr marL="12724">
              <a:spcBef>
                <a:spcPts val="254"/>
              </a:spcBef>
              <a:tabLst>
                <a:tab pos="355639" algn="l"/>
              </a:tabLst>
            </a:pPr>
            <a:endParaRPr sz="220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9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20" y="357166"/>
            <a:ext cx="5929354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 smtClean="0">
                <a:latin typeface="+mn-lt"/>
              </a:rPr>
              <a:t>Преимущества делегирования</a:t>
            </a:r>
            <a:endParaRPr lang="ru-RU" sz="2800"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910" y="1500174"/>
            <a:ext cx="7604348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marR="941586" indent="-343552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Снижение нагрузки, экономия времени для выполнения важных задач</a:t>
            </a:r>
          </a:p>
          <a:p>
            <a:pPr marL="356276" marR="464431" indent="-343552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Использование специальных знаний и опыта соответствующих сотрудников</a:t>
            </a:r>
          </a:p>
          <a:p>
            <a:pPr marL="356276" marR="5090" indent="-343552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Развитие и поддержка способностей, инициативы, независимости и компетенции сотрудников</a:t>
            </a:r>
          </a:p>
          <a:p>
            <a:pPr marL="356276" marR="906594" indent="-343552">
              <a:spcBef>
                <a:spcPts val="600"/>
              </a:spcBef>
              <a:spcAft>
                <a:spcPts val="600"/>
              </a:spcAft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Положительное влияние на мотивацию к достижению успехов и на степень удовлетворенности работой сотрудников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8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6137846" cy="73866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dirty="0" smtClean="0">
                <a:latin typeface="+mn-lt"/>
              </a:rPr>
              <a:t>Собственное сопротивление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делегированию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1472" y="1428736"/>
            <a:ext cx="7858180" cy="366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marR="1140082" indent="-343552">
              <a:lnSpc>
                <a:spcPts val="2455"/>
              </a:lnSpc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Отсутствие времени для объяснения и контроля делегируемых задач (нетерпеливость?)</a:t>
            </a:r>
          </a:p>
          <a:p>
            <a:pPr marL="356276" marR="36264" indent="-343552">
              <a:lnSpc>
                <a:spcPts val="2455"/>
              </a:lnSpc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Непонятно, что именно должно быть делегировано, так как задача не известна в деталях (информация?)</a:t>
            </a:r>
          </a:p>
          <a:p>
            <a:pPr marL="356276" marR="67438" indent="-343552">
              <a:lnSpc>
                <a:spcPct val="92800"/>
              </a:lnSpc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Убеждение в том, что сам лучше и быстрее справишься с заданием, и тем самым в краткосрочной перспективе сэкономишь время (высокомерие?)</a:t>
            </a:r>
          </a:p>
          <a:p>
            <a:pPr marL="356276" marR="5090" indent="-343552">
              <a:lnSpc>
                <a:spcPct val="92800"/>
              </a:lnSpc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‏Боязнь конфликтов с руководителем из-за делегирования переданной задачи (неясные компетенции руководства?)</a:t>
            </a:r>
          </a:p>
          <a:p>
            <a:pPr marL="356276" marR="192771" indent="-343552">
              <a:lnSpc>
                <a:spcPts val="2455"/>
              </a:lnSpc>
              <a:spcBef>
                <a:spcPts val="60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Arial"/>
                <a:cs typeface="Arial"/>
              </a:rPr>
              <a:t>Определенная задача неохотно делегируется, так как самому нравится ее выполнять (увлеченность?)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2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6429420" cy="801687"/>
          </a:xfrm>
        </p:spPr>
        <p:txBody>
          <a:bodyPr/>
          <a:lstStyle/>
          <a:p>
            <a:r>
              <a:rPr lang="ru-RU" altLang="de-DE" dirty="0" smtClean="0">
                <a:latin typeface="+mn-lt"/>
              </a:rPr>
              <a:t>Цели управления хозяйственно-экономической деятельностью</a:t>
            </a:r>
            <a:endParaRPr lang="de-DE" altLang="de-DE" dirty="0" smtClean="0">
              <a:latin typeface="+mn-lt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528" y="1268760"/>
            <a:ext cx="8034685" cy="494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 Близость к гражданам</a:t>
            </a:r>
            <a:endParaRPr lang="de-DE" altLang="de-DE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Э</a:t>
            </a:r>
            <a:r>
              <a:rPr lang="vi-VN" altLang="de-DE" dirty="0" smtClean="0">
                <a:solidFill>
                  <a:srgbClr val="FF0000"/>
                </a:solidFill>
                <a:latin typeface="+mn-lt"/>
              </a:rPr>
              <a:t>ффект</a:t>
            </a: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и</a:t>
            </a:r>
            <a:r>
              <a:rPr lang="vi-VN" altLang="de-DE" dirty="0" smtClean="0">
                <a:solidFill>
                  <a:srgbClr val="FF0000"/>
                </a:solidFill>
                <a:latin typeface="+mn-lt"/>
              </a:rPr>
              <a:t>вность организ</a:t>
            </a: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а</a:t>
            </a:r>
            <a:r>
              <a:rPr lang="vi-VN" altLang="de-DE" dirty="0" smtClean="0">
                <a:solidFill>
                  <a:srgbClr val="FF0000"/>
                </a:solidFill>
                <a:latin typeface="+mn-lt"/>
              </a:rPr>
              <a:t>ции</a:t>
            </a: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vi-VN" altLang="de-DE" dirty="0" smtClean="0">
                <a:solidFill>
                  <a:srgbClr val="FF0000"/>
                </a:solidFill>
                <a:latin typeface="+mn-lt"/>
              </a:rPr>
              <a:t>экон</a:t>
            </a: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о</a:t>
            </a:r>
            <a:r>
              <a:rPr lang="vi-VN" altLang="de-DE" dirty="0" smtClean="0">
                <a:solidFill>
                  <a:srgbClr val="FF0000"/>
                </a:solidFill>
                <a:latin typeface="+mn-lt"/>
              </a:rPr>
              <a:t>мики</a:t>
            </a: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 </a:t>
            </a:r>
            <a:br>
              <a:rPr lang="ru-RU" altLang="de-DE" dirty="0" smtClean="0">
                <a:solidFill>
                  <a:srgbClr val="FF0000"/>
                </a:solidFill>
                <a:latin typeface="+mn-lt"/>
              </a:rPr>
            </a:b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    </a:t>
            </a:r>
            <a:r>
              <a:rPr lang="de-DE" altLang="de-DE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высокий организационно-технический уровень</a:t>
            </a:r>
            <a:r>
              <a:rPr lang="de-DE" altLang="de-DE" dirty="0" smtClean="0">
                <a:solidFill>
                  <a:srgbClr val="FF0000"/>
                </a:solidFill>
                <a:latin typeface="+mn-lt"/>
              </a:rPr>
              <a:t>)</a:t>
            </a:r>
            <a:endParaRPr lang="de-DE" altLang="de-DE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Прозрачность</a:t>
            </a:r>
            <a:endParaRPr lang="de-DE" altLang="de-DE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 Экономическая эффективность</a:t>
            </a:r>
            <a:endParaRPr lang="de-DE" altLang="de-DE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Ориентация на результат</a:t>
            </a:r>
            <a:endParaRPr lang="de-DE" altLang="de-DE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de-DE" dirty="0" smtClean="0">
                <a:solidFill>
                  <a:srgbClr val="FF0000"/>
                </a:solidFill>
                <a:latin typeface="+mn-lt"/>
              </a:rPr>
              <a:t>Ориентация на сотрудников</a:t>
            </a:r>
            <a:endParaRPr lang="de-DE" altLang="de-DE" dirty="0">
              <a:solidFill>
                <a:srgbClr val="FF0000"/>
              </a:solidFill>
              <a:latin typeface="+mn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altLang="de-DE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de-DE" sz="2400" b="1" dirty="0" smtClean="0">
                <a:solidFill>
                  <a:srgbClr val="0070C0"/>
                </a:solidFill>
                <a:latin typeface="+mn-lt"/>
              </a:rPr>
              <a:t>Цель -  управление администрацией </a:t>
            </a:r>
            <a:br>
              <a:rPr lang="ru-RU" altLang="de-DE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ru-RU" altLang="de-DE" sz="2400" b="1" dirty="0" smtClean="0">
                <a:solidFill>
                  <a:srgbClr val="0070C0"/>
                </a:solidFill>
                <a:latin typeface="+mn-lt"/>
              </a:rPr>
              <a:t>в качестве предприятия по оказанию </a:t>
            </a:r>
            <a:br>
              <a:rPr lang="ru-RU" altLang="de-DE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ru-RU" altLang="de-DE" sz="2400" b="1" dirty="0" smtClean="0">
                <a:solidFill>
                  <a:srgbClr val="0070C0"/>
                </a:solidFill>
                <a:latin typeface="+mn-lt"/>
              </a:rPr>
              <a:t>сервисных услуг с ориентацией на клиента</a:t>
            </a:r>
            <a:r>
              <a:rPr lang="de-DE" altLang="de-DE" sz="2400" b="1" dirty="0" smtClean="0">
                <a:solidFill>
                  <a:srgbClr val="0070C0"/>
                </a:solidFill>
                <a:latin typeface="+mn-lt"/>
              </a:rPr>
              <a:t>!</a:t>
            </a:r>
            <a:endParaRPr lang="de-DE" altLang="de-DE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783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188640"/>
            <a:ext cx="6891678" cy="738664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dirty="0" smtClean="0">
                <a:latin typeface="+mn-lt"/>
              </a:rPr>
              <a:t>Собственное сопротивление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делегированию</a:t>
            </a:r>
            <a:endParaRPr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348" y="1785926"/>
            <a:ext cx="6674508" cy="300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marR="5090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Страх потери имиджа или авторитета  (потеря власти?)‏</a:t>
            </a:r>
          </a:p>
          <a:p>
            <a:pPr marL="356276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Недостаточная готовность к риску (боязливость?)</a:t>
            </a:r>
          </a:p>
          <a:p>
            <a:pPr marL="356276" marR="267843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Недоверие в отношении умений и готовности сотрудников к выполнению задач (неточное знание сотрудников?)</a:t>
            </a:r>
          </a:p>
          <a:p>
            <a:pPr marL="356276" marR="581493" indent="-343552">
              <a:spcBef>
                <a:spcPts val="60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Непонятно, как реагировать в случае отказа от выполнения делегированных задач (слабая сторона руководства?)‏</a:t>
            </a:r>
            <a:endParaRPr lang="ru-RU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8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054" y="404664"/>
            <a:ext cx="5127078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 smtClean="0">
                <a:latin typeface="+mn-lt"/>
              </a:rPr>
              <a:t>Правила делегирования</a:t>
            </a:r>
            <a:endParaRPr sz="2800"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588" y="1335487"/>
            <a:ext cx="7387750" cy="3706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marR="932043" indent="-343552">
              <a:lnSpc>
                <a:spcPts val="2214"/>
              </a:lnSpc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pc="-5" dirty="0" smtClean="0">
                <a:latin typeface="+mn-lt"/>
                <a:cs typeface="Arial"/>
              </a:rPr>
              <a:t>Не только поставить </a:t>
            </a:r>
            <a:r>
              <a:rPr lang="ru-RU" dirty="0" smtClean="0">
                <a:solidFill>
                  <a:srgbClr val="FF0000"/>
                </a:solidFill>
                <a:latin typeface="+mn-lt"/>
                <a:cs typeface="Arial"/>
              </a:rPr>
              <a:t>задачу</a:t>
            </a:r>
            <a:r>
              <a:rPr smtClean="0">
                <a:latin typeface="+mn-lt"/>
                <a:cs typeface="Arial"/>
              </a:rPr>
              <a:t>, </a:t>
            </a:r>
            <a:r>
              <a:rPr lang="ru-RU" dirty="0" smtClean="0">
                <a:latin typeface="+mn-lt"/>
                <a:cs typeface="Arial"/>
              </a:rPr>
              <a:t>но и объяснить </a:t>
            </a:r>
            <a:r>
              <a:rPr lang="ru-RU" dirty="0" smtClean="0">
                <a:solidFill>
                  <a:srgbClr val="FF0000"/>
                </a:solidFill>
                <a:latin typeface="+mn-lt"/>
                <a:cs typeface="Arial"/>
              </a:rPr>
              <a:t>общие (рамочные) условия</a:t>
            </a:r>
          </a:p>
          <a:p>
            <a:pPr marL="356276" indent="-343552">
              <a:spcBef>
                <a:spcPts val="7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pc="-5" dirty="0" smtClean="0">
                <a:latin typeface="+mn-lt"/>
                <a:cs typeface="Arial"/>
              </a:rPr>
              <a:t>Выяснить вопрос распределения </a:t>
            </a:r>
            <a:r>
              <a:rPr lang="ru-RU" spc="-55" dirty="0" smtClean="0">
                <a:solidFill>
                  <a:srgbClr val="FF0000"/>
                </a:solidFill>
                <a:latin typeface="+mn-lt"/>
                <a:cs typeface="Arial"/>
              </a:rPr>
              <a:t>ответственности</a:t>
            </a:r>
            <a:endParaRPr dirty="0">
              <a:latin typeface="+mn-lt"/>
              <a:cs typeface="Arial"/>
            </a:endParaRPr>
          </a:p>
          <a:p>
            <a:pPr marL="356276" marR="230307" indent="-343552">
              <a:lnSpc>
                <a:spcPts val="2214"/>
              </a:lnSpc>
              <a:spcBef>
                <a:spcPts val="501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+mn-lt"/>
                <a:cs typeface="Arial"/>
              </a:rPr>
              <a:t>Определить порядок </a:t>
            </a:r>
            <a:r>
              <a:rPr lang="ru-RU" dirty="0" smtClean="0">
                <a:solidFill>
                  <a:srgbClr val="FF0000"/>
                </a:solidFill>
                <a:latin typeface="+mn-lt"/>
                <a:cs typeface="Arial"/>
              </a:rPr>
              <a:t>коммуникации</a:t>
            </a:r>
            <a:endParaRPr lang="de-DE" dirty="0" smtClean="0">
              <a:solidFill>
                <a:srgbClr val="FF0000"/>
              </a:solidFill>
              <a:latin typeface="+mn-lt"/>
              <a:cs typeface="Arial"/>
            </a:endParaRPr>
          </a:p>
          <a:p>
            <a:pPr marL="356276" marR="463795" indent="-343552">
              <a:lnSpc>
                <a:spcPts val="2214"/>
              </a:lnSpc>
              <a:spcBef>
                <a:spcPts val="501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solidFill>
                  <a:srgbClr val="FF0000"/>
                </a:solidFill>
                <a:latin typeface="+mn-lt"/>
                <a:cs typeface="Arial"/>
              </a:rPr>
              <a:t>Определить критерии результативности</a:t>
            </a:r>
            <a:r>
              <a:rPr smtClean="0">
                <a:latin typeface="+mn-lt"/>
                <a:cs typeface="Arial"/>
              </a:rPr>
              <a:t> (</a:t>
            </a:r>
            <a:r>
              <a:rPr lang="ru-RU" dirty="0" smtClean="0">
                <a:latin typeface="+mn-lt"/>
                <a:cs typeface="Arial"/>
              </a:rPr>
              <a:t>согласовать цель</a:t>
            </a:r>
            <a:r>
              <a:rPr lang="de-DE" dirty="0" smtClean="0">
                <a:latin typeface="+mn-lt"/>
                <a:cs typeface="Arial"/>
              </a:rPr>
              <a:t>, </a:t>
            </a:r>
            <a:r>
              <a:rPr lang="ru-RU" dirty="0" smtClean="0">
                <a:latin typeface="+mn-lt"/>
                <a:cs typeface="Arial"/>
              </a:rPr>
              <a:t>количество</a:t>
            </a:r>
            <a:r>
              <a:rPr smtClean="0">
                <a:latin typeface="+mn-lt"/>
                <a:cs typeface="Arial"/>
              </a:rPr>
              <a:t>,</a:t>
            </a:r>
            <a:r>
              <a:rPr spc="-80" smtClean="0">
                <a:latin typeface="+mn-lt"/>
                <a:cs typeface="Arial"/>
              </a:rPr>
              <a:t> </a:t>
            </a:r>
            <a:r>
              <a:rPr lang="ru-RU" spc="-80" dirty="0" smtClean="0">
                <a:latin typeface="+mn-lt"/>
                <a:cs typeface="Arial"/>
              </a:rPr>
              <a:t>качество</a:t>
            </a:r>
            <a:r>
              <a:rPr smtClean="0">
                <a:latin typeface="+mn-lt"/>
                <a:cs typeface="Arial"/>
              </a:rPr>
              <a:t>, </a:t>
            </a:r>
            <a:r>
              <a:rPr lang="ru-RU" dirty="0" smtClean="0">
                <a:latin typeface="+mn-lt"/>
                <a:cs typeface="Arial"/>
              </a:rPr>
              <a:t>промежуточный и окончательный сроки</a:t>
            </a:r>
            <a:r>
              <a:rPr smtClean="0">
                <a:latin typeface="+mn-lt"/>
                <a:cs typeface="Arial"/>
              </a:rPr>
              <a:t>)</a:t>
            </a:r>
            <a:r>
              <a:rPr dirty="0">
                <a:latin typeface="+mn-lt"/>
                <a:cs typeface="Arial"/>
              </a:rPr>
              <a:t>‏</a:t>
            </a:r>
          </a:p>
          <a:p>
            <a:pPr marL="356276" indent="-343552">
              <a:spcBef>
                <a:spcPts val="70"/>
              </a:spcBef>
              <a:buClr>
                <a:srgbClr val="E4005C"/>
              </a:buClr>
              <a:buSzPct val="68181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spc="-5" dirty="0" smtClean="0">
                <a:solidFill>
                  <a:srgbClr val="FF0000"/>
                </a:solidFill>
                <a:latin typeface="+mn-lt"/>
                <a:cs typeface="Arial"/>
              </a:rPr>
              <a:t>Обеспечить понимание задач </a:t>
            </a:r>
            <a:r>
              <a:rPr lang="ru-RU" spc="-5" dirty="0" smtClean="0">
                <a:latin typeface="+mn-lt"/>
                <a:cs typeface="Arial"/>
              </a:rPr>
              <a:t>обеими сторонами</a:t>
            </a:r>
            <a:endParaRPr lang="de-DE" spc="-5" dirty="0" smtClean="0">
              <a:latin typeface="+mn-lt"/>
              <a:cs typeface="Arial"/>
            </a:endParaRPr>
          </a:p>
          <a:p>
            <a:pPr>
              <a:spcBef>
                <a:spcPts val="20"/>
              </a:spcBef>
            </a:pPr>
            <a:endParaRPr dirty="0">
              <a:latin typeface="+mn-lt"/>
              <a:cs typeface="Times New Roman"/>
            </a:endParaRPr>
          </a:p>
          <a:p>
            <a:pPr marL="12724">
              <a:spcBef>
                <a:spcPts val="5"/>
              </a:spcBef>
            </a:pPr>
            <a:r>
              <a:rPr lang="ru-RU" spc="-5" dirty="0" smtClean="0">
                <a:latin typeface="+mn-lt"/>
                <a:cs typeface="Arial"/>
              </a:rPr>
              <a:t>Поручение с делегированием задач</a:t>
            </a:r>
            <a:r>
              <a:rPr spc="-5" smtClean="0">
                <a:latin typeface="+mn-lt"/>
                <a:cs typeface="Arial"/>
              </a:rPr>
              <a:t>:</a:t>
            </a:r>
            <a:endParaRPr dirty="0">
              <a:latin typeface="+mn-lt"/>
              <a:cs typeface="Arial"/>
            </a:endParaRPr>
          </a:p>
          <a:p>
            <a:pPr marL="12724">
              <a:spcBef>
                <a:spcPts val="70"/>
              </a:spcBef>
              <a:tabLst>
                <a:tab pos="928225" algn="l"/>
                <a:tab pos="1844999" algn="l"/>
                <a:tab pos="3216024" algn="l"/>
                <a:tab pos="4244134" algn="l"/>
              </a:tabLst>
            </a:pPr>
            <a:r>
              <a:rPr lang="ru-RU" dirty="0" smtClean="0">
                <a:latin typeface="+mn-lt"/>
                <a:cs typeface="Arial"/>
              </a:rPr>
              <a:t>Что (Какая задача)</a:t>
            </a:r>
            <a:r>
              <a:rPr smtClean="0">
                <a:latin typeface="+mn-lt"/>
                <a:cs typeface="Arial"/>
              </a:rPr>
              <a:t>?</a:t>
            </a:r>
            <a:r>
              <a:rPr lang="de-DE" dirty="0" smtClean="0">
                <a:latin typeface="+mn-lt"/>
                <a:cs typeface="Arial"/>
              </a:rPr>
              <a:t> </a:t>
            </a:r>
            <a:r>
              <a:rPr lang="ru-RU" dirty="0" smtClean="0">
                <a:latin typeface="+mn-lt"/>
                <a:cs typeface="Arial"/>
              </a:rPr>
              <a:t>Кто</a:t>
            </a:r>
            <a:r>
              <a:rPr lang="de-DE" dirty="0" smtClean="0">
                <a:latin typeface="+mn-lt"/>
                <a:cs typeface="Arial"/>
              </a:rPr>
              <a:t>/</a:t>
            </a:r>
            <a:r>
              <a:rPr lang="ru-RU" dirty="0" smtClean="0">
                <a:latin typeface="+mn-lt"/>
                <a:cs typeface="Arial"/>
              </a:rPr>
              <a:t>с кем</a:t>
            </a:r>
            <a:r>
              <a:rPr lang="de-DE" dirty="0" smtClean="0">
                <a:latin typeface="+mn-lt"/>
                <a:cs typeface="Arial"/>
              </a:rPr>
              <a:t>? </a:t>
            </a:r>
            <a:r>
              <a:rPr lang="ru-RU" dirty="0" smtClean="0">
                <a:latin typeface="+mn-lt"/>
                <a:cs typeface="Arial"/>
              </a:rPr>
              <a:t>Как(-им образом)</a:t>
            </a:r>
            <a:r>
              <a:rPr smtClean="0">
                <a:latin typeface="+mn-lt"/>
                <a:cs typeface="Arial"/>
              </a:rPr>
              <a:t>?</a:t>
            </a:r>
            <a:r>
              <a:rPr lang="de-DE" dirty="0" smtClean="0">
                <a:latin typeface="+mn-lt"/>
                <a:cs typeface="Arial"/>
              </a:rPr>
              <a:t> </a:t>
            </a:r>
            <a:r>
              <a:rPr lang="ru-RU" dirty="0" smtClean="0">
                <a:latin typeface="+mn-lt"/>
                <a:cs typeface="Arial"/>
              </a:rPr>
              <a:t>(По) какой причине</a:t>
            </a:r>
            <a:r>
              <a:rPr smtClean="0">
                <a:latin typeface="+mn-lt"/>
                <a:cs typeface="Arial"/>
              </a:rPr>
              <a:t>?</a:t>
            </a:r>
            <a:r>
              <a:rPr lang="ru-RU" dirty="0" smtClean="0">
                <a:latin typeface="+mn-lt"/>
                <a:cs typeface="Arial"/>
              </a:rPr>
              <a:t> Когда должно быть выполнено</a:t>
            </a:r>
            <a:r>
              <a:rPr spc="-5" smtClean="0">
                <a:latin typeface="+mn-lt"/>
                <a:cs typeface="Arial"/>
              </a:rPr>
              <a:t>?</a:t>
            </a:r>
            <a:endParaRPr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6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44" y="357166"/>
            <a:ext cx="5320042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24"/>
            <a:r>
              <a:rPr lang="ru-RU" sz="2800" spc="-5" dirty="0" smtClean="0">
                <a:latin typeface="+mn-lt"/>
              </a:rPr>
              <a:t>Ошибки при делегировании</a:t>
            </a:r>
            <a:endParaRPr sz="2800" spc="-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583" y="1478231"/>
            <a:ext cx="7103127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76" marR="717005" indent="-343552">
              <a:lnSpc>
                <a:spcPct val="150000"/>
              </a:lnSpc>
              <a:spcBef>
                <a:spcPts val="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+mn-lt"/>
                <a:cs typeface="Arial"/>
              </a:rPr>
              <a:t>Распределение отдельных </a:t>
            </a:r>
            <a:r>
              <a:rPr lang="ru-RU" dirty="0" smtClean="0">
                <a:cs typeface="Arial"/>
              </a:rPr>
              <a:t>несвязанных </a:t>
            </a:r>
            <a:r>
              <a:rPr lang="ru-RU" dirty="0" smtClean="0">
                <a:latin typeface="+mn-lt"/>
                <a:cs typeface="Arial"/>
              </a:rPr>
              <a:t>задач</a:t>
            </a:r>
          </a:p>
          <a:p>
            <a:pPr marL="356276" indent="-343552">
              <a:lnSpc>
                <a:spcPct val="150000"/>
              </a:lnSpc>
              <a:spcBef>
                <a:spcPts val="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+mn-lt"/>
                <a:cs typeface="Arial"/>
              </a:rPr>
              <a:t>Нечеткая постановка задач</a:t>
            </a:r>
            <a:endParaRPr>
              <a:latin typeface="+mn-lt"/>
              <a:cs typeface="Arial"/>
            </a:endParaRPr>
          </a:p>
          <a:p>
            <a:pPr marL="356276" indent="-343552">
              <a:lnSpc>
                <a:spcPct val="150000"/>
              </a:lnSpc>
              <a:spcBef>
                <a:spcPts val="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+mn-lt"/>
                <a:cs typeface="Arial"/>
              </a:rPr>
              <a:t>Слишком тщательный </a:t>
            </a:r>
            <a:r>
              <a:rPr smtClean="0">
                <a:latin typeface="+mn-lt"/>
                <a:cs typeface="Arial"/>
              </a:rPr>
              <a:t>/ </a:t>
            </a:r>
            <a:r>
              <a:rPr lang="ru-RU" dirty="0" smtClean="0">
                <a:latin typeface="+mn-lt"/>
                <a:cs typeface="Arial"/>
              </a:rPr>
              <a:t>слишком поверхностный контроль</a:t>
            </a:r>
            <a:endParaRPr>
              <a:latin typeface="+mn-lt"/>
              <a:cs typeface="Arial"/>
            </a:endParaRPr>
          </a:p>
          <a:p>
            <a:pPr marL="356276" indent="-343552">
              <a:lnSpc>
                <a:spcPct val="150000"/>
              </a:lnSpc>
              <a:spcBef>
                <a:spcPts val="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+mn-lt"/>
                <a:cs typeface="Arial"/>
              </a:rPr>
              <a:t>Неясные договоренности в отношении сроков</a:t>
            </a:r>
          </a:p>
          <a:p>
            <a:pPr marL="356276" indent="-343552">
              <a:lnSpc>
                <a:spcPct val="150000"/>
              </a:lnSpc>
              <a:spcBef>
                <a:spcPts val="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+mn-lt"/>
                <a:cs typeface="Arial"/>
              </a:rPr>
              <a:t>Двойное делегирование</a:t>
            </a:r>
            <a:r>
              <a:rPr lang="ru-RU" dirty="0" smtClean="0">
                <a:cs typeface="Arial"/>
              </a:rPr>
              <a:t> (дублирование) </a:t>
            </a:r>
            <a:endParaRPr>
              <a:latin typeface="+mn-lt"/>
              <a:cs typeface="Arial"/>
            </a:endParaRPr>
          </a:p>
          <a:p>
            <a:pPr marL="356276" indent="-343552">
              <a:lnSpc>
                <a:spcPct val="150000"/>
              </a:lnSpc>
              <a:spcBef>
                <a:spcPts val="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+mn-lt"/>
                <a:cs typeface="Arial"/>
              </a:rPr>
              <a:t>Допуск обратной передачи делегированных задач</a:t>
            </a:r>
            <a:endParaRPr>
              <a:latin typeface="+mn-lt"/>
              <a:cs typeface="Arial"/>
            </a:endParaRPr>
          </a:p>
          <a:p>
            <a:pPr marL="356276" indent="-343552">
              <a:lnSpc>
                <a:spcPct val="150000"/>
              </a:lnSpc>
              <a:spcBef>
                <a:spcPts val="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+mn-lt"/>
                <a:cs typeface="Arial"/>
              </a:rPr>
              <a:t>Стремление самому руководить процессом выполнения</a:t>
            </a:r>
            <a:endParaRPr>
              <a:latin typeface="+mn-lt"/>
              <a:cs typeface="Arial"/>
            </a:endParaRPr>
          </a:p>
          <a:p>
            <a:pPr marL="356276" indent="-343552">
              <a:lnSpc>
                <a:spcPct val="150000"/>
              </a:lnSpc>
              <a:spcBef>
                <a:spcPts val="0"/>
              </a:spcBef>
              <a:buClr>
                <a:srgbClr val="E4005C"/>
              </a:buClr>
              <a:buSzPct val="70833"/>
              <a:buFont typeface="Wingdings"/>
              <a:buChar char=""/>
              <a:tabLst>
                <a:tab pos="355639" algn="l"/>
                <a:tab pos="356276" algn="l"/>
              </a:tabLst>
            </a:pPr>
            <a:r>
              <a:rPr lang="ru-RU" dirty="0" smtClean="0">
                <a:latin typeface="+mn-lt"/>
                <a:cs typeface="Arial"/>
              </a:rPr>
              <a:t>Делегирование, одновременно с задачами, и собственного стиля работы</a:t>
            </a:r>
          </a:p>
        </p:txBody>
      </p:sp>
    </p:spTree>
    <p:extLst>
      <p:ext uri="{BB962C8B-B14F-4D97-AF65-F5344CB8AC3E}">
        <p14:creationId xmlns:p14="http://schemas.microsoft.com/office/powerpoint/2010/main" val="27306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285720" y="1196974"/>
            <a:ext cx="8643998" cy="516098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600" b="0" dirty="0" smtClean="0"/>
              <a:t>Планируйте все задания письменно</a:t>
            </a:r>
            <a:endParaRPr lang="de-DE" sz="1600" b="0" dirty="0" smtClean="0"/>
          </a:p>
          <a:p>
            <a:pPr>
              <a:spcBef>
                <a:spcPts val="600"/>
              </a:spcBef>
            </a:pPr>
            <a:r>
              <a:rPr lang="ru-RU" sz="1600" b="0" dirty="0" smtClean="0"/>
              <a:t>Планируйте на долгосрочную перспективу</a:t>
            </a:r>
            <a:endParaRPr lang="de-DE" sz="1600" b="0" dirty="0" smtClean="0"/>
          </a:p>
          <a:p>
            <a:pPr>
              <a:spcBef>
                <a:spcPts val="600"/>
              </a:spcBef>
            </a:pPr>
            <a:r>
              <a:rPr lang="ru-RU" sz="1600" b="0" dirty="0" smtClean="0"/>
              <a:t>Распланируйте примерно максимально</a:t>
            </a:r>
            <a:r>
              <a:rPr lang="de-DE" sz="1600" b="0" dirty="0" smtClean="0"/>
              <a:t> 60 % </a:t>
            </a:r>
            <a:r>
              <a:rPr lang="ru-RU" sz="1600" b="0" dirty="0" smtClean="0"/>
              <a:t>времени рабочего дня</a:t>
            </a:r>
            <a:endParaRPr lang="de-DE" sz="1600" b="0" dirty="0" smtClean="0"/>
          </a:p>
          <a:p>
            <a:pPr>
              <a:spcBef>
                <a:spcPts val="600"/>
              </a:spcBef>
            </a:pPr>
            <a:r>
              <a:rPr lang="ru-RU" sz="1600" b="0" dirty="0" smtClean="0"/>
              <a:t>Актуализируйте</a:t>
            </a:r>
            <a:r>
              <a:rPr lang="de-DE" sz="1600" b="0" dirty="0" smtClean="0"/>
              <a:t>/</a:t>
            </a:r>
            <a:r>
              <a:rPr lang="ru-RU" sz="1600" b="0" dirty="0" smtClean="0"/>
              <a:t>пересматривайте свое планирование ежедневно</a:t>
            </a:r>
            <a:endParaRPr lang="de-DE" sz="1600" b="0" dirty="0" smtClean="0"/>
          </a:p>
          <a:p>
            <a:pPr>
              <a:spcBef>
                <a:spcPts val="600"/>
              </a:spcBef>
            </a:pPr>
            <a:r>
              <a:rPr lang="ru-RU" sz="1600" b="0" dirty="0" smtClean="0"/>
              <a:t>Расставляйте приоритеты в своих задачах, занимайтесь, в первую очередь, </a:t>
            </a:r>
            <a:br>
              <a:rPr lang="ru-RU" sz="1600" b="0" dirty="0" smtClean="0"/>
            </a:br>
            <a:r>
              <a:rPr lang="ru-RU" sz="1600" b="0" dirty="0" smtClean="0"/>
              <a:t>задачами типа А и/или важными и неотложными задачами, и отводите для этого достаточно времени</a:t>
            </a:r>
            <a:endParaRPr lang="de-DE" sz="1600" b="0" dirty="0" smtClean="0"/>
          </a:p>
          <a:p>
            <a:pPr>
              <a:spcBef>
                <a:spcPts val="600"/>
              </a:spcBef>
            </a:pPr>
            <a:r>
              <a:rPr lang="ru-RU" sz="1600" b="0" dirty="0" smtClean="0"/>
              <a:t>Всегда по утрам начинайте работу с выполнения задач типа </a:t>
            </a:r>
            <a:r>
              <a:rPr lang="de-DE" sz="1600" b="0" dirty="0" smtClean="0"/>
              <a:t>A</a:t>
            </a:r>
          </a:p>
          <a:p>
            <a:pPr>
              <a:spcBef>
                <a:spcPts val="600"/>
              </a:spcBef>
            </a:pPr>
            <a:r>
              <a:rPr lang="ru-RU" sz="1600" b="0" dirty="0" smtClean="0"/>
              <a:t>Делегируйте несущественные задачи, исключайте их из списка дел или выполняйте в периоды низкой производительности</a:t>
            </a:r>
            <a:endParaRPr lang="de-DE" sz="1600" b="0" dirty="0" smtClean="0"/>
          </a:p>
          <a:p>
            <a:pPr>
              <a:spcBef>
                <a:spcPts val="600"/>
              </a:spcBef>
            </a:pPr>
            <a:r>
              <a:rPr lang="ru-RU" sz="1600" b="0" dirty="0" smtClean="0"/>
              <a:t>Избегайте всего, что способствует отвлечению внимания, напр., звуковой сигнал на смартфоне</a:t>
            </a:r>
            <a:endParaRPr lang="de-DE" sz="1600" b="0" dirty="0" smtClean="0"/>
          </a:p>
          <a:p>
            <a:pPr>
              <a:spcBef>
                <a:spcPts val="600"/>
              </a:spcBef>
            </a:pPr>
            <a:r>
              <a:rPr lang="ru-RU" sz="1600" b="0" dirty="0" smtClean="0"/>
              <a:t>Создавайте для себя условия с определением временных промежутков для спокойной работы (без помех)</a:t>
            </a:r>
          </a:p>
          <a:p>
            <a:pPr>
              <a:spcBef>
                <a:spcPts val="600"/>
              </a:spcBef>
            </a:pPr>
            <a:r>
              <a:rPr lang="ru-RU" sz="1600" b="0" dirty="0" smtClean="0"/>
              <a:t>Постоянно спрашивайте себя, на что Вы тратите свое время, и насколько все это действительно необходимо (обсуждения, рассылка электронных сообщений, вопросы от сотрудников ...) и/или являются ли затраты времени для этого оправданными</a:t>
            </a:r>
            <a:endParaRPr lang="de-DE" sz="1600" b="0" dirty="0" smtClean="0"/>
          </a:p>
          <a:p>
            <a:pPr>
              <a:spcBef>
                <a:spcPts val="600"/>
              </a:spcBef>
            </a:pPr>
            <a:r>
              <a:rPr lang="ru-RU" sz="1600" b="0" dirty="0" smtClean="0"/>
              <a:t>Умейте также время от времени говорить «Нет»</a:t>
            </a:r>
            <a:endParaRPr lang="de-DE" sz="1600" b="0" dirty="0" smtClean="0"/>
          </a:p>
          <a:p>
            <a:pPr lvl="1"/>
            <a:endParaRPr lang="de-DE" sz="190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Подведение итогов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06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2462201" cy="677844"/>
          </a:xfrm>
        </p:spPr>
        <p:txBody>
          <a:bodyPr/>
          <a:lstStyle/>
          <a:p>
            <a:r>
              <a:rPr lang="ru-RU" sz="2800" dirty="0" smtClean="0"/>
              <a:t>Содержание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3732223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Основы управления хозяйственно-экономической деятельностью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Успешное руководство персоналом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Маркетинг в системе государственного и </a:t>
            </a:r>
            <a:b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муниципального управления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 проектами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 временем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Организационное развитие</a:t>
            </a:r>
            <a:endParaRPr lang="de-DE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Борьба с коррупцией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75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0594" y="332657"/>
            <a:ext cx="3811340" cy="6674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Общее понятие</a:t>
            </a:r>
            <a:endParaRPr lang="de-DE" altLang="de-DE" sz="2800" dirty="0">
              <a:latin typeface="+mn-lt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85778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Организационное развитие (ОР) - это долгосрочная </a:t>
            </a:r>
            <a:r>
              <a:rPr lang="ru-RU" sz="1800" dirty="0" smtClean="0">
                <a:solidFill>
                  <a:srgbClr val="0070C0"/>
                </a:solidFill>
              </a:rPr>
              <a:t>программа «интервенций» в социальные процессы </a:t>
            </a:r>
            <a:r>
              <a:rPr lang="ru-RU" sz="1800" dirty="0" smtClean="0"/>
              <a:t>организаций с применением принципов и практик поведенческих наук с целью проведения </a:t>
            </a:r>
            <a:r>
              <a:rPr lang="ru-RU" sz="1800" dirty="0" smtClean="0">
                <a:solidFill>
                  <a:srgbClr val="0070C0"/>
                </a:solidFill>
              </a:rPr>
              <a:t>изменений в установках и поведении</a:t>
            </a:r>
            <a:r>
              <a:rPr lang="ru-RU" sz="1800" dirty="0" smtClean="0"/>
              <a:t>, которые приведут к повышению организационной эффективности.</a:t>
            </a:r>
            <a:r>
              <a:rPr lang="de-DE" sz="1800" dirty="0" smtClean="0"/>
              <a:t> (</a:t>
            </a:r>
            <a:r>
              <a:rPr lang="ru-RU" sz="1800" dirty="0" smtClean="0"/>
              <a:t>по </a:t>
            </a:r>
            <a:r>
              <a:rPr lang="ru-RU" sz="1800" dirty="0" err="1" smtClean="0"/>
              <a:t>Боумэну</a:t>
            </a:r>
            <a:r>
              <a:rPr lang="ru-RU" sz="1800" dirty="0" smtClean="0"/>
              <a:t> и Ашу</a:t>
            </a:r>
            <a:r>
              <a:rPr lang="de-DE" sz="1800" dirty="0" smtClean="0"/>
              <a:t>)</a:t>
            </a:r>
            <a:endParaRPr lang="ru-RU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ru-RU" sz="1800" dirty="0" smtClean="0"/>
              <a:t>Организационное развитие</a:t>
            </a:r>
            <a:endParaRPr lang="de-DE" sz="1800" dirty="0" smtClean="0"/>
          </a:p>
          <a:p>
            <a:r>
              <a:rPr lang="ru-RU" sz="1800" dirty="0" smtClean="0"/>
              <a:t>реализуется с широким охватом</a:t>
            </a:r>
            <a:r>
              <a:rPr lang="de-DE" sz="1800" dirty="0" smtClean="0"/>
              <a:t>, </a:t>
            </a:r>
            <a:r>
              <a:rPr lang="ru-RU" sz="1800" dirty="0" smtClean="0"/>
              <a:t>длительно и с перспективой - от среднесрочной до долгосрочной,</a:t>
            </a:r>
            <a:endParaRPr lang="de-DE" sz="1800" dirty="0" smtClean="0"/>
          </a:p>
          <a:p>
            <a:r>
              <a:rPr lang="ru-RU" sz="1800" dirty="0" smtClean="0"/>
              <a:t>основывается на знаниях и методах поведенческих наук</a:t>
            </a:r>
          </a:p>
          <a:p>
            <a:r>
              <a:rPr lang="ru-RU" sz="1800" dirty="0" smtClean="0"/>
              <a:t>ориентировано на процесс</a:t>
            </a:r>
            <a:endParaRPr lang="de-DE" sz="1800" dirty="0" smtClean="0"/>
          </a:p>
          <a:p>
            <a:r>
              <a:rPr lang="ru-RU" sz="1800" dirty="0" smtClean="0"/>
              <a:t>требует посредничества</a:t>
            </a:r>
            <a:endParaRPr lang="de-DE" sz="1800" dirty="0" smtClean="0"/>
          </a:p>
          <a:p>
            <a:r>
              <a:rPr lang="ru-RU" sz="1800" dirty="0" smtClean="0"/>
              <a:t>является партисипативным (предполагает коллективное совместное участие всех сотрудников</a:t>
            </a:r>
            <a:r>
              <a:rPr lang="de-DE" sz="1800" dirty="0" smtClean="0"/>
              <a:t>)</a:t>
            </a:r>
          </a:p>
          <a:p>
            <a:r>
              <a:rPr lang="ru-RU" sz="1800" dirty="0" smtClean="0"/>
              <a:t>изменяет организацию и поведение сотрудников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424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000924" cy="801687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Основания для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организационного развития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421484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dirty="0" smtClean="0"/>
              <a:t>Технические изменения</a:t>
            </a:r>
            <a:r>
              <a:rPr lang="de-DE" sz="2000" dirty="0" smtClean="0"/>
              <a:t> (</a:t>
            </a:r>
            <a:r>
              <a:rPr lang="ru-RU" sz="2000" dirty="0" smtClean="0"/>
              <a:t>напр.,</a:t>
            </a:r>
            <a:r>
              <a:rPr lang="de-DE" sz="2000" dirty="0" smtClean="0"/>
              <a:t> </a:t>
            </a:r>
            <a:r>
              <a:rPr lang="ru-RU" sz="2000" dirty="0" smtClean="0"/>
              <a:t>новое программное обеспечение</a:t>
            </a:r>
            <a:r>
              <a:rPr lang="de-DE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Изменение требований клиентов </a:t>
            </a:r>
            <a:r>
              <a:rPr lang="de-DE" sz="2000" dirty="0" smtClean="0"/>
              <a:t>(</a:t>
            </a:r>
            <a:r>
              <a:rPr lang="ru-RU" sz="2000" dirty="0" smtClean="0"/>
              <a:t>напр.,</a:t>
            </a:r>
            <a:r>
              <a:rPr lang="de-DE" sz="2000" dirty="0" smtClean="0"/>
              <a:t> </a:t>
            </a:r>
            <a:r>
              <a:rPr lang="ru-RU" sz="2000" dirty="0" smtClean="0"/>
              <a:t>в отношении качества, </a:t>
            </a:r>
            <a:r>
              <a:rPr lang="ru-RU" sz="2000" dirty="0" err="1" smtClean="0"/>
              <a:t>клиентоориентированности</a:t>
            </a:r>
            <a:r>
              <a:rPr lang="de-DE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Изменение сотрудников (образование, ценности)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Новые цели или задачи (напр., новое руководство)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Конкуренция</a:t>
            </a:r>
            <a:r>
              <a:rPr lang="de-DE" sz="2000" dirty="0" smtClean="0"/>
              <a:t> (</a:t>
            </a:r>
            <a:r>
              <a:rPr lang="ru-RU" sz="2000" dirty="0" smtClean="0"/>
              <a:t>напр., интернет</a:t>
            </a:r>
            <a:r>
              <a:rPr lang="de-DE" sz="20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Общественные преобразования </a:t>
            </a:r>
            <a:r>
              <a:rPr lang="de-DE" sz="2000" dirty="0" smtClean="0"/>
              <a:t>(</a:t>
            </a:r>
            <a:r>
              <a:rPr lang="ru-RU" sz="2000" dirty="0" smtClean="0"/>
              <a:t>напр., экологические аспекты</a:t>
            </a:r>
            <a:r>
              <a:rPr lang="de-DE" sz="2000" dirty="0" smtClean="0"/>
              <a:t>)</a:t>
            </a:r>
            <a:endParaRPr lang="ru-RU" sz="2000" dirty="0" smtClean="0"/>
          </a:p>
          <a:p>
            <a:pPr>
              <a:spcBef>
                <a:spcPts val="600"/>
              </a:spcBef>
            </a:pPr>
            <a:r>
              <a:rPr lang="ru-RU" sz="2000" dirty="0" smtClean="0"/>
              <a:t>…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715047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5248283" cy="801687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Содержание процессов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организационного развития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857364"/>
            <a:ext cx="7572428" cy="323067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 smtClean="0"/>
              <a:t>O</a:t>
            </a:r>
            <a:r>
              <a:rPr lang="ru-RU" sz="2000" dirty="0" err="1" smtClean="0"/>
              <a:t>птимизация</a:t>
            </a:r>
            <a:r>
              <a:rPr lang="ru-RU" sz="2000" dirty="0" smtClean="0"/>
              <a:t> процессов</a:t>
            </a:r>
            <a:endParaRPr lang="de-DE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Улучшение коммуникации</a:t>
            </a:r>
            <a:endParaRPr lang="de-DE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Улучшение командной работы</a:t>
            </a:r>
            <a:endParaRPr lang="de-DE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Повышение уровня удовлетворенности сотрудников</a:t>
            </a:r>
            <a:endParaRPr lang="de-DE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Работа с изменениями</a:t>
            </a:r>
            <a:endParaRPr lang="de-DE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000" dirty="0" smtClean="0"/>
              <a:t>…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36161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6786610" cy="668022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Области организационного развития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571612"/>
            <a:ext cx="8572560" cy="37147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FF0000"/>
                </a:solidFill>
              </a:rPr>
              <a:t>Личность/Сотрудник</a:t>
            </a:r>
            <a:endParaRPr lang="de-DE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Повышение уровня знаний (дополнительное образование)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Квалификация (повышение)</a:t>
            </a:r>
            <a:endParaRPr lang="de-DE" sz="2000" dirty="0" smtClean="0"/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FF0000"/>
                </a:solidFill>
              </a:rPr>
              <a:t>Команда</a:t>
            </a:r>
            <a:endParaRPr lang="de-DE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Сотрудничество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ru-RU" sz="2000" dirty="0" smtClean="0"/>
              <a:t>Сплоченность</a:t>
            </a:r>
            <a:endParaRPr lang="de-DE" sz="2000" dirty="0" smtClean="0"/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rgbClr val="FF0000"/>
                </a:solidFill>
              </a:rPr>
              <a:t>Организация</a:t>
            </a:r>
            <a:endParaRPr lang="de-DE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Структуры</a:t>
            </a:r>
            <a:r>
              <a:rPr lang="de-DE" sz="2000" dirty="0" smtClean="0"/>
              <a:t> (</a:t>
            </a:r>
            <a:r>
              <a:rPr lang="ru-RU" sz="2000" dirty="0" smtClean="0"/>
              <a:t>организационная структура/иерархия)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Процессы </a:t>
            </a:r>
            <a:r>
              <a:rPr lang="de-DE" sz="2000" dirty="0" smtClean="0"/>
              <a:t>(</a:t>
            </a:r>
            <a:r>
              <a:rPr lang="ru-RU" sz="2000" dirty="0" smtClean="0"/>
              <a:t>организация производственных и </a:t>
            </a:r>
            <a:br>
              <a:rPr lang="ru-RU" sz="2000" dirty="0" smtClean="0"/>
            </a:br>
            <a:r>
              <a:rPr lang="ru-RU" sz="2000" dirty="0" smtClean="0"/>
              <a:t>управленческих процессов</a:t>
            </a:r>
            <a:r>
              <a:rPr lang="de-DE" sz="2000" dirty="0" smtClean="0"/>
              <a:t>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01765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6391612" cy="740030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Цели процессов организационного развития 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358934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Гуманность</a:t>
            </a: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Экономическая эффективность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Высокий организационно-технический уровень</a:t>
            </a: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/>
              <a:t>... и, таким образом, производительность организации </a:t>
            </a:r>
            <a:r>
              <a:rPr lang="ru-RU" sz="2000" u="sng" dirty="0" smtClean="0"/>
              <a:t>и</a:t>
            </a:r>
            <a:r>
              <a:rPr lang="ru-RU" sz="2000" dirty="0" smtClean="0"/>
              <a:t> качество трудовой жизни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98757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7" name="Group 17"/>
          <p:cNvGrpSpPr>
            <a:grpSpLocks/>
          </p:cNvGrpSpPr>
          <p:nvPr/>
        </p:nvGrpSpPr>
        <p:grpSpPr bwMode="auto">
          <a:xfrm>
            <a:off x="285750" y="2349500"/>
            <a:ext cx="3603625" cy="1898650"/>
            <a:chOff x="166" y="1620"/>
            <a:chExt cx="2270" cy="1196"/>
          </a:xfrm>
        </p:grpSpPr>
        <p:grpSp>
          <p:nvGrpSpPr>
            <p:cNvPr id="17524" name="Group 18"/>
            <p:cNvGrpSpPr>
              <a:grpSpLocks/>
            </p:cNvGrpSpPr>
            <p:nvPr/>
          </p:nvGrpSpPr>
          <p:grpSpPr bwMode="auto">
            <a:xfrm>
              <a:off x="216" y="1620"/>
              <a:ext cx="2220" cy="1196"/>
              <a:chOff x="912" y="96"/>
              <a:chExt cx="2688" cy="2496"/>
            </a:xfrm>
          </p:grpSpPr>
          <p:sp>
            <p:nvSpPr>
              <p:cNvPr id="17547" name="Freeform 19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0 w 2448"/>
                  <a:gd name="T1" fmla="*/ 0 h 1007"/>
                  <a:gd name="T2" fmla="*/ 2687 w 2448"/>
                  <a:gd name="T3" fmla="*/ 0 h 1007"/>
                  <a:gd name="T4" fmla="*/ 2687 w 2448"/>
                  <a:gd name="T5" fmla="*/ 2494 h 1007"/>
                  <a:gd name="T6" fmla="*/ 0 w 2448"/>
                  <a:gd name="T7" fmla="*/ 2494 h 1007"/>
                  <a:gd name="T8" fmla="*/ 0 w 2448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8" h="1007">
                    <a:moveTo>
                      <a:pt x="0" y="0"/>
                    </a:moveTo>
                    <a:lnTo>
                      <a:pt x="2447" y="0"/>
                    </a:lnTo>
                    <a:lnTo>
                      <a:pt x="2447" y="1006"/>
                    </a:lnTo>
                    <a:lnTo>
                      <a:pt x="0" y="1006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548" name="Freeform 20"/>
              <p:cNvSpPr>
                <a:spLocks/>
              </p:cNvSpPr>
              <p:nvPr/>
            </p:nvSpPr>
            <p:spPr bwMode="auto">
              <a:xfrm>
                <a:off x="912" y="96"/>
                <a:ext cx="2683" cy="2496"/>
              </a:xfrm>
              <a:custGeom>
                <a:avLst/>
                <a:gdLst>
                  <a:gd name="T0" fmla="*/ 0 w 2443"/>
                  <a:gd name="T1" fmla="*/ 0 h 1007"/>
                  <a:gd name="T2" fmla="*/ 2682 w 2443"/>
                  <a:gd name="T3" fmla="*/ 0 h 1007"/>
                  <a:gd name="T4" fmla="*/ 2682 w 2443"/>
                  <a:gd name="T5" fmla="*/ 2494 h 1007"/>
                  <a:gd name="T6" fmla="*/ 0 w 2443"/>
                  <a:gd name="T7" fmla="*/ 2494 h 1007"/>
                  <a:gd name="T8" fmla="*/ 0 w 2443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3" h="1007">
                    <a:moveTo>
                      <a:pt x="0" y="0"/>
                    </a:moveTo>
                    <a:lnTo>
                      <a:pt x="2442" y="0"/>
                    </a:lnTo>
                    <a:lnTo>
                      <a:pt x="2442" y="1006"/>
                    </a:lnTo>
                    <a:lnTo>
                      <a:pt x="0" y="100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549" name="Freeform 21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0 w 2448"/>
                  <a:gd name="T1" fmla="*/ 2494 h 1007"/>
                  <a:gd name="T2" fmla="*/ 0 w 2448"/>
                  <a:gd name="T3" fmla="*/ 0 h 1007"/>
                  <a:gd name="T4" fmla="*/ 2687 w 2448"/>
                  <a:gd name="T5" fmla="*/ 0 h 1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48" h="1007">
                    <a:moveTo>
                      <a:pt x="0" y="1006"/>
                    </a:moveTo>
                    <a:lnTo>
                      <a:pt x="0" y="0"/>
                    </a:lnTo>
                    <a:lnTo>
                      <a:pt x="2447" y="0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550" name="Freeform 22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2687 w 2448"/>
                  <a:gd name="T1" fmla="*/ 0 h 1007"/>
                  <a:gd name="T2" fmla="*/ 2687 w 2448"/>
                  <a:gd name="T3" fmla="*/ 2494 h 1007"/>
                  <a:gd name="T4" fmla="*/ 0 w 2448"/>
                  <a:gd name="T5" fmla="*/ 2494 h 1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48" h="1007">
                    <a:moveTo>
                      <a:pt x="2447" y="0"/>
                    </a:moveTo>
                    <a:lnTo>
                      <a:pt x="2447" y="1006"/>
                    </a:lnTo>
                    <a:lnTo>
                      <a:pt x="0" y="1006"/>
                    </a:lnTo>
                  </a:path>
                </a:pathLst>
              </a:custGeom>
              <a:noFill/>
              <a:ln w="25400" cap="rnd" cmpd="sng">
                <a:solidFill>
                  <a:srgbClr val="9191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7525" name="Rectangle 23"/>
            <p:cNvSpPr>
              <a:spLocks noChangeArrowheads="1"/>
            </p:cNvSpPr>
            <p:nvPr/>
          </p:nvSpPr>
          <p:spPr bwMode="auto">
            <a:xfrm>
              <a:off x="888" y="2035"/>
              <a:ext cx="498" cy="7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7526" name="Freeform 24"/>
            <p:cNvSpPr>
              <a:spLocks/>
            </p:cNvSpPr>
            <p:nvPr/>
          </p:nvSpPr>
          <p:spPr bwMode="auto">
            <a:xfrm>
              <a:off x="216" y="1620"/>
              <a:ext cx="2220" cy="431"/>
            </a:xfrm>
            <a:custGeom>
              <a:avLst/>
              <a:gdLst>
                <a:gd name="T0" fmla="*/ 0 w 2448"/>
                <a:gd name="T1" fmla="*/ 0 h 1007"/>
                <a:gd name="T2" fmla="*/ 2219 w 2448"/>
                <a:gd name="T3" fmla="*/ 0 h 1007"/>
                <a:gd name="T4" fmla="*/ 2219 w 2448"/>
                <a:gd name="T5" fmla="*/ 431 h 1007"/>
                <a:gd name="T6" fmla="*/ 0 w 2448"/>
                <a:gd name="T7" fmla="*/ 431 h 1007"/>
                <a:gd name="T8" fmla="*/ 0 w 2448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8" h="1007">
                  <a:moveTo>
                    <a:pt x="0" y="0"/>
                  </a:moveTo>
                  <a:lnTo>
                    <a:pt x="2447" y="0"/>
                  </a:lnTo>
                  <a:lnTo>
                    <a:pt x="2447" y="1006"/>
                  </a:lnTo>
                  <a:lnTo>
                    <a:pt x="0" y="1006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27" name="Freeform 25"/>
            <p:cNvSpPr>
              <a:spLocks/>
            </p:cNvSpPr>
            <p:nvPr/>
          </p:nvSpPr>
          <p:spPr bwMode="auto">
            <a:xfrm>
              <a:off x="217" y="1620"/>
              <a:ext cx="2215" cy="431"/>
            </a:xfrm>
            <a:custGeom>
              <a:avLst/>
              <a:gdLst>
                <a:gd name="T0" fmla="*/ 0 w 2443"/>
                <a:gd name="T1" fmla="*/ 0 h 1007"/>
                <a:gd name="T2" fmla="*/ 2214 w 2443"/>
                <a:gd name="T3" fmla="*/ 0 h 1007"/>
                <a:gd name="T4" fmla="*/ 2214 w 2443"/>
                <a:gd name="T5" fmla="*/ 431 h 1007"/>
                <a:gd name="T6" fmla="*/ 0 w 2443"/>
                <a:gd name="T7" fmla="*/ 431 h 1007"/>
                <a:gd name="T8" fmla="*/ 0 w 2443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3" h="1007">
                  <a:moveTo>
                    <a:pt x="0" y="0"/>
                  </a:moveTo>
                  <a:lnTo>
                    <a:pt x="2442" y="0"/>
                  </a:lnTo>
                  <a:lnTo>
                    <a:pt x="2442" y="1006"/>
                  </a:lnTo>
                  <a:lnTo>
                    <a:pt x="0" y="1006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28" name="Freeform 26"/>
            <p:cNvSpPr>
              <a:spLocks/>
            </p:cNvSpPr>
            <p:nvPr/>
          </p:nvSpPr>
          <p:spPr bwMode="auto">
            <a:xfrm>
              <a:off x="216" y="1620"/>
              <a:ext cx="2220" cy="431"/>
            </a:xfrm>
            <a:custGeom>
              <a:avLst/>
              <a:gdLst>
                <a:gd name="T0" fmla="*/ 0 w 2448"/>
                <a:gd name="T1" fmla="*/ 431 h 1007"/>
                <a:gd name="T2" fmla="*/ 0 w 2448"/>
                <a:gd name="T3" fmla="*/ 0 h 1007"/>
                <a:gd name="T4" fmla="*/ 2219 w 2448"/>
                <a:gd name="T5" fmla="*/ 0 h 10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8" h="1007">
                  <a:moveTo>
                    <a:pt x="0" y="1006"/>
                  </a:moveTo>
                  <a:lnTo>
                    <a:pt x="0" y="0"/>
                  </a:lnTo>
                  <a:lnTo>
                    <a:pt x="24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29" name="Freeform 27"/>
            <p:cNvSpPr>
              <a:spLocks/>
            </p:cNvSpPr>
            <p:nvPr/>
          </p:nvSpPr>
          <p:spPr bwMode="auto">
            <a:xfrm>
              <a:off x="216" y="1620"/>
              <a:ext cx="2220" cy="431"/>
            </a:xfrm>
            <a:custGeom>
              <a:avLst/>
              <a:gdLst>
                <a:gd name="T0" fmla="*/ 2219 w 2448"/>
                <a:gd name="T1" fmla="*/ 0 h 1007"/>
                <a:gd name="T2" fmla="*/ 2219 w 2448"/>
                <a:gd name="T3" fmla="*/ 431 h 1007"/>
                <a:gd name="T4" fmla="*/ 0 w 2448"/>
                <a:gd name="T5" fmla="*/ 431 h 10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8" h="1007">
                  <a:moveTo>
                    <a:pt x="2447" y="0"/>
                  </a:moveTo>
                  <a:lnTo>
                    <a:pt x="2447" y="1006"/>
                  </a:lnTo>
                  <a:lnTo>
                    <a:pt x="0" y="1006"/>
                  </a:lnTo>
                </a:path>
              </a:pathLst>
            </a:custGeom>
            <a:noFill/>
            <a:ln w="254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17530" name="Group 28"/>
            <p:cNvGrpSpPr>
              <a:grpSpLocks/>
            </p:cNvGrpSpPr>
            <p:nvPr/>
          </p:nvGrpSpPr>
          <p:grpSpPr bwMode="auto">
            <a:xfrm>
              <a:off x="272" y="1706"/>
              <a:ext cx="2089" cy="255"/>
              <a:chOff x="1793" y="3116"/>
              <a:chExt cx="2089" cy="255"/>
            </a:xfrm>
          </p:grpSpPr>
          <p:sp>
            <p:nvSpPr>
              <p:cNvPr id="17544" name="Freeform 29"/>
              <p:cNvSpPr>
                <a:spLocks/>
              </p:cNvSpPr>
              <p:nvPr/>
            </p:nvSpPr>
            <p:spPr bwMode="auto">
              <a:xfrm>
                <a:off x="1793" y="3126"/>
                <a:ext cx="2089" cy="239"/>
              </a:xfrm>
              <a:custGeom>
                <a:avLst/>
                <a:gdLst>
                  <a:gd name="T0" fmla="*/ 0 w 2303"/>
                  <a:gd name="T1" fmla="*/ 238 h 433"/>
                  <a:gd name="T2" fmla="*/ 0 w 2303"/>
                  <a:gd name="T3" fmla="*/ 0 h 433"/>
                  <a:gd name="T4" fmla="*/ 2088 w 2303"/>
                  <a:gd name="T5" fmla="*/ 0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03" h="433">
                    <a:moveTo>
                      <a:pt x="0" y="432"/>
                    </a:moveTo>
                    <a:lnTo>
                      <a:pt x="0" y="0"/>
                    </a:lnTo>
                    <a:lnTo>
                      <a:pt x="2302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545" name="Freeform 30"/>
              <p:cNvSpPr>
                <a:spLocks/>
              </p:cNvSpPr>
              <p:nvPr/>
            </p:nvSpPr>
            <p:spPr bwMode="auto">
              <a:xfrm>
                <a:off x="1793" y="3126"/>
                <a:ext cx="2089" cy="239"/>
              </a:xfrm>
              <a:custGeom>
                <a:avLst/>
                <a:gdLst>
                  <a:gd name="T0" fmla="*/ 2088 w 2303"/>
                  <a:gd name="T1" fmla="*/ 0 h 433"/>
                  <a:gd name="T2" fmla="*/ 2088 w 2303"/>
                  <a:gd name="T3" fmla="*/ 238 h 433"/>
                  <a:gd name="T4" fmla="*/ 0 w 2303"/>
                  <a:gd name="T5" fmla="*/ 238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03" h="433">
                    <a:moveTo>
                      <a:pt x="2302" y="0"/>
                    </a:moveTo>
                    <a:lnTo>
                      <a:pt x="2302" y="432"/>
                    </a:lnTo>
                    <a:lnTo>
                      <a:pt x="0" y="432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1711" name="Rectangle 31"/>
              <p:cNvSpPr>
                <a:spLocks noChangeArrowheads="1"/>
              </p:cNvSpPr>
              <p:nvPr/>
            </p:nvSpPr>
            <p:spPr bwMode="auto">
              <a:xfrm>
                <a:off x="1799" y="3116"/>
                <a:ext cx="2068" cy="25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8588" tIns="63500" rIns="128588" bIns="63500">
                <a:spAutoFit/>
              </a:bodyPr>
              <a:lstStyle>
                <a:lvl1pPr defTabSz="18034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41350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84288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927225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66988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241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813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385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957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ru-RU" altLang="de-DE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Финансы</a:t>
                </a:r>
                <a:endParaRPr lang="de-DE" altLang="de-DE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7531" name="Text Box 32"/>
            <p:cNvSpPr txBox="1">
              <a:spLocks noChangeArrowheads="1"/>
            </p:cNvSpPr>
            <p:nvPr/>
          </p:nvSpPr>
          <p:spPr bwMode="auto">
            <a:xfrm>
              <a:off x="899" y="2050"/>
              <a:ext cx="42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100" b="1" dirty="0" smtClean="0">
                  <a:solidFill>
                    <a:schemeClr val="bg1"/>
                  </a:solidFill>
                  <a:latin typeface="+mn-lt"/>
                </a:rPr>
                <a:t>Стра-тегия</a:t>
              </a:r>
              <a:endParaRPr lang="de-DE" altLang="de-DE" sz="11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532" name="Text Box 33"/>
            <p:cNvSpPr txBox="1">
              <a:spLocks noChangeArrowheads="1"/>
            </p:cNvSpPr>
            <p:nvPr/>
          </p:nvSpPr>
          <p:spPr bwMode="auto">
            <a:xfrm>
              <a:off x="1628" y="2070"/>
              <a:ext cx="4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800" b="1" dirty="0" smtClean="0">
                  <a:latin typeface="+mn-lt"/>
                </a:rPr>
                <a:t>Целевое значе-ние</a:t>
              </a:r>
              <a:endParaRPr lang="de-DE" altLang="de-DE" sz="800" b="1" dirty="0">
                <a:latin typeface="+mn-lt"/>
              </a:endParaRPr>
            </a:p>
          </p:txBody>
        </p:sp>
        <p:sp>
          <p:nvSpPr>
            <p:cNvPr id="17533" name="Text Box 34"/>
            <p:cNvSpPr txBox="1">
              <a:spLocks noChangeArrowheads="1"/>
            </p:cNvSpPr>
            <p:nvPr/>
          </p:nvSpPr>
          <p:spPr bwMode="auto">
            <a:xfrm>
              <a:off x="1923" y="2050"/>
              <a:ext cx="5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000" b="1" dirty="0" smtClean="0">
                  <a:latin typeface="+mn-lt"/>
                </a:rPr>
                <a:t>Меро-приятие</a:t>
              </a:r>
              <a:endParaRPr lang="de-DE" altLang="de-DE" sz="1000" b="1" dirty="0">
                <a:latin typeface="+mn-lt"/>
              </a:endParaRPr>
            </a:p>
          </p:txBody>
        </p:sp>
        <p:sp>
          <p:nvSpPr>
            <p:cNvPr id="17534" name="Line 35"/>
            <p:cNvSpPr>
              <a:spLocks noChangeShapeType="1"/>
            </p:cNvSpPr>
            <p:nvPr/>
          </p:nvSpPr>
          <p:spPr bwMode="auto">
            <a:xfrm>
              <a:off x="1974" y="2042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35" name="Line 36"/>
            <p:cNvSpPr>
              <a:spLocks noChangeShapeType="1"/>
            </p:cNvSpPr>
            <p:nvPr/>
          </p:nvSpPr>
          <p:spPr bwMode="auto">
            <a:xfrm>
              <a:off x="1371" y="2051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36" name="Line 37"/>
            <p:cNvSpPr>
              <a:spLocks noChangeShapeType="1"/>
            </p:cNvSpPr>
            <p:nvPr/>
          </p:nvSpPr>
          <p:spPr bwMode="auto">
            <a:xfrm>
              <a:off x="899" y="2051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37" name="Text Box 38"/>
            <p:cNvSpPr txBox="1">
              <a:spLocks noChangeArrowheads="1"/>
            </p:cNvSpPr>
            <p:nvPr/>
          </p:nvSpPr>
          <p:spPr bwMode="auto">
            <a:xfrm>
              <a:off x="166" y="2075"/>
              <a:ext cx="809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de-DE" sz="1100" b="1" dirty="0" smtClean="0">
                  <a:latin typeface="+mn-lt"/>
                </a:rPr>
                <a:t>Каким образом</a:t>
              </a:r>
              <a:br>
                <a:rPr lang="ru-RU" altLang="de-DE" sz="1100" b="1" dirty="0" smtClean="0">
                  <a:latin typeface="+mn-lt"/>
                </a:rPr>
              </a:br>
              <a:r>
                <a:rPr lang="ru-RU" altLang="de-DE" sz="1100" b="1" dirty="0" smtClean="0">
                  <a:latin typeface="+mn-lt"/>
                </a:rPr>
                <a:t>мы можем </a:t>
              </a:r>
            </a:p>
            <a:p>
              <a:r>
                <a:rPr lang="ru-RU" altLang="de-DE" sz="1100" b="1" dirty="0" smtClean="0">
                  <a:latin typeface="+mn-lt"/>
                </a:rPr>
                <a:t>эффективно </a:t>
              </a:r>
            </a:p>
            <a:p>
              <a:r>
                <a:rPr lang="ru-RU" altLang="de-DE" sz="1100" b="1" dirty="0" smtClean="0">
                  <a:latin typeface="+mn-lt"/>
                </a:rPr>
                <a:t>использовать </a:t>
              </a:r>
              <a:br>
                <a:rPr lang="ru-RU" altLang="de-DE" sz="1100" b="1" dirty="0" smtClean="0">
                  <a:latin typeface="+mn-lt"/>
                </a:rPr>
              </a:br>
              <a:r>
                <a:rPr lang="ru-RU" altLang="de-DE" sz="1100" b="1" dirty="0" smtClean="0">
                  <a:latin typeface="+mn-lt"/>
                </a:rPr>
                <a:t>наши ресурсы?</a:t>
              </a:r>
              <a:endParaRPr lang="de-DE" altLang="de-DE" sz="1100" b="1" dirty="0">
                <a:latin typeface="+mn-lt"/>
              </a:endParaRPr>
            </a:p>
          </p:txBody>
        </p:sp>
        <p:sp>
          <p:nvSpPr>
            <p:cNvPr id="17538" name="Line 39"/>
            <p:cNvSpPr>
              <a:spLocks noChangeShapeType="1"/>
            </p:cNvSpPr>
            <p:nvPr/>
          </p:nvSpPr>
          <p:spPr bwMode="auto">
            <a:xfrm rot="5400000">
              <a:off x="1668" y="1557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39" name="Line 40"/>
            <p:cNvSpPr>
              <a:spLocks noChangeShapeType="1"/>
            </p:cNvSpPr>
            <p:nvPr/>
          </p:nvSpPr>
          <p:spPr bwMode="auto">
            <a:xfrm rot="5400000">
              <a:off x="1668" y="1661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40" name="Line 41"/>
            <p:cNvSpPr>
              <a:spLocks noChangeShapeType="1"/>
            </p:cNvSpPr>
            <p:nvPr/>
          </p:nvSpPr>
          <p:spPr bwMode="auto">
            <a:xfrm rot="5400000">
              <a:off x="1668" y="1784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41" name="Line 42"/>
            <p:cNvSpPr>
              <a:spLocks noChangeShapeType="1"/>
            </p:cNvSpPr>
            <p:nvPr/>
          </p:nvSpPr>
          <p:spPr bwMode="auto">
            <a:xfrm rot="5400000">
              <a:off x="1668" y="1906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42" name="Line 43"/>
            <p:cNvSpPr>
              <a:spLocks noChangeShapeType="1"/>
            </p:cNvSpPr>
            <p:nvPr/>
          </p:nvSpPr>
          <p:spPr bwMode="auto">
            <a:xfrm>
              <a:off x="1674" y="2039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43" name="Text Box 44"/>
            <p:cNvSpPr txBox="1">
              <a:spLocks noChangeArrowheads="1"/>
            </p:cNvSpPr>
            <p:nvPr/>
          </p:nvSpPr>
          <p:spPr bwMode="auto">
            <a:xfrm>
              <a:off x="1310" y="2067"/>
              <a:ext cx="4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000" b="1" dirty="0" smtClean="0">
                  <a:latin typeface="+mn-lt"/>
                </a:rPr>
                <a:t>Пока-затель</a:t>
              </a:r>
              <a:endParaRPr lang="de-DE" altLang="de-DE" sz="1000" b="1" dirty="0">
                <a:latin typeface="+mn-lt"/>
              </a:endParaRPr>
            </a:p>
          </p:txBody>
        </p:sp>
      </p:grpSp>
      <p:grpSp>
        <p:nvGrpSpPr>
          <p:cNvPr id="71725" name="Group 45"/>
          <p:cNvGrpSpPr>
            <a:grpSpLocks/>
          </p:cNvGrpSpPr>
          <p:nvPr/>
        </p:nvGrpSpPr>
        <p:grpSpPr bwMode="auto">
          <a:xfrm>
            <a:off x="5219707" y="4437063"/>
            <a:ext cx="3600453" cy="1898650"/>
            <a:chOff x="3345" y="1620"/>
            <a:chExt cx="2268" cy="1196"/>
          </a:xfrm>
        </p:grpSpPr>
        <p:grpSp>
          <p:nvGrpSpPr>
            <p:cNvPr id="17497" name="Group 46"/>
            <p:cNvGrpSpPr>
              <a:grpSpLocks/>
            </p:cNvGrpSpPr>
            <p:nvPr/>
          </p:nvGrpSpPr>
          <p:grpSpPr bwMode="auto">
            <a:xfrm>
              <a:off x="3393" y="1620"/>
              <a:ext cx="2220" cy="1196"/>
              <a:chOff x="912" y="96"/>
              <a:chExt cx="2688" cy="2496"/>
            </a:xfrm>
          </p:grpSpPr>
          <p:sp>
            <p:nvSpPr>
              <p:cNvPr id="17520" name="Freeform 47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0 w 2448"/>
                  <a:gd name="T1" fmla="*/ 0 h 1007"/>
                  <a:gd name="T2" fmla="*/ 2687 w 2448"/>
                  <a:gd name="T3" fmla="*/ 0 h 1007"/>
                  <a:gd name="T4" fmla="*/ 2687 w 2448"/>
                  <a:gd name="T5" fmla="*/ 2494 h 1007"/>
                  <a:gd name="T6" fmla="*/ 0 w 2448"/>
                  <a:gd name="T7" fmla="*/ 2494 h 1007"/>
                  <a:gd name="T8" fmla="*/ 0 w 2448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8" h="1007">
                    <a:moveTo>
                      <a:pt x="0" y="0"/>
                    </a:moveTo>
                    <a:lnTo>
                      <a:pt x="2447" y="0"/>
                    </a:lnTo>
                    <a:lnTo>
                      <a:pt x="2447" y="1006"/>
                    </a:lnTo>
                    <a:lnTo>
                      <a:pt x="0" y="1006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521" name="Freeform 48"/>
              <p:cNvSpPr>
                <a:spLocks/>
              </p:cNvSpPr>
              <p:nvPr/>
            </p:nvSpPr>
            <p:spPr bwMode="auto">
              <a:xfrm>
                <a:off x="912" y="96"/>
                <a:ext cx="2683" cy="2496"/>
              </a:xfrm>
              <a:custGeom>
                <a:avLst/>
                <a:gdLst>
                  <a:gd name="T0" fmla="*/ 0 w 2443"/>
                  <a:gd name="T1" fmla="*/ 0 h 1007"/>
                  <a:gd name="T2" fmla="*/ 2682 w 2443"/>
                  <a:gd name="T3" fmla="*/ 0 h 1007"/>
                  <a:gd name="T4" fmla="*/ 2682 w 2443"/>
                  <a:gd name="T5" fmla="*/ 2494 h 1007"/>
                  <a:gd name="T6" fmla="*/ 0 w 2443"/>
                  <a:gd name="T7" fmla="*/ 2494 h 1007"/>
                  <a:gd name="T8" fmla="*/ 0 w 2443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3" h="1007">
                    <a:moveTo>
                      <a:pt x="0" y="0"/>
                    </a:moveTo>
                    <a:lnTo>
                      <a:pt x="2442" y="0"/>
                    </a:lnTo>
                    <a:lnTo>
                      <a:pt x="2442" y="1006"/>
                    </a:lnTo>
                    <a:lnTo>
                      <a:pt x="0" y="100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522" name="Freeform 49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0 w 2448"/>
                  <a:gd name="T1" fmla="*/ 2494 h 1007"/>
                  <a:gd name="T2" fmla="*/ 0 w 2448"/>
                  <a:gd name="T3" fmla="*/ 0 h 1007"/>
                  <a:gd name="T4" fmla="*/ 2687 w 2448"/>
                  <a:gd name="T5" fmla="*/ 0 h 1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48" h="1007">
                    <a:moveTo>
                      <a:pt x="0" y="1006"/>
                    </a:moveTo>
                    <a:lnTo>
                      <a:pt x="0" y="0"/>
                    </a:lnTo>
                    <a:lnTo>
                      <a:pt x="2447" y="0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523" name="Freeform 50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2687 w 2448"/>
                  <a:gd name="T1" fmla="*/ 0 h 1007"/>
                  <a:gd name="T2" fmla="*/ 2687 w 2448"/>
                  <a:gd name="T3" fmla="*/ 2494 h 1007"/>
                  <a:gd name="T4" fmla="*/ 0 w 2448"/>
                  <a:gd name="T5" fmla="*/ 2494 h 1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48" h="1007">
                    <a:moveTo>
                      <a:pt x="2447" y="0"/>
                    </a:moveTo>
                    <a:lnTo>
                      <a:pt x="2447" y="1006"/>
                    </a:lnTo>
                    <a:lnTo>
                      <a:pt x="0" y="1006"/>
                    </a:lnTo>
                  </a:path>
                </a:pathLst>
              </a:custGeom>
              <a:noFill/>
              <a:ln w="25400" cap="rnd" cmpd="sng">
                <a:solidFill>
                  <a:srgbClr val="9191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7498" name="Rectangle 51"/>
            <p:cNvSpPr>
              <a:spLocks noChangeArrowheads="1"/>
            </p:cNvSpPr>
            <p:nvPr/>
          </p:nvSpPr>
          <p:spPr bwMode="auto">
            <a:xfrm>
              <a:off x="4065" y="2035"/>
              <a:ext cx="498" cy="7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7499" name="Freeform 52"/>
            <p:cNvSpPr>
              <a:spLocks/>
            </p:cNvSpPr>
            <p:nvPr/>
          </p:nvSpPr>
          <p:spPr bwMode="auto">
            <a:xfrm>
              <a:off x="3393" y="1620"/>
              <a:ext cx="2220" cy="431"/>
            </a:xfrm>
            <a:custGeom>
              <a:avLst/>
              <a:gdLst>
                <a:gd name="T0" fmla="*/ 0 w 2448"/>
                <a:gd name="T1" fmla="*/ 0 h 1007"/>
                <a:gd name="T2" fmla="*/ 2219 w 2448"/>
                <a:gd name="T3" fmla="*/ 0 h 1007"/>
                <a:gd name="T4" fmla="*/ 2219 w 2448"/>
                <a:gd name="T5" fmla="*/ 431 h 1007"/>
                <a:gd name="T6" fmla="*/ 0 w 2448"/>
                <a:gd name="T7" fmla="*/ 431 h 1007"/>
                <a:gd name="T8" fmla="*/ 0 w 2448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8" h="1007">
                  <a:moveTo>
                    <a:pt x="0" y="0"/>
                  </a:moveTo>
                  <a:lnTo>
                    <a:pt x="2447" y="0"/>
                  </a:lnTo>
                  <a:lnTo>
                    <a:pt x="2447" y="1006"/>
                  </a:lnTo>
                  <a:lnTo>
                    <a:pt x="0" y="1006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00" name="Freeform 53"/>
            <p:cNvSpPr>
              <a:spLocks/>
            </p:cNvSpPr>
            <p:nvPr/>
          </p:nvSpPr>
          <p:spPr bwMode="auto">
            <a:xfrm>
              <a:off x="3394" y="1620"/>
              <a:ext cx="2215" cy="431"/>
            </a:xfrm>
            <a:custGeom>
              <a:avLst/>
              <a:gdLst>
                <a:gd name="T0" fmla="*/ 0 w 2443"/>
                <a:gd name="T1" fmla="*/ 0 h 1007"/>
                <a:gd name="T2" fmla="*/ 2214 w 2443"/>
                <a:gd name="T3" fmla="*/ 0 h 1007"/>
                <a:gd name="T4" fmla="*/ 2214 w 2443"/>
                <a:gd name="T5" fmla="*/ 431 h 1007"/>
                <a:gd name="T6" fmla="*/ 0 w 2443"/>
                <a:gd name="T7" fmla="*/ 431 h 1007"/>
                <a:gd name="T8" fmla="*/ 0 w 2443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3" h="1007">
                  <a:moveTo>
                    <a:pt x="0" y="0"/>
                  </a:moveTo>
                  <a:lnTo>
                    <a:pt x="2442" y="0"/>
                  </a:lnTo>
                  <a:lnTo>
                    <a:pt x="2442" y="1006"/>
                  </a:lnTo>
                  <a:lnTo>
                    <a:pt x="0" y="1006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01" name="Freeform 54"/>
            <p:cNvSpPr>
              <a:spLocks/>
            </p:cNvSpPr>
            <p:nvPr/>
          </p:nvSpPr>
          <p:spPr bwMode="auto">
            <a:xfrm>
              <a:off x="3393" y="1620"/>
              <a:ext cx="2220" cy="431"/>
            </a:xfrm>
            <a:custGeom>
              <a:avLst/>
              <a:gdLst>
                <a:gd name="T0" fmla="*/ 0 w 2448"/>
                <a:gd name="T1" fmla="*/ 431 h 1007"/>
                <a:gd name="T2" fmla="*/ 0 w 2448"/>
                <a:gd name="T3" fmla="*/ 0 h 1007"/>
                <a:gd name="T4" fmla="*/ 2219 w 2448"/>
                <a:gd name="T5" fmla="*/ 0 h 10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8" h="1007">
                  <a:moveTo>
                    <a:pt x="0" y="1006"/>
                  </a:moveTo>
                  <a:lnTo>
                    <a:pt x="0" y="0"/>
                  </a:lnTo>
                  <a:lnTo>
                    <a:pt x="24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02" name="Freeform 55"/>
            <p:cNvSpPr>
              <a:spLocks/>
            </p:cNvSpPr>
            <p:nvPr/>
          </p:nvSpPr>
          <p:spPr bwMode="auto">
            <a:xfrm>
              <a:off x="3393" y="1620"/>
              <a:ext cx="2220" cy="431"/>
            </a:xfrm>
            <a:custGeom>
              <a:avLst/>
              <a:gdLst>
                <a:gd name="T0" fmla="*/ 2219 w 2448"/>
                <a:gd name="T1" fmla="*/ 0 h 1007"/>
                <a:gd name="T2" fmla="*/ 2219 w 2448"/>
                <a:gd name="T3" fmla="*/ 431 h 1007"/>
                <a:gd name="T4" fmla="*/ 0 w 2448"/>
                <a:gd name="T5" fmla="*/ 431 h 10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8" h="1007">
                  <a:moveTo>
                    <a:pt x="2447" y="0"/>
                  </a:moveTo>
                  <a:lnTo>
                    <a:pt x="2447" y="1006"/>
                  </a:lnTo>
                  <a:lnTo>
                    <a:pt x="0" y="1006"/>
                  </a:lnTo>
                </a:path>
              </a:pathLst>
            </a:custGeom>
            <a:noFill/>
            <a:ln w="254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17503" name="Group 56"/>
            <p:cNvGrpSpPr>
              <a:grpSpLocks/>
            </p:cNvGrpSpPr>
            <p:nvPr/>
          </p:nvGrpSpPr>
          <p:grpSpPr bwMode="auto">
            <a:xfrm>
              <a:off x="3449" y="1706"/>
              <a:ext cx="2089" cy="255"/>
              <a:chOff x="1793" y="3116"/>
              <a:chExt cx="2089" cy="255"/>
            </a:xfrm>
          </p:grpSpPr>
          <p:sp>
            <p:nvSpPr>
              <p:cNvPr id="17517" name="Freeform 57"/>
              <p:cNvSpPr>
                <a:spLocks/>
              </p:cNvSpPr>
              <p:nvPr/>
            </p:nvSpPr>
            <p:spPr bwMode="auto">
              <a:xfrm>
                <a:off x="1793" y="3126"/>
                <a:ext cx="2089" cy="239"/>
              </a:xfrm>
              <a:custGeom>
                <a:avLst/>
                <a:gdLst>
                  <a:gd name="T0" fmla="*/ 0 w 2303"/>
                  <a:gd name="T1" fmla="*/ 238 h 433"/>
                  <a:gd name="T2" fmla="*/ 0 w 2303"/>
                  <a:gd name="T3" fmla="*/ 0 h 433"/>
                  <a:gd name="T4" fmla="*/ 2088 w 2303"/>
                  <a:gd name="T5" fmla="*/ 0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03" h="433">
                    <a:moveTo>
                      <a:pt x="0" y="432"/>
                    </a:moveTo>
                    <a:lnTo>
                      <a:pt x="0" y="0"/>
                    </a:lnTo>
                    <a:lnTo>
                      <a:pt x="2302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518" name="Freeform 58"/>
              <p:cNvSpPr>
                <a:spLocks/>
              </p:cNvSpPr>
              <p:nvPr/>
            </p:nvSpPr>
            <p:spPr bwMode="auto">
              <a:xfrm>
                <a:off x="1793" y="3126"/>
                <a:ext cx="2089" cy="239"/>
              </a:xfrm>
              <a:custGeom>
                <a:avLst/>
                <a:gdLst>
                  <a:gd name="T0" fmla="*/ 2088 w 2303"/>
                  <a:gd name="T1" fmla="*/ 0 h 433"/>
                  <a:gd name="T2" fmla="*/ 2088 w 2303"/>
                  <a:gd name="T3" fmla="*/ 238 h 433"/>
                  <a:gd name="T4" fmla="*/ 0 w 2303"/>
                  <a:gd name="T5" fmla="*/ 238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03" h="433">
                    <a:moveTo>
                      <a:pt x="2302" y="0"/>
                    </a:moveTo>
                    <a:lnTo>
                      <a:pt x="2302" y="432"/>
                    </a:lnTo>
                    <a:lnTo>
                      <a:pt x="0" y="432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1739" name="Rectangle 59"/>
              <p:cNvSpPr>
                <a:spLocks noChangeArrowheads="1"/>
              </p:cNvSpPr>
              <p:nvPr/>
            </p:nvSpPr>
            <p:spPr bwMode="auto">
              <a:xfrm>
                <a:off x="1799" y="3116"/>
                <a:ext cx="2068" cy="25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8588" tIns="63500" rIns="128588" bIns="63500">
                <a:spAutoFit/>
              </a:bodyPr>
              <a:lstStyle>
                <a:lvl1pPr defTabSz="18034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41350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84288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927225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66988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241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813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385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957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ru-RU" altLang="de-DE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Процессы</a:t>
                </a:r>
                <a:endParaRPr lang="de-DE" altLang="de-DE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7504" name="Text Box 60"/>
            <p:cNvSpPr txBox="1">
              <a:spLocks noChangeArrowheads="1"/>
            </p:cNvSpPr>
            <p:nvPr/>
          </p:nvSpPr>
          <p:spPr bwMode="auto">
            <a:xfrm>
              <a:off x="4076" y="2050"/>
              <a:ext cx="42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100" b="1" dirty="0" smtClean="0">
                  <a:solidFill>
                    <a:schemeClr val="bg1"/>
                  </a:solidFill>
                  <a:latin typeface="+mn-lt"/>
                </a:rPr>
                <a:t>Стра-тегия</a:t>
              </a:r>
              <a:endParaRPr lang="de-DE" altLang="de-DE" sz="11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505" name="Text Box 61"/>
            <p:cNvSpPr txBox="1">
              <a:spLocks noChangeArrowheads="1"/>
            </p:cNvSpPr>
            <p:nvPr/>
          </p:nvSpPr>
          <p:spPr bwMode="auto">
            <a:xfrm>
              <a:off x="4805" y="2070"/>
              <a:ext cx="4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800" b="1" dirty="0" smtClean="0">
                  <a:latin typeface="+mn-lt"/>
                </a:rPr>
                <a:t>Целевое значе-ние</a:t>
              </a:r>
              <a:endParaRPr lang="de-DE" altLang="de-DE" sz="800" b="1" dirty="0">
                <a:latin typeface="+mn-lt"/>
              </a:endParaRPr>
            </a:p>
          </p:txBody>
        </p:sp>
        <p:sp>
          <p:nvSpPr>
            <p:cNvPr id="17506" name="Text Box 62"/>
            <p:cNvSpPr txBox="1">
              <a:spLocks noChangeArrowheads="1"/>
            </p:cNvSpPr>
            <p:nvPr/>
          </p:nvSpPr>
          <p:spPr bwMode="auto">
            <a:xfrm>
              <a:off x="5100" y="2050"/>
              <a:ext cx="5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000" b="1" dirty="0" smtClean="0">
                  <a:latin typeface="+mn-lt"/>
                </a:rPr>
                <a:t>Меро-приятие</a:t>
              </a:r>
              <a:endParaRPr lang="de-DE" altLang="de-DE" sz="1000" b="1" dirty="0">
                <a:latin typeface="+mn-lt"/>
              </a:endParaRPr>
            </a:p>
          </p:txBody>
        </p:sp>
        <p:sp>
          <p:nvSpPr>
            <p:cNvPr id="17507" name="Line 63"/>
            <p:cNvSpPr>
              <a:spLocks noChangeShapeType="1"/>
            </p:cNvSpPr>
            <p:nvPr/>
          </p:nvSpPr>
          <p:spPr bwMode="auto">
            <a:xfrm>
              <a:off x="5151" y="2042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08" name="Line 64"/>
            <p:cNvSpPr>
              <a:spLocks noChangeShapeType="1"/>
            </p:cNvSpPr>
            <p:nvPr/>
          </p:nvSpPr>
          <p:spPr bwMode="auto">
            <a:xfrm>
              <a:off x="4548" y="2051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09" name="Line 65"/>
            <p:cNvSpPr>
              <a:spLocks noChangeShapeType="1"/>
            </p:cNvSpPr>
            <p:nvPr/>
          </p:nvSpPr>
          <p:spPr bwMode="auto">
            <a:xfrm>
              <a:off x="4076" y="2051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10" name="Text Box 66"/>
            <p:cNvSpPr txBox="1">
              <a:spLocks noChangeArrowheads="1"/>
            </p:cNvSpPr>
            <p:nvPr/>
          </p:nvSpPr>
          <p:spPr bwMode="auto">
            <a:xfrm>
              <a:off x="3345" y="2102"/>
              <a:ext cx="811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de-DE" sz="1100" b="1" dirty="0" smtClean="0">
                  <a:latin typeface="+mn-lt"/>
                </a:rPr>
                <a:t>Каким образом </a:t>
              </a:r>
            </a:p>
            <a:p>
              <a:r>
                <a:rPr lang="ru-RU" altLang="de-DE" sz="1100" b="1" dirty="0" smtClean="0">
                  <a:latin typeface="+mn-lt"/>
                </a:rPr>
                <a:t>должны быть </a:t>
              </a:r>
            </a:p>
            <a:p>
              <a:r>
                <a:rPr lang="ru-RU" altLang="de-DE" sz="1100" b="1" dirty="0" smtClean="0">
                  <a:latin typeface="+mn-lt"/>
                </a:rPr>
                <a:t>организованы </a:t>
              </a:r>
            </a:p>
            <a:p>
              <a:r>
                <a:rPr lang="ru-RU" altLang="de-DE" sz="1100" b="1" dirty="0" smtClean="0">
                  <a:latin typeface="+mn-lt"/>
                </a:rPr>
                <a:t>процессы</a:t>
              </a:r>
              <a:r>
                <a:rPr lang="de-DE" altLang="de-DE" sz="1100" b="1" dirty="0" smtClean="0">
                  <a:latin typeface="+mn-lt"/>
                </a:rPr>
                <a:t>?</a:t>
              </a:r>
              <a:endParaRPr lang="de-DE" altLang="de-DE" sz="1100" b="1" dirty="0">
                <a:latin typeface="+mn-lt"/>
              </a:endParaRPr>
            </a:p>
          </p:txBody>
        </p:sp>
        <p:sp>
          <p:nvSpPr>
            <p:cNvPr id="17511" name="Line 67"/>
            <p:cNvSpPr>
              <a:spLocks noChangeShapeType="1"/>
            </p:cNvSpPr>
            <p:nvPr/>
          </p:nvSpPr>
          <p:spPr bwMode="auto">
            <a:xfrm rot="5400000">
              <a:off x="4845" y="1557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12" name="Line 68"/>
            <p:cNvSpPr>
              <a:spLocks noChangeShapeType="1"/>
            </p:cNvSpPr>
            <p:nvPr/>
          </p:nvSpPr>
          <p:spPr bwMode="auto">
            <a:xfrm rot="5400000">
              <a:off x="4845" y="1661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13" name="Line 69"/>
            <p:cNvSpPr>
              <a:spLocks noChangeShapeType="1"/>
            </p:cNvSpPr>
            <p:nvPr/>
          </p:nvSpPr>
          <p:spPr bwMode="auto">
            <a:xfrm rot="5400000">
              <a:off x="4845" y="1784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14" name="Line 70"/>
            <p:cNvSpPr>
              <a:spLocks noChangeShapeType="1"/>
            </p:cNvSpPr>
            <p:nvPr/>
          </p:nvSpPr>
          <p:spPr bwMode="auto">
            <a:xfrm rot="5400000">
              <a:off x="4845" y="1906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15" name="Line 71"/>
            <p:cNvSpPr>
              <a:spLocks noChangeShapeType="1"/>
            </p:cNvSpPr>
            <p:nvPr/>
          </p:nvSpPr>
          <p:spPr bwMode="auto">
            <a:xfrm>
              <a:off x="4851" y="2039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16" name="Text Box 72"/>
            <p:cNvSpPr txBox="1">
              <a:spLocks noChangeArrowheads="1"/>
            </p:cNvSpPr>
            <p:nvPr/>
          </p:nvSpPr>
          <p:spPr bwMode="auto">
            <a:xfrm>
              <a:off x="4487" y="2067"/>
              <a:ext cx="4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000" b="1" dirty="0" smtClean="0">
                  <a:latin typeface="+mn-lt"/>
                </a:rPr>
                <a:t>Пока-затель</a:t>
              </a:r>
              <a:endParaRPr lang="de-DE" altLang="de-DE" sz="1000" b="1" dirty="0">
                <a:latin typeface="+mn-lt"/>
              </a:endParaRPr>
            </a:p>
          </p:txBody>
        </p:sp>
      </p:grpSp>
      <p:grpSp>
        <p:nvGrpSpPr>
          <p:cNvPr id="71753" name="Group 73"/>
          <p:cNvGrpSpPr>
            <a:grpSpLocks/>
          </p:cNvGrpSpPr>
          <p:nvPr/>
        </p:nvGrpSpPr>
        <p:grpSpPr bwMode="auto">
          <a:xfrm>
            <a:off x="5219700" y="2349500"/>
            <a:ext cx="3581400" cy="1898650"/>
            <a:chOff x="1776" y="204"/>
            <a:chExt cx="2256" cy="1196"/>
          </a:xfrm>
        </p:grpSpPr>
        <p:grpSp>
          <p:nvGrpSpPr>
            <p:cNvPr id="17470" name="Group 74"/>
            <p:cNvGrpSpPr>
              <a:grpSpLocks/>
            </p:cNvGrpSpPr>
            <p:nvPr/>
          </p:nvGrpSpPr>
          <p:grpSpPr bwMode="auto">
            <a:xfrm>
              <a:off x="1812" y="204"/>
              <a:ext cx="2220" cy="1196"/>
              <a:chOff x="912" y="96"/>
              <a:chExt cx="2688" cy="2496"/>
            </a:xfrm>
          </p:grpSpPr>
          <p:sp>
            <p:nvSpPr>
              <p:cNvPr id="17493" name="Freeform 75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0 w 2448"/>
                  <a:gd name="T1" fmla="*/ 0 h 1007"/>
                  <a:gd name="T2" fmla="*/ 2687 w 2448"/>
                  <a:gd name="T3" fmla="*/ 0 h 1007"/>
                  <a:gd name="T4" fmla="*/ 2687 w 2448"/>
                  <a:gd name="T5" fmla="*/ 2494 h 1007"/>
                  <a:gd name="T6" fmla="*/ 0 w 2448"/>
                  <a:gd name="T7" fmla="*/ 2494 h 1007"/>
                  <a:gd name="T8" fmla="*/ 0 w 2448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8" h="1007">
                    <a:moveTo>
                      <a:pt x="0" y="0"/>
                    </a:moveTo>
                    <a:lnTo>
                      <a:pt x="2447" y="0"/>
                    </a:lnTo>
                    <a:lnTo>
                      <a:pt x="2447" y="1006"/>
                    </a:lnTo>
                    <a:lnTo>
                      <a:pt x="0" y="1006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94" name="Freeform 76"/>
              <p:cNvSpPr>
                <a:spLocks/>
              </p:cNvSpPr>
              <p:nvPr/>
            </p:nvSpPr>
            <p:spPr bwMode="auto">
              <a:xfrm>
                <a:off x="912" y="96"/>
                <a:ext cx="2683" cy="2496"/>
              </a:xfrm>
              <a:custGeom>
                <a:avLst/>
                <a:gdLst>
                  <a:gd name="T0" fmla="*/ 0 w 2443"/>
                  <a:gd name="T1" fmla="*/ 0 h 1007"/>
                  <a:gd name="T2" fmla="*/ 2682 w 2443"/>
                  <a:gd name="T3" fmla="*/ 0 h 1007"/>
                  <a:gd name="T4" fmla="*/ 2682 w 2443"/>
                  <a:gd name="T5" fmla="*/ 2494 h 1007"/>
                  <a:gd name="T6" fmla="*/ 0 w 2443"/>
                  <a:gd name="T7" fmla="*/ 2494 h 1007"/>
                  <a:gd name="T8" fmla="*/ 0 w 2443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3" h="1007">
                    <a:moveTo>
                      <a:pt x="0" y="0"/>
                    </a:moveTo>
                    <a:lnTo>
                      <a:pt x="2442" y="0"/>
                    </a:lnTo>
                    <a:lnTo>
                      <a:pt x="2442" y="1006"/>
                    </a:lnTo>
                    <a:lnTo>
                      <a:pt x="0" y="100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95" name="Freeform 77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0 w 2448"/>
                  <a:gd name="T1" fmla="*/ 2494 h 1007"/>
                  <a:gd name="T2" fmla="*/ 0 w 2448"/>
                  <a:gd name="T3" fmla="*/ 0 h 1007"/>
                  <a:gd name="T4" fmla="*/ 2687 w 2448"/>
                  <a:gd name="T5" fmla="*/ 0 h 1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48" h="1007">
                    <a:moveTo>
                      <a:pt x="0" y="1006"/>
                    </a:moveTo>
                    <a:lnTo>
                      <a:pt x="0" y="0"/>
                    </a:lnTo>
                    <a:lnTo>
                      <a:pt x="2447" y="0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96" name="Freeform 78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2687 w 2448"/>
                  <a:gd name="T1" fmla="*/ 0 h 1007"/>
                  <a:gd name="T2" fmla="*/ 2687 w 2448"/>
                  <a:gd name="T3" fmla="*/ 2494 h 1007"/>
                  <a:gd name="T4" fmla="*/ 0 w 2448"/>
                  <a:gd name="T5" fmla="*/ 2494 h 1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48" h="1007">
                    <a:moveTo>
                      <a:pt x="2447" y="0"/>
                    </a:moveTo>
                    <a:lnTo>
                      <a:pt x="2447" y="1006"/>
                    </a:lnTo>
                    <a:lnTo>
                      <a:pt x="0" y="1006"/>
                    </a:lnTo>
                  </a:path>
                </a:pathLst>
              </a:custGeom>
              <a:noFill/>
              <a:ln w="25400" cap="rnd" cmpd="sng">
                <a:solidFill>
                  <a:srgbClr val="9191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7471" name="Rectangle 79"/>
            <p:cNvSpPr>
              <a:spLocks noChangeArrowheads="1"/>
            </p:cNvSpPr>
            <p:nvPr/>
          </p:nvSpPr>
          <p:spPr bwMode="auto">
            <a:xfrm>
              <a:off x="2484" y="619"/>
              <a:ext cx="498" cy="7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7472" name="Freeform 80"/>
            <p:cNvSpPr>
              <a:spLocks/>
            </p:cNvSpPr>
            <p:nvPr/>
          </p:nvSpPr>
          <p:spPr bwMode="auto">
            <a:xfrm>
              <a:off x="1812" y="204"/>
              <a:ext cx="2220" cy="431"/>
            </a:xfrm>
            <a:custGeom>
              <a:avLst/>
              <a:gdLst>
                <a:gd name="T0" fmla="*/ 0 w 2448"/>
                <a:gd name="T1" fmla="*/ 0 h 1007"/>
                <a:gd name="T2" fmla="*/ 2219 w 2448"/>
                <a:gd name="T3" fmla="*/ 0 h 1007"/>
                <a:gd name="T4" fmla="*/ 2219 w 2448"/>
                <a:gd name="T5" fmla="*/ 431 h 1007"/>
                <a:gd name="T6" fmla="*/ 0 w 2448"/>
                <a:gd name="T7" fmla="*/ 431 h 1007"/>
                <a:gd name="T8" fmla="*/ 0 w 2448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8" h="1007">
                  <a:moveTo>
                    <a:pt x="0" y="0"/>
                  </a:moveTo>
                  <a:lnTo>
                    <a:pt x="2447" y="0"/>
                  </a:lnTo>
                  <a:lnTo>
                    <a:pt x="2447" y="1006"/>
                  </a:lnTo>
                  <a:lnTo>
                    <a:pt x="0" y="1006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73" name="Freeform 81"/>
            <p:cNvSpPr>
              <a:spLocks/>
            </p:cNvSpPr>
            <p:nvPr/>
          </p:nvSpPr>
          <p:spPr bwMode="auto">
            <a:xfrm>
              <a:off x="1813" y="204"/>
              <a:ext cx="2215" cy="431"/>
            </a:xfrm>
            <a:custGeom>
              <a:avLst/>
              <a:gdLst>
                <a:gd name="T0" fmla="*/ 0 w 2443"/>
                <a:gd name="T1" fmla="*/ 0 h 1007"/>
                <a:gd name="T2" fmla="*/ 2214 w 2443"/>
                <a:gd name="T3" fmla="*/ 0 h 1007"/>
                <a:gd name="T4" fmla="*/ 2214 w 2443"/>
                <a:gd name="T5" fmla="*/ 431 h 1007"/>
                <a:gd name="T6" fmla="*/ 0 w 2443"/>
                <a:gd name="T7" fmla="*/ 431 h 1007"/>
                <a:gd name="T8" fmla="*/ 0 w 2443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3" h="1007">
                  <a:moveTo>
                    <a:pt x="0" y="0"/>
                  </a:moveTo>
                  <a:lnTo>
                    <a:pt x="2442" y="0"/>
                  </a:lnTo>
                  <a:lnTo>
                    <a:pt x="2442" y="1006"/>
                  </a:lnTo>
                  <a:lnTo>
                    <a:pt x="0" y="1006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74" name="Freeform 82"/>
            <p:cNvSpPr>
              <a:spLocks/>
            </p:cNvSpPr>
            <p:nvPr/>
          </p:nvSpPr>
          <p:spPr bwMode="auto">
            <a:xfrm>
              <a:off x="1812" y="204"/>
              <a:ext cx="2220" cy="431"/>
            </a:xfrm>
            <a:custGeom>
              <a:avLst/>
              <a:gdLst>
                <a:gd name="T0" fmla="*/ 0 w 2448"/>
                <a:gd name="T1" fmla="*/ 431 h 1007"/>
                <a:gd name="T2" fmla="*/ 0 w 2448"/>
                <a:gd name="T3" fmla="*/ 0 h 1007"/>
                <a:gd name="T4" fmla="*/ 2219 w 2448"/>
                <a:gd name="T5" fmla="*/ 0 h 10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8" h="1007">
                  <a:moveTo>
                    <a:pt x="0" y="1006"/>
                  </a:moveTo>
                  <a:lnTo>
                    <a:pt x="0" y="0"/>
                  </a:lnTo>
                  <a:lnTo>
                    <a:pt x="24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75" name="Freeform 83"/>
            <p:cNvSpPr>
              <a:spLocks/>
            </p:cNvSpPr>
            <p:nvPr/>
          </p:nvSpPr>
          <p:spPr bwMode="auto">
            <a:xfrm>
              <a:off x="1812" y="204"/>
              <a:ext cx="2220" cy="431"/>
            </a:xfrm>
            <a:custGeom>
              <a:avLst/>
              <a:gdLst>
                <a:gd name="T0" fmla="*/ 2219 w 2448"/>
                <a:gd name="T1" fmla="*/ 0 h 1007"/>
                <a:gd name="T2" fmla="*/ 2219 w 2448"/>
                <a:gd name="T3" fmla="*/ 431 h 1007"/>
                <a:gd name="T4" fmla="*/ 0 w 2448"/>
                <a:gd name="T5" fmla="*/ 431 h 10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8" h="1007">
                  <a:moveTo>
                    <a:pt x="2447" y="0"/>
                  </a:moveTo>
                  <a:lnTo>
                    <a:pt x="2447" y="1006"/>
                  </a:lnTo>
                  <a:lnTo>
                    <a:pt x="0" y="1006"/>
                  </a:lnTo>
                </a:path>
              </a:pathLst>
            </a:custGeom>
            <a:noFill/>
            <a:ln w="254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17476" name="Group 84"/>
            <p:cNvGrpSpPr>
              <a:grpSpLocks/>
            </p:cNvGrpSpPr>
            <p:nvPr/>
          </p:nvGrpSpPr>
          <p:grpSpPr bwMode="auto">
            <a:xfrm>
              <a:off x="1868" y="290"/>
              <a:ext cx="2089" cy="255"/>
              <a:chOff x="1793" y="3116"/>
              <a:chExt cx="2089" cy="255"/>
            </a:xfrm>
          </p:grpSpPr>
          <p:sp>
            <p:nvSpPr>
              <p:cNvPr id="17490" name="Freeform 85"/>
              <p:cNvSpPr>
                <a:spLocks/>
              </p:cNvSpPr>
              <p:nvPr/>
            </p:nvSpPr>
            <p:spPr bwMode="auto">
              <a:xfrm>
                <a:off x="1793" y="3126"/>
                <a:ext cx="2089" cy="239"/>
              </a:xfrm>
              <a:custGeom>
                <a:avLst/>
                <a:gdLst>
                  <a:gd name="T0" fmla="*/ 0 w 2303"/>
                  <a:gd name="T1" fmla="*/ 238 h 433"/>
                  <a:gd name="T2" fmla="*/ 0 w 2303"/>
                  <a:gd name="T3" fmla="*/ 0 h 433"/>
                  <a:gd name="T4" fmla="*/ 2088 w 2303"/>
                  <a:gd name="T5" fmla="*/ 0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03" h="433">
                    <a:moveTo>
                      <a:pt x="0" y="432"/>
                    </a:moveTo>
                    <a:lnTo>
                      <a:pt x="0" y="0"/>
                    </a:lnTo>
                    <a:lnTo>
                      <a:pt x="2302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91" name="Freeform 86"/>
              <p:cNvSpPr>
                <a:spLocks/>
              </p:cNvSpPr>
              <p:nvPr/>
            </p:nvSpPr>
            <p:spPr bwMode="auto">
              <a:xfrm>
                <a:off x="1793" y="3126"/>
                <a:ext cx="2089" cy="239"/>
              </a:xfrm>
              <a:custGeom>
                <a:avLst/>
                <a:gdLst>
                  <a:gd name="T0" fmla="*/ 2088 w 2303"/>
                  <a:gd name="T1" fmla="*/ 0 h 433"/>
                  <a:gd name="T2" fmla="*/ 2088 w 2303"/>
                  <a:gd name="T3" fmla="*/ 238 h 433"/>
                  <a:gd name="T4" fmla="*/ 0 w 2303"/>
                  <a:gd name="T5" fmla="*/ 238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03" h="433">
                    <a:moveTo>
                      <a:pt x="2302" y="0"/>
                    </a:moveTo>
                    <a:lnTo>
                      <a:pt x="2302" y="432"/>
                    </a:lnTo>
                    <a:lnTo>
                      <a:pt x="0" y="432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1767" name="Rectangle 87"/>
              <p:cNvSpPr>
                <a:spLocks noChangeArrowheads="1"/>
              </p:cNvSpPr>
              <p:nvPr/>
            </p:nvSpPr>
            <p:spPr bwMode="auto">
              <a:xfrm>
                <a:off x="1799" y="3116"/>
                <a:ext cx="2068" cy="25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8588" tIns="63500" rIns="128588" bIns="63500">
                <a:spAutoFit/>
              </a:bodyPr>
              <a:lstStyle>
                <a:lvl1pPr defTabSz="18034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41350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84288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927225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66988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241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813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385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957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ru-RU" altLang="de-DE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Клиенты</a:t>
                </a:r>
                <a:endParaRPr lang="de-DE" altLang="de-DE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7477" name="Text Box 88"/>
            <p:cNvSpPr txBox="1">
              <a:spLocks noChangeArrowheads="1"/>
            </p:cNvSpPr>
            <p:nvPr/>
          </p:nvSpPr>
          <p:spPr bwMode="auto">
            <a:xfrm>
              <a:off x="2495" y="634"/>
              <a:ext cx="42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100" b="1" dirty="0" smtClean="0">
                  <a:solidFill>
                    <a:schemeClr val="bg1"/>
                  </a:solidFill>
                  <a:latin typeface="+mn-lt"/>
                </a:rPr>
                <a:t>Стра-тегия</a:t>
              </a:r>
              <a:endParaRPr lang="de-DE" altLang="de-DE" sz="11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478" name="Text Box 89"/>
            <p:cNvSpPr txBox="1">
              <a:spLocks noChangeArrowheads="1"/>
            </p:cNvSpPr>
            <p:nvPr/>
          </p:nvSpPr>
          <p:spPr bwMode="auto">
            <a:xfrm>
              <a:off x="3224" y="654"/>
              <a:ext cx="4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800" b="1" dirty="0" smtClean="0">
                  <a:latin typeface="+mn-lt"/>
                </a:rPr>
                <a:t>Целевое значе-ние</a:t>
              </a:r>
              <a:endParaRPr lang="de-DE" altLang="de-DE" sz="800" b="1" dirty="0">
                <a:latin typeface="+mn-lt"/>
              </a:endParaRPr>
            </a:p>
          </p:txBody>
        </p:sp>
        <p:sp>
          <p:nvSpPr>
            <p:cNvPr id="17479" name="Text Box 90"/>
            <p:cNvSpPr txBox="1">
              <a:spLocks noChangeArrowheads="1"/>
            </p:cNvSpPr>
            <p:nvPr/>
          </p:nvSpPr>
          <p:spPr bwMode="auto">
            <a:xfrm>
              <a:off x="3519" y="634"/>
              <a:ext cx="5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000" b="1" dirty="0" smtClean="0">
                  <a:latin typeface="+mn-lt"/>
                </a:rPr>
                <a:t>Меро-приятие</a:t>
              </a:r>
              <a:endParaRPr lang="de-DE" altLang="de-DE" sz="1000" b="1" dirty="0">
                <a:latin typeface="+mn-lt"/>
              </a:endParaRPr>
            </a:p>
          </p:txBody>
        </p:sp>
        <p:sp>
          <p:nvSpPr>
            <p:cNvPr id="17480" name="Line 91"/>
            <p:cNvSpPr>
              <a:spLocks noChangeShapeType="1"/>
            </p:cNvSpPr>
            <p:nvPr/>
          </p:nvSpPr>
          <p:spPr bwMode="auto">
            <a:xfrm>
              <a:off x="3570" y="626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81" name="Line 92"/>
            <p:cNvSpPr>
              <a:spLocks noChangeShapeType="1"/>
            </p:cNvSpPr>
            <p:nvPr/>
          </p:nvSpPr>
          <p:spPr bwMode="auto">
            <a:xfrm>
              <a:off x="2967" y="635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82" name="Line 93"/>
            <p:cNvSpPr>
              <a:spLocks noChangeShapeType="1"/>
            </p:cNvSpPr>
            <p:nvPr/>
          </p:nvSpPr>
          <p:spPr bwMode="auto">
            <a:xfrm>
              <a:off x="2495" y="635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83" name="Text Box 94"/>
            <p:cNvSpPr txBox="1">
              <a:spLocks noChangeArrowheads="1"/>
            </p:cNvSpPr>
            <p:nvPr/>
          </p:nvSpPr>
          <p:spPr bwMode="auto">
            <a:xfrm>
              <a:off x="1776" y="682"/>
              <a:ext cx="787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de-DE" sz="1100" b="1" dirty="0" smtClean="0">
                  <a:latin typeface="+mn-lt"/>
                </a:rPr>
                <a:t>Как</a:t>
              </a:r>
              <a:br>
                <a:rPr lang="ru-RU" altLang="de-DE" sz="1100" b="1" dirty="0" smtClean="0">
                  <a:latin typeface="+mn-lt"/>
                </a:rPr>
              </a:br>
              <a:r>
                <a:rPr lang="ru-RU" altLang="de-DE" sz="1100" b="1" dirty="0" smtClean="0">
                  <a:latin typeface="+mn-lt"/>
                </a:rPr>
                <a:t>мы</a:t>
              </a:r>
            </a:p>
            <a:p>
              <a:r>
                <a:rPr lang="ru-RU" altLang="de-DE" sz="1100" b="1" dirty="0" smtClean="0">
                  <a:latin typeface="+mn-lt"/>
                </a:rPr>
                <a:t>оправдываем </a:t>
              </a:r>
            </a:p>
            <a:p>
              <a:r>
                <a:rPr lang="ru-RU" altLang="de-DE" sz="1100" b="1" dirty="0" smtClean="0">
                  <a:latin typeface="+mn-lt"/>
                </a:rPr>
                <a:t>ожидания </a:t>
              </a:r>
            </a:p>
            <a:p>
              <a:r>
                <a:rPr lang="ru-RU" altLang="de-DE" sz="1100" b="1" dirty="0" smtClean="0">
                  <a:latin typeface="+mn-lt"/>
                </a:rPr>
                <a:t>наших </a:t>
              </a:r>
            </a:p>
            <a:p>
              <a:r>
                <a:rPr lang="ru-RU" altLang="de-DE" sz="1100" b="1" dirty="0" smtClean="0">
                  <a:latin typeface="+mn-lt"/>
                </a:rPr>
                <a:t>клиентов?</a:t>
              </a:r>
              <a:endParaRPr lang="de-DE" altLang="de-DE" sz="1100" b="1" dirty="0">
                <a:latin typeface="+mn-lt"/>
              </a:endParaRPr>
            </a:p>
          </p:txBody>
        </p:sp>
        <p:sp>
          <p:nvSpPr>
            <p:cNvPr id="17484" name="Line 95"/>
            <p:cNvSpPr>
              <a:spLocks noChangeShapeType="1"/>
            </p:cNvSpPr>
            <p:nvPr/>
          </p:nvSpPr>
          <p:spPr bwMode="auto">
            <a:xfrm rot="5400000">
              <a:off x="3264" y="141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85" name="Line 96"/>
            <p:cNvSpPr>
              <a:spLocks noChangeShapeType="1"/>
            </p:cNvSpPr>
            <p:nvPr/>
          </p:nvSpPr>
          <p:spPr bwMode="auto">
            <a:xfrm rot="5400000">
              <a:off x="3264" y="245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86" name="Line 97"/>
            <p:cNvSpPr>
              <a:spLocks noChangeShapeType="1"/>
            </p:cNvSpPr>
            <p:nvPr/>
          </p:nvSpPr>
          <p:spPr bwMode="auto">
            <a:xfrm rot="5400000">
              <a:off x="3264" y="368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87" name="Line 98"/>
            <p:cNvSpPr>
              <a:spLocks noChangeShapeType="1"/>
            </p:cNvSpPr>
            <p:nvPr/>
          </p:nvSpPr>
          <p:spPr bwMode="auto">
            <a:xfrm rot="5400000">
              <a:off x="3264" y="490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88" name="Line 99"/>
            <p:cNvSpPr>
              <a:spLocks noChangeShapeType="1"/>
            </p:cNvSpPr>
            <p:nvPr/>
          </p:nvSpPr>
          <p:spPr bwMode="auto">
            <a:xfrm>
              <a:off x="3270" y="623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89" name="Text Box 100"/>
            <p:cNvSpPr txBox="1">
              <a:spLocks noChangeArrowheads="1"/>
            </p:cNvSpPr>
            <p:nvPr/>
          </p:nvSpPr>
          <p:spPr bwMode="auto">
            <a:xfrm>
              <a:off x="2906" y="651"/>
              <a:ext cx="4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000" b="1" dirty="0" smtClean="0">
                  <a:latin typeface="+mn-lt"/>
                </a:rPr>
                <a:t>Пока-затель</a:t>
              </a:r>
              <a:endParaRPr lang="de-DE" altLang="de-DE" sz="1000" b="1" dirty="0">
                <a:latin typeface="+mn-lt"/>
              </a:endParaRPr>
            </a:p>
          </p:txBody>
        </p:sp>
      </p:grpSp>
      <p:grpSp>
        <p:nvGrpSpPr>
          <p:cNvPr id="71781" name="Group 101"/>
          <p:cNvGrpSpPr>
            <a:grpSpLocks/>
          </p:cNvGrpSpPr>
          <p:nvPr/>
        </p:nvGrpSpPr>
        <p:grpSpPr bwMode="auto">
          <a:xfrm>
            <a:off x="250825" y="4437063"/>
            <a:ext cx="3625850" cy="1898650"/>
            <a:chOff x="1754" y="3067"/>
            <a:chExt cx="2284" cy="1196"/>
          </a:xfrm>
        </p:grpSpPr>
        <p:grpSp>
          <p:nvGrpSpPr>
            <p:cNvPr id="17443" name="Group 102"/>
            <p:cNvGrpSpPr>
              <a:grpSpLocks/>
            </p:cNvGrpSpPr>
            <p:nvPr/>
          </p:nvGrpSpPr>
          <p:grpSpPr bwMode="auto">
            <a:xfrm>
              <a:off x="1818" y="3067"/>
              <a:ext cx="2220" cy="1196"/>
              <a:chOff x="912" y="96"/>
              <a:chExt cx="2688" cy="2496"/>
            </a:xfrm>
          </p:grpSpPr>
          <p:sp>
            <p:nvSpPr>
              <p:cNvPr id="17466" name="Freeform 103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0 w 2448"/>
                  <a:gd name="T1" fmla="*/ 0 h 1007"/>
                  <a:gd name="T2" fmla="*/ 2687 w 2448"/>
                  <a:gd name="T3" fmla="*/ 0 h 1007"/>
                  <a:gd name="T4" fmla="*/ 2687 w 2448"/>
                  <a:gd name="T5" fmla="*/ 2494 h 1007"/>
                  <a:gd name="T6" fmla="*/ 0 w 2448"/>
                  <a:gd name="T7" fmla="*/ 2494 h 1007"/>
                  <a:gd name="T8" fmla="*/ 0 w 2448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8" h="1007">
                    <a:moveTo>
                      <a:pt x="0" y="0"/>
                    </a:moveTo>
                    <a:lnTo>
                      <a:pt x="2447" y="0"/>
                    </a:lnTo>
                    <a:lnTo>
                      <a:pt x="2447" y="1006"/>
                    </a:lnTo>
                    <a:lnTo>
                      <a:pt x="0" y="1006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67" name="Freeform 104"/>
              <p:cNvSpPr>
                <a:spLocks/>
              </p:cNvSpPr>
              <p:nvPr/>
            </p:nvSpPr>
            <p:spPr bwMode="auto">
              <a:xfrm>
                <a:off x="912" y="96"/>
                <a:ext cx="2683" cy="2496"/>
              </a:xfrm>
              <a:custGeom>
                <a:avLst/>
                <a:gdLst>
                  <a:gd name="T0" fmla="*/ 0 w 2443"/>
                  <a:gd name="T1" fmla="*/ 0 h 1007"/>
                  <a:gd name="T2" fmla="*/ 2682 w 2443"/>
                  <a:gd name="T3" fmla="*/ 0 h 1007"/>
                  <a:gd name="T4" fmla="*/ 2682 w 2443"/>
                  <a:gd name="T5" fmla="*/ 2494 h 1007"/>
                  <a:gd name="T6" fmla="*/ 0 w 2443"/>
                  <a:gd name="T7" fmla="*/ 2494 h 1007"/>
                  <a:gd name="T8" fmla="*/ 0 w 2443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3" h="1007">
                    <a:moveTo>
                      <a:pt x="0" y="0"/>
                    </a:moveTo>
                    <a:lnTo>
                      <a:pt x="2442" y="0"/>
                    </a:lnTo>
                    <a:lnTo>
                      <a:pt x="2442" y="1006"/>
                    </a:lnTo>
                    <a:lnTo>
                      <a:pt x="0" y="100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68" name="Freeform 105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0 w 2448"/>
                  <a:gd name="T1" fmla="*/ 2494 h 1007"/>
                  <a:gd name="T2" fmla="*/ 0 w 2448"/>
                  <a:gd name="T3" fmla="*/ 0 h 1007"/>
                  <a:gd name="T4" fmla="*/ 2687 w 2448"/>
                  <a:gd name="T5" fmla="*/ 0 h 1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48" h="1007">
                    <a:moveTo>
                      <a:pt x="0" y="1006"/>
                    </a:moveTo>
                    <a:lnTo>
                      <a:pt x="0" y="0"/>
                    </a:lnTo>
                    <a:lnTo>
                      <a:pt x="2447" y="0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69" name="Freeform 106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2687 w 2448"/>
                  <a:gd name="T1" fmla="*/ 0 h 1007"/>
                  <a:gd name="T2" fmla="*/ 2687 w 2448"/>
                  <a:gd name="T3" fmla="*/ 2494 h 1007"/>
                  <a:gd name="T4" fmla="*/ 0 w 2448"/>
                  <a:gd name="T5" fmla="*/ 2494 h 1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48" h="1007">
                    <a:moveTo>
                      <a:pt x="2447" y="0"/>
                    </a:moveTo>
                    <a:lnTo>
                      <a:pt x="2447" y="1006"/>
                    </a:lnTo>
                    <a:lnTo>
                      <a:pt x="0" y="1006"/>
                    </a:lnTo>
                  </a:path>
                </a:pathLst>
              </a:custGeom>
              <a:noFill/>
              <a:ln w="25400" cap="rnd" cmpd="sng">
                <a:solidFill>
                  <a:srgbClr val="9191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7444" name="Rectangle 107"/>
            <p:cNvSpPr>
              <a:spLocks noChangeArrowheads="1"/>
            </p:cNvSpPr>
            <p:nvPr/>
          </p:nvSpPr>
          <p:spPr bwMode="auto">
            <a:xfrm>
              <a:off x="2490" y="3482"/>
              <a:ext cx="498" cy="7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7445" name="Freeform 108"/>
            <p:cNvSpPr>
              <a:spLocks/>
            </p:cNvSpPr>
            <p:nvPr/>
          </p:nvSpPr>
          <p:spPr bwMode="auto">
            <a:xfrm>
              <a:off x="1818" y="3067"/>
              <a:ext cx="2220" cy="431"/>
            </a:xfrm>
            <a:custGeom>
              <a:avLst/>
              <a:gdLst>
                <a:gd name="T0" fmla="*/ 0 w 2448"/>
                <a:gd name="T1" fmla="*/ 0 h 1007"/>
                <a:gd name="T2" fmla="*/ 2219 w 2448"/>
                <a:gd name="T3" fmla="*/ 0 h 1007"/>
                <a:gd name="T4" fmla="*/ 2219 w 2448"/>
                <a:gd name="T5" fmla="*/ 431 h 1007"/>
                <a:gd name="T6" fmla="*/ 0 w 2448"/>
                <a:gd name="T7" fmla="*/ 431 h 1007"/>
                <a:gd name="T8" fmla="*/ 0 w 2448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8" h="1007">
                  <a:moveTo>
                    <a:pt x="0" y="0"/>
                  </a:moveTo>
                  <a:lnTo>
                    <a:pt x="2447" y="0"/>
                  </a:lnTo>
                  <a:lnTo>
                    <a:pt x="2447" y="1006"/>
                  </a:lnTo>
                  <a:lnTo>
                    <a:pt x="0" y="1006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46" name="Freeform 109"/>
            <p:cNvSpPr>
              <a:spLocks/>
            </p:cNvSpPr>
            <p:nvPr/>
          </p:nvSpPr>
          <p:spPr bwMode="auto">
            <a:xfrm>
              <a:off x="1819" y="3067"/>
              <a:ext cx="2215" cy="431"/>
            </a:xfrm>
            <a:custGeom>
              <a:avLst/>
              <a:gdLst>
                <a:gd name="T0" fmla="*/ 0 w 2443"/>
                <a:gd name="T1" fmla="*/ 0 h 1007"/>
                <a:gd name="T2" fmla="*/ 2214 w 2443"/>
                <a:gd name="T3" fmla="*/ 0 h 1007"/>
                <a:gd name="T4" fmla="*/ 2214 w 2443"/>
                <a:gd name="T5" fmla="*/ 431 h 1007"/>
                <a:gd name="T6" fmla="*/ 0 w 2443"/>
                <a:gd name="T7" fmla="*/ 431 h 1007"/>
                <a:gd name="T8" fmla="*/ 0 w 2443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3" h="1007">
                  <a:moveTo>
                    <a:pt x="0" y="0"/>
                  </a:moveTo>
                  <a:lnTo>
                    <a:pt x="2442" y="0"/>
                  </a:lnTo>
                  <a:lnTo>
                    <a:pt x="2442" y="1006"/>
                  </a:lnTo>
                  <a:lnTo>
                    <a:pt x="0" y="1006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47" name="Freeform 110"/>
            <p:cNvSpPr>
              <a:spLocks/>
            </p:cNvSpPr>
            <p:nvPr/>
          </p:nvSpPr>
          <p:spPr bwMode="auto">
            <a:xfrm>
              <a:off x="1818" y="3067"/>
              <a:ext cx="2220" cy="431"/>
            </a:xfrm>
            <a:custGeom>
              <a:avLst/>
              <a:gdLst>
                <a:gd name="T0" fmla="*/ 0 w 2448"/>
                <a:gd name="T1" fmla="*/ 431 h 1007"/>
                <a:gd name="T2" fmla="*/ 0 w 2448"/>
                <a:gd name="T3" fmla="*/ 0 h 1007"/>
                <a:gd name="T4" fmla="*/ 2219 w 2448"/>
                <a:gd name="T5" fmla="*/ 0 h 10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8" h="1007">
                  <a:moveTo>
                    <a:pt x="0" y="1006"/>
                  </a:moveTo>
                  <a:lnTo>
                    <a:pt x="0" y="0"/>
                  </a:lnTo>
                  <a:lnTo>
                    <a:pt x="24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48" name="Freeform 111"/>
            <p:cNvSpPr>
              <a:spLocks/>
            </p:cNvSpPr>
            <p:nvPr/>
          </p:nvSpPr>
          <p:spPr bwMode="auto">
            <a:xfrm>
              <a:off x="1818" y="3067"/>
              <a:ext cx="2220" cy="431"/>
            </a:xfrm>
            <a:custGeom>
              <a:avLst/>
              <a:gdLst>
                <a:gd name="T0" fmla="*/ 2219 w 2448"/>
                <a:gd name="T1" fmla="*/ 0 h 1007"/>
                <a:gd name="T2" fmla="*/ 2219 w 2448"/>
                <a:gd name="T3" fmla="*/ 431 h 1007"/>
                <a:gd name="T4" fmla="*/ 0 w 2448"/>
                <a:gd name="T5" fmla="*/ 431 h 10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8" h="1007">
                  <a:moveTo>
                    <a:pt x="2447" y="0"/>
                  </a:moveTo>
                  <a:lnTo>
                    <a:pt x="2447" y="1006"/>
                  </a:lnTo>
                  <a:lnTo>
                    <a:pt x="0" y="1006"/>
                  </a:lnTo>
                </a:path>
              </a:pathLst>
            </a:custGeom>
            <a:noFill/>
            <a:ln w="254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17449" name="Group 112"/>
            <p:cNvGrpSpPr>
              <a:grpSpLocks/>
            </p:cNvGrpSpPr>
            <p:nvPr/>
          </p:nvGrpSpPr>
          <p:grpSpPr bwMode="auto">
            <a:xfrm>
              <a:off x="1874" y="3153"/>
              <a:ext cx="2089" cy="255"/>
              <a:chOff x="1793" y="3116"/>
              <a:chExt cx="2089" cy="255"/>
            </a:xfrm>
          </p:grpSpPr>
          <p:sp>
            <p:nvSpPr>
              <p:cNvPr id="17463" name="Freeform 113"/>
              <p:cNvSpPr>
                <a:spLocks/>
              </p:cNvSpPr>
              <p:nvPr/>
            </p:nvSpPr>
            <p:spPr bwMode="auto">
              <a:xfrm>
                <a:off x="1793" y="3126"/>
                <a:ext cx="2089" cy="239"/>
              </a:xfrm>
              <a:custGeom>
                <a:avLst/>
                <a:gdLst>
                  <a:gd name="T0" fmla="*/ 0 w 2303"/>
                  <a:gd name="T1" fmla="*/ 238 h 433"/>
                  <a:gd name="T2" fmla="*/ 0 w 2303"/>
                  <a:gd name="T3" fmla="*/ 0 h 433"/>
                  <a:gd name="T4" fmla="*/ 2088 w 2303"/>
                  <a:gd name="T5" fmla="*/ 0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03" h="433">
                    <a:moveTo>
                      <a:pt x="0" y="432"/>
                    </a:moveTo>
                    <a:lnTo>
                      <a:pt x="0" y="0"/>
                    </a:lnTo>
                    <a:lnTo>
                      <a:pt x="2302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64" name="Freeform 114"/>
              <p:cNvSpPr>
                <a:spLocks/>
              </p:cNvSpPr>
              <p:nvPr/>
            </p:nvSpPr>
            <p:spPr bwMode="auto">
              <a:xfrm>
                <a:off x="1793" y="3126"/>
                <a:ext cx="2089" cy="239"/>
              </a:xfrm>
              <a:custGeom>
                <a:avLst/>
                <a:gdLst>
                  <a:gd name="T0" fmla="*/ 2088 w 2303"/>
                  <a:gd name="T1" fmla="*/ 0 h 433"/>
                  <a:gd name="T2" fmla="*/ 2088 w 2303"/>
                  <a:gd name="T3" fmla="*/ 238 h 433"/>
                  <a:gd name="T4" fmla="*/ 0 w 2303"/>
                  <a:gd name="T5" fmla="*/ 238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03" h="433">
                    <a:moveTo>
                      <a:pt x="2302" y="0"/>
                    </a:moveTo>
                    <a:lnTo>
                      <a:pt x="2302" y="432"/>
                    </a:lnTo>
                    <a:lnTo>
                      <a:pt x="0" y="432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1795" name="Rectangle 115"/>
              <p:cNvSpPr>
                <a:spLocks noChangeArrowheads="1"/>
              </p:cNvSpPr>
              <p:nvPr/>
            </p:nvSpPr>
            <p:spPr bwMode="auto">
              <a:xfrm>
                <a:off x="1799" y="3116"/>
                <a:ext cx="2068" cy="25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8588" tIns="63500" rIns="128588" bIns="63500">
                <a:spAutoFit/>
              </a:bodyPr>
              <a:lstStyle>
                <a:lvl1pPr defTabSz="18034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41350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84288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927225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66988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241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813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385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957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ru-RU" altLang="de-DE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Потенциалы</a:t>
                </a:r>
                <a:endParaRPr lang="de-DE" altLang="de-DE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7450" name="Text Box 116"/>
            <p:cNvSpPr txBox="1">
              <a:spLocks noChangeArrowheads="1"/>
            </p:cNvSpPr>
            <p:nvPr/>
          </p:nvSpPr>
          <p:spPr bwMode="auto">
            <a:xfrm>
              <a:off x="2501" y="3497"/>
              <a:ext cx="42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100" b="1" dirty="0" smtClean="0">
                  <a:solidFill>
                    <a:schemeClr val="bg1"/>
                  </a:solidFill>
                  <a:latin typeface="+mn-lt"/>
                </a:rPr>
                <a:t>Стра-тегия</a:t>
              </a:r>
              <a:endParaRPr lang="de-DE" altLang="de-DE" sz="11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451" name="Text Box 117"/>
            <p:cNvSpPr txBox="1">
              <a:spLocks noChangeArrowheads="1"/>
            </p:cNvSpPr>
            <p:nvPr/>
          </p:nvSpPr>
          <p:spPr bwMode="auto">
            <a:xfrm>
              <a:off x="3230" y="3517"/>
              <a:ext cx="4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800" b="1" dirty="0" smtClean="0">
                  <a:latin typeface="+mn-lt"/>
                </a:rPr>
                <a:t>Целевое значе-ние</a:t>
              </a:r>
              <a:endParaRPr lang="de-DE" altLang="de-DE" sz="800" b="1" dirty="0">
                <a:latin typeface="+mn-lt"/>
              </a:endParaRPr>
            </a:p>
          </p:txBody>
        </p:sp>
        <p:sp>
          <p:nvSpPr>
            <p:cNvPr id="17452" name="Text Box 118"/>
            <p:cNvSpPr txBox="1">
              <a:spLocks noChangeArrowheads="1"/>
            </p:cNvSpPr>
            <p:nvPr/>
          </p:nvSpPr>
          <p:spPr bwMode="auto">
            <a:xfrm>
              <a:off x="3525" y="3497"/>
              <a:ext cx="5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000" b="1" dirty="0" smtClean="0">
                  <a:latin typeface="+mn-lt"/>
                </a:rPr>
                <a:t>Меро-приятие</a:t>
              </a:r>
              <a:endParaRPr lang="de-DE" altLang="de-DE" sz="1000" b="1" dirty="0">
                <a:latin typeface="+mn-lt"/>
              </a:endParaRPr>
            </a:p>
          </p:txBody>
        </p:sp>
        <p:sp>
          <p:nvSpPr>
            <p:cNvPr id="17453" name="Line 119"/>
            <p:cNvSpPr>
              <a:spLocks noChangeShapeType="1"/>
            </p:cNvSpPr>
            <p:nvPr/>
          </p:nvSpPr>
          <p:spPr bwMode="auto">
            <a:xfrm>
              <a:off x="3576" y="3489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54" name="Line 120"/>
            <p:cNvSpPr>
              <a:spLocks noChangeShapeType="1"/>
            </p:cNvSpPr>
            <p:nvPr/>
          </p:nvSpPr>
          <p:spPr bwMode="auto">
            <a:xfrm>
              <a:off x="2973" y="3498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55" name="Line 121"/>
            <p:cNvSpPr>
              <a:spLocks noChangeShapeType="1"/>
            </p:cNvSpPr>
            <p:nvPr/>
          </p:nvSpPr>
          <p:spPr bwMode="auto">
            <a:xfrm>
              <a:off x="2501" y="3498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56" name="Text Box 122"/>
            <p:cNvSpPr txBox="1">
              <a:spLocks noChangeArrowheads="1"/>
            </p:cNvSpPr>
            <p:nvPr/>
          </p:nvSpPr>
          <p:spPr bwMode="auto">
            <a:xfrm>
              <a:off x="1754" y="3543"/>
              <a:ext cx="811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de-DE" sz="1100" b="1" dirty="0" smtClean="0">
                  <a:latin typeface="+mn-lt"/>
                </a:rPr>
                <a:t>Каким образом </a:t>
              </a:r>
              <a:br>
                <a:rPr lang="ru-RU" altLang="de-DE" sz="1100" b="1" dirty="0" smtClean="0">
                  <a:latin typeface="+mn-lt"/>
                </a:rPr>
              </a:br>
              <a:r>
                <a:rPr lang="ru-RU" altLang="de-DE" sz="1100" b="1" dirty="0" smtClean="0">
                  <a:latin typeface="+mn-lt"/>
                </a:rPr>
                <a:t>мы сможем </a:t>
              </a:r>
            </a:p>
            <a:p>
              <a:r>
                <a:rPr lang="ru-RU" altLang="de-DE" sz="1100" b="1" dirty="0" smtClean="0">
                  <a:latin typeface="+mn-lt"/>
                </a:rPr>
                <a:t>обеспечить </a:t>
              </a:r>
            </a:p>
            <a:p>
              <a:r>
                <a:rPr lang="ru-RU" altLang="de-DE" sz="1100" b="1" dirty="0" smtClean="0">
                  <a:latin typeface="+mn-lt"/>
                </a:rPr>
                <a:t>производи-</a:t>
              </a:r>
            </a:p>
            <a:p>
              <a:r>
                <a:rPr lang="ru-RU" altLang="de-DE" sz="1100" b="1" dirty="0" err="1" smtClean="0">
                  <a:latin typeface="+mn-lt"/>
                </a:rPr>
                <a:t>тельность</a:t>
              </a:r>
              <a:r>
                <a:rPr lang="ru-RU" altLang="de-DE" sz="1100" b="1" dirty="0" smtClean="0">
                  <a:latin typeface="+mn-lt"/>
                </a:rPr>
                <a:t/>
              </a:r>
              <a:br>
                <a:rPr lang="ru-RU" altLang="de-DE" sz="1100" b="1" dirty="0" smtClean="0">
                  <a:latin typeface="+mn-lt"/>
                </a:rPr>
              </a:br>
              <a:r>
                <a:rPr lang="ru-RU" altLang="de-DE" sz="1100" b="1" dirty="0" smtClean="0">
                  <a:latin typeface="+mn-lt"/>
                </a:rPr>
                <a:t>в будущем?</a:t>
              </a:r>
              <a:endParaRPr lang="de-DE" altLang="de-DE" sz="1100" b="1" dirty="0">
                <a:latin typeface="+mn-lt"/>
              </a:endParaRPr>
            </a:p>
          </p:txBody>
        </p:sp>
        <p:sp>
          <p:nvSpPr>
            <p:cNvPr id="17457" name="Line 123"/>
            <p:cNvSpPr>
              <a:spLocks noChangeShapeType="1"/>
            </p:cNvSpPr>
            <p:nvPr/>
          </p:nvSpPr>
          <p:spPr bwMode="auto">
            <a:xfrm rot="5400000">
              <a:off x="3270" y="3004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58" name="Line 124"/>
            <p:cNvSpPr>
              <a:spLocks noChangeShapeType="1"/>
            </p:cNvSpPr>
            <p:nvPr/>
          </p:nvSpPr>
          <p:spPr bwMode="auto">
            <a:xfrm rot="5400000">
              <a:off x="3270" y="3108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59" name="Line 125"/>
            <p:cNvSpPr>
              <a:spLocks noChangeShapeType="1"/>
            </p:cNvSpPr>
            <p:nvPr/>
          </p:nvSpPr>
          <p:spPr bwMode="auto">
            <a:xfrm rot="5400000">
              <a:off x="3270" y="3231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60" name="Line 126"/>
            <p:cNvSpPr>
              <a:spLocks noChangeShapeType="1"/>
            </p:cNvSpPr>
            <p:nvPr/>
          </p:nvSpPr>
          <p:spPr bwMode="auto">
            <a:xfrm rot="5400000">
              <a:off x="3270" y="3353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61" name="Line 127"/>
            <p:cNvSpPr>
              <a:spLocks noChangeShapeType="1"/>
            </p:cNvSpPr>
            <p:nvPr/>
          </p:nvSpPr>
          <p:spPr bwMode="auto">
            <a:xfrm>
              <a:off x="3276" y="3486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62" name="Text Box 128"/>
            <p:cNvSpPr txBox="1">
              <a:spLocks noChangeArrowheads="1"/>
            </p:cNvSpPr>
            <p:nvPr/>
          </p:nvSpPr>
          <p:spPr bwMode="auto">
            <a:xfrm>
              <a:off x="2912" y="3514"/>
              <a:ext cx="4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000" b="1" dirty="0" smtClean="0">
                  <a:latin typeface="+mn-lt"/>
                </a:rPr>
                <a:t>Пока-затель</a:t>
              </a:r>
              <a:endParaRPr lang="de-DE" altLang="de-DE" sz="1000" b="1" dirty="0">
                <a:latin typeface="+mn-lt"/>
              </a:endParaRPr>
            </a:p>
          </p:txBody>
        </p:sp>
      </p:grpSp>
      <p:grpSp>
        <p:nvGrpSpPr>
          <p:cNvPr id="71809" name="Group 129"/>
          <p:cNvGrpSpPr>
            <a:grpSpLocks/>
          </p:cNvGrpSpPr>
          <p:nvPr/>
        </p:nvGrpSpPr>
        <p:grpSpPr bwMode="auto">
          <a:xfrm>
            <a:off x="3214678" y="357166"/>
            <a:ext cx="4533900" cy="1898650"/>
            <a:chOff x="144" y="1620"/>
            <a:chExt cx="2856" cy="1196"/>
          </a:xfrm>
        </p:grpSpPr>
        <p:grpSp>
          <p:nvGrpSpPr>
            <p:cNvPr id="17416" name="Group 130"/>
            <p:cNvGrpSpPr>
              <a:grpSpLocks/>
            </p:cNvGrpSpPr>
            <p:nvPr/>
          </p:nvGrpSpPr>
          <p:grpSpPr bwMode="auto">
            <a:xfrm>
              <a:off x="216" y="1620"/>
              <a:ext cx="2220" cy="1196"/>
              <a:chOff x="912" y="96"/>
              <a:chExt cx="2688" cy="2496"/>
            </a:xfrm>
          </p:grpSpPr>
          <p:sp>
            <p:nvSpPr>
              <p:cNvPr id="17439" name="Freeform 131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0 w 2448"/>
                  <a:gd name="T1" fmla="*/ 0 h 1007"/>
                  <a:gd name="T2" fmla="*/ 2687 w 2448"/>
                  <a:gd name="T3" fmla="*/ 0 h 1007"/>
                  <a:gd name="T4" fmla="*/ 2687 w 2448"/>
                  <a:gd name="T5" fmla="*/ 2494 h 1007"/>
                  <a:gd name="T6" fmla="*/ 0 w 2448"/>
                  <a:gd name="T7" fmla="*/ 2494 h 1007"/>
                  <a:gd name="T8" fmla="*/ 0 w 2448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8" h="1007">
                    <a:moveTo>
                      <a:pt x="0" y="0"/>
                    </a:moveTo>
                    <a:lnTo>
                      <a:pt x="2447" y="0"/>
                    </a:lnTo>
                    <a:lnTo>
                      <a:pt x="2447" y="1006"/>
                    </a:lnTo>
                    <a:lnTo>
                      <a:pt x="0" y="1006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40" name="Freeform 132"/>
              <p:cNvSpPr>
                <a:spLocks/>
              </p:cNvSpPr>
              <p:nvPr/>
            </p:nvSpPr>
            <p:spPr bwMode="auto">
              <a:xfrm>
                <a:off x="912" y="96"/>
                <a:ext cx="2683" cy="2496"/>
              </a:xfrm>
              <a:custGeom>
                <a:avLst/>
                <a:gdLst>
                  <a:gd name="T0" fmla="*/ 0 w 2443"/>
                  <a:gd name="T1" fmla="*/ 0 h 1007"/>
                  <a:gd name="T2" fmla="*/ 2682 w 2443"/>
                  <a:gd name="T3" fmla="*/ 0 h 1007"/>
                  <a:gd name="T4" fmla="*/ 2682 w 2443"/>
                  <a:gd name="T5" fmla="*/ 2494 h 1007"/>
                  <a:gd name="T6" fmla="*/ 0 w 2443"/>
                  <a:gd name="T7" fmla="*/ 2494 h 1007"/>
                  <a:gd name="T8" fmla="*/ 0 w 2443"/>
                  <a:gd name="T9" fmla="*/ 0 h 1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3" h="1007">
                    <a:moveTo>
                      <a:pt x="0" y="0"/>
                    </a:moveTo>
                    <a:lnTo>
                      <a:pt x="2442" y="0"/>
                    </a:lnTo>
                    <a:lnTo>
                      <a:pt x="2442" y="1006"/>
                    </a:lnTo>
                    <a:lnTo>
                      <a:pt x="0" y="100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41" name="Freeform 133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0 w 2448"/>
                  <a:gd name="T1" fmla="*/ 2494 h 1007"/>
                  <a:gd name="T2" fmla="*/ 0 w 2448"/>
                  <a:gd name="T3" fmla="*/ 0 h 1007"/>
                  <a:gd name="T4" fmla="*/ 2687 w 2448"/>
                  <a:gd name="T5" fmla="*/ 0 h 1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48" h="1007">
                    <a:moveTo>
                      <a:pt x="0" y="1006"/>
                    </a:moveTo>
                    <a:lnTo>
                      <a:pt x="0" y="0"/>
                    </a:lnTo>
                    <a:lnTo>
                      <a:pt x="2447" y="0"/>
                    </a:lnTo>
                  </a:path>
                </a:pathLst>
              </a:custGeom>
              <a:noFill/>
              <a:ln w="254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42" name="Freeform 134"/>
              <p:cNvSpPr>
                <a:spLocks/>
              </p:cNvSpPr>
              <p:nvPr/>
            </p:nvSpPr>
            <p:spPr bwMode="auto">
              <a:xfrm>
                <a:off x="912" y="96"/>
                <a:ext cx="2688" cy="2496"/>
              </a:xfrm>
              <a:custGeom>
                <a:avLst/>
                <a:gdLst>
                  <a:gd name="T0" fmla="*/ 2687 w 2448"/>
                  <a:gd name="T1" fmla="*/ 0 h 1007"/>
                  <a:gd name="T2" fmla="*/ 2687 w 2448"/>
                  <a:gd name="T3" fmla="*/ 2494 h 1007"/>
                  <a:gd name="T4" fmla="*/ 0 w 2448"/>
                  <a:gd name="T5" fmla="*/ 2494 h 100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48" h="1007">
                    <a:moveTo>
                      <a:pt x="2447" y="0"/>
                    </a:moveTo>
                    <a:lnTo>
                      <a:pt x="2447" y="1006"/>
                    </a:lnTo>
                    <a:lnTo>
                      <a:pt x="0" y="1006"/>
                    </a:lnTo>
                  </a:path>
                </a:pathLst>
              </a:custGeom>
              <a:noFill/>
              <a:ln w="25400" cap="rnd" cmpd="sng">
                <a:solidFill>
                  <a:srgbClr val="9191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7417" name="Rectangle 135"/>
            <p:cNvSpPr>
              <a:spLocks noChangeArrowheads="1"/>
            </p:cNvSpPr>
            <p:nvPr/>
          </p:nvSpPr>
          <p:spPr bwMode="auto">
            <a:xfrm>
              <a:off x="888" y="2035"/>
              <a:ext cx="498" cy="7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dirty="0"/>
            </a:p>
          </p:txBody>
        </p:sp>
        <p:sp>
          <p:nvSpPr>
            <p:cNvPr id="17418" name="Freeform 136"/>
            <p:cNvSpPr>
              <a:spLocks/>
            </p:cNvSpPr>
            <p:nvPr/>
          </p:nvSpPr>
          <p:spPr bwMode="auto">
            <a:xfrm>
              <a:off x="216" y="1620"/>
              <a:ext cx="2220" cy="431"/>
            </a:xfrm>
            <a:custGeom>
              <a:avLst/>
              <a:gdLst>
                <a:gd name="T0" fmla="*/ 0 w 2448"/>
                <a:gd name="T1" fmla="*/ 0 h 1007"/>
                <a:gd name="T2" fmla="*/ 2219 w 2448"/>
                <a:gd name="T3" fmla="*/ 0 h 1007"/>
                <a:gd name="T4" fmla="*/ 2219 w 2448"/>
                <a:gd name="T5" fmla="*/ 431 h 1007"/>
                <a:gd name="T6" fmla="*/ 0 w 2448"/>
                <a:gd name="T7" fmla="*/ 431 h 1007"/>
                <a:gd name="T8" fmla="*/ 0 w 2448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8" h="1007">
                  <a:moveTo>
                    <a:pt x="0" y="0"/>
                  </a:moveTo>
                  <a:lnTo>
                    <a:pt x="2447" y="0"/>
                  </a:lnTo>
                  <a:lnTo>
                    <a:pt x="2447" y="1006"/>
                  </a:lnTo>
                  <a:lnTo>
                    <a:pt x="0" y="1006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19" name="Freeform 137"/>
            <p:cNvSpPr>
              <a:spLocks/>
            </p:cNvSpPr>
            <p:nvPr/>
          </p:nvSpPr>
          <p:spPr bwMode="auto">
            <a:xfrm>
              <a:off x="217" y="1620"/>
              <a:ext cx="2215" cy="431"/>
            </a:xfrm>
            <a:custGeom>
              <a:avLst/>
              <a:gdLst>
                <a:gd name="T0" fmla="*/ 0 w 2443"/>
                <a:gd name="T1" fmla="*/ 0 h 1007"/>
                <a:gd name="T2" fmla="*/ 2214 w 2443"/>
                <a:gd name="T3" fmla="*/ 0 h 1007"/>
                <a:gd name="T4" fmla="*/ 2214 w 2443"/>
                <a:gd name="T5" fmla="*/ 431 h 1007"/>
                <a:gd name="T6" fmla="*/ 0 w 2443"/>
                <a:gd name="T7" fmla="*/ 431 h 1007"/>
                <a:gd name="T8" fmla="*/ 0 w 2443"/>
                <a:gd name="T9" fmla="*/ 0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3" h="1007">
                  <a:moveTo>
                    <a:pt x="0" y="0"/>
                  </a:moveTo>
                  <a:lnTo>
                    <a:pt x="2442" y="0"/>
                  </a:lnTo>
                  <a:lnTo>
                    <a:pt x="2442" y="1006"/>
                  </a:lnTo>
                  <a:lnTo>
                    <a:pt x="0" y="1006"/>
                  </a:lnTo>
                  <a:lnTo>
                    <a:pt x="0" y="0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20" name="Freeform 138"/>
            <p:cNvSpPr>
              <a:spLocks/>
            </p:cNvSpPr>
            <p:nvPr/>
          </p:nvSpPr>
          <p:spPr bwMode="auto">
            <a:xfrm>
              <a:off x="216" y="1620"/>
              <a:ext cx="2220" cy="431"/>
            </a:xfrm>
            <a:custGeom>
              <a:avLst/>
              <a:gdLst>
                <a:gd name="T0" fmla="*/ 0 w 2448"/>
                <a:gd name="T1" fmla="*/ 431 h 1007"/>
                <a:gd name="T2" fmla="*/ 0 w 2448"/>
                <a:gd name="T3" fmla="*/ 0 h 1007"/>
                <a:gd name="T4" fmla="*/ 2219 w 2448"/>
                <a:gd name="T5" fmla="*/ 0 h 10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8" h="1007">
                  <a:moveTo>
                    <a:pt x="0" y="1006"/>
                  </a:moveTo>
                  <a:lnTo>
                    <a:pt x="0" y="0"/>
                  </a:lnTo>
                  <a:lnTo>
                    <a:pt x="2447" y="0"/>
                  </a:lnTo>
                </a:path>
              </a:pathLst>
            </a:cu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21" name="Freeform 139"/>
            <p:cNvSpPr>
              <a:spLocks/>
            </p:cNvSpPr>
            <p:nvPr/>
          </p:nvSpPr>
          <p:spPr bwMode="auto">
            <a:xfrm>
              <a:off x="216" y="1620"/>
              <a:ext cx="2220" cy="431"/>
            </a:xfrm>
            <a:custGeom>
              <a:avLst/>
              <a:gdLst>
                <a:gd name="T0" fmla="*/ 2219 w 2448"/>
                <a:gd name="T1" fmla="*/ 0 h 1007"/>
                <a:gd name="T2" fmla="*/ 2219 w 2448"/>
                <a:gd name="T3" fmla="*/ 431 h 1007"/>
                <a:gd name="T4" fmla="*/ 0 w 2448"/>
                <a:gd name="T5" fmla="*/ 431 h 10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48" h="1007">
                  <a:moveTo>
                    <a:pt x="2447" y="0"/>
                  </a:moveTo>
                  <a:lnTo>
                    <a:pt x="2447" y="1006"/>
                  </a:lnTo>
                  <a:lnTo>
                    <a:pt x="0" y="1006"/>
                  </a:lnTo>
                </a:path>
              </a:pathLst>
            </a:custGeom>
            <a:noFill/>
            <a:ln w="25400" cap="rnd" cmpd="sng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17422" name="Group 140"/>
            <p:cNvGrpSpPr>
              <a:grpSpLocks/>
            </p:cNvGrpSpPr>
            <p:nvPr/>
          </p:nvGrpSpPr>
          <p:grpSpPr bwMode="auto">
            <a:xfrm>
              <a:off x="272" y="1706"/>
              <a:ext cx="2089" cy="255"/>
              <a:chOff x="1793" y="3116"/>
              <a:chExt cx="2089" cy="255"/>
            </a:xfrm>
          </p:grpSpPr>
          <p:sp>
            <p:nvSpPr>
              <p:cNvPr id="17436" name="Freeform 141"/>
              <p:cNvSpPr>
                <a:spLocks/>
              </p:cNvSpPr>
              <p:nvPr/>
            </p:nvSpPr>
            <p:spPr bwMode="auto">
              <a:xfrm>
                <a:off x="1793" y="3126"/>
                <a:ext cx="2089" cy="239"/>
              </a:xfrm>
              <a:custGeom>
                <a:avLst/>
                <a:gdLst>
                  <a:gd name="T0" fmla="*/ 0 w 2303"/>
                  <a:gd name="T1" fmla="*/ 238 h 433"/>
                  <a:gd name="T2" fmla="*/ 0 w 2303"/>
                  <a:gd name="T3" fmla="*/ 0 h 433"/>
                  <a:gd name="T4" fmla="*/ 2088 w 2303"/>
                  <a:gd name="T5" fmla="*/ 0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03" h="433">
                    <a:moveTo>
                      <a:pt x="0" y="432"/>
                    </a:moveTo>
                    <a:lnTo>
                      <a:pt x="0" y="0"/>
                    </a:lnTo>
                    <a:lnTo>
                      <a:pt x="2302" y="0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7437" name="Freeform 142"/>
              <p:cNvSpPr>
                <a:spLocks/>
              </p:cNvSpPr>
              <p:nvPr/>
            </p:nvSpPr>
            <p:spPr bwMode="auto">
              <a:xfrm>
                <a:off x="1793" y="3126"/>
                <a:ext cx="2089" cy="239"/>
              </a:xfrm>
              <a:custGeom>
                <a:avLst/>
                <a:gdLst>
                  <a:gd name="T0" fmla="*/ 2088 w 2303"/>
                  <a:gd name="T1" fmla="*/ 0 h 433"/>
                  <a:gd name="T2" fmla="*/ 2088 w 2303"/>
                  <a:gd name="T3" fmla="*/ 238 h 433"/>
                  <a:gd name="T4" fmla="*/ 0 w 2303"/>
                  <a:gd name="T5" fmla="*/ 238 h 4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03" h="433">
                    <a:moveTo>
                      <a:pt x="2302" y="0"/>
                    </a:moveTo>
                    <a:lnTo>
                      <a:pt x="2302" y="432"/>
                    </a:lnTo>
                    <a:lnTo>
                      <a:pt x="0" y="432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1823" name="Rectangle 143"/>
              <p:cNvSpPr>
                <a:spLocks noChangeArrowheads="1"/>
              </p:cNvSpPr>
              <p:nvPr/>
            </p:nvSpPr>
            <p:spPr bwMode="auto">
              <a:xfrm>
                <a:off x="1799" y="3116"/>
                <a:ext cx="2068" cy="25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8588" tIns="63500" rIns="128588" bIns="63500">
                <a:spAutoFit/>
              </a:bodyPr>
              <a:lstStyle>
                <a:lvl1pPr defTabSz="18034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641350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84288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927225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566988" defTabSz="18034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30241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4813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9385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395788" defTabSz="1803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ru-RU" altLang="de-DE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rPr>
                  <a:t>Заказ/Поручение</a:t>
                </a:r>
                <a:endParaRPr lang="de-DE" altLang="de-DE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endParaRPr>
              </a:p>
            </p:txBody>
          </p:sp>
        </p:grpSp>
        <p:sp>
          <p:nvSpPr>
            <p:cNvPr id="17423" name="Text Box 144"/>
            <p:cNvSpPr txBox="1">
              <a:spLocks noChangeArrowheads="1"/>
            </p:cNvSpPr>
            <p:nvPr/>
          </p:nvSpPr>
          <p:spPr bwMode="auto">
            <a:xfrm>
              <a:off x="899" y="2050"/>
              <a:ext cx="42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100" b="1" dirty="0" smtClean="0">
                  <a:solidFill>
                    <a:schemeClr val="bg1"/>
                  </a:solidFill>
                  <a:latin typeface="+mn-lt"/>
                </a:rPr>
                <a:t>Стра-тегия</a:t>
              </a:r>
              <a:endParaRPr lang="de-DE" altLang="de-DE" sz="11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424" name="Text Box 145"/>
            <p:cNvSpPr txBox="1">
              <a:spLocks noChangeArrowheads="1"/>
            </p:cNvSpPr>
            <p:nvPr/>
          </p:nvSpPr>
          <p:spPr bwMode="auto">
            <a:xfrm>
              <a:off x="1629" y="2070"/>
              <a:ext cx="4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800" b="1" dirty="0" smtClean="0">
                  <a:latin typeface="+mn-lt"/>
                </a:rPr>
                <a:t>Целевое значе-ние</a:t>
              </a:r>
              <a:endParaRPr lang="de-DE" altLang="de-DE" sz="800" b="1" dirty="0">
                <a:latin typeface="+mn-lt"/>
              </a:endParaRPr>
            </a:p>
          </p:txBody>
        </p:sp>
        <p:sp>
          <p:nvSpPr>
            <p:cNvPr id="17425" name="Text Box 146"/>
            <p:cNvSpPr txBox="1">
              <a:spLocks noChangeArrowheads="1"/>
            </p:cNvSpPr>
            <p:nvPr/>
          </p:nvSpPr>
          <p:spPr bwMode="auto">
            <a:xfrm>
              <a:off x="1923" y="2050"/>
              <a:ext cx="5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000" b="1" dirty="0" smtClean="0">
                  <a:latin typeface="+mn-lt"/>
                </a:rPr>
                <a:t>Меро-приятие</a:t>
              </a:r>
              <a:endParaRPr lang="de-DE" altLang="de-DE" sz="1000" b="1" dirty="0">
                <a:latin typeface="+mn-lt"/>
              </a:endParaRPr>
            </a:p>
          </p:txBody>
        </p:sp>
        <p:sp>
          <p:nvSpPr>
            <p:cNvPr id="17426" name="Line 147"/>
            <p:cNvSpPr>
              <a:spLocks noChangeShapeType="1"/>
            </p:cNvSpPr>
            <p:nvPr/>
          </p:nvSpPr>
          <p:spPr bwMode="auto">
            <a:xfrm>
              <a:off x="1974" y="2042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27" name="Line 148"/>
            <p:cNvSpPr>
              <a:spLocks noChangeShapeType="1"/>
            </p:cNvSpPr>
            <p:nvPr/>
          </p:nvSpPr>
          <p:spPr bwMode="auto">
            <a:xfrm>
              <a:off x="1371" y="2051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28" name="Line 149"/>
            <p:cNvSpPr>
              <a:spLocks noChangeShapeType="1"/>
            </p:cNvSpPr>
            <p:nvPr/>
          </p:nvSpPr>
          <p:spPr bwMode="auto">
            <a:xfrm>
              <a:off x="899" y="2051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29" name="Text Box 150"/>
            <p:cNvSpPr txBox="1">
              <a:spLocks noChangeArrowheads="1"/>
            </p:cNvSpPr>
            <p:nvPr/>
          </p:nvSpPr>
          <p:spPr bwMode="auto">
            <a:xfrm>
              <a:off x="144" y="2054"/>
              <a:ext cx="2856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altLang="de-DE" sz="1100" b="1" dirty="0" smtClean="0">
                  <a:latin typeface="+mn-lt"/>
                </a:rPr>
                <a:t>Что является </a:t>
              </a:r>
              <a:br>
                <a:rPr lang="ru-RU" altLang="de-DE" sz="1100" b="1" dirty="0" smtClean="0">
                  <a:latin typeface="+mn-lt"/>
                </a:rPr>
              </a:br>
              <a:r>
                <a:rPr lang="ru-RU" altLang="de-DE" sz="1100" b="1" dirty="0" smtClean="0">
                  <a:latin typeface="+mn-lt"/>
                </a:rPr>
                <a:t>нашим заказом</a:t>
              </a:r>
              <a:br>
                <a:rPr lang="ru-RU" altLang="de-DE" sz="1100" b="1" dirty="0" smtClean="0">
                  <a:latin typeface="+mn-lt"/>
                </a:rPr>
              </a:br>
              <a:r>
                <a:rPr lang="de-DE" altLang="de-DE" sz="1100" b="1" dirty="0" smtClean="0">
                  <a:latin typeface="+mn-lt"/>
                </a:rPr>
                <a:t>/</a:t>
              </a:r>
              <a:r>
                <a:rPr lang="ru-RU" altLang="de-DE" sz="1100" b="1" dirty="0" smtClean="0">
                  <a:latin typeface="+mn-lt"/>
                </a:rPr>
                <a:t> каких </a:t>
              </a:r>
              <a:br>
                <a:rPr lang="ru-RU" altLang="de-DE" sz="1100" b="1" dirty="0" smtClean="0">
                  <a:latin typeface="+mn-lt"/>
                </a:rPr>
              </a:br>
              <a:r>
                <a:rPr lang="ru-RU" altLang="de-DE" sz="1100" b="1" dirty="0" smtClean="0">
                  <a:latin typeface="+mn-lt"/>
                </a:rPr>
                <a:t>результатов </a:t>
              </a:r>
              <a:br>
                <a:rPr lang="ru-RU" altLang="de-DE" sz="1100" b="1" dirty="0" smtClean="0">
                  <a:latin typeface="+mn-lt"/>
                </a:rPr>
              </a:br>
              <a:r>
                <a:rPr lang="ru-RU" altLang="de-DE" sz="1100" b="1" dirty="0" smtClean="0">
                  <a:latin typeface="+mn-lt"/>
                </a:rPr>
                <a:t>мы </a:t>
              </a:r>
              <a:br>
                <a:rPr lang="ru-RU" altLang="de-DE" sz="1100" b="1" dirty="0" smtClean="0">
                  <a:latin typeface="+mn-lt"/>
                </a:rPr>
              </a:br>
              <a:r>
                <a:rPr lang="ru-RU" altLang="de-DE" sz="1100" b="1" dirty="0" smtClean="0">
                  <a:latin typeface="+mn-lt"/>
                </a:rPr>
                <a:t>хотим достичь?</a:t>
              </a:r>
              <a:endParaRPr lang="de-DE" altLang="de-DE" sz="1100" b="1" dirty="0">
                <a:latin typeface="+mn-lt"/>
              </a:endParaRPr>
            </a:p>
          </p:txBody>
        </p:sp>
        <p:sp>
          <p:nvSpPr>
            <p:cNvPr id="17430" name="Line 151"/>
            <p:cNvSpPr>
              <a:spLocks noChangeShapeType="1"/>
            </p:cNvSpPr>
            <p:nvPr/>
          </p:nvSpPr>
          <p:spPr bwMode="auto">
            <a:xfrm rot="5400000">
              <a:off x="1668" y="1557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31" name="Line 152"/>
            <p:cNvSpPr>
              <a:spLocks noChangeShapeType="1"/>
            </p:cNvSpPr>
            <p:nvPr/>
          </p:nvSpPr>
          <p:spPr bwMode="auto">
            <a:xfrm rot="5400000">
              <a:off x="1668" y="1661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32" name="Line 153"/>
            <p:cNvSpPr>
              <a:spLocks noChangeShapeType="1"/>
            </p:cNvSpPr>
            <p:nvPr/>
          </p:nvSpPr>
          <p:spPr bwMode="auto">
            <a:xfrm rot="5400000">
              <a:off x="1668" y="1784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33" name="Line 154"/>
            <p:cNvSpPr>
              <a:spLocks noChangeShapeType="1"/>
            </p:cNvSpPr>
            <p:nvPr/>
          </p:nvSpPr>
          <p:spPr bwMode="auto">
            <a:xfrm rot="5400000">
              <a:off x="1668" y="1906"/>
              <a:ext cx="0" cy="1537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34" name="Line 155"/>
            <p:cNvSpPr>
              <a:spLocks noChangeShapeType="1"/>
            </p:cNvSpPr>
            <p:nvPr/>
          </p:nvSpPr>
          <p:spPr bwMode="auto">
            <a:xfrm>
              <a:off x="1674" y="2039"/>
              <a:ext cx="0" cy="765"/>
            </a:xfrm>
            <a:prstGeom prst="line">
              <a:avLst/>
            </a:prstGeom>
            <a:noFill/>
            <a:ln w="6350" cap="rnd">
              <a:solidFill>
                <a:srgbClr val="91919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35" name="Text Box 156"/>
            <p:cNvSpPr txBox="1">
              <a:spLocks noChangeArrowheads="1"/>
            </p:cNvSpPr>
            <p:nvPr/>
          </p:nvSpPr>
          <p:spPr bwMode="auto">
            <a:xfrm>
              <a:off x="1310" y="2067"/>
              <a:ext cx="4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altLang="de-DE" sz="1000" b="1" dirty="0" smtClean="0">
                  <a:latin typeface="+mn-lt"/>
                </a:rPr>
                <a:t>Пока-затель</a:t>
              </a:r>
              <a:endParaRPr lang="de-DE" altLang="de-DE" sz="1000" b="1" dirty="0">
                <a:latin typeface="+mn-lt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214282" y="0"/>
            <a:ext cx="3000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Система сбалансированных показателей (ССП</a:t>
            </a:r>
            <a:r>
              <a:rPr lang="de-DE" b="1" dirty="0" smtClean="0"/>
              <a:t>) </a:t>
            </a:r>
            <a:r>
              <a:rPr lang="ru-RU" b="1" dirty="0" smtClean="0"/>
              <a:t>– </a:t>
            </a:r>
            <a:br>
              <a:rPr lang="ru-RU" b="1" dirty="0" smtClean="0"/>
            </a:br>
            <a:r>
              <a:rPr lang="ru-RU" b="1" dirty="0" smtClean="0"/>
              <a:t>как стратегический инструмент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24031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9"/>
            <a:ext cx="4605341" cy="749282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Развитие сотрудников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285860"/>
            <a:ext cx="8072494" cy="41434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000" dirty="0" smtClean="0"/>
              <a:t>На образ действий сотрудников</a:t>
            </a:r>
            <a:r>
              <a:rPr lang="de-DE" sz="2000" dirty="0" smtClean="0"/>
              <a:t> </a:t>
            </a:r>
            <a:r>
              <a:rPr lang="ru-RU" sz="2000" dirty="0" smtClean="0"/>
              <a:t>оказывают влияние: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ru-RU" sz="2000" dirty="0" smtClean="0"/>
              <a:t>субъективное восприятие</a:t>
            </a:r>
            <a:endParaRPr lang="de-DE" sz="2000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de-DE" sz="2000" dirty="0" smtClean="0"/>
              <a:t>+</a:t>
            </a: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потребности</a:t>
            </a:r>
            <a:r>
              <a:rPr lang="de-DE" sz="2000" dirty="0" smtClean="0"/>
              <a:t>, </a:t>
            </a:r>
            <a:r>
              <a:rPr lang="ru-RU" sz="2000" dirty="0" smtClean="0"/>
              <a:t>ценности</a:t>
            </a:r>
            <a:r>
              <a:rPr lang="de-DE" sz="2000" dirty="0" smtClean="0"/>
              <a:t>, </a:t>
            </a:r>
            <a:r>
              <a:rPr lang="ru-RU" sz="2000" dirty="0" smtClean="0"/>
              <a:t>ожидания и квалификация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endParaRPr lang="de-DE" sz="2000" dirty="0"/>
          </a:p>
          <a:p>
            <a:pPr>
              <a:spcBef>
                <a:spcPts val="600"/>
              </a:spcBef>
            </a:pPr>
            <a:r>
              <a:rPr lang="ru-RU" sz="2000" dirty="0" smtClean="0"/>
              <a:t>Цели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Изменение перспективы</a:t>
            </a:r>
            <a:r>
              <a:rPr lang="de-DE" sz="2000" dirty="0" smtClean="0"/>
              <a:t> (</a:t>
            </a:r>
            <a:r>
              <a:rPr lang="ru-RU" sz="2000" dirty="0" smtClean="0"/>
              <a:t>новые точки зрения</a:t>
            </a:r>
            <a:r>
              <a:rPr lang="de-DE" sz="20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Принятие во внимание потребностей и ожиданий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ru-RU" sz="2000" dirty="0" smtClean="0"/>
              <a:t>Дальнейшее развитие потенциалов</a:t>
            </a:r>
            <a:endParaRPr lang="de-DE" sz="2000" dirty="0" smtClean="0"/>
          </a:p>
          <a:p>
            <a:pPr lvl="1">
              <a:spcBef>
                <a:spcPts val="600"/>
              </a:spcBef>
            </a:pPr>
            <a:r>
              <a:rPr lang="ru-RU" sz="2000" dirty="0" smtClean="0"/>
              <a:t>Фокусирование на пользе</a:t>
            </a:r>
            <a:r>
              <a:rPr lang="de-DE" sz="2000" dirty="0" smtClean="0"/>
              <a:t>, </a:t>
            </a:r>
            <a:r>
              <a:rPr lang="ru-RU" sz="2000" dirty="0" smtClean="0"/>
              <a:t>результатах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39612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857652" cy="677844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Развитие команды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857364"/>
            <a:ext cx="6858048" cy="242889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Анализ структуры команды, задач, компетенций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Усиление навыков командного взаимодействия (в частности, при решении проблем)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Улучшение коммуникации (открытость, доверие)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Усиление сплоченности группы</a:t>
            </a:r>
            <a:endParaRPr lang="de-DE" sz="20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423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500594" cy="677844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Развитие организации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15370" cy="342902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Сотрудники и их точка зрения находятся в центре внимания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Основой является гуманистический образ человека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Заинтересованные лица сами решают проблемы</a:t>
            </a:r>
            <a:endParaRPr lang="de-DE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Комплексное системное мышление вместо «островного мышления»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Профессиональное проведение процессов изменений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29354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6677043" cy="801687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Основная модель </a:t>
            </a:r>
            <a:br>
              <a:rPr lang="ru-RU" dirty="0" smtClean="0">
                <a:latin typeface="+mn-lt"/>
              </a:rPr>
            </a:br>
            <a:r>
              <a:rPr lang="de-DE" dirty="0" smtClean="0">
                <a:latin typeface="+mn-lt"/>
              </a:rPr>
              <a:t>(</a:t>
            </a:r>
            <a:r>
              <a:rPr lang="ru-RU" dirty="0" smtClean="0">
                <a:latin typeface="+mn-lt"/>
              </a:rPr>
              <a:t>Трехфазная модель</a:t>
            </a:r>
            <a:r>
              <a:rPr lang="de-DE" dirty="0" smtClean="0">
                <a:latin typeface="+mn-lt"/>
              </a:rPr>
              <a:t>)</a:t>
            </a:r>
            <a:r>
              <a:rPr lang="ru-RU" dirty="0" smtClean="0">
                <a:latin typeface="+mn-lt"/>
              </a:rPr>
              <a:t> по Левину</a:t>
            </a:r>
            <a:endParaRPr lang="de-DE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85720" y="1206709"/>
            <a:ext cx="8715436" cy="5027530"/>
          </a:xfrm>
        </p:spPr>
        <p:txBody>
          <a:bodyPr wrap="square">
            <a:spAutoFit/>
          </a:bodyPr>
          <a:lstStyle/>
          <a:p>
            <a:pPr marL="372745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a typeface="Times New Roman"/>
                <a:cs typeface="Times New Roman"/>
              </a:rPr>
              <a:t>Разморозить </a:t>
            </a:r>
            <a:r>
              <a:rPr lang="de-DE" sz="2000" dirty="0" smtClean="0">
                <a:ea typeface="Times New Roman"/>
                <a:cs typeface="Times New Roman"/>
              </a:rPr>
              <a:t>(</a:t>
            </a:r>
            <a:r>
              <a:rPr lang="ru-RU" sz="2000" spc="5" dirty="0" smtClean="0">
                <a:ea typeface="Times New Roman"/>
                <a:cs typeface="Times New Roman"/>
              </a:rPr>
              <a:t>«</a:t>
            </a:r>
            <a:r>
              <a:rPr lang="de-DE" sz="2000" dirty="0" err="1" smtClean="0">
                <a:ea typeface="Times New Roman"/>
                <a:cs typeface="Times New Roman"/>
              </a:rPr>
              <a:t>u</a:t>
            </a:r>
            <a:r>
              <a:rPr lang="de-DE" sz="2000" spc="-10" dirty="0" err="1" smtClean="0">
                <a:ea typeface="Times New Roman"/>
                <a:cs typeface="Times New Roman"/>
              </a:rPr>
              <a:t>n</a:t>
            </a:r>
            <a:r>
              <a:rPr lang="de-DE" sz="2000" dirty="0" err="1" smtClean="0">
                <a:ea typeface="Times New Roman"/>
                <a:cs typeface="Times New Roman"/>
              </a:rPr>
              <a:t>fre</a:t>
            </a:r>
            <a:r>
              <a:rPr lang="de-DE" sz="2000" spc="-5" dirty="0" err="1" smtClean="0">
                <a:ea typeface="Times New Roman"/>
                <a:cs typeface="Times New Roman"/>
              </a:rPr>
              <a:t>e</a:t>
            </a:r>
            <a:r>
              <a:rPr lang="de-DE" sz="2000" dirty="0" err="1" smtClean="0">
                <a:ea typeface="Times New Roman"/>
                <a:cs typeface="Times New Roman"/>
              </a:rPr>
              <a:t>zi</a:t>
            </a:r>
            <a:r>
              <a:rPr lang="de-DE" sz="2000" spc="-10" dirty="0" err="1" smtClean="0">
                <a:ea typeface="Times New Roman"/>
                <a:cs typeface="Times New Roman"/>
              </a:rPr>
              <a:t>n</a:t>
            </a:r>
            <a:r>
              <a:rPr lang="de-DE" sz="2000" spc="-5" dirty="0" err="1" smtClean="0">
                <a:ea typeface="Times New Roman"/>
                <a:cs typeface="Times New Roman"/>
              </a:rPr>
              <a:t>g</a:t>
            </a:r>
            <a:r>
              <a:rPr lang="ru-RU" sz="2000" spc="-5" dirty="0" smtClean="0">
                <a:ea typeface="Times New Roman"/>
                <a:cs typeface="Times New Roman"/>
              </a:rPr>
              <a:t>»/«размораживание»</a:t>
            </a:r>
            <a:r>
              <a:rPr lang="de-DE" sz="2000" dirty="0" smtClean="0">
                <a:ea typeface="Times New Roman"/>
                <a:cs typeface="Times New Roman"/>
              </a:rPr>
              <a:t>):</a:t>
            </a:r>
            <a:endParaRPr lang="de-DE" sz="2000" dirty="0">
              <a:ea typeface="Times New Roman"/>
              <a:cs typeface="Times New Roman"/>
            </a:endParaRPr>
          </a:p>
          <a:p>
            <a:pPr marL="455613" lvl="1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a typeface="Times New Roman"/>
                <a:cs typeface="Times New Roman"/>
              </a:rPr>
              <a:t>Способствовать выработке готовности к переменам</a:t>
            </a:r>
            <a:endParaRPr lang="de-DE" sz="2000" dirty="0">
              <a:ea typeface="Times New Roman"/>
              <a:cs typeface="Times New Roman"/>
            </a:endParaRPr>
          </a:p>
          <a:p>
            <a:pPr marL="1001395" lvl="2" indent="-28575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Убеждать сотрудников в необходимости изменений</a:t>
            </a:r>
            <a:endParaRPr lang="de-DE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1001395" lvl="2" indent="-28575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Обходить/преодолевать сопротивление</a:t>
            </a:r>
          </a:p>
          <a:p>
            <a:pPr marL="1001395" lvl="2" indent="-285750">
              <a:lnSpc>
                <a:spcPct val="115000"/>
              </a:lnSpc>
              <a:spcAft>
                <a:spcPts val="0"/>
              </a:spcAft>
              <a:buNone/>
            </a:pPr>
            <a:endParaRPr lang="de-DE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457200" indent="-457200">
              <a:lnSpc>
                <a:spcPts val="600"/>
              </a:lnSpc>
              <a:spcBef>
                <a:spcPts val="30"/>
              </a:spcBef>
              <a:spcAft>
                <a:spcPts val="0"/>
              </a:spcAft>
              <a:buFont typeface="+mj-lt"/>
              <a:buAutoNum type="arabicPeriod"/>
            </a:pPr>
            <a:endParaRPr lang="ru-RU" sz="2000" spc="5" dirty="0" smtClean="0">
              <a:ea typeface="Times New Roman"/>
              <a:cs typeface="Times New Roman"/>
            </a:endParaRPr>
          </a:p>
          <a:p>
            <a:pPr marL="457200" indent="-457200">
              <a:lnSpc>
                <a:spcPts val="650"/>
              </a:lnSpc>
              <a:spcBef>
                <a:spcPts val="3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spc="5" dirty="0" smtClean="0">
                <a:ea typeface="Times New Roman"/>
                <a:cs typeface="Times New Roman"/>
              </a:rPr>
              <a:t>Изменить </a:t>
            </a:r>
            <a:r>
              <a:rPr lang="de-DE" sz="2000" dirty="0" smtClean="0">
                <a:ea typeface="Times New Roman"/>
                <a:cs typeface="Times New Roman"/>
              </a:rPr>
              <a:t>(</a:t>
            </a:r>
            <a:r>
              <a:rPr lang="ru-RU" sz="2000" spc="5" dirty="0" smtClean="0">
                <a:ea typeface="Times New Roman"/>
                <a:cs typeface="Times New Roman"/>
              </a:rPr>
              <a:t>«</a:t>
            </a:r>
            <a:r>
              <a:rPr lang="de-DE" sz="2000" dirty="0" err="1" smtClean="0">
                <a:ea typeface="Times New Roman"/>
                <a:cs typeface="Times New Roman"/>
              </a:rPr>
              <a:t>ch</a:t>
            </a:r>
            <a:r>
              <a:rPr lang="de-DE" sz="2000" spc="-10" dirty="0" err="1" smtClean="0">
                <a:ea typeface="Times New Roman"/>
                <a:cs typeface="Times New Roman"/>
              </a:rPr>
              <a:t>a</a:t>
            </a:r>
            <a:r>
              <a:rPr lang="de-DE" sz="2000" dirty="0" err="1" smtClean="0">
                <a:ea typeface="Times New Roman"/>
                <a:cs typeface="Times New Roman"/>
              </a:rPr>
              <a:t>n</a:t>
            </a:r>
            <a:r>
              <a:rPr lang="de-DE" sz="2000" spc="-10" dirty="0" err="1" smtClean="0">
                <a:ea typeface="Times New Roman"/>
                <a:cs typeface="Times New Roman"/>
              </a:rPr>
              <a:t>g</a:t>
            </a:r>
            <a:r>
              <a:rPr lang="de-DE" sz="2000" dirty="0" err="1" smtClean="0">
                <a:ea typeface="Times New Roman"/>
                <a:cs typeface="Times New Roman"/>
              </a:rPr>
              <a:t>i</a:t>
            </a:r>
            <a:r>
              <a:rPr lang="de-DE" sz="2000" spc="-10" dirty="0" err="1" smtClean="0">
                <a:ea typeface="Times New Roman"/>
                <a:cs typeface="Times New Roman"/>
              </a:rPr>
              <a:t>n</a:t>
            </a:r>
            <a:r>
              <a:rPr lang="de-DE" sz="2000" spc="-5" dirty="0" err="1" smtClean="0">
                <a:ea typeface="Times New Roman"/>
                <a:cs typeface="Times New Roman"/>
              </a:rPr>
              <a:t>g</a:t>
            </a:r>
            <a:r>
              <a:rPr lang="ru-RU" sz="2000" spc="-5" dirty="0" smtClean="0">
                <a:ea typeface="Times New Roman"/>
                <a:cs typeface="Times New Roman"/>
              </a:rPr>
              <a:t>»</a:t>
            </a:r>
            <a:r>
              <a:rPr lang="ru-RU" sz="2000" dirty="0" smtClean="0">
                <a:ea typeface="Times New Roman"/>
                <a:cs typeface="Times New Roman"/>
              </a:rPr>
              <a:t>/изменения</a:t>
            </a:r>
            <a:r>
              <a:rPr lang="de-DE" sz="2000" spc="25" dirty="0" smtClean="0">
                <a:ea typeface="Times New Roman"/>
                <a:cs typeface="Times New Roman"/>
              </a:rPr>
              <a:t> </a:t>
            </a:r>
            <a:r>
              <a:rPr lang="ru-RU" sz="2000" spc="25" dirty="0" smtClean="0">
                <a:ea typeface="Times New Roman"/>
                <a:cs typeface="Times New Roman"/>
              </a:rPr>
              <a:t>и/или</a:t>
            </a:r>
            <a:r>
              <a:rPr lang="de-DE" sz="2000" spc="40" dirty="0" smtClean="0">
                <a:ea typeface="Times New Roman"/>
                <a:cs typeface="Times New Roman"/>
              </a:rPr>
              <a:t> </a:t>
            </a:r>
            <a:r>
              <a:rPr lang="ru-RU" sz="2000" spc="5" dirty="0" smtClean="0">
                <a:ea typeface="Times New Roman"/>
                <a:cs typeface="Times New Roman"/>
              </a:rPr>
              <a:t>«</a:t>
            </a:r>
            <a:r>
              <a:rPr lang="de-DE" sz="2000" dirty="0" err="1" smtClean="0">
                <a:ea typeface="Times New Roman"/>
                <a:cs typeface="Times New Roman"/>
              </a:rPr>
              <a:t>mov</a:t>
            </a:r>
            <a:r>
              <a:rPr lang="de-DE" sz="2000" spc="-5" dirty="0" err="1" smtClean="0">
                <a:ea typeface="Times New Roman"/>
                <a:cs typeface="Times New Roman"/>
              </a:rPr>
              <a:t>i</a:t>
            </a:r>
            <a:r>
              <a:rPr lang="de-DE" sz="2000" dirty="0" err="1" smtClean="0">
                <a:ea typeface="Times New Roman"/>
                <a:cs typeface="Times New Roman"/>
              </a:rPr>
              <a:t>n</a:t>
            </a:r>
            <a:r>
              <a:rPr lang="de-DE" sz="2000" spc="-10" dirty="0" err="1" smtClean="0">
                <a:ea typeface="Times New Roman"/>
                <a:cs typeface="Times New Roman"/>
              </a:rPr>
              <a:t>g</a:t>
            </a:r>
            <a:r>
              <a:rPr lang="ru-RU" sz="2000" spc="-10" dirty="0" smtClean="0">
                <a:ea typeface="Times New Roman"/>
                <a:cs typeface="Times New Roman"/>
              </a:rPr>
              <a:t>»/переход</a:t>
            </a:r>
            <a:r>
              <a:rPr lang="de-DE" sz="2000" dirty="0" smtClean="0">
                <a:ea typeface="Times New Roman"/>
                <a:cs typeface="Times New Roman"/>
              </a:rPr>
              <a:t>):</a:t>
            </a:r>
            <a:endParaRPr lang="de-DE" sz="2000" dirty="0" smtClean="0">
              <a:effectLst/>
              <a:ea typeface="Times New Roman"/>
              <a:cs typeface="Times New Roman"/>
            </a:endParaRPr>
          </a:p>
          <a:p>
            <a:pPr marL="455613" lvl="1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a typeface="Times New Roman"/>
                <a:cs typeface="Times New Roman"/>
              </a:rPr>
              <a:t>Движение в сторону достижения нового баланса</a:t>
            </a:r>
            <a:endParaRPr lang="de-DE" sz="2000" dirty="0">
              <a:ea typeface="Times New Roman"/>
              <a:cs typeface="Times New Roman"/>
            </a:endParaRPr>
          </a:p>
          <a:p>
            <a:pPr marL="1172845" lvl="2" indent="-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Провести изменения</a:t>
            </a:r>
            <a:endParaRPr lang="de-DE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1172845" lvl="2" indent="-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Контролировать процесс</a:t>
            </a:r>
          </a:p>
          <a:p>
            <a:pPr marL="1172845" lvl="2" indent="-45720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dirty="0">
                <a:solidFill>
                  <a:srgbClr val="0070C0"/>
                </a:solidFill>
                <a:ea typeface="Times New Roman"/>
                <a:cs typeface="Times New Roman"/>
              </a:rPr>
              <a:t> </a:t>
            </a:r>
          </a:p>
          <a:p>
            <a:pPr marL="372745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ea typeface="Times New Roman"/>
                <a:cs typeface="Times New Roman"/>
              </a:rPr>
              <a:t>Стабилизировать</a:t>
            </a:r>
            <a:r>
              <a:rPr lang="de-DE" sz="2000" dirty="0" smtClean="0">
                <a:ea typeface="Times New Roman"/>
                <a:cs typeface="Times New Roman"/>
              </a:rPr>
              <a:t> (</a:t>
            </a:r>
            <a:r>
              <a:rPr lang="ru-RU" sz="2000" dirty="0" smtClean="0">
                <a:ea typeface="Times New Roman"/>
                <a:cs typeface="Times New Roman"/>
              </a:rPr>
              <a:t>«</a:t>
            </a:r>
            <a:r>
              <a:rPr lang="de-DE" sz="2000" dirty="0" err="1" smtClean="0">
                <a:ea typeface="Times New Roman"/>
                <a:cs typeface="Times New Roman"/>
              </a:rPr>
              <a:t>refreezing</a:t>
            </a:r>
            <a:r>
              <a:rPr lang="ru-RU" sz="2000" dirty="0" smtClean="0">
                <a:ea typeface="Times New Roman"/>
                <a:cs typeface="Times New Roman"/>
              </a:rPr>
              <a:t>»/«повторное замораживание»</a:t>
            </a:r>
            <a:r>
              <a:rPr lang="de-DE" sz="2000" dirty="0" smtClean="0">
                <a:ea typeface="Times New Roman"/>
                <a:cs typeface="Times New Roman"/>
              </a:rPr>
              <a:t>):</a:t>
            </a:r>
            <a:endParaRPr lang="de-DE" sz="2000" dirty="0">
              <a:ea typeface="Times New Roman"/>
              <a:cs typeface="Times New Roman"/>
            </a:endParaRPr>
          </a:p>
          <a:p>
            <a:pPr marL="455613" lvl="1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a typeface="Times New Roman"/>
                <a:cs typeface="Times New Roman"/>
              </a:rPr>
              <a:t>«Замораживание» нового баланса (статус-кво)</a:t>
            </a:r>
            <a:endParaRPr lang="de-DE" sz="2000" dirty="0">
              <a:ea typeface="Times New Roman"/>
              <a:cs typeface="Times New Roman"/>
            </a:endParaRPr>
          </a:p>
          <a:p>
            <a:pPr marL="1172845" lvl="2" indent="-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Стараться избежать возврата к «старым привычкам» посредством контроля</a:t>
            </a:r>
            <a:endParaRPr lang="de-DE" dirty="0">
              <a:solidFill>
                <a:srgbClr val="0070C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2489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6643734" cy="928694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Расширенная модель процесса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(фазы организационного цикла)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571612"/>
            <a:ext cx="7929618" cy="392909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Ситуационный анализ</a:t>
            </a:r>
            <a:r>
              <a:rPr lang="de-DE" sz="2000" dirty="0" smtClean="0"/>
              <a:t> (</a:t>
            </a:r>
            <a:r>
              <a:rPr lang="ru-RU" sz="2000" dirty="0" smtClean="0"/>
              <a:t>определение исходной точки</a:t>
            </a:r>
            <a:r>
              <a:rPr lang="de-DE" sz="2000" dirty="0" smtClean="0"/>
              <a:t>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Организационный анализ (структуры, процессы, коммуникация, корпоративная культура)</a:t>
            </a:r>
            <a:endParaRPr lang="de-DE" sz="20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Формулирование целей</a:t>
            </a:r>
            <a:endParaRPr lang="de-DE" sz="20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Поиск решений</a:t>
            </a:r>
            <a:endParaRPr lang="de-DE" sz="20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Оценка</a:t>
            </a:r>
            <a:endParaRPr lang="de-DE" sz="20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Принятие решения</a:t>
            </a:r>
            <a:endParaRPr lang="de-DE" sz="20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Реализация</a:t>
            </a:r>
            <a:endParaRPr lang="de-DE" sz="20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Контроль выполнения и достижения целей </a:t>
            </a:r>
            <a:r>
              <a:rPr lang="de-DE" sz="2000" dirty="0" smtClean="0"/>
              <a:t>(</a:t>
            </a:r>
            <a:r>
              <a:rPr lang="ru-RU" sz="2000" dirty="0" smtClean="0"/>
              <a:t>см.: пункт</a:t>
            </a:r>
            <a:r>
              <a:rPr lang="de-DE" sz="2000" dirty="0" smtClean="0"/>
              <a:t> 3)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15595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3533771" cy="801687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Факторы успеха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571612"/>
            <a:ext cx="6929486" cy="37147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Осознание существования проблем заинтересованными лицами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Открытая информация</a:t>
            </a: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Основательная диагностика проблем</a:t>
            </a: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Четкая, реалистичная цель</a:t>
            </a: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Решимость и последовательность</a:t>
            </a: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Мотивированные руководящие работники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20529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1" y="214290"/>
            <a:ext cx="5715040" cy="801687"/>
          </a:xfrm>
        </p:spPr>
        <p:txBody>
          <a:bodyPr/>
          <a:lstStyle/>
          <a:p>
            <a:r>
              <a:rPr lang="ru-RU" sz="2800" dirty="0" smtClean="0">
                <a:latin typeface="Univers LT 45 Light"/>
              </a:rPr>
              <a:t/>
            </a:r>
            <a:br>
              <a:rPr lang="ru-RU" sz="2800" dirty="0" smtClean="0">
                <a:latin typeface="Univers LT 45 Light"/>
              </a:rPr>
            </a:br>
            <a:r>
              <a:rPr lang="ru-RU" sz="2800" dirty="0" smtClean="0">
                <a:latin typeface="Univers LT 45 Light"/>
              </a:rPr>
              <a:t>«</a:t>
            </a:r>
            <a:r>
              <a:rPr lang="ru-RU" sz="2800" dirty="0" smtClean="0">
                <a:latin typeface="+mn-lt"/>
              </a:rPr>
              <a:t>Камни преткновения»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endParaRPr lang="de-DE" sz="2800" dirty="0">
              <a:latin typeface="Univers LT 45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214422"/>
            <a:ext cx="7758138" cy="4500595"/>
          </a:xfrm>
        </p:spPr>
        <p:txBody>
          <a:bodyPr/>
          <a:lstStyle/>
          <a:p>
            <a:endParaRPr lang="ru-R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Недостаток ресурсов</a:t>
            </a: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Слишком много беспокойства и неопределенности</a:t>
            </a: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Слишком амбициозные цели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Слишком слабая вовлеченность сотрудников</a:t>
            </a: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Изменения не стабилизируются</a:t>
            </a:r>
            <a:endParaRPr lang="de-DE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…</a:t>
            </a:r>
            <a:endParaRPr lang="ru-RU" sz="2000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1570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9"/>
            <a:ext cx="2676515" cy="749282"/>
          </a:xfrm>
        </p:spPr>
        <p:txBody>
          <a:bodyPr/>
          <a:lstStyle/>
          <a:p>
            <a:r>
              <a:rPr lang="ru-RU" sz="2800" dirty="0" smtClean="0"/>
              <a:t>Содержание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929188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Основы управления хозяйственно-экономической деятельностью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Успешное руководство персоналом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Маркетинг в системе государственного и </a:t>
            </a:r>
            <a:b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муниципального управления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 проектами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 временем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Организационное развитие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Борьба с коррупцией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560564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412776"/>
            <a:ext cx="7461472" cy="3730736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de-DE" sz="2400" b="1" dirty="0"/>
              <a:t>	</a:t>
            </a:r>
            <a:r>
              <a:rPr lang="ru-RU" altLang="de-DE" dirty="0" smtClean="0"/>
              <a:t>Что такое коррупция</a:t>
            </a:r>
            <a:r>
              <a:rPr lang="de-DE" altLang="de-DE" b="1" dirty="0" smtClean="0"/>
              <a:t>? </a:t>
            </a:r>
            <a:r>
              <a:rPr lang="de-DE" altLang="de-DE" b="1" dirty="0"/>
              <a:t>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400" dirty="0"/>
              <a:t>	</a:t>
            </a:r>
            <a:endParaRPr lang="de-DE" altLang="de-DE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de-DE" alt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1800" dirty="0"/>
              <a:t>	</a:t>
            </a:r>
            <a:endParaRPr lang="ru-RU" altLang="de-DE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de-DE" sz="1800" b="0" dirty="0" smtClean="0"/>
              <a:t>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de-DE" sz="1800" b="0" dirty="0" smtClean="0"/>
              <a:t>	</a:t>
            </a:r>
            <a:r>
              <a:rPr lang="ru-RU" altLang="de-DE" sz="2000" dirty="0" smtClean="0"/>
              <a:t>Образ действий, при котором должностные лица используют свое положение и предоставленные </a:t>
            </a:r>
            <a:br>
              <a:rPr lang="ru-RU" altLang="de-DE" sz="2000" dirty="0" smtClean="0"/>
            </a:br>
            <a:r>
              <a:rPr lang="ru-RU" altLang="de-DE" sz="2000" dirty="0" smtClean="0"/>
              <a:t>им полномочия для получения материальных или нематериальных выгод для себя или третьих лиц </a:t>
            </a:r>
            <a:br>
              <a:rPr lang="ru-RU" altLang="de-DE" sz="2000" dirty="0" smtClean="0"/>
            </a:br>
            <a:r>
              <a:rPr lang="ru-RU" altLang="de-DE" sz="2000" dirty="0" smtClean="0"/>
              <a:t>и одновременно с этим скрывают эти свои действия.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alt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400" dirty="0"/>
              <a:t>	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357818" y="1643050"/>
          <a:ext cx="838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lip" r:id="rId3" imgW="1857375" imgH="3995738" progId="">
                  <p:embed/>
                </p:oleObj>
              </mc:Choice>
              <mc:Fallback>
                <p:oleObj name="Clip" r:id="rId3" imgW="1857375" imgH="3995738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1643050"/>
                        <a:ext cx="8382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4076" y="271283"/>
            <a:ext cx="4973742" cy="5859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Определение понятия</a:t>
            </a:r>
            <a:endParaRPr lang="de-DE" alt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378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1484784"/>
            <a:ext cx="8001056" cy="465886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de-DE" altLang="de-DE" sz="1800" b="1" dirty="0"/>
              <a:t>	</a:t>
            </a:r>
            <a:r>
              <a:rPr lang="ru-RU" altLang="de-DE" dirty="0" smtClean="0"/>
              <a:t>Что такое коррупция</a:t>
            </a:r>
            <a:r>
              <a:rPr lang="de-DE" altLang="de-DE" dirty="0" smtClean="0"/>
              <a:t>? (2)</a:t>
            </a:r>
            <a:endParaRPr lang="de-DE" altLang="de-DE" sz="1800" dirty="0"/>
          </a:p>
          <a:p>
            <a:pPr>
              <a:buFontTx/>
              <a:buNone/>
            </a:pPr>
            <a:r>
              <a:rPr lang="de-DE" altLang="de-DE" sz="2400" dirty="0"/>
              <a:t>	</a:t>
            </a:r>
          </a:p>
          <a:p>
            <a:pPr>
              <a:buFontTx/>
              <a:buNone/>
            </a:pPr>
            <a:r>
              <a:rPr lang="de-DE" altLang="de-DE" sz="2400" dirty="0"/>
              <a:t>	</a:t>
            </a:r>
            <a:r>
              <a:rPr lang="ru-RU" altLang="de-DE" sz="2000" dirty="0" smtClean="0"/>
              <a:t>Коррупция, таким образом, означает злоумышленные </a:t>
            </a:r>
            <a:r>
              <a:rPr lang="ru-RU" altLang="de-DE" sz="2000" u="sng" dirty="0" smtClean="0"/>
              <a:t>противозаконные действия</a:t>
            </a:r>
            <a:r>
              <a:rPr lang="ru-RU" altLang="de-DE" sz="2000" dirty="0" smtClean="0"/>
              <a:t> при осуществлении официальной служебной / публичной функции</a:t>
            </a:r>
            <a:r>
              <a:rPr lang="de-DE" altLang="de-DE" sz="2000" dirty="0" smtClean="0"/>
              <a:t>, </a:t>
            </a:r>
            <a:endParaRPr lang="ru-RU" altLang="de-DE" sz="2000" dirty="0" smtClean="0"/>
          </a:p>
          <a:p>
            <a:pPr>
              <a:buFontTx/>
              <a:buNone/>
            </a:pPr>
            <a:r>
              <a:rPr lang="ru-RU" altLang="de-DE" sz="2000" dirty="0" smtClean="0"/>
              <a:t>     при этом</a:t>
            </a:r>
            <a:endParaRPr lang="de-DE" altLang="de-DE" sz="2000" dirty="0"/>
          </a:p>
          <a:p>
            <a:pPr>
              <a:buFontTx/>
              <a:buNone/>
            </a:pPr>
            <a:r>
              <a:rPr lang="de-DE" altLang="de-DE" sz="2000" dirty="0"/>
              <a:t>	</a:t>
            </a:r>
          </a:p>
          <a:p>
            <a:pPr>
              <a:buFontTx/>
              <a:buNone/>
            </a:pPr>
            <a:r>
              <a:rPr lang="de-DE" altLang="de-DE" sz="2000" dirty="0"/>
              <a:t>	</a:t>
            </a:r>
            <a:r>
              <a:rPr lang="ru-RU" altLang="de-DE" sz="2000" dirty="0" smtClean="0"/>
              <a:t>действие может быть совершено как в результате побуждения со стороны третьих лиц, так и по собственной инициативе (но редко) должностных лиц, находящихся на государственной и муниципальной службе.</a:t>
            </a:r>
            <a:endParaRPr lang="de-DE" altLang="de-DE" sz="2000" dirty="0"/>
          </a:p>
          <a:p>
            <a:pPr>
              <a:buFontTx/>
              <a:buNone/>
            </a:pPr>
            <a:r>
              <a:rPr lang="de-DE" altLang="de-DE" sz="2000" dirty="0"/>
              <a:t>	</a:t>
            </a:r>
          </a:p>
          <a:p>
            <a:pPr>
              <a:buFontTx/>
              <a:buNone/>
            </a:pPr>
            <a:r>
              <a:rPr lang="de-DE" altLang="de-DE" sz="1800" dirty="0"/>
              <a:t>	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32657"/>
            <a:ext cx="4319589" cy="5960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Определение понятия</a:t>
            </a:r>
            <a:endParaRPr lang="de-DE" alt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584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ChangeArrowheads="1"/>
          </p:cNvSpPr>
          <p:nvPr/>
        </p:nvSpPr>
        <p:spPr bwMode="auto">
          <a:xfrm flipH="1" flipV="1">
            <a:off x="2825750" y="2105025"/>
            <a:ext cx="4038600" cy="2590800"/>
          </a:xfrm>
          <a:prstGeom prst="triangle">
            <a:avLst>
              <a:gd name="adj" fmla="val 49977"/>
            </a:avLst>
          </a:prstGeom>
          <a:solidFill>
            <a:srgbClr val="5F5F5F"/>
          </a:solidFill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74755" name="AutoShape 3"/>
          <p:cNvSpPr>
            <a:spLocks noChangeArrowheads="1"/>
          </p:cNvSpPr>
          <p:nvPr/>
        </p:nvSpPr>
        <p:spPr bwMode="auto">
          <a:xfrm>
            <a:off x="1758950" y="1038225"/>
            <a:ext cx="6019800" cy="10668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de-DE" b="1" dirty="0" smtClean="0">
                <a:solidFill>
                  <a:schemeClr val="accent1"/>
                </a:solidFill>
                <a:latin typeface="+mn-lt"/>
              </a:rPr>
              <a:t>Стратегическая цель</a:t>
            </a:r>
            <a:r>
              <a:rPr lang="de-DE" altLang="de-DE" b="1" dirty="0" smtClean="0">
                <a:solidFill>
                  <a:schemeClr val="accent1"/>
                </a:solidFill>
                <a:latin typeface="+mn-lt"/>
              </a:rPr>
              <a:t>:</a:t>
            </a:r>
            <a:r>
              <a:rPr lang="de-DE" altLang="de-DE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de-DE" altLang="de-DE" b="1" dirty="0">
                <a:solidFill>
                  <a:schemeClr val="accent1"/>
                </a:solidFill>
                <a:latin typeface="+mn-lt"/>
              </a:rPr>
            </a:br>
            <a:r>
              <a:rPr lang="ru-RU" altLang="de-DE" b="1" dirty="0" smtClean="0">
                <a:solidFill>
                  <a:schemeClr val="bg1"/>
                </a:solidFill>
                <a:latin typeface="+mn-lt"/>
              </a:rPr>
              <a:t>клиентоориентированность</a:t>
            </a:r>
            <a:endParaRPr lang="de-DE" alt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1758950" y="2257425"/>
            <a:ext cx="6019800" cy="10668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de-DE" b="1" dirty="0" smtClean="0">
                <a:solidFill>
                  <a:schemeClr val="accent1"/>
                </a:solidFill>
                <a:latin typeface="+mn-lt"/>
              </a:rPr>
              <a:t>Индикатор</a:t>
            </a:r>
            <a:r>
              <a:rPr lang="de-DE" altLang="de-DE" b="1" dirty="0" smtClean="0">
                <a:solidFill>
                  <a:schemeClr val="accent1"/>
                </a:solidFill>
                <a:latin typeface="+mn-lt"/>
              </a:rPr>
              <a:t>:</a:t>
            </a:r>
            <a:endParaRPr lang="de-DE" altLang="de-DE" b="1" dirty="0">
              <a:solidFill>
                <a:schemeClr val="accent1"/>
              </a:solidFill>
              <a:latin typeface="+mn-lt"/>
            </a:endParaRPr>
          </a:p>
          <a:p>
            <a:pPr algn="ctr" eaLnBrk="1" hangingPunct="1"/>
            <a:r>
              <a:rPr lang="ru-RU" altLang="de-DE" b="1" dirty="0" smtClean="0">
                <a:solidFill>
                  <a:schemeClr val="bg1"/>
                </a:solidFill>
                <a:latin typeface="+mn-lt"/>
              </a:rPr>
              <a:t>время ожидания</a:t>
            </a:r>
            <a:endParaRPr lang="de-DE" alt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1758950" y="3476625"/>
            <a:ext cx="6019800" cy="10668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de-DE" b="1" dirty="0" smtClean="0">
                <a:solidFill>
                  <a:schemeClr val="accent1"/>
                </a:solidFill>
                <a:latin typeface="+mn-lt"/>
              </a:rPr>
              <a:t>Целевое значение</a:t>
            </a:r>
            <a:r>
              <a:rPr lang="de-DE" altLang="de-DE" b="1" dirty="0" smtClean="0">
                <a:solidFill>
                  <a:schemeClr val="accent1"/>
                </a:solidFill>
                <a:latin typeface="+mn-lt"/>
              </a:rPr>
              <a:t>:</a:t>
            </a:r>
          </a:p>
          <a:p>
            <a:pPr algn="ctr" eaLnBrk="1" hangingPunct="1"/>
            <a:r>
              <a:rPr lang="ru-RU" altLang="de-DE" b="1" dirty="0" smtClean="0">
                <a:solidFill>
                  <a:schemeClr val="bg1"/>
                </a:solidFill>
                <a:latin typeface="+mn-lt"/>
              </a:rPr>
              <a:t> менее </a:t>
            </a:r>
            <a:r>
              <a:rPr lang="de-DE" altLang="de-DE" b="1" dirty="0" smtClean="0">
                <a:solidFill>
                  <a:schemeClr val="bg1"/>
                </a:solidFill>
                <a:latin typeface="+mn-lt"/>
              </a:rPr>
              <a:t>10 </a:t>
            </a:r>
            <a:r>
              <a:rPr lang="ru-RU" altLang="de-DE" b="1" dirty="0" smtClean="0">
                <a:solidFill>
                  <a:schemeClr val="bg1"/>
                </a:solidFill>
                <a:latin typeface="+mn-lt"/>
              </a:rPr>
              <a:t>минут</a:t>
            </a:r>
            <a:endParaRPr lang="de-DE" alt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1758950" y="4695824"/>
            <a:ext cx="6019800" cy="1376381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de-DE" b="1" dirty="0" smtClean="0">
                <a:solidFill>
                  <a:schemeClr val="accent1"/>
                </a:solidFill>
                <a:latin typeface="+mn-lt"/>
              </a:rPr>
              <a:t>Мероприятие</a:t>
            </a:r>
            <a:r>
              <a:rPr lang="de-DE" altLang="de-DE" b="1" dirty="0" smtClean="0">
                <a:solidFill>
                  <a:schemeClr val="accent1"/>
                </a:solidFill>
                <a:latin typeface="+mn-lt"/>
              </a:rPr>
              <a:t>:</a:t>
            </a:r>
            <a:endParaRPr lang="de-DE" altLang="de-DE" b="1" dirty="0">
              <a:solidFill>
                <a:schemeClr val="accent1"/>
              </a:solidFill>
              <a:latin typeface="+mn-lt"/>
            </a:endParaRPr>
          </a:p>
          <a:p>
            <a:pPr algn="ctr" eaLnBrk="1" hangingPunct="1"/>
            <a:r>
              <a:rPr lang="ru-RU" altLang="de-DE" b="1" dirty="0" smtClean="0">
                <a:solidFill>
                  <a:schemeClr val="bg1"/>
                </a:solidFill>
                <a:latin typeface="+mn-lt"/>
              </a:rPr>
              <a:t>установление гибкой системы для обеспечения оптимальной расстановки </a:t>
            </a:r>
            <a:br>
              <a:rPr lang="ru-RU" altLang="de-DE" b="1" dirty="0" smtClean="0">
                <a:solidFill>
                  <a:schemeClr val="bg1"/>
                </a:solidFill>
                <a:latin typeface="+mn-lt"/>
              </a:rPr>
            </a:br>
            <a:r>
              <a:rPr lang="ru-RU" altLang="de-DE" b="1" dirty="0" smtClean="0">
                <a:solidFill>
                  <a:schemeClr val="bg1"/>
                </a:solidFill>
                <a:latin typeface="+mn-lt"/>
              </a:rPr>
              <a:t>персонала (по рабочим местам)</a:t>
            </a:r>
            <a:endParaRPr lang="de-DE" altLang="de-D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14282" y="142852"/>
            <a:ext cx="4195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От стратегической цели –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к мероприятию</a:t>
            </a:r>
            <a:endParaRPr lang="de-D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5013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34" y="1676400"/>
            <a:ext cx="8072494" cy="468155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altLang="de-DE" sz="1800" b="1" dirty="0"/>
              <a:t>	</a:t>
            </a:r>
            <a:r>
              <a:rPr lang="ru-RU" altLang="de-DE" sz="2400" b="1" dirty="0" smtClean="0"/>
              <a:t>Что такое коррупция</a:t>
            </a:r>
            <a:r>
              <a:rPr lang="de-DE" altLang="de-DE" sz="2400" b="1" dirty="0" smtClean="0"/>
              <a:t>? </a:t>
            </a:r>
            <a:r>
              <a:rPr lang="de-DE" altLang="de-DE" sz="2400" b="1" dirty="0"/>
              <a:t>(3)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sz="2400" dirty="0"/>
              <a:t>	</a:t>
            </a:r>
            <a:r>
              <a:rPr lang="ru-RU" altLang="de-DE" sz="2000" dirty="0" smtClean="0"/>
              <a:t>Действие служит достижению или (также и этого уже достаточно) стремлению к получению личной выгоды (обычно с обеих сторон). </a:t>
            </a:r>
            <a:r>
              <a:rPr lang="de-DE" altLang="de-DE" sz="2000" dirty="0"/>
              <a:t>	</a:t>
            </a:r>
          </a:p>
          <a:p>
            <a:pPr>
              <a:spcBef>
                <a:spcPts val="600"/>
              </a:spcBef>
              <a:buFontTx/>
              <a:buNone/>
            </a:pPr>
            <a:endParaRPr lang="de-DE" altLang="de-DE" sz="2000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sz="2000" dirty="0"/>
              <a:t>	</a:t>
            </a:r>
            <a:r>
              <a:rPr lang="ru-RU" altLang="de-DE" sz="2000" dirty="0" smtClean="0">
                <a:sym typeface="Wingdings" pitchFamily="2" charset="2"/>
              </a:rPr>
              <a:t>Следствием действия является возникновение ущерба (прямо и косвенно) для общества. Наряду с этим, коррупция приводит к потере доверия в беспристрастное отношение при выполнении общественных задач со стороны политики и управления. </a:t>
            </a:r>
            <a:r>
              <a:rPr lang="de-DE" altLang="de-DE" sz="2000" dirty="0"/>
              <a:t>	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79332"/>
              </p:ext>
            </p:extLst>
          </p:nvPr>
        </p:nvGraphicFramePr>
        <p:xfrm>
          <a:off x="5796136" y="1303040"/>
          <a:ext cx="1752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Clip" r:id="rId3" imgW="5448300" imgH="2506663" progId="">
                  <p:embed/>
                </p:oleObj>
              </mc:Choice>
              <mc:Fallback>
                <p:oleObj name="Clip" r:id="rId3" imgW="5448300" imgH="2506663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1303040"/>
                        <a:ext cx="1752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14673"/>
            <a:ext cx="4557714" cy="6139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de-DE" sz="2800" dirty="0" smtClean="0">
                <a:latin typeface="+mn-lt"/>
              </a:rPr>
              <a:t>Определение понятия</a:t>
            </a:r>
            <a:endParaRPr lang="de-DE" alt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6869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2" y="1124744"/>
            <a:ext cx="8572560" cy="50189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b="1" dirty="0"/>
              <a:t>	</a:t>
            </a:r>
            <a:r>
              <a:rPr lang="ru-RU" altLang="de-DE" dirty="0" smtClean="0"/>
              <a:t>Ч</a:t>
            </a:r>
            <a:r>
              <a:rPr lang="ru-RU" altLang="de-DE" b="1" dirty="0" smtClean="0"/>
              <a:t>то такое коррупция</a:t>
            </a:r>
            <a:r>
              <a:rPr lang="de-DE" altLang="de-DE" b="1" dirty="0" smtClean="0"/>
              <a:t>? </a:t>
            </a:r>
            <a:r>
              <a:rPr lang="de-DE" altLang="de-DE" b="1" dirty="0"/>
              <a:t>(4)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dirty="0"/>
              <a:t>	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sz="2000" dirty="0"/>
              <a:t>	</a:t>
            </a:r>
            <a:r>
              <a:rPr lang="ru-RU" altLang="de-DE" sz="2000" dirty="0" smtClean="0"/>
              <a:t>Таким образом, речь идет о нижеследующем:</a:t>
            </a:r>
            <a:endParaRPr lang="de-DE" altLang="de-DE" sz="2000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sz="2000" dirty="0">
                <a:sym typeface="Wingdings" pitchFamily="2" charset="2"/>
              </a:rPr>
              <a:t></a:t>
            </a:r>
            <a:r>
              <a:rPr lang="de-DE" altLang="de-DE" sz="2000" dirty="0"/>
              <a:t> 	</a:t>
            </a:r>
            <a:r>
              <a:rPr lang="ru-RU" altLang="de-DE" sz="2000" dirty="0" smtClean="0"/>
              <a:t>получение</a:t>
            </a:r>
            <a:r>
              <a:rPr lang="de-DE" altLang="de-DE" sz="2000" dirty="0" smtClean="0"/>
              <a:t>,</a:t>
            </a:r>
            <a:endParaRPr lang="de-DE" altLang="de-DE" sz="2000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sz="2000" dirty="0">
                <a:sym typeface="Wingdings" pitchFamily="2" charset="2"/>
              </a:rPr>
              <a:t></a:t>
            </a:r>
            <a:r>
              <a:rPr lang="de-DE" altLang="de-DE" sz="2000" dirty="0"/>
              <a:t>  	</a:t>
            </a:r>
            <a:r>
              <a:rPr lang="ru-RU" altLang="de-DE" sz="2000" dirty="0" smtClean="0"/>
              <a:t>признание приемлемым или</a:t>
            </a:r>
            <a:endParaRPr lang="de-DE" altLang="de-DE" sz="2000" dirty="0"/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sz="2000" dirty="0" smtClean="0">
                <a:sym typeface="Wingdings" pitchFamily="2" charset="2"/>
              </a:rPr>
              <a:t></a:t>
            </a:r>
            <a:r>
              <a:rPr lang="de-DE" altLang="de-DE" sz="2000" dirty="0" smtClean="0"/>
              <a:t>  	</a:t>
            </a:r>
            <a:r>
              <a:rPr lang="ru-RU" altLang="de-DE" sz="2000" dirty="0" smtClean="0"/>
              <a:t>требование об услугах, на оказание которых нет никаких законных прав</a:t>
            </a:r>
            <a:r>
              <a:rPr lang="de-DE" altLang="de-DE" sz="2000" dirty="0" smtClean="0"/>
              <a:t>,</a:t>
            </a:r>
            <a:r>
              <a:rPr lang="ru-RU" altLang="de-DE" sz="2000" dirty="0" smtClean="0"/>
              <a:t> со стороны других лиц</a:t>
            </a:r>
            <a:r>
              <a:rPr lang="de-DE" altLang="de-DE" sz="2000" dirty="0" smtClean="0"/>
              <a:t>, </a:t>
            </a:r>
            <a:r>
              <a:rPr lang="ru-RU" altLang="de-DE" sz="2000" dirty="0" smtClean="0"/>
              <a:t>а также</a:t>
            </a: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>
                <a:sym typeface="Wingdings" pitchFamily="2" charset="2"/>
              </a:rPr>
              <a:t>об исполнении служебных обязанностей должностным лицом, находящимся на государственной и муниципальной службе</a:t>
            </a:r>
            <a:r>
              <a:rPr lang="de-DE" altLang="de-DE" sz="2000" dirty="0" smtClean="0">
                <a:sym typeface="Wingdings" pitchFamily="2" charset="2"/>
              </a:rPr>
              <a:t>. </a:t>
            </a:r>
            <a:endParaRPr lang="de-DE" altLang="de-DE" sz="2000" dirty="0">
              <a:sym typeface="Wingdings" pitchFamily="2" charset="2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de-DE" altLang="de-DE" sz="2000" dirty="0" smtClean="0"/>
              <a:t>	</a:t>
            </a:r>
            <a:r>
              <a:rPr lang="ru-RU" altLang="de-DE" sz="2000" dirty="0" smtClean="0">
                <a:solidFill>
                  <a:srgbClr val="5730E8"/>
                </a:solidFill>
                <a:sym typeface="Wingdings" pitchFamily="2" charset="2"/>
              </a:rPr>
              <a:t>Оказание неправомочного влияния </a:t>
            </a:r>
            <a:r>
              <a:rPr lang="ru-RU" altLang="de-DE" sz="2000" dirty="0" smtClean="0"/>
              <a:t>на процессы принятия решений администрации вовсе </a:t>
            </a:r>
            <a:r>
              <a:rPr lang="ru-RU" altLang="de-DE" sz="2000" dirty="0" smtClean="0">
                <a:solidFill>
                  <a:srgbClr val="5730E8"/>
                </a:solidFill>
                <a:sym typeface="Wingdings" pitchFamily="2" charset="2"/>
              </a:rPr>
              <a:t>не является необходимым</a:t>
            </a:r>
            <a:r>
              <a:rPr lang="ru-RU" altLang="de-DE" sz="2000" dirty="0" smtClean="0"/>
              <a:t> обстоятельством для (признания факта) получения выгод.</a:t>
            </a:r>
            <a:endParaRPr lang="de-DE" altLang="de-D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de-DE" sz="2000" dirty="0"/>
              <a:t>	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85728"/>
            <a:ext cx="5572164" cy="5349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de-DE" sz="2800" dirty="0" smtClean="0">
                <a:latin typeface="+mn-lt"/>
              </a:rPr>
              <a:t>Определение понятия</a:t>
            </a:r>
            <a:endParaRPr lang="de-DE" alt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0664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Ситуация в Германии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>
                <a:latin typeface="+mn-lt"/>
              </a:rPr>
              <a:t>I</a:t>
            </a:r>
            <a:r>
              <a:rPr lang="de-DE" altLang="de-DE" dirty="0">
                <a:latin typeface="+mn-lt"/>
              </a:rPr>
              <a:t/>
            </a:r>
            <a:br>
              <a:rPr lang="de-DE" altLang="de-DE" dirty="0">
                <a:latin typeface="+mn-lt"/>
              </a:rPr>
            </a:br>
            <a:r>
              <a:rPr lang="de-DE" altLang="de-DE" sz="1400" dirty="0" smtClean="0">
                <a:latin typeface="+mn-lt"/>
              </a:rPr>
              <a:t>(</a:t>
            </a:r>
            <a:r>
              <a:rPr lang="ru-RU" altLang="de-DE" sz="1400" dirty="0" smtClean="0">
                <a:latin typeface="+mn-lt"/>
              </a:rPr>
              <a:t>Источник:</a:t>
            </a:r>
            <a:r>
              <a:rPr lang="de-DE" altLang="de-DE" sz="1400" dirty="0" smtClean="0">
                <a:latin typeface="+mn-lt"/>
              </a:rPr>
              <a:t> </a:t>
            </a:r>
            <a:r>
              <a:rPr lang="ru-RU" altLang="de-DE" sz="1400" dirty="0" smtClean="0">
                <a:latin typeface="+mn-lt"/>
              </a:rPr>
              <a:t>Федеральный ситуационный отчет,</a:t>
            </a:r>
            <a:r>
              <a:rPr lang="de-DE" altLang="de-DE" sz="1400" dirty="0" smtClean="0">
                <a:latin typeface="+mn-lt"/>
              </a:rPr>
              <a:t> 2016</a:t>
            </a:r>
            <a:r>
              <a:rPr lang="de-DE" altLang="de-DE" sz="1400" dirty="0">
                <a:latin typeface="+mn-lt"/>
              </a:rPr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162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1802" y="2071678"/>
            <a:ext cx="2857520" cy="369332"/>
          </a:xfrm>
          <a:prstGeom prst="rect">
            <a:avLst/>
          </a:prstGeom>
          <a:solidFill>
            <a:srgbClr val="E2E9F6"/>
          </a:solidFill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365E8E"/>
                </a:solidFill>
              </a:rPr>
              <a:t>преступления</a:t>
            </a:r>
            <a:endParaRPr lang="ru-RU" sz="1800" b="1" dirty="0">
              <a:solidFill>
                <a:srgbClr val="365E8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3000372"/>
            <a:ext cx="3286148" cy="461665"/>
          </a:xfrm>
          <a:prstGeom prst="rect">
            <a:avLst/>
          </a:prstGeom>
          <a:solidFill>
            <a:srgbClr val="E2E9F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E8E"/>
                </a:solidFill>
              </a:rPr>
              <a:t>млн. ЕВРО   </a:t>
            </a:r>
            <a:r>
              <a:rPr lang="ru-RU" sz="1800" b="1" dirty="0" smtClean="0">
                <a:solidFill>
                  <a:srgbClr val="365E8E"/>
                </a:solidFill>
              </a:rPr>
              <a:t>ущерба</a:t>
            </a:r>
            <a:endParaRPr lang="ru-RU" sz="1800" b="1" dirty="0">
              <a:solidFill>
                <a:srgbClr val="365E8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5929330"/>
            <a:ext cx="1857388" cy="276999"/>
          </a:xfrm>
          <a:prstGeom prst="rect">
            <a:avLst/>
          </a:prstGeom>
          <a:solidFill>
            <a:srgbClr val="E2E9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65E8E"/>
                </a:solidFill>
              </a:rPr>
              <a:t>Подозреваемые лица</a:t>
            </a:r>
            <a:endParaRPr lang="ru-RU" sz="1200" b="1" dirty="0">
              <a:solidFill>
                <a:srgbClr val="365E8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5929330"/>
            <a:ext cx="1928826" cy="307777"/>
          </a:xfrm>
          <a:prstGeom prst="rect">
            <a:avLst/>
          </a:prstGeom>
          <a:solidFill>
            <a:srgbClr val="E2E9F6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65E8E"/>
                </a:solidFill>
              </a:rPr>
              <a:t>Должностные лица</a:t>
            </a:r>
            <a:endParaRPr lang="ru-RU" sz="1400" b="1" dirty="0">
              <a:solidFill>
                <a:srgbClr val="365E8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5214950"/>
            <a:ext cx="785818" cy="307777"/>
          </a:xfrm>
          <a:prstGeom prst="rect">
            <a:avLst/>
          </a:prstGeom>
          <a:solidFill>
            <a:srgbClr val="E2E9F6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65E8E"/>
                </a:solidFill>
              </a:rPr>
              <a:t>из них</a:t>
            </a:r>
            <a:endParaRPr lang="ru-RU" sz="1400" b="1" dirty="0">
              <a:solidFill>
                <a:srgbClr val="365E8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5143512"/>
            <a:ext cx="857256" cy="461665"/>
          </a:xfrm>
          <a:prstGeom prst="rect">
            <a:avLst/>
          </a:prstGeom>
          <a:solidFill>
            <a:srgbClr val="E2E9F6"/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365E8E"/>
                </a:solidFill>
              </a:rPr>
              <a:t>взятко-дателей</a:t>
            </a:r>
            <a:endParaRPr lang="ru-RU" sz="1200" b="1" dirty="0" smtClean="0">
              <a:solidFill>
                <a:srgbClr val="365E8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4643446"/>
            <a:ext cx="785818" cy="646331"/>
          </a:xfrm>
          <a:prstGeom prst="rect">
            <a:avLst/>
          </a:prstGeom>
          <a:solidFill>
            <a:srgbClr val="E2E9F6"/>
          </a:solidFill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365E8E"/>
                </a:solidFill>
              </a:rPr>
              <a:t>взятко-получа-телей</a:t>
            </a:r>
            <a:endParaRPr lang="ru-RU" sz="1200" b="1" dirty="0">
              <a:solidFill>
                <a:srgbClr val="365E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16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857784" cy="749282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Ситуация в Германии</a:t>
            </a:r>
            <a:r>
              <a:rPr lang="de-DE" sz="2800" dirty="0" smtClean="0">
                <a:latin typeface="+mn-lt"/>
              </a:rPr>
              <a:t> II</a:t>
            </a:r>
            <a:endParaRPr lang="de-DE" sz="280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228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8524"/>
            <a:ext cx="31432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661987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48" y="1285860"/>
            <a:ext cx="2643206" cy="276999"/>
          </a:xfrm>
          <a:prstGeom prst="rect">
            <a:avLst/>
          </a:prstGeom>
          <a:solidFill>
            <a:srgbClr val="DFE6F5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Функции</a:t>
            </a:r>
            <a:r>
              <a:rPr lang="de-DE" sz="1200" b="1" dirty="0" smtClean="0"/>
              <a:t> </a:t>
            </a:r>
            <a:r>
              <a:rPr lang="ru-RU" sz="1200" b="1" dirty="0" smtClean="0"/>
              <a:t>взяткополучателей 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285860"/>
            <a:ext cx="2214578" cy="276999"/>
          </a:xfrm>
          <a:prstGeom prst="rect">
            <a:avLst/>
          </a:prstGeom>
          <a:solidFill>
            <a:srgbClr val="DFE6F5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Ущерб (в миллионах евро)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3214686"/>
            <a:ext cx="1000132" cy="477054"/>
          </a:xfrm>
          <a:prstGeom prst="rect">
            <a:avLst/>
          </a:prstGeom>
          <a:solidFill>
            <a:srgbClr val="DFE6F5"/>
          </a:solidFill>
        </p:spPr>
        <p:txBody>
          <a:bodyPr wrap="square" rtlCol="0">
            <a:spAutoFit/>
          </a:bodyPr>
          <a:lstStyle/>
          <a:p>
            <a:r>
              <a:rPr lang="ru-RU" sz="900" b="1" i="1" dirty="0" smtClean="0"/>
              <a:t>Не известно</a:t>
            </a:r>
          </a:p>
          <a:p>
            <a:endParaRPr lang="ru-RU" sz="800" b="1" i="1" dirty="0" smtClean="0"/>
          </a:p>
          <a:p>
            <a:endParaRPr lang="ru-RU" sz="800" b="1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0034" y="3214687"/>
            <a:ext cx="1285884" cy="507831"/>
          </a:xfrm>
          <a:prstGeom prst="rect">
            <a:avLst/>
          </a:prstGeom>
          <a:solidFill>
            <a:srgbClr val="DFE6F5"/>
          </a:solidFill>
        </p:spPr>
        <p:txBody>
          <a:bodyPr wrap="square" rtlCol="0">
            <a:spAutoFit/>
          </a:bodyPr>
          <a:lstStyle/>
          <a:p>
            <a:r>
              <a:rPr lang="ru-RU" sz="900" b="1" i="1" dirty="0" smtClean="0"/>
              <a:t>Руководство / руководящая функция </a:t>
            </a:r>
            <a:endParaRPr lang="ru-RU" sz="9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3214686"/>
            <a:ext cx="1000132" cy="500066"/>
          </a:xfrm>
          <a:prstGeom prst="rect">
            <a:avLst/>
          </a:prstGeom>
          <a:solidFill>
            <a:srgbClr val="DFE6F5"/>
          </a:solidFill>
        </p:spPr>
        <p:txBody>
          <a:bodyPr wrap="square" rtlCol="0">
            <a:spAutoFit/>
          </a:bodyPr>
          <a:lstStyle/>
          <a:p>
            <a:r>
              <a:rPr lang="ru-RU" sz="900" b="1" i="1" dirty="0" smtClean="0"/>
              <a:t>Референты / сотрудники</a:t>
            </a:r>
          </a:p>
          <a:p>
            <a:endParaRPr lang="ru-RU" sz="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786190"/>
            <a:ext cx="6429420" cy="276999"/>
          </a:xfrm>
          <a:prstGeom prst="rect">
            <a:avLst/>
          </a:prstGeom>
          <a:solidFill>
            <a:srgbClr val="DFE6F5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Число коррупционных правонарушений – Динамика изменений показателей 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64" y="6286520"/>
            <a:ext cx="1214446" cy="369332"/>
          </a:xfrm>
          <a:prstGeom prst="rect">
            <a:avLst/>
          </a:prstGeom>
          <a:solidFill>
            <a:srgbClr val="DFE6F5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Коррупционные правонарушения</a:t>
            </a:r>
            <a:endParaRPr lang="ru-RU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6357958"/>
            <a:ext cx="2857520" cy="230832"/>
          </a:xfrm>
          <a:prstGeom prst="rect">
            <a:avLst/>
          </a:prstGeom>
          <a:solidFill>
            <a:srgbClr val="DFE6F5"/>
          </a:solidFill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Сопутствующие правонарушения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3261666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1196752"/>
            <a:ext cx="7377137" cy="501833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6238" indent="-376238">
              <a:spcBef>
                <a:spcPts val="600"/>
              </a:spcBef>
              <a:buFontTx/>
              <a:buNone/>
            </a:pPr>
            <a:r>
              <a:rPr lang="ru-RU" altLang="de-DE" sz="2000" u="sng" dirty="0" smtClean="0"/>
              <a:t>Со стороны «взяткодателя»</a:t>
            </a:r>
            <a:endParaRPr lang="de-DE" altLang="de-DE" sz="2000" dirty="0"/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r>
              <a:rPr lang="ru-RU" altLang="de-DE" sz="1800" dirty="0" smtClean="0"/>
              <a:t>Стремление к получению выгоды</a:t>
            </a:r>
            <a:r>
              <a:rPr lang="de-DE" altLang="de-DE" sz="1800" dirty="0" smtClean="0"/>
              <a:t>, (</a:t>
            </a:r>
            <a:r>
              <a:rPr lang="ru-RU" altLang="de-DE" sz="1800" dirty="0" smtClean="0"/>
              <a:t>выгодное</a:t>
            </a:r>
            <a:r>
              <a:rPr lang="de-DE" altLang="de-DE" sz="1800" dirty="0" smtClean="0"/>
              <a:t>) </a:t>
            </a:r>
            <a:r>
              <a:rPr lang="ru-RU" altLang="de-DE" sz="1800" dirty="0" smtClean="0"/>
              <a:t>заключение договоров</a:t>
            </a:r>
            <a:r>
              <a:rPr lang="de-DE" altLang="de-DE" sz="1800" dirty="0" smtClean="0"/>
              <a:t>, </a:t>
            </a:r>
            <a:r>
              <a:rPr lang="ru-RU" altLang="de-DE" sz="1800" dirty="0" smtClean="0"/>
              <a:t>получение подрядов</a:t>
            </a:r>
            <a:r>
              <a:rPr lang="de-DE" altLang="de-DE" sz="1800" dirty="0" smtClean="0"/>
              <a:t>, </a:t>
            </a:r>
            <a:r>
              <a:rPr lang="ru-RU" altLang="de-DE" sz="1800" dirty="0" smtClean="0"/>
              <a:t>дополнений к подрядам/договорам или</a:t>
            </a:r>
            <a:endParaRPr lang="de-DE" altLang="de-DE" sz="1800" dirty="0"/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r>
              <a:rPr lang="ru-RU" altLang="de-DE" sz="1800" dirty="0" smtClean="0"/>
              <a:t>Получение решений, предоставляющих привилегии или предотвращающих действие обременяющих административных актов </a:t>
            </a:r>
            <a:r>
              <a:rPr lang="de-DE" altLang="de-DE" sz="1800" dirty="0" smtClean="0"/>
              <a:t>(</a:t>
            </a:r>
            <a:r>
              <a:rPr lang="ru-RU" altLang="de-DE" sz="1800" dirty="0" smtClean="0"/>
              <a:t>напр.:</a:t>
            </a:r>
            <a:r>
              <a:rPr lang="de-DE" altLang="de-DE" sz="1800" dirty="0" smtClean="0"/>
              <a:t> </a:t>
            </a:r>
            <a:r>
              <a:rPr lang="ru-RU" altLang="de-DE" sz="1800" dirty="0" smtClean="0"/>
              <a:t>Ведомство по делам иностранцев или </a:t>
            </a:r>
            <a:r>
              <a:rPr lang="de-DE" altLang="de-DE" sz="1800" dirty="0" smtClean="0"/>
              <a:t>C</a:t>
            </a:r>
            <a:r>
              <a:rPr lang="ru-RU" altLang="de-DE" sz="1800" dirty="0" smtClean="0"/>
              <a:t>троительный надзор</a:t>
            </a:r>
            <a:r>
              <a:rPr lang="de-DE" altLang="de-DE" sz="1800" dirty="0" smtClean="0"/>
              <a:t>)</a:t>
            </a:r>
            <a:endParaRPr lang="de-DE" altLang="de-DE" sz="1800" dirty="0"/>
          </a:p>
          <a:p>
            <a:pPr marL="376238" indent="-376238">
              <a:spcBef>
                <a:spcPts val="600"/>
              </a:spcBef>
              <a:buFontTx/>
              <a:buNone/>
            </a:pPr>
            <a:endParaRPr lang="ru-RU" altLang="de-DE" sz="2000" u="sng" dirty="0" smtClean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Tx/>
              <a:buNone/>
            </a:pPr>
            <a:r>
              <a:rPr lang="ru-RU" altLang="de-DE" sz="2000" u="sng" dirty="0" smtClean="0">
                <a:sym typeface="Wingdings" pitchFamily="2" charset="2"/>
              </a:rPr>
              <a:t>Со стороны «взяткополучателя»</a:t>
            </a:r>
            <a:r>
              <a:rPr lang="de-DE" altLang="de-DE" sz="2000" dirty="0" smtClean="0"/>
              <a:t> </a:t>
            </a:r>
            <a:r>
              <a:rPr lang="de-DE" altLang="de-DE" sz="1800" dirty="0"/>
              <a:t>	</a:t>
            </a:r>
          </a:p>
          <a:p>
            <a:pPr marL="376238" indent="-376238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1800" dirty="0" smtClean="0"/>
              <a:t>финансовые затруднения </a:t>
            </a:r>
            <a:endParaRPr lang="de-DE" altLang="de-DE" sz="1800" dirty="0"/>
          </a:p>
          <a:p>
            <a:pPr marL="376238" indent="-376238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1800" dirty="0" smtClean="0"/>
              <a:t>корыстолюбие,</a:t>
            </a:r>
            <a:endParaRPr lang="de-DE" altLang="de-DE" sz="1800" dirty="0"/>
          </a:p>
          <a:p>
            <a:pPr marL="376238" indent="-376238">
              <a:spcBef>
                <a:spcPts val="600"/>
              </a:spcBef>
              <a:buFont typeface="Wingdings" pitchFamily="2" charset="2"/>
              <a:buNone/>
            </a:pPr>
            <a:r>
              <a:rPr lang="de-DE" altLang="de-DE" sz="1800" dirty="0"/>
              <a:t> </a:t>
            </a:r>
            <a:r>
              <a:rPr lang="ru-RU" altLang="de-DE" sz="1800" dirty="0" smtClean="0"/>
              <a:t>но также и</a:t>
            </a:r>
            <a:endParaRPr lang="de-DE" altLang="de-DE" sz="1800" dirty="0"/>
          </a:p>
          <a:p>
            <a:pPr marL="376238" indent="-376238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1800" dirty="0" smtClean="0"/>
              <a:t>тщеславие</a:t>
            </a:r>
            <a:r>
              <a:rPr lang="de-DE" altLang="de-DE" sz="1800" dirty="0" smtClean="0"/>
              <a:t>, </a:t>
            </a:r>
            <a:r>
              <a:rPr lang="ru-RU" altLang="de-DE" sz="1800" dirty="0" smtClean="0"/>
              <a:t>использование силы (власти)</a:t>
            </a:r>
            <a:endParaRPr lang="de-DE" altLang="de-DE" sz="1800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395065"/>
            <a:ext cx="2105332" cy="5336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Причины</a:t>
            </a:r>
            <a:endParaRPr lang="de-DE" alt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7064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32657"/>
            <a:ext cx="4749108" cy="6674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Последствия коррупции</a:t>
            </a:r>
            <a:endParaRPr lang="de-DE" altLang="de-DE" sz="2800" dirty="0">
              <a:latin typeface="+mn-lt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34" y="1500174"/>
            <a:ext cx="8229600" cy="41434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Удорожание товаров и сервисных услуг и тем самым нанесение значительного общеэкономического ущерба  </a:t>
            </a: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Искажение условий конкуренции вплоть до уничтожения рабочих мест</a:t>
            </a: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Дефициты качества и безопасности</a:t>
            </a: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Утрата доверия граждан к государству и отрицательный пример государственных органов</a:t>
            </a:r>
            <a:endParaRPr lang="de-DE" altLang="de-DE" sz="20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34004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1071546"/>
            <a:ext cx="8501122" cy="492918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6238" indent="-376238">
              <a:buFontTx/>
              <a:buNone/>
            </a:pPr>
            <a:endParaRPr lang="de-DE" altLang="de-DE" sz="2000" dirty="0"/>
          </a:p>
          <a:p>
            <a:pPr marL="376238" indent="-376238">
              <a:spcBef>
                <a:spcPts val="600"/>
              </a:spcBef>
              <a:buFontTx/>
              <a:buNone/>
            </a:pPr>
            <a:r>
              <a:rPr lang="de-DE" altLang="de-DE" sz="2000" dirty="0">
                <a:sym typeface="Wingdings" pitchFamily="2" charset="2"/>
              </a:rPr>
              <a:t>	</a:t>
            </a:r>
            <a:r>
              <a:rPr lang="ru-RU" altLang="de-DE" sz="2000" dirty="0" smtClean="0">
                <a:sym typeface="Wingdings" pitchFamily="2" charset="2"/>
              </a:rPr>
              <a:t>Размещение общественных подрядов</a:t>
            </a:r>
            <a:r>
              <a:rPr lang="de-DE" altLang="de-DE" sz="2000" dirty="0" smtClean="0">
                <a:sym typeface="Wingdings" pitchFamily="2" charset="2"/>
              </a:rPr>
              <a:t> (</a:t>
            </a:r>
            <a:r>
              <a:rPr lang="ru-RU" altLang="de-DE" sz="2000" dirty="0" smtClean="0">
                <a:sym typeface="Wingdings" pitchFamily="2" charset="2"/>
              </a:rPr>
              <a:t>отдел строительства</a:t>
            </a:r>
            <a:r>
              <a:rPr lang="de-DE" altLang="de-DE" sz="2000" dirty="0" smtClean="0">
                <a:sym typeface="Wingdings" pitchFamily="2" charset="2"/>
              </a:rPr>
              <a:t>)</a:t>
            </a: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Tx/>
              <a:buNone/>
            </a:pP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r>
              <a:rPr lang="ru-RU" altLang="de-DE" sz="2000" dirty="0" smtClean="0"/>
              <a:t>Выдача предоставляющих льготы административных актов</a:t>
            </a:r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Tx/>
              <a:buNone/>
            </a:pPr>
            <a:r>
              <a:rPr lang="de-DE" altLang="de-DE" sz="2000" dirty="0">
                <a:sym typeface="Wingdings" pitchFamily="2" charset="2"/>
              </a:rPr>
              <a:t>	</a:t>
            </a:r>
            <a:r>
              <a:rPr lang="ru-RU" altLang="de-DE" sz="2000" dirty="0" smtClean="0">
                <a:sym typeface="Wingdings" pitchFamily="2" charset="2"/>
              </a:rPr>
              <a:t>Предоставление финансовых выплат</a:t>
            </a: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Tx/>
              <a:buNone/>
            </a:pP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Tx/>
              <a:buNone/>
            </a:pPr>
            <a:r>
              <a:rPr lang="de-DE" altLang="de-DE" sz="2000" dirty="0">
                <a:sym typeface="Wingdings" pitchFamily="2" charset="2"/>
              </a:rPr>
              <a:t>	</a:t>
            </a:r>
            <a:r>
              <a:rPr lang="ru-RU" altLang="de-DE" sz="2000" dirty="0" smtClean="0">
                <a:sym typeface="Wingdings" pitchFamily="2" charset="2"/>
              </a:rPr>
              <a:t>Виды деятельности, связанные с наличием частых внешних (за пределами организации) контактов</a:t>
            </a: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Tx/>
              <a:buNone/>
            </a:pP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r>
              <a:rPr lang="ru-RU" altLang="de-DE" sz="2000" dirty="0" smtClean="0"/>
              <a:t>Операции с земельными участками</a:t>
            </a:r>
          </a:p>
          <a:p>
            <a:pPr marL="376238" indent="-376238">
              <a:lnSpc>
                <a:spcPct val="90000"/>
              </a:lnSpc>
              <a:buNone/>
            </a:pPr>
            <a:endParaRPr lang="ru-RU" altLang="de-DE" sz="2000" dirty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5720" y="285728"/>
            <a:ext cx="4534794" cy="6106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Уязвимые сферы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>
                <a:latin typeface="+mn-lt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557189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1214422"/>
            <a:ext cx="8472518" cy="507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6238" indent="-376238">
              <a:spcBef>
                <a:spcPts val="600"/>
              </a:spcBef>
              <a:buFont typeface="Wingdings"/>
              <a:buChar char="Ø"/>
            </a:pPr>
            <a:r>
              <a:rPr lang="ru-RU" altLang="de-DE" sz="2000" dirty="0" smtClean="0"/>
              <a:t>Предоставление государственных субсидий</a:t>
            </a:r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r>
              <a:rPr lang="ru-RU" altLang="de-DE" sz="2000" dirty="0" smtClean="0"/>
              <a:t>Принятие распоряжений в отношении обременяющих административных актов</a:t>
            </a:r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>
                <a:sym typeface="Wingdings" pitchFamily="2" charset="2"/>
              </a:rPr>
              <a:t>Назначение или взимание платежей и взносов</a:t>
            </a: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 typeface="Wingdings" pitchFamily="2" charset="2"/>
              <a:buNone/>
            </a:pP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>
                <a:sym typeface="Wingdings" pitchFamily="2" charset="2"/>
              </a:rPr>
              <a:t>Распределение жилья</a:t>
            </a: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Tx/>
              <a:buNone/>
            </a:pP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Tx/>
              <a:buNone/>
            </a:pPr>
            <a:r>
              <a:rPr lang="de-DE" altLang="de-DE" sz="2000" dirty="0">
                <a:sym typeface="Wingdings" pitchFamily="2" charset="2"/>
              </a:rPr>
              <a:t>	</a:t>
            </a:r>
            <a:r>
              <a:rPr lang="ru-RU" altLang="de-DE" sz="2000" dirty="0" smtClean="0">
                <a:sym typeface="Wingdings" pitchFamily="2" charset="2"/>
              </a:rPr>
              <a:t>Осуществление контрольных функций</a:t>
            </a: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Tx/>
              <a:buNone/>
            </a:pPr>
            <a:endParaRPr lang="de-DE" altLang="de-DE" sz="2000" dirty="0">
              <a:sym typeface="Wingdings" pitchFamily="2" charset="2"/>
            </a:endParaRPr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r>
              <a:rPr lang="ru-RU" altLang="de-DE" sz="2000" dirty="0" smtClean="0"/>
              <a:t>Сосредоточение специальных профессиональных знаний в распоряжении небольшого числа чиновников</a:t>
            </a:r>
            <a:endParaRPr lang="de-DE" altLang="de-DE" sz="2000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01459"/>
            <a:ext cx="4463356" cy="4557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Уязвимые сферы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>
                <a:latin typeface="+mn-lt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2083719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2910" y="1214422"/>
            <a:ext cx="7772400" cy="500066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6238" indent="-376238">
              <a:spcBef>
                <a:spcPts val="600"/>
              </a:spcBef>
              <a:buFont typeface="Wingdings"/>
              <a:buChar char="Ø"/>
            </a:pPr>
            <a:r>
              <a:rPr lang="ru-RU" altLang="de-DE" sz="2000" dirty="0" smtClean="0"/>
              <a:t>Выделяющийся и необъяснимо высокий уровень жизни, демонстрация статусных символов</a:t>
            </a:r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r>
              <a:rPr lang="ru-RU" altLang="de-DE" sz="2000" dirty="0" smtClean="0"/>
              <a:t>Бросающиеся в глаза частные контакты между сотрудниками и клиентами</a:t>
            </a:r>
            <a:endParaRPr lang="de-DE" altLang="de-DE" sz="2000" dirty="0"/>
          </a:p>
          <a:p>
            <a:pPr marL="376238" indent="-376238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Необъяснимое сопротивление изменению задания либо его исполнению</a:t>
            </a:r>
            <a:endParaRPr lang="de-DE" altLang="de-DE" sz="2000" dirty="0"/>
          </a:p>
          <a:p>
            <a:pPr marL="376238" indent="-376238">
              <a:spcBef>
                <a:spcPts val="600"/>
              </a:spcBef>
              <a:buFontTx/>
              <a:buNone/>
            </a:pPr>
            <a:r>
              <a:rPr lang="de-DE" altLang="de-DE" sz="2000" dirty="0">
                <a:sym typeface="Wingdings" pitchFamily="2" charset="2"/>
              </a:rPr>
              <a:t></a:t>
            </a:r>
            <a:r>
              <a:rPr lang="de-DE" altLang="de-DE" sz="2000" dirty="0"/>
              <a:t> 	</a:t>
            </a:r>
            <a:r>
              <a:rPr lang="ru-RU" altLang="de-DE" sz="2000" dirty="0" smtClean="0"/>
              <a:t>Деятельность служащих по совместительству (вторичная занятость) без получения соответствующего разрешения</a:t>
            </a:r>
            <a:endParaRPr lang="de-DE" altLang="de-DE" sz="2000" dirty="0"/>
          </a:p>
          <a:p>
            <a:pPr marL="376238" indent="-376238">
              <a:spcBef>
                <a:spcPts val="600"/>
              </a:spcBef>
              <a:buFontTx/>
              <a:buNone/>
            </a:pPr>
            <a:r>
              <a:rPr lang="de-DE" altLang="de-DE" sz="2000" dirty="0">
                <a:sym typeface="Wingdings" pitchFamily="2" charset="2"/>
              </a:rPr>
              <a:t></a:t>
            </a:r>
            <a:r>
              <a:rPr lang="de-DE" altLang="de-DE" sz="2000" dirty="0"/>
              <a:t> 	</a:t>
            </a:r>
            <a:r>
              <a:rPr lang="ru-RU" altLang="de-DE" sz="2000" dirty="0" smtClean="0"/>
              <a:t>Снижение идентификации работника с работодателем и задачей</a:t>
            </a:r>
            <a:endParaRPr lang="de-DE" altLang="de-DE" sz="2000" dirty="0"/>
          </a:p>
          <a:p>
            <a:pPr marL="376238" indent="-376238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Социальные проблемы</a:t>
            </a:r>
            <a:r>
              <a:rPr lang="de-DE" altLang="de-DE" sz="2000" dirty="0" smtClean="0"/>
              <a:t> (</a:t>
            </a:r>
            <a:r>
              <a:rPr lang="ru-RU" altLang="de-DE" sz="2000" dirty="0" smtClean="0"/>
              <a:t>наркотики</a:t>
            </a:r>
            <a:r>
              <a:rPr lang="de-DE" altLang="de-DE" sz="2000" dirty="0" smtClean="0"/>
              <a:t>, </a:t>
            </a:r>
            <a:r>
              <a:rPr lang="ru-RU" altLang="de-DE" sz="2000" dirty="0" smtClean="0"/>
              <a:t>алкоголь</a:t>
            </a:r>
            <a:r>
              <a:rPr lang="de-DE" altLang="de-DE" sz="2000" dirty="0" smtClean="0"/>
              <a:t>) </a:t>
            </a:r>
            <a:endParaRPr lang="de-DE" altLang="de-DE" sz="2000" dirty="0"/>
          </a:p>
          <a:p>
            <a:pPr marL="376238" indent="-376238">
              <a:spcBef>
                <a:spcPct val="50000"/>
              </a:spcBef>
              <a:buFont typeface="Wingdings" pitchFamily="2" charset="2"/>
              <a:buNone/>
            </a:pPr>
            <a:endParaRPr lang="ru-RU" altLang="de-DE" sz="2000" dirty="0" smtClean="0"/>
          </a:p>
          <a:p>
            <a:pPr marL="376238" indent="-376238">
              <a:lnSpc>
                <a:spcPct val="90000"/>
              </a:lnSpc>
              <a:buFontTx/>
              <a:buNone/>
            </a:pPr>
            <a:endParaRPr lang="de-DE" altLang="de-DE" sz="200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332657"/>
            <a:ext cx="5464628" cy="6674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Индикаторы коррупции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>
                <a:latin typeface="+mn-lt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766602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20" y="1071546"/>
            <a:ext cx="8001056" cy="530544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6238" indent="-376238">
              <a:spcBef>
                <a:spcPct val="100000"/>
              </a:spcBef>
              <a:buFont typeface="Wingdings" pitchFamily="2" charset="2"/>
              <a:buChar char="Ø"/>
            </a:pPr>
            <a:r>
              <a:rPr lang="ru-RU" altLang="de-DE" sz="1600" dirty="0" smtClean="0"/>
              <a:t>Стремление «обойти» или «не замечать» предписания, увеличение количества случаев «мелких нарушений», отклонений между фактической последовательностью в рамках процесса и последующей  документацией</a:t>
            </a:r>
            <a:r>
              <a:rPr lang="de-DE" altLang="de-DE" sz="1600" dirty="0" smtClean="0"/>
              <a:t> </a:t>
            </a:r>
            <a:endParaRPr lang="de-DE" altLang="de-DE" sz="1600" dirty="0"/>
          </a:p>
          <a:p>
            <a:pPr marL="376238" indent="-376238">
              <a:spcBef>
                <a:spcPct val="100000"/>
              </a:spcBef>
              <a:buFontTx/>
              <a:buNone/>
            </a:pPr>
            <a:r>
              <a:rPr lang="de-DE" altLang="de-DE" sz="1600" dirty="0">
                <a:sym typeface="Wingdings" pitchFamily="2" charset="2"/>
              </a:rPr>
              <a:t></a:t>
            </a:r>
            <a:r>
              <a:rPr lang="de-DE" altLang="de-DE" sz="1600" dirty="0"/>
              <a:t> 	</a:t>
            </a:r>
            <a:r>
              <a:rPr lang="ru-RU" altLang="de-DE" sz="1600" dirty="0" smtClean="0"/>
              <a:t>Принятие необычных решений без наличия понятного обоснования</a:t>
            </a:r>
            <a:endParaRPr lang="de-DE" altLang="de-DE" sz="1600" dirty="0"/>
          </a:p>
          <a:p>
            <a:pPr marL="376238" indent="-376238">
              <a:lnSpc>
                <a:spcPct val="80000"/>
              </a:lnSpc>
              <a:buFontTx/>
              <a:buNone/>
            </a:pPr>
            <a:r>
              <a:rPr lang="de-DE" altLang="de-DE" sz="1600" dirty="0"/>
              <a:t>	</a:t>
            </a:r>
          </a:p>
          <a:p>
            <a:pPr marL="376238" indent="-376238">
              <a:spcBef>
                <a:spcPts val="600"/>
              </a:spcBef>
              <a:buFontTx/>
              <a:buNone/>
            </a:pPr>
            <a:r>
              <a:rPr lang="de-DE" altLang="de-DE" sz="1600" dirty="0">
                <a:sym typeface="Wingdings" pitchFamily="2" charset="2"/>
              </a:rPr>
              <a:t></a:t>
            </a:r>
            <a:r>
              <a:rPr lang="de-DE" altLang="de-DE" sz="1600" dirty="0"/>
              <a:t> 	</a:t>
            </a:r>
            <a:r>
              <a:rPr lang="ru-RU" altLang="de-DE" sz="1600" dirty="0" smtClean="0"/>
              <a:t>Злоупотребление возможностями, предоставленными для принятия решения по свободному усмотрению</a:t>
            </a:r>
            <a:endParaRPr lang="de-DE" altLang="de-DE" sz="1600" dirty="0"/>
          </a:p>
          <a:p>
            <a:pPr marL="376238" indent="-376238">
              <a:lnSpc>
                <a:spcPct val="80000"/>
              </a:lnSpc>
              <a:buFontTx/>
              <a:buNone/>
            </a:pPr>
            <a:endParaRPr lang="de-DE" altLang="de-DE" sz="1600" dirty="0"/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r>
              <a:rPr lang="ru-RU" altLang="de-DE" sz="1600" dirty="0" smtClean="0"/>
              <a:t>Принятие разных решений при процессах с аналогичными обстоятельствами дела, но с участием различных заявителей</a:t>
            </a:r>
          </a:p>
          <a:p>
            <a:pPr marL="376238" indent="-376238">
              <a:lnSpc>
                <a:spcPct val="80000"/>
              </a:lnSpc>
              <a:buFont typeface="Wingdings"/>
              <a:buChar char="Ø"/>
            </a:pPr>
            <a:endParaRPr lang="ru-RU" altLang="de-DE" sz="1600" dirty="0" smtClean="0"/>
          </a:p>
          <a:p>
            <a:pPr marL="376238" indent="-376238">
              <a:lnSpc>
                <a:spcPct val="80000"/>
              </a:lnSpc>
              <a:buFont typeface="Wingdings"/>
              <a:buChar char="Ø"/>
            </a:pPr>
            <a:r>
              <a:rPr lang="ru-RU" altLang="de-DE" sz="1600" dirty="0" smtClean="0"/>
              <a:t>Обход других уполномоченных компетентных органов</a:t>
            </a:r>
            <a:br>
              <a:rPr lang="ru-RU" altLang="de-DE" sz="1600" dirty="0" smtClean="0"/>
            </a:br>
            <a:endParaRPr lang="ru-RU" altLang="de-DE" sz="1600" dirty="0" smtClean="0"/>
          </a:p>
          <a:p>
            <a:pPr marL="376238" indent="-376238">
              <a:lnSpc>
                <a:spcPct val="80000"/>
              </a:lnSpc>
              <a:buFont typeface="Wingdings"/>
              <a:buChar char="Ø"/>
            </a:pPr>
            <a:r>
              <a:rPr lang="ru-RU" altLang="de-DE" sz="1600" dirty="0" smtClean="0"/>
              <a:t>Сокрытие процессов</a:t>
            </a:r>
          </a:p>
          <a:p>
            <a:pPr marL="376238" indent="-376238">
              <a:lnSpc>
                <a:spcPct val="80000"/>
              </a:lnSpc>
              <a:buFont typeface="Wingdings"/>
              <a:buChar char="Ø"/>
            </a:pPr>
            <a:endParaRPr lang="ru-RU" altLang="de-DE" sz="1600" dirty="0" smtClean="0"/>
          </a:p>
          <a:p>
            <a:pPr marL="376238" indent="-376238">
              <a:spcBef>
                <a:spcPts val="600"/>
              </a:spcBef>
              <a:buFont typeface="Wingdings"/>
              <a:buChar char="Ø"/>
            </a:pPr>
            <a:r>
              <a:rPr lang="ru-RU" altLang="de-DE" sz="1600" dirty="0" smtClean="0"/>
              <a:t>Необычно короткое время обработки при выдаче отдельных благоприятствующих решений</a:t>
            </a:r>
            <a:endParaRPr lang="de-DE" altLang="de-DE" sz="1600" dirty="0"/>
          </a:p>
          <a:p>
            <a:pPr marL="376238" indent="-376238">
              <a:lnSpc>
                <a:spcPct val="80000"/>
              </a:lnSpc>
              <a:buFontTx/>
              <a:buNone/>
            </a:pPr>
            <a:endParaRPr lang="de-DE" altLang="de-DE" sz="2000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304719"/>
            <a:ext cx="5035430" cy="6239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Индикаторы коррупции</a:t>
            </a:r>
            <a:r>
              <a:rPr lang="de-DE" altLang="de-DE" sz="2800" dirty="0" smtClean="0">
                <a:latin typeface="+mn-lt"/>
              </a:rPr>
              <a:t> </a:t>
            </a:r>
            <a:r>
              <a:rPr lang="de-DE" altLang="de-DE" sz="2800" dirty="0">
                <a:latin typeface="+mn-lt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98444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 bwMode="auto">
          <a:xfrm>
            <a:off x="357158" y="285728"/>
            <a:ext cx="5929354" cy="5952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Этапы развития реформы</a:t>
            </a:r>
            <a:endParaRPr lang="de-DE" altLang="de-DE" sz="2800" dirty="0" smtClean="0">
              <a:latin typeface="+mn-lt"/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642910" y="1714488"/>
          <a:ext cx="771530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Textfeld 7"/>
          <p:cNvSpPr txBox="1">
            <a:spLocks noChangeArrowheads="1"/>
          </p:cNvSpPr>
          <p:nvPr/>
        </p:nvSpPr>
        <p:spPr bwMode="auto">
          <a:xfrm>
            <a:off x="2500298" y="6000768"/>
            <a:ext cx="64294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050" dirty="0" smtClean="0">
                <a:latin typeface="+mn-lt"/>
              </a:rPr>
              <a:t>Источник</a:t>
            </a:r>
            <a:r>
              <a:rPr lang="de-DE" altLang="de-DE" sz="1050" dirty="0" smtClean="0">
                <a:latin typeface="+mn-lt"/>
              </a:rPr>
              <a:t>: </a:t>
            </a:r>
            <a:r>
              <a:rPr lang="ru-RU" altLang="de-DE" sz="1050" dirty="0" smtClean="0">
                <a:latin typeface="+mn-lt"/>
              </a:rPr>
              <a:t> Муниципальный орган административного управления (</a:t>
            </a:r>
            <a:r>
              <a:rPr lang="de-DE" altLang="de-DE" sz="1050" dirty="0" smtClean="0">
                <a:latin typeface="+mn-lt"/>
              </a:rPr>
              <a:t>KGSt</a:t>
            </a:r>
            <a:r>
              <a:rPr lang="ru-RU" altLang="de-DE" sz="1050" dirty="0" smtClean="0">
                <a:latin typeface="+mn-lt"/>
              </a:rPr>
              <a:t>)</a:t>
            </a:r>
            <a:r>
              <a:rPr lang="de-DE" altLang="de-DE" sz="1050" dirty="0" smtClean="0">
                <a:latin typeface="+mn-lt"/>
              </a:rPr>
              <a:t>, </a:t>
            </a:r>
            <a:r>
              <a:rPr lang="ru-RU" altLang="de-DE" sz="1050" dirty="0" smtClean="0">
                <a:latin typeface="+mn-lt"/>
              </a:rPr>
              <a:t>Отчет</a:t>
            </a:r>
            <a:r>
              <a:rPr lang="de-DE" altLang="de-DE" sz="1050" dirty="0" smtClean="0">
                <a:latin typeface="+mn-lt"/>
              </a:rPr>
              <a:t> </a:t>
            </a:r>
            <a:r>
              <a:rPr lang="de-DE" altLang="de-DE" sz="1050" dirty="0">
                <a:latin typeface="+mn-lt"/>
              </a:rPr>
              <a:t>5/2013, </a:t>
            </a:r>
            <a:r>
              <a:rPr lang="de-DE" altLang="de-DE" sz="1050" dirty="0" smtClean="0">
                <a:latin typeface="+mn-lt"/>
              </a:rPr>
              <a:t/>
            </a:r>
            <a:br>
              <a:rPr lang="de-DE" altLang="de-DE" sz="1050" dirty="0" smtClean="0">
                <a:latin typeface="+mn-lt"/>
              </a:rPr>
            </a:br>
            <a:r>
              <a:rPr lang="de-DE" altLang="de-DE" sz="1050" dirty="0" smtClean="0">
                <a:latin typeface="+mn-lt"/>
              </a:rPr>
              <a:t>                   </a:t>
            </a:r>
            <a:r>
              <a:rPr lang="ru-RU" altLang="de-DE" sz="1050" dirty="0" smtClean="0">
                <a:latin typeface="+mn-lt"/>
              </a:rPr>
              <a:t>Муниципальная модель управления, и Отчет</a:t>
            </a:r>
            <a:r>
              <a:rPr lang="de-DE" altLang="de-DE" sz="1050" dirty="0" smtClean="0">
                <a:latin typeface="+mn-lt"/>
              </a:rPr>
              <a:t> </a:t>
            </a:r>
            <a:r>
              <a:rPr lang="de-DE" altLang="de-DE" sz="1050" dirty="0">
                <a:latin typeface="+mn-lt"/>
              </a:rPr>
              <a:t>3/2014, </a:t>
            </a:r>
            <a:r>
              <a:rPr lang="ru-RU" altLang="de-DE" sz="1050" dirty="0" smtClean="0">
                <a:latin typeface="+mn-lt"/>
              </a:rPr>
              <a:t>Миссия гражданского сообщества</a:t>
            </a:r>
            <a:endParaRPr lang="de-DE" altLang="de-DE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566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04665"/>
            <a:ext cx="5678372" cy="59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de-DE" sz="2800" dirty="0" smtClean="0">
                <a:latin typeface="+mn-lt"/>
              </a:rPr>
              <a:t>Меры по борьбе с коррупцией</a:t>
            </a:r>
            <a:endParaRPr lang="de-DE" altLang="de-DE" sz="2800" dirty="0">
              <a:latin typeface="+mn-lt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34" y="1357298"/>
            <a:ext cx="8229600" cy="37856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Тщательный подбор персонала</a:t>
            </a: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Ротация персонала</a:t>
            </a:r>
            <a:r>
              <a:rPr lang="de-DE" altLang="de-DE" sz="2000" dirty="0" smtClean="0"/>
              <a:t> (</a:t>
            </a:r>
            <a:r>
              <a:rPr lang="ru-RU" altLang="de-DE" sz="2000" dirty="0" smtClean="0"/>
              <a:t>макс</a:t>
            </a:r>
            <a:r>
              <a:rPr lang="de-DE" altLang="de-DE" sz="2000" dirty="0" smtClean="0"/>
              <a:t>. </a:t>
            </a:r>
            <a:r>
              <a:rPr lang="de-DE" altLang="de-DE" sz="2000" dirty="0"/>
              <a:t>5 </a:t>
            </a:r>
            <a:r>
              <a:rPr lang="ru-RU" altLang="de-DE" sz="2000" dirty="0" smtClean="0"/>
              <a:t>лет</a:t>
            </a:r>
            <a:r>
              <a:rPr lang="de-DE" altLang="de-DE" sz="2000" dirty="0" smtClean="0"/>
              <a:t>)</a:t>
            </a: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Принцип </a:t>
            </a:r>
            <a:r>
              <a:rPr lang="ru-RU" sz="2000" dirty="0" smtClean="0"/>
              <a:t>контроля несколькими лицами («</a:t>
            </a:r>
            <a:r>
              <a:rPr lang="ru-RU" altLang="de-DE" sz="2000" dirty="0" smtClean="0"/>
              <a:t>четырех глаз»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Запрет на принятие вознаграждений и подарков</a:t>
            </a: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Контроль</a:t>
            </a: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Уполномоченные по вопросам борьбы с коррупцией</a:t>
            </a: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Тщательное рассмотрение вопросов в отношении вторичной занятости (работы по совместительству)</a:t>
            </a:r>
            <a:endParaRPr lang="de-DE" altLang="de-DE" sz="2000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Прозрачное делопроизводство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de-DE" sz="2000" dirty="0" smtClean="0"/>
              <a:t>Прозрачные мероприятие по закупкам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3728983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214290"/>
            <a:ext cx="6249306" cy="6048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de-DE" sz="2800" dirty="0" smtClean="0">
                <a:latin typeface="+mn-lt"/>
              </a:rPr>
              <a:t>Задачи в качестве руководителя</a:t>
            </a:r>
            <a:r>
              <a:rPr lang="de-DE" altLang="de-DE" sz="2800" dirty="0" smtClean="0">
                <a:latin typeface="+mn-lt"/>
              </a:rPr>
              <a:t> </a:t>
            </a:r>
            <a:endParaRPr lang="de-DE" altLang="de-DE" sz="2800" dirty="0">
              <a:latin typeface="+mn-lt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44" y="1214422"/>
            <a:ext cx="8858312" cy="536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de-DE" sz="1800" dirty="0" smtClean="0">
                <a:sym typeface="Wingdings" pitchFamily="2" charset="2"/>
              </a:rPr>
              <a:t>Повышать уровень информированности (сенсибилизировать) сотрудников и разъяснять последствия</a:t>
            </a:r>
            <a:endParaRPr lang="de-DE" altLang="de-DE" sz="1800" dirty="0">
              <a:sym typeface="Wingdings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de-DE" sz="1800" dirty="0" smtClean="0">
                <a:sym typeface="Wingdings" pitchFamily="2" charset="2"/>
              </a:rPr>
              <a:t>Установить четкие правила для обращения с подарками</a:t>
            </a:r>
            <a:endParaRPr lang="de-DE" altLang="de-DE" sz="1800" dirty="0">
              <a:sym typeface="Wingdings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de-DE" sz="1800" dirty="0" smtClean="0">
                <a:sym typeface="Wingdings" pitchFamily="2" charset="2"/>
              </a:rPr>
              <a:t>Подготовить анализ</a:t>
            </a:r>
            <a:r>
              <a:rPr lang="de-DE" altLang="de-DE" sz="1800" dirty="0" smtClean="0">
                <a:sym typeface="Wingdings" pitchFamily="2" charset="2"/>
              </a:rPr>
              <a:t> </a:t>
            </a:r>
            <a:r>
              <a:rPr lang="ru-RU" altLang="de-DE" sz="1800" dirty="0" smtClean="0">
                <a:sym typeface="Wingdings" pitchFamily="2" charset="2"/>
              </a:rPr>
              <a:t>угроз</a:t>
            </a:r>
            <a:endParaRPr lang="de-DE" altLang="de-DE" sz="1800" dirty="0">
              <a:sym typeface="Wingdings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de-DE" sz="1800" dirty="0" smtClean="0">
                <a:sym typeface="Wingdings" pitchFamily="2" charset="2"/>
              </a:rPr>
              <a:t>Внедрить и контролировать профилактические меры</a:t>
            </a:r>
            <a:endParaRPr lang="de-DE" altLang="de-DE" sz="1800" dirty="0">
              <a:sym typeface="Wingdings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de-DE" sz="1800" dirty="0" smtClean="0">
                <a:sym typeface="Wingdings" pitchFamily="2" charset="2"/>
              </a:rPr>
              <a:t>Быть примером для подражания: покажите своим поведением, </a:t>
            </a:r>
            <a:br>
              <a:rPr lang="ru-RU" altLang="de-DE" sz="1800" dirty="0" smtClean="0">
                <a:sym typeface="Wingdings" pitchFamily="2" charset="2"/>
              </a:rPr>
            </a:br>
            <a:r>
              <a:rPr lang="ru-RU" altLang="de-DE" sz="1800" dirty="0" smtClean="0">
                <a:sym typeface="Wingdings" pitchFamily="2" charset="2"/>
              </a:rPr>
              <a:t>что Вы не терпите и не поддерживаете коррупцию!</a:t>
            </a:r>
            <a:endParaRPr lang="de-DE" altLang="de-DE" sz="1800" dirty="0">
              <a:sym typeface="Wingdings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de-DE" sz="1800" dirty="0" smtClean="0">
                <a:sym typeface="Wingdings" pitchFamily="2" charset="2"/>
              </a:rPr>
              <a:t>Подходите к осуществлению Вашего служебного и специального (профессионального) контроля последовательно</a:t>
            </a:r>
            <a:r>
              <a:rPr lang="de-DE" altLang="de-DE" sz="1800" dirty="0" smtClean="0">
                <a:sym typeface="Wingdings" pitchFamily="2" charset="2"/>
              </a:rPr>
              <a:t>! (</a:t>
            </a:r>
            <a:r>
              <a:rPr lang="ru-RU" altLang="de-DE" sz="1800" dirty="0" smtClean="0">
                <a:sym typeface="Wingdings" pitchFamily="2" charset="2"/>
              </a:rPr>
              <a:t>как правило, нет пострадавших граждан, которые бы обращались с жалобами</a:t>
            </a:r>
            <a:r>
              <a:rPr lang="de-DE" altLang="de-DE" sz="1800" dirty="0" smtClean="0">
                <a:sym typeface="Wingdings" pitchFamily="2" charset="2"/>
              </a:rPr>
              <a:t>!)</a:t>
            </a:r>
            <a:endParaRPr lang="de-DE" altLang="de-DE" sz="1800" dirty="0">
              <a:sym typeface="Wingdings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de-DE" sz="1800" dirty="0" smtClean="0">
                <a:sym typeface="Wingdings" pitchFamily="2" charset="2"/>
              </a:rPr>
              <a:t>Действуйте решительно!</a:t>
            </a:r>
            <a:endParaRPr lang="de-DE" altLang="de-DE" sz="1800" dirty="0">
              <a:sym typeface="Wingdings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de-DE" sz="1800" dirty="0" smtClean="0">
                <a:sym typeface="Wingdings" pitchFamily="2" charset="2"/>
              </a:rPr>
              <a:t>Четко обозначьте Вашу позицию</a:t>
            </a:r>
            <a:r>
              <a:rPr lang="de-DE" altLang="de-DE" sz="1800" dirty="0" smtClean="0">
                <a:sym typeface="Wingdings" pitchFamily="2" charset="2"/>
              </a:rPr>
              <a:t>: </a:t>
            </a:r>
            <a:r>
              <a:rPr lang="ru-RU" altLang="de-DE" sz="1800" dirty="0" smtClean="0">
                <a:solidFill>
                  <a:srgbClr val="5730E8"/>
                </a:solidFill>
                <a:sym typeface="Wingdings" pitchFamily="2" charset="2"/>
              </a:rPr>
              <a:t>неподкупность – это дело чести</a:t>
            </a:r>
            <a:r>
              <a:rPr lang="de-DE" altLang="de-DE" sz="1800" dirty="0" smtClean="0">
                <a:solidFill>
                  <a:srgbClr val="5730E8"/>
                </a:solidFill>
                <a:sym typeface="Wingdings" pitchFamily="2" charset="2"/>
              </a:rPr>
              <a:t>!</a:t>
            </a:r>
            <a:endParaRPr lang="de-DE" altLang="de-DE" sz="1800" dirty="0">
              <a:solidFill>
                <a:srgbClr val="5730E8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de-DE" altLang="de-DE" sz="1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0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00050" y="2603627"/>
            <a:ext cx="845978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3600" b="1" dirty="0" smtClean="0">
                <a:latin typeface="+mj-lt"/>
              </a:rPr>
              <a:t>…</a:t>
            </a:r>
            <a:r>
              <a:rPr lang="ru-RU" altLang="de-DE" sz="3600" b="1" dirty="0" smtClean="0">
                <a:latin typeface="+mj-lt"/>
              </a:rPr>
              <a:t>и больших успехов</a:t>
            </a:r>
            <a:r>
              <a:rPr lang="de-DE" altLang="de-DE" sz="3600" b="1" dirty="0" smtClean="0">
                <a:latin typeface="+mj-lt"/>
              </a:rPr>
              <a:t>!</a:t>
            </a:r>
            <a:endParaRPr lang="de-DE" altLang="de-DE" sz="36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 dirty="0">
              <a:latin typeface="+mj-lt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de-DE" altLang="de-DE" sz="3600" dirty="0">
              <a:latin typeface="+mj-lt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de-DE" sz="3600" dirty="0" smtClean="0">
                <a:latin typeface="+mj-lt"/>
              </a:rPr>
              <a:t>У Вас есть еще вопросы</a:t>
            </a:r>
            <a:r>
              <a:rPr lang="de-DE" altLang="de-DE" sz="3600" dirty="0" smtClean="0">
                <a:latin typeface="+mj-lt"/>
              </a:rPr>
              <a:t>?</a:t>
            </a:r>
            <a:endParaRPr lang="de-DE" altLang="de-DE" sz="36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 dirty="0">
              <a:latin typeface="+mj-lt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84213" y="692150"/>
            <a:ext cx="489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2000" dirty="0">
              <a:latin typeface="+mj-lt"/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250824" y="333375"/>
            <a:ext cx="6892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de-DE" sz="3600" dirty="0" smtClean="0">
                <a:latin typeface="+mj-lt"/>
              </a:rPr>
              <a:t>Спасибо за Ваш интерес</a:t>
            </a:r>
            <a:r>
              <a:rPr lang="de-DE" altLang="de-DE" sz="3600" dirty="0" smtClean="0">
                <a:latin typeface="+mj-lt"/>
              </a:rPr>
              <a:t>…</a:t>
            </a:r>
            <a:endParaRPr lang="de-DE" altLang="de-D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107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79512" y="193469"/>
            <a:ext cx="6749942" cy="720725"/>
          </a:xfrm>
        </p:spPr>
        <p:txBody>
          <a:bodyPr/>
          <a:lstStyle/>
          <a:p>
            <a:pPr algn="l"/>
            <a:r>
              <a:rPr lang="ru-RU" altLang="de-DE" dirty="0" smtClean="0">
                <a:latin typeface="+mn-lt"/>
              </a:rPr>
              <a:t>Муниципальная модель управления</a:t>
            </a:r>
            <a:r>
              <a:rPr lang="de-DE" altLang="de-DE" b="1" dirty="0" smtClean="0">
                <a:latin typeface="+mn-lt"/>
              </a:rPr>
              <a:t> (</a:t>
            </a:r>
            <a:r>
              <a:rPr lang="ru-RU" altLang="de-DE" b="1" dirty="0" smtClean="0">
                <a:latin typeface="+mn-lt"/>
              </a:rPr>
              <a:t>ММУ/</a:t>
            </a:r>
            <a:r>
              <a:rPr lang="de-DE" altLang="de-DE" b="1" dirty="0" smtClean="0">
                <a:latin typeface="+mn-lt"/>
              </a:rPr>
              <a:t>KSM)*</a:t>
            </a:r>
          </a:p>
        </p:txBody>
      </p:sp>
      <p:sp>
        <p:nvSpPr>
          <p:cNvPr id="6150" name="Textfeld 6"/>
          <p:cNvSpPr txBox="1">
            <a:spLocks noChangeArrowheads="1"/>
          </p:cNvSpPr>
          <p:nvPr/>
        </p:nvSpPr>
        <p:spPr bwMode="auto">
          <a:xfrm>
            <a:off x="323850" y="1125538"/>
            <a:ext cx="74628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Univers LT 45 Light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Univers LT 45 Light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Univers LT 45 Light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Univers LT 45 Light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Univers LT 45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LT 45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LT 45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LT 45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Univers LT 45 Light" pitchFamily="2" charset="0"/>
              </a:defRPr>
            </a:lvl9pPr>
          </a:lstStyle>
          <a:p>
            <a:r>
              <a:rPr lang="de-DE" altLang="de-DE" sz="1200" dirty="0" smtClean="0">
                <a:latin typeface="+mn-lt"/>
              </a:rPr>
              <a:t>*</a:t>
            </a:r>
            <a:r>
              <a:rPr lang="ru-RU" altLang="de-DE" sz="1200" dirty="0" smtClean="0">
                <a:latin typeface="+mn-lt"/>
              </a:rPr>
              <a:t>Источник</a:t>
            </a:r>
            <a:r>
              <a:rPr lang="de-DE" altLang="de-DE" sz="1200" dirty="0" smtClean="0">
                <a:latin typeface="+mn-lt"/>
              </a:rPr>
              <a:t>: </a:t>
            </a:r>
            <a:r>
              <a:rPr lang="ru-RU" altLang="de-DE" sz="1200" dirty="0" smtClean="0">
                <a:latin typeface="+mn-lt"/>
              </a:rPr>
              <a:t>Муниципальный орган административного управления (</a:t>
            </a:r>
            <a:r>
              <a:rPr lang="de-DE" altLang="de-DE" sz="1200" dirty="0" smtClean="0">
                <a:latin typeface="+mn-lt"/>
              </a:rPr>
              <a:t>KGSt</a:t>
            </a:r>
            <a:r>
              <a:rPr lang="ru-RU" altLang="de-DE" sz="1200" dirty="0" smtClean="0">
                <a:latin typeface="+mn-lt"/>
              </a:rPr>
              <a:t>), Отчет</a:t>
            </a:r>
            <a:r>
              <a:rPr lang="de-DE" altLang="de-DE" sz="1200" dirty="0" smtClean="0">
                <a:latin typeface="+mn-lt"/>
              </a:rPr>
              <a:t> </a:t>
            </a:r>
            <a:r>
              <a:rPr lang="de-DE" altLang="de-DE" sz="1200" dirty="0">
                <a:latin typeface="+mn-lt"/>
              </a:rPr>
              <a:t>5/2013</a:t>
            </a:r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321361"/>
              </p:ext>
            </p:extLst>
          </p:nvPr>
        </p:nvGraphicFramePr>
        <p:xfrm>
          <a:off x="214282" y="1500174"/>
          <a:ext cx="8715436" cy="4929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214578"/>
                <a:gridCol w="2502852"/>
                <a:gridCol w="2140618"/>
              </a:tblGrid>
              <a:tr h="1272803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Руководство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ru-RU" sz="1800" dirty="0" smtClean="0">
                        <a:latin typeface="+mn-lt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de-DE" sz="1800" dirty="0">
                        <a:latin typeface="+mn-lt"/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571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Стейкхолдеры</a:t>
                      </a:r>
                      <a:r>
                        <a:rPr lang="ru-RU" sz="1400" b="1" baseline="0" dirty="0" smtClean="0">
                          <a:latin typeface="+mn-lt"/>
                        </a:rPr>
                        <a:t> и структуры</a:t>
                      </a:r>
                      <a:endParaRPr lang="de-DE" sz="1400" b="0" dirty="0" smtClean="0">
                        <a:latin typeface="+mn-lt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400" b="0" dirty="0" smtClean="0">
                        <a:latin typeface="+mn-lt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="0" dirty="0" smtClean="0">
                          <a:latin typeface="+mn-lt"/>
                        </a:rPr>
                        <a:t>Более широкое вовлечение граждан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="0" dirty="0" smtClean="0">
                          <a:latin typeface="+mn-lt"/>
                        </a:rPr>
                        <a:t>Партнерское взаимодействие политики и администрации </a:t>
                      </a:r>
                      <a:endParaRPr lang="de-DE" sz="1200" b="0" baseline="0" dirty="0" smtClean="0">
                        <a:latin typeface="+mn-lt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dirty="0" smtClean="0">
                          <a:latin typeface="+mn-lt"/>
                        </a:rPr>
                        <a:t>Вовлечение руководителей профильных отделов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Процессы</a:t>
                      </a:r>
                      <a:r>
                        <a:rPr lang="ru-RU" sz="1400" b="0" dirty="0" smtClean="0">
                          <a:latin typeface="+mn-lt"/>
                        </a:rPr>
                        <a:t> управления</a:t>
                      </a:r>
                      <a:endParaRPr lang="de-DE" sz="1400" b="1" dirty="0" smtClean="0">
                        <a:latin typeface="+mn-lt"/>
                      </a:endParaRPr>
                    </a:p>
                    <a:p>
                      <a:endParaRPr lang="ru-RU" sz="1400" b="0" dirty="0" smtClean="0">
                        <a:latin typeface="+mn-lt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0" dirty="0" smtClean="0">
                          <a:latin typeface="+mn-lt"/>
                        </a:rPr>
                        <a:t> Последовательная ориентация на цикл</a:t>
                      </a:r>
                      <a:r>
                        <a:rPr lang="de-DE" sz="1200" b="0" dirty="0" smtClean="0">
                          <a:latin typeface="+mn-lt"/>
                        </a:rPr>
                        <a:t>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200" b="0" dirty="0" smtClean="0">
                          <a:latin typeface="+mn-lt"/>
                        </a:rPr>
                        <a:t>Оценка исходной</a:t>
                      </a:r>
                      <a:r>
                        <a:rPr lang="ru-RU" sz="1200" b="0" baseline="0" dirty="0" smtClean="0">
                          <a:latin typeface="+mn-lt"/>
                        </a:rPr>
                        <a:t> ситуации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latin typeface="+mn-lt"/>
                        </a:rPr>
                        <a:t>Определение целей</a:t>
                      </a:r>
                      <a:r>
                        <a:rPr lang="de-DE" sz="1200" b="0" baseline="0" dirty="0" smtClean="0">
                          <a:latin typeface="+mn-lt"/>
                        </a:rPr>
                        <a:t> (</a:t>
                      </a:r>
                      <a:r>
                        <a:rPr lang="ru-RU" sz="1200" b="0" baseline="0" dirty="0" smtClean="0">
                          <a:latin typeface="+mn-lt"/>
                        </a:rPr>
                        <a:t>политика, граждане и администрация</a:t>
                      </a:r>
                      <a:r>
                        <a:rPr lang="de-DE" sz="1200" b="0" baseline="0" dirty="0" smtClean="0">
                          <a:latin typeface="+mn-lt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latin typeface="+mn-lt"/>
                        </a:rPr>
                        <a:t>Целевое  бюджетирование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 smtClean="0">
                          <a:latin typeface="+mn-lt"/>
                        </a:rPr>
                        <a:t>Оценка достижения целей и результатов</a:t>
                      </a:r>
                      <a:endParaRPr lang="de-DE" sz="1200" b="0" baseline="0" dirty="0" smtClean="0">
                        <a:latin typeface="+mn-lt"/>
                      </a:endParaRPr>
                    </a:p>
                    <a:p>
                      <a:endParaRPr lang="de-DE" sz="1600" b="0" dirty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n-lt"/>
                        </a:rPr>
                        <a:t>Инструменты</a:t>
                      </a:r>
                      <a:r>
                        <a:rPr lang="ru-RU" sz="1400" b="0" dirty="0" smtClean="0">
                          <a:latin typeface="+mn-lt"/>
                        </a:rPr>
                        <a:t> управления</a:t>
                      </a:r>
                      <a:endParaRPr lang="de-DE" sz="1400" b="1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endParaRPr lang="ru-RU" sz="1400" b="0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dirty="0" smtClean="0">
                          <a:latin typeface="+mn-lt"/>
                        </a:rPr>
                        <a:t>Стратегические</a:t>
                      </a:r>
                      <a:r>
                        <a:rPr lang="ru-RU" sz="1200" b="0" baseline="0" dirty="0" smtClean="0">
                          <a:latin typeface="+mn-lt"/>
                        </a:rPr>
                        <a:t> цели</a:t>
                      </a:r>
                      <a:endParaRPr lang="de-DE" sz="1200" b="0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dirty="0" smtClean="0">
                          <a:latin typeface="+mn-lt"/>
                        </a:rPr>
                        <a:t>Целевое соглашение</a:t>
                      </a:r>
                      <a:endParaRPr lang="de-DE" sz="1200" b="0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dirty="0" smtClean="0">
                          <a:latin typeface="+mn-lt"/>
                        </a:rPr>
                        <a:t>Программный (проектный) бюджет</a:t>
                      </a:r>
                      <a:r>
                        <a:rPr lang="ru-RU" sz="1200" b="0" baseline="0" dirty="0" smtClean="0">
                          <a:latin typeface="+mn-lt"/>
                        </a:rPr>
                        <a:t> (</a:t>
                      </a:r>
                      <a:r>
                        <a:rPr lang="ru-RU" sz="1200" b="0" i="1" baseline="0" dirty="0" smtClean="0">
                          <a:latin typeface="+mn-lt"/>
                        </a:rPr>
                        <a:t>бюджет, отражающий производство «продуктов» - товаров и услуг</a:t>
                      </a:r>
                      <a:r>
                        <a:rPr lang="ru-RU" sz="1200" b="0" baseline="0" dirty="0" smtClean="0">
                          <a:latin typeface="+mn-lt"/>
                        </a:rPr>
                        <a:t>)</a:t>
                      </a:r>
                      <a:endParaRPr lang="de-DE" sz="1200" b="0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dirty="0" smtClean="0">
                          <a:latin typeface="+mn-lt"/>
                        </a:rPr>
                        <a:t>Децентрализация ответственности за </a:t>
                      </a:r>
                      <a:br>
                        <a:rPr lang="ru-RU" sz="1200" b="0" dirty="0" smtClean="0">
                          <a:latin typeface="+mn-lt"/>
                        </a:rPr>
                      </a:br>
                      <a:r>
                        <a:rPr lang="ru-RU" sz="1200" b="0" dirty="0" smtClean="0">
                          <a:latin typeface="+mn-lt"/>
                        </a:rPr>
                        <a:t>ресурсы и результаты</a:t>
                      </a:r>
                      <a:endParaRPr lang="de-DE" sz="1200" b="0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dirty="0" smtClean="0">
                          <a:latin typeface="+mn-lt"/>
                        </a:rPr>
                        <a:t>Составление бюджета</a:t>
                      </a:r>
                      <a:endParaRPr lang="de-DE" sz="1200" b="0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baseline="0" dirty="0" smtClean="0">
                          <a:latin typeface="+mn-lt"/>
                        </a:rPr>
                        <a:t>Управленческий учет (Анализ издержек и результатов)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baseline="0" dirty="0" smtClean="0">
                          <a:latin typeface="+mn-lt"/>
                        </a:rPr>
                        <a:t>Управление качеством</a:t>
                      </a:r>
                      <a:endParaRPr lang="de-DE" sz="1200" b="0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200" b="0" baseline="0" dirty="0" smtClean="0">
                          <a:latin typeface="+mn-lt"/>
                        </a:rPr>
                        <a:t>IT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baseline="0" dirty="0" smtClean="0">
                          <a:latin typeface="+mn-lt"/>
                        </a:rPr>
                        <a:t>Контроллинг</a:t>
                      </a:r>
                      <a:endParaRPr lang="de-DE" sz="1200" b="0" dirty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Корпоративная </a:t>
                      </a:r>
                      <a:r>
                        <a:rPr lang="ru-RU" sz="1400" b="1" dirty="0" smtClean="0">
                          <a:latin typeface="+mn-lt"/>
                        </a:rPr>
                        <a:t>культура</a:t>
                      </a:r>
                      <a:endParaRPr lang="de-DE" sz="1400" b="1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endParaRPr lang="ru-RU" sz="1400" b="0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dirty="0" smtClean="0">
                          <a:latin typeface="+mn-lt"/>
                        </a:rPr>
                        <a:t>Базируется на основе миссии организации</a:t>
                      </a:r>
                      <a:endParaRPr lang="de-DE" sz="1200" b="0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dirty="0" smtClean="0">
                          <a:latin typeface="+mn-lt"/>
                        </a:rPr>
                        <a:t>Открытость к переменам</a:t>
                      </a:r>
                      <a:endParaRPr lang="de-DE" sz="1200" b="0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ru-RU" sz="1200" b="0" baseline="0" dirty="0" smtClean="0">
                          <a:latin typeface="+mn-lt"/>
                        </a:rPr>
                        <a:t>Позиционирование (самоопределение) </a:t>
                      </a:r>
                      <a:br>
                        <a:rPr lang="ru-RU" sz="1200" b="0" baseline="0" dirty="0" smtClean="0">
                          <a:latin typeface="+mn-lt"/>
                        </a:rPr>
                      </a:br>
                      <a:r>
                        <a:rPr lang="ru-RU" sz="1200" b="0" baseline="0" dirty="0" smtClean="0">
                          <a:latin typeface="+mn-lt"/>
                        </a:rPr>
                        <a:t>в качестве партисипативного </a:t>
                      </a:r>
                      <a:br>
                        <a:rPr lang="ru-RU" sz="1200" b="0" baseline="0" dirty="0" smtClean="0">
                          <a:latin typeface="+mn-lt"/>
                        </a:rPr>
                      </a:br>
                      <a:r>
                        <a:rPr lang="ru-RU" sz="1200" b="0" baseline="0" dirty="0" smtClean="0">
                          <a:latin typeface="+mn-lt"/>
                        </a:rPr>
                        <a:t>и кооперативного гражданского сообщества</a:t>
                      </a:r>
                      <a:endParaRPr lang="de-DE" sz="1200" b="0" baseline="0" dirty="0" smtClean="0">
                        <a:latin typeface="+mn-lt"/>
                      </a:endParaRP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endParaRPr lang="de-DE" sz="1600" b="0" dirty="0">
                        <a:latin typeface="+mn-lt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928662" y="184482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Вовлечение всех руководящих работников</a:t>
            </a:r>
            <a:endParaRPr lang="de-DE" sz="1600" b="1" dirty="0">
              <a:solidFill>
                <a:srgbClr val="000000"/>
              </a:solidFill>
              <a:latin typeface="+mn-lt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Развитие навыков и компетенций руководства</a:t>
            </a:r>
            <a:endParaRPr lang="de-DE" sz="1600" b="1" dirty="0">
              <a:solidFill>
                <a:srgbClr val="000000"/>
              </a:solidFill>
              <a:latin typeface="+mn-lt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+mn-lt"/>
              </a:rPr>
              <a:t>Принятие на себя руководящей ответственности</a:t>
            </a:r>
            <a:endParaRPr lang="de-DE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7511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2274"/>
            <a:ext cx="5605224" cy="648072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Стейкхолдеры</a:t>
            </a:r>
            <a:r>
              <a:rPr lang="de-DE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и структуры</a:t>
            </a:r>
            <a:endParaRPr lang="de-DE" sz="2800" dirty="0"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14282" y="1500174"/>
            <a:ext cx="1440160" cy="40011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Политика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857620" y="1500174"/>
            <a:ext cx="1714512" cy="40011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Граждане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714480" y="1500174"/>
            <a:ext cx="2071702" cy="40011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Администрация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5643570" y="1500174"/>
            <a:ext cx="3286148" cy="40011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Представители интересов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Geschweifte Klammer rechts 13"/>
          <p:cNvSpPr/>
          <p:nvPr/>
        </p:nvSpPr>
        <p:spPr bwMode="auto">
          <a:xfrm rot="5400000">
            <a:off x="3644897" y="-1002223"/>
            <a:ext cx="378042" cy="63007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nivers LT 45 Light" pitchFamily="2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3131840" y="2337149"/>
            <a:ext cx="1512168" cy="371771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Миссия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2348136" y="2946180"/>
            <a:ext cx="1440160" cy="40011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smtClean="0"/>
              <a:t>Политика</a:t>
            </a:r>
            <a:endParaRPr lang="de-DE" dirty="0"/>
          </a:p>
        </p:txBody>
      </p:sp>
      <p:sp>
        <p:nvSpPr>
          <p:cNvPr id="17" name="Pfeil nach unten 16"/>
          <p:cNvSpPr/>
          <p:nvPr/>
        </p:nvSpPr>
        <p:spPr bwMode="auto">
          <a:xfrm>
            <a:off x="3635896" y="3399532"/>
            <a:ext cx="504056" cy="28803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nivers LT 45 Light" pitchFamily="2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2500298" y="3751312"/>
            <a:ext cx="3143272" cy="38950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 smtClean="0">
                <a:latin typeface="+mn-lt"/>
              </a:rPr>
              <a:t>Стратегические цели</a:t>
            </a:r>
            <a:endParaRPr lang="de-DE" dirty="0">
              <a:latin typeface="+mn-lt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142844" y="5643578"/>
            <a:ext cx="1440160" cy="40011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Политика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4000496" y="5643578"/>
            <a:ext cx="2786082" cy="40011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Профильные отделы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1643042" y="5643578"/>
            <a:ext cx="2286016" cy="40011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Администрация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6858016" y="5643578"/>
            <a:ext cx="1757074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Контроллинг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Geschweifte Klammer rechts 23"/>
          <p:cNvSpPr/>
          <p:nvPr/>
        </p:nvSpPr>
        <p:spPr bwMode="auto">
          <a:xfrm rot="16200000">
            <a:off x="3806252" y="2525903"/>
            <a:ext cx="343368" cy="589627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nivers LT 45 Light" pitchFamily="2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1428728" y="4768118"/>
            <a:ext cx="4448296" cy="3895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Оперативные цели и мероприятия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>
            <a:off x="6066172" y="4768118"/>
            <a:ext cx="576064" cy="3895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nivers LT 45 Light" pitchFamily="2" charset="0"/>
            </a:endParaRPr>
          </a:p>
        </p:txBody>
      </p:sp>
      <p:sp>
        <p:nvSpPr>
          <p:cNvPr id="27" name="Fensterinhalt vertikal verschieben 26"/>
          <p:cNvSpPr/>
          <p:nvPr/>
        </p:nvSpPr>
        <p:spPr bwMode="auto">
          <a:xfrm>
            <a:off x="6804248" y="3865763"/>
            <a:ext cx="1696842" cy="1467175"/>
          </a:xfrm>
          <a:prstGeom prst="vertic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n-lt"/>
              </a:rPr>
              <a:t>Бюджет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3977936" y="2946180"/>
            <a:ext cx="173707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Контроллинг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Pfeil nach oben und unten 28"/>
          <p:cNvSpPr/>
          <p:nvPr/>
        </p:nvSpPr>
        <p:spPr bwMode="auto">
          <a:xfrm>
            <a:off x="3792116" y="4178548"/>
            <a:ext cx="286798" cy="589570"/>
          </a:xfrm>
          <a:prstGeom prst="up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nivers LT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89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+mn-lt"/>
              </a:rPr>
              <a:t>Содержание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643050"/>
            <a:ext cx="8001056" cy="4500594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Основы управления хозяйственно-экономической деятельностью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Успешное руководство персоналом</a:t>
            </a:r>
            <a:endParaRPr lang="de-DE" sz="2000" dirty="0" smtClean="0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Маркетинг в системе государственного и муниципального управления</a:t>
            </a:r>
            <a:endParaRPr lang="de-DE" sz="2000" dirty="0" smtClean="0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Управление проектами</a:t>
            </a:r>
            <a:endParaRPr lang="de-DE" sz="2000" dirty="0" smtClean="0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Управление временем</a:t>
            </a:r>
            <a:endParaRPr lang="de-DE" sz="2000" dirty="0" smtClean="0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Организационное развитие </a:t>
            </a:r>
            <a:endParaRPr lang="de-DE" sz="2000" dirty="0" smtClean="0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Борьба с коррупцией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8583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0685" y="218358"/>
            <a:ext cx="5790075" cy="720080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Процессы управления</a:t>
            </a:r>
            <a:endParaRPr lang="de-DE" sz="2800" dirty="0">
              <a:latin typeface="Univers LT 45 Light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047896405"/>
              </p:ext>
            </p:extLst>
          </p:nvPr>
        </p:nvGraphicFramePr>
        <p:xfrm>
          <a:off x="282693" y="1534729"/>
          <a:ext cx="806489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Wolkenförmige Legende 6"/>
          <p:cNvSpPr/>
          <p:nvPr/>
        </p:nvSpPr>
        <p:spPr bwMode="auto">
          <a:xfrm>
            <a:off x="1142976" y="928670"/>
            <a:ext cx="2857520" cy="692200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Оценка исходной ситуации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Wolkenförmige Legende 7"/>
          <p:cNvSpPr/>
          <p:nvPr/>
        </p:nvSpPr>
        <p:spPr bwMode="auto">
          <a:xfrm>
            <a:off x="142844" y="2071678"/>
            <a:ext cx="2016224" cy="812314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Стратеги-ческие цели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Wolkenförmige Legende 8"/>
          <p:cNvSpPr/>
          <p:nvPr/>
        </p:nvSpPr>
        <p:spPr bwMode="auto">
          <a:xfrm>
            <a:off x="3143240" y="1362945"/>
            <a:ext cx="2428892" cy="1020101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+mn-lt"/>
              </a:rPr>
              <a:t>Стратегический контроллинг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результаты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</a:p>
        </p:txBody>
      </p:sp>
      <p:sp>
        <p:nvSpPr>
          <p:cNvPr id="11" name="Wolkenförmige Legende 10"/>
          <p:cNvSpPr/>
          <p:nvPr/>
        </p:nvSpPr>
        <p:spPr bwMode="auto">
          <a:xfrm>
            <a:off x="214282" y="3998778"/>
            <a:ext cx="2120639" cy="812314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Разработка мероприятий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Wolkenförmige Legende 11"/>
          <p:cNvSpPr/>
          <p:nvPr/>
        </p:nvSpPr>
        <p:spPr bwMode="auto">
          <a:xfrm>
            <a:off x="5586876" y="1356837"/>
            <a:ext cx="3199966" cy="1032315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Децентрализованная ответственность за ресурсы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Wolkenförmige Legende 12"/>
          <p:cNvSpPr/>
          <p:nvPr/>
        </p:nvSpPr>
        <p:spPr bwMode="auto">
          <a:xfrm>
            <a:off x="7012849" y="3487441"/>
            <a:ext cx="2016224" cy="812314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Реализация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Wolkenförmige Legende 13"/>
          <p:cNvSpPr/>
          <p:nvPr/>
        </p:nvSpPr>
        <p:spPr bwMode="auto">
          <a:xfrm>
            <a:off x="6739005" y="4656849"/>
            <a:ext cx="2016224" cy="812314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Отчетность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Wolkenförmige Legende 14"/>
          <p:cNvSpPr/>
          <p:nvPr/>
        </p:nvSpPr>
        <p:spPr bwMode="auto">
          <a:xfrm>
            <a:off x="4301077" y="4811092"/>
            <a:ext cx="2390328" cy="1316370"/>
          </a:xfrm>
          <a:prstGeom prst="cloudCallou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/>
              <a:t>Оперативный контроллинг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1400" b="1" dirty="0" smtClean="0"/>
              <a:t>(</a:t>
            </a:r>
            <a:r>
              <a:rPr lang="ru-RU" sz="1400" b="1" dirty="0" smtClean="0"/>
              <a:t>достижение целей</a:t>
            </a:r>
            <a:r>
              <a:rPr lang="de-DE" sz="1400" b="1" dirty="0" smtClean="0"/>
              <a:t>)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nivers LT 45 Light" pitchFamily="2" charset="0"/>
            </a:endParaRPr>
          </a:p>
        </p:txBody>
      </p:sp>
      <p:sp>
        <p:nvSpPr>
          <p:cNvPr id="17" name="Wolkenförmige Legende 16"/>
          <p:cNvSpPr/>
          <p:nvPr/>
        </p:nvSpPr>
        <p:spPr bwMode="auto">
          <a:xfrm>
            <a:off x="2226908" y="3330480"/>
            <a:ext cx="2059339" cy="1312966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Бюджет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с ориентиро-ванными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на цели сметами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Wolkenförmige Legende 17"/>
          <p:cNvSpPr/>
          <p:nvPr/>
        </p:nvSpPr>
        <p:spPr bwMode="auto">
          <a:xfrm>
            <a:off x="3714744" y="2571744"/>
            <a:ext cx="3643338" cy="1126237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ru-RU" sz="1400" b="1" dirty="0" smtClean="0">
                <a:latin typeface="+mn-lt"/>
              </a:rPr>
              <a:t>Бюджет с определением</a:t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результативных целей и показателей</a:t>
            </a:r>
            <a:endParaRPr lang="de-DE" sz="1400" b="1" dirty="0">
              <a:latin typeface="+mn-lt"/>
            </a:endParaRPr>
          </a:p>
        </p:txBody>
      </p:sp>
      <p:sp>
        <p:nvSpPr>
          <p:cNvPr id="19" name="Wolkenförmige Legende 18"/>
          <p:cNvSpPr/>
          <p:nvPr/>
        </p:nvSpPr>
        <p:spPr bwMode="auto">
          <a:xfrm>
            <a:off x="7014933" y="2355539"/>
            <a:ext cx="2016224" cy="812314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Целевое соглашение</a:t>
            </a: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4683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572164" cy="720080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Инструменты управления</a:t>
            </a:r>
            <a:endParaRPr lang="de-DE" sz="2800" dirty="0">
              <a:latin typeface="+mn-lt"/>
            </a:endParaRPr>
          </a:p>
        </p:txBody>
      </p:sp>
      <p:sp>
        <p:nvSpPr>
          <p:cNvPr id="5" name="Rectangle 2" descr="Zeitungspapier"/>
          <p:cNvSpPr>
            <a:spLocks noChangeArrowheads="1"/>
          </p:cNvSpPr>
          <p:nvPr/>
        </p:nvSpPr>
        <p:spPr bwMode="auto">
          <a:xfrm>
            <a:off x="785786" y="2928934"/>
            <a:ext cx="7072362" cy="4302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Управление персоналом </a:t>
            </a:r>
            <a:endParaRPr lang="de-DE" altLang="de-DE" sz="1600" dirty="0">
              <a:solidFill>
                <a:srgbClr val="000000"/>
              </a:solidFill>
            </a:endParaRPr>
          </a:p>
        </p:txBody>
      </p:sp>
      <p:sp>
        <p:nvSpPr>
          <p:cNvPr id="6" name="Text Box 3" descr="Zeitungspapier"/>
          <p:cNvSpPr txBox="1">
            <a:spLocks noChangeArrowheads="1"/>
          </p:cNvSpPr>
          <p:nvPr/>
        </p:nvSpPr>
        <p:spPr bwMode="auto">
          <a:xfrm>
            <a:off x="785786" y="2643182"/>
            <a:ext cx="7072362" cy="338554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de-DE" sz="1600" b="1" dirty="0" smtClean="0"/>
              <a:t>Управление контрактами</a:t>
            </a:r>
            <a:endParaRPr lang="de-DE" altLang="de-DE" sz="1600" b="1" dirty="0"/>
          </a:p>
        </p:txBody>
      </p:sp>
      <p:sp>
        <p:nvSpPr>
          <p:cNvPr id="7" name="AutoShape 4" descr="Dachplatten"/>
          <p:cNvSpPr>
            <a:spLocks noChangeArrowheads="1"/>
          </p:cNvSpPr>
          <p:nvPr/>
        </p:nvSpPr>
        <p:spPr bwMode="auto">
          <a:xfrm>
            <a:off x="785786" y="1071546"/>
            <a:ext cx="7072362" cy="1571636"/>
          </a:xfrm>
          <a:prstGeom prst="triangle">
            <a:avLst>
              <a:gd name="adj" fmla="val 50000"/>
            </a:avLst>
          </a:prstGeom>
          <a:pattFill prst="shingle">
            <a:fgClr>
              <a:srgbClr val="FF0000"/>
            </a:fgClr>
            <a:bgClr>
              <a:srgbClr val="F2694E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z="1600" dirty="0"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76326" y="1416843"/>
            <a:ext cx="44434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 sz="1600" b="1" dirty="0">
              <a:solidFill>
                <a:srgbClr val="000000"/>
              </a:solidFill>
            </a:endParaRPr>
          </a:p>
          <a:p>
            <a:pPr algn="ctr"/>
            <a:r>
              <a:rPr lang="ru-RU" altLang="de-DE" sz="1800" b="1" dirty="0" smtClean="0">
                <a:solidFill>
                  <a:srgbClr val="000000"/>
                </a:solidFill>
              </a:rPr>
              <a:t>Миссия</a:t>
            </a:r>
            <a:r>
              <a:rPr lang="de-DE" altLang="de-DE" sz="1800" dirty="0" smtClean="0">
                <a:solidFill>
                  <a:srgbClr val="000000"/>
                </a:solidFill>
              </a:rPr>
              <a:t> </a:t>
            </a:r>
            <a:endParaRPr lang="de-DE" altLang="de-DE" sz="1800" b="1" dirty="0">
              <a:solidFill>
                <a:srgbClr val="000000"/>
              </a:solidFill>
            </a:endParaRPr>
          </a:p>
          <a:p>
            <a:pPr algn="ctr"/>
            <a:endParaRPr lang="de-DE" altLang="de-DE" sz="1800" b="1" dirty="0">
              <a:solidFill>
                <a:srgbClr val="000000"/>
              </a:solidFill>
            </a:endParaRPr>
          </a:p>
          <a:p>
            <a:pPr algn="ctr"/>
            <a:r>
              <a:rPr lang="ru-RU" altLang="de-DE" sz="1800" b="1" dirty="0" smtClean="0">
                <a:solidFill>
                  <a:srgbClr val="000000"/>
                </a:solidFill>
              </a:rPr>
              <a:t>Стратегическое управление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sp>
        <p:nvSpPr>
          <p:cNvPr id="9" name="Rectangle 6" descr="Zeitungspapier"/>
          <p:cNvSpPr>
            <a:spLocks noChangeArrowheads="1"/>
          </p:cNvSpPr>
          <p:nvPr/>
        </p:nvSpPr>
        <p:spPr bwMode="auto">
          <a:xfrm>
            <a:off x="785786" y="4572008"/>
            <a:ext cx="3571900" cy="64294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Электронная обработка данных и электронное правительство</a:t>
            </a:r>
            <a:endParaRPr lang="de-DE" altLang="de-DE" sz="1600" b="1" dirty="0">
              <a:solidFill>
                <a:srgbClr val="000000"/>
              </a:solidFill>
            </a:endParaRPr>
          </a:p>
        </p:txBody>
      </p:sp>
      <p:sp>
        <p:nvSpPr>
          <p:cNvPr id="10" name="Rectangle 7" descr="Zeitungspapier"/>
          <p:cNvSpPr>
            <a:spLocks noChangeArrowheads="1"/>
          </p:cNvSpPr>
          <p:nvPr/>
        </p:nvSpPr>
        <p:spPr bwMode="auto">
          <a:xfrm>
            <a:off x="4286248" y="3857628"/>
            <a:ext cx="3571900" cy="71438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altLang="de-DE" sz="1600" b="1" dirty="0" smtClean="0">
                <a:solidFill>
                  <a:srgbClr val="000000"/>
                </a:solidFill>
              </a:rPr>
              <a:t>Децентрализованная ответственность за ресурсы</a:t>
            </a:r>
            <a:endParaRPr lang="de-DE" altLang="de-DE" sz="1600" b="1" dirty="0">
              <a:solidFill>
                <a:srgbClr val="000000"/>
              </a:solidFill>
            </a:endParaRPr>
          </a:p>
        </p:txBody>
      </p:sp>
      <p:sp>
        <p:nvSpPr>
          <p:cNvPr id="11" name="Rectangle 8" descr="Zeitungspapier"/>
          <p:cNvSpPr>
            <a:spLocks noChangeArrowheads="1"/>
          </p:cNvSpPr>
          <p:nvPr/>
        </p:nvSpPr>
        <p:spPr bwMode="auto">
          <a:xfrm>
            <a:off x="785786" y="3857628"/>
            <a:ext cx="3571900" cy="71438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Управленческий учет </a:t>
            </a:r>
            <a:br>
              <a:rPr lang="ru-RU" altLang="de-DE" sz="1600" b="1" dirty="0" smtClean="0">
                <a:solidFill>
                  <a:srgbClr val="000000"/>
                </a:solidFill>
              </a:rPr>
            </a:br>
            <a:r>
              <a:rPr lang="ru-RU" altLang="de-DE" sz="1600" b="1" dirty="0" smtClean="0">
                <a:solidFill>
                  <a:srgbClr val="000000"/>
                </a:solidFill>
              </a:rPr>
              <a:t>(анализ издержек и результатов)</a:t>
            </a:r>
          </a:p>
        </p:txBody>
      </p:sp>
      <p:sp>
        <p:nvSpPr>
          <p:cNvPr id="12" name="Rectangle 9" descr="Zeitungspapier"/>
          <p:cNvSpPr>
            <a:spLocks noChangeArrowheads="1"/>
          </p:cNvSpPr>
          <p:nvPr/>
        </p:nvSpPr>
        <p:spPr bwMode="auto">
          <a:xfrm>
            <a:off x="4286248" y="3357562"/>
            <a:ext cx="3571900" cy="5064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Управление качеством</a:t>
            </a:r>
            <a:endParaRPr lang="de-DE" altLang="de-DE" sz="1600" dirty="0">
              <a:solidFill>
                <a:srgbClr val="000000"/>
              </a:solidFill>
            </a:endParaRPr>
          </a:p>
        </p:txBody>
      </p:sp>
      <p:sp>
        <p:nvSpPr>
          <p:cNvPr id="13" name="Rectangle 10" descr="Zeitungspapier"/>
          <p:cNvSpPr>
            <a:spLocks noChangeArrowheads="1"/>
          </p:cNvSpPr>
          <p:nvPr/>
        </p:nvSpPr>
        <p:spPr bwMode="auto">
          <a:xfrm>
            <a:off x="785786" y="5214950"/>
            <a:ext cx="7072362" cy="83099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de-DE" sz="1600" b="1" dirty="0" smtClean="0">
                <a:solidFill>
                  <a:srgbClr val="FF0000"/>
                </a:solidFill>
              </a:rPr>
              <a:t>Управление с ориентацией на результат</a:t>
            </a:r>
            <a:endParaRPr lang="de-DE" altLang="de-DE" sz="1600" b="1" dirty="0">
              <a:solidFill>
                <a:srgbClr val="FF0000"/>
              </a:solidFill>
            </a:endParaRPr>
          </a:p>
          <a:p>
            <a:pPr algn="ctr"/>
            <a:r>
              <a:rPr lang="de-DE" altLang="de-DE" sz="1600" b="1" dirty="0"/>
              <a:t> </a:t>
            </a:r>
            <a:r>
              <a:rPr lang="de-DE" altLang="de-DE" sz="1600" b="1" dirty="0" smtClean="0"/>
              <a:t>(</a:t>
            </a:r>
            <a:r>
              <a:rPr lang="ru-RU" altLang="de-DE" sz="1600" b="1" dirty="0" smtClean="0"/>
              <a:t>программный/проектный бюджет </a:t>
            </a:r>
            <a:r>
              <a:rPr lang="ru-RU" altLang="de-DE" sz="1400" dirty="0" smtClean="0"/>
              <a:t>(</a:t>
            </a:r>
            <a:r>
              <a:rPr lang="ru-RU" sz="1400" dirty="0" smtClean="0"/>
              <a:t>бюджет, отражающий производство «продуктов»)</a:t>
            </a:r>
            <a:r>
              <a:rPr lang="ru-RU" sz="1600" dirty="0" smtClean="0"/>
              <a:t>, </a:t>
            </a:r>
            <a:r>
              <a:rPr lang="ru-RU" altLang="de-DE" sz="1600" b="1" dirty="0" smtClean="0"/>
              <a:t>концепция потребления ресурсов</a:t>
            </a:r>
            <a:r>
              <a:rPr lang="de-DE" altLang="de-DE" sz="1600" b="1" dirty="0" smtClean="0"/>
              <a:t>)</a:t>
            </a:r>
            <a:endParaRPr lang="de-DE" altLang="de-DE" sz="1600" dirty="0"/>
          </a:p>
        </p:txBody>
      </p:sp>
      <p:sp>
        <p:nvSpPr>
          <p:cNvPr id="14" name="Rectangle 11" descr="Zeitungspapier"/>
          <p:cNvSpPr>
            <a:spLocks noChangeArrowheads="1"/>
          </p:cNvSpPr>
          <p:nvPr/>
        </p:nvSpPr>
        <p:spPr bwMode="auto">
          <a:xfrm>
            <a:off x="785786" y="3357562"/>
            <a:ext cx="3571900" cy="504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E574E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de-DE" sz="1600" b="1" dirty="0" smtClean="0"/>
              <a:t>Контроллинг и отчетность</a:t>
            </a:r>
            <a:endParaRPr lang="de-DE" altLang="de-DE" sz="1600" dirty="0"/>
          </a:p>
        </p:txBody>
      </p:sp>
      <p:sp>
        <p:nvSpPr>
          <p:cNvPr id="15" name="Text Box 12" descr="Horizontale Steine"/>
          <p:cNvSpPr txBox="1">
            <a:spLocks noChangeArrowheads="1"/>
          </p:cNvSpPr>
          <p:nvPr/>
        </p:nvSpPr>
        <p:spPr bwMode="auto">
          <a:xfrm>
            <a:off x="785786" y="6072206"/>
            <a:ext cx="7072362" cy="333375"/>
          </a:xfrm>
          <a:prstGeom prst="rect">
            <a:avLst/>
          </a:prstGeom>
          <a:pattFill prst="horzBrick">
            <a:fgClr>
              <a:srgbClr val="FFCC00"/>
            </a:fgClr>
            <a:bgClr>
              <a:srgbClr val="FFFF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Конкуренция и межмуниципальные сопоставления</a:t>
            </a:r>
            <a:endParaRPr lang="de-DE" altLang="de-DE" sz="1600" b="1" dirty="0">
              <a:solidFill>
                <a:srgbClr val="000000"/>
              </a:solidFill>
            </a:endParaRPr>
          </a:p>
        </p:txBody>
      </p:sp>
      <p:sp>
        <p:nvSpPr>
          <p:cNvPr id="16" name="Text Box 13" descr="Zeitungspapier"/>
          <p:cNvSpPr txBox="1">
            <a:spLocks noChangeArrowheads="1"/>
          </p:cNvSpPr>
          <p:nvPr/>
        </p:nvSpPr>
        <p:spPr bwMode="auto">
          <a:xfrm>
            <a:off x="4357686" y="4572008"/>
            <a:ext cx="3500462" cy="64294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de-DE" sz="1600" b="1" dirty="0" smtClean="0"/>
              <a:t>Бюджетирование</a:t>
            </a:r>
            <a:endParaRPr lang="de-DE" alt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4067081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428596" y="5715016"/>
            <a:ext cx="3571900" cy="6540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latin typeface="+mj-lt"/>
            </a:endParaRP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4214810" y="5715016"/>
            <a:ext cx="4143404" cy="6540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latin typeface="+mj-lt"/>
            </a:endParaRP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285728"/>
            <a:ext cx="6286544" cy="647700"/>
          </a:xfrm>
          <a:noFill/>
          <a:ln/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Элементы бухгалтерского учета</a:t>
            </a:r>
            <a:endParaRPr lang="de-DE" altLang="de-DE" sz="2800" dirty="0">
              <a:latin typeface="+mn-lt"/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500034" y="5786454"/>
            <a:ext cx="3357586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de-DE" sz="1400" b="1" dirty="0" smtClean="0">
                <a:solidFill>
                  <a:srgbClr val="000000"/>
                </a:solidFill>
                <a:latin typeface="+mj-lt"/>
              </a:rPr>
              <a:t>Внешнее бухгалтерское сопровождение  </a:t>
            </a:r>
            <a:endParaRPr lang="de-DE" altLang="de-DE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572264" y="1928802"/>
            <a:ext cx="1785950" cy="371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latin typeface="+mj-lt"/>
            </a:endParaRP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2071670" y="1928802"/>
            <a:ext cx="1928826" cy="3744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latin typeface="+mj-lt"/>
            </a:endParaRP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4214810" y="1928802"/>
            <a:ext cx="2286016" cy="371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latin typeface="+mj-lt"/>
            </a:endParaRPr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428596" y="1928802"/>
            <a:ext cx="1571636" cy="3743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latin typeface="+mj-lt"/>
            </a:endParaRPr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4643438" y="5857892"/>
            <a:ext cx="321363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de-DE" sz="1400" b="1" dirty="0" smtClean="0">
                <a:solidFill>
                  <a:srgbClr val="000000"/>
                </a:solidFill>
                <a:latin typeface="+mj-lt"/>
              </a:rPr>
              <a:t>Внутренний </a:t>
            </a:r>
            <a:r>
              <a:rPr lang="de-DE" altLang="de-DE" sz="1400" b="1" dirty="0" smtClean="0">
                <a:solidFill>
                  <a:srgbClr val="000000"/>
                </a:solidFill>
              </a:rPr>
              <a:t>? </a:t>
            </a:r>
            <a:r>
              <a:rPr lang="ru-RU" altLang="de-DE" sz="1400" b="1" dirty="0" smtClean="0">
                <a:solidFill>
                  <a:srgbClr val="000000"/>
                </a:solidFill>
              </a:rPr>
              <a:t>бухгалтерский учет</a:t>
            </a:r>
            <a:endParaRPr lang="de-DE" altLang="de-DE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2143108" y="2000240"/>
            <a:ext cx="18830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de-DE" sz="1800" dirty="0" smtClean="0">
                <a:latin typeface="+mj-lt"/>
              </a:rPr>
              <a:t>Финансовый </a:t>
            </a:r>
            <a:br>
              <a:rPr lang="ru-RU" altLang="de-DE" sz="1800" dirty="0" smtClean="0">
                <a:latin typeface="+mj-lt"/>
              </a:rPr>
            </a:br>
            <a:r>
              <a:rPr lang="ru-RU" altLang="de-DE" sz="1800" dirty="0" smtClean="0">
                <a:latin typeface="+mj-lt"/>
              </a:rPr>
              <a:t>учет</a:t>
            </a:r>
            <a:r>
              <a:rPr lang="de-DE" altLang="de-DE" sz="1800" dirty="0" smtClean="0">
                <a:latin typeface="+mj-lt"/>
              </a:rPr>
              <a:t> </a:t>
            </a:r>
            <a:r>
              <a:rPr lang="ru-RU" altLang="de-DE" sz="1800" dirty="0" smtClean="0">
                <a:latin typeface="+mj-lt"/>
              </a:rPr>
              <a:t/>
            </a:r>
            <a:br>
              <a:rPr lang="ru-RU" altLang="de-DE" sz="1800" dirty="0" smtClean="0">
                <a:latin typeface="+mj-lt"/>
              </a:rPr>
            </a:br>
            <a:r>
              <a:rPr lang="de-DE" altLang="de-DE" sz="1800" dirty="0" smtClean="0">
                <a:latin typeface="+mj-lt"/>
              </a:rPr>
              <a:t>(</a:t>
            </a:r>
            <a:r>
              <a:rPr lang="ru-RU" altLang="de-DE" sz="1800" dirty="0" smtClean="0">
                <a:latin typeface="+mj-lt"/>
              </a:rPr>
              <a:t>двойной </a:t>
            </a:r>
            <a:br>
              <a:rPr lang="ru-RU" altLang="de-DE" sz="1800" dirty="0" smtClean="0">
                <a:latin typeface="+mj-lt"/>
              </a:rPr>
            </a:br>
            <a:r>
              <a:rPr lang="ru-RU" altLang="de-DE" sz="1800" dirty="0" smtClean="0">
                <a:latin typeface="+mj-lt"/>
              </a:rPr>
              <a:t>учет</a:t>
            </a:r>
            <a:r>
              <a:rPr lang="de-DE" altLang="de-DE" sz="1800" dirty="0" smtClean="0">
                <a:latin typeface="+mj-lt"/>
              </a:rPr>
              <a:t>)</a:t>
            </a:r>
            <a:endParaRPr lang="de-DE" altLang="de-DE" sz="1800" dirty="0">
              <a:latin typeface="+mj-lt"/>
            </a:endParaRPr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4357686" y="1928802"/>
            <a:ext cx="20717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de-DE" sz="1800" dirty="0" smtClean="0">
                <a:latin typeface="+mj-lt"/>
              </a:rPr>
              <a:t>Управленческий учет (анализ издержек и результатов)</a:t>
            </a:r>
            <a:endParaRPr lang="de-DE" altLang="de-DE" sz="1800" dirty="0">
              <a:latin typeface="+mj-lt"/>
            </a:endParaRP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6643702" y="2000240"/>
            <a:ext cx="16890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de-DE" dirty="0" smtClean="0">
                <a:latin typeface="+mj-lt"/>
              </a:rPr>
              <a:t>Контроллинг</a:t>
            </a:r>
            <a:endParaRPr lang="de-DE" altLang="de-DE" dirty="0">
              <a:latin typeface="+mj-lt"/>
            </a:endParaRPr>
          </a:p>
        </p:txBody>
      </p:sp>
      <p:sp>
        <p:nvSpPr>
          <p:cNvPr id="206862" name="Text Box 14"/>
          <p:cNvSpPr txBox="1">
            <a:spLocks noChangeArrowheads="1"/>
          </p:cNvSpPr>
          <p:nvPr/>
        </p:nvSpPr>
        <p:spPr bwMode="auto">
          <a:xfrm>
            <a:off x="500034" y="2000240"/>
            <a:ext cx="14687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de-DE" sz="1800" dirty="0" smtClean="0">
                <a:latin typeface="+mj-lt"/>
              </a:rPr>
              <a:t>Бюджетное </a:t>
            </a:r>
            <a:br>
              <a:rPr lang="ru-RU" altLang="de-DE" sz="1800" dirty="0" smtClean="0">
                <a:latin typeface="+mj-lt"/>
              </a:rPr>
            </a:br>
            <a:r>
              <a:rPr lang="ru-RU" altLang="de-DE" sz="1800" dirty="0" smtClean="0">
                <a:latin typeface="+mj-lt"/>
              </a:rPr>
              <a:t>планиро-</a:t>
            </a:r>
            <a:br>
              <a:rPr lang="ru-RU" altLang="de-DE" sz="1800" dirty="0" smtClean="0">
                <a:latin typeface="+mj-lt"/>
              </a:rPr>
            </a:br>
            <a:r>
              <a:rPr lang="ru-RU" altLang="de-DE" sz="1800" dirty="0" smtClean="0">
                <a:latin typeface="+mj-lt"/>
              </a:rPr>
              <a:t>вание </a:t>
            </a:r>
            <a:br>
              <a:rPr lang="ru-RU" altLang="de-DE" sz="1800" dirty="0" smtClean="0">
                <a:latin typeface="+mj-lt"/>
              </a:rPr>
            </a:br>
            <a:endParaRPr lang="de-DE" altLang="de-DE" sz="1800" dirty="0">
              <a:latin typeface="+mj-lt"/>
            </a:endParaRPr>
          </a:p>
        </p:txBody>
      </p:sp>
      <p:sp>
        <p:nvSpPr>
          <p:cNvPr id="206863" name="Rectangle 15"/>
          <p:cNvSpPr>
            <a:spLocks noChangeArrowheads="1"/>
          </p:cNvSpPr>
          <p:nvPr/>
        </p:nvSpPr>
        <p:spPr bwMode="auto">
          <a:xfrm>
            <a:off x="2214546" y="3357562"/>
            <a:ext cx="185738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de-DE" sz="1400" b="1" dirty="0" smtClean="0">
                <a:solidFill>
                  <a:srgbClr val="000000"/>
                </a:solidFill>
                <a:latin typeface="+mj-lt"/>
              </a:rPr>
              <a:t>Хронологические учетные записи</a:t>
            </a:r>
            <a:endParaRPr lang="de-DE" altLang="de-DE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2511727" y="3938423"/>
            <a:ext cx="89486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Активы</a:t>
            </a:r>
            <a:r>
              <a:rPr lang="de-DE" altLang="de-DE" sz="1400" dirty="0" smtClean="0">
                <a:solidFill>
                  <a:srgbClr val="000000"/>
                </a:solidFill>
                <a:latin typeface="+mj-lt"/>
              </a:rPr>
              <a:t> </a:t>
            </a:r>
            <a:endParaRPr lang="de-DE" altLang="de-DE" sz="1400" dirty="0">
              <a:solidFill>
                <a:srgbClr val="000000"/>
              </a:solidFill>
              <a:latin typeface="+mj-lt"/>
            </a:endParaRPr>
          </a:p>
          <a:p>
            <a:pPr eaLnBrk="0" hangingPunct="0"/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Капитал</a:t>
            </a:r>
            <a:endParaRPr lang="de-DE" altLang="de-DE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6865" name="Rectangle 17"/>
          <p:cNvSpPr>
            <a:spLocks noChangeArrowheads="1"/>
          </p:cNvSpPr>
          <p:nvPr/>
        </p:nvSpPr>
        <p:spPr bwMode="auto">
          <a:xfrm>
            <a:off x="2285984" y="4429132"/>
            <a:ext cx="1781385" cy="117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Расходы</a:t>
            </a:r>
            <a:endParaRPr lang="de-DE" altLang="de-DE" sz="1400" dirty="0">
              <a:solidFill>
                <a:srgbClr val="000000"/>
              </a:solidFill>
              <a:latin typeface="+mj-lt"/>
            </a:endParaRPr>
          </a:p>
          <a:p>
            <a:pPr eaLnBrk="0" hangingPunct="0"/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Выручка</a:t>
            </a:r>
            <a:endParaRPr lang="de-DE" altLang="de-DE" sz="1400" dirty="0" smtClean="0">
              <a:solidFill>
                <a:srgbClr val="000000"/>
              </a:solidFill>
              <a:latin typeface="+mj-lt"/>
            </a:endParaRPr>
          </a:p>
          <a:p>
            <a:pPr eaLnBrk="0" hangingPunct="0"/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Поступление </a:t>
            </a:r>
            <a:br>
              <a:rPr lang="ru-RU" altLang="de-DE" sz="1400" dirty="0" smtClean="0">
                <a:solidFill>
                  <a:srgbClr val="000000"/>
                </a:solidFill>
                <a:latin typeface="+mj-lt"/>
              </a:rPr>
            </a:br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денежных средств</a:t>
            </a:r>
            <a:endParaRPr lang="de-DE" altLang="de-DE" sz="1400" dirty="0" smtClean="0">
              <a:solidFill>
                <a:srgbClr val="000000"/>
              </a:solidFill>
              <a:latin typeface="+mj-lt"/>
            </a:endParaRPr>
          </a:p>
          <a:p>
            <a:pPr eaLnBrk="0" hangingPunct="0"/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Выплаты</a:t>
            </a:r>
            <a:endParaRPr lang="de-DE" altLang="de-DE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6866" name="Rectangle 18"/>
          <p:cNvSpPr>
            <a:spLocks noChangeArrowheads="1"/>
          </p:cNvSpPr>
          <p:nvPr/>
        </p:nvSpPr>
        <p:spPr bwMode="auto">
          <a:xfrm>
            <a:off x="4500562" y="3286124"/>
            <a:ext cx="178595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de-DE" sz="1400" b="1" dirty="0" smtClean="0">
                <a:solidFill>
                  <a:srgbClr val="000000"/>
                </a:solidFill>
                <a:latin typeface="+mj-lt"/>
              </a:rPr>
              <a:t>Хронологические учетные записи</a:t>
            </a:r>
            <a:endParaRPr lang="de-DE" altLang="de-DE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6867" name="Rectangle 19"/>
          <p:cNvSpPr>
            <a:spLocks noChangeArrowheads="1"/>
          </p:cNvSpPr>
          <p:nvPr/>
        </p:nvSpPr>
        <p:spPr bwMode="auto">
          <a:xfrm>
            <a:off x="4572000" y="3857628"/>
            <a:ext cx="1651542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Расходы</a:t>
            </a:r>
            <a:endParaRPr lang="de-DE" altLang="de-DE" sz="1400" dirty="0">
              <a:solidFill>
                <a:srgbClr val="000000"/>
              </a:solidFill>
              <a:latin typeface="+mj-lt"/>
            </a:endParaRPr>
          </a:p>
          <a:p>
            <a:pPr eaLnBrk="0" hangingPunct="0"/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Результаты </a:t>
            </a:r>
            <a:br>
              <a:rPr lang="ru-RU" altLang="de-DE" sz="1400" dirty="0" smtClean="0">
                <a:solidFill>
                  <a:srgbClr val="000000"/>
                </a:solidFill>
                <a:latin typeface="+mj-lt"/>
              </a:rPr>
            </a:br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(работы и услуги)</a:t>
            </a:r>
            <a:endParaRPr lang="de-DE" altLang="de-DE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6868" name="Rectangle 20"/>
          <p:cNvSpPr>
            <a:spLocks noChangeArrowheads="1"/>
          </p:cNvSpPr>
          <p:nvPr/>
        </p:nvSpPr>
        <p:spPr bwMode="auto">
          <a:xfrm>
            <a:off x="4286248" y="4643446"/>
            <a:ext cx="2071702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altLang="de-DE" sz="1400" b="1" dirty="0" smtClean="0">
                <a:solidFill>
                  <a:srgbClr val="000000"/>
                </a:solidFill>
                <a:latin typeface="+mj-lt"/>
              </a:rPr>
              <a:t>Расчет результата</a:t>
            </a:r>
            <a:r>
              <a:rPr lang="ru-RU" sz="1100" dirty="0" smtClean="0">
                <a:latin typeface="+mn-lt"/>
              </a:rPr>
              <a:t> </a:t>
            </a:r>
          </a:p>
          <a:p>
            <a:pPr eaLnBrk="0" hangingPunct="0"/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от производства и </a:t>
            </a:r>
          </a:p>
          <a:p>
            <a:pPr eaLnBrk="0" hangingPunct="0"/>
            <a:r>
              <a:rPr lang="ru-RU" altLang="de-DE" sz="1400" dirty="0" smtClean="0">
                <a:solidFill>
                  <a:srgbClr val="000000"/>
                </a:solidFill>
                <a:latin typeface="+mj-lt"/>
              </a:rPr>
              <a:t>продажи</a:t>
            </a:r>
            <a:r>
              <a:rPr lang="ru-RU" altLang="de-DE" sz="1400" b="1" dirty="0" smtClean="0">
                <a:solidFill>
                  <a:srgbClr val="000000"/>
                </a:solidFill>
                <a:latin typeface="+mj-lt"/>
              </a:rPr>
              <a:t> единицы </a:t>
            </a:r>
          </a:p>
          <a:p>
            <a:pPr eaLnBrk="0" hangingPunct="0"/>
            <a:r>
              <a:rPr lang="ru-RU" altLang="de-DE" sz="1400" b="1" dirty="0" smtClean="0">
                <a:solidFill>
                  <a:srgbClr val="000000"/>
                </a:solidFill>
                <a:latin typeface="+mj-lt"/>
              </a:rPr>
              <a:t>продукции</a:t>
            </a:r>
            <a:endParaRPr lang="de-DE" altLang="de-DE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6869" name="Rectangle 21"/>
          <p:cNvSpPr>
            <a:spLocks noChangeArrowheads="1"/>
          </p:cNvSpPr>
          <p:nvPr/>
        </p:nvSpPr>
        <p:spPr bwMode="auto">
          <a:xfrm>
            <a:off x="6572264" y="3286124"/>
            <a:ext cx="1689565" cy="69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de-DE" sz="1400" b="1" dirty="0" smtClean="0">
                <a:solidFill>
                  <a:srgbClr val="000000"/>
                </a:solidFill>
                <a:latin typeface="+mj-lt"/>
              </a:rPr>
              <a:t>Сравнительный </a:t>
            </a:r>
            <a:br>
              <a:rPr lang="ru-RU" altLang="de-DE" sz="1400" b="1" dirty="0" smtClean="0">
                <a:solidFill>
                  <a:srgbClr val="000000"/>
                </a:solidFill>
                <a:latin typeface="+mj-lt"/>
              </a:rPr>
            </a:br>
            <a:r>
              <a:rPr lang="ru-RU" altLang="de-DE" sz="1400" b="1" dirty="0" smtClean="0">
                <a:solidFill>
                  <a:srgbClr val="000000"/>
                </a:solidFill>
                <a:latin typeface="+mj-lt"/>
              </a:rPr>
              <a:t>анализ</a:t>
            </a:r>
            <a:br>
              <a:rPr lang="ru-RU" altLang="de-DE" sz="1400" b="1" dirty="0" smtClean="0">
                <a:solidFill>
                  <a:srgbClr val="000000"/>
                </a:solidFill>
                <a:latin typeface="+mj-lt"/>
              </a:rPr>
            </a:br>
            <a:endParaRPr lang="de-DE" altLang="de-DE" sz="11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6870" name="Rectangle 22"/>
          <p:cNvSpPr>
            <a:spLocks noChangeArrowheads="1"/>
          </p:cNvSpPr>
          <p:nvPr/>
        </p:nvSpPr>
        <p:spPr bwMode="auto">
          <a:xfrm>
            <a:off x="500034" y="3357562"/>
            <a:ext cx="142876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de-DE" sz="1400" b="1" dirty="0" smtClean="0">
                <a:solidFill>
                  <a:srgbClr val="000000"/>
                </a:solidFill>
                <a:latin typeface="+mj-lt"/>
              </a:rPr>
              <a:t>Предвари-</a:t>
            </a:r>
            <a:br>
              <a:rPr lang="ru-RU" altLang="de-DE" sz="1400" b="1" dirty="0" smtClean="0">
                <a:solidFill>
                  <a:srgbClr val="000000"/>
                </a:solidFill>
                <a:latin typeface="+mj-lt"/>
              </a:rPr>
            </a:br>
            <a:r>
              <a:rPr lang="ru-RU" altLang="de-DE" sz="1400" b="1" dirty="0" smtClean="0">
                <a:solidFill>
                  <a:srgbClr val="000000"/>
                </a:solidFill>
                <a:latin typeface="+mj-lt"/>
              </a:rPr>
              <a:t>тельный учет</a:t>
            </a:r>
            <a:endParaRPr lang="de-DE" altLang="de-DE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6871" name="Line 23"/>
          <p:cNvSpPr>
            <a:spLocks noChangeShapeType="1"/>
          </p:cNvSpPr>
          <p:nvPr/>
        </p:nvSpPr>
        <p:spPr bwMode="auto">
          <a:xfrm>
            <a:off x="1357290" y="1071546"/>
            <a:ext cx="5786478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>
              <a:latin typeface="+mj-lt"/>
            </a:endParaRPr>
          </a:p>
        </p:txBody>
      </p:sp>
      <p:sp>
        <p:nvSpPr>
          <p:cNvPr id="206873" name="Line 25"/>
          <p:cNvSpPr>
            <a:spLocks noChangeShapeType="1"/>
          </p:cNvSpPr>
          <p:nvPr/>
        </p:nvSpPr>
        <p:spPr bwMode="auto">
          <a:xfrm>
            <a:off x="3000364" y="1142984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>
              <a:latin typeface="+mj-lt"/>
            </a:endParaRPr>
          </a:p>
        </p:txBody>
      </p:sp>
      <p:sp>
        <p:nvSpPr>
          <p:cNvPr id="206874" name="Line 26"/>
          <p:cNvSpPr>
            <a:spLocks noChangeShapeType="1"/>
          </p:cNvSpPr>
          <p:nvPr/>
        </p:nvSpPr>
        <p:spPr bwMode="auto">
          <a:xfrm>
            <a:off x="5357818" y="1142984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>
              <a:latin typeface="+mj-lt"/>
            </a:endParaRPr>
          </a:p>
        </p:txBody>
      </p:sp>
      <p:sp>
        <p:nvSpPr>
          <p:cNvPr id="206875" name="Line 27"/>
          <p:cNvSpPr>
            <a:spLocks noChangeShapeType="1"/>
          </p:cNvSpPr>
          <p:nvPr/>
        </p:nvSpPr>
        <p:spPr bwMode="auto">
          <a:xfrm>
            <a:off x="7143768" y="1142984"/>
            <a:ext cx="0" cy="81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>
              <a:latin typeface="+mj-lt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1357290" y="1071546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0393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142852"/>
            <a:ext cx="6677043" cy="801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de-DE" dirty="0" smtClean="0">
                <a:latin typeface="+mn-lt"/>
              </a:rPr>
              <a:t>Общая структура </a:t>
            </a:r>
            <a:br>
              <a:rPr lang="ru-RU" altLang="de-DE" dirty="0" smtClean="0">
                <a:latin typeface="+mn-lt"/>
              </a:rPr>
            </a:br>
            <a:r>
              <a:rPr lang="ru-RU" altLang="de-DE" dirty="0" smtClean="0">
                <a:latin typeface="+mn-lt"/>
              </a:rPr>
              <a:t>управленческого учета</a:t>
            </a:r>
            <a:endParaRPr lang="de-DE" altLang="de-DE" dirty="0" smtClean="0">
              <a:latin typeface="+mn-lt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1905000"/>
            <a:ext cx="2320925" cy="685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de-DE" sz="1600" dirty="0" smtClean="0"/>
              <a:t>Учет расходов </a:t>
            </a:r>
            <a:br>
              <a:rPr lang="ru-RU" altLang="de-DE" sz="1600" dirty="0" smtClean="0"/>
            </a:br>
            <a:r>
              <a:rPr lang="ru-RU" altLang="de-DE" sz="1600" dirty="0" smtClean="0"/>
              <a:t>по </a:t>
            </a:r>
            <a:r>
              <a:rPr lang="ru-RU" altLang="de-DE" sz="1600" b="1" dirty="0" smtClean="0"/>
              <a:t>видам</a:t>
            </a:r>
            <a:endParaRPr lang="de-DE" altLang="de-DE" sz="16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4953000"/>
            <a:ext cx="2352675" cy="685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dirty="0" smtClean="0"/>
              <a:t>Учёт затрат по </a:t>
            </a:r>
            <a:br>
              <a:rPr lang="ru-RU" sz="1600" dirty="0" smtClean="0"/>
            </a:br>
            <a:r>
              <a:rPr lang="ru-RU" sz="1600" dirty="0" smtClean="0"/>
              <a:t>их </a:t>
            </a:r>
            <a:r>
              <a:rPr lang="ru-RU" sz="1600" b="1" dirty="0" smtClean="0"/>
              <a:t>носителям</a:t>
            </a:r>
            <a:endParaRPr lang="de-DE" altLang="de-DE" sz="1600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7200" y="3429000"/>
            <a:ext cx="2320925" cy="685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dirty="0" smtClean="0"/>
              <a:t>Учёт затрат по месту </a:t>
            </a:r>
            <a:br>
              <a:rPr lang="ru-RU" sz="1600" dirty="0" smtClean="0"/>
            </a:br>
            <a:r>
              <a:rPr lang="ru-RU" sz="1600" dirty="0" smtClean="0"/>
              <a:t>их </a:t>
            </a:r>
            <a:r>
              <a:rPr lang="ru-RU" sz="1600" b="1" dirty="0" smtClean="0"/>
              <a:t>возникновения</a:t>
            </a:r>
            <a:endParaRPr lang="de-DE" altLang="de-DE" sz="1600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752600" y="2590800"/>
            <a:ext cx="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304800" y="2590800"/>
            <a:ext cx="1054100" cy="2362200"/>
            <a:chOff x="538" y="1632"/>
            <a:chExt cx="720" cy="1488"/>
          </a:xfrm>
        </p:grpSpPr>
        <p:sp>
          <p:nvSpPr>
            <p:cNvPr id="9242" name="Line 8"/>
            <p:cNvSpPr>
              <a:spLocks noChangeShapeType="1"/>
            </p:cNvSpPr>
            <p:nvPr/>
          </p:nvSpPr>
          <p:spPr bwMode="auto">
            <a:xfrm>
              <a:off x="538" y="2880"/>
              <a:ext cx="6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9243" name="Line 9"/>
            <p:cNvSpPr>
              <a:spLocks noChangeShapeType="1"/>
            </p:cNvSpPr>
            <p:nvPr/>
          </p:nvSpPr>
          <p:spPr bwMode="auto">
            <a:xfrm>
              <a:off x="1258" y="1632"/>
              <a:ext cx="0" cy="2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9244" name="Line 10"/>
            <p:cNvSpPr>
              <a:spLocks noChangeShapeType="1"/>
            </p:cNvSpPr>
            <p:nvPr/>
          </p:nvSpPr>
          <p:spPr bwMode="auto">
            <a:xfrm flipH="1">
              <a:off x="538" y="1920"/>
              <a:ext cx="72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9245" name="Line 11"/>
            <p:cNvSpPr>
              <a:spLocks noChangeShapeType="1"/>
            </p:cNvSpPr>
            <p:nvPr/>
          </p:nvSpPr>
          <p:spPr bwMode="auto">
            <a:xfrm>
              <a:off x="538" y="1920"/>
              <a:ext cx="0" cy="9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9246" name="Line 12"/>
            <p:cNvSpPr>
              <a:spLocks noChangeShapeType="1"/>
            </p:cNvSpPr>
            <p:nvPr/>
          </p:nvSpPr>
          <p:spPr bwMode="auto">
            <a:xfrm>
              <a:off x="1210" y="2880"/>
              <a:ext cx="0" cy="2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1752600" y="2741613"/>
            <a:ext cx="18284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de-DE" sz="16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Общие расходы</a:t>
            </a:r>
            <a:endParaRPr lang="de-DE" altLang="de-DE" sz="16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142844" y="2714620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de-DE" sz="16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Единичные </a:t>
            </a:r>
            <a:br>
              <a:rPr lang="ru-RU" altLang="de-DE" sz="16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</a:br>
            <a:r>
              <a:rPr lang="ru-RU" altLang="de-DE" sz="16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затраты</a:t>
            </a:r>
            <a:endParaRPr lang="de-DE" altLang="de-DE" sz="16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26" name="Line 15"/>
          <p:cNvSpPr>
            <a:spLocks noChangeShapeType="1"/>
          </p:cNvSpPr>
          <p:nvPr/>
        </p:nvSpPr>
        <p:spPr bwMode="auto">
          <a:xfrm>
            <a:off x="1752600" y="4114800"/>
            <a:ext cx="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228" name="AutoShape 17"/>
          <p:cNvSpPr>
            <a:spLocks noChangeArrowheads="1"/>
          </p:cNvSpPr>
          <p:nvPr/>
        </p:nvSpPr>
        <p:spPr bwMode="auto">
          <a:xfrm>
            <a:off x="2819400" y="2133600"/>
            <a:ext cx="492125" cy="228600"/>
          </a:xfrm>
          <a:prstGeom prst="rightArrow">
            <a:avLst>
              <a:gd name="adj1" fmla="val 50000"/>
              <a:gd name="adj2" fmla="val 5381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9229" name="AutoShape 18"/>
          <p:cNvSpPr>
            <a:spLocks noChangeArrowheads="1"/>
          </p:cNvSpPr>
          <p:nvPr/>
        </p:nvSpPr>
        <p:spPr bwMode="auto">
          <a:xfrm>
            <a:off x="2819400" y="3657600"/>
            <a:ext cx="492125" cy="228600"/>
          </a:xfrm>
          <a:prstGeom prst="rightArrow">
            <a:avLst>
              <a:gd name="adj1" fmla="val 50000"/>
              <a:gd name="adj2" fmla="val 5381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9230" name="AutoShape 19"/>
          <p:cNvSpPr>
            <a:spLocks noChangeArrowheads="1"/>
          </p:cNvSpPr>
          <p:nvPr/>
        </p:nvSpPr>
        <p:spPr bwMode="auto">
          <a:xfrm>
            <a:off x="2819400" y="5181600"/>
            <a:ext cx="492125" cy="228600"/>
          </a:xfrm>
          <a:prstGeom prst="rightArrow">
            <a:avLst>
              <a:gd name="adj1" fmla="val 50000"/>
              <a:gd name="adj2" fmla="val 5381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9231" name="Text Box 20"/>
          <p:cNvSpPr txBox="1">
            <a:spLocks noChangeArrowheads="1"/>
          </p:cNvSpPr>
          <p:nvPr/>
        </p:nvSpPr>
        <p:spPr bwMode="auto">
          <a:xfrm>
            <a:off x="428596" y="1357298"/>
            <a:ext cx="4590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de-DE" sz="1800" b="1" u="sng" dirty="0" smtClean="0">
                <a:solidFill>
                  <a:schemeClr val="tx2"/>
                </a:solidFill>
              </a:rPr>
              <a:t>Анализ издержек и результатов дает</a:t>
            </a:r>
            <a:r>
              <a:rPr lang="de-DE" altLang="de-DE" sz="1800" b="1" u="sng" dirty="0" smtClean="0">
                <a:solidFill>
                  <a:schemeClr val="tx2"/>
                </a:solidFill>
              </a:rPr>
              <a:t>...</a:t>
            </a:r>
            <a:endParaRPr lang="de-DE" altLang="de-DE" sz="1800" b="1" u="sng" dirty="0">
              <a:solidFill>
                <a:schemeClr val="tx2"/>
              </a:solidFill>
            </a:endParaRPr>
          </a:p>
        </p:txBody>
      </p:sp>
      <p:sp>
        <p:nvSpPr>
          <p:cNvPr id="9232" name="Text Box 21"/>
          <p:cNvSpPr txBox="1">
            <a:spLocks noChangeArrowheads="1"/>
          </p:cNvSpPr>
          <p:nvPr/>
        </p:nvSpPr>
        <p:spPr bwMode="auto">
          <a:xfrm>
            <a:off x="3257550" y="1827213"/>
            <a:ext cx="19973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Какие затраты </a:t>
            </a:r>
            <a:b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и в каком размере </a:t>
            </a:r>
            <a:b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возникли</a:t>
            </a:r>
            <a:r>
              <a:rPr lang="de-DE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?</a:t>
            </a:r>
            <a:endParaRPr lang="de-DE" altLang="de-DE" sz="16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33" name="Text Box 22"/>
          <p:cNvSpPr txBox="1">
            <a:spLocks noChangeArrowheads="1"/>
          </p:cNvSpPr>
          <p:nvPr/>
        </p:nvSpPr>
        <p:spPr bwMode="auto">
          <a:xfrm>
            <a:off x="3352800" y="3198813"/>
            <a:ext cx="19895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В каких областях </a:t>
            </a:r>
            <a:b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ответственности </a:t>
            </a:r>
            <a:b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возникли затраты</a:t>
            </a:r>
            <a:r>
              <a:rPr lang="de-DE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?</a:t>
            </a:r>
            <a:endParaRPr lang="de-DE" altLang="de-DE" sz="16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34" name="Text Box 23"/>
          <p:cNvSpPr txBox="1">
            <a:spLocks noChangeArrowheads="1"/>
          </p:cNvSpPr>
          <p:nvPr/>
        </p:nvSpPr>
        <p:spPr bwMode="auto">
          <a:xfrm>
            <a:off x="3352800" y="4646613"/>
            <a:ext cx="271939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Какие </a:t>
            </a:r>
            <a:b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издержки и </a:t>
            </a:r>
            <a:b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результаты </a:t>
            </a:r>
            <a:b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возникли при оказании/производстве/</a:t>
            </a:r>
            <a:b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реализации каких услуг</a:t>
            </a:r>
            <a:r>
              <a:rPr lang="de-DE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/</a:t>
            </a:r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/>
            </a:r>
            <a:b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продуктов</a:t>
            </a:r>
            <a:r>
              <a:rPr lang="de-DE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/</a:t>
            </a:r>
            <a:r>
              <a:rPr lang="ru-RU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проектов </a:t>
            </a:r>
            <a:r>
              <a:rPr lang="de-DE" altLang="de-DE" sz="1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?</a:t>
            </a:r>
            <a:endParaRPr lang="de-DE" altLang="de-DE" sz="16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35" name="AutoShape 24"/>
          <p:cNvSpPr>
            <a:spLocks noChangeArrowheads="1"/>
          </p:cNvSpPr>
          <p:nvPr/>
        </p:nvSpPr>
        <p:spPr bwMode="auto">
          <a:xfrm>
            <a:off x="5334000" y="21336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9236" name="AutoShape 25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9237" name="AutoShape 26"/>
          <p:cNvSpPr>
            <a:spLocks noChangeArrowheads="1"/>
          </p:cNvSpPr>
          <p:nvPr/>
        </p:nvSpPr>
        <p:spPr bwMode="auto">
          <a:xfrm>
            <a:off x="5334000" y="5181600"/>
            <a:ext cx="2286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9238" name="Text Box 27"/>
          <p:cNvSpPr txBox="1">
            <a:spLocks noChangeArrowheads="1"/>
          </p:cNvSpPr>
          <p:nvPr/>
        </p:nvSpPr>
        <p:spPr bwMode="auto">
          <a:xfrm>
            <a:off x="5883275" y="2093913"/>
            <a:ext cx="739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de-DE" sz="1800" b="1" dirty="0" smtClean="0"/>
              <a:t>Что</a:t>
            </a:r>
            <a:r>
              <a:rPr lang="de-DE" altLang="de-DE" sz="1800" b="1" dirty="0" smtClean="0"/>
              <a:t>?</a:t>
            </a:r>
            <a:endParaRPr lang="de-DE" altLang="de-DE" sz="1800" b="1" dirty="0"/>
          </a:p>
        </p:txBody>
      </p:sp>
      <p:sp>
        <p:nvSpPr>
          <p:cNvPr id="9239" name="Text Box 28"/>
          <p:cNvSpPr txBox="1">
            <a:spLocks noChangeArrowheads="1"/>
          </p:cNvSpPr>
          <p:nvPr/>
        </p:nvSpPr>
        <p:spPr bwMode="auto">
          <a:xfrm>
            <a:off x="5992813" y="3617913"/>
            <a:ext cx="7225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de-DE" sz="1800" b="1" dirty="0" smtClean="0"/>
              <a:t>Где</a:t>
            </a:r>
            <a:r>
              <a:rPr lang="de-DE" altLang="de-DE" sz="1800" b="1" dirty="0" smtClean="0"/>
              <a:t>?</a:t>
            </a:r>
            <a:endParaRPr lang="de-DE" altLang="de-DE" sz="1800" b="1" dirty="0"/>
          </a:p>
        </p:txBody>
      </p:sp>
      <p:sp>
        <p:nvSpPr>
          <p:cNvPr id="9240" name="Text Box 29"/>
          <p:cNvSpPr txBox="1">
            <a:spLocks noChangeArrowheads="1"/>
          </p:cNvSpPr>
          <p:nvPr/>
        </p:nvSpPr>
        <p:spPr bwMode="auto">
          <a:xfrm>
            <a:off x="5924550" y="5141913"/>
            <a:ext cx="1332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de-DE" sz="1800" b="1" dirty="0" smtClean="0"/>
              <a:t>Для чего</a:t>
            </a:r>
            <a:r>
              <a:rPr lang="de-DE" altLang="de-DE" sz="1800" b="1" dirty="0" smtClean="0"/>
              <a:t>?</a:t>
            </a:r>
            <a:endParaRPr lang="de-DE" altLang="de-DE" sz="1800" b="1" dirty="0"/>
          </a:p>
        </p:txBody>
      </p:sp>
      <p:sp>
        <p:nvSpPr>
          <p:cNvPr id="9241" name="Text Box 30"/>
          <p:cNvSpPr txBox="1">
            <a:spLocks noChangeArrowheads="1"/>
          </p:cNvSpPr>
          <p:nvPr/>
        </p:nvSpPr>
        <p:spPr bwMode="auto">
          <a:xfrm>
            <a:off x="5000628" y="1357298"/>
            <a:ext cx="2815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1800" b="1" u="sng" dirty="0" smtClean="0">
                <a:solidFill>
                  <a:schemeClr val="tx2"/>
                </a:solidFill>
              </a:rPr>
              <a:t>...</a:t>
            </a:r>
            <a:r>
              <a:rPr lang="ru-RU" altLang="de-DE" sz="1800" b="1" u="sng" dirty="0" smtClean="0">
                <a:solidFill>
                  <a:schemeClr val="tx2"/>
                </a:solidFill>
              </a:rPr>
              <a:t>ответы на вопросы</a:t>
            </a:r>
            <a:r>
              <a:rPr lang="de-DE" altLang="de-DE" sz="1800" b="1" u="sng" dirty="0" smtClean="0">
                <a:solidFill>
                  <a:schemeClr val="tx2"/>
                </a:solidFill>
              </a:rPr>
              <a:t>...</a:t>
            </a:r>
            <a:endParaRPr lang="de-DE" altLang="de-DE" sz="18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82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5786478" cy="785819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Контроллинг и отчетность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8391876" cy="5590974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ru-RU" altLang="de-DE" sz="2000" dirty="0" smtClean="0">
                <a:solidFill>
                  <a:schemeClr val="tx1"/>
                </a:solidFill>
              </a:rPr>
              <a:t>Контроллинг означает </a:t>
            </a:r>
            <a:r>
              <a:rPr lang="de-DE" altLang="de-DE" sz="2000" b="0" dirty="0" smtClean="0">
                <a:solidFill>
                  <a:schemeClr val="tx1"/>
                </a:solidFill>
              </a:rPr>
              <a:t>– </a:t>
            </a:r>
            <a:r>
              <a:rPr lang="ru-RU" altLang="de-DE" sz="2000" b="0" u="sng" dirty="0" smtClean="0">
                <a:solidFill>
                  <a:schemeClr val="tx1"/>
                </a:solidFill>
              </a:rPr>
              <a:t>ориентированные на будущее</a:t>
            </a:r>
            <a:r>
              <a:rPr lang="de-DE" altLang="de-DE" sz="2000" b="0" dirty="0" smtClean="0">
                <a:solidFill>
                  <a:schemeClr val="tx1"/>
                </a:solidFill>
              </a:rPr>
              <a:t> –</a:t>
            </a:r>
            <a:r>
              <a:rPr lang="ru-RU" altLang="de-DE" sz="2000" b="0" dirty="0" smtClean="0">
                <a:solidFill>
                  <a:schemeClr val="tx1"/>
                </a:solidFill>
              </a:rPr>
              <a:t> </a:t>
            </a:r>
            <a:br>
              <a:rPr lang="ru-RU" altLang="de-DE" sz="2000" b="0" dirty="0" smtClean="0">
                <a:solidFill>
                  <a:schemeClr val="tx1"/>
                </a:solidFill>
              </a:rPr>
            </a:br>
            <a:r>
              <a:rPr lang="ru-RU" altLang="de-DE" sz="2000" b="0" dirty="0" smtClean="0">
                <a:solidFill>
                  <a:schemeClr val="tx1"/>
                </a:solidFill>
              </a:rPr>
              <a:t>сбор</a:t>
            </a:r>
            <a:r>
              <a:rPr lang="de-DE" altLang="de-DE" sz="2000" b="0" dirty="0" smtClean="0">
                <a:solidFill>
                  <a:schemeClr val="tx1"/>
                </a:solidFill>
              </a:rPr>
              <a:t>, </a:t>
            </a:r>
            <a:r>
              <a:rPr lang="ru-RU" altLang="de-DE" sz="2000" b="0" dirty="0" smtClean="0">
                <a:solidFill>
                  <a:schemeClr val="tx1"/>
                </a:solidFill>
              </a:rPr>
              <a:t>анализ и передачу информации</a:t>
            </a:r>
            <a:r>
              <a:rPr lang="de-DE" altLang="de-DE" sz="2000" b="0" dirty="0" smtClean="0">
                <a:solidFill>
                  <a:schemeClr val="tx1"/>
                </a:solidFill>
              </a:rPr>
              <a:t> </a:t>
            </a:r>
            <a:r>
              <a:rPr lang="ru-RU" altLang="de-DE" sz="2000" b="0" dirty="0" smtClean="0">
                <a:solidFill>
                  <a:schemeClr val="tx1"/>
                </a:solidFill>
              </a:rPr>
              <a:t>для оказания </a:t>
            </a:r>
            <a:r>
              <a:rPr lang="ru-RU" altLang="de-DE" sz="2000" b="1" dirty="0" smtClean="0">
                <a:solidFill>
                  <a:schemeClr val="tx1"/>
                </a:solidFill>
              </a:rPr>
              <a:t>содействия руководству</a:t>
            </a:r>
            <a:r>
              <a:rPr lang="de-DE" altLang="de-DE" sz="2000" b="1" dirty="0" smtClean="0">
                <a:solidFill>
                  <a:schemeClr val="tx1"/>
                </a:solidFill>
              </a:rPr>
              <a:t> </a:t>
            </a:r>
            <a:r>
              <a:rPr lang="ru-RU" altLang="de-DE" sz="2000" dirty="0" smtClean="0">
                <a:solidFill>
                  <a:schemeClr val="tx1"/>
                </a:solidFill>
              </a:rPr>
              <a:t>на всех этапах</a:t>
            </a:r>
            <a:r>
              <a:rPr lang="de-DE" altLang="de-DE" sz="2000" dirty="0" smtClean="0">
                <a:solidFill>
                  <a:schemeClr val="tx1"/>
                </a:solidFill>
              </a:rPr>
              <a:t> </a:t>
            </a:r>
            <a:r>
              <a:rPr lang="ru-RU" altLang="de-DE" sz="2000" dirty="0" smtClean="0">
                <a:solidFill>
                  <a:schemeClr val="tx1"/>
                </a:solidFill>
              </a:rPr>
              <a:t>замкнутого цикла процесса управления</a:t>
            </a:r>
          </a:p>
          <a:p>
            <a:pPr lvl="1">
              <a:spcBef>
                <a:spcPts val="0"/>
              </a:spcBef>
            </a:pPr>
            <a:endParaRPr lang="de-DE" altLang="de-DE" sz="2000" b="0" dirty="0">
              <a:solidFill>
                <a:schemeClr val="tx1"/>
              </a:solidFill>
            </a:endParaRPr>
          </a:p>
          <a:p>
            <a:pPr lvl="1" indent="-342900"/>
            <a:r>
              <a:rPr lang="ru-RU" sz="2000" b="1" dirty="0" smtClean="0">
                <a:solidFill>
                  <a:schemeClr val="tx1"/>
                </a:solidFill>
              </a:rPr>
              <a:t>Система учета и отчетности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– это </a:t>
            </a:r>
            <a:r>
              <a:rPr lang="ru-RU" sz="2000" b="1" dirty="0" smtClean="0">
                <a:solidFill>
                  <a:schemeClr val="tx1"/>
                </a:solidFill>
              </a:rPr>
              <a:t>главный инструмент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</a:rPr>
              <a:t>контроллинга и следствие децентрализации ответственности</a:t>
            </a:r>
            <a:r>
              <a:rPr lang="de-DE" sz="2000" b="0" dirty="0" smtClean="0">
                <a:solidFill>
                  <a:schemeClr val="tx1"/>
                </a:solidFill>
              </a:rPr>
              <a:t>; </a:t>
            </a:r>
            <a:r>
              <a:rPr lang="ru-RU" sz="2000" b="0" dirty="0" smtClean="0">
                <a:solidFill>
                  <a:schemeClr val="tx1"/>
                </a:solidFill>
              </a:rPr>
              <a:t>отчеты должны содержать </a:t>
            </a:r>
            <a:r>
              <a:rPr lang="ru-RU" sz="2000" b="0" u="sng" dirty="0" smtClean="0">
                <a:solidFill>
                  <a:schemeClr val="tx1"/>
                </a:solidFill>
              </a:rPr>
              <a:t>существенную для целей управления информацию, </a:t>
            </a:r>
            <a:r>
              <a:rPr lang="ru-RU" sz="2000" b="0" dirty="0" smtClean="0">
                <a:solidFill>
                  <a:schemeClr val="tx1"/>
                </a:solidFill>
              </a:rPr>
              <a:t>быть </a:t>
            </a:r>
            <a:r>
              <a:rPr lang="ru-RU" sz="2000" b="0" u="sng" dirty="0" smtClean="0">
                <a:solidFill>
                  <a:schemeClr val="tx1"/>
                </a:solidFill>
              </a:rPr>
              <a:t>четко структурированными, </a:t>
            </a:r>
            <a:r>
              <a:rPr lang="ru-RU" sz="2000" dirty="0" smtClean="0">
                <a:solidFill>
                  <a:schemeClr val="tx1"/>
                </a:solidFill>
              </a:rPr>
              <a:t>носить</a:t>
            </a:r>
            <a:r>
              <a:rPr lang="ru-RU" sz="2000" u="sng" dirty="0" smtClean="0">
                <a:solidFill>
                  <a:schemeClr val="tx1"/>
                </a:solidFill>
              </a:rPr>
              <a:t> практический характер</a:t>
            </a:r>
            <a:r>
              <a:rPr lang="ru-RU" sz="2000" dirty="0" smtClean="0">
                <a:solidFill>
                  <a:schemeClr val="tx1"/>
                </a:solidFill>
              </a:rPr>
              <a:t>, и отражать </a:t>
            </a:r>
            <a:r>
              <a:rPr lang="ru-RU" sz="2000" b="0" dirty="0" smtClean="0">
                <a:solidFill>
                  <a:schemeClr val="tx1"/>
                </a:solidFill>
              </a:rPr>
              <a:t>не только соблюдение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бюджета</a:t>
            </a:r>
            <a:r>
              <a:rPr lang="de-DE" sz="2000" b="0" dirty="0" smtClean="0">
                <a:solidFill>
                  <a:schemeClr val="tx1"/>
                </a:solidFill>
              </a:rPr>
              <a:t>, </a:t>
            </a:r>
            <a:r>
              <a:rPr lang="ru-RU" sz="2000" b="0" dirty="0" smtClean="0">
                <a:solidFill>
                  <a:schemeClr val="tx1"/>
                </a:solidFill>
              </a:rPr>
              <a:t>но также результаты</a:t>
            </a:r>
            <a:r>
              <a:rPr lang="de-DE" sz="2000" b="0" dirty="0" smtClean="0">
                <a:solidFill>
                  <a:schemeClr val="tx1"/>
                </a:solidFill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</a:rPr>
              <a:t>количество</a:t>
            </a:r>
            <a:r>
              <a:rPr lang="de-DE" sz="2000" b="0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качество</a:t>
            </a:r>
            <a:r>
              <a:rPr lang="de-DE" sz="2000" b="0" dirty="0" smtClean="0">
                <a:solidFill>
                  <a:schemeClr val="tx1"/>
                </a:solidFill>
              </a:rPr>
              <a:t>) </a:t>
            </a:r>
            <a:r>
              <a:rPr lang="ru-RU" sz="2000" b="0" dirty="0" smtClean="0">
                <a:solidFill>
                  <a:schemeClr val="tx1"/>
                </a:solidFill>
              </a:rPr>
              <a:t>и рентабельность</a:t>
            </a:r>
            <a:r>
              <a:rPr lang="de-DE" sz="2000" b="0" dirty="0" smtClean="0">
                <a:solidFill>
                  <a:schemeClr val="tx1"/>
                </a:solidFill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</a:rPr>
              <a:t>затраты</a:t>
            </a:r>
            <a:r>
              <a:rPr lang="de-DE" sz="2000" b="0" dirty="0" smtClean="0">
                <a:solidFill>
                  <a:schemeClr val="tx1"/>
                </a:solidFill>
              </a:rPr>
              <a:t>)</a:t>
            </a:r>
            <a:r>
              <a:rPr lang="ru-RU" sz="2000" b="0" dirty="0" smtClean="0">
                <a:solidFill>
                  <a:schemeClr val="tx1"/>
                </a:solidFill>
              </a:rPr>
              <a:t>, а также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</a:rPr>
              <a:t>содержать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прогноз</a:t>
            </a:r>
          </a:p>
          <a:p>
            <a:pPr lvl="1" indent="-342900"/>
            <a:endParaRPr lang="de-DE" sz="2000" b="0" dirty="0" smtClean="0">
              <a:solidFill>
                <a:schemeClr val="tx1"/>
              </a:solidFill>
            </a:endParaRPr>
          </a:p>
          <a:p>
            <a:pPr marL="742950" lvl="1" indent="-342900"/>
            <a:r>
              <a:rPr lang="ru-RU" sz="2000" dirty="0" smtClean="0">
                <a:solidFill>
                  <a:schemeClr val="tx1"/>
                </a:solidFill>
              </a:rPr>
              <a:t>Различают следующие виды отчетов: стандартные отчеты</a:t>
            </a:r>
            <a:r>
              <a:rPr lang="de-DE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отчеты об отклонениях и специальные отчеты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05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sz="2800" dirty="0" smtClean="0">
                <a:latin typeface="+mn-lt"/>
              </a:rPr>
              <a:t>Содержание отчетов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715436" cy="4929188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ru-RU" altLang="de-DE" sz="2000" b="1" dirty="0" smtClean="0">
                <a:solidFill>
                  <a:schemeClr val="tx1"/>
                </a:solidFill>
              </a:rPr>
              <a:t>Содержание отчетов</a:t>
            </a:r>
            <a:r>
              <a:rPr lang="de-DE" altLang="de-DE" sz="2000" b="1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spcBef>
                <a:spcPts val="600"/>
              </a:spcBef>
            </a:pPr>
            <a:r>
              <a:rPr lang="ru-RU" altLang="de-DE" sz="2000" dirty="0" smtClean="0"/>
              <a:t>Плановые и фактические показатели</a:t>
            </a:r>
            <a:endParaRPr lang="de-DE" altLang="de-DE" sz="2000" dirty="0" smtClean="0"/>
          </a:p>
          <a:p>
            <a:pPr lvl="1" eaLnBrk="1" hangingPunct="1">
              <a:spcBef>
                <a:spcPts val="600"/>
              </a:spcBef>
            </a:pPr>
            <a:r>
              <a:rPr lang="ru-RU" altLang="de-DE" sz="2000" dirty="0" smtClean="0"/>
              <a:t>Сравнительные данные</a:t>
            </a:r>
            <a:endParaRPr lang="de-DE" altLang="de-DE" sz="2000" dirty="0" smtClean="0"/>
          </a:p>
          <a:p>
            <a:pPr lvl="1" eaLnBrk="1" hangingPunct="1">
              <a:spcBef>
                <a:spcPts val="600"/>
              </a:spcBef>
            </a:pPr>
            <a:r>
              <a:rPr lang="ru-RU" altLang="de-DE" sz="2000" dirty="0" smtClean="0"/>
              <a:t>Отклонения</a:t>
            </a:r>
            <a:r>
              <a:rPr lang="de-DE" altLang="de-DE" sz="2000" dirty="0" smtClean="0"/>
              <a:t> (</a:t>
            </a:r>
            <a:r>
              <a:rPr lang="vi-VN" sz="2000" dirty="0" smtClean="0"/>
              <a:t>проц</a:t>
            </a:r>
            <a:r>
              <a:rPr lang="ru-RU" sz="2000" dirty="0" smtClean="0"/>
              <a:t>е</a:t>
            </a:r>
            <a:r>
              <a:rPr lang="vi-VN" sz="2000" dirty="0" smtClean="0"/>
              <a:t>нтно</a:t>
            </a:r>
            <a:r>
              <a:rPr lang="ru-RU" sz="2000" dirty="0" smtClean="0"/>
              <a:t>е</a:t>
            </a:r>
            <a:r>
              <a:rPr lang="vi-VN" sz="2000" dirty="0" smtClean="0"/>
              <a:t> </a:t>
            </a:r>
            <a:r>
              <a:rPr lang="ru-RU" sz="2000" dirty="0" smtClean="0"/>
              <a:t>со</a:t>
            </a:r>
            <a:r>
              <a:rPr lang="vi-VN" sz="2000" dirty="0" smtClean="0"/>
              <a:t>отношени</a:t>
            </a:r>
            <a:r>
              <a:rPr lang="ru-RU" sz="2000" dirty="0" smtClean="0"/>
              <a:t>е</a:t>
            </a:r>
            <a:r>
              <a:rPr lang="ru-RU" altLang="de-DE" sz="2000" dirty="0" smtClean="0"/>
              <a:t> и абсолютные значения</a:t>
            </a:r>
            <a:r>
              <a:rPr lang="de-DE" altLang="de-DE" sz="2000" dirty="0" smtClean="0"/>
              <a:t>)</a:t>
            </a:r>
            <a:r>
              <a:rPr lang="ru-RU" altLang="de-DE" sz="2000" dirty="0" smtClean="0"/>
              <a:t/>
            </a:r>
            <a:br>
              <a:rPr lang="ru-RU" altLang="de-DE" sz="2000" dirty="0" smtClean="0"/>
            </a:br>
            <a:r>
              <a:rPr lang="ru-RU" altLang="de-DE" sz="2000" dirty="0" smtClean="0"/>
              <a:t>относительно</a:t>
            </a:r>
            <a:r>
              <a:rPr lang="de-DE" altLang="de-DE" sz="2000" b="1" u="sng" dirty="0" smtClean="0"/>
              <a:t> </a:t>
            </a:r>
            <a:r>
              <a:rPr lang="ru-RU" altLang="de-DE" sz="2000" b="1" u="sng" dirty="0" smtClean="0">
                <a:solidFill>
                  <a:srgbClr val="FF0000"/>
                </a:solidFill>
              </a:rPr>
              <a:t>бюджета</a:t>
            </a:r>
            <a:r>
              <a:rPr lang="de-DE" altLang="de-DE" sz="2000" b="1" u="sng" dirty="0" smtClean="0"/>
              <a:t>, </a:t>
            </a:r>
            <a:r>
              <a:rPr lang="ru-RU" altLang="de-DE" sz="2000" b="1" u="sng" dirty="0" smtClean="0">
                <a:solidFill>
                  <a:srgbClr val="FF0000"/>
                </a:solidFill>
              </a:rPr>
              <a:t>количества</a:t>
            </a:r>
            <a:r>
              <a:rPr lang="de-DE" altLang="de-DE" sz="2000" b="1" u="sng" dirty="0" smtClean="0"/>
              <a:t>, </a:t>
            </a:r>
            <a:r>
              <a:rPr lang="ru-RU" altLang="de-DE" sz="2000" b="1" u="sng" dirty="0" smtClean="0">
                <a:solidFill>
                  <a:srgbClr val="FF0000"/>
                </a:solidFill>
              </a:rPr>
              <a:t>издержек</a:t>
            </a:r>
            <a:r>
              <a:rPr lang="de-DE" altLang="de-DE" sz="2000" b="1" u="sng" dirty="0" smtClean="0"/>
              <a:t> </a:t>
            </a:r>
            <a:r>
              <a:rPr lang="ru-RU" altLang="de-DE" sz="2000" b="1" u="sng" dirty="0" smtClean="0"/>
              <a:t>и</a:t>
            </a:r>
            <a:r>
              <a:rPr lang="de-DE" altLang="de-DE" sz="2000" b="1" u="sng" dirty="0" smtClean="0"/>
              <a:t> </a:t>
            </a:r>
            <a:r>
              <a:rPr lang="ru-RU" altLang="de-DE" sz="2000" b="1" u="sng" dirty="0" smtClean="0">
                <a:solidFill>
                  <a:srgbClr val="FF0000"/>
                </a:solidFill>
              </a:rPr>
              <a:t>качества</a:t>
            </a:r>
            <a:r>
              <a:rPr lang="de-DE" altLang="de-DE" sz="2000" dirty="0" smtClean="0"/>
              <a:t>!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de-DE" altLang="de-DE" sz="2000" dirty="0" smtClean="0"/>
              <a:t>+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ru-RU" altLang="de-DE" sz="2000" dirty="0" smtClean="0">
                <a:solidFill>
                  <a:srgbClr val="FF0000"/>
                </a:solidFill>
              </a:rPr>
              <a:t>Графики</a:t>
            </a:r>
            <a:endParaRPr lang="de-DE" altLang="de-DE" sz="2000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de-DE" altLang="de-DE" sz="2000" dirty="0" smtClean="0"/>
              <a:t>+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ru-RU" altLang="de-DE" sz="2000" dirty="0" smtClean="0">
                <a:solidFill>
                  <a:srgbClr val="FF0000"/>
                </a:solidFill>
              </a:rPr>
              <a:t>Анализ</a:t>
            </a:r>
            <a:endParaRPr lang="de-DE" altLang="de-DE" sz="2000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de-DE" altLang="de-DE" sz="2000" dirty="0" smtClean="0"/>
              <a:t>+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ru-RU" altLang="de-DE" sz="2000" dirty="0" smtClean="0">
                <a:solidFill>
                  <a:srgbClr val="FF0000"/>
                </a:solidFill>
              </a:rPr>
              <a:t>Прогноз</a:t>
            </a:r>
            <a:endParaRPr lang="de-DE" altLang="de-DE" sz="2000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de-DE" altLang="de-DE" sz="2000" dirty="0" smtClean="0"/>
              <a:t>+</a:t>
            </a:r>
          </a:p>
          <a:p>
            <a:pPr lvl="1" eaLnBrk="1" hangingPunct="1">
              <a:spcBef>
                <a:spcPts val="600"/>
              </a:spcBef>
              <a:buFontTx/>
              <a:buNone/>
            </a:pPr>
            <a:r>
              <a:rPr lang="ru-RU" altLang="de-DE" sz="2000" dirty="0" smtClean="0">
                <a:solidFill>
                  <a:srgbClr val="FF0000"/>
                </a:solidFill>
              </a:rPr>
              <a:t>Рекомендация по образу действий</a:t>
            </a:r>
            <a:endParaRPr lang="de-DE" altLang="de-DE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77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sz="2800" dirty="0" smtClean="0">
                <a:latin typeface="+mn-lt"/>
              </a:rPr>
              <a:t>Задачи контроллинга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571612"/>
            <a:ext cx="8072494" cy="3500461"/>
          </a:xfrm>
        </p:spPr>
        <p:txBody>
          <a:bodyPr/>
          <a:lstStyle/>
          <a:p>
            <a:pPr eaLnBrk="1" hangingPunct="1">
              <a:spcBef>
                <a:spcPts val="576"/>
              </a:spcBef>
              <a:spcAft>
                <a:spcPts val="0"/>
              </a:spcAft>
              <a:buFontTx/>
              <a:buNone/>
            </a:pPr>
            <a:r>
              <a:rPr lang="de-DE" altLang="de-DE" b="0" dirty="0" smtClean="0"/>
              <a:t>	- </a:t>
            </a:r>
            <a:r>
              <a:rPr lang="ru-RU" altLang="de-DE" sz="2000" b="0" dirty="0" smtClean="0"/>
              <a:t>Участие в процессе определения целей</a:t>
            </a:r>
            <a:endParaRPr lang="de-DE" altLang="de-DE" sz="2000" b="0" dirty="0" smtClean="0"/>
          </a:p>
          <a:p>
            <a:pPr eaLnBrk="1" hangingPunct="1">
              <a:spcBef>
                <a:spcPts val="576"/>
              </a:spcBef>
              <a:spcAft>
                <a:spcPts val="0"/>
              </a:spcAft>
              <a:buFontTx/>
              <a:buNone/>
            </a:pPr>
            <a:r>
              <a:rPr lang="de-DE" altLang="de-DE" sz="2000" b="0" dirty="0" smtClean="0"/>
              <a:t>	- </a:t>
            </a:r>
            <a:r>
              <a:rPr lang="ru-RU" altLang="de-DE" sz="2000" b="0" dirty="0" smtClean="0"/>
              <a:t>Координация при возникновении конфликтов целей</a:t>
            </a:r>
            <a:endParaRPr lang="de-DE" altLang="de-DE" sz="2000" b="0" dirty="0" smtClean="0"/>
          </a:p>
          <a:p>
            <a:pPr eaLnBrk="1" hangingPunct="1">
              <a:spcBef>
                <a:spcPts val="576"/>
              </a:spcBef>
              <a:spcAft>
                <a:spcPts val="0"/>
              </a:spcAft>
              <a:buFontTx/>
              <a:buNone/>
            </a:pPr>
            <a:r>
              <a:rPr lang="de-DE" altLang="de-DE" sz="2000" b="0" dirty="0" smtClean="0"/>
              <a:t>	- </a:t>
            </a:r>
            <a:r>
              <a:rPr lang="ru-RU" altLang="de-DE" sz="2000" b="0" dirty="0" smtClean="0"/>
              <a:t>Контроль за достижением целей</a:t>
            </a:r>
            <a:endParaRPr lang="de-DE" altLang="de-DE" sz="2000" b="0" dirty="0" smtClean="0"/>
          </a:p>
          <a:p>
            <a:pPr eaLnBrk="1" hangingPunct="1">
              <a:spcBef>
                <a:spcPts val="576"/>
              </a:spcBef>
              <a:spcAft>
                <a:spcPts val="0"/>
              </a:spcAft>
              <a:buFontTx/>
              <a:buNone/>
            </a:pPr>
            <a:r>
              <a:rPr lang="de-DE" altLang="de-DE" sz="2000" b="0" dirty="0" smtClean="0"/>
              <a:t>	- </a:t>
            </a:r>
            <a:r>
              <a:rPr lang="ru-RU" altLang="de-DE" sz="2000" b="0" dirty="0" smtClean="0"/>
              <a:t>Анализ отклонений</a:t>
            </a:r>
            <a:endParaRPr lang="de-DE" altLang="de-DE" sz="2000" b="0" dirty="0" smtClean="0"/>
          </a:p>
          <a:p>
            <a:pPr eaLnBrk="1" hangingPunct="1">
              <a:spcBef>
                <a:spcPts val="576"/>
              </a:spcBef>
              <a:spcAft>
                <a:spcPts val="0"/>
              </a:spcAft>
              <a:buFontTx/>
              <a:buNone/>
            </a:pPr>
            <a:r>
              <a:rPr lang="de-DE" altLang="de-DE" sz="2000" b="0" dirty="0" smtClean="0"/>
              <a:t>	- </a:t>
            </a:r>
            <a:r>
              <a:rPr lang="ru-RU" altLang="de-DE" sz="2000" b="0" dirty="0" smtClean="0"/>
              <a:t>Выявление возможных альтернатив действий</a:t>
            </a:r>
            <a:endParaRPr lang="de-DE" altLang="de-DE" sz="2000" b="0" dirty="0" smtClean="0"/>
          </a:p>
          <a:p>
            <a:pPr eaLnBrk="1" hangingPunct="1">
              <a:spcBef>
                <a:spcPts val="576"/>
              </a:spcBef>
              <a:spcAft>
                <a:spcPts val="0"/>
              </a:spcAft>
              <a:buFontTx/>
              <a:buNone/>
            </a:pPr>
            <a:r>
              <a:rPr lang="de-DE" altLang="de-DE" sz="2000" b="0" dirty="0" smtClean="0"/>
              <a:t>	- </a:t>
            </a:r>
            <a:r>
              <a:rPr lang="ru-RU" altLang="de-DE" sz="2000" b="0" dirty="0" smtClean="0"/>
              <a:t>Целенаправленная подготовка информации для лиц,</a:t>
            </a:r>
            <a:br>
              <a:rPr lang="ru-RU" altLang="de-DE" sz="2000" b="0" dirty="0" smtClean="0"/>
            </a:br>
            <a:r>
              <a:rPr lang="ru-RU" altLang="de-DE" sz="2000" b="0" dirty="0" smtClean="0"/>
              <a:t>  уполномоченных на принятие решений</a:t>
            </a:r>
            <a:endParaRPr lang="de-DE" altLang="de-DE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475001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5890976" cy="642942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Корпоративная культура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428736"/>
            <a:ext cx="8319868" cy="45392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Корпоративная (организационная) культура</a:t>
            </a:r>
            <a:r>
              <a:rPr lang="de-DE" sz="2000" b="0" dirty="0" smtClean="0"/>
              <a:t> = </a:t>
            </a:r>
            <a:r>
              <a:rPr lang="ru-RU" sz="2000" b="0" dirty="0" smtClean="0"/>
              <a:t>значимые для организации ценности и нормы</a:t>
            </a:r>
            <a:r>
              <a:rPr lang="de-DE" sz="2000" b="0" dirty="0" smtClean="0"/>
              <a:t>, </a:t>
            </a:r>
            <a:r>
              <a:rPr lang="ru-RU" sz="2000" b="0" dirty="0" smtClean="0"/>
              <a:t>включая «самоопределение»</a:t>
            </a:r>
            <a:r>
              <a:rPr lang="de-DE" sz="2000" b="0" dirty="0" smtClean="0"/>
              <a:t>, </a:t>
            </a:r>
            <a:r>
              <a:rPr lang="ru-RU" sz="2000" b="0" dirty="0" smtClean="0"/>
              <a:t>формирующее правила поведения участников в пределах организации и в рамках внешних связей 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Управление хозяйственно-экономической деятельностью требует открытого</a:t>
            </a:r>
            <a:r>
              <a:rPr lang="de-DE" sz="2000" b="0" dirty="0" smtClean="0"/>
              <a:t>,</a:t>
            </a:r>
            <a:r>
              <a:rPr lang="ru-RU" sz="2000" b="0" dirty="0" smtClean="0"/>
              <a:t> инновационного</a:t>
            </a:r>
            <a:r>
              <a:rPr lang="de-DE" sz="2000" b="0" dirty="0" smtClean="0"/>
              <a:t>, </a:t>
            </a:r>
            <a:r>
              <a:rPr lang="ru-RU" sz="2000" b="0" dirty="0" smtClean="0"/>
              <a:t>готового к изменениям и обучению, ориентированного на граждан </a:t>
            </a:r>
            <a:r>
              <a:rPr lang="de-DE" sz="2000" b="0" dirty="0" smtClean="0"/>
              <a:t>(</a:t>
            </a:r>
            <a:r>
              <a:rPr lang="ru-RU" sz="2000" b="0" dirty="0" smtClean="0"/>
              <a:t>партисипативность и сотрудничество</a:t>
            </a:r>
            <a:r>
              <a:rPr lang="de-DE" sz="2000" b="0" dirty="0" smtClean="0"/>
              <a:t>)</a:t>
            </a:r>
            <a:r>
              <a:rPr lang="ru-RU" sz="2000" b="0" dirty="0" smtClean="0"/>
              <a:t> менеджмента</a:t>
            </a:r>
            <a:r>
              <a:rPr lang="de-DE" sz="2000" b="0" dirty="0" smtClean="0"/>
              <a:t>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Выражением такого менеджмента может быть, напр., управление рекламациями или управление качеством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Корпоративная культура находит, как правило, свою основу в миссии (организации),</a:t>
            </a:r>
            <a:r>
              <a:rPr lang="de-DE" sz="2000" b="0" dirty="0" smtClean="0"/>
              <a:t> </a:t>
            </a:r>
            <a:r>
              <a:rPr lang="ru-RU" sz="2000" b="0" dirty="0" smtClean="0"/>
              <a:t>подвержена постоянному изменению и в значительной мере формируется руководством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1965639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2747704" cy="720080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Руководство</a:t>
            </a:r>
            <a:endParaRPr lang="de-DE" sz="280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785786" y="1571612"/>
            <a:ext cx="7358114" cy="328614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0" dirty="0" smtClean="0"/>
              <a:t>Руководство, ориентированное на ценности,</a:t>
            </a:r>
            <a:br>
              <a:rPr lang="ru-RU" sz="2000" b="0" dirty="0" smtClean="0"/>
            </a:br>
            <a:r>
              <a:rPr lang="ru-RU" sz="2000" b="0" dirty="0" smtClean="0"/>
              <a:t>обладает, в частности, следующими характеристиками</a:t>
            </a:r>
            <a:r>
              <a:rPr lang="de-DE" sz="2000" b="0" dirty="0" smtClean="0"/>
              <a:t>:</a:t>
            </a:r>
            <a:endParaRPr lang="ru-RU" sz="2000" b="0" dirty="0" smtClean="0"/>
          </a:p>
          <a:p>
            <a:pPr marL="0" indent="0">
              <a:spcBef>
                <a:spcPts val="600"/>
              </a:spcBef>
              <a:buNone/>
            </a:pPr>
            <a:endParaRPr lang="de-DE" sz="2000" b="0" dirty="0" smtClean="0"/>
          </a:p>
          <a:p>
            <a:pPr>
              <a:spcBef>
                <a:spcPts val="600"/>
              </a:spcBef>
            </a:pPr>
            <a:r>
              <a:rPr lang="ru-RU" sz="2000" b="0" dirty="0" smtClean="0"/>
              <a:t>Открытость и прозрачность</a:t>
            </a:r>
            <a:endParaRPr lang="de-DE" sz="2000" b="0" dirty="0" smtClean="0"/>
          </a:p>
          <a:p>
            <a:pPr>
              <a:spcBef>
                <a:spcPts val="600"/>
              </a:spcBef>
            </a:pPr>
            <a:r>
              <a:rPr lang="ru-RU" sz="2000" b="0" dirty="0" smtClean="0"/>
              <a:t>Лояльность</a:t>
            </a:r>
            <a:endParaRPr lang="de-DE" sz="2000" b="0" dirty="0" smtClean="0"/>
          </a:p>
          <a:p>
            <a:pPr>
              <a:spcBef>
                <a:spcPts val="600"/>
              </a:spcBef>
            </a:pPr>
            <a:r>
              <a:rPr lang="ru-RU" sz="2000" b="0" dirty="0" smtClean="0"/>
              <a:t>Ответственность</a:t>
            </a:r>
            <a:endParaRPr lang="de-DE" sz="2000" b="0" dirty="0" smtClean="0"/>
          </a:p>
          <a:p>
            <a:pPr>
              <a:spcBef>
                <a:spcPts val="600"/>
              </a:spcBef>
            </a:pPr>
            <a:r>
              <a:rPr lang="ru-RU" sz="2000" b="0" dirty="0" smtClean="0"/>
              <a:t>Моральная целостность и пример для подражания</a:t>
            </a:r>
            <a:endParaRPr lang="de-DE" sz="2000" b="0" dirty="0" smtClean="0"/>
          </a:p>
          <a:p>
            <a:pPr>
              <a:spcBef>
                <a:spcPts val="600"/>
              </a:spcBef>
            </a:pPr>
            <a:r>
              <a:rPr lang="ru-RU" sz="2000" b="0" dirty="0" smtClean="0"/>
              <a:t>Гибкость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1562654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Примеры из практики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085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Содержание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643050"/>
            <a:ext cx="7715304" cy="4071966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Основы управления хозяйственно-экономической деятельностью</a:t>
            </a:r>
            <a:endParaRPr lang="de-DE" sz="2000" dirty="0" smtClean="0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Успешное руководство персоналом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Маркетинг в системе государственного и муниципального управления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 проектами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 временем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Организационное развитие 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Борьба с коррупцией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75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358114" cy="92869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От определения миссии – </a:t>
            </a:r>
            <a:br>
              <a:rPr lang="ru-RU" sz="2800" dirty="0" smtClean="0"/>
            </a:br>
            <a:r>
              <a:rPr lang="ru-RU" sz="2800" dirty="0" smtClean="0"/>
              <a:t>к определению ведущей цели</a:t>
            </a:r>
            <a:br>
              <a:rPr lang="ru-RU" sz="2800" dirty="0" smtClean="0"/>
            </a:b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786346" cy="492922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 smtClean="0"/>
              <a:t>Сообщество поселка Адельсдорф рассматривает свою общину в качестве привлекательного места для проживания и ведения бизнеса, и позиционирует себя как община с дружественной  средой, учитывающей потребности пожилых людей, людей с ограниченными возможностями здоровья, с дружелюбным отношением к семьям, предлагающая широкий спектр культурных, спортивных и образовательных возможностей</a:t>
            </a:r>
            <a:r>
              <a:rPr lang="de-DE" sz="1400" b="0" dirty="0" smtClean="0"/>
              <a:t>.</a:t>
            </a:r>
            <a:r>
              <a:rPr lang="ru-RU" sz="1400" b="0" dirty="0" smtClean="0"/>
              <a:t> В  качестве общины </a:t>
            </a:r>
            <a:br>
              <a:rPr lang="ru-RU" sz="1400" b="0" dirty="0" smtClean="0"/>
            </a:br>
            <a:r>
              <a:rPr lang="ru-RU" sz="1400" b="0" dirty="0" smtClean="0"/>
              <a:t>с устойчивым уровнем развития экономики оказывает содействие при проведении мер по использованию возобновляемых источников энергии и энергосбережению</a:t>
            </a:r>
            <a:r>
              <a:rPr lang="de-DE" sz="1400" b="0" dirty="0" smtClean="0"/>
              <a:t>. </a:t>
            </a:r>
            <a:r>
              <a:rPr lang="ru-RU" sz="1400" b="0" dirty="0" smtClean="0"/>
              <a:t>Основываясь на данных основных характеристиках совет общины определил для себя следующую ведущую цель</a:t>
            </a:r>
            <a:r>
              <a:rPr lang="de-DE" sz="1400" b="0" dirty="0" smtClean="0"/>
              <a:t>:</a:t>
            </a:r>
            <a:endParaRPr lang="de-DE" sz="1400" b="0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sz="half" idx="2"/>
          </p:nvPr>
        </p:nvGraphicFramePr>
        <p:xfrm>
          <a:off x="5500694" y="1857364"/>
          <a:ext cx="303529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8080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85720" y="214290"/>
            <a:ext cx="6500858" cy="720080"/>
          </a:xfrm>
        </p:spPr>
        <p:txBody>
          <a:bodyPr/>
          <a:lstStyle/>
          <a:p>
            <a:pPr algn="l"/>
            <a:r>
              <a:rPr lang="ru-RU" sz="2800" dirty="0" smtClean="0"/>
              <a:t>От миссии - к области действий </a:t>
            </a:r>
            <a:endParaRPr lang="de-DE" sz="2800" dirty="0"/>
          </a:p>
        </p:txBody>
      </p:sp>
      <p:graphicFrame>
        <p:nvGraphicFramePr>
          <p:cNvPr id="8" name="Inhaltsplatzhalt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40845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atumsplatzhalter 4"/>
          <p:cNvSpPr txBox="1">
            <a:spLocks/>
          </p:cNvSpPr>
          <p:nvPr/>
        </p:nvSpPr>
        <p:spPr bwMode="auto">
          <a:xfrm>
            <a:off x="755576" y="5733256"/>
            <a:ext cx="43164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Источник</a:t>
            </a:r>
            <a:r>
              <a:rPr lang="en-US" sz="1050" dirty="0" smtClean="0"/>
              <a:t>: </a:t>
            </a:r>
            <a:r>
              <a:rPr lang="ru-RU" sz="1050" dirty="0" smtClean="0"/>
              <a:t>Община Адельсдорф (</a:t>
            </a:r>
            <a:r>
              <a:rPr lang="en-US" sz="1050" dirty="0" smtClean="0"/>
              <a:t>Adelsdorf</a:t>
            </a:r>
            <a:r>
              <a:rPr lang="ru-RU" sz="1050" dirty="0" smtClean="0"/>
              <a:t>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624385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6000760" cy="720080"/>
          </a:xfrm>
        </p:spPr>
        <p:txBody>
          <a:bodyPr/>
          <a:lstStyle/>
          <a:p>
            <a:pPr algn="l"/>
            <a:r>
              <a:rPr lang="ru-RU" dirty="0" smtClean="0"/>
              <a:t>От области действий – </a:t>
            </a:r>
            <a:br>
              <a:rPr lang="ru-RU" dirty="0" smtClean="0"/>
            </a:br>
            <a:r>
              <a:rPr lang="ru-RU" dirty="0" smtClean="0"/>
              <a:t>к стратегической цели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576520"/>
              </p:ext>
            </p:extLst>
          </p:nvPr>
        </p:nvGraphicFramePr>
        <p:xfrm>
          <a:off x="428596" y="1071546"/>
          <a:ext cx="7891240" cy="51933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19340"/>
                <a:gridCol w="3571900"/>
              </a:tblGrid>
              <a:tr h="243416">
                <a:tc gridSpan="2">
                  <a:txBody>
                    <a:bodyPr/>
                    <a:lstStyle/>
                    <a:p>
                      <a:pPr marL="13335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effectLst/>
                          <a:latin typeface="Arial"/>
                          <a:ea typeface="Arial"/>
                        </a:rPr>
                        <a:t>Область действий</a:t>
                      </a:r>
                      <a:r>
                        <a:rPr lang="de-DE" sz="1100" b="1" dirty="0" smtClean="0">
                          <a:effectLst/>
                          <a:latin typeface="Arial"/>
                          <a:ea typeface="Arial"/>
                        </a:rPr>
                        <a:t>: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3416">
                <a:tc gridSpan="2">
                  <a:txBody>
                    <a:bodyPr/>
                    <a:lstStyle/>
                    <a:p>
                      <a:pPr marL="1333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Возобновляемые источники энергии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3416">
                <a:tc gridSpan="2">
                  <a:txBody>
                    <a:bodyPr/>
                    <a:lstStyle/>
                    <a:p>
                      <a:pPr marL="13335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/>
                          <a:ea typeface="Arial"/>
                        </a:rPr>
                        <a:t>Оценка</a:t>
                      </a:r>
                      <a:r>
                        <a:rPr lang="ru-RU" sz="1100" b="1" baseline="0" dirty="0" smtClean="0">
                          <a:effectLst/>
                          <a:latin typeface="Arial"/>
                          <a:ea typeface="Arial"/>
                        </a:rPr>
                        <a:t> области действий</a:t>
                      </a:r>
                      <a:r>
                        <a:rPr lang="de-DE" sz="1100" b="1" dirty="0" smtClean="0">
                          <a:effectLst/>
                          <a:latin typeface="Arial"/>
                          <a:ea typeface="Arial"/>
                        </a:rPr>
                        <a:t>: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3416">
                <a:tc>
                  <a:txBody>
                    <a:bodyPr/>
                    <a:lstStyle/>
                    <a:p>
                      <a:pPr marL="182435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Arial"/>
                        </a:rPr>
                        <a:t>3 / 34 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балла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marR="12700" algn="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Arial"/>
                        </a:rPr>
                        <a:t>9%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16">
                <a:tc>
                  <a:txBody>
                    <a:bodyPr/>
                    <a:lstStyle/>
                    <a:p>
                      <a:pPr marL="13335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/>
                          <a:ea typeface="Arial"/>
                        </a:rPr>
                        <a:t>Сильные стороны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/>
                          <a:ea typeface="Arial"/>
                        </a:rPr>
                        <a:t>Слабые стороны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83">
                <a:tc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Наличие</a:t>
                      </a:r>
                      <a:r>
                        <a:rPr lang="ru-RU" sz="1100" baseline="0" dirty="0" smtClean="0">
                          <a:effectLst/>
                          <a:latin typeface="Arial"/>
                          <a:ea typeface="Arial"/>
                        </a:rPr>
                        <a:t> теплосети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Отопление</a:t>
                      </a:r>
                      <a:r>
                        <a:rPr lang="ru-RU" sz="1100" baseline="0" dirty="0" smtClean="0">
                          <a:effectLst/>
                          <a:latin typeface="Arial"/>
                          <a:ea typeface="Arial"/>
                        </a:rPr>
                        <a:t> жидким топливом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83">
                <a:tc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Наличие пеллетного (гранульного) котла отопления в Аише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 /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 новостройка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l" defTabSz="914400" rtl="0" eaLnBrk="1" latinLnBrk="0" hangingPunct="1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Теплосети не являются предприятиями круглогодичного действия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83">
                <a:tc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Община располагает</a:t>
                      </a:r>
                      <a:r>
                        <a:rPr lang="ru-RU" sz="1100" baseline="0" dirty="0" smtClean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фотогальваническими (солнечными) энергетическими установками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Низкая</a:t>
                      </a:r>
                      <a:r>
                        <a:rPr lang="ru-RU" sz="1100" baseline="0" dirty="0" smtClean="0">
                          <a:effectLst/>
                          <a:latin typeface="Arial"/>
                          <a:ea typeface="Arial"/>
                        </a:rPr>
                        <a:t> выработка электроэнергии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83">
                <a:tc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Высокая компетентность в области энергетики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Не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 достаточно эффективная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система управления </a:t>
                      </a:r>
                      <a:b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производственным процессом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83">
                <a:tc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«Лидерская позиция» (поул-позиция) в области инженерных систем зданий и сооружений (АСУЗ/Автоматизированная Система Управления Зданиями)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Старые</a:t>
                      </a:r>
                      <a:r>
                        <a:rPr lang="ru-RU" sz="1100" baseline="0" dirty="0" smtClean="0">
                          <a:effectLst/>
                          <a:latin typeface="Arial"/>
                          <a:ea typeface="Arial"/>
                        </a:rPr>
                        <a:t> светильники уличного освещения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Arial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Старые насосы в системе водоснабжения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16">
                <a:tc gridSpan="2">
                  <a:txBody>
                    <a:bodyPr/>
                    <a:lstStyle/>
                    <a:p>
                      <a:pPr marL="13335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/>
                          <a:ea typeface="Arial"/>
                        </a:rPr>
                        <a:t>Стратегические</a:t>
                      </a:r>
                      <a:r>
                        <a:rPr lang="ru-RU" sz="1100" b="1" baseline="0" dirty="0" smtClean="0">
                          <a:effectLst/>
                          <a:latin typeface="Arial"/>
                          <a:ea typeface="Arial"/>
                        </a:rPr>
                        <a:t> цели до </a:t>
                      </a:r>
                      <a:r>
                        <a:rPr lang="de-DE" sz="1100" b="1" dirty="0" smtClean="0">
                          <a:effectLst/>
                          <a:latin typeface="Arial"/>
                          <a:ea typeface="Arial"/>
                        </a:rPr>
                        <a:t>2020</a:t>
                      </a:r>
                      <a:r>
                        <a:rPr lang="de-DE" sz="1100" b="1" dirty="0">
                          <a:effectLst/>
                          <a:latin typeface="Arial"/>
                          <a:ea typeface="Arial"/>
                        </a:rPr>
                        <a:t>: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3381">
                <a:tc gridSpan="2">
                  <a:txBody>
                    <a:bodyPr/>
                    <a:lstStyle/>
                    <a:p>
                      <a:pPr marL="13335">
                        <a:lnSpc>
                          <a:spcPct val="10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/>
                          <a:ea typeface="Arial"/>
                        </a:rPr>
                        <a:t>95% 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потребности общины в теплоснабжении должны до 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2020 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года покрываться за счет использования возобновляемых источников энергии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.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1583">
                <a:tc gridSpan="2"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20%-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ное сокращение потребления электроэнергии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 (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по сравнению с 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2011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 годом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)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3416">
                <a:tc gridSpan="2">
                  <a:txBody>
                    <a:bodyPr/>
                    <a:lstStyle/>
                    <a:p>
                      <a:pPr marL="1333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Arial"/>
                        </a:rPr>
                        <a:t>Увеличение собственного производства электроэнергии на 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20</a:t>
                      </a:r>
                      <a:r>
                        <a:rPr lang="de-DE" sz="1100" dirty="0">
                          <a:effectLst/>
                          <a:latin typeface="Arial"/>
                          <a:ea typeface="Arial"/>
                        </a:rPr>
                        <a:t>%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43416">
                <a:tc gridSpan="2">
                  <a:txBody>
                    <a:bodyPr/>
                    <a:lstStyle/>
                    <a:p>
                      <a:pPr marL="13335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/>
                          <a:ea typeface="Arial"/>
                        </a:rPr>
                        <a:t>Мероприятия</a:t>
                      </a:r>
                      <a:r>
                        <a:rPr lang="ru-RU" sz="1100" b="1" baseline="0" dirty="0" smtClean="0">
                          <a:effectLst/>
                          <a:latin typeface="Arial"/>
                          <a:ea typeface="Arial"/>
                        </a:rPr>
                        <a:t> в области действий</a:t>
                      </a:r>
                      <a:r>
                        <a:rPr lang="de-DE" sz="1100" b="1" dirty="0" smtClean="0">
                          <a:effectLst/>
                          <a:latin typeface="Arial"/>
                          <a:ea typeface="Arial"/>
                        </a:rPr>
                        <a:t>: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1583">
                <a:tc gridSpan="2"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Перевести уличное освещение</a:t>
                      </a:r>
                      <a:r>
                        <a:rPr lang="ru-RU" sz="1100" baseline="0" dirty="0" smtClean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Arial"/>
                        </a:rPr>
                        <a:t>на светодиодные технологии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 [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электроэнергия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]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1583">
                <a:tc gridSpan="2"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Внедрить новую систему управления производственным процессом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[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электроэнергия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]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1583">
                <a:tc gridSpan="2">
                  <a:txBody>
                    <a:bodyPr/>
                    <a:lstStyle/>
                    <a:p>
                      <a:pPr marL="13335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Переработка</a:t>
                      </a:r>
                      <a:r>
                        <a:rPr lang="ru-RU" sz="1100" baseline="0" dirty="0" smtClean="0">
                          <a:effectLst/>
                          <a:latin typeface="Arial"/>
                          <a:ea typeface="Arial"/>
                        </a:rPr>
                        <a:t> очищенного газа в энергию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 (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в рамках коммунального предприятия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) [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теплоснабжение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de-DE" sz="1100" dirty="0">
                          <a:effectLst/>
                          <a:latin typeface="Arial"/>
                          <a:ea typeface="Arial"/>
                        </a:rPr>
                        <a:t>+ </a:t>
                      </a:r>
                      <a:r>
                        <a:rPr lang="ru-RU" sz="1100" dirty="0" smtClean="0">
                          <a:effectLst/>
                          <a:latin typeface="Arial"/>
                          <a:ea typeface="Arial"/>
                        </a:rPr>
                        <a:t>электроэнергия</a:t>
                      </a:r>
                      <a:r>
                        <a:rPr lang="de-DE" sz="1100" dirty="0" smtClean="0">
                          <a:effectLst/>
                          <a:latin typeface="Arial"/>
                          <a:ea typeface="Arial"/>
                        </a:rPr>
                        <a:t>]</a:t>
                      </a:r>
                      <a:endParaRPr lang="de-DE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umsplatzhalter 4"/>
          <p:cNvSpPr txBox="1">
            <a:spLocks/>
          </p:cNvSpPr>
          <p:nvPr/>
        </p:nvSpPr>
        <p:spPr bwMode="auto">
          <a:xfrm>
            <a:off x="571472" y="6286520"/>
            <a:ext cx="3000396" cy="27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Univers LT 45 Light" pitchFamily="2" charset="0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Источник</a:t>
            </a:r>
            <a:r>
              <a:rPr lang="en-US" sz="1050" dirty="0" smtClean="0"/>
              <a:t>: </a:t>
            </a:r>
            <a:r>
              <a:rPr lang="ru-RU" sz="1050" dirty="0" smtClean="0"/>
              <a:t>Община Адельсдорф (</a:t>
            </a:r>
            <a:r>
              <a:rPr lang="en-US" sz="1050" dirty="0" smtClean="0"/>
              <a:t>Adelsdorf</a:t>
            </a:r>
            <a:r>
              <a:rPr lang="ru-RU" sz="1050" dirty="0" smtClean="0"/>
              <a:t>)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901384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357850" cy="801687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Области воздействия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процесса управления</a:t>
            </a:r>
            <a:endParaRPr lang="de-DE" dirty="0">
              <a:latin typeface="+mn-lt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8596" y="1500174"/>
            <a:ext cx="8143932" cy="342902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dirty="0" smtClean="0"/>
              <a:t>Эффективность</a:t>
            </a:r>
            <a:r>
              <a:rPr lang="de-DE" sz="2000" dirty="0" smtClean="0"/>
              <a:t> </a:t>
            </a:r>
            <a:r>
              <a:rPr lang="ru-RU" sz="2000" dirty="0" smtClean="0"/>
              <a:t>и результативность работы администраций можно регулировать посредством нижеследующего:</a:t>
            </a:r>
          </a:p>
          <a:p>
            <a:pPr marL="0" indent="0">
              <a:spcBef>
                <a:spcPts val="600"/>
              </a:spcBef>
              <a:buNone/>
            </a:pPr>
            <a:endParaRPr lang="de-DE" sz="2000" dirty="0" smtClean="0"/>
          </a:p>
          <a:p>
            <a:pPr>
              <a:spcBef>
                <a:spcPts val="600"/>
              </a:spcBef>
            </a:pPr>
            <a:r>
              <a:rPr lang="ru-RU" sz="2000" dirty="0" smtClean="0"/>
              <a:t>Клиентоориентированность</a:t>
            </a:r>
            <a:r>
              <a:rPr lang="de-DE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продуктов</a:t>
            </a:r>
            <a:endParaRPr lang="de-DE" sz="20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/>
              <a:t>Сокращение</a:t>
            </a:r>
            <a:r>
              <a:rPr lang="de-DE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издержек</a:t>
            </a:r>
            <a:endParaRPr lang="de-DE" sz="20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/>
              <a:t>Улучшение</a:t>
            </a:r>
            <a:r>
              <a:rPr lang="de-DE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качества</a:t>
            </a:r>
            <a:endParaRPr lang="de-DE" sz="20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2000" dirty="0" smtClean="0"/>
              <a:t>O</a:t>
            </a:r>
            <a:r>
              <a:rPr lang="ru-RU" sz="2000" dirty="0" err="1" smtClean="0"/>
              <a:t>птимизация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процессов</a:t>
            </a:r>
            <a:endParaRPr lang="de-DE" sz="20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/>
              <a:t>Контроль и ревизия</a:t>
            </a:r>
            <a:r>
              <a:rPr lang="de-DE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денежных поступлений</a:t>
            </a:r>
            <a:endParaRPr lang="de-DE" sz="20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000" dirty="0" smtClean="0"/>
              <a:t>Повышение </a:t>
            </a:r>
            <a:r>
              <a:rPr lang="ru-RU" sz="2000" dirty="0" smtClean="0">
                <a:solidFill>
                  <a:srgbClr val="FF0000"/>
                </a:solidFill>
              </a:rPr>
              <a:t>продуктивности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57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Содержание</a:t>
            </a:r>
            <a:endParaRPr lang="de-DE" sz="2800" dirty="0">
              <a:latin typeface="Univers LT 45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472" y="1428736"/>
            <a:ext cx="7643866" cy="428628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Основы управления хозяйственно-экономической деятельностью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/>
              <a:t>Успешное руководство персоналом</a:t>
            </a:r>
            <a:endParaRPr lang="de-DE" sz="2000" dirty="0" smtClean="0"/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Маркетинг в системе государственного и муниципального управления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 проектами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 временем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Организационное развитие 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Борьба с коррупцией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54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2820282" cy="576263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Введение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062912" cy="4945083"/>
          </a:xfrm>
        </p:spPr>
        <p:txBody>
          <a:bodyPr/>
          <a:lstStyle/>
          <a:p>
            <a:pPr marL="1246188" lvl="1" indent="-533400">
              <a:lnSpc>
                <a:spcPct val="90000"/>
              </a:lnSpc>
              <a:buFontTx/>
              <a:buNone/>
            </a:pPr>
            <a:endParaRPr lang="ru-RU" altLang="de-DE" sz="3200" dirty="0" smtClean="0"/>
          </a:p>
          <a:p>
            <a:pPr marL="1246188" lvl="1" indent="-533400">
              <a:lnSpc>
                <a:spcPct val="90000"/>
              </a:lnSpc>
              <a:buFontTx/>
              <a:buNone/>
            </a:pPr>
            <a:r>
              <a:rPr lang="ru-RU" altLang="de-DE" sz="3200" dirty="0" smtClean="0"/>
              <a:t>Руководитель</a:t>
            </a:r>
            <a:r>
              <a:rPr lang="de-DE" altLang="de-DE" sz="3200" dirty="0" smtClean="0"/>
              <a:t>?</a:t>
            </a:r>
          </a:p>
          <a:p>
            <a:pPr marL="3003550" lvl="4" indent="-381000">
              <a:lnSpc>
                <a:spcPct val="90000"/>
              </a:lnSpc>
              <a:buFontTx/>
              <a:buNone/>
            </a:pPr>
            <a:r>
              <a:rPr lang="de-DE" altLang="de-DE" dirty="0" smtClean="0"/>
              <a:t>	</a:t>
            </a:r>
            <a:endParaRPr lang="ru-RU" altLang="de-DE" dirty="0" smtClean="0"/>
          </a:p>
          <a:p>
            <a:pPr marL="3003550" lvl="4" indent="-381000">
              <a:lnSpc>
                <a:spcPct val="90000"/>
              </a:lnSpc>
              <a:buFontTx/>
              <a:buNone/>
            </a:pPr>
            <a:r>
              <a:rPr lang="ru-RU" altLang="de-DE" sz="2400" dirty="0" smtClean="0"/>
              <a:t>    Шеф</a:t>
            </a:r>
            <a:r>
              <a:rPr lang="de-DE" altLang="de-DE" sz="2400" dirty="0" smtClean="0"/>
              <a:t>?</a:t>
            </a:r>
          </a:p>
          <a:p>
            <a:pPr marL="3003550" lvl="4" indent="-381000">
              <a:lnSpc>
                <a:spcPct val="90000"/>
              </a:lnSpc>
              <a:buFontTx/>
              <a:buNone/>
            </a:pPr>
            <a:r>
              <a:rPr lang="de-DE" altLang="de-DE" sz="2400" dirty="0" smtClean="0"/>
              <a:t>			</a:t>
            </a:r>
            <a:r>
              <a:rPr lang="ru-RU" altLang="de-DE" sz="2400" dirty="0" smtClean="0"/>
              <a:t>     Менеджер</a:t>
            </a:r>
            <a:r>
              <a:rPr lang="de-DE" altLang="de-DE" sz="2400" dirty="0" smtClean="0"/>
              <a:t>?</a:t>
            </a:r>
          </a:p>
          <a:p>
            <a:pPr marL="3003550" lvl="4" indent="-381000">
              <a:lnSpc>
                <a:spcPct val="90000"/>
              </a:lnSpc>
              <a:buFontTx/>
              <a:buNone/>
            </a:pPr>
            <a:r>
              <a:rPr lang="ru-RU" altLang="de-DE" sz="2400" dirty="0" smtClean="0"/>
              <a:t>Начальник</a:t>
            </a:r>
            <a:r>
              <a:rPr lang="de-DE" altLang="de-DE" sz="2400" dirty="0" smtClean="0"/>
              <a:t>?</a:t>
            </a:r>
          </a:p>
          <a:p>
            <a:pPr marL="3003550" lvl="4" indent="-381000">
              <a:lnSpc>
                <a:spcPct val="90000"/>
              </a:lnSpc>
              <a:buFontTx/>
              <a:buNone/>
            </a:pPr>
            <a:endParaRPr lang="ru-RU" altLang="de-DE" sz="3600" dirty="0" smtClean="0"/>
          </a:p>
          <a:p>
            <a:pPr marL="3003550" lvl="4" indent="-381000">
              <a:lnSpc>
                <a:spcPct val="90000"/>
              </a:lnSpc>
              <a:buFontTx/>
              <a:buNone/>
            </a:pPr>
            <a:endParaRPr lang="de-DE" altLang="de-DE" sz="3600" dirty="0" smtClean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altLang="de-DE" sz="2800" dirty="0" smtClean="0">
                <a:solidFill>
                  <a:srgbClr val="FF3300"/>
                </a:solidFill>
              </a:rPr>
              <a:t>Кого Вы себе представляете, </a:t>
            </a:r>
            <a:br>
              <a:rPr lang="ru-RU" altLang="de-DE" sz="2800" dirty="0" smtClean="0">
                <a:solidFill>
                  <a:srgbClr val="FF3300"/>
                </a:solidFill>
              </a:rPr>
            </a:br>
            <a:r>
              <a:rPr lang="ru-RU" altLang="de-DE" sz="2800" dirty="0" smtClean="0">
                <a:solidFill>
                  <a:srgbClr val="FF3300"/>
                </a:solidFill>
              </a:rPr>
              <a:t>когда размышляете над темой «Руководство»</a:t>
            </a:r>
            <a:r>
              <a:rPr lang="de-DE" altLang="de-DE" sz="2800" dirty="0" smtClean="0">
                <a:solidFill>
                  <a:srgbClr val="FF3300"/>
                </a:solidFill>
              </a:rPr>
              <a:t>?</a:t>
            </a:r>
          </a:p>
          <a:p>
            <a:pPr marL="3003550" lvl="4" indent="-381000">
              <a:lnSpc>
                <a:spcPct val="90000"/>
              </a:lnSpc>
              <a:buFontTx/>
              <a:buNone/>
            </a:pPr>
            <a:endParaRPr lang="de-DE" altLang="de-DE" sz="3600" dirty="0" smtClean="0">
              <a:solidFill>
                <a:srgbClr val="FF3300"/>
              </a:solidFill>
            </a:endParaRPr>
          </a:p>
          <a:p>
            <a:pPr marL="3003550" lvl="4" indent="-381000">
              <a:lnSpc>
                <a:spcPct val="90000"/>
              </a:lnSpc>
              <a:buFontTx/>
              <a:buNone/>
            </a:pPr>
            <a:endParaRPr lang="de-DE" alt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678320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6632"/>
            <a:ext cx="5105405" cy="812038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Задачи руководителя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857365"/>
            <a:ext cx="8001056" cy="3000396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de-DE" sz="2000" b="0" dirty="0" smtClean="0"/>
              <a:t>Определение в процессе </a:t>
            </a:r>
            <a:r>
              <a:rPr lang="ru-RU" altLang="de-DE" sz="2000" b="0" dirty="0" smtClean="0">
                <a:solidFill>
                  <a:srgbClr val="0070C0"/>
                </a:solidFill>
              </a:rPr>
              <a:t>взаимодействия</a:t>
            </a:r>
            <a:r>
              <a:rPr lang="de-DE" altLang="de-DE" sz="2000" b="0" dirty="0" smtClean="0">
                <a:solidFill>
                  <a:srgbClr val="0070C0"/>
                </a:solidFill>
              </a:rPr>
              <a:t> </a:t>
            </a:r>
            <a:r>
              <a:rPr lang="ru-RU" altLang="de-DE" sz="2000" b="0" dirty="0" smtClean="0"/>
              <a:t>направления действий</a:t>
            </a:r>
            <a:r>
              <a:rPr lang="de-DE" altLang="de-DE" sz="2000" b="0" dirty="0" smtClean="0"/>
              <a:t> </a:t>
            </a:r>
            <a:r>
              <a:rPr lang="ru-RU" altLang="de-DE" sz="2000" b="0" dirty="0" smtClean="0"/>
              <a:t>индивидуумов и групп</a:t>
            </a:r>
            <a:r>
              <a:rPr lang="de-DE" altLang="de-DE" sz="2000" b="0" dirty="0" smtClean="0"/>
              <a:t> </a:t>
            </a:r>
            <a:r>
              <a:rPr lang="ru-RU" altLang="de-DE" sz="2000" b="0" dirty="0" smtClean="0"/>
              <a:t>для реализации заданных </a:t>
            </a:r>
            <a:r>
              <a:rPr lang="ru-RU" altLang="de-DE" sz="2000" b="0" dirty="0" smtClean="0">
                <a:solidFill>
                  <a:srgbClr val="FF0000"/>
                </a:solidFill>
              </a:rPr>
              <a:t>целей</a:t>
            </a:r>
            <a:r>
              <a:rPr lang="de-DE" altLang="de-DE" sz="2000" b="0" dirty="0" smtClean="0"/>
              <a:t>;</a:t>
            </a:r>
            <a:endParaRPr lang="ru-RU" altLang="de-DE" sz="2000" b="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e-DE" altLang="de-DE" sz="1000" b="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de-DE" sz="2000" b="0" dirty="0" smtClean="0"/>
              <a:t>Наряду с ориентацией на достижение целей индивидуумами и группами руководящие функции заключаются в </a:t>
            </a:r>
            <a:r>
              <a:rPr lang="ru-RU" altLang="de-DE" sz="2000" b="0" dirty="0" smtClean="0">
                <a:solidFill>
                  <a:srgbClr val="FF0000"/>
                </a:solidFill>
              </a:rPr>
              <a:t>мотивировании</a:t>
            </a:r>
            <a:r>
              <a:rPr lang="de-DE" altLang="de-DE" sz="2000" b="0" dirty="0" smtClean="0">
                <a:solidFill>
                  <a:srgbClr val="0070C0"/>
                </a:solidFill>
              </a:rPr>
              <a:t> </a:t>
            </a:r>
            <a:r>
              <a:rPr lang="ru-RU" altLang="de-DE" sz="2000" b="0" dirty="0" smtClean="0"/>
              <a:t>сотрудников</a:t>
            </a:r>
            <a:r>
              <a:rPr lang="de-DE" altLang="de-DE" sz="2000" b="0" dirty="0" smtClean="0"/>
              <a:t>, </a:t>
            </a:r>
            <a:r>
              <a:rPr lang="ru-RU" altLang="de-DE" sz="2000" b="0" dirty="0" smtClean="0">
                <a:solidFill>
                  <a:srgbClr val="FF0000"/>
                </a:solidFill>
              </a:rPr>
              <a:t>организации</a:t>
            </a:r>
            <a:r>
              <a:rPr lang="de-DE" altLang="de-DE" sz="2000" b="0" dirty="0" smtClean="0">
                <a:solidFill>
                  <a:srgbClr val="FF0000"/>
                </a:solidFill>
              </a:rPr>
              <a:t> </a:t>
            </a:r>
            <a:r>
              <a:rPr lang="ru-RU" altLang="de-DE" sz="2000" b="0" dirty="0" smtClean="0"/>
              <a:t>процессов</a:t>
            </a:r>
            <a:r>
              <a:rPr lang="de-DE" altLang="de-DE" sz="2000" b="0" dirty="0" smtClean="0"/>
              <a:t>, </a:t>
            </a:r>
            <a:r>
              <a:rPr lang="ru-RU" altLang="de-DE" sz="2000" b="0" dirty="0" smtClean="0">
                <a:solidFill>
                  <a:srgbClr val="FF0000"/>
                </a:solidFill>
              </a:rPr>
              <a:t>контроле </a:t>
            </a:r>
            <a:r>
              <a:rPr lang="ru-RU" altLang="de-DE" sz="2000" b="0" dirty="0" smtClean="0"/>
              <a:t>результатов</a:t>
            </a:r>
            <a:r>
              <a:rPr lang="de-DE" altLang="de-DE" sz="2000" b="0" dirty="0" smtClean="0"/>
              <a:t> </a:t>
            </a:r>
            <a:r>
              <a:rPr lang="ru-RU" altLang="de-DE" sz="2000" b="0" dirty="0" smtClean="0"/>
              <a:t>и </a:t>
            </a:r>
            <a:br>
              <a:rPr lang="ru-RU" altLang="de-DE" sz="2000" b="0" dirty="0" smtClean="0"/>
            </a:br>
            <a:r>
              <a:rPr lang="ru-RU" altLang="de-DE" sz="2000" b="0" dirty="0" smtClean="0"/>
              <a:t>обеспечении сплоченности группы</a:t>
            </a:r>
            <a:r>
              <a:rPr lang="de-DE" altLang="de-DE" sz="2000" b="0" dirty="0" smtClean="0">
                <a:solidFill>
                  <a:srgbClr val="0070C0"/>
                </a:solidFill>
              </a:rPr>
              <a:t> </a:t>
            </a:r>
            <a:r>
              <a:rPr lang="de-DE" altLang="de-DE" sz="2000" b="0" dirty="0" smtClean="0">
                <a:solidFill>
                  <a:srgbClr val="FF0000"/>
                </a:solidFill>
              </a:rPr>
              <a:t>(</a:t>
            </a:r>
            <a:r>
              <a:rPr lang="ru-RU" altLang="de-DE" sz="2000" b="0" dirty="0" smtClean="0">
                <a:solidFill>
                  <a:srgbClr val="FF0000"/>
                </a:solidFill>
              </a:rPr>
              <a:t>преодоление конфликтов</a:t>
            </a:r>
            <a:r>
              <a:rPr lang="de-DE" altLang="de-DE" sz="2000" b="0" dirty="0" smtClean="0">
                <a:solidFill>
                  <a:srgbClr val="FF0000"/>
                </a:solidFill>
              </a:rPr>
              <a:t>)</a:t>
            </a:r>
            <a:r>
              <a:rPr lang="de-DE" altLang="de-DE" sz="2000" b="0" dirty="0" smtClean="0"/>
              <a:t>.</a:t>
            </a:r>
            <a:r>
              <a:rPr lang="ru-RU" altLang="de-DE" sz="2000" dirty="0" smtClean="0"/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altLang="de-DE" b="0" dirty="0" smtClean="0"/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de-DE" altLang="de-DE" sz="2800" dirty="0" smtClean="0">
              <a:latin typeface="Univers LT 45 Ligh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103674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309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4429156" cy="666733"/>
          </a:xfrm>
        </p:spPr>
        <p:txBody>
          <a:bodyPr/>
          <a:lstStyle/>
          <a:p>
            <a:r>
              <a:rPr lang="ru-RU" altLang="de-DE" sz="2800" dirty="0" smtClean="0">
                <a:solidFill>
                  <a:schemeClr val="tx1"/>
                </a:solidFill>
                <a:latin typeface="+mn-lt"/>
              </a:rPr>
              <a:t>Элементы руководства</a:t>
            </a:r>
            <a:endParaRPr lang="de-DE" altLang="de-DE" sz="2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4" name="Picture 4" descr="Management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/>
          <a:stretch/>
        </p:blipFill>
        <p:spPr>
          <a:xfrm>
            <a:off x="1028700" y="1484784"/>
            <a:ext cx="6343650" cy="41611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5940425" y="6165850"/>
            <a:ext cx="147027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dirty="0">
                <a:latin typeface="Univers LT 45 Light" pitchFamily="2" charset="0"/>
              </a:rPr>
              <a:t>Quelle: Klingenberger, </a:t>
            </a:r>
          </a:p>
        </p:txBody>
      </p:sp>
      <p:sp>
        <p:nvSpPr>
          <p:cNvPr id="2" name="Овал 1"/>
          <p:cNvSpPr/>
          <p:nvPr/>
        </p:nvSpPr>
        <p:spPr>
          <a:xfrm>
            <a:off x="2285984" y="1916832"/>
            <a:ext cx="3786214" cy="1226416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Быть лидером: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Идти впереди (во главе), задавать направление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7224" y="3929066"/>
            <a:ext cx="2778672" cy="1714512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Управлять: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организовывать, создавать общие (рамочные) условия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80285" y="3857628"/>
            <a:ext cx="2677798" cy="1785950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Руководить: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сопровождать, поддерживать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71802" y="1571612"/>
            <a:ext cx="221457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 отношению 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к будущему</a:t>
            </a:r>
            <a:r>
              <a:rPr lang="de-DE" sz="1200" b="1" dirty="0" smtClean="0">
                <a:solidFill>
                  <a:schemeClr val="tx1"/>
                </a:solidFill>
              </a:rPr>
              <a:t>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5715016"/>
            <a:ext cx="2088232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 отношению к делу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5715016"/>
            <a:ext cx="2575100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 отношению к сотрудникам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424" y="6209057"/>
            <a:ext cx="2417789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chemeClr val="tx1"/>
                </a:solidFill>
              </a:rPr>
              <a:t>Источник: Клингенбергер, </a:t>
            </a:r>
            <a:br>
              <a:rPr lang="ru-RU" sz="1050" dirty="0" smtClean="0">
                <a:solidFill>
                  <a:schemeClr val="tx1"/>
                </a:solidFill>
              </a:rPr>
            </a:br>
            <a:r>
              <a:rPr lang="ru-RU" sz="1050" dirty="0" smtClean="0">
                <a:solidFill>
                  <a:schemeClr val="tx1"/>
                </a:solidFill>
              </a:rPr>
              <a:t>Основы руководства, ВШУ, Том 12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2347" y="3675792"/>
            <a:ext cx="1688870" cy="52509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Менеджмент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84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14282" y="357166"/>
            <a:ext cx="64294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2800" b="1" spc="-4" dirty="0" smtClean="0">
                <a:latin typeface="+mn-lt"/>
                <a:cs typeface="Helvetica"/>
              </a:rPr>
              <a:t>Различные роли руководите</a:t>
            </a:r>
            <a:r>
              <a:rPr lang="ru-RU" sz="2400" b="1" spc="-4" dirty="0" smtClean="0">
                <a:latin typeface="+mn-lt"/>
                <a:cs typeface="Helvetica"/>
              </a:rPr>
              <a:t>ля</a:t>
            </a:r>
            <a:endParaRPr sz="2400" dirty="0">
              <a:latin typeface="+mn-lt"/>
              <a:cs typeface="Helvetic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9537" y="4888779"/>
            <a:ext cx="1214438" cy="1780580"/>
          </a:xfrm>
          <a:custGeom>
            <a:avLst/>
            <a:gdLst/>
            <a:ahLst/>
            <a:cxnLst/>
            <a:rect l="l" t="t" r="r" b="b"/>
            <a:pathLst>
              <a:path w="1727200" h="2532379">
                <a:moveTo>
                  <a:pt x="1376222" y="65456"/>
                </a:moveTo>
                <a:lnTo>
                  <a:pt x="1534157" y="146022"/>
                </a:lnTo>
                <a:lnTo>
                  <a:pt x="1583579" y="171484"/>
                </a:lnTo>
                <a:lnTo>
                  <a:pt x="1622317" y="192997"/>
                </a:lnTo>
                <a:lnTo>
                  <a:pt x="1679919" y="236399"/>
                </a:lnTo>
                <a:lnTo>
                  <a:pt x="1703130" y="267553"/>
                </a:lnTo>
                <a:lnTo>
                  <a:pt x="1718863" y="302585"/>
                </a:lnTo>
                <a:lnTo>
                  <a:pt x="1726691" y="340182"/>
                </a:lnTo>
                <a:lnTo>
                  <a:pt x="1726187" y="379029"/>
                </a:lnTo>
                <a:lnTo>
                  <a:pt x="1704958" y="448123"/>
                </a:lnTo>
                <a:lnTo>
                  <a:pt x="1686051" y="488622"/>
                </a:lnTo>
                <a:lnTo>
                  <a:pt x="1660646" y="538913"/>
                </a:lnTo>
                <a:lnTo>
                  <a:pt x="742206" y="2339337"/>
                </a:lnTo>
                <a:lnTo>
                  <a:pt x="716744" y="2388759"/>
                </a:lnTo>
                <a:lnTo>
                  <a:pt x="695231" y="2427497"/>
                </a:lnTo>
                <a:lnTo>
                  <a:pt x="651829" y="2485099"/>
                </a:lnTo>
                <a:lnTo>
                  <a:pt x="620676" y="2508310"/>
                </a:lnTo>
                <a:lnTo>
                  <a:pt x="585643" y="2524043"/>
                </a:lnTo>
                <a:lnTo>
                  <a:pt x="548046" y="2531871"/>
                </a:lnTo>
                <a:lnTo>
                  <a:pt x="509199" y="2531367"/>
                </a:lnTo>
                <a:lnTo>
                  <a:pt x="440105" y="2510138"/>
                </a:lnTo>
                <a:lnTo>
                  <a:pt x="399606" y="2491231"/>
                </a:lnTo>
                <a:lnTo>
                  <a:pt x="349315" y="2465826"/>
                </a:lnTo>
                <a:lnTo>
                  <a:pt x="192533" y="2385848"/>
                </a:lnTo>
                <a:lnTo>
                  <a:pt x="143111" y="2360387"/>
                </a:lnTo>
                <a:lnTo>
                  <a:pt x="104373" y="2338873"/>
                </a:lnTo>
                <a:lnTo>
                  <a:pt x="46772" y="2295471"/>
                </a:lnTo>
                <a:lnTo>
                  <a:pt x="23560" y="2264317"/>
                </a:lnTo>
                <a:lnTo>
                  <a:pt x="7827" y="2229285"/>
                </a:lnTo>
                <a:lnTo>
                  <a:pt x="0" y="2191688"/>
                </a:lnTo>
                <a:lnTo>
                  <a:pt x="503" y="2152841"/>
                </a:lnTo>
                <a:lnTo>
                  <a:pt x="21732" y="2083747"/>
                </a:lnTo>
                <a:lnTo>
                  <a:pt x="40639" y="2043248"/>
                </a:lnTo>
                <a:lnTo>
                  <a:pt x="66044" y="1992957"/>
                </a:lnTo>
                <a:lnTo>
                  <a:pt x="984484" y="192533"/>
                </a:lnTo>
                <a:lnTo>
                  <a:pt x="1009946" y="143111"/>
                </a:lnTo>
                <a:lnTo>
                  <a:pt x="1031459" y="104373"/>
                </a:lnTo>
                <a:lnTo>
                  <a:pt x="1074861" y="46772"/>
                </a:lnTo>
                <a:lnTo>
                  <a:pt x="1106015" y="23560"/>
                </a:lnTo>
                <a:lnTo>
                  <a:pt x="1141048" y="7827"/>
                </a:lnTo>
                <a:lnTo>
                  <a:pt x="1178645" y="0"/>
                </a:lnTo>
                <a:lnTo>
                  <a:pt x="1217492" y="503"/>
                </a:lnTo>
                <a:lnTo>
                  <a:pt x="1251511" y="8596"/>
                </a:lnTo>
                <a:lnTo>
                  <a:pt x="1286586" y="21732"/>
                </a:lnTo>
                <a:lnTo>
                  <a:pt x="1327084" y="40639"/>
                </a:lnTo>
                <a:lnTo>
                  <a:pt x="1377376" y="66044"/>
                </a:lnTo>
                <a:lnTo>
                  <a:pt x="1376222" y="65456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9" name="object 9"/>
          <p:cNvSpPr/>
          <p:nvPr/>
        </p:nvSpPr>
        <p:spPr>
          <a:xfrm>
            <a:off x="4978157" y="4868961"/>
            <a:ext cx="1084957" cy="1819870"/>
          </a:xfrm>
          <a:custGeom>
            <a:avLst/>
            <a:gdLst/>
            <a:ahLst/>
            <a:cxnLst/>
            <a:rect l="l" t="t" r="r" b="b"/>
            <a:pathLst>
              <a:path w="1543050" h="2588259">
                <a:moveTo>
                  <a:pt x="214009" y="113677"/>
                </a:moveTo>
                <a:lnTo>
                  <a:pt x="379100" y="49030"/>
                </a:lnTo>
                <a:lnTo>
                  <a:pt x="430949" y="28966"/>
                </a:lnTo>
                <a:lnTo>
                  <a:pt x="472752" y="14273"/>
                </a:lnTo>
                <a:lnTo>
                  <a:pt x="543448" y="0"/>
                </a:lnTo>
                <a:lnTo>
                  <a:pt x="582156" y="3318"/>
                </a:lnTo>
                <a:lnTo>
                  <a:pt x="618802" y="14804"/>
                </a:lnTo>
                <a:lnTo>
                  <a:pt x="652118" y="33905"/>
                </a:lnTo>
                <a:lnTo>
                  <a:pt x="680838" y="60068"/>
                </a:lnTo>
                <a:lnTo>
                  <a:pt x="718425" y="121808"/>
                </a:lnTo>
                <a:lnTo>
                  <a:pt x="736165" y="162832"/>
                </a:lnTo>
                <a:lnTo>
                  <a:pt x="756917" y="215214"/>
                </a:lnTo>
                <a:lnTo>
                  <a:pt x="1493883" y="2097218"/>
                </a:lnTo>
                <a:lnTo>
                  <a:pt x="1513947" y="2149067"/>
                </a:lnTo>
                <a:lnTo>
                  <a:pt x="1528641" y="2190871"/>
                </a:lnTo>
                <a:lnTo>
                  <a:pt x="1542914" y="2261567"/>
                </a:lnTo>
                <a:lnTo>
                  <a:pt x="1539596" y="2300275"/>
                </a:lnTo>
                <a:lnTo>
                  <a:pt x="1528109" y="2336920"/>
                </a:lnTo>
                <a:lnTo>
                  <a:pt x="1509008" y="2370236"/>
                </a:lnTo>
                <a:lnTo>
                  <a:pt x="1482846" y="2398957"/>
                </a:lnTo>
                <a:lnTo>
                  <a:pt x="1421105" y="2436543"/>
                </a:lnTo>
                <a:lnTo>
                  <a:pt x="1380082" y="2454284"/>
                </a:lnTo>
                <a:lnTo>
                  <a:pt x="1327699" y="2475036"/>
                </a:lnTo>
                <a:lnTo>
                  <a:pt x="1163813" y="2539211"/>
                </a:lnTo>
                <a:lnTo>
                  <a:pt x="1111965" y="2559275"/>
                </a:lnTo>
                <a:lnTo>
                  <a:pt x="1070161" y="2573968"/>
                </a:lnTo>
                <a:lnTo>
                  <a:pt x="999465" y="2588241"/>
                </a:lnTo>
                <a:lnTo>
                  <a:pt x="960757" y="2584923"/>
                </a:lnTo>
                <a:lnTo>
                  <a:pt x="924112" y="2573437"/>
                </a:lnTo>
                <a:lnTo>
                  <a:pt x="890796" y="2554336"/>
                </a:lnTo>
                <a:lnTo>
                  <a:pt x="862075" y="2528174"/>
                </a:lnTo>
                <a:lnTo>
                  <a:pt x="824488" y="2466433"/>
                </a:lnTo>
                <a:lnTo>
                  <a:pt x="806748" y="2425410"/>
                </a:lnTo>
                <a:lnTo>
                  <a:pt x="785996" y="2373027"/>
                </a:lnTo>
                <a:lnTo>
                  <a:pt x="49030" y="491023"/>
                </a:lnTo>
                <a:lnTo>
                  <a:pt x="28966" y="439174"/>
                </a:lnTo>
                <a:lnTo>
                  <a:pt x="14273" y="397370"/>
                </a:lnTo>
                <a:lnTo>
                  <a:pt x="0" y="326675"/>
                </a:lnTo>
                <a:lnTo>
                  <a:pt x="3318" y="287966"/>
                </a:lnTo>
                <a:lnTo>
                  <a:pt x="14804" y="251321"/>
                </a:lnTo>
                <a:lnTo>
                  <a:pt x="33905" y="218005"/>
                </a:lnTo>
                <a:lnTo>
                  <a:pt x="60068" y="189284"/>
                </a:lnTo>
                <a:lnTo>
                  <a:pt x="121808" y="151698"/>
                </a:lnTo>
                <a:lnTo>
                  <a:pt x="162832" y="133957"/>
                </a:lnTo>
                <a:lnTo>
                  <a:pt x="215214" y="113205"/>
                </a:lnTo>
                <a:lnTo>
                  <a:pt x="214009" y="113677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0" name="object 10"/>
          <p:cNvSpPr/>
          <p:nvPr/>
        </p:nvSpPr>
        <p:spPr>
          <a:xfrm>
            <a:off x="4458429" y="3162523"/>
            <a:ext cx="534442" cy="1831925"/>
          </a:xfrm>
          <a:custGeom>
            <a:avLst/>
            <a:gdLst/>
            <a:ahLst/>
            <a:cxnLst/>
            <a:rect l="l" t="t" r="r" b="b"/>
            <a:pathLst>
              <a:path w="760095" h="2605404">
                <a:moveTo>
                  <a:pt x="291210" y="0"/>
                </a:moveTo>
                <a:lnTo>
                  <a:pt x="468508" y="0"/>
                </a:lnTo>
                <a:lnTo>
                  <a:pt x="524102" y="222"/>
                </a:lnTo>
                <a:lnTo>
                  <a:pt x="568386" y="1783"/>
                </a:lnTo>
                <a:lnTo>
                  <a:pt x="639419" y="14270"/>
                </a:lnTo>
                <a:lnTo>
                  <a:pt x="674252" y="31474"/>
                </a:lnTo>
                <a:lnTo>
                  <a:pt x="704186" y="55532"/>
                </a:lnTo>
                <a:lnTo>
                  <a:pt x="728244" y="85466"/>
                </a:lnTo>
                <a:lnTo>
                  <a:pt x="745448" y="120299"/>
                </a:lnTo>
                <a:lnTo>
                  <a:pt x="757935" y="191494"/>
                </a:lnTo>
                <a:lnTo>
                  <a:pt x="759495" y="236162"/>
                </a:lnTo>
                <a:lnTo>
                  <a:pt x="759718" y="292505"/>
                </a:lnTo>
                <a:lnTo>
                  <a:pt x="759718" y="2313658"/>
                </a:lnTo>
                <a:lnTo>
                  <a:pt x="759495" y="2369252"/>
                </a:lnTo>
                <a:lnTo>
                  <a:pt x="757935" y="2413536"/>
                </a:lnTo>
                <a:lnTo>
                  <a:pt x="745448" y="2484569"/>
                </a:lnTo>
                <a:lnTo>
                  <a:pt x="728244" y="2519402"/>
                </a:lnTo>
                <a:lnTo>
                  <a:pt x="704186" y="2549336"/>
                </a:lnTo>
                <a:lnTo>
                  <a:pt x="674252" y="2573394"/>
                </a:lnTo>
                <a:lnTo>
                  <a:pt x="639419" y="2590598"/>
                </a:lnTo>
                <a:lnTo>
                  <a:pt x="568224" y="2603085"/>
                </a:lnTo>
                <a:lnTo>
                  <a:pt x="523556" y="2604646"/>
                </a:lnTo>
                <a:lnTo>
                  <a:pt x="467213" y="2604869"/>
                </a:lnTo>
                <a:lnTo>
                  <a:pt x="291210" y="2604869"/>
                </a:lnTo>
                <a:lnTo>
                  <a:pt x="235616" y="2604646"/>
                </a:lnTo>
                <a:lnTo>
                  <a:pt x="191332" y="2603085"/>
                </a:lnTo>
                <a:lnTo>
                  <a:pt x="120299" y="2590598"/>
                </a:lnTo>
                <a:lnTo>
                  <a:pt x="85466" y="2573394"/>
                </a:lnTo>
                <a:lnTo>
                  <a:pt x="55532" y="2549336"/>
                </a:lnTo>
                <a:lnTo>
                  <a:pt x="31474" y="2519402"/>
                </a:lnTo>
                <a:lnTo>
                  <a:pt x="14270" y="2484569"/>
                </a:lnTo>
                <a:lnTo>
                  <a:pt x="1783" y="2413374"/>
                </a:lnTo>
                <a:lnTo>
                  <a:pt x="222" y="2368706"/>
                </a:lnTo>
                <a:lnTo>
                  <a:pt x="0" y="2312363"/>
                </a:lnTo>
                <a:lnTo>
                  <a:pt x="0" y="291210"/>
                </a:lnTo>
                <a:lnTo>
                  <a:pt x="222" y="235615"/>
                </a:lnTo>
                <a:lnTo>
                  <a:pt x="1783" y="191332"/>
                </a:lnTo>
                <a:lnTo>
                  <a:pt x="14270" y="120299"/>
                </a:lnTo>
                <a:lnTo>
                  <a:pt x="31474" y="85466"/>
                </a:lnTo>
                <a:lnTo>
                  <a:pt x="55532" y="55532"/>
                </a:lnTo>
                <a:lnTo>
                  <a:pt x="85466" y="31474"/>
                </a:lnTo>
                <a:lnTo>
                  <a:pt x="120299" y="14270"/>
                </a:lnTo>
                <a:lnTo>
                  <a:pt x="191494" y="1783"/>
                </a:lnTo>
                <a:lnTo>
                  <a:pt x="236162" y="222"/>
                </a:lnTo>
                <a:lnTo>
                  <a:pt x="292505" y="0"/>
                </a:lnTo>
                <a:lnTo>
                  <a:pt x="291210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1" name="object 11"/>
          <p:cNvSpPr/>
          <p:nvPr/>
        </p:nvSpPr>
        <p:spPr>
          <a:xfrm>
            <a:off x="5025080" y="1990142"/>
            <a:ext cx="1731466" cy="1330076"/>
          </a:xfrm>
          <a:custGeom>
            <a:avLst/>
            <a:gdLst/>
            <a:ahLst/>
            <a:cxnLst/>
            <a:rect l="l" t="t" r="r" b="b"/>
            <a:pathLst>
              <a:path w="2462529" h="1891664">
                <a:moveTo>
                  <a:pt x="2283785" y="173639"/>
                </a:moveTo>
                <a:lnTo>
                  <a:pt x="2378692" y="323396"/>
                </a:lnTo>
                <a:lnTo>
                  <a:pt x="2408264" y="370474"/>
                </a:lnTo>
                <a:lnTo>
                  <a:pt x="2430650" y="408714"/>
                </a:lnTo>
                <a:lnTo>
                  <a:pt x="2458127" y="475397"/>
                </a:lnTo>
                <a:lnTo>
                  <a:pt x="2462241" y="514029"/>
                </a:lnTo>
                <a:lnTo>
                  <a:pt x="2457945" y="552191"/>
                </a:lnTo>
                <a:lnTo>
                  <a:pt x="2445538" y="588535"/>
                </a:lnTo>
                <a:lnTo>
                  <a:pt x="2425325" y="621713"/>
                </a:lnTo>
                <a:lnTo>
                  <a:pt x="2371874" y="670371"/>
                </a:lnTo>
                <a:lnTo>
                  <a:pt x="2334980" y="695600"/>
                </a:lnTo>
                <a:lnTo>
                  <a:pt x="2287508" y="725948"/>
                </a:lnTo>
                <a:lnTo>
                  <a:pt x="580316" y="1807869"/>
                </a:lnTo>
                <a:lnTo>
                  <a:pt x="533237" y="1837440"/>
                </a:lnTo>
                <a:lnTo>
                  <a:pt x="494997" y="1859826"/>
                </a:lnTo>
                <a:lnTo>
                  <a:pt x="428314" y="1887303"/>
                </a:lnTo>
                <a:lnTo>
                  <a:pt x="389682" y="1891418"/>
                </a:lnTo>
                <a:lnTo>
                  <a:pt x="351520" y="1887121"/>
                </a:lnTo>
                <a:lnTo>
                  <a:pt x="315176" y="1874715"/>
                </a:lnTo>
                <a:lnTo>
                  <a:pt x="281998" y="1854502"/>
                </a:lnTo>
                <a:lnTo>
                  <a:pt x="233341" y="1801050"/>
                </a:lnTo>
                <a:lnTo>
                  <a:pt x="208112" y="1764157"/>
                </a:lnTo>
                <a:lnTo>
                  <a:pt x="177763" y="1716685"/>
                </a:lnTo>
                <a:lnTo>
                  <a:pt x="83549" y="1568022"/>
                </a:lnTo>
                <a:lnTo>
                  <a:pt x="53977" y="1520944"/>
                </a:lnTo>
                <a:lnTo>
                  <a:pt x="31591" y="1482704"/>
                </a:lnTo>
                <a:lnTo>
                  <a:pt x="4114" y="1416020"/>
                </a:lnTo>
                <a:lnTo>
                  <a:pt x="0" y="1377389"/>
                </a:lnTo>
                <a:lnTo>
                  <a:pt x="4296" y="1339226"/>
                </a:lnTo>
                <a:lnTo>
                  <a:pt x="16703" y="1302882"/>
                </a:lnTo>
                <a:lnTo>
                  <a:pt x="36916" y="1269705"/>
                </a:lnTo>
                <a:lnTo>
                  <a:pt x="90367" y="1221047"/>
                </a:lnTo>
                <a:lnTo>
                  <a:pt x="127261" y="1195818"/>
                </a:lnTo>
                <a:lnTo>
                  <a:pt x="174732" y="1165469"/>
                </a:lnTo>
                <a:lnTo>
                  <a:pt x="1881925" y="83549"/>
                </a:lnTo>
                <a:lnTo>
                  <a:pt x="1929004" y="53977"/>
                </a:lnTo>
                <a:lnTo>
                  <a:pt x="1967244" y="31591"/>
                </a:lnTo>
                <a:lnTo>
                  <a:pt x="2033927" y="4114"/>
                </a:lnTo>
                <a:lnTo>
                  <a:pt x="2072559" y="0"/>
                </a:lnTo>
                <a:lnTo>
                  <a:pt x="2110721" y="4296"/>
                </a:lnTo>
                <a:lnTo>
                  <a:pt x="2147065" y="16703"/>
                </a:lnTo>
                <a:lnTo>
                  <a:pt x="2180243" y="36916"/>
                </a:lnTo>
                <a:lnTo>
                  <a:pt x="2228900" y="90367"/>
                </a:lnTo>
                <a:lnTo>
                  <a:pt x="2254129" y="127261"/>
                </a:lnTo>
                <a:lnTo>
                  <a:pt x="2284478" y="174733"/>
                </a:lnTo>
                <a:lnTo>
                  <a:pt x="2283785" y="173639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2" name="object 12"/>
          <p:cNvSpPr/>
          <p:nvPr/>
        </p:nvSpPr>
        <p:spPr>
          <a:xfrm>
            <a:off x="2640920" y="2114201"/>
            <a:ext cx="1784598" cy="1201936"/>
          </a:xfrm>
          <a:custGeom>
            <a:avLst/>
            <a:gdLst/>
            <a:ahLst/>
            <a:cxnLst/>
            <a:rect l="l" t="t" r="r" b="b"/>
            <a:pathLst>
              <a:path w="2538095" h="1709420">
                <a:moveTo>
                  <a:pt x="63572" y="353067"/>
                </a:moveTo>
                <a:lnTo>
                  <a:pt x="142632" y="194372"/>
                </a:lnTo>
                <a:lnTo>
                  <a:pt x="167622" y="144710"/>
                </a:lnTo>
                <a:lnTo>
                  <a:pt x="188765" y="105769"/>
                </a:lnTo>
                <a:lnTo>
                  <a:pt x="231617" y="47757"/>
                </a:lnTo>
                <a:lnTo>
                  <a:pt x="262548" y="24250"/>
                </a:lnTo>
                <a:lnTo>
                  <a:pt x="297430" y="8185"/>
                </a:lnTo>
                <a:lnTo>
                  <a:pt x="334951" y="0"/>
                </a:lnTo>
                <a:lnTo>
                  <a:pt x="373801" y="133"/>
                </a:lnTo>
                <a:lnTo>
                  <a:pt x="443093" y="20704"/>
                </a:lnTo>
                <a:lnTo>
                  <a:pt x="483770" y="39225"/>
                </a:lnTo>
                <a:lnTo>
                  <a:pt x="534301" y="64149"/>
                </a:lnTo>
                <a:lnTo>
                  <a:pt x="2343385" y="965412"/>
                </a:lnTo>
                <a:lnTo>
                  <a:pt x="2393047" y="990402"/>
                </a:lnTo>
                <a:lnTo>
                  <a:pt x="2431988" y="1011546"/>
                </a:lnTo>
                <a:lnTo>
                  <a:pt x="2490000" y="1054397"/>
                </a:lnTo>
                <a:lnTo>
                  <a:pt x="2513507" y="1085329"/>
                </a:lnTo>
                <a:lnTo>
                  <a:pt x="2529572" y="1120210"/>
                </a:lnTo>
                <a:lnTo>
                  <a:pt x="2537758" y="1157731"/>
                </a:lnTo>
                <a:lnTo>
                  <a:pt x="2537624" y="1196581"/>
                </a:lnTo>
                <a:lnTo>
                  <a:pt x="2517054" y="1265874"/>
                </a:lnTo>
                <a:lnTo>
                  <a:pt x="2498533" y="1306551"/>
                </a:lnTo>
                <a:lnTo>
                  <a:pt x="2473608" y="1357082"/>
                </a:lnTo>
                <a:lnTo>
                  <a:pt x="2395126" y="1514617"/>
                </a:lnTo>
                <a:lnTo>
                  <a:pt x="2370136" y="1564279"/>
                </a:lnTo>
                <a:lnTo>
                  <a:pt x="2348992" y="1603220"/>
                </a:lnTo>
                <a:lnTo>
                  <a:pt x="2306140" y="1661232"/>
                </a:lnTo>
                <a:lnTo>
                  <a:pt x="2275209" y="1684739"/>
                </a:lnTo>
                <a:lnTo>
                  <a:pt x="2240327" y="1700805"/>
                </a:lnTo>
                <a:lnTo>
                  <a:pt x="2202807" y="1708990"/>
                </a:lnTo>
                <a:lnTo>
                  <a:pt x="2163957" y="1708856"/>
                </a:lnTo>
                <a:lnTo>
                  <a:pt x="2094664" y="1688286"/>
                </a:lnTo>
                <a:lnTo>
                  <a:pt x="2053987" y="1669765"/>
                </a:lnTo>
                <a:lnTo>
                  <a:pt x="2003456" y="1644840"/>
                </a:lnTo>
                <a:lnTo>
                  <a:pt x="194372" y="743578"/>
                </a:lnTo>
                <a:lnTo>
                  <a:pt x="144710" y="718588"/>
                </a:lnTo>
                <a:lnTo>
                  <a:pt x="105769" y="697444"/>
                </a:lnTo>
                <a:lnTo>
                  <a:pt x="47757" y="654593"/>
                </a:lnTo>
                <a:lnTo>
                  <a:pt x="24250" y="623661"/>
                </a:lnTo>
                <a:lnTo>
                  <a:pt x="8185" y="588780"/>
                </a:lnTo>
                <a:lnTo>
                  <a:pt x="0" y="551259"/>
                </a:lnTo>
                <a:lnTo>
                  <a:pt x="133" y="512409"/>
                </a:lnTo>
                <a:lnTo>
                  <a:pt x="7902" y="478314"/>
                </a:lnTo>
                <a:lnTo>
                  <a:pt x="20704" y="443116"/>
                </a:lnTo>
                <a:lnTo>
                  <a:pt x="39225" y="402439"/>
                </a:lnTo>
                <a:lnTo>
                  <a:pt x="64149" y="351908"/>
                </a:lnTo>
                <a:lnTo>
                  <a:pt x="63572" y="353067"/>
                </a:lnTo>
                <a:close/>
              </a:path>
            </a:pathLst>
          </a:custGeom>
          <a:ln w="25399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3" name="object 13"/>
          <p:cNvSpPr/>
          <p:nvPr/>
        </p:nvSpPr>
        <p:spPr>
          <a:xfrm>
            <a:off x="4042449" y="1370059"/>
            <a:ext cx="1366242" cy="1366242"/>
          </a:xfrm>
          <a:custGeom>
            <a:avLst/>
            <a:gdLst/>
            <a:ahLst/>
            <a:cxnLst/>
            <a:rect l="l" t="t" r="r" b="b"/>
            <a:pathLst>
              <a:path w="1943100" h="1943100">
                <a:moveTo>
                  <a:pt x="1658593" y="284353"/>
                </a:moveTo>
                <a:lnTo>
                  <a:pt x="1692046" y="319488"/>
                </a:lnTo>
                <a:lnTo>
                  <a:pt x="1723409" y="355843"/>
                </a:lnTo>
                <a:lnTo>
                  <a:pt x="1752680" y="393340"/>
                </a:lnTo>
                <a:lnTo>
                  <a:pt x="1779861" y="431900"/>
                </a:lnTo>
                <a:lnTo>
                  <a:pt x="1804951" y="471444"/>
                </a:lnTo>
                <a:lnTo>
                  <a:pt x="1827950" y="511894"/>
                </a:lnTo>
                <a:lnTo>
                  <a:pt x="1848858" y="553170"/>
                </a:lnTo>
                <a:lnTo>
                  <a:pt x="1867676" y="595194"/>
                </a:lnTo>
                <a:lnTo>
                  <a:pt x="1884402" y="637888"/>
                </a:lnTo>
                <a:lnTo>
                  <a:pt x="1899038" y="681172"/>
                </a:lnTo>
                <a:lnTo>
                  <a:pt x="1911583" y="724967"/>
                </a:lnTo>
                <a:lnTo>
                  <a:pt x="1922037" y="769196"/>
                </a:lnTo>
                <a:lnTo>
                  <a:pt x="1930400" y="813779"/>
                </a:lnTo>
                <a:lnTo>
                  <a:pt x="1936673" y="858637"/>
                </a:lnTo>
                <a:lnTo>
                  <a:pt x="1940855" y="903693"/>
                </a:lnTo>
                <a:lnTo>
                  <a:pt x="1942945" y="948866"/>
                </a:lnTo>
                <a:lnTo>
                  <a:pt x="1942945" y="994079"/>
                </a:lnTo>
                <a:lnTo>
                  <a:pt x="1940855" y="1039253"/>
                </a:lnTo>
                <a:lnTo>
                  <a:pt x="1936673" y="1084308"/>
                </a:lnTo>
                <a:lnTo>
                  <a:pt x="1930400" y="1129167"/>
                </a:lnTo>
                <a:lnTo>
                  <a:pt x="1922037" y="1173750"/>
                </a:lnTo>
                <a:lnTo>
                  <a:pt x="1911583" y="1217978"/>
                </a:lnTo>
                <a:lnTo>
                  <a:pt x="1899038" y="1261774"/>
                </a:lnTo>
                <a:lnTo>
                  <a:pt x="1884402" y="1305058"/>
                </a:lnTo>
                <a:lnTo>
                  <a:pt x="1867676" y="1347751"/>
                </a:lnTo>
                <a:lnTo>
                  <a:pt x="1848858" y="1389775"/>
                </a:lnTo>
                <a:lnTo>
                  <a:pt x="1827950" y="1431052"/>
                </a:lnTo>
                <a:lnTo>
                  <a:pt x="1804951" y="1471501"/>
                </a:lnTo>
                <a:lnTo>
                  <a:pt x="1779861" y="1511045"/>
                </a:lnTo>
                <a:lnTo>
                  <a:pt x="1752680" y="1549605"/>
                </a:lnTo>
                <a:lnTo>
                  <a:pt x="1723409" y="1587102"/>
                </a:lnTo>
                <a:lnTo>
                  <a:pt x="1692046" y="1623458"/>
                </a:lnTo>
                <a:lnTo>
                  <a:pt x="1658593" y="1658593"/>
                </a:lnTo>
                <a:lnTo>
                  <a:pt x="1623458" y="1692046"/>
                </a:lnTo>
                <a:lnTo>
                  <a:pt x="1587102" y="1723409"/>
                </a:lnTo>
                <a:lnTo>
                  <a:pt x="1549605" y="1752680"/>
                </a:lnTo>
                <a:lnTo>
                  <a:pt x="1511045" y="1779861"/>
                </a:lnTo>
                <a:lnTo>
                  <a:pt x="1471501" y="1804951"/>
                </a:lnTo>
                <a:lnTo>
                  <a:pt x="1431052" y="1827950"/>
                </a:lnTo>
                <a:lnTo>
                  <a:pt x="1389775" y="1848858"/>
                </a:lnTo>
                <a:lnTo>
                  <a:pt x="1347751" y="1867676"/>
                </a:lnTo>
                <a:lnTo>
                  <a:pt x="1305058" y="1884402"/>
                </a:lnTo>
                <a:lnTo>
                  <a:pt x="1261774" y="1899038"/>
                </a:lnTo>
                <a:lnTo>
                  <a:pt x="1217978" y="1911583"/>
                </a:lnTo>
                <a:lnTo>
                  <a:pt x="1173750" y="1922037"/>
                </a:lnTo>
                <a:lnTo>
                  <a:pt x="1129167" y="1930400"/>
                </a:lnTo>
                <a:lnTo>
                  <a:pt x="1084308" y="1936673"/>
                </a:lnTo>
                <a:lnTo>
                  <a:pt x="1039253" y="1940855"/>
                </a:lnTo>
                <a:lnTo>
                  <a:pt x="994079" y="1942945"/>
                </a:lnTo>
                <a:lnTo>
                  <a:pt x="948866" y="1942945"/>
                </a:lnTo>
                <a:lnTo>
                  <a:pt x="903693" y="1940855"/>
                </a:lnTo>
                <a:lnTo>
                  <a:pt x="858637" y="1936673"/>
                </a:lnTo>
                <a:lnTo>
                  <a:pt x="813779" y="1930400"/>
                </a:lnTo>
                <a:lnTo>
                  <a:pt x="769196" y="1922037"/>
                </a:lnTo>
                <a:lnTo>
                  <a:pt x="724967" y="1911583"/>
                </a:lnTo>
                <a:lnTo>
                  <a:pt x="681172" y="1899038"/>
                </a:lnTo>
                <a:lnTo>
                  <a:pt x="637888" y="1884402"/>
                </a:lnTo>
                <a:lnTo>
                  <a:pt x="595194" y="1867676"/>
                </a:lnTo>
                <a:lnTo>
                  <a:pt x="553170" y="1848858"/>
                </a:lnTo>
                <a:lnTo>
                  <a:pt x="511894" y="1827950"/>
                </a:lnTo>
                <a:lnTo>
                  <a:pt x="471444" y="1804951"/>
                </a:lnTo>
                <a:lnTo>
                  <a:pt x="431900" y="1779861"/>
                </a:lnTo>
                <a:lnTo>
                  <a:pt x="393340" y="1752680"/>
                </a:lnTo>
                <a:lnTo>
                  <a:pt x="355843" y="1723409"/>
                </a:lnTo>
                <a:lnTo>
                  <a:pt x="319488" y="1692046"/>
                </a:lnTo>
                <a:lnTo>
                  <a:pt x="284353" y="1658593"/>
                </a:lnTo>
                <a:lnTo>
                  <a:pt x="250899" y="1623458"/>
                </a:lnTo>
                <a:lnTo>
                  <a:pt x="219537" y="1587102"/>
                </a:lnTo>
                <a:lnTo>
                  <a:pt x="190265" y="1549605"/>
                </a:lnTo>
                <a:lnTo>
                  <a:pt x="163084" y="1511045"/>
                </a:lnTo>
                <a:lnTo>
                  <a:pt x="137994" y="1471501"/>
                </a:lnTo>
                <a:lnTo>
                  <a:pt x="114995" y="1431052"/>
                </a:lnTo>
                <a:lnTo>
                  <a:pt x="94087" y="1389775"/>
                </a:lnTo>
                <a:lnTo>
                  <a:pt x="75269" y="1347751"/>
                </a:lnTo>
                <a:lnTo>
                  <a:pt x="58543" y="1305058"/>
                </a:lnTo>
                <a:lnTo>
                  <a:pt x="43907" y="1261774"/>
                </a:lnTo>
                <a:lnTo>
                  <a:pt x="31362" y="1217978"/>
                </a:lnTo>
                <a:lnTo>
                  <a:pt x="20908" y="1173750"/>
                </a:lnTo>
                <a:lnTo>
                  <a:pt x="12544" y="1129167"/>
                </a:lnTo>
                <a:lnTo>
                  <a:pt x="6272" y="1084308"/>
                </a:lnTo>
                <a:lnTo>
                  <a:pt x="2090" y="1039253"/>
                </a:lnTo>
                <a:lnTo>
                  <a:pt x="0" y="994079"/>
                </a:lnTo>
                <a:lnTo>
                  <a:pt x="0" y="948866"/>
                </a:lnTo>
                <a:lnTo>
                  <a:pt x="2090" y="903693"/>
                </a:lnTo>
                <a:lnTo>
                  <a:pt x="6272" y="858637"/>
                </a:lnTo>
                <a:lnTo>
                  <a:pt x="12544" y="813779"/>
                </a:lnTo>
                <a:lnTo>
                  <a:pt x="20908" y="769196"/>
                </a:lnTo>
                <a:lnTo>
                  <a:pt x="31362" y="724967"/>
                </a:lnTo>
                <a:lnTo>
                  <a:pt x="43907" y="681172"/>
                </a:lnTo>
                <a:lnTo>
                  <a:pt x="58543" y="637888"/>
                </a:lnTo>
                <a:lnTo>
                  <a:pt x="75269" y="595194"/>
                </a:lnTo>
                <a:lnTo>
                  <a:pt x="94087" y="553170"/>
                </a:lnTo>
                <a:lnTo>
                  <a:pt x="114995" y="511894"/>
                </a:lnTo>
                <a:lnTo>
                  <a:pt x="137994" y="471444"/>
                </a:lnTo>
                <a:lnTo>
                  <a:pt x="163084" y="431900"/>
                </a:lnTo>
                <a:lnTo>
                  <a:pt x="190265" y="393340"/>
                </a:lnTo>
                <a:lnTo>
                  <a:pt x="219537" y="355843"/>
                </a:lnTo>
                <a:lnTo>
                  <a:pt x="250899" y="319488"/>
                </a:lnTo>
                <a:lnTo>
                  <a:pt x="284353" y="284353"/>
                </a:lnTo>
                <a:lnTo>
                  <a:pt x="319488" y="250899"/>
                </a:lnTo>
                <a:lnTo>
                  <a:pt x="355843" y="219537"/>
                </a:lnTo>
                <a:lnTo>
                  <a:pt x="393340" y="190265"/>
                </a:lnTo>
                <a:lnTo>
                  <a:pt x="431900" y="163084"/>
                </a:lnTo>
                <a:lnTo>
                  <a:pt x="471444" y="137994"/>
                </a:lnTo>
                <a:lnTo>
                  <a:pt x="511894" y="114995"/>
                </a:lnTo>
                <a:lnTo>
                  <a:pt x="553170" y="94087"/>
                </a:lnTo>
                <a:lnTo>
                  <a:pt x="595194" y="75269"/>
                </a:lnTo>
                <a:lnTo>
                  <a:pt x="637888" y="58543"/>
                </a:lnTo>
                <a:lnTo>
                  <a:pt x="681172" y="43907"/>
                </a:lnTo>
                <a:lnTo>
                  <a:pt x="724967" y="31362"/>
                </a:lnTo>
                <a:lnTo>
                  <a:pt x="769196" y="20908"/>
                </a:lnTo>
                <a:lnTo>
                  <a:pt x="813779" y="12544"/>
                </a:lnTo>
                <a:lnTo>
                  <a:pt x="858637" y="6272"/>
                </a:lnTo>
                <a:lnTo>
                  <a:pt x="903693" y="2090"/>
                </a:lnTo>
                <a:lnTo>
                  <a:pt x="948866" y="0"/>
                </a:lnTo>
                <a:lnTo>
                  <a:pt x="994079" y="0"/>
                </a:lnTo>
                <a:lnTo>
                  <a:pt x="1039253" y="2090"/>
                </a:lnTo>
                <a:lnTo>
                  <a:pt x="1084308" y="6272"/>
                </a:lnTo>
                <a:lnTo>
                  <a:pt x="1129167" y="12544"/>
                </a:lnTo>
                <a:lnTo>
                  <a:pt x="1173750" y="20908"/>
                </a:lnTo>
                <a:lnTo>
                  <a:pt x="1217978" y="31362"/>
                </a:lnTo>
                <a:lnTo>
                  <a:pt x="1261774" y="43907"/>
                </a:lnTo>
                <a:lnTo>
                  <a:pt x="1305058" y="58543"/>
                </a:lnTo>
                <a:lnTo>
                  <a:pt x="1347751" y="75269"/>
                </a:lnTo>
                <a:lnTo>
                  <a:pt x="1389775" y="94087"/>
                </a:lnTo>
                <a:lnTo>
                  <a:pt x="1431052" y="114995"/>
                </a:lnTo>
                <a:lnTo>
                  <a:pt x="1471501" y="137994"/>
                </a:lnTo>
                <a:lnTo>
                  <a:pt x="1511045" y="163084"/>
                </a:lnTo>
                <a:lnTo>
                  <a:pt x="1549605" y="190265"/>
                </a:lnTo>
                <a:lnTo>
                  <a:pt x="1587102" y="219537"/>
                </a:lnTo>
                <a:lnTo>
                  <a:pt x="1623458" y="250899"/>
                </a:lnTo>
                <a:lnTo>
                  <a:pt x="1658593" y="284353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4" name="object 14"/>
          <p:cNvSpPr txBox="1"/>
          <p:nvPr/>
        </p:nvSpPr>
        <p:spPr>
          <a:xfrm rot="1654290">
            <a:off x="2671382" y="2648243"/>
            <a:ext cx="17899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7"/>
              </a:lnSpc>
            </a:pPr>
            <a:r>
              <a:rPr lang="ru-RU" sz="1800" b="1" spc="-21" baseline="3472" dirty="0" smtClean="0">
                <a:latin typeface="+mn-lt"/>
                <a:cs typeface="Helvetica"/>
              </a:rPr>
              <a:t>«Творец» </a:t>
            </a:r>
            <a:r>
              <a:rPr lang="ru-RU" sz="1800" spc="-5" baseline="2136" dirty="0" smtClean="0">
                <a:latin typeface="+mn-lt"/>
                <a:cs typeface="Arial"/>
              </a:rPr>
              <a:t>изменений</a:t>
            </a:r>
            <a:endParaRPr lang="ru-RU" sz="1800" spc="-5" baseline="2136" dirty="0">
              <a:latin typeface="+mn-lt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3438" y="3500438"/>
            <a:ext cx="192360" cy="111163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929" algn="ctr">
              <a:lnSpc>
                <a:spcPts val="1501"/>
              </a:lnSpc>
            </a:pPr>
            <a:r>
              <a:rPr lang="ru-RU" sz="1477" b="1" dirty="0" smtClean="0">
                <a:latin typeface="Helvetica"/>
                <a:cs typeface="Helvetica"/>
              </a:rPr>
              <a:t>Авторитет</a:t>
            </a:r>
            <a:endParaRPr sz="1477">
              <a:latin typeface="Helvetica"/>
              <a:cs typeface="Helvetica"/>
            </a:endParaRPr>
          </a:p>
        </p:txBody>
      </p:sp>
      <p:sp>
        <p:nvSpPr>
          <p:cNvPr id="17" name="object 17"/>
          <p:cNvSpPr txBox="1"/>
          <p:nvPr/>
        </p:nvSpPr>
        <p:spPr>
          <a:xfrm rot="17820000">
            <a:off x="3117017" y="5644000"/>
            <a:ext cx="1562988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90"/>
              </a:lnSpc>
            </a:pPr>
            <a:r>
              <a:rPr lang="ru-RU" sz="1125" b="1" dirty="0" smtClean="0">
                <a:latin typeface="Helvetica"/>
                <a:cs typeface="Helvetica"/>
              </a:rPr>
              <a:t>«Поставщик услуг»</a:t>
            </a:r>
            <a:br>
              <a:rPr lang="ru-RU" sz="1125" b="1" dirty="0" smtClean="0">
                <a:latin typeface="Helvetica"/>
                <a:cs typeface="Helvetica"/>
              </a:rPr>
            </a:br>
            <a:r>
              <a:rPr sz="1125" b="1" smtClean="0">
                <a:latin typeface="Helvetica"/>
                <a:cs typeface="Helvetica"/>
              </a:rPr>
              <a:t> </a:t>
            </a:r>
            <a:r>
              <a:rPr lang="ru-RU" sz="1125" dirty="0" smtClean="0">
                <a:latin typeface="Arial"/>
                <a:cs typeface="Arial"/>
              </a:rPr>
              <a:t>для</a:t>
            </a:r>
            <a:r>
              <a:rPr sz="1125" smtClean="0">
                <a:latin typeface="Arial"/>
                <a:cs typeface="Arial"/>
              </a:rPr>
              <a:t> </a:t>
            </a:r>
            <a:r>
              <a:rPr lang="ru-RU" sz="1125" dirty="0" smtClean="0">
                <a:latin typeface="Arial"/>
                <a:cs typeface="Arial"/>
              </a:rPr>
              <a:t>сотрудников</a:t>
            </a:r>
            <a:endParaRPr sz="112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4140000">
            <a:off x="4643763" y="5633833"/>
            <a:ext cx="176435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6"/>
              </a:lnSpc>
            </a:pPr>
            <a:r>
              <a:rPr lang="ru-RU" sz="1800" b="1" spc="-5" baseline="2136" dirty="0" smtClean="0">
                <a:latin typeface="+mn-lt"/>
                <a:cs typeface="Arial"/>
              </a:rPr>
              <a:t>«Специалист по развитию (карьеры)» </a:t>
            </a:r>
            <a:r>
              <a:rPr lang="ru-RU" sz="1800" spc="-5" baseline="2136" dirty="0" smtClean="0">
                <a:latin typeface="+mn-lt"/>
                <a:cs typeface="Arial"/>
              </a:rPr>
              <a:t>для сотрудников </a:t>
            </a:r>
            <a:endParaRPr lang="ru-RU" sz="1800" spc="-5" baseline="2136" dirty="0">
              <a:latin typeface="+mn-lt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19680000">
            <a:off x="5161062" y="2495723"/>
            <a:ext cx="151841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96"/>
              </a:lnSpc>
            </a:pPr>
            <a:r>
              <a:rPr lang="ru-RU" sz="1800" b="1" spc="-5" baseline="2136" dirty="0" smtClean="0">
                <a:latin typeface="+mn-lt"/>
                <a:cs typeface="Arial"/>
              </a:rPr>
              <a:t>Пример </a:t>
            </a:r>
            <a:r>
              <a:rPr lang="ru-RU" sz="1800" spc="-5" baseline="2136" dirty="0" smtClean="0">
                <a:latin typeface="+mn-lt"/>
                <a:cs typeface="Arial"/>
              </a:rPr>
              <a:t>для сотрудников</a:t>
            </a:r>
            <a:endParaRPr lang="ru-RU" sz="1800" spc="-5" baseline="2136" dirty="0">
              <a:latin typeface="+mn-lt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91972" y="1637548"/>
            <a:ext cx="256729" cy="256729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311319" y="53413"/>
                </a:moveTo>
                <a:lnTo>
                  <a:pt x="340993" y="92301"/>
                </a:lnTo>
                <a:lnTo>
                  <a:pt x="358798" y="136104"/>
                </a:lnTo>
                <a:lnTo>
                  <a:pt x="364733" y="182366"/>
                </a:lnTo>
                <a:lnTo>
                  <a:pt x="358798" y="228628"/>
                </a:lnTo>
                <a:lnTo>
                  <a:pt x="340993" y="272432"/>
                </a:lnTo>
                <a:lnTo>
                  <a:pt x="311319" y="311319"/>
                </a:lnTo>
                <a:lnTo>
                  <a:pt x="272432" y="340993"/>
                </a:lnTo>
                <a:lnTo>
                  <a:pt x="228628" y="358798"/>
                </a:lnTo>
                <a:lnTo>
                  <a:pt x="182366" y="364733"/>
                </a:lnTo>
                <a:lnTo>
                  <a:pt x="136104" y="358798"/>
                </a:lnTo>
                <a:lnTo>
                  <a:pt x="92301" y="340993"/>
                </a:lnTo>
                <a:lnTo>
                  <a:pt x="53413" y="311319"/>
                </a:lnTo>
                <a:lnTo>
                  <a:pt x="23739" y="272432"/>
                </a:lnTo>
                <a:lnTo>
                  <a:pt x="5934" y="228628"/>
                </a:lnTo>
                <a:lnTo>
                  <a:pt x="0" y="182366"/>
                </a:lnTo>
                <a:lnTo>
                  <a:pt x="5934" y="136104"/>
                </a:lnTo>
                <a:lnTo>
                  <a:pt x="23739" y="92301"/>
                </a:lnTo>
                <a:lnTo>
                  <a:pt x="53413" y="53413"/>
                </a:lnTo>
                <a:lnTo>
                  <a:pt x="92301" y="23739"/>
                </a:lnTo>
                <a:lnTo>
                  <a:pt x="136104" y="5934"/>
                </a:lnTo>
                <a:lnTo>
                  <a:pt x="182366" y="0"/>
                </a:lnTo>
                <a:lnTo>
                  <a:pt x="228628" y="5934"/>
                </a:lnTo>
                <a:lnTo>
                  <a:pt x="272432" y="23739"/>
                </a:lnTo>
                <a:lnTo>
                  <a:pt x="311319" y="53413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21" name="object 21"/>
          <p:cNvSpPr/>
          <p:nvPr/>
        </p:nvSpPr>
        <p:spPr>
          <a:xfrm>
            <a:off x="4887296" y="1637548"/>
            <a:ext cx="256729" cy="256729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311319" y="53413"/>
                </a:moveTo>
                <a:lnTo>
                  <a:pt x="340993" y="92301"/>
                </a:lnTo>
                <a:lnTo>
                  <a:pt x="358798" y="136104"/>
                </a:lnTo>
                <a:lnTo>
                  <a:pt x="364733" y="182366"/>
                </a:lnTo>
                <a:lnTo>
                  <a:pt x="358798" y="228628"/>
                </a:lnTo>
                <a:lnTo>
                  <a:pt x="340993" y="272432"/>
                </a:lnTo>
                <a:lnTo>
                  <a:pt x="311319" y="311319"/>
                </a:lnTo>
                <a:lnTo>
                  <a:pt x="272432" y="340993"/>
                </a:lnTo>
                <a:lnTo>
                  <a:pt x="228628" y="358798"/>
                </a:lnTo>
                <a:lnTo>
                  <a:pt x="182366" y="364733"/>
                </a:lnTo>
                <a:lnTo>
                  <a:pt x="136104" y="358798"/>
                </a:lnTo>
                <a:lnTo>
                  <a:pt x="92301" y="340993"/>
                </a:lnTo>
                <a:lnTo>
                  <a:pt x="53413" y="311319"/>
                </a:lnTo>
                <a:lnTo>
                  <a:pt x="23739" y="272432"/>
                </a:lnTo>
                <a:lnTo>
                  <a:pt x="5934" y="228628"/>
                </a:lnTo>
                <a:lnTo>
                  <a:pt x="0" y="182366"/>
                </a:lnTo>
                <a:lnTo>
                  <a:pt x="5934" y="136104"/>
                </a:lnTo>
                <a:lnTo>
                  <a:pt x="23739" y="92301"/>
                </a:lnTo>
                <a:lnTo>
                  <a:pt x="53413" y="53413"/>
                </a:lnTo>
                <a:lnTo>
                  <a:pt x="92301" y="23739"/>
                </a:lnTo>
                <a:lnTo>
                  <a:pt x="136104" y="5934"/>
                </a:lnTo>
                <a:lnTo>
                  <a:pt x="182366" y="0"/>
                </a:lnTo>
                <a:lnTo>
                  <a:pt x="228628" y="5934"/>
                </a:lnTo>
                <a:lnTo>
                  <a:pt x="272432" y="23739"/>
                </a:lnTo>
                <a:lnTo>
                  <a:pt x="311319" y="53413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22" name="object 22"/>
          <p:cNvSpPr/>
          <p:nvPr/>
        </p:nvSpPr>
        <p:spPr>
          <a:xfrm>
            <a:off x="4477974" y="2231682"/>
            <a:ext cx="495151" cy="227261"/>
          </a:xfrm>
          <a:custGeom>
            <a:avLst/>
            <a:gdLst/>
            <a:ahLst/>
            <a:cxnLst/>
            <a:rect l="l" t="t" r="r" b="b"/>
            <a:pathLst>
              <a:path w="704215" h="323214">
                <a:moveTo>
                  <a:pt x="703949" y="0"/>
                </a:moveTo>
                <a:lnTo>
                  <a:pt x="675364" y="51283"/>
                </a:lnTo>
                <a:lnTo>
                  <a:pt x="646714" y="98138"/>
                </a:lnTo>
                <a:lnTo>
                  <a:pt x="617998" y="140563"/>
                </a:lnTo>
                <a:lnTo>
                  <a:pt x="589218" y="178559"/>
                </a:lnTo>
                <a:lnTo>
                  <a:pt x="560373" y="212126"/>
                </a:lnTo>
                <a:lnTo>
                  <a:pt x="531464" y="241264"/>
                </a:lnTo>
                <a:lnTo>
                  <a:pt x="473450" y="286252"/>
                </a:lnTo>
                <a:lnTo>
                  <a:pt x="415176" y="313523"/>
                </a:lnTo>
                <a:lnTo>
                  <a:pt x="356643" y="323077"/>
                </a:lnTo>
                <a:lnTo>
                  <a:pt x="327280" y="321210"/>
                </a:lnTo>
                <a:lnTo>
                  <a:pt x="268358" y="304189"/>
                </a:lnTo>
                <a:lnTo>
                  <a:pt x="209176" y="269451"/>
                </a:lnTo>
                <a:lnTo>
                  <a:pt x="179489" y="245438"/>
                </a:lnTo>
                <a:lnTo>
                  <a:pt x="149736" y="216996"/>
                </a:lnTo>
                <a:lnTo>
                  <a:pt x="119918" y="184124"/>
                </a:lnTo>
                <a:lnTo>
                  <a:pt x="90036" y="146824"/>
                </a:lnTo>
                <a:lnTo>
                  <a:pt x="60089" y="105094"/>
                </a:lnTo>
                <a:lnTo>
                  <a:pt x="30076" y="58935"/>
                </a:lnTo>
                <a:lnTo>
                  <a:pt x="0" y="8347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</p:spTree>
    <p:extLst>
      <p:ext uri="{BB962C8B-B14F-4D97-AF65-F5344CB8AC3E}">
        <p14:creationId xmlns:p14="http://schemas.microsoft.com/office/powerpoint/2010/main" val="27052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6072230" cy="720725"/>
          </a:xfrm>
        </p:spPr>
        <p:txBody>
          <a:bodyPr/>
          <a:lstStyle/>
          <a:p>
            <a:pPr algn="l"/>
            <a:r>
              <a:rPr lang="ru-RU" altLang="de-DE" dirty="0" smtClean="0">
                <a:latin typeface="+mn-lt"/>
              </a:rPr>
              <a:t>Четыре составных элемента руководства</a:t>
            </a:r>
            <a:endParaRPr lang="de-DE" altLang="de-DE" dirty="0" smtClean="0">
              <a:latin typeface="+mn-lt"/>
            </a:endParaRPr>
          </a:p>
        </p:txBody>
      </p:sp>
      <p:pic>
        <p:nvPicPr>
          <p:cNvPr id="21510" name="Picture 4" descr="Die vier Elemente des Führens nach Hendrich,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2"/>
          <a:stretch/>
        </p:blipFill>
        <p:spPr>
          <a:xfrm>
            <a:off x="245895" y="1628800"/>
            <a:ext cx="8183757" cy="431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5508104" y="6093296"/>
            <a:ext cx="2863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 dirty="0">
                <a:latin typeface="Univers LT 45 Light" pitchFamily="2" charset="0"/>
              </a:rPr>
              <a:t>Quelle: Klingenberger, Grundlagen der Führung,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000" dirty="0">
                <a:latin typeface="Univers LT 45 Light" pitchFamily="2" charset="0"/>
              </a:rPr>
              <a:t>BVS, Band 12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1857364"/>
            <a:ext cx="785818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Огонь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786058"/>
            <a:ext cx="714380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Вода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786190"/>
            <a:ext cx="785818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Земля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4714884"/>
            <a:ext cx="857256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Воздух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9058" y="1857364"/>
            <a:ext cx="4071966" cy="8763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Пылающий, «загорающийся» (увлекающийся) </a:t>
            </a:r>
            <a:r>
              <a:rPr lang="ru-RU" sz="1400" i="1" dirty="0" smtClean="0">
                <a:solidFill>
                  <a:schemeClr val="tx1"/>
                </a:solidFill>
              </a:rPr>
              <a:t>или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обжигающий, выжигающий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9058" y="2786058"/>
            <a:ext cx="4071966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«Обволакивающий» приветливым обращением, окружающий заботой, поддерживающий </a:t>
            </a:r>
            <a:r>
              <a:rPr lang="ru-RU" sz="1400" i="1" dirty="0" smtClean="0">
                <a:solidFill>
                  <a:schemeClr val="tx1"/>
                </a:solidFill>
              </a:rPr>
              <a:t>или </a:t>
            </a:r>
            <a:r>
              <a:rPr lang="ru-RU" sz="1400" dirty="0" smtClean="0">
                <a:solidFill>
                  <a:schemeClr val="tx1"/>
                </a:solidFill>
              </a:rPr>
              <a:t>топящий в чрезмерной опеке, «удушающий» заботой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8104" y="6147717"/>
            <a:ext cx="3064424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chemeClr val="tx1"/>
                </a:solidFill>
              </a:rPr>
              <a:t>Источник: Клингенбергер, </a:t>
            </a:r>
            <a:r>
              <a:rPr lang="de-DE" sz="1050" dirty="0" smtClean="0">
                <a:solidFill>
                  <a:schemeClr val="tx1"/>
                </a:solidFill>
              </a:rPr>
              <a:t/>
            </a:r>
            <a:br>
              <a:rPr lang="de-DE" sz="1050" dirty="0" smtClean="0">
                <a:solidFill>
                  <a:schemeClr val="tx1"/>
                </a:solidFill>
              </a:rPr>
            </a:br>
            <a:r>
              <a:rPr lang="de-DE" sz="1050" dirty="0" smtClean="0">
                <a:solidFill>
                  <a:schemeClr val="tx1"/>
                </a:solidFill>
              </a:rPr>
              <a:t>                  </a:t>
            </a:r>
            <a:r>
              <a:rPr lang="ru-RU" sz="1050" dirty="0" smtClean="0">
                <a:solidFill>
                  <a:schemeClr val="tx1"/>
                </a:solidFill>
              </a:rPr>
              <a:t>Основы руководства, </a:t>
            </a:r>
            <a:r>
              <a:rPr lang="en-US" sz="1050" dirty="0" smtClean="0">
                <a:solidFill>
                  <a:schemeClr val="tx1"/>
                </a:solidFill>
              </a:rPr>
              <a:t>BVS</a:t>
            </a:r>
            <a:r>
              <a:rPr lang="ru-RU" sz="1050" dirty="0" smtClean="0">
                <a:solidFill>
                  <a:schemeClr val="tx1"/>
                </a:solidFill>
              </a:rPr>
              <a:t>, Том 12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9058" y="3786190"/>
            <a:ext cx="4071966" cy="8049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Твердо стоящий на ногах (приземленный), структурированный, упорядоченный </a:t>
            </a:r>
            <a:r>
              <a:rPr lang="ru-RU" sz="1400" i="1" dirty="0" smtClean="0">
                <a:solidFill>
                  <a:schemeClr val="tx1"/>
                </a:solidFill>
              </a:rPr>
              <a:t>или</a:t>
            </a:r>
            <a:r>
              <a:rPr lang="ru-RU" sz="1400" dirty="0" smtClean="0">
                <a:solidFill>
                  <a:schemeClr val="tx1"/>
                </a:solidFill>
              </a:rPr>
              <a:t> инертный, тянущий вниз/назад, недальновидный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4714884"/>
            <a:ext cx="4143404" cy="857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Дальновидный, ориентирующийся, прозорливый </a:t>
            </a:r>
            <a:r>
              <a:rPr lang="ru-RU" sz="1400" i="1" dirty="0" smtClean="0">
                <a:solidFill>
                  <a:schemeClr val="tx1"/>
                </a:solidFill>
              </a:rPr>
              <a:t>или </a:t>
            </a:r>
            <a:r>
              <a:rPr lang="ru-RU" sz="1400" dirty="0" smtClean="0">
                <a:solidFill>
                  <a:schemeClr val="tx1"/>
                </a:solidFill>
              </a:rPr>
              <a:t>ветреный, строящий воздушные замки, отчужденно равнодушный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61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214290"/>
            <a:ext cx="6286544" cy="714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de-DE" sz="2800" dirty="0" smtClean="0">
                <a:latin typeface="+mn-lt"/>
              </a:rPr>
              <a:t>Замкнутый цикл управления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435600" y="2708275"/>
            <a:ext cx="1296987" cy="2160588"/>
          </a:xfrm>
          <a:prstGeom prst="curvedLeftArrow">
            <a:avLst>
              <a:gd name="adj1" fmla="val 33317"/>
              <a:gd name="adj2" fmla="val 666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10595615">
            <a:off x="2411412" y="2565400"/>
            <a:ext cx="1584325" cy="2089150"/>
          </a:xfrm>
          <a:prstGeom prst="curvedLeftArrow">
            <a:avLst>
              <a:gd name="adj1" fmla="val 26373"/>
              <a:gd name="adj2" fmla="val 527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79837" y="1916113"/>
            <a:ext cx="1720857" cy="707886"/>
          </a:xfrm>
          <a:prstGeom prst="rect">
            <a:avLst/>
          </a:prstGeom>
          <a:solidFill>
            <a:srgbClr val="FFFF00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de-DE" b="1" dirty="0" smtClean="0">
                <a:solidFill>
                  <a:srgbClr val="FF0000"/>
                </a:solidFill>
              </a:rPr>
              <a:t>Постановка целей</a:t>
            </a:r>
            <a:endParaRPr lang="de-DE" altLang="de-DE" b="1" dirty="0">
              <a:solidFill>
                <a:srgbClr val="FF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929454" y="3284538"/>
            <a:ext cx="2071702" cy="400110"/>
          </a:xfrm>
          <a:prstGeom prst="rect">
            <a:avLst/>
          </a:prstGeom>
          <a:solidFill>
            <a:srgbClr val="FFFF00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de-DE" b="1" dirty="0" smtClean="0">
                <a:solidFill>
                  <a:srgbClr val="FF0000"/>
                </a:solidFill>
              </a:rPr>
              <a:t>Планирование</a:t>
            </a:r>
            <a:endParaRPr lang="de-DE" altLang="de-DE" b="1" dirty="0">
              <a:solidFill>
                <a:srgbClr val="FF000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62350" y="5013325"/>
            <a:ext cx="2376487" cy="400110"/>
          </a:xfrm>
          <a:prstGeom prst="rect">
            <a:avLst/>
          </a:prstGeom>
          <a:solidFill>
            <a:srgbClr val="FFFF00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de-DE" b="1" dirty="0" smtClean="0">
                <a:solidFill>
                  <a:srgbClr val="FF0000"/>
                </a:solidFill>
              </a:rPr>
              <a:t>Реализация</a:t>
            </a:r>
            <a:endParaRPr lang="de-DE" altLang="de-DE" b="1" dirty="0">
              <a:solidFill>
                <a:srgbClr val="FF0000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82625" y="3429000"/>
            <a:ext cx="1512887" cy="40011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de-DE" b="1" dirty="0" smtClean="0">
                <a:solidFill>
                  <a:srgbClr val="FF0000"/>
                </a:solidFill>
              </a:rPr>
              <a:t>Контроль</a:t>
            </a:r>
            <a:endParaRPr lang="de-DE" altLang="de-DE" b="1" dirty="0">
              <a:solidFill>
                <a:srgbClr val="FF00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35375" y="3429000"/>
            <a:ext cx="2232025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de-DE" sz="2400" b="1" dirty="0" smtClean="0"/>
              <a:t>Контроллинг</a:t>
            </a:r>
            <a:endParaRPr lang="de-DE" alt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182863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3962720" cy="576263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Стиль руководства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7858180" cy="2214578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de-DE" sz="2000" b="0" dirty="0" smtClean="0"/>
              <a:t>Понятие «Стиль руководства» обозначает долгосрочную, относительно стабильную манеру поведения руководящего лица, которая также одновременно является выражением его основной установки по отношению к сотрудникам. </a:t>
            </a:r>
            <a:r>
              <a:rPr lang="de-DE" altLang="de-DE" sz="2000" b="0" dirty="0" smtClean="0"/>
              <a:t> </a:t>
            </a:r>
            <a:endParaRPr lang="ru-RU" altLang="de-DE" sz="2000" b="0" dirty="0" smtClean="0"/>
          </a:p>
          <a:p>
            <a:pPr marL="0" indent="0" algn="just">
              <a:buFontTx/>
              <a:buNone/>
            </a:pPr>
            <a:endParaRPr lang="ru-RU" altLang="de-DE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90458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7858180" cy="720725"/>
          </a:xfrm>
          <a:noFill/>
        </p:spPr>
        <p:txBody>
          <a:bodyPr/>
          <a:lstStyle/>
          <a:p>
            <a:r>
              <a:rPr lang="ru-RU" altLang="de-DE" dirty="0" smtClean="0">
                <a:latin typeface="+mn-lt"/>
              </a:rPr>
              <a:t>Область противостояния  </a:t>
            </a:r>
            <a:br>
              <a:rPr lang="ru-RU" altLang="de-DE" dirty="0" smtClean="0">
                <a:latin typeface="+mn-lt"/>
              </a:rPr>
            </a:br>
            <a:r>
              <a:rPr lang="ru-RU" altLang="de-DE" dirty="0" smtClean="0">
                <a:latin typeface="+mn-lt"/>
              </a:rPr>
              <a:t>интересов в процессе руководства</a:t>
            </a:r>
            <a:endParaRPr lang="de-DE" altLang="de-DE" dirty="0" smtClean="0">
              <a:latin typeface="+mn-lt"/>
            </a:endParaRPr>
          </a:p>
        </p:txBody>
      </p:sp>
      <p:pic>
        <p:nvPicPr>
          <p:cNvPr id="1024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6738938" cy="4629150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1428736"/>
            <a:ext cx="3206730" cy="2072272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Реализация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определяет границы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занимает (определенную) позицию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принимает решения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четко выражает/высказывает признание, критику, ожидания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1428736"/>
            <a:ext cx="3502742" cy="214314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Вовлечение и интеграция сотрудников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ставить себя на место другого</a:t>
            </a:r>
            <a:r>
              <a:rPr lang="de-DE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человека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понимать и проявлять эмоции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учитывать различные точки зрения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задавать уточняющие вопросы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участвовать в выработке решений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8"/>
            <a:ext cx="3135292" cy="2064994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Грубая бестактность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авторитарное поведение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оказание давления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критическое отношение / занижение заслуг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абсолютное право единоличного принятия решений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4143380"/>
            <a:ext cx="3571900" cy="2071702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</a:rPr>
              <a:t>«Курс на сглаживание» ситуации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восстанавливать гармонию (в отношениях)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умиротворять/успокаивать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«отпускать» ситуацию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полностью ориентироваться на собеседника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2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5715040" cy="647700"/>
          </a:xfrm>
        </p:spPr>
        <p:txBody>
          <a:bodyPr/>
          <a:lstStyle/>
          <a:p>
            <a:r>
              <a:rPr lang="ru-RU" altLang="de-DE" sz="2800" dirty="0">
                <a:latin typeface="+mn-lt"/>
              </a:rPr>
              <a:t>Обзор стилей руководства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 dirty="0">
              <a:latin typeface="Univers LT 45 Light" pitchFamily="2" charset="0"/>
            </a:endParaRPr>
          </a:p>
        </p:txBody>
      </p:sp>
      <p:pic>
        <p:nvPicPr>
          <p:cNvPr id="11271" name="Picture 6" descr="Führungsstile – ein weites Spektrum nach Tannenbaum &amp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3025"/>
            <a:ext cx="8104216" cy="522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188" y="1600199"/>
            <a:ext cx="6049044" cy="423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Стили руководства – широкий спектр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2714620"/>
            <a:ext cx="3239987" cy="50006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Пространство для свободы действий сотрудников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143512"/>
            <a:ext cx="3239987" cy="64294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Пространство для свободы действий руководителя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4071942"/>
            <a:ext cx="9402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автори-тарный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4071942"/>
            <a:ext cx="100754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патриар-хальный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4071942"/>
            <a:ext cx="9361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совеща-тельный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4071942"/>
            <a:ext cx="1000132" cy="42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партиси-пативный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4071942"/>
            <a:ext cx="948935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коопера-тивный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29520" y="4000504"/>
            <a:ext cx="85725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</a:rPr>
              <a:t>Либе-ральный (попу-ститель-ский)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3372" y="4071942"/>
            <a:ext cx="93610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консуль-тативный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40424" y="2150846"/>
            <a:ext cx="2632104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chemeClr val="tx1"/>
                </a:solidFill>
              </a:rPr>
              <a:t>Источник: Клингенбергер, </a:t>
            </a:r>
            <a:br>
              <a:rPr lang="ru-RU" sz="1050" dirty="0" smtClean="0">
                <a:solidFill>
                  <a:schemeClr val="tx1"/>
                </a:solidFill>
              </a:rPr>
            </a:br>
            <a:r>
              <a:rPr lang="ru-RU" sz="1050" dirty="0" smtClean="0">
                <a:solidFill>
                  <a:schemeClr val="tx1"/>
                </a:solidFill>
              </a:rPr>
              <a:t>Основы руководства, БШУ, Том 12</a:t>
            </a:r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91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14282" y="357166"/>
            <a:ext cx="542928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2800" b="1" spc="-4" dirty="0" smtClean="0">
                <a:latin typeface="+mn-lt"/>
                <a:cs typeface="Helvetica"/>
              </a:rPr>
              <a:t>Вовлечение сотрудников</a:t>
            </a:r>
            <a:endParaRPr sz="2800" dirty="0">
              <a:latin typeface="+mn-lt"/>
              <a:cs typeface="Helvetic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9977" y="1697917"/>
            <a:ext cx="3243383" cy="4812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9" name="object 9"/>
          <p:cNvSpPr/>
          <p:nvPr/>
        </p:nvSpPr>
        <p:spPr>
          <a:xfrm>
            <a:off x="806766" y="1706847"/>
            <a:ext cx="3189805" cy="4758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0" name="object 10"/>
          <p:cNvSpPr txBox="1"/>
          <p:nvPr/>
        </p:nvSpPr>
        <p:spPr>
          <a:xfrm>
            <a:off x="862179" y="1762069"/>
            <a:ext cx="3079403" cy="4867087"/>
          </a:xfrm>
          <a:prstGeom prst="rect">
            <a:avLst/>
          </a:prstGeom>
          <a:solidFill>
            <a:srgbClr val="85888D"/>
          </a:solidFill>
        </p:spPr>
        <p:txBody>
          <a:bodyPr vert="horz" wrap="square" lIns="0" tIns="68312" rIns="0" bIns="0" rtlCol="0">
            <a:spAutoFit/>
          </a:bodyPr>
          <a:lstStyle/>
          <a:p>
            <a:pPr marL="405393" marR="1942584" indent="-383963">
              <a:spcBef>
                <a:spcPts val="538"/>
              </a:spcBef>
            </a:pPr>
            <a:r>
              <a:rPr lang="ru-RU" sz="1200" b="1" spc="-4" dirty="0" smtClean="0">
                <a:latin typeface="+mn-lt"/>
                <a:cs typeface="Helvetica"/>
              </a:rPr>
              <a:t>Не-Участие  100%</a:t>
            </a: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5" dirty="0">
              <a:latin typeface="Times New Roman"/>
              <a:cs typeface="Times New Roman"/>
            </a:endParaRPr>
          </a:p>
          <a:p>
            <a:pPr>
              <a:spcBef>
                <a:spcPts val="32"/>
              </a:spcBef>
            </a:pPr>
            <a:endParaRPr sz="949" dirty="0">
              <a:latin typeface="Times New Roman"/>
              <a:cs typeface="Times New Roman"/>
            </a:endParaRPr>
          </a:p>
          <a:p>
            <a:pPr marL="2477007" marR="62952" indent="-196446"/>
            <a:r>
              <a:rPr lang="ru-RU" sz="1200" b="1" spc="-4" dirty="0" smtClean="0">
                <a:latin typeface="+mn-lt"/>
                <a:cs typeface="Helvetica"/>
              </a:rPr>
              <a:t>Участие  100%</a:t>
            </a:r>
            <a:endParaRPr lang="ru-RU" sz="1200" b="1" spc="-4" dirty="0">
              <a:latin typeface="+mn-lt"/>
              <a:cs typeface="Helvetic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00205" y="1823560"/>
            <a:ext cx="1247031" cy="0"/>
          </a:xfrm>
          <a:custGeom>
            <a:avLst/>
            <a:gdLst/>
            <a:ahLst/>
            <a:cxnLst/>
            <a:rect l="l" t="t" r="r" b="b"/>
            <a:pathLst>
              <a:path w="1773554">
                <a:moveTo>
                  <a:pt x="1773182" y="0"/>
                </a:moveTo>
                <a:lnTo>
                  <a:pt x="1905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2" name="object 12"/>
          <p:cNvSpPr/>
          <p:nvPr/>
        </p:nvSpPr>
        <p:spPr>
          <a:xfrm>
            <a:off x="4095726" y="1764624"/>
            <a:ext cx="117872" cy="117872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83820"/>
                </a:lnTo>
                <a:lnTo>
                  <a:pt x="167639" y="167640"/>
                </a:lnTo>
                <a:lnTo>
                  <a:pt x="167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3" name="object 13"/>
          <p:cNvSpPr txBox="1"/>
          <p:nvPr/>
        </p:nvSpPr>
        <p:spPr>
          <a:xfrm>
            <a:off x="5589984" y="1723430"/>
            <a:ext cx="31254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200" b="1" spc="-4" dirty="0" smtClean="0">
                <a:latin typeface="+mn-lt"/>
                <a:cs typeface="Helvetica"/>
              </a:rPr>
              <a:t>Авторитарные решения начальника</a:t>
            </a:r>
            <a:endParaRPr lang="ru-RU" sz="1200" b="1" spc="-4" dirty="0">
              <a:latin typeface="+mn-lt"/>
              <a:cs typeface="Helvetic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00205" y="2667317"/>
            <a:ext cx="1247031" cy="0"/>
          </a:xfrm>
          <a:custGeom>
            <a:avLst/>
            <a:gdLst/>
            <a:ahLst/>
            <a:cxnLst/>
            <a:rect l="l" t="t" r="r" b="b"/>
            <a:pathLst>
              <a:path w="1773554">
                <a:moveTo>
                  <a:pt x="1773182" y="0"/>
                </a:moveTo>
                <a:lnTo>
                  <a:pt x="1905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5" name="object 15"/>
          <p:cNvSpPr/>
          <p:nvPr/>
        </p:nvSpPr>
        <p:spPr>
          <a:xfrm>
            <a:off x="4095726" y="2608381"/>
            <a:ext cx="117872" cy="117872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83820"/>
                </a:lnTo>
                <a:lnTo>
                  <a:pt x="167639" y="167640"/>
                </a:lnTo>
                <a:lnTo>
                  <a:pt x="167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6" name="object 16"/>
          <p:cNvSpPr txBox="1"/>
          <p:nvPr/>
        </p:nvSpPr>
        <p:spPr>
          <a:xfrm>
            <a:off x="5589984" y="2536031"/>
            <a:ext cx="3053981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200" b="1" spc="-4" dirty="0" smtClean="0">
                <a:latin typeface="+mn-lt"/>
                <a:cs typeface="Helvetica"/>
              </a:rPr>
              <a:t>Информация </a:t>
            </a:r>
            <a:br>
              <a:rPr lang="ru-RU" sz="1200" b="1" spc="-4" dirty="0" smtClean="0">
                <a:latin typeface="+mn-lt"/>
                <a:cs typeface="Helvetica"/>
              </a:rPr>
            </a:br>
            <a:r>
              <a:rPr lang="ru-RU" sz="1100" spc="-4" dirty="0" smtClean="0">
                <a:latin typeface="+mn-lt"/>
                <a:cs typeface="Helvetica"/>
              </a:rPr>
              <a:t>(«Итак, сейчас мы сделаем следующее…»)</a:t>
            </a:r>
            <a:endParaRPr lang="ru-RU" sz="1100" spc="-4" dirty="0">
              <a:latin typeface="+mn-lt"/>
              <a:cs typeface="Helvetic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00205" y="3376811"/>
            <a:ext cx="1247031" cy="0"/>
          </a:xfrm>
          <a:custGeom>
            <a:avLst/>
            <a:gdLst/>
            <a:ahLst/>
            <a:cxnLst/>
            <a:rect l="l" t="t" r="r" b="b"/>
            <a:pathLst>
              <a:path w="1773554">
                <a:moveTo>
                  <a:pt x="1773182" y="0"/>
                </a:moveTo>
                <a:lnTo>
                  <a:pt x="1905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8" name="object 18"/>
          <p:cNvSpPr/>
          <p:nvPr/>
        </p:nvSpPr>
        <p:spPr>
          <a:xfrm>
            <a:off x="4095726" y="3317875"/>
            <a:ext cx="117872" cy="117872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83819"/>
                </a:lnTo>
                <a:lnTo>
                  <a:pt x="167639" y="167639"/>
                </a:lnTo>
                <a:lnTo>
                  <a:pt x="167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9" name="object 19"/>
          <p:cNvSpPr txBox="1"/>
          <p:nvPr/>
        </p:nvSpPr>
        <p:spPr>
          <a:xfrm>
            <a:off x="5589984" y="3259336"/>
            <a:ext cx="3268296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200" b="1" spc="-4" dirty="0" smtClean="0">
                <a:latin typeface="+mn-lt"/>
                <a:cs typeface="Helvetica"/>
              </a:rPr>
              <a:t>Опрос сотрудников </a:t>
            </a:r>
            <a:r>
              <a:rPr lang="ru-RU" sz="1100" spc="-4" dirty="0" smtClean="0">
                <a:latin typeface="+mn-lt"/>
                <a:cs typeface="Helvetica"/>
              </a:rPr>
              <a:t>(«Что же Вы все-таки </a:t>
            </a:r>
            <a:br>
              <a:rPr lang="ru-RU" sz="1100" spc="-4" dirty="0" smtClean="0">
                <a:latin typeface="+mn-lt"/>
                <a:cs typeface="Helvetica"/>
              </a:rPr>
            </a:br>
            <a:r>
              <a:rPr lang="ru-RU" sz="1100" spc="-4" dirty="0" smtClean="0">
                <a:latin typeface="+mn-lt"/>
                <a:cs typeface="Helvetica"/>
              </a:rPr>
              <a:t>думаете по этому поводу, когда говорите …»)</a:t>
            </a:r>
            <a:endParaRPr lang="ru-RU" sz="1100" spc="-4" dirty="0">
              <a:latin typeface="+mn-lt"/>
              <a:cs typeface="Helvetic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00205" y="4086305"/>
            <a:ext cx="1247031" cy="0"/>
          </a:xfrm>
          <a:custGeom>
            <a:avLst/>
            <a:gdLst/>
            <a:ahLst/>
            <a:cxnLst/>
            <a:rect l="l" t="t" r="r" b="b"/>
            <a:pathLst>
              <a:path w="1773554">
                <a:moveTo>
                  <a:pt x="1773182" y="0"/>
                </a:moveTo>
                <a:lnTo>
                  <a:pt x="1905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21" name="object 21"/>
          <p:cNvSpPr/>
          <p:nvPr/>
        </p:nvSpPr>
        <p:spPr>
          <a:xfrm>
            <a:off x="4095726" y="4027369"/>
            <a:ext cx="117872" cy="117872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83819"/>
                </a:lnTo>
                <a:lnTo>
                  <a:pt x="167639" y="167639"/>
                </a:lnTo>
                <a:lnTo>
                  <a:pt x="167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22" name="object 22"/>
          <p:cNvSpPr txBox="1"/>
          <p:nvPr/>
        </p:nvSpPr>
        <p:spPr>
          <a:xfrm>
            <a:off x="5589985" y="3991570"/>
            <a:ext cx="3453557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200" b="1" spc="-4" dirty="0" smtClean="0">
                <a:latin typeface="+mn-lt"/>
                <a:cs typeface="Helvetica"/>
              </a:rPr>
              <a:t>Работа в команде </a:t>
            </a:r>
            <a:br>
              <a:rPr lang="ru-RU" sz="1200" b="1" spc="-4" dirty="0" smtClean="0">
                <a:latin typeface="+mn-lt"/>
                <a:cs typeface="Helvetica"/>
              </a:rPr>
            </a:br>
            <a:r>
              <a:rPr lang="ru-RU" sz="1100" spc="-4" dirty="0" smtClean="0">
                <a:latin typeface="+mn-lt"/>
                <a:cs typeface="Helvetica"/>
              </a:rPr>
              <a:t>(«Какие решения мы можем вместе найти? …»)</a:t>
            </a:r>
            <a:endParaRPr lang="ru-RU" sz="1100" spc="-4" dirty="0">
              <a:latin typeface="+mn-lt"/>
              <a:cs typeface="Helvetic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00205" y="5154482"/>
            <a:ext cx="1247031" cy="0"/>
          </a:xfrm>
          <a:custGeom>
            <a:avLst/>
            <a:gdLst/>
            <a:ahLst/>
            <a:cxnLst/>
            <a:rect l="l" t="t" r="r" b="b"/>
            <a:pathLst>
              <a:path w="1773554">
                <a:moveTo>
                  <a:pt x="1773182" y="0"/>
                </a:moveTo>
                <a:lnTo>
                  <a:pt x="1905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24" name="object 24"/>
          <p:cNvSpPr/>
          <p:nvPr/>
        </p:nvSpPr>
        <p:spPr>
          <a:xfrm>
            <a:off x="4095726" y="5095546"/>
            <a:ext cx="117872" cy="117872"/>
          </a:xfrm>
          <a:custGeom>
            <a:avLst/>
            <a:gdLst/>
            <a:ahLst/>
            <a:cxnLst/>
            <a:rect l="l" t="t" r="r" b="b"/>
            <a:pathLst>
              <a:path w="167639" h="167640">
                <a:moveTo>
                  <a:pt x="167639" y="0"/>
                </a:moveTo>
                <a:lnTo>
                  <a:pt x="0" y="83819"/>
                </a:lnTo>
                <a:lnTo>
                  <a:pt x="167639" y="167639"/>
                </a:lnTo>
                <a:lnTo>
                  <a:pt x="167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25" name="object 25"/>
          <p:cNvSpPr txBox="1"/>
          <p:nvPr/>
        </p:nvSpPr>
        <p:spPr>
          <a:xfrm>
            <a:off x="5589984" y="5027414"/>
            <a:ext cx="3125419" cy="561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200" b="1" spc="-4" dirty="0" smtClean="0">
                <a:latin typeface="+mn-lt"/>
                <a:cs typeface="Helvetica"/>
              </a:rPr>
              <a:t>Реализация проектов</a:t>
            </a:r>
          </a:p>
          <a:p>
            <a:pPr marL="50897">
              <a:spcBef>
                <a:spcPts val="323"/>
              </a:spcBef>
            </a:pPr>
            <a:r>
              <a:rPr lang="ru-RU" sz="1100" spc="-4" dirty="0" smtClean="0">
                <a:latin typeface="+mn-lt"/>
                <a:cs typeface="Helvetica"/>
              </a:rPr>
              <a:t>(«Разработайте решение вместе с  другими заинтересованными  коллегами ….»)</a:t>
            </a:r>
            <a:endParaRPr lang="ru-RU" sz="1100" spc="-4" dirty="0">
              <a:latin typeface="+mn-lt"/>
              <a:cs typeface="Helvetic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00205" y="6349049"/>
            <a:ext cx="1247031" cy="0"/>
          </a:xfrm>
          <a:custGeom>
            <a:avLst/>
            <a:gdLst/>
            <a:ahLst/>
            <a:cxnLst/>
            <a:rect l="l" t="t" r="r" b="b"/>
            <a:pathLst>
              <a:path w="1773554">
                <a:moveTo>
                  <a:pt x="1773182" y="0"/>
                </a:moveTo>
                <a:lnTo>
                  <a:pt x="1905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27" name="object 27"/>
          <p:cNvSpPr/>
          <p:nvPr/>
        </p:nvSpPr>
        <p:spPr>
          <a:xfrm>
            <a:off x="4095726" y="6290113"/>
            <a:ext cx="117872" cy="117872"/>
          </a:xfrm>
          <a:custGeom>
            <a:avLst/>
            <a:gdLst/>
            <a:ahLst/>
            <a:cxnLst/>
            <a:rect l="l" t="t" r="r" b="b"/>
            <a:pathLst>
              <a:path w="167639" h="167640">
                <a:moveTo>
                  <a:pt x="167639" y="0"/>
                </a:moveTo>
                <a:lnTo>
                  <a:pt x="0" y="83819"/>
                </a:lnTo>
                <a:lnTo>
                  <a:pt x="167639" y="167639"/>
                </a:lnTo>
                <a:lnTo>
                  <a:pt x="1676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28" name="object 28"/>
          <p:cNvSpPr txBox="1"/>
          <p:nvPr/>
        </p:nvSpPr>
        <p:spPr>
          <a:xfrm>
            <a:off x="5661390" y="6215082"/>
            <a:ext cx="291113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200" b="1" spc="-4" dirty="0" smtClean="0">
                <a:latin typeface="+mn-lt"/>
                <a:cs typeface="Helvetica"/>
              </a:rPr>
              <a:t>Базовая (прямая) демократия </a:t>
            </a:r>
            <a:endParaRPr lang="ru-RU" sz="1200" b="1" spc="-4" dirty="0">
              <a:latin typeface="+mn-lt"/>
              <a:cs typeface="Helvetic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87649" y="1482328"/>
            <a:ext cx="243110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600" b="1" spc="-4" dirty="0" smtClean="0">
                <a:latin typeface="+mn-lt"/>
                <a:cs typeface="Helvetica"/>
              </a:rPr>
              <a:t>Возможности участия</a:t>
            </a:r>
            <a:endParaRPr lang="ru-RU" sz="1600" b="1" spc="-4" dirty="0"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93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2844" y="142852"/>
            <a:ext cx="671517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pc="-4" dirty="0" smtClean="0">
                <a:latin typeface="+mn-lt"/>
                <a:cs typeface="Helvetica"/>
              </a:rPr>
              <a:t>Ситуационное руководство</a:t>
            </a:r>
            <a:r>
              <a:rPr lang="de-DE" sz="2800" b="1" spc="-4" dirty="0" smtClean="0">
                <a:latin typeface="+mn-lt"/>
                <a:cs typeface="Helvetica"/>
              </a:rPr>
              <a:t> I</a:t>
            </a:r>
            <a:r>
              <a:rPr lang="de-DE" sz="2800" dirty="0">
                <a:latin typeface="+mn-lt"/>
                <a:cs typeface="Helvetica"/>
              </a:rPr>
              <a:t/>
            </a:r>
            <a:br>
              <a:rPr lang="de-DE" sz="2800" dirty="0">
                <a:latin typeface="+mn-lt"/>
                <a:cs typeface="Helvetica"/>
              </a:rPr>
            </a:br>
            <a:r>
              <a:rPr lang="ru-RU" sz="1600" spc="-4" dirty="0" smtClean="0">
                <a:latin typeface="+mn-lt"/>
                <a:cs typeface="Helvetica"/>
              </a:rPr>
              <a:t>Ситуация определяет – какой именно стиль </a:t>
            </a:r>
            <a:br>
              <a:rPr lang="ru-RU" sz="1600" spc="-4" dirty="0" smtClean="0">
                <a:latin typeface="+mn-lt"/>
                <a:cs typeface="Helvetica"/>
              </a:rPr>
            </a:br>
            <a:r>
              <a:rPr lang="ru-RU" sz="1600" spc="-4" dirty="0" smtClean="0">
                <a:latin typeface="+mn-lt"/>
                <a:cs typeface="Helvetica"/>
              </a:rPr>
              <a:t>является наиболее подходящим и продуктивным!</a:t>
            </a:r>
            <a:endParaRPr lang="ru-RU" sz="1600" spc="-4" dirty="0">
              <a:latin typeface="+mn-lt"/>
              <a:cs typeface="Helvetic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4177" y="1887710"/>
            <a:ext cx="182165" cy="182165"/>
          </a:xfrm>
          <a:custGeom>
            <a:avLst/>
            <a:gdLst/>
            <a:ahLst/>
            <a:cxnLst/>
            <a:rect l="l" t="t" r="r" b="b"/>
            <a:pathLst>
              <a:path w="259080" h="259080">
                <a:moveTo>
                  <a:pt x="129540" y="0"/>
                </a:moveTo>
                <a:lnTo>
                  <a:pt x="0" y="259079"/>
                </a:lnTo>
                <a:lnTo>
                  <a:pt x="259080" y="259079"/>
                </a:lnTo>
                <a:lnTo>
                  <a:pt x="129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0" name="object 10"/>
          <p:cNvSpPr/>
          <p:nvPr/>
        </p:nvSpPr>
        <p:spPr>
          <a:xfrm>
            <a:off x="1472546" y="6026099"/>
            <a:ext cx="5734645" cy="0"/>
          </a:xfrm>
          <a:custGeom>
            <a:avLst/>
            <a:gdLst/>
            <a:ahLst/>
            <a:cxnLst/>
            <a:rect l="l" t="t" r="r" b="b"/>
            <a:pathLst>
              <a:path w="8155940">
                <a:moveTo>
                  <a:pt x="0" y="0"/>
                </a:moveTo>
                <a:lnTo>
                  <a:pt x="8124089" y="0"/>
                </a:lnTo>
                <a:lnTo>
                  <a:pt x="8155839" y="0"/>
                </a:lnTo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1" name="object 11"/>
          <p:cNvSpPr/>
          <p:nvPr/>
        </p:nvSpPr>
        <p:spPr>
          <a:xfrm>
            <a:off x="7184797" y="5935017"/>
            <a:ext cx="182165" cy="182165"/>
          </a:xfrm>
          <a:custGeom>
            <a:avLst/>
            <a:gdLst/>
            <a:ahLst/>
            <a:cxnLst/>
            <a:rect l="l" t="t" r="r" b="b"/>
            <a:pathLst>
              <a:path w="259079" h="259079">
                <a:moveTo>
                  <a:pt x="0" y="0"/>
                </a:moveTo>
                <a:lnTo>
                  <a:pt x="0" y="259080"/>
                </a:lnTo>
                <a:lnTo>
                  <a:pt x="259079" y="1295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2" name="object 12"/>
          <p:cNvSpPr txBox="1"/>
          <p:nvPr/>
        </p:nvSpPr>
        <p:spPr>
          <a:xfrm>
            <a:off x="1148354" y="2571744"/>
            <a:ext cx="179536" cy="300039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929">
              <a:lnSpc>
                <a:spcPts val="1434"/>
              </a:lnSpc>
            </a:pPr>
            <a:r>
              <a:rPr lang="ru-RU" sz="1600" b="1" dirty="0" smtClean="0">
                <a:latin typeface="Helvetica"/>
                <a:cs typeface="Helvetica"/>
              </a:rPr>
              <a:t>Ориентация на сотрудников</a:t>
            </a:r>
            <a:endParaRPr sz="1600">
              <a:latin typeface="Helvetica"/>
              <a:cs typeface="Helvetic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2976" y="5643578"/>
            <a:ext cx="153888" cy="65186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929">
              <a:lnSpc>
                <a:spcPts val="1160"/>
              </a:lnSpc>
            </a:pPr>
            <a:r>
              <a:rPr lang="ru-RU" sz="1200" dirty="0" smtClean="0">
                <a:latin typeface="Arial"/>
                <a:cs typeface="Arial"/>
              </a:rPr>
              <a:t>слабая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8355" y="1907381"/>
            <a:ext cx="153888" cy="61104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929">
              <a:lnSpc>
                <a:spcPts val="1160"/>
              </a:lnSpc>
            </a:pPr>
            <a:r>
              <a:rPr lang="ru-RU" sz="1200" dirty="0" smtClean="0">
                <a:latin typeface="Arial"/>
                <a:cs typeface="Arial"/>
              </a:rPr>
              <a:t>сильная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1656" y="6188273"/>
            <a:ext cx="6072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200" spc="11" dirty="0" smtClean="0">
                <a:latin typeface="Arial"/>
                <a:cs typeface="Arial"/>
              </a:rPr>
              <a:t>слабая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29388" y="6188273"/>
            <a:ext cx="7143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200" dirty="0" smtClean="0">
                <a:latin typeface="Arial"/>
                <a:cs typeface="Arial"/>
              </a:rPr>
              <a:t>сильная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00438" y="6170414"/>
            <a:ext cx="2357446" cy="21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406" b="1" dirty="0" smtClean="0">
                <a:latin typeface="Helvetica"/>
                <a:cs typeface="Helvetica"/>
              </a:rPr>
              <a:t>Ориентация на задачи</a:t>
            </a:r>
            <a:endParaRPr sz="1406">
              <a:latin typeface="Helvetica"/>
              <a:cs typeface="Helvetic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15102" y="4632341"/>
            <a:ext cx="2110978" cy="892969"/>
          </a:xfrm>
          <a:custGeom>
            <a:avLst/>
            <a:gdLst/>
            <a:ahLst/>
            <a:cxnLst/>
            <a:rect l="l" t="t" r="r" b="b"/>
            <a:pathLst>
              <a:path w="3002279" h="1270000">
                <a:moveTo>
                  <a:pt x="291210" y="0"/>
                </a:moveTo>
                <a:lnTo>
                  <a:pt x="2711008" y="0"/>
                </a:lnTo>
                <a:lnTo>
                  <a:pt x="2766602" y="222"/>
                </a:lnTo>
                <a:lnTo>
                  <a:pt x="2810885" y="1783"/>
                </a:lnTo>
                <a:lnTo>
                  <a:pt x="2881918" y="14270"/>
                </a:lnTo>
                <a:lnTo>
                  <a:pt x="2916752" y="31474"/>
                </a:lnTo>
                <a:lnTo>
                  <a:pt x="2946686" y="55532"/>
                </a:lnTo>
                <a:lnTo>
                  <a:pt x="2970743" y="85466"/>
                </a:lnTo>
                <a:lnTo>
                  <a:pt x="2987948" y="120299"/>
                </a:lnTo>
                <a:lnTo>
                  <a:pt x="3000434" y="191494"/>
                </a:lnTo>
                <a:lnTo>
                  <a:pt x="3001994" y="236162"/>
                </a:lnTo>
                <a:lnTo>
                  <a:pt x="3002217" y="292505"/>
                </a:lnTo>
                <a:lnTo>
                  <a:pt x="3002217" y="978789"/>
                </a:lnTo>
                <a:lnTo>
                  <a:pt x="3001994" y="1034384"/>
                </a:lnTo>
                <a:lnTo>
                  <a:pt x="3000434" y="1078667"/>
                </a:lnTo>
                <a:lnTo>
                  <a:pt x="2987948" y="1149700"/>
                </a:lnTo>
                <a:lnTo>
                  <a:pt x="2970743" y="1184533"/>
                </a:lnTo>
                <a:lnTo>
                  <a:pt x="2946686" y="1214467"/>
                </a:lnTo>
                <a:lnTo>
                  <a:pt x="2916752" y="1238525"/>
                </a:lnTo>
                <a:lnTo>
                  <a:pt x="2881918" y="1255729"/>
                </a:lnTo>
                <a:lnTo>
                  <a:pt x="2810723" y="1268216"/>
                </a:lnTo>
                <a:lnTo>
                  <a:pt x="2766055" y="1269777"/>
                </a:lnTo>
                <a:lnTo>
                  <a:pt x="2709712" y="1270000"/>
                </a:lnTo>
                <a:lnTo>
                  <a:pt x="291210" y="1270000"/>
                </a:lnTo>
                <a:lnTo>
                  <a:pt x="235616" y="1269777"/>
                </a:lnTo>
                <a:lnTo>
                  <a:pt x="191332" y="1268216"/>
                </a:lnTo>
                <a:lnTo>
                  <a:pt x="120299" y="1255729"/>
                </a:lnTo>
                <a:lnTo>
                  <a:pt x="85466" y="1238525"/>
                </a:lnTo>
                <a:lnTo>
                  <a:pt x="55532" y="1214467"/>
                </a:lnTo>
                <a:lnTo>
                  <a:pt x="31474" y="1184533"/>
                </a:lnTo>
                <a:lnTo>
                  <a:pt x="14270" y="1149700"/>
                </a:lnTo>
                <a:lnTo>
                  <a:pt x="1783" y="1078505"/>
                </a:lnTo>
                <a:lnTo>
                  <a:pt x="222" y="1033837"/>
                </a:lnTo>
                <a:lnTo>
                  <a:pt x="0" y="977494"/>
                </a:lnTo>
                <a:lnTo>
                  <a:pt x="0" y="291210"/>
                </a:lnTo>
                <a:lnTo>
                  <a:pt x="222" y="235616"/>
                </a:lnTo>
                <a:lnTo>
                  <a:pt x="1783" y="191332"/>
                </a:lnTo>
                <a:lnTo>
                  <a:pt x="14270" y="120299"/>
                </a:lnTo>
                <a:lnTo>
                  <a:pt x="31474" y="85466"/>
                </a:lnTo>
                <a:lnTo>
                  <a:pt x="55532" y="55532"/>
                </a:lnTo>
                <a:lnTo>
                  <a:pt x="85466" y="31474"/>
                </a:lnTo>
                <a:lnTo>
                  <a:pt x="120299" y="14270"/>
                </a:lnTo>
                <a:lnTo>
                  <a:pt x="191494" y="1783"/>
                </a:lnTo>
                <a:lnTo>
                  <a:pt x="236162" y="222"/>
                </a:lnTo>
                <a:lnTo>
                  <a:pt x="292505" y="0"/>
                </a:lnTo>
                <a:lnTo>
                  <a:pt x="291210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19" name="object 19"/>
          <p:cNvSpPr txBox="1"/>
          <p:nvPr/>
        </p:nvSpPr>
        <p:spPr>
          <a:xfrm>
            <a:off x="1857356" y="4705944"/>
            <a:ext cx="2000264" cy="14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algn="ctr"/>
            <a:r>
              <a:rPr lang="ru-RU" sz="914" spc="7" dirty="0" smtClean="0">
                <a:latin typeface="Arial"/>
                <a:cs typeface="Arial"/>
              </a:rPr>
              <a:t>Слабая ориентация на задачи</a:t>
            </a:r>
            <a:endParaRPr sz="91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39641" y="4848820"/>
            <a:ext cx="56704" cy="14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914" dirty="0">
                <a:latin typeface="Arial"/>
                <a:cs typeface="Arial"/>
              </a:rPr>
              <a:t>-</a:t>
            </a:r>
            <a:endParaRPr sz="91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7356" y="4991695"/>
            <a:ext cx="2071702" cy="14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algn="ctr"/>
            <a:r>
              <a:rPr lang="ru-RU" sz="914" spc="7" dirty="0" smtClean="0">
                <a:latin typeface="Arial"/>
                <a:cs typeface="Arial"/>
              </a:rPr>
              <a:t>Слабая ориентация на сотрудников</a:t>
            </a:r>
            <a:endParaRPr sz="91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28794" y="5214950"/>
            <a:ext cx="1792635" cy="281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algn="ctr"/>
            <a:r>
              <a:rPr lang="ru-RU" sz="914" spc="120" dirty="0" smtClean="0">
                <a:solidFill>
                  <a:srgbClr val="C82506"/>
                </a:solidFill>
                <a:latin typeface="Calibri"/>
                <a:cs typeface="Calibri"/>
              </a:rPr>
              <a:t>Перекладывать (на других) и перепоручать</a:t>
            </a:r>
            <a:r>
              <a:rPr sz="914" spc="102" smtClean="0">
                <a:solidFill>
                  <a:srgbClr val="C82506"/>
                </a:solidFill>
                <a:latin typeface="Calibri"/>
                <a:cs typeface="Calibri"/>
              </a:rPr>
              <a:t>!</a:t>
            </a:r>
            <a:endParaRPr sz="914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93954" y="4632341"/>
            <a:ext cx="2110978" cy="892969"/>
          </a:xfrm>
          <a:custGeom>
            <a:avLst/>
            <a:gdLst/>
            <a:ahLst/>
            <a:cxnLst/>
            <a:rect l="l" t="t" r="r" b="b"/>
            <a:pathLst>
              <a:path w="3002279" h="1270000">
                <a:moveTo>
                  <a:pt x="291210" y="0"/>
                </a:moveTo>
                <a:lnTo>
                  <a:pt x="2711008" y="0"/>
                </a:lnTo>
                <a:lnTo>
                  <a:pt x="2766602" y="222"/>
                </a:lnTo>
                <a:lnTo>
                  <a:pt x="2810885" y="1783"/>
                </a:lnTo>
                <a:lnTo>
                  <a:pt x="2881918" y="14270"/>
                </a:lnTo>
                <a:lnTo>
                  <a:pt x="2916752" y="31474"/>
                </a:lnTo>
                <a:lnTo>
                  <a:pt x="2946686" y="55532"/>
                </a:lnTo>
                <a:lnTo>
                  <a:pt x="2970743" y="85466"/>
                </a:lnTo>
                <a:lnTo>
                  <a:pt x="2987948" y="120299"/>
                </a:lnTo>
                <a:lnTo>
                  <a:pt x="3000434" y="191494"/>
                </a:lnTo>
                <a:lnTo>
                  <a:pt x="3001994" y="236162"/>
                </a:lnTo>
                <a:lnTo>
                  <a:pt x="3002217" y="292505"/>
                </a:lnTo>
                <a:lnTo>
                  <a:pt x="3002217" y="978789"/>
                </a:lnTo>
                <a:lnTo>
                  <a:pt x="3001994" y="1034384"/>
                </a:lnTo>
                <a:lnTo>
                  <a:pt x="3000434" y="1078667"/>
                </a:lnTo>
                <a:lnTo>
                  <a:pt x="2987948" y="1149700"/>
                </a:lnTo>
                <a:lnTo>
                  <a:pt x="2970743" y="1184533"/>
                </a:lnTo>
                <a:lnTo>
                  <a:pt x="2946686" y="1214467"/>
                </a:lnTo>
                <a:lnTo>
                  <a:pt x="2916752" y="1238525"/>
                </a:lnTo>
                <a:lnTo>
                  <a:pt x="2881918" y="1255729"/>
                </a:lnTo>
                <a:lnTo>
                  <a:pt x="2810723" y="1268216"/>
                </a:lnTo>
                <a:lnTo>
                  <a:pt x="2766055" y="1269777"/>
                </a:lnTo>
                <a:lnTo>
                  <a:pt x="2709712" y="1270000"/>
                </a:lnTo>
                <a:lnTo>
                  <a:pt x="291210" y="1270000"/>
                </a:lnTo>
                <a:lnTo>
                  <a:pt x="235616" y="1269777"/>
                </a:lnTo>
                <a:lnTo>
                  <a:pt x="191332" y="1268216"/>
                </a:lnTo>
                <a:lnTo>
                  <a:pt x="120299" y="1255729"/>
                </a:lnTo>
                <a:lnTo>
                  <a:pt x="85466" y="1238525"/>
                </a:lnTo>
                <a:lnTo>
                  <a:pt x="55532" y="1214467"/>
                </a:lnTo>
                <a:lnTo>
                  <a:pt x="31474" y="1184533"/>
                </a:lnTo>
                <a:lnTo>
                  <a:pt x="14270" y="1149700"/>
                </a:lnTo>
                <a:lnTo>
                  <a:pt x="1783" y="1078505"/>
                </a:lnTo>
                <a:lnTo>
                  <a:pt x="222" y="1033837"/>
                </a:lnTo>
                <a:lnTo>
                  <a:pt x="0" y="977494"/>
                </a:lnTo>
                <a:lnTo>
                  <a:pt x="0" y="291210"/>
                </a:lnTo>
                <a:lnTo>
                  <a:pt x="222" y="235616"/>
                </a:lnTo>
                <a:lnTo>
                  <a:pt x="1783" y="191332"/>
                </a:lnTo>
                <a:lnTo>
                  <a:pt x="14270" y="120299"/>
                </a:lnTo>
                <a:lnTo>
                  <a:pt x="31474" y="85466"/>
                </a:lnTo>
                <a:lnTo>
                  <a:pt x="55532" y="55532"/>
                </a:lnTo>
                <a:lnTo>
                  <a:pt x="85466" y="31474"/>
                </a:lnTo>
                <a:lnTo>
                  <a:pt x="120299" y="14270"/>
                </a:lnTo>
                <a:lnTo>
                  <a:pt x="191494" y="1783"/>
                </a:lnTo>
                <a:lnTo>
                  <a:pt x="236162" y="222"/>
                </a:lnTo>
                <a:lnTo>
                  <a:pt x="292505" y="0"/>
                </a:lnTo>
                <a:lnTo>
                  <a:pt x="291210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24" name="object 24"/>
          <p:cNvSpPr txBox="1"/>
          <p:nvPr/>
        </p:nvSpPr>
        <p:spPr>
          <a:xfrm>
            <a:off x="4929190" y="4705946"/>
            <a:ext cx="2000264" cy="42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914" dirty="0" smtClean="0">
                <a:latin typeface="Arial"/>
                <a:cs typeface="Arial"/>
              </a:rPr>
              <a:t>Сильная ориентация на задачи</a:t>
            </a:r>
            <a:endParaRPr sz="914">
              <a:latin typeface="Arial"/>
              <a:cs typeface="Arial"/>
            </a:endParaRPr>
          </a:p>
          <a:p>
            <a:pPr marL="7143" algn="ctr">
              <a:spcBef>
                <a:spcPts val="28"/>
              </a:spcBef>
            </a:pPr>
            <a:r>
              <a:rPr sz="914" dirty="0">
                <a:latin typeface="Arial"/>
                <a:cs typeface="Arial"/>
              </a:rPr>
              <a:t>-</a:t>
            </a:r>
            <a:endParaRPr sz="914">
              <a:latin typeface="Arial"/>
              <a:cs typeface="Arial"/>
            </a:endParaRPr>
          </a:p>
          <a:p>
            <a:pPr algn="ctr">
              <a:spcBef>
                <a:spcPts val="28"/>
              </a:spcBef>
            </a:pPr>
            <a:r>
              <a:rPr lang="ru-RU" sz="914" spc="7" dirty="0" smtClean="0">
                <a:latin typeface="Arial"/>
                <a:cs typeface="Arial"/>
              </a:rPr>
              <a:t>Слабая ориентация на сотрудников</a:t>
            </a:r>
            <a:endParaRPr sz="91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00628" y="5214950"/>
            <a:ext cx="1914525" cy="281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algn="ctr"/>
            <a:r>
              <a:rPr lang="ru-RU" sz="914" spc="148" dirty="0" smtClean="0">
                <a:solidFill>
                  <a:srgbClr val="C82506"/>
                </a:solidFill>
                <a:latin typeface="Calibri"/>
                <a:cs typeface="Calibri"/>
              </a:rPr>
              <a:t>Структурировать и отдавать приказы</a:t>
            </a:r>
            <a:r>
              <a:rPr sz="914" spc="134" smtClean="0">
                <a:solidFill>
                  <a:srgbClr val="C82506"/>
                </a:solidFill>
                <a:latin typeface="Calibri"/>
                <a:cs typeface="Calibri"/>
              </a:rPr>
              <a:t>!</a:t>
            </a:r>
            <a:endParaRPr sz="914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15102" y="2349942"/>
            <a:ext cx="2110978" cy="892969"/>
          </a:xfrm>
          <a:custGeom>
            <a:avLst/>
            <a:gdLst/>
            <a:ahLst/>
            <a:cxnLst/>
            <a:rect l="l" t="t" r="r" b="b"/>
            <a:pathLst>
              <a:path w="3002279" h="1270000">
                <a:moveTo>
                  <a:pt x="291210" y="0"/>
                </a:moveTo>
                <a:lnTo>
                  <a:pt x="2711008" y="0"/>
                </a:lnTo>
                <a:lnTo>
                  <a:pt x="2766602" y="222"/>
                </a:lnTo>
                <a:lnTo>
                  <a:pt x="2810885" y="1783"/>
                </a:lnTo>
                <a:lnTo>
                  <a:pt x="2881918" y="14270"/>
                </a:lnTo>
                <a:lnTo>
                  <a:pt x="2916752" y="31474"/>
                </a:lnTo>
                <a:lnTo>
                  <a:pt x="2946686" y="55532"/>
                </a:lnTo>
                <a:lnTo>
                  <a:pt x="2970743" y="85466"/>
                </a:lnTo>
                <a:lnTo>
                  <a:pt x="2987948" y="120299"/>
                </a:lnTo>
                <a:lnTo>
                  <a:pt x="3000434" y="191494"/>
                </a:lnTo>
                <a:lnTo>
                  <a:pt x="3001994" y="236162"/>
                </a:lnTo>
                <a:lnTo>
                  <a:pt x="3002217" y="292505"/>
                </a:lnTo>
                <a:lnTo>
                  <a:pt x="3002217" y="978789"/>
                </a:lnTo>
                <a:lnTo>
                  <a:pt x="3001994" y="1034383"/>
                </a:lnTo>
                <a:lnTo>
                  <a:pt x="3000434" y="1078667"/>
                </a:lnTo>
                <a:lnTo>
                  <a:pt x="2987948" y="1149700"/>
                </a:lnTo>
                <a:lnTo>
                  <a:pt x="2970743" y="1184533"/>
                </a:lnTo>
                <a:lnTo>
                  <a:pt x="2946686" y="1214467"/>
                </a:lnTo>
                <a:lnTo>
                  <a:pt x="2916752" y="1238525"/>
                </a:lnTo>
                <a:lnTo>
                  <a:pt x="2881918" y="1255729"/>
                </a:lnTo>
                <a:lnTo>
                  <a:pt x="2810723" y="1268216"/>
                </a:lnTo>
                <a:lnTo>
                  <a:pt x="2766055" y="1269777"/>
                </a:lnTo>
                <a:lnTo>
                  <a:pt x="2709712" y="1270000"/>
                </a:lnTo>
                <a:lnTo>
                  <a:pt x="291210" y="1270000"/>
                </a:lnTo>
                <a:lnTo>
                  <a:pt x="235616" y="1269777"/>
                </a:lnTo>
                <a:lnTo>
                  <a:pt x="191332" y="1268216"/>
                </a:lnTo>
                <a:lnTo>
                  <a:pt x="120299" y="1255729"/>
                </a:lnTo>
                <a:lnTo>
                  <a:pt x="85466" y="1238525"/>
                </a:lnTo>
                <a:lnTo>
                  <a:pt x="55532" y="1214467"/>
                </a:lnTo>
                <a:lnTo>
                  <a:pt x="31474" y="1184533"/>
                </a:lnTo>
                <a:lnTo>
                  <a:pt x="14270" y="1149700"/>
                </a:lnTo>
                <a:lnTo>
                  <a:pt x="1783" y="1078505"/>
                </a:lnTo>
                <a:lnTo>
                  <a:pt x="222" y="1033837"/>
                </a:lnTo>
                <a:lnTo>
                  <a:pt x="0" y="977494"/>
                </a:lnTo>
                <a:lnTo>
                  <a:pt x="0" y="291210"/>
                </a:lnTo>
                <a:lnTo>
                  <a:pt x="222" y="235616"/>
                </a:lnTo>
                <a:lnTo>
                  <a:pt x="1783" y="191332"/>
                </a:lnTo>
                <a:lnTo>
                  <a:pt x="14270" y="120299"/>
                </a:lnTo>
                <a:lnTo>
                  <a:pt x="31474" y="85466"/>
                </a:lnTo>
                <a:lnTo>
                  <a:pt x="55532" y="55532"/>
                </a:lnTo>
                <a:lnTo>
                  <a:pt x="85466" y="31474"/>
                </a:lnTo>
                <a:lnTo>
                  <a:pt x="120299" y="14270"/>
                </a:lnTo>
                <a:lnTo>
                  <a:pt x="191494" y="1783"/>
                </a:lnTo>
                <a:lnTo>
                  <a:pt x="236162" y="222"/>
                </a:lnTo>
                <a:lnTo>
                  <a:pt x="292505" y="0"/>
                </a:lnTo>
                <a:lnTo>
                  <a:pt x="291210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27" name="object 27"/>
          <p:cNvSpPr txBox="1"/>
          <p:nvPr/>
        </p:nvSpPr>
        <p:spPr>
          <a:xfrm>
            <a:off x="1928794" y="2419945"/>
            <a:ext cx="1685497" cy="14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914" spc="7" dirty="0" smtClean="0">
                <a:latin typeface="Arial"/>
                <a:cs typeface="Arial"/>
              </a:rPr>
              <a:t>Слабая ориентация на задачи</a:t>
            </a:r>
            <a:endParaRPr sz="914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39641" y="2562820"/>
            <a:ext cx="56704" cy="14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914" dirty="0">
                <a:latin typeface="Arial"/>
                <a:cs typeface="Arial"/>
              </a:rPr>
              <a:t>-</a:t>
            </a:r>
            <a:endParaRPr sz="91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57356" y="2705695"/>
            <a:ext cx="2071702" cy="14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914" dirty="0" smtClean="0">
                <a:latin typeface="Arial"/>
                <a:cs typeface="Arial"/>
              </a:rPr>
              <a:t>Сильная ориентация на сотрудников</a:t>
            </a:r>
            <a:endParaRPr sz="914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57356" y="2928934"/>
            <a:ext cx="2000264" cy="281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algn="ctr"/>
            <a:r>
              <a:rPr lang="ru-RU" sz="914" spc="148" dirty="0" smtClean="0">
                <a:solidFill>
                  <a:srgbClr val="C82506"/>
                </a:solidFill>
                <a:latin typeface="Calibri"/>
                <a:cs typeface="Calibri"/>
              </a:rPr>
              <a:t>Вовлекать (в процесс) и сопровождать коучингом</a:t>
            </a:r>
            <a:r>
              <a:rPr sz="914" spc="151" smtClean="0">
                <a:solidFill>
                  <a:srgbClr val="C82506"/>
                </a:solidFill>
                <a:latin typeface="Calibri"/>
                <a:cs typeface="Calibri"/>
              </a:rPr>
              <a:t>!</a:t>
            </a:r>
            <a:endParaRPr sz="914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93954" y="2349942"/>
            <a:ext cx="2110978" cy="892969"/>
          </a:xfrm>
          <a:custGeom>
            <a:avLst/>
            <a:gdLst/>
            <a:ahLst/>
            <a:cxnLst/>
            <a:rect l="l" t="t" r="r" b="b"/>
            <a:pathLst>
              <a:path w="3002279" h="1270000">
                <a:moveTo>
                  <a:pt x="291210" y="0"/>
                </a:moveTo>
                <a:lnTo>
                  <a:pt x="2711008" y="0"/>
                </a:lnTo>
                <a:lnTo>
                  <a:pt x="2766602" y="222"/>
                </a:lnTo>
                <a:lnTo>
                  <a:pt x="2810885" y="1783"/>
                </a:lnTo>
                <a:lnTo>
                  <a:pt x="2881918" y="14270"/>
                </a:lnTo>
                <a:lnTo>
                  <a:pt x="2916752" y="31474"/>
                </a:lnTo>
                <a:lnTo>
                  <a:pt x="2946686" y="55532"/>
                </a:lnTo>
                <a:lnTo>
                  <a:pt x="2970743" y="85466"/>
                </a:lnTo>
                <a:lnTo>
                  <a:pt x="2987948" y="120299"/>
                </a:lnTo>
                <a:lnTo>
                  <a:pt x="3000434" y="191494"/>
                </a:lnTo>
                <a:lnTo>
                  <a:pt x="3001994" y="236162"/>
                </a:lnTo>
                <a:lnTo>
                  <a:pt x="3002217" y="292505"/>
                </a:lnTo>
                <a:lnTo>
                  <a:pt x="3002217" y="978789"/>
                </a:lnTo>
                <a:lnTo>
                  <a:pt x="3001994" y="1034383"/>
                </a:lnTo>
                <a:lnTo>
                  <a:pt x="3000434" y="1078667"/>
                </a:lnTo>
                <a:lnTo>
                  <a:pt x="2987948" y="1149700"/>
                </a:lnTo>
                <a:lnTo>
                  <a:pt x="2970743" y="1184533"/>
                </a:lnTo>
                <a:lnTo>
                  <a:pt x="2946686" y="1214467"/>
                </a:lnTo>
                <a:lnTo>
                  <a:pt x="2916752" y="1238525"/>
                </a:lnTo>
                <a:lnTo>
                  <a:pt x="2881918" y="1255729"/>
                </a:lnTo>
                <a:lnTo>
                  <a:pt x="2810723" y="1268216"/>
                </a:lnTo>
                <a:lnTo>
                  <a:pt x="2766055" y="1269777"/>
                </a:lnTo>
                <a:lnTo>
                  <a:pt x="2709712" y="1270000"/>
                </a:lnTo>
                <a:lnTo>
                  <a:pt x="291210" y="1270000"/>
                </a:lnTo>
                <a:lnTo>
                  <a:pt x="235616" y="1269777"/>
                </a:lnTo>
                <a:lnTo>
                  <a:pt x="191332" y="1268216"/>
                </a:lnTo>
                <a:lnTo>
                  <a:pt x="120299" y="1255729"/>
                </a:lnTo>
                <a:lnTo>
                  <a:pt x="85466" y="1238525"/>
                </a:lnTo>
                <a:lnTo>
                  <a:pt x="55532" y="1214467"/>
                </a:lnTo>
                <a:lnTo>
                  <a:pt x="31474" y="1184533"/>
                </a:lnTo>
                <a:lnTo>
                  <a:pt x="14270" y="1149700"/>
                </a:lnTo>
                <a:lnTo>
                  <a:pt x="1783" y="1078505"/>
                </a:lnTo>
                <a:lnTo>
                  <a:pt x="222" y="1033837"/>
                </a:lnTo>
                <a:lnTo>
                  <a:pt x="0" y="977494"/>
                </a:lnTo>
                <a:lnTo>
                  <a:pt x="0" y="291210"/>
                </a:lnTo>
                <a:lnTo>
                  <a:pt x="222" y="235615"/>
                </a:lnTo>
                <a:lnTo>
                  <a:pt x="1783" y="191332"/>
                </a:lnTo>
                <a:lnTo>
                  <a:pt x="14270" y="120299"/>
                </a:lnTo>
                <a:lnTo>
                  <a:pt x="31474" y="85466"/>
                </a:lnTo>
                <a:lnTo>
                  <a:pt x="55532" y="55532"/>
                </a:lnTo>
                <a:lnTo>
                  <a:pt x="85466" y="31474"/>
                </a:lnTo>
                <a:lnTo>
                  <a:pt x="120299" y="14270"/>
                </a:lnTo>
                <a:lnTo>
                  <a:pt x="191494" y="1783"/>
                </a:lnTo>
                <a:lnTo>
                  <a:pt x="236162" y="222"/>
                </a:lnTo>
                <a:lnTo>
                  <a:pt x="292505" y="0"/>
                </a:lnTo>
                <a:lnTo>
                  <a:pt x="291210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32" name="object 32"/>
          <p:cNvSpPr txBox="1"/>
          <p:nvPr/>
        </p:nvSpPr>
        <p:spPr>
          <a:xfrm>
            <a:off x="4929190" y="2428875"/>
            <a:ext cx="2071702" cy="42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15" algn="ctr"/>
            <a:r>
              <a:rPr lang="ru-RU" sz="914" dirty="0" smtClean="0">
                <a:latin typeface="Arial"/>
                <a:cs typeface="Arial"/>
              </a:rPr>
              <a:t>Сильная ориентация на задачи </a:t>
            </a:r>
            <a:br>
              <a:rPr lang="ru-RU" sz="914" dirty="0" smtClean="0">
                <a:latin typeface="Arial"/>
                <a:cs typeface="Arial"/>
              </a:rPr>
            </a:br>
            <a:r>
              <a:rPr sz="914" smtClean="0">
                <a:latin typeface="Arial"/>
                <a:cs typeface="Arial"/>
              </a:rPr>
              <a:t>-</a:t>
            </a:r>
            <a:endParaRPr sz="914">
              <a:latin typeface="Arial"/>
              <a:cs typeface="Arial"/>
            </a:endParaRPr>
          </a:p>
          <a:p>
            <a:pPr algn="ctr">
              <a:spcBef>
                <a:spcPts val="28"/>
              </a:spcBef>
            </a:pPr>
            <a:r>
              <a:rPr lang="ru-RU" sz="914" dirty="0" smtClean="0">
                <a:latin typeface="Arial"/>
                <a:cs typeface="Arial"/>
              </a:rPr>
              <a:t>Сильная ориентация на сотрудников</a:t>
            </a:r>
            <a:endParaRPr sz="914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00628" y="2928934"/>
            <a:ext cx="1915418" cy="25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algn="ctr"/>
            <a:r>
              <a:rPr lang="ru-RU" sz="844" spc="134" dirty="0" smtClean="0">
                <a:solidFill>
                  <a:srgbClr val="C82506"/>
                </a:solidFill>
                <a:latin typeface="Calibri"/>
                <a:cs typeface="Calibri"/>
              </a:rPr>
              <a:t>Аргументировать и обучать в форме тренинга</a:t>
            </a:r>
            <a:r>
              <a:rPr sz="844" spc="134" smtClean="0">
                <a:solidFill>
                  <a:srgbClr val="C82506"/>
                </a:solidFill>
                <a:latin typeface="Calibri"/>
                <a:cs typeface="Calibri"/>
              </a:rPr>
              <a:t>!</a:t>
            </a:r>
            <a:endParaRPr sz="844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54098" y="1767498"/>
            <a:ext cx="1598972" cy="671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35" name="object 35"/>
          <p:cNvSpPr/>
          <p:nvPr/>
        </p:nvSpPr>
        <p:spPr>
          <a:xfrm>
            <a:off x="3280887" y="1776427"/>
            <a:ext cx="1862617" cy="618381"/>
          </a:xfrm>
          <a:custGeom>
            <a:avLst/>
            <a:gdLst/>
            <a:ahLst/>
            <a:cxnLst/>
            <a:rect l="l" t="t" r="r" b="b"/>
            <a:pathLst>
              <a:path w="2198370" h="879475">
                <a:moveTo>
                  <a:pt x="2141139" y="0"/>
                </a:moveTo>
                <a:lnTo>
                  <a:pt x="367108" y="0"/>
                </a:lnTo>
                <a:lnTo>
                  <a:pt x="344890" y="4500"/>
                </a:lnTo>
                <a:lnTo>
                  <a:pt x="326721" y="16762"/>
                </a:lnTo>
                <a:lnTo>
                  <a:pt x="314458" y="34931"/>
                </a:lnTo>
                <a:lnTo>
                  <a:pt x="309958" y="57150"/>
                </a:lnTo>
                <a:lnTo>
                  <a:pt x="309958" y="514746"/>
                </a:lnTo>
                <a:lnTo>
                  <a:pt x="0" y="879475"/>
                </a:lnTo>
                <a:lnTo>
                  <a:pt x="619918" y="698500"/>
                </a:lnTo>
                <a:lnTo>
                  <a:pt x="2141139" y="698500"/>
                </a:lnTo>
                <a:lnTo>
                  <a:pt x="2163296" y="693999"/>
                </a:lnTo>
                <a:lnTo>
                  <a:pt x="2181329" y="681736"/>
                </a:lnTo>
                <a:lnTo>
                  <a:pt x="2193455" y="663568"/>
                </a:lnTo>
                <a:lnTo>
                  <a:pt x="2197893" y="641350"/>
                </a:lnTo>
                <a:lnTo>
                  <a:pt x="2197893" y="57150"/>
                </a:lnTo>
                <a:lnTo>
                  <a:pt x="2193455" y="34931"/>
                </a:lnTo>
                <a:lnTo>
                  <a:pt x="2181328" y="16762"/>
                </a:lnTo>
                <a:lnTo>
                  <a:pt x="2163296" y="4500"/>
                </a:lnTo>
                <a:lnTo>
                  <a:pt x="2141139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36" name="object 36"/>
          <p:cNvSpPr txBox="1"/>
          <p:nvPr/>
        </p:nvSpPr>
        <p:spPr>
          <a:xfrm>
            <a:off x="3554016" y="1857364"/>
            <a:ext cx="151805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72">
              <a:lnSpc>
                <a:spcPts val="1000"/>
              </a:lnSpc>
            </a:pPr>
            <a:r>
              <a:rPr lang="ru-RU" sz="1000" spc="-7" dirty="0" smtClean="0">
                <a:solidFill>
                  <a:srgbClr val="FFFFFF"/>
                </a:solidFill>
                <a:latin typeface="Arial"/>
                <a:cs typeface="Arial"/>
              </a:rPr>
              <a:t>Как Вы думаете, как бы Вы могли это сделать?</a:t>
            </a:r>
          </a:p>
          <a:p>
            <a:pPr marR="3572">
              <a:lnSpc>
                <a:spcPts val="1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28997" y="1891016"/>
            <a:ext cx="1689664" cy="662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38" name="object 38"/>
          <p:cNvSpPr/>
          <p:nvPr/>
        </p:nvSpPr>
        <p:spPr>
          <a:xfrm>
            <a:off x="6855786" y="1899945"/>
            <a:ext cx="1636365" cy="609005"/>
          </a:xfrm>
          <a:custGeom>
            <a:avLst/>
            <a:gdLst/>
            <a:ahLst/>
            <a:cxnLst/>
            <a:rect l="l" t="t" r="r" b="b"/>
            <a:pathLst>
              <a:path w="2327275" h="866139">
                <a:moveTo>
                  <a:pt x="2270125" y="0"/>
                </a:moveTo>
                <a:lnTo>
                  <a:pt x="496093" y="0"/>
                </a:lnTo>
                <a:lnTo>
                  <a:pt x="473875" y="4500"/>
                </a:lnTo>
                <a:lnTo>
                  <a:pt x="455706" y="16762"/>
                </a:lnTo>
                <a:lnTo>
                  <a:pt x="443443" y="34931"/>
                </a:lnTo>
                <a:lnTo>
                  <a:pt x="438943" y="57150"/>
                </a:lnTo>
                <a:lnTo>
                  <a:pt x="438943" y="528637"/>
                </a:lnTo>
                <a:lnTo>
                  <a:pt x="0" y="865981"/>
                </a:lnTo>
                <a:lnTo>
                  <a:pt x="847327" y="698500"/>
                </a:lnTo>
                <a:lnTo>
                  <a:pt x="2270125" y="698500"/>
                </a:lnTo>
                <a:lnTo>
                  <a:pt x="2292281" y="693999"/>
                </a:lnTo>
                <a:lnTo>
                  <a:pt x="2310313" y="681736"/>
                </a:lnTo>
                <a:lnTo>
                  <a:pt x="2322439" y="663568"/>
                </a:lnTo>
                <a:lnTo>
                  <a:pt x="2326877" y="641350"/>
                </a:lnTo>
                <a:lnTo>
                  <a:pt x="2326877" y="57150"/>
                </a:lnTo>
                <a:lnTo>
                  <a:pt x="2322439" y="34931"/>
                </a:lnTo>
                <a:lnTo>
                  <a:pt x="2310313" y="16762"/>
                </a:lnTo>
                <a:lnTo>
                  <a:pt x="2292281" y="4500"/>
                </a:lnTo>
                <a:lnTo>
                  <a:pt x="2270125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39" name="object 39"/>
          <p:cNvSpPr txBox="1"/>
          <p:nvPr/>
        </p:nvSpPr>
        <p:spPr>
          <a:xfrm>
            <a:off x="7286644" y="2000240"/>
            <a:ext cx="112067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000" spc="7" dirty="0" smtClean="0">
                <a:solidFill>
                  <a:srgbClr val="FFFFFF"/>
                </a:solidFill>
                <a:latin typeface="Arial"/>
                <a:cs typeface="Arial"/>
              </a:rPr>
              <a:t>Сделайте это так, потому что</a:t>
            </a:r>
            <a:r>
              <a:rPr sz="773" spc="-4" smtClean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773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242098" y="4030841"/>
            <a:ext cx="1622971" cy="683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41" name="object 41"/>
          <p:cNvSpPr/>
          <p:nvPr/>
        </p:nvSpPr>
        <p:spPr>
          <a:xfrm>
            <a:off x="3268887" y="4039771"/>
            <a:ext cx="1569393" cy="630435"/>
          </a:xfrm>
          <a:custGeom>
            <a:avLst/>
            <a:gdLst/>
            <a:ahLst/>
            <a:cxnLst/>
            <a:rect l="l" t="t" r="r" b="b"/>
            <a:pathLst>
              <a:path w="2232025" h="896620">
                <a:moveTo>
                  <a:pt x="2175272" y="0"/>
                </a:moveTo>
                <a:lnTo>
                  <a:pt x="401241" y="0"/>
                </a:lnTo>
                <a:lnTo>
                  <a:pt x="379022" y="4500"/>
                </a:lnTo>
                <a:lnTo>
                  <a:pt x="360853" y="16762"/>
                </a:lnTo>
                <a:lnTo>
                  <a:pt x="348591" y="34931"/>
                </a:lnTo>
                <a:lnTo>
                  <a:pt x="344091" y="57150"/>
                </a:lnTo>
                <a:lnTo>
                  <a:pt x="344091" y="518318"/>
                </a:lnTo>
                <a:lnTo>
                  <a:pt x="0" y="896143"/>
                </a:lnTo>
                <a:lnTo>
                  <a:pt x="639762" y="698500"/>
                </a:lnTo>
                <a:lnTo>
                  <a:pt x="2175272" y="698500"/>
                </a:lnTo>
                <a:lnTo>
                  <a:pt x="2197429" y="693999"/>
                </a:lnTo>
                <a:lnTo>
                  <a:pt x="2215461" y="681736"/>
                </a:lnTo>
                <a:lnTo>
                  <a:pt x="2227587" y="663568"/>
                </a:lnTo>
                <a:lnTo>
                  <a:pt x="2232025" y="641350"/>
                </a:lnTo>
                <a:lnTo>
                  <a:pt x="2232025" y="57150"/>
                </a:lnTo>
                <a:lnTo>
                  <a:pt x="2227586" y="34931"/>
                </a:lnTo>
                <a:lnTo>
                  <a:pt x="2215460" y="16762"/>
                </a:lnTo>
                <a:lnTo>
                  <a:pt x="2197428" y="4500"/>
                </a:lnTo>
                <a:lnTo>
                  <a:pt x="2175272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42" name="object 42"/>
          <p:cNvSpPr txBox="1"/>
          <p:nvPr/>
        </p:nvSpPr>
        <p:spPr>
          <a:xfrm>
            <a:off x="3500430" y="4143380"/>
            <a:ext cx="128588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lang="ru-RU" sz="1000" spc="-7" dirty="0" smtClean="0">
                <a:solidFill>
                  <a:srgbClr val="FFFFFF"/>
                </a:solidFill>
                <a:latin typeface="Arial"/>
                <a:cs typeface="Arial"/>
              </a:rPr>
              <a:t>Сделайте-ка это Вы!</a:t>
            </a:r>
            <a:endParaRPr lang="ru-RU" sz="1000" spc="-7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745179" y="4151075"/>
            <a:ext cx="1689664" cy="662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44" name="object 44"/>
          <p:cNvSpPr/>
          <p:nvPr/>
        </p:nvSpPr>
        <p:spPr>
          <a:xfrm>
            <a:off x="6771968" y="4160004"/>
            <a:ext cx="1636365" cy="609005"/>
          </a:xfrm>
          <a:custGeom>
            <a:avLst/>
            <a:gdLst/>
            <a:ahLst/>
            <a:cxnLst/>
            <a:rect l="l" t="t" r="r" b="b"/>
            <a:pathLst>
              <a:path w="2327275" h="866140">
                <a:moveTo>
                  <a:pt x="2270125" y="0"/>
                </a:moveTo>
                <a:lnTo>
                  <a:pt x="496093" y="0"/>
                </a:lnTo>
                <a:lnTo>
                  <a:pt x="473875" y="4500"/>
                </a:lnTo>
                <a:lnTo>
                  <a:pt x="455706" y="16762"/>
                </a:lnTo>
                <a:lnTo>
                  <a:pt x="443443" y="34931"/>
                </a:lnTo>
                <a:lnTo>
                  <a:pt x="438943" y="57150"/>
                </a:lnTo>
                <a:lnTo>
                  <a:pt x="438943" y="528637"/>
                </a:lnTo>
                <a:lnTo>
                  <a:pt x="0" y="865981"/>
                </a:lnTo>
                <a:lnTo>
                  <a:pt x="847328" y="698500"/>
                </a:lnTo>
                <a:lnTo>
                  <a:pt x="2270125" y="698500"/>
                </a:lnTo>
                <a:lnTo>
                  <a:pt x="2292281" y="693999"/>
                </a:lnTo>
                <a:lnTo>
                  <a:pt x="2310314" y="681736"/>
                </a:lnTo>
                <a:lnTo>
                  <a:pt x="2322440" y="663568"/>
                </a:lnTo>
                <a:lnTo>
                  <a:pt x="2326878" y="641350"/>
                </a:lnTo>
                <a:lnTo>
                  <a:pt x="2326878" y="57150"/>
                </a:lnTo>
                <a:lnTo>
                  <a:pt x="2322440" y="34931"/>
                </a:lnTo>
                <a:lnTo>
                  <a:pt x="2310313" y="16762"/>
                </a:lnTo>
                <a:lnTo>
                  <a:pt x="2292281" y="4500"/>
                </a:lnTo>
                <a:lnTo>
                  <a:pt x="2270125" y="0"/>
                </a:lnTo>
                <a:close/>
              </a:path>
            </a:pathLst>
          </a:custGeom>
          <a:solidFill>
            <a:srgbClr val="51A7F9"/>
          </a:solidFill>
        </p:spPr>
        <p:txBody>
          <a:bodyPr wrap="square" lIns="0" tIns="0" rIns="0" bIns="0" rtlCol="0"/>
          <a:lstStyle/>
          <a:p>
            <a:endParaRPr sz="1406"/>
          </a:p>
        </p:txBody>
      </p:sp>
      <p:sp>
        <p:nvSpPr>
          <p:cNvPr id="45" name="object 45"/>
          <p:cNvSpPr txBox="1"/>
          <p:nvPr/>
        </p:nvSpPr>
        <p:spPr>
          <a:xfrm>
            <a:off x="7143768" y="4286256"/>
            <a:ext cx="123542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72">
              <a:lnSpc>
                <a:spcPts val="1000"/>
              </a:lnSpc>
            </a:pPr>
            <a:r>
              <a:rPr lang="ru-RU" sz="1000" spc="7" dirty="0" smtClean="0">
                <a:solidFill>
                  <a:srgbClr val="FFFFFF"/>
                </a:solidFill>
                <a:latin typeface="Arial"/>
                <a:cs typeface="Arial"/>
              </a:rPr>
              <a:t>Делайте это так </a:t>
            </a:r>
            <a:br>
              <a:rPr lang="ru-RU" sz="1000" spc="7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000" spc="7" dirty="0" smtClean="0">
                <a:solidFill>
                  <a:srgbClr val="FFFFFF"/>
                </a:solidFill>
                <a:latin typeface="Arial"/>
                <a:cs typeface="Arial"/>
              </a:rPr>
              <a:t>и никак иначе!</a:t>
            </a:r>
          </a:p>
          <a:p>
            <a:pPr marR="3572">
              <a:lnSpc>
                <a:spcPts val="1000"/>
              </a:lnSpc>
            </a:pPr>
            <a:endParaRPr sz="1000">
              <a:latin typeface="Arial"/>
              <a:cs typeface="Arial"/>
            </a:endParaRPr>
          </a:p>
        </p:txBody>
      </p:sp>
      <p:cxnSp>
        <p:nvCxnSpPr>
          <p:cNvPr id="49" name="Gerader Verbinder 48"/>
          <p:cNvCxnSpPr/>
          <p:nvPr/>
        </p:nvCxnSpPr>
        <p:spPr>
          <a:xfrm>
            <a:off x="1495260" y="2080617"/>
            <a:ext cx="0" cy="3945482"/>
          </a:xfrm>
          <a:prstGeom prst="line">
            <a:avLst/>
          </a:prstGeom>
          <a:ln w="603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6500858" cy="720725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Ситуационное руководство</a:t>
            </a:r>
            <a:r>
              <a:rPr lang="de-DE" altLang="de-DE" sz="2800" dirty="0" smtClean="0">
                <a:latin typeface="+mn-lt"/>
              </a:rPr>
              <a:t> II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1497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Успех руководителя зависит не только от стиля руководства, но также, в частности, от следующих факторов:</a:t>
            </a:r>
            <a:endParaRPr lang="de-DE" altLang="de-DE" sz="20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Задача</a:t>
            </a:r>
            <a:r>
              <a:rPr lang="de-DE" altLang="de-DE" sz="2000" dirty="0" smtClean="0"/>
              <a:t>,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Личность подчиненного</a:t>
            </a:r>
            <a:r>
              <a:rPr lang="de-DE" altLang="de-DE" sz="2000" dirty="0" smtClean="0"/>
              <a:t>,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Отношения между руководителем/сотрудником и</a:t>
            </a:r>
            <a:endParaRPr lang="de-DE" altLang="de-DE" sz="20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sz="2000" dirty="0" smtClean="0"/>
              <a:t>Власть руководителя, обусловленная служебным положением</a:t>
            </a:r>
            <a:r>
              <a:rPr lang="de-DE" altLang="de-DE" sz="2000" dirty="0" smtClean="0"/>
              <a:t>.</a:t>
            </a:r>
            <a:endParaRPr lang="ru-RU" altLang="de-DE" sz="20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«Теория ситуационного руководства», разработанная Полом Херси (Paul Hersey) и Кеном Бланшардом (Ken Blanchard), различает – в отношении ориентации на задачи и ориентации на отношения (на сотрудников) -</a:t>
            </a:r>
            <a:r>
              <a:rPr lang="de-DE" altLang="de-DE" sz="2000" dirty="0" smtClean="0"/>
              <a:t> 4 </a:t>
            </a:r>
            <a:r>
              <a:rPr lang="ru-RU" altLang="de-DE" sz="2000" dirty="0" smtClean="0"/>
              <a:t>стиля руководства в зависимости от «уровня зрелости»</a:t>
            </a:r>
            <a:r>
              <a:rPr lang="de-DE" altLang="de-DE" sz="2000" dirty="0" smtClean="0"/>
              <a:t> (=</a:t>
            </a:r>
            <a:r>
              <a:rPr lang="ru-RU" altLang="de-DE" sz="2000" dirty="0" smtClean="0"/>
              <a:t>компетенция и активность участия</a:t>
            </a:r>
            <a:r>
              <a:rPr lang="de-DE" altLang="de-DE" sz="2000" dirty="0" smtClean="0"/>
              <a:t>)</a:t>
            </a:r>
            <a:r>
              <a:rPr lang="ru-RU" altLang="de-DE" sz="2000" dirty="0" smtClean="0"/>
              <a:t> подчиненного</a:t>
            </a:r>
            <a:r>
              <a:rPr lang="de-DE" altLang="de-DE" sz="2000" dirty="0" smtClean="0"/>
              <a:t> </a:t>
            </a:r>
            <a:endParaRPr lang="ru-RU" altLang="de-DE" sz="2000" dirty="0" smtClean="0"/>
          </a:p>
          <a:p>
            <a:endParaRPr lang="de-DE" altLang="de-DE" sz="1000" dirty="0" smtClean="0">
              <a:latin typeface="Univers LT 45 Light" pitchFamily="2" charset="0"/>
            </a:endParaRPr>
          </a:p>
          <a:p>
            <a:endParaRPr lang="de-DE" altLang="de-DE" sz="2400" dirty="0" smtClean="0">
              <a:latin typeface="Univers LT 45 Light" pitchFamily="2" charset="0"/>
            </a:endParaRPr>
          </a:p>
          <a:p>
            <a:endParaRPr lang="de-DE" altLang="de-DE" sz="2400" dirty="0" smtClean="0">
              <a:latin typeface="Univers LT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02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32557"/>
            <a:ext cx="5892686" cy="731838"/>
          </a:xfrm>
        </p:spPr>
        <p:txBody>
          <a:bodyPr/>
          <a:lstStyle/>
          <a:p>
            <a:r>
              <a:rPr lang="ru-RU" altLang="de-DE" sz="2800" dirty="0" smtClean="0">
                <a:latin typeface="+mn-lt"/>
              </a:rPr>
              <a:t>Ситуационное руководство</a:t>
            </a:r>
            <a:r>
              <a:rPr lang="de-DE" altLang="de-DE" sz="2800" dirty="0" smtClean="0">
                <a:latin typeface="+mn-lt"/>
              </a:rPr>
              <a:t> III</a:t>
            </a:r>
          </a:p>
        </p:txBody>
      </p:sp>
      <p:sp>
        <p:nvSpPr>
          <p:cNvPr id="13318" name="Inhaltsplatzhalter 1"/>
          <p:cNvSpPr>
            <a:spLocks noGrp="1"/>
          </p:cNvSpPr>
          <p:nvPr>
            <p:ph idx="1"/>
          </p:nvPr>
        </p:nvSpPr>
        <p:spPr>
          <a:xfrm>
            <a:off x="142844" y="1071546"/>
            <a:ext cx="7643866" cy="5493812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altLang="de-DE" sz="1600" b="1" i="1" dirty="0" smtClean="0"/>
              <a:t>Стиль руководства</a:t>
            </a:r>
            <a:r>
              <a:rPr lang="de-DE" altLang="de-DE" sz="1600" b="1" i="1" dirty="0" smtClean="0"/>
              <a:t> 1</a:t>
            </a:r>
            <a:r>
              <a:rPr lang="de-DE" altLang="de-DE" sz="1600" i="1" dirty="0" smtClean="0"/>
              <a:t>: </a:t>
            </a:r>
            <a:r>
              <a:rPr lang="ru-RU" altLang="de-DE" sz="1600" i="1" dirty="0" smtClean="0"/>
              <a:t> </a:t>
            </a:r>
            <a:r>
              <a:rPr lang="ru-RU" altLang="de-DE" sz="1600" dirty="0" smtClean="0"/>
              <a:t>При наличии низкого уровня зрелости сотрудников рекомендуется высокая ориентация на задачи и, вместе с тем, низкая ориентация на отношения (сотрудников)</a:t>
            </a:r>
            <a:r>
              <a:rPr lang="de-DE" altLang="de-DE" sz="1600" dirty="0" smtClean="0"/>
              <a:t>. </a:t>
            </a:r>
            <a:r>
              <a:rPr lang="ru-RU" altLang="de-DE" sz="1600" dirty="0" smtClean="0"/>
              <a:t>Другими словами</a:t>
            </a:r>
            <a:r>
              <a:rPr lang="de-DE" altLang="de-DE" sz="1600" dirty="0" smtClean="0"/>
              <a:t>: </a:t>
            </a:r>
            <a:r>
              <a:rPr lang="ru-RU" altLang="de-DE" sz="1600" dirty="0" smtClean="0"/>
              <a:t>начальник должен</a:t>
            </a:r>
            <a:r>
              <a:rPr lang="de-DE" altLang="de-DE" sz="1600" dirty="0" smtClean="0"/>
              <a:t> </a:t>
            </a:r>
            <a:r>
              <a:rPr lang="ru-RU" altLang="de-DE" sz="1600" b="1" dirty="0" smtClean="0">
                <a:solidFill>
                  <a:srgbClr val="FF0000"/>
                </a:solidFill>
              </a:rPr>
              <a:t>давать конкретные указания </a:t>
            </a:r>
            <a:r>
              <a:rPr lang="de-DE" altLang="de-DE" sz="1600" dirty="0" smtClean="0"/>
              <a:t>(„telling“).</a:t>
            </a:r>
            <a:endParaRPr lang="ru-RU" altLang="de-DE" sz="1600" dirty="0" smtClean="0"/>
          </a:p>
          <a:p>
            <a:pPr>
              <a:spcBef>
                <a:spcPts val="600"/>
              </a:spcBef>
            </a:pPr>
            <a:r>
              <a:rPr lang="ru-RU" altLang="de-DE" sz="1600" b="1" i="1" dirty="0" smtClean="0"/>
              <a:t>Стиль руководства</a:t>
            </a:r>
            <a:r>
              <a:rPr lang="de-DE" altLang="de-DE" sz="1600" b="1" i="1" dirty="0" smtClean="0"/>
              <a:t> 2</a:t>
            </a:r>
            <a:r>
              <a:rPr lang="de-DE" altLang="de-DE" sz="1600" i="1" dirty="0" smtClean="0"/>
              <a:t>: </a:t>
            </a:r>
            <a:r>
              <a:rPr lang="ru-RU" altLang="de-DE" sz="1600" i="1" dirty="0" smtClean="0"/>
              <a:t> </a:t>
            </a:r>
            <a:r>
              <a:rPr lang="ru-RU" altLang="de-DE" sz="1600" dirty="0" smtClean="0"/>
              <a:t>Если сотрудник продвинулся в своем развитии </a:t>
            </a:r>
            <a:r>
              <a:rPr lang="de-DE" altLang="de-DE" sz="1600" dirty="0" smtClean="0"/>
              <a:t>(</a:t>
            </a:r>
            <a:r>
              <a:rPr lang="ru-RU" altLang="de-DE" sz="1600" dirty="0" smtClean="0"/>
              <a:t>от низкого до умеренного уровня зрелости)</a:t>
            </a:r>
            <a:r>
              <a:rPr lang="de-DE" altLang="de-DE" sz="1600" dirty="0" smtClean="0"/>
              <a:t>, </a:t>
            </a:r>
            <a:r>
              <a:rPr lang="ru-RU" altLang="de-DE" sz="1600" dirty="0" smtClean="0"/>
              <a:t>рекомендуется применение со стороны руководителя стиля руководства одновременно с сильной ориентацией на сотрудника и на задачи</a:t>
            </a:r>
            <a:r>
              <a:rPr lang="de-DE" altLang="de-DE" sz="1600" dirty="0" smtClean="0"/>
              <a:t>. </a:t>
            </a:r>
            <a:r>
              <a:rPr lang="ru-RU" altLang="de-DE" sz="1600" dirty="0" smtClean="0"/>
              <a:t>Здесь речь идет о том, чтобы на сотрудников </a:t>
            </a:r>
            <a:r>
              <a:rPr lang="ru-RU" altLang="de-DE" sz="1600" dirty="0" smtClean="0">
                <a:solidFill>
                  <a:srgbClr val="FF0000"/>
                </a:solidFill>
              </a:rPr>
              <a:t>воздействовать путем убеждения </a:t>
            </a:r>
            <a:r>
              <a:rPr lang="de-DE" altLang="de-DE" sz="1600" dirty="0" smtClean="0"/>
              <a:t>(„selling“).</a:t>
            </a:r>
            <a:endParaRPr lang="ru-RU" altLang="de-DE" sz="1600" dirty="0" smtClean="0"/>
          </a:p>
          <a:p>
            <a:pPr>
              <a:spcBef>
                <a:spcPts val="600"/>
              </a:spcBef>
            </a:pPr>
            <a:r>
              <a:rPr lang="ru-RU" altLang="de-DE" sz="1600" b="1" i="1" dirty="0" smtClean="0"/>
              <a:t>Стиль руководства</a:t>
            </a:r>
            <a:r>
              <a:rPr lang="de-DE" altLang="de-DE" sz="1600" b="1" i="1" dirty="0" smtClean="0"/>
              <a:t> 3</a:t>
            </a:r>
            <a:r>
              <a:rPr lang="de-DE" altLang="de-DE" sz="1600" i="1" dirty="0" smtClean="0"/>
              <a:t>:</a:t>
            </a:r>
            <a:r>
              <a:rPr lang="de-DE" altLang="de-DE" sz="1600" dirty="0" smtClean="0"/>
              <a:t> </a:t>
            </a:r>
            <a:r>
              <a:rPr lang="ru-RU" altLang="de-DE" sz="1600" dirty="0" smtClean="0"/>
              <a:t> При наличии уровня зрелости своих сотрудников - от умеренного до высокого - руководитель должен осуществлять руководство с высокой ориентацией на сотрудников </a:t>
            </a:r>
            <a:br>
              <a:rPr lang="ru-RU" altLang="de-DE" sz="1600" dirty="0" smtClean="0"/>
            </a:br>
            <a:r>
              <a:rPr lang="ru-RU" altLang="de-DE" sz="1600" dirty="0" smtClean="0"/>
              <a:t>и одновременно с меньшей ориентацией на задачи и </a:t>
            </a:r>
            <a:r>
              <a:rPr lang="ru-RU" altLang="de-DE" sz="1600" dirty="0" smtClean="0">
                <a:solidFill>
                  <a:srgbClr val="FF0000"/>
                </a:solidFill>
              </a:rPr>
              <a:t>вовлекать их в процесс </a:t>
            </a:r>
            <a:r>
              <a:rPr lang="ru-RU" altLang="de-DE" sz="1600" dirty="0" smtClean="0"/>
              <a:t>постановки задач или принятия решений</a:t>
            </a:r>
            <a:r>
              <a:rPr lang="de-DE" altLang="de-DE" sz="1600" dirty="0" smtClean="0"/>
              <a:t> („participating“).</a:t>
            </a:r>
            <a:endParaRPr lang="ru-RU" altLang="de-DE" sz="1600" dirty="0" smtClean="0"/>
          </a:p>
          <a:p>
            <a:pPr>
              <a:spcBef>
                <a:spcPts val="600"/>
              </a:spcBef>
            </a:pPr>
            <a:r>
              <a:rPr lang="ru-RU" altLang="de-DE" sz="1600" b="1" i="1" dirty="0" smtClean="0"/>
              <a:t>Стиль руководства </a:t>
            </a:r>
            <a:r>
              <a:rPr lang="de-DE" altLang="de-DE" sz="1600" b="1" i="1" dirty="0" smtClean="0"/>
              <a:t>4</a:t>
            </a:r>
            <a:r>
              <a:rPr lang="de-DE" altLang="de-DE" sz="1600" i="1" dirty="0" smtClean="0"/>
              <a:t>: </a:t>
            </a:r>
            <a:r>
              <a:rPr lang="ru-RU" altLang="de-DE" sz="1600" i="1" dirty="0" smtClean="0"/>
              <a:t> </a:t>
            </a:r>
            <a:r>
              <a:rPr lang="ru-RU" altLang="de-DE" sz="1600" dirty="0" smtClean="0"/>
              <a:t>Очень</a:t>
            </a:r>
            <a:r>
              <a:rPr lang="de-DE" altLang="de-DE" sz="1600" dirty="0" smtClean="0"/>
              <a:t> </a:t>
            </a:r>
            <a:r>
              <a:rPr lang="ru-RU" altLang="de-DE" sz="1600" dirty="0" smtClean="0"/>
              <a:t>«зрелые»</a:t>
            </a:r>
            <a:r>
              <a:rPr lang="de-DE" altLang="de-DE" sz="1600" dirty="0" smtClean="0"/>
              <a:t> </a:t>
            </a:r>
            <a:r>
              <a:rPr lang="ru-RU" altLang="de-DE" sz="1600" dirty="0" smtClean="0"/>
              <a:t>сотрудники не нуждаются ни в каком-либо особом внимании со стороны руководителя</a:t>
            </a:r>
            <a:r>
              <a:rPr lang="de-DE" altLang="de-DE" sz="1600" dirty="0" smtClean="0"/>
              <a:t>, </a:t>
            </a:r>
            <a:r>
              <a:rPr lang="ru-RU" altLang="de-DE" sz="1600" dirty="0" smtClean="0"/>
              <a:t>ни в том, чтобы им давались подробные спецификации относительно их задач и образа действий. В этом случае следует </a:t>
            </a:r>
            <a:r>
              <a:rPr lang="ru-RU" altLang="de-DE" sz="1600" dirty="0" smtClean="0">
                <a:solidFill>
                  <a:srgbClr val="FF0000"/>
                </a:solidFill>
              </a:rPr>
              <a:t>делегировать</a:t>
            </a:r>
            <a:r>
              <a:rPr lang="ru-RU" altLang="de-DE" sz="1600" dirty="0" smtClean="0"/>
              <a:t> ответственность </a:t>
            </a:r>
            <a:r>
              <a:rPr lang="de-DE" altLang="de-DE" sz="1600" dirty="0" smtClean="0"/>
              <a:t>(„delegating“).</a:t>
            </a:r>
          </a:p>
        </p:txBody>
      </p:sp>
      <p:sp>
        <p:nvSpPr>
          <p:cNvPr id="13319" name="Textfeld 2"/>
          <p:cNvSpPr txBox="1">
            <a:spLocks noChangeArrowheads="1"/>
          </p:cNvSpPr>
          <p:nvPr/>
        </p:nvSpPr>
        <p:spPr bwMode="auto">
          <a:xfrm>
            <a:off x="7786710" y="1071546"/>
            <a:ext cx="1211742" cy="738664"/>
          </a:xfrm>
          <a:prstGeom prst="rect">
            <a:avLst/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de-DE" sz="1400" b="1" dirty="0" smtClean="0">
                <a:latin typeface="+mn-lt"/>
              </a:rPr>
              <a:t>Уровень </a:t>
            </a:r>
            <a:br>
              <a:rPr lang="ru-RU" altLang="de-DE" sz="1400" b="1" dirty="0" smtClean="0">
                <a:latin typeface="+mn-lt"/>
              </a:rPr>
            </a:br>
            <a:r>
              <a:rPr lang="ru-RU" altLang="de-DE" sz="1400" b="1" dirty="0" smtClean="0">
                <a:latin typeface="+mn-lt"/>
              </a:rPr>
              <a:t>зрелости</a:t>
            </a:r>
            <a:endParaRPr lang="de-DE" altLang="de-DE" sz="1400" b="1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de-DE" sz="1400" b="1" dirty="0" smtClean="0">
                <a:latin typeface="+mn-lt"/>
              </a:rPr>
              <a:t>сотрудника</a:t>
            </a:r>
          </a:p>
        </p:txBody>
      </p:sp>
      <p:sp>
        <p:nvSpPr>
          <p:cNvPr id="13320" name="Pfeil nach unten 7"/>
          <p:cNvSpPr>
            <a:spLocks noChangeArrowheads="1"/>
          </p:cNvSpPr>
          <p:nvPr/>
        </p:nvSpPr>
        <p:spPr bwMode="auto">
          <a:xfrm>
            <a:off x="8072462" y="1785926"/>
            <a:ext cx="647700" cy="4164024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00B0F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 dirty="0">
              <a:latin typeface="Univers LT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84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072362" cy="792162"/>
          </a:xfrm>
        </p:spPr>
        <p:txBody>
          <a:bodyPr/>
          <a:lstStyle/>
          <a:p>
            <a:pPr algn="l"/>
            <a:r>
              <a:rPr lang="ru-RU" altLang="de-DE" dirty="0" smtClean="0">
                <a:latin typeface="+mn-lt"/>
              </a:rPr>
              <a:t>Проблемы и </a:t>
            </a:r>
            <a:br>
              <a:rPr lang="ru-RU" altLang="de-DE" dirty="0" smtClean="0">
                <a:latin typeface="+mn-lt"/>
              </a:rPr>
            </a:br>
            <a:r>
              <a:rPr lang="ru-RU" altLang="de-DE" dirty="0" smtClean="0">
                <a:latin typeface="+mn-lt"/>
              </a:rPr>
              <a:t>современные тенденции развития</a:t>
            </a:r>
            <a:endParaRPr lang="de-DE" altLang="de-DE" dirty="0" smtClean="0">
              <a:latin typeface="+mn-lt"/>
            </a:endParaRP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86808" cy="51435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de-DE" sz="1800" b="1" dirty="0" smtClean="0"/>
              <a:t>Проблема</a:t>
            </a:r>
            <a:r>
              <a:rPr lang="de-DE" altLang="de-DE" sz="1800" b="1" dirty="0" smtClean="0"/>
              <a:t>: </a:t>
            </a:r>
            <a:r>
              <a:rPr lang="ru-RU" altLang="de-DE" sz="1800" dirty="0" smtClean="0"/>
              <a:t> эффективность ситуационного руководства </a:t>
            </a:r>
            <a:br>
              <a:rPr lang="ru-RU" altLang="de-DE" sz="1800" dirty="0" smtClean="0"/>
            </a:br>
            <a:r>
              <a:rPr lang="ru-RU" altLang="de-DE" sz="1800" dirty="0" smtClean="0"/>
              <a:t>                     не смогла получить подтверждения эмпирическим</a:t>
            </a:r>
            <a:br>
              <a:rPr lang="ru-RU" altLang="de-DE" sz="1800" dirty="0" smtClean="0"/>
            </a:br>
            <a:r>
              <a:rPr lang="ru-RU" altLang="de-DE" sz="1800" dirty="0" smtClean="0"/>
              <a:t>	            (опытным) путем</a:t>
            </a:r>
            <a:endParaRPr lang="de-DE" altLang="de-DE" sz="1800" dirty="0" smtClean="0"/>
          </a:p>
          <a:p>
            <a:pPr>
              <a:spcBef>
                <a:spcPts val="600"/>
              </a:spcBef>
            </a:pPr>
            <a:r>
              <a:rPr lang="ru-RU" altLang="de-DE" sz="1800" b="1" dirty="0" smtClean="0"/>
              <a:t>Новые подходы</a:t>
            </a:r>
            <a:r>
              <a:rPr lang="de-DE" altLang="de-DE" sz="1800" b="1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ru-RU" altLang="de-DE" sz="1800" b="1" dirty="0" smtClean="0"/>
              <a:t>Трансформационное руководство</a:t>
            </a:r>
            <a:endParaRPr lang="de-DE" altLang="de-DE" sz="1800" b="1" dirty="0" smtClean="0"/>
          </a:p>
          <a:p>
            <a:pPr marL="800100" lvl="2" indent="0">
              <a:spcBef>
                <a:spcPts val="600"/>
              </a:spcBef>
              <a:buFontTx/>
              <a:buNone/>
            </a:pPr>
            <a:r>
              <a:rPr lang="de-DE" altLang="de-DE" dirty="0" smtClean="0"/>
              <a:t>= </a:t>
            </a:r>
            <a:r>
              <a:rPr lang="ru-RU" altLang="de-DE" dirty="0" smtClean="0"/>
              <a:t>изменение поведения через функцию руководителя -служить в качестве примера для подражания</a:t>
            </a:r>
            <a:r>
              <a:rPr lang="de-DE" altLang="de-DE" dirty="0" smtClean="0"/>
              <a:t>. </a:t>
            </a:r>
            <a:r>
              <a:rPr lang="ru-RU" altLang="de-DE" dirty="0" smtClean="0"/>
              <a:t>Руководитель должен «бросать вызов» (вдохновлять) своим сотрудникам для того, чтобы стимулировать их к большей самостоятельности</a:t>
            </a:r>
            <a:r>
              <a:rPr lang="de-DE" altLang="de-DE" dirty="0" smtClean="0"/>
              <a:t>, </a:t>
            </a:r>
            <a:r>
              <a:rPr lang="ru-RU" altLang="de-DE" dirty="0" smtClean="0"/>
              <a:t>создавать основу для доверительных отношений и корректно вести коммуникацию.</a:t>
            </a:r>
            <a:endParaRPr lang="de-DE" altLang="de-DE" dirty="0" smtClean="0"/>
          </a:p>
          <a:p>
            <a:pPr marL="800100" lvl="2" indent="0">
              <a:spcBef>
                <a:spcPts val="600"/>
              </a:spcBef>
              <a:buFontTx/>
              <a:buNone/>
            </a:pPr>
            <a:r>
              <a:rPr lang="de-DE" altLang="de-DE" sz="1200" dirty="0" smtClean="0"/>
              <a:t>(</a:t>
            </a:r>
            <a:r>
              <a:rPr lang="ru-RU" altLang="de-DE" sz="1200" dirty="0" smtClean="0"/>
              <a:t>Источник</a:t>
            </a:r>
            <a:r>
              <a:rPr lang="de-DE" altLang="de-DE" sz="1200" dirty="0" smtClean="0"/>
              <a:t>: </a:t>
            </a:r>
            <a:r>
              <a:rPr lang="ru-RU" altLang="de-DE" sz="1200" dirty="0" smtClean="0"/>
              <a:t>Вальдемар Пельц/</a:t>
            </a:r>
            <a:r>
              <a:rPr lang="de-DE" altLang="de-DE" sz="1200" dirty="0" smtClean="0"/>
              <a:t>Waldemar Pelz: </a:t>
            </a:r>
            <a:r>
              <a:rPr lang="ru-RU" altLang="de-DE" sz="1200" dirty="0" smtClean="0"/>
              <a:t>Трансформационное лидерство</a:t>
            </a:r>
            <a:r>
              <a:rPr lang="de-DE" altLang="de-DE" sz="1200" i="1" dirty="0" smtClean="0"/>
              <a:t> – </a:t>
            </a:r>
            <a:r>
              <a:rPr lang="ru-RU" altLang="de-DE" sz="1200" i="1" dirty="0" smtClean="0"/>
              <a:t>Современные научные исследования</a:t>
            </a:r>
            <a:r>
              <a:rPr lang="de-DE" altLang="de-DE" sz="1200" i="1" dirty="0" smtClean="0"/>
              <a:t> </a:t>
            </a:r>
            <a:r>
              <a:rPr lang="ru-RU" altLang="de-DE" sz="1200" i="1" dirty="0" smtClean="0"/>
              <a:t>и реализация на практике</a:t>
            </a:r>
            <a:r>
              <a:rPr lang="de-DE" altLang="de-DE" sz="1200" dirty="0" smtClean="0"/>
              <a:t>. </a:t>
            </a:r>
            <a:r>
              <a:rPr lang="ru-RU" altLang="de-DE" sz="1200" dirty="0" smtClean="0"/>
              <a:t>В публикации</a:t>
            </a:r>
            <a:r>
              <a:rPr lang="de-DE" altLang="de-DE" sz="1200" dirty="0" smtClean="0"/>
              <a:t>: </a:t>
            </a:r>
            <a:r>
              <a:rPr lang="ru-RU" altLang="de-DE" sz="1200" dirty="0" smtClean="0"/>
              <a:t>Корина фон Ау/</a:t>
            </a:r>
            <a:r>
              <a:rPr lang="de-DE" altLang="de-DE" sz="1200" dirty="0" smtClean="0"/>
              <a:t>Corinna von Au (</a:t>
            </a:r>
            <a:r>
              <a:rPr lang="ru-RU" altLang="de-DE" sz="1200" dirty="0" smtClean="0"/>
              <a:t>Издатель</a:t>
            </a:r>
            <a:r>
              <a:rPr lang="de-DE" altLang="de-DE" sz="1200" dirty="0" smtClean="0"/>
              <a:t>): </a:t>
            </a:r>
            <a:r>
              <a:rPr lang="ru-RU" altLang="de-DE" sz="1200" dirty="0" smtClean="0"/>
              <a:t>Лидерство и прикладная психология</a:t>
            </a:r>
            <a:r>
              <a:rPr lang="de-DE" altLang="de-DE" sz="1200" dirty="0" smtClean="0"/>
              <a:t>. </a:t>
            </a:r>
            <a:r>
              <a:rPr lang="ru-RU" altLang="de-DE" sz="1200" dirty="0" smtClean="0"/>
              <a:t>Том</a:t>
            </a:r>
            <a:r>
              <a:rPr lang="de-DE" altLang="de-DE" sz="1200" dirty="0" smtClean="0"/>
              <a:t> 1:</a:t>
            </a:r>
            <a:r>
              <a:rPr lang="ru-RU" altLang="de-DE" sz="1200" dirty="0" smtClean="0"/>
              <a:t> Эффективные и устойчивые подходы к руководству</a:t>
            </a:r>
            <a:r>
              <a:rPr lang="de-DE" altLang="de-DE" sz="1200" dirty="0" smtClean="0"/>
              <a:t>. </a:t>
            </a:r>
            <a:r>
              <a:rPr lang="ru-RU" altLang="de-DE" sz="1200" dirty="0" smtClean="0"/>
              <a:t>Берлин</a:t>
            </a:r>
            <a:r>
              <a:rPr lang="de-DE" altLang="de-DE" sz="1200" dirty="0" smtClean="0"/>
              <a:t>: </a:t>
            </a:r>
            <a:r>
              <a:rPr lang="ru-RU" altLang="de-DE" sz="1200" dirty="0" smtClean="0"/>
              <a:t>Издательство «Шпрингер Ферлаг»,</a:t>
            </a:r>
            <a:r>
              <a:rPr lang="de-DE" altLang="de-DE" sz="1200" dirty="0" smtClean="0"/>
              <a:t> 2016, </a:t>
            </a:r>
            <a:r>
              <a:rPr lang="ru-RU" altLang="de-DE" sz="1200" dirty="0" smtClean="0"/>
              <a:t>стр</a:t>
            </a:r>
            <a:r>
              <a:rPr lang="de-DE" altLang="de-DE" sz="1200" dirty="0" smtClean="0"/>
              <a:t>. 94)</a:t>
            </a:r>
          </a:p>
          <a:p>
            <a:pPr lvl="1">
              <a:spcBef>
                <a:spcPts val="600"/>
              </a:spcBef>
            </a:pPr>
            <a:r>
              <a:rPr lang="ru-RU" altLang="de-DE" sz="1800" b="1" dirty="0" smtClean="0"/>
              <a:t>Фокусирование на руководящих компетенциях</a:t>
            </a:r>
            <a:r>
              <a:rPr lang="de-DE" altLang="de-DE" sz="1800" b="1" dirty="0" smtClean="0"/>
              <a:t> </a:t>
            </a:r>
            <a:r>
              <a:rPr lang="de-DE" altLang="de-DE" sz="1800" dirty="0" smtClean="0"/>
              <a:t>(</a:t>
            </a:r>
            <a:r>
              <a:rPr lang="ru-RU" altLang="de-DE" sz="1800" dirty="0" smtClean="0"/>
              <a:t>речь идет </a:t>
            </a:r>
            <a:br>
              <a:rPr lang="ru-RU" altLang="de-DE" sz="1800" dirty="0" smtClean="0"/>
            </a:br>
            <a:r>
              <a:rPr lang="ru-RU" altLang="de-DE" sz="1800" dirty="0" smtClean="0"/>
              <a:t>об умениях и «отходе» от харизмы и личностных качеств)</a:t>
            </a:r>
            <a:endParaRPr lang="de-DE" altLang="de-DE" sz="1800" dirty="0" smtClean="0"/>
          </a:p>
          <a:p>
            <a:pPr>
              <a:spcBef>
                <a:spcPts val="600"/>
              </a:spcBef>
            </a:pPr>
            <a:endParaRPr lang="de-DE" altLang="de-DE" sz="2000" dirty="0" smtClean="0">
              <a:latin typeface="Univers LT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4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5500726" cy="576263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Компетенции руководителя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062912" cy="330042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de-DE" dirty="0" smtClean="0"/>
              <a:t>Способности</a:t>
            </a:r>
            <a:endParaRPr lang="de-DE" altLang="de-DE" dirty="0" smtClean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e-DE" altLang="de-DE" dirty="0" smtClean="0"/>
              <a:t>+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de-DE" dirty="0" smtClean="0"/>
              <a:t>Поведение</a:t>
            </a:r>
            <a:endParaRPr lang="de-DE" altLang="de-DE" dirty="0" smtClean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de-DE" altLang="de-DE" dirty="0" smtClean="0"/>
              <a:t>=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de-DE" dirty="0" smtClean="0"/>
              <a:t>Компетентность</a:t>
            </a:r>
            <a:r>
              <a:rPr lang="de-DE" altLang="de-DE" dirty="0" smtClean="0"/>
              <a:t> </a:t>
            </a:r>
            <a:br>
              <a:rPr lang="de-DE" altLang="de-DE" dirty="0" smtClean="0"/>
            </a:br>
            <a:r>
              <a:rPr lang="de-DE" altLang="de-DE" sz="2000" dirty="0" smtClean="0"/>
              <a:t>(</a:t>
            </a:r>
            <a:r>
              <a:rPr lang="ru-RU" altLang="de-DE" sz="2000" dirty="0" smtClean="0"/>
              <a:t>речь идет о результативности и эффективности </a:t>
            </a:r>
            <a:br>
              <a:rPr lang="ru-RU" altLang="de-DE" sz="2000" dirty="0" smtClean="0"/>
            </a:br>
            <a:r>
              <a:rPr lang="ru-RU" altLang="de-DE" sz="2000" dirty="0" smtClean="0"/>
              <a:t>в качестве руководителя</a:t>
            </a:r>
            <a:r>
              <a:rPr lang="de-DE" altLang="de-DE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326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462728" cy="792163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Классические виды компетенций</a:t>
            </a:r>
            <a:endParaRPr lang="de-DE" altLang="de-DE" sz="2800" dirty="0" smtClean="0">
              <a:latin typeface="+mn-lt"/>
            </a:endParaRP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241892"/>
              </p:ext>
            </p:extLst>
          </p:nvPr>
        </p:nvGraphicFramePr>
        <p:xfrm>
          <a:off x="685800" y="1484784"/>
          <a:ext cx="7772400" cy="461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44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8013" cy="4524375"/>
          </a:xfrm>
        </p:spPr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ru-RU" sz="4000" dirty="0" smtClean="0"/>
              <a:t>Являются ли администрации</a:t>
            </a:r>
            <a:r>
              <a:rPr lang="de-DE" sz="4000" dirty="0" smtClean="0"/>
              <a:t> </a:t>
            </a:r>
            <a:r>
              <a:rPr lang="ru-RU" sz="4000" dirty="0" smtClean="0"/>
              <a:t>предприятиями</a:t>
            </a:r>
            <a:r>
              <a:rPr lang="de-DE" sz="4000" dirty="0" smtClean="0"/>
              <a:t>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665358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85860"/>
            <a:ext cx="7929618" cy="457203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/>
              <a:t>Согласно «Директивам о принципах руководства» в Баварской государственной администрации </a:t>
            </a:r>
            <a:r>
              <a:rPr lang="ru-RU" sz="1600" dirty="0" smtClean="0"/>
              <a:t>(</a:t>
            </a:r>
            <a:r>
              <a:rPr lang="ru-RU" sz="1600" i="1" dirty="0" smtClean="0"/>
              <a:t>Публикация Баварского министерства внутренних  дел / IMBek от 2-го июля 2007 года, Общие министерские ведомости/</a:t>
            </a:r>
            <a:r>
              <a:rPr lang="de-DE" altLang="de-DE" sz="1600" i="1" dirty="0" smtClean="0"/>
              <a:t>AllMBl.</a:t>
            </a:r>
            <a:r>
              <a:rPr lang="ru-RU" sz="1600" i="1" dirty="0" smtClean="0"/>
              <a:t> стр. 359</a:t>
            </a:r>
            <a:r>
              <a:rPr lang="ru-RU" sz="1600" dirty="0" smtClean="0"/>
              <a:t>) </a:t>
            </a:r>
            <a:r>
              <a:rPr lang="ru-RU" sz="1800" dirty="0" smtClean="0"/>
              <a:t>руководители должны</a:t>
            </a:r>
          </a:p>
          <a:p>
            <a:pPr lvl="1">
              <a:spcBef>
                <a:spcPts val="600"/>
              </a:spcBef>
            </a:pPr>
            <a:r>
              <a:rPr lang="ru-RU" altLang="de-DE" sz="1800" dirty="0" smtClean="0"/>
              <a:t>служить компетентным примером</a:t>
            </a:r>
            <a:endParaRPr lang="de-DE" altLang="de-DE" sz="1800" dirty="0" smtClean="0"/>
          </a:p>
          <a:p>
            <a:pPr lvl="1">
              <a:spcBef>
                <a:spcPts val="600"/>
              </a:spcBef>
            </a:pPr>
            <a:r>
              <a:rPr lang="ru-RU" altLang="de-DE" sz="1800" dirty="0" smtClean="0"/>
              <a:t>поставить себя на службу выполнения своих задач и обязанностей руководителя</a:t>
            </a:r>
            <a:endParaRPr lang="de-DE" altLang="de-DE" sz="1800" dirty="0" smtClean="0"/>
          </a:p>
          <a:p>
            <a:pPr lvl="1">
              <a:spcBef>
                <a:spcPts val="600"/>
              </a:spcBef>
            </a:pPr>
            <a:r>
              <a:rPr lang="ru-RU" altLang="de-DE" sz="1800" dirty="0" smtClean="0"/>
              <a:t>руководить на основе постановки целей</a:t>
            </a:r>
            <a:endParaRPr lang="de-DE" altLang="de-DE" sz="1800" dirty="0" smtClean="0"/>
          </a:p>
          <a:p>
            <a:pPr lvl="1">
              <a:spcBef>
                <a:spcPts val="600"/>
              </a:spcBef>
            </a:pPr>
            <a:r>
              <a:rPr lang="ru-RU" altLang="de-DE" sz="1800" dirty="0" smtClean="0"/>
              <a:t>работать совместно на принципах открытости и доверительных отношений</a:t>
            </a:r>
            <a:endParaRPr lang="de-DE" altLang="de-DE" sz="1800" dirty="0" smtClean="0"/>
          </a:p>
          <a:p>
            <a:pPr lvl="1">
              <a:spcBef>
                <a:spcPts val="600"/>
              </a:spcBef>
            </a:pPr>
            <a:r>
              <a:rPr lang="ru-RU" altLang="de-DE" sz="1800" dirty="0" smtClean="0"/>
              <a:t>целенаправленно делегировать задачи</a:t>
            </a:r>
          </a:p>
          <a:p>
            <a:pPr lvl="1">
              <a:spcBef>
                <a:spcPts val="600"/>
              </a:spcBef>
            </a:pPr>
            <a:r>
              <a:rPr lang="ru-RU" altLang="de-DE" sz="1800" dirty="0" smtClean="0"/>
              <a:t>контролировать и оценивать результаты</a:t>
            </a:r>
            <a:endParaRPr lang="de-DE" altLang="de-DE" sz="1800" dirty="0" smtClean="0"/>
          </a:p>
          <a:p>
            <a:pPr lvl="1">
              <a:spcBef>
                <a:spcPts val="600"/>
              </a:spcBef>
            </a:pPr>
            <a:r>
              <a:rPr lang="ru-RU" altLang="de-DE" sz="1800" dirty="0" smtClean="0"/>
              <a:t>поддерживать сотрудников</a:t>
            </a:r>
            <a:endParaRPr lang="de-DE" altLang="de-DE" sz="1800" dirty="0" smtClean="0"/>
          </a:p>
        </p:txBody>
      </p:sp>
      <p:sp>
        <p:nvSpPr>
          <p:cNvPr id="1946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4891092" cy="668022"/>
          </a:xfrm>
          <a:noFill/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Принципы руководства</a:t>
            </a:r>
            <a:endParaRPr lang="de-DE" altLang="de-DE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4882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286545" y="260648"/>
            <a:ext cx="2285192" cy="647700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Доверие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48678" cy="4632037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Без доверия – нет мотивации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Доверие создает «здоровую» обстановку в процессе руководства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Предпосылки</a:t>
            </a:r>
            <a:r>
              <a:rPr lang="de-DE" altLang="de-DE" sz="2000" dirty="0" smtClean="0"/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открытая культура в отношении «работы с/над ошибками»</a:t>
            </a:r>
            <a:endParaRPr lang="de-DE" altLang="de-DE" sz="20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непритворность</a:t>
            </a:r>
            <a:r>
              <a:rPr lang="de-DE" altLang="de-DE" sz="2000" dirty="0" smtClean="0"/>
              <a:t> (</a:t>
            </a:r>
            <a:r>
              <a:rPr lang="ru-RU" altLang="de-DE" sz="2000" dirty="0" smtClean="0"/>
              <a:t>высказывать то, что на самом деле думаешь, и поступать таким же образом</a:t>
            </a:r>
            <a:r>
              <a:rPr lang="de-DE" altLang="de-DE" sz="2000" dirty="0" smtClean="0"/>
              <a:t>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(выделять) время для сотрудников</a:t>
            </a:r>
            <a:endParaRPr lang="de-DE" altLang="de-DE" sz="20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(соблюдать) нормы приличия и поведения</a:t>
            </a:r>
            <a:endParaRPr lang="de-DE" altLang="de-DE" sz="20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надежность</a:t>
            </a:r>
            <a:r>
              <a:rPr lang="de-DE" altLang="de-DE" sz="2000" dirty="0" smtClean="0"/>
              <a:t>, </a:t>
            </a:r>
            <a:r>
              <a:rPr lang="ru-RU" altLang="de-DE" sz="2000" dirty="0" smtClean="0"/>
              <a:t>предсказуемость</a:t>
            </a:r>
            <a:endParaRPr lang="de-DE" altLang="de-DE" sz="20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осуществлять открытую коммуникацию на тему необходимости контроля</a:t>
            </a:r>
            <a:endParaRPr lang="de-DE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321202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5072098" cy="792163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Позитивное мышление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500174"/>
            <a:ext cx="7772400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Позитивный настрой - это основа для самомотивации и</a:t>
            </a:r>
            <a:r>
              <a:rPr lang="de-DE" altLang="de-DE" sz="2000" dirty="0" smtClean="0"/>
              <a:t> </a:t>
            </a:r>
            <a:r>
              <a:rPr lang="ru-RU" altLang="de-DE" sz="2000" dirty="0" smtClean="0"/>
              <a:t>проявления силы убеждения по отношению к другим людям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Не только решать проблемы, но также и распознавать шансы</a:t>
            </a:r>
            <a:endParaRPr lang="de-DE" altLang="de-DE" sz="2000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ru-RU" altLang="de-DE" sz="2000" b="1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de-DE" sz="2000" dirty="0" smtClean="0"/>
              <a:t>     «</a:t>
            </a:r>
            <a:r>
              <a:rPr lang="ru-RU" sz="2000" dirty="0" smtClean="0"/>
              <a:t>Делай, что можешь, с тем, что имеешь</a:t>
            </a:r>
            <a:r>
              <a:rPr lang="ru-RU" sz="2000" b="0" dirty="0" smtClean="0"/>
              <a:t>, </a:t>
            </a:r>
            <a:br>
              <a:rPr lang="ru-RU" sz="2000" b="0" dirty="0" smtClean="0"/>
            </a:br>
            <a:r>
              <a:rPr lang="ru-RU" sz="2000" dirty="0" smtClean="0"/>
              <a:t>там, где ты есть.</a:t>
            </a:r>
            <a:r>
              <a:rPr lang="ru-RU" altLang="de-DE" sz="2000" dirty="0" smtClean="0"/>
              <a:t>»</a:t>
            </a:r>
            <a:endParaRPr lang="de-DE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151885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6858048" cy="810898"/>
          </a:xfrm>
        </p:spPr>
        <p:txBody>
          <a:bodyPr/>
          <a:lstStyle/>
          <a:p>
            <a:r>
              <a:rPr lang="ru-RU" altLang="de-DE" dirty="0" smtClean="0">
                <a:latin typeface="+mn-lt"/>
              </a:rPr>
              <a:t>Отдельные задачи и инструменты руководства</a:t>
            </a:r>
            <a:endParaRPr lang="de-DE" altLang="de-DE" dirty="0" smtClean="0">
              <a:latin typeface="+mn-lt"/>
            </a:endParaRP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2285992"/>
            <a:ext cx="6178562" cy="2786082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ru-RU" altLang="de-DE" sz="2000" dirty="0" smtClean="0"/>
          </a:p>
          <a:p>
            <a:pPr marL="609600" indent="-609600"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de-DE" sz="3600" dirty="0" smtClean="0"/>
              <a:t>«Азбука» </a:t>
            </a:r>
            <a:br>
              <a:rPr lang="ru-RU" altLang="de-DE" sz="3600" dirty="0" smtClean="0"/>
            </a:br>
            <a:r>
              <a:rPr lang="ru-RU" altLang="de-DE" sz="3600" dirty="0" smtClean="0"/>
              <a:t>руководителя</a:t>
            </a:r>
            <a:endParaRPr lang="de-DE" alt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1701105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5857916" cy="857257"/>
          </a:xfrm>
        </p:spPr>
        <p:txBody>
          <a:bodyPr/>
          <a:lstStyle/>
          <a:p>
            <a:r>
              <a:rPr lang="ru-RU" altLang="de-DE" dirty="0" smtClean="0"/>
              <a:t>Отдельные задачи и инструменты руководства</a:t>
            </a:r>
            <a:endParaRPr lang="de-DE" altLang="de-DE" dirty="0" smtClean="0">
              <a:latin typeface="Univers LT 45 Light" pitchFamily="2" charset="0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7929618" cy="392909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Ставить цели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Принимать решения</a:t>
            </a:r>
            <a:r>
              <a:rPr lang="de-DE" altLang="de-DE" sz="20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Планировать и организовывать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Мотивировать сотрудников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Контролировать и давать оценку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Проводить совещания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Преодолевать конфликты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Развивать и поддерживать людей </a:t>
            </a:r>
            <a:endParaRPr lang="de-DE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639888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4071966" cy="720725"/>
          </a:xfrm>
          <a:noFill/>
        </p:spPr>
        <p:txBody>
          <a:bodyPr/>
          <a:lstStyle/>
          <a:p>
            <a:pPr algn="l"/>
            <a:r>
              <a:rPr lang="ru-RU" altLang="de-DE" sz="2800" dirty="0" err="1" smtClean="0">
                <a:solidFill>
                  <a:srgbClr val="FF0000"/>
                </a:solidFill>
                <a:latin typeface="+mn-lt"/>
              </a:rPr>
              <a:t>Целеполагание</a:t>
            </a:r>
            <a:endParaRPr lang="de-DE" altLang="de-DE" sz="2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928662" y="1142984"/>
            <a:ext cx="71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de-DE" sz="2400" b="1" dirty="0" smtClean="0">
                <a:latin typeface="+mn-lt"/>
              </a:rPr>
              <a:t>Цель</a:t>
            </a:r>
            <a:r>
              <a:rPr lang="de-DE" altLang="de-DE" sz="2400" b="1" dirty="0" smtClean="0">
                <a:latin typeface="+mn-lt"/>
              </a:rPr>
              <a:t> </a:t>
            </a:r>
            <a:r>
              <a:rPr lang="de-DE" altLang="de-DE" sz="2400" b="1" dirty="0">
                <a:latin typeface="+mn-lt"/>
              </a:rPr>
              <a:t>= </a:t>
            </a:r>
            <a:r>
              <a:rPr lang="ru-RU" altLang="de-DE" sz="2400" b="1" dirty="0" smtClean="0">
                <a:latin typeface="+mn-lt"/>
              </a:rPr>
              <a:t>планируемое состояние</a:t>
            </a:r>
            <a:endParaRPr lang="de-DE" altLang="de-DE" sz="2400" b="1" dirty="0">
              <a:latin typeface="+mn-lt"/>
            </a:endParaRPr>
          </a:p>
        </p:txBody>
      </p:sp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8675687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5786" y="1785926"/>
            <a:ext cx="2088232" cy="288032"/>
          </a:xfrm>
          <a:prstGeom prst="rect">
            <a:avLst/>
          </a:prstGeom>
          <a:solidFill>
            <a:srgbClr val="C3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специфично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00306"/>
            <a:ext cx="2088232" cy="288032"/>
          </a:xfrm>
          <a:prstGeom prst="rect">
            <a:avLst/>
          </a:prstGeom>
          <a:solidFill>
            <a:srgbClr val="C3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измеряемо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857760"/>
            <a:ext cx="2088232" cy="288032"/>
          </a:xfrm>
          <a:prstGeom prst="rect">
            <a:avLst/>
          </a:prstGeom>
          <a:solidFill>
            <a:srgbClr val="C3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реалистично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572140"/>
            <a:ext cx="2088232" cy="500066"/>
          </a:xfrm>
          <a:prstGeom prst="rect">
            <a:avLst/>
          </a:prstGeom>
          <a:solidFill>
            <a:srgbClr val="C3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ограничено сроком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643314"/>
            <a:ext cx="2088232" cy="531656"/>
          </a:xfrm>
          <a:prstGeom prst="rect">
            <a:avLst/>
          </a:prstGeom>
          <a:solidFill>
            <a:srgbClr val="C3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активно изменяемо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1785926"/>
            <a:ext cx="5263196" cy="543400"/>
          </a:xfrm>
          <a:prstGeom prst="rect">
            <a:avLst/>
          </a:prstGeom>
          <a:solidFill>
            <a:srgbClr val="C3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Точное описание желаемого состояния, а также легкая и понятная формулировка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2428868"/>
            <a:ext cx="5404886" cy="1101882"/>
          </a:xfrm>
          <a:prstGeom prst="rect">
            <a:avLst/>
          </a:prstGeom>
          <a:solidFill>
            <a:srgbClr val="C3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Указание критериев, на основе которых можно проверить результаты (количественно, напр., в штуках, евро, единицах времени и т.п.; качественно, напр., в описании того, как результативно завершить проект, или соответственно используя индикаторы)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643314"/>
            <a:ext cx="5429288" cy="1173320"/>
          </a:xfrm>
          <a:prstGeom prst="rect">
            <a:avLst/>
          </a:prstGeom>
          <a:solidFill>
            <a:srgbClr val="C3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За достижение целей отвечает сотрудник в рамках своей области компетенций или команда. Если также и другие факторы играют роль, то необходимо внести изменения в постановку цели в соответствии с положениями, указанными в первом предложении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4857760"/>
            <a:ext cx="5404886" cy="549308"/>
          </a:xfrm>
          <a:prstGeom prst="rect">
            <a:avLst/>
          </a:prstGeom>
          <a:solidFill>
            <a:srgbClr val="C3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Цели должны быть амбициозными, но при этом также достижимыми в условиях имеющихся обстоятельств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5572140"/>
            <a:ext cx="5404886" cy="549308"/>
          </a:xfrm>
          <a:prstGeom prst="rect">
            <a:avLst/>
          </a:prstGeom>
          <a:solidFill>
            <a:srgbClr val="C3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Установление срока, в течение которого должна быть достигнута цель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2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3606100" cy="720725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Принятие решений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7891488" cy="4093428"/>
          </a:xfrm>
          <a:noFill/>
        </p:spPr>
        <p:txBody>
          <a:bodyPr wrap="square">
            <a:spAutoFit/>
          </a:bodyPr>
          <a:lstStyle/>
          <a:p>
            <a:pPr marL="609600" indent="-609600">
              <a:spcBef>
                <a:spcPts val="600"/>
              </a:spcBef>
              <a:spcAft>
                <a:spcPts val="0"/>
              </a:spcAft>
              <a:buFont typeface="Wingdings" pitchFamily="2" charset="2"/>
              <a:buAutoNum type="arabicPeriod"/>
            </a:pPr>
            <a:r>
              <a:rPr lang="ru-RU" altLang="de-DE" sz="2000" dirty="0" smtClean="0"/>
              <a:t>Точное определение проблемы</a:t>
            </a:r>
            <a:endParaRPr lang="de-DE" altLang="de-DE" sz="2000" dirty="0" smtClean="0"/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de-DE" sz="2000" dirty="0" smtClean="0"/>
              <a:t>Установление цели</a:t>
            </a:r>
            <a:r>
              <a:rPr lang="de-DE" altLang="de-DE" sz="2000" dirty="0" smtClean="0"/>
              <a:t> (</a:t>
            </a:r>
            <a:r>
              <a:rPr lang="ru-RU" altLang="de-DE" sz="2000" dirty="0" smtClean="0"/>
              <a:t>минимально достижимое идеальное состояние</a:t>
            </a:r>
            <a:r>
              <a:rPr lang="de-DE" altLang="de-DE" sz="2000" dirty="0" smtClean="0"/>
              <a:t>)</a:t>
            </a:r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de-DE" sz="2000" dirty="0" smtClean="0"/>
              <a:t>Исследование всех возможных альтернатив</a:t>
            </a:r>
            <a:endParaRPr lang="de-DE" altLang="de-DE" sz="2000" dirty="0" smtClean="0"/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de-DE" sz="2000" dirty="0" smtClean="0"/>
              <a:t>Обдумывание всех возможных последствий и взвешивание рисков</a:t>
            </a:r>
            <a:endParaRPr lang="de-DE" altLang="de-DE" sz="2000" dirty="0" smtClean="0"/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de-DE" sz="2000" dirty="0" smtClean="0">
                <a:solidFill>
                  <a:schemeClr val="accent2"/>
                </a:solidFill>
              </a:rPr>
              <a:t>Принятие решения</a:t>
            </a:r>
            <a:endParaRPr lang="de-DE" altLang="de-DE" sz="2000" dirty="0" smtClean="0">
              <a:solidFill>
                <a:schemeClr val="accent2"/>
              </a:solidFill>
            </a:endParaRPr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de-DE" sz="2000" dirty="0" smtClean="0"/>
              <a:t>Определение мероприятий, сроков и ответственных</a:t>
            </a:r>
            <a:r>
              <a:rPr lang="de-DE" altLang="de-DE" sz="2000" dirty="0" smtClean="0"/>
              <a:t> (</a:t>
            </a:r>
            <a:r>
              <a:rPr lang="ru-RU" altLang="de-DE" sz="2000" dirty="0" smtClean="0"/>
              <a:t>реализация</a:t>
            </a:r>
            <a:r>
              <a:rPr lang="de-DE" altLang="de-DE" sz="2000" dirty="0" smtClean="0"/>
              <a:t>)</a:t>
            </a:r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de-DE" sz="2000" dirty="0" smtClean="0"/>
              <a:t>Мониторинг реализации и проверка результатов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323863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4605662" cy="647700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Организация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7772400" cy="3786214"/>
          </a:xfrm>
        </p:spPr>
        <p:txBody>
          <a:bodyPr/>
          <a:lstStyle/>
          <a:p>
            <a:pPr marL="674688" lvl="1" indent="-49530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de-DE" sz="2000" dirty="0" smtClean="0"/>
              <a:t>Основные вопросы процесса организации:</a:t>
            </a:r>
            <a:endParaRPr lang="de-DE" altLang="de-DE" sz="2000" dirty="0" smtClean="0"/>
          </a:p>
          <a:p>
            <a:pPr marL="674688" lvl="1" indent="-495300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de-DE" altLang="de-DE" sz="2000" dirty="0" smtClean="0"/>
          </a:p>
          <a:p>
            <a:pPr marL="674688" lvl="1" indent="-4953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de-DE" sz="2000" dirty="0" smtClean="0"/>
              <a:t>Как нам всё организовать таким образом, чтобы клиент находился в центре внимания?</a:t>
            </a:r>
          </a:p>
          <a:p>
            <a:pPr marL="674688" lvl="1" indent="-4953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de-DE" sz="2000" dirty="0" smtClean="0"/>
              <a:t>Как нам всё организовать таким образом, чтобы наши сотрудники могли делать то, за что им платят?</a:t>
            </a:r>
          </a:p>
          <a:p>
            <a:pPr marL="674688" lvl="1" indent="-4953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altLang="de-DE" sz="2000" dirty="0" smtClean="0"/>
              <a:t>Как нам всё организовать таким образом, чтобы руководство могло делать то, за что ему платят? </a:t>
            </a:r>
          </a:p>
          <a:p>
            <a:pPr marL="674688" lvl="1" indent="-495300">
              <a:lnSpc>
                <a:spcPct val="90000"/>
              </a:lnSpc>
              <a:buFontTx/>
              <a:buAutoNum type="arabicPeriod"/>
            </a:pPr>
            <a:endParaRPr lang="de-DE" alt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2816765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2"/>
          <p:cNvSpPr>
            <a:spLocks noChangeArrowheads="1"/>
          </p:cNvSpPr>
          <p:nvPr/>
        </p:nvSpPr>
        <p:spPr bwMode="auto">
          <a:xfrm>
            <a:off x="928662" y="2285992"/>
            <a:ext cx="5905500" cy="4143404"/>
          </a:xfrm>
          <a:prstGeom prst="triangle">
            <a:avLst>
              <a:gd name="adj" fmla="val 49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000" dirty="0">
              <a:latin typeface="Univers LT 45 Light" pitchFamily="2" charset="0"/>
            </a:endParaRP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" y="261145"/>
            <a:ext cx="7545388" cy="720725"/>
          </a:xfrm>
          <a:noFill/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Мотивация</a:t>
            </a:r>
            <a:r>
              <a:rPr lang="de-DE" altLang="de-DE" sz="2800" dirty="0" smtClean="0">
                <a:latin typeface="+mn-lt"/>
              </a:rPr>
              <a:t> I</a:t>
            </a:r>
          </a:p>
        </p:txBody>
      </p:sp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500034" y="1142984"/>
            <a:ext cx="7643866" cy="92333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de-DE" sz="1800" dirty="0" smtClean="0">
                <a:latin typeface="+mn-lt"/>
              </a:rPr>
              <a:t>Мотивация основывается на желании удовлетворения своих потребностей человеком, и представляет собой совокупность причин, которые заставляют его сделать что-то определенное</a:t>
            </a:r>
            <a:r>
              <a:rPr lang="de-DE" altLang="de-DE" sz="1800" dirty="0" smtClean="0">
                <a:latin typeface="+mn-lt"/>
              </a:rPr>
              <a:t>.</a:t>
            </a:r>
            <a:endParaRPr lang="de-DE" altLang="de-DE" sz="1800" dirty="0">
              <a:latin typeface="+mn-lt"/>
            </a:endParaRPr>
          </a:p>
        </p:txBody>
      </p:sp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2285984" y="6000768"/>
            <a:ext cx="3454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de-DE" sz="1800" dirty="0" smtClean="0">
                <a:latin typeface="+mn-lt"/>
              </a:rPr>
              <a:t>Физиологические потребности</a:t>
            </a:r>
            <a:endParaRPr lang="de-DE" altLang="de-DE" sz="1800" dirty="0">
              <a:latin typeface="+mn-lt"/>
            </a:endParaRPr>
          </a:p>
        </p:txBody>
      </p:sp>
      <p:sp>
        <p:nvSpPr>
          <p:cNvPr id="37897" name="Text Box 6"/>
          <p:cNvSpPr txBox="1">
            <a:spLocks noChangeArrowheads="1"/>
          </p:cNvSpPr>
          <p:nvPr/>
        </p:nvSpPr>
        <p:spPr bwMode="auto">
          <a:xfrm>
            <a:off x="2428860" y="5500702"/>
            <a:ext cx="32734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de-DE" sz="1800" dirty="0" smtClean="0">
                <a:latin typeface="+mn-lt"/>
              </a:rPr>
              <a:t>Потребность в безопасности</a:t>
            </a:r>
            <a:endParaRPr lang="de-DE" altLang="de-DE" sz="1800" dirty="0">
              <a:latin typeface="+mn-lt"/>
            </a:endParaRPr>
          </a:p>
        </p:txBody>
      </p:sp>
      <p:sp>
        <p:nvSpPr>
          <p:cNvPr id="37898" name="Text Box 7"/>
          <p:cNvSpPr txBox="1">
            <a:spLocks noChangeArrowheads="1"/>
          </p:cNvSpPr>
          <p:nvPr/>
        </p:nvSpPr>
        <p:spPr bwMode="auto">
          <a:xfrm>
            <a:off x="2571736" y="4929198"/>
            <a:ext cx="29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de-DE" sz="1800" dirty="0" smtClean="0">
                <a:latin typeface="+mn-lt"/>
              </a:rPr>
              <a:t>Социальные потребности</a:t>
            </a:r>
            <a:endParaRPr lang="de-DE" altLang="de-DE" sz="1800" dirty="0">
              <a:latin typeface="+mn-lt"/>
            </a:endParaRPr>
          </a:p>
        </p:txBody>
      </p:sp>
      <p:sp>
        <p:nvSpPr>
          <p:cNvPr id="37899" name="Text Box 8"/>
          <p:cNvSpPr txBox="1">
            <a:spLocks noChangeArrowheads="1"/>
          </p:cNvSpPr>
          <p:nvPr/>
        </p:nvSpPr>
        <p:spPr bwMode="auto">
          <a:xfrm>
            <a:off x="3471863" y="3857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 dirty="0">
              <a:latin typeface="Univers LT 45 Light" pitchFamily="2" charset="0"/>
            </a:endParaRPr>
          </a:p>
        </p:txBody>
      </p:sp>
      <p:sp>
        <p:nvSpPr>
          <p:cNvPr id="37900" name="Text Box 9"/>
          <p:cNvSpPr txBox="1">
            <a:spLocks noChangeArrowheads="1"/>
          </p:cNvSpPr>
          <p:nvPr/>
        </p:nvSpPr>
        <p:spPr bwMode="auto">
          <a:xfrm>
            <a:off x="2500298" y="4357694"/>
            <a:ext cx="29438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de-DE" sz="1800" dirty="0" smtClean="0">
                <a:latin typeface="+mn-lt"/>
              </a:rPr>
              <a:t>Потребность в признании</a:t>
            </a:r>
            <a:endParaRPr lang="de-DE" altLang="de-DE" sz="1800" dirty="0">
              <a:latin typeface="+mn-lt"/>
            </a:endParaRPr>
          </a:p>
        </p:txBody>
      </p:sp>
      <p:sp>
        <p:nvSpPr>
          <p:cNvPr id="37901" name="Text Box 10"/>
          <p:cNvSpPr txBox="1">
            <a:spLocks noChangeArrowheads="1"/>
          </p:cNvSpPr>
          <p:nvPr/>
        </p:nvSpPr>
        <p:spPr bwMode="auto">
          <a:xfrm>
            <a:off x="3286116" y="3214686"/>
            <a:ext cx="11945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de-DE" sz="1800" dirty="0" smtClean="0">
                <a:latin typeface="+mn-lt"/>
              </a:rPr>
              <a:t>Саморе-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de-DE" sz="1800" dirty="0" smtClean="0">
                <a:latin typeface="+mn-lt"/>
              </a:rPr>
              <a:t>ализация</a:t>
            </a:r>
            <a:endParaRPr lang="de-DE" altLang="de-DE" sz="1800" dirty="0">
              <a:latin typeface="+mn-lt"/>
            </a:endParaRPr>
          </a:p>
        </p:txBody>
      </p:sp>
      <p:sp>
        <p:nvSpPr>
          <p:cNvPr id="37902" name="Line 11"/>
          <p:cNvSpPr>
            <a:spLocks noChangeShapeType="1"/>
          </p:cNvSpPr>
          <p:nvPr/>
        </p:nvSpPr>
        <p:spPr bwMode="auto">
          <a:xfrm>
            <a:off x="1331913" y="6018213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7903" name="Line 12"/>
          <p:cNvSpPr>
            <a:spLocks noChangeShapeType="1"/>
          </p:cNvSpPr>
          <p:nvPr/>
        </p:nvSpPr>
        <p:spPr bwMode="auto">
          <a:xfrm>
            <a:off x="1836738" y="5370513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7904" name="Line 13"/>
          <p:cNvSpPr>
            <a:spLocks noChangeShapeType="1"/>
          </p:cNvSpPr>
          <p:nvPr/>
        </p:nvSpPr>
        <p:spPr bwMode="auto">
          <a:xfrm>
            <a:off x="2268538" y="4794250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7905" name="Line 14"/>
          <p:cNvSpPr>
            <a:spLocks noChangeShapeType="1"/>
          </p:cNvSpPr>
          <p:nvPr/>
        </p:nvSpPr>
        <p:spPr bwMode="auto">
          <a:xfrm>
            <a:off x="2628900" y="4289425"/>
            <a:ext cx="2376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7906" name="Text Box 15"/>
          <p:cNvSpPr txBox="1">
            <a:spLocks noChangeArrowheads="1"/>
          </p:cNvSpPr>
          <p:nvPr/>
        </p:nvSpPr>
        <p:spPr bwMode="auto">
          <a:xfrm>
            <a:off x="6135688" y="3703638"/>
            <a:ext cx="452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>
              <a:latin typeface="Univers LT 45 Light" pitchFamily="2" charset="0"/>
              <a:cs typeface="Arial" charset="0"/>
            </a:endParaRPr>
          </a:p>
        </p:txBody>
      </p:sp>
      <p:sp>
        <p:nvSpPr>
          <p:cNvPr id="37907" name="Text Box 16"/>
          <p:cNvSpPr txBox="1">
            <a:spLocks noChangeArrowheads="1"/>
          </p:cNvSpPr>
          <p:nvPr/>
        </p:nvSpPr>
        <p:spPr bwMode="auto">
          <a:xfrm>
            <a:off x="6143636" y="4071942"/>
            <a:ext cx="256225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050" b="1" dirty="0" smtClean="0">
                <a:latin typeface="+mn-lt"/>
                <a:cs typeface="Arial" charset="0"/>
              </a:rPr>
              <a:t>Смотри:</a:t>
            </a:r>
            <a:r>
              <a:rPr lang="de-DE" altLang="de-DE" sz="1050" b="1" dirty="0" smtClean="0">
                <a:latin typeface="+mn-lt"/>
                <a:cs typeface="Arial" charset="0"/>
              </a:rPr>
              <a:t> </a:t>
            </a:r>
            <a:r>
              <a:rPr lang="ru-RU" altLang="de-DE" sz="1050" b="1" dirty="0" smtClean="0">
                <a:latin typeface="+mn-lt"/>
                <a:cs typeface="Arial" charset="0"/>
              </a:rPr>
              <a:t>Маслоу</a:t>
            </a:r>
            <a:r>
              <a:rPr lang="de-DE" altLang="de-DE" sz="1050" b="1" dirty="0" smtClean="0">
                <a:latin typeface="+mn-lt"/>
                <a:cs typeface="Arial" charset="0"/>
              </a:rPr>
              <a:t>, A. </a:t>
            </a:r>
            <a:r>
              <a:rPr lang="ru-RU" altLang="de-DE" sz="1050" b="1" dirty="0" smtClean="0">
                <a:latin typeface="+mn-lt"/>
                <a:cs typeface="Arial" charset="0"/>
              </a:rPr>
              <a:t>Х</a:t>
            </a:r>
            <a:r>
              <a:rPr lang="de-DE" altLang="de-DE" sz="1050" b="1" dirty="0" smtClean="0">
                <a:latin typeface="+mn-lt"/>
                <a:cs typeface="Arial" charset="0"/>
              </a:rPr>
              <a:t>.,</a:t>
            </a:r>
            <a:r>
              <a:rPr lang="ru-RU" altLang="de-DE" sz="1050" b="1" dirty="0" smtClean="0">
                <a:latin typeface="+mn-lt"/>
                <a:cs typeface="Arial" charset="0"/>
              </a:rPr>
              <a:t> Мотивация и личность</a:t>
            </a:r>
            <a:r>
              <a:rPr lang="de-DE" altLang="de-DE" sz="1050" b="1" dirty="0" smtClean="0">
                <a:latin typeface="+mn-lt"/>
                <a:cs typeface="Arial" charset="0"/>
              </a:rPr>
              <a:t>,</a:t>
            </a:r>
            <a:r>
              <a:rPr lang="ru-RU" altLang="de-DE" sz="1050" b="1" dirty="0" smtClean="0">
                <a:latin typeface="+mn-lt"/>
                <a:cs typeface="Arial" charset="0"/>
              </a:rPr>
              <a:t> </a:t>
            </a:r>
            <a:r>
              <a:rPr lang="de-DE" altLang="de-DE" sz="1050" b="1" dirty="0" smtClean="0">
                <a:latin typeface="+mn-lt"/>
                <a:cs typeface="Arial" charset="0"/>
              </a:rPr>
              <a:t>2</a:t>
            </a:r>
            <a:r>
              <a:rPr lang="ru-RU" altLang="de-DE" sz="1050" b="1" dirty="0" smtClean="0">
                <a:latin typeface="+mn-lt"/>
                <a:cs typeface="Arial" charset="0"/>
              </a:rPr>
              <a:t>-е издание</a:t>
            </a:r>
            <a:r>
              <a:rPr lang="de-DE" altLang="de-DE" sz="1050" b="1" dirty="0" smtClean="0">
                <a:latin typeface="+mn-lt"/>
                <a:cs typeface="Arial" charset="0"/>
              </a:rPr>
              <a:t>, </a:t>
            </a:r>
            <a:r>
              <a:rPr lang="de-DE" altLang="de-DE" sz="1050" b="1" dirty="0">
                <a:latin typeface="+mn-lt"/>
                <a:cs typeface="Arial" charset="0"/>
              </a:rPr>
              <a:t>New York-Evanston-London </a:t>
            </a:r>
            <a:r>
              <a:rPr lang="de-DE" altLang="de-DE" sz="1050" b="1" dirty="0" smtClean="0">
                <a:latin typeface="+mn-lt"/>
                <a:cs typeface="Arial" charset="0"/>
              </a:rPr>
              <a:t>1970</a:t>
            </a:r>
            <a:r>
              <a:rPr lang="ru-RU" altLang="de-DE" sz="1050" b="1" dirty="0" smtClean="0">
                <a:latin typeface="+mn-lt"/>
                <a:cs typeface="Arial" charset="0"/>
              </a:rPr>
              <a:t>,</a:t>
            </a:r>
            <a:r>
              <a:rPr lang="de-DE" altLang="de-DE" sz="1050" b="1" dirty="0" smtClean="0">
                <a:latin typeface="+mn-lt"/>
                <a:cs typeface="Arial" charset="0"/>
              </a:rPr>
              <a:t> </a:t>
            </a:r>
            <a:r>
              <a:rPr lang="ru-RU" altLang="de-DE" sz="1050" b="1" dirty="0" smtClean="0">
                <a:latin typeface="+mn-lt"/>
                <a:cs typeface="Arial" charset="0"/>
              </a:rPr>
              <a:t>стр</a:t>
            </a:r>
            <a:r>
              <a:rPr lang="de-DE" altLang="de-DE" sz="1050" b="1" dirty="0" smtClean="0">
                <a:latin typeface="+mn-lt"/>
                <a:cs typeface="Arial" charset="0"/>
              </a:rPr>
              <a:t>. </a:t>
            </a:r>
            <a:r>
              <a:rPr lang="de-DE" altLang="de-DE" sz="1050" b="1" dirty="0">
                <a:latin typeface="+mn-lt"/>
                <a:cs typeface="Arial" charset="0"/>
              </a:rPr>
              <a:t>35-38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900" dirty="0">
              <a:latin typeface="Univers LT 45 Light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86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2462200" cy="720725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Мотивация </a:t>
            </a:r>
            <a:r>
              <a:rPr lang="de-DE" altLang="de-DE" sz="2800" dirty="0" smtClean="0">
                <a:latin typeface="+mn-lt"/>
              </a:rPr>
              <a:t>II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7175" y="50133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000" dirty="0">
              <a:latin typeface="Univers LT 45 Light" pitchFamily="2" charset="0"/>
            </a:endParaRPr>
          </a:p>
        </p:txBody>
      </p:sp>
      <p:sp>
        <p:nvSpPr>
          <p:cNvPr id="38920" name="Text Box 15"/>
          <p:cNvSpPr txBox="1">
            <a:spLocks noChangeArrowheads="1"/>
          </p:cNvSpPr>
          <p:nvPr/>
        </p:nvSpPr>
        <p:spPr bwMode="auto">
          <a:xfrm>
            <a:off x="4714876" y="6357958"/>
            <a:ext cx="407196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de-DE" sz="1050" dirty="0" smtClean="0">
                <a:latin typeface="+mn-lt"/>
              </a:rPr>
              <a:t>Источник</a:t>
            </a:r>
            <a:r>
              <a:rPr lang="de-DE" altLang="de-DE" sz="1050" dirty="0" smtClean="0">
                <a:latin typeface="+mn-lt"/>
              </a:rPr>
              <a:t>: </a:t>
            </a:r>
            <a:r>
              <a:rPr lang="ru-RU" altLang="de-DE" sz="1050" dirty="0" smtClean="0">
                <a:latin typeface="+mn-lt"/>
              </a:rPr>
              <a:t>Клингенбергер</a:t>
            </a:r>
            <a:r>
              <a:rPr lang="de-DE" altLang="de-DE" sz="1050" dirty="0" smtClean="0">
                <a:latin typeface="+mn-lt"/>
              </a:rPr>
              <a:t>, </a:t>
            </a:r>
            <a:r>
              <a:rPr lang="ru-RU" altLang="de-DE" sz="1050" dirty="0" smtClean="0">
                <a:latin typeface="+mn-lt"/>
              </a:rPr>
              <a:t>Основы руководства</a:t>
            </a:r>
            <a:r>
              <a:rPr lang="de-DE" altLang="de-DE" sz="1050" dirty="0" smtClean="0">
                <a:latin typeface="+mn-lt"/>
              </a:rPr>
              <a:t>,</a:t>
            </a:r>
            <a:r>
              <a:rPr lang="ru-RU" altLang="de-DE" sz="1050" dirty="0" smtClean="0">
                <a:latin typeface="+mn-lt"/>
              </a:rPr>
              <a:t> БШУ</a:t>
            </a:r>
            <a:r>
              <a:rPr lang="de-DE" altLang="de-DE" sz="1050" dirty="0" smtClean="0">
                <a:latin typeface="+mn-lt"/>
              </a:rPr>
              <a:t>, </a:t>
            </a:r>
            <a:r>
              <a:rPr lang="ru-RU" altLang="de-DE" sz="1050" dirty="0" smtClean="0">
                <a:latin typeface="+mn-lt"/>
              </a:rPr>
              <a:t>Том </a:t>
            </a:r>
            <a:r>
              <a:rPr lang="de-DE" altLang="de-DE" sz="1050" dirty="0" smtClean="0">
                <a:latin typeface="+mn-lt"/>
              </a:rPr>
              <a:t>12</a:t>
            </a:r>
            <a:endParaRPr lang="de-DE" altLang="de-DE" sz="105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1142984"/>
            <a:ext cx="7974012" cy="785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Теория самодетерминации (самоопределения)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 Эдварду Деси и Ричарду Райану (</a:t>
            </a:r>
            <a:r>
              <a:rPr lang="en-US" sz="1400" dirty="0" smtClean="0">
                <a:solidFill>
                  <a:schemeClr val="tx1"/>
                </a:solidFill>
              </a:rPr>
              <a:t>Deci &amp; Ryan, 1993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286388"/>
            <a:ext cx="1646261" cy="4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Наивысшая мотивация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4429132"/>
            <a:ext cx="1702520" cy="12144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Потребность в социальных взаимосвязях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786058"/>
            <a:ext cx="2059710" cy="1000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Потребность в компетентности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(деловые качества)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2857496"/>
            <a:ext cx="1928826" cy="833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Потребность в автономии (самоопределение)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2000240"/>
            <a:ext cx="7858180" cy="42148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285984" y="2214554"/>
            <a:ext cx="214314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214810" y="2214554"/>
            <a:ext cx="214314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214678" y="4000504"/>
            <a:ext cx="2214578" cy="2000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428860" y="3929066"/>
            <a:ext cx="1928826" cy="1214446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128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858048" cy="785818"/>
          </a:xfrm>
        </p:spPr>
        <p:txBody>
          <a:bodyPr/>
          <a:lstStyle/>
          <a:p>
            <a:pPr algn="l"/>
            <a:r>
              <a:rPr lang="ru-RU" dirty="0" smtClean="0">
                <a:latin typeface="+mn-lt"/>
              </a:rPr>
              <a:t>Администрация –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в качестве предприятия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605620" cy="508976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/>
              <a:t>Государственные и муниципальные администрации -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ru-RU" sz="180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/>
              <a:t>  это планомерно организованные (с точки зрения структурной </a:t>
            </a:r>
            <a:br>
              <a:rPr lang="ru-RU" sz="1800" dirty="0" smtClean="0"/>
            </a:br>
            <a:r>
              <a:rPr lang="ru-RU" sz="1800" dirty="0" smtClean="0"/>
              <a:t>   организации и организации производственных и управленческих </a:t>
            </a:r>
            <a:br>
              <a:rPr lang="ru-RU" sz="1800" dirty="0" smtClean="0"/>
            </a:br>
            <a:r>
              <a:rPr lang="ru-RU" sz="1800" dirty="0" smtClean="0"/>
              <a:t>   процессов) хозяйствующие субъекты, в которых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/>
              <a:t>  производственные факторы - труд</a:t>
            </a:r>
            <a:r>
              <a:rPr lang="de-DE" sz="1800" dirty="0" smtClean="0"/>
              <a:t>,</a:t>
            </a:r>
            <a:r>
              <a:rPr lang="ru-RU" sz="1800" dirty="0" smtClean="0"/>
              <a:t> средства производства,</a:t>
            </a:r>
            <a:br>
              <a:rPr lang="ru-RU" sz="1800" dirty="0" smtClean="0"/>
            </a:br>
            <a:r>
              <a:rPr lang="ru-RU" sz="1800" dirty="0" smtClean="0"/>
              <a:t>   ресурсы </a:t>
            </a:r>
            <a:r>
              <a:rPr lang="de-DE" sz="1800" dirty="0" smtClean="0"/>
              <a:t>(</a:t>
            </a:r>
            <a:r>
              <a:rPr lang="ru-RU" sz="1800" dirty="0" smtClean="0"/>
              <a:t>персонал</a:t>
            </a:r>
            <a:r>
              <a:rPr lang="de-DE" sz="1800" dirty="0" smtClean="0"/>
              <a:t>,</a:t>
            </a:r>
            <a:r>
              <a:rPr lang="ru-RU" sz="1800" dirty="0" smtClean="0"/>
              <a:t> здания</a:t>
            </a:r>
            <a:r>
              <a:rPr lang="de-DE" sz="1800" dirty="0" smtClean="0"/>
              <a:t>,</a:t>
            </a:r>
            <a:r>
              <a:rPr lang="ru-RU" sz="1800" dirty="0" smtClean="0"/>
              <a:t> копировальная техника</a:t>
            </a:r>
            <a:r>
              <a:rPr lang="de-DE" sz="1800" dirty="0" smtClean="0"/>
              <a:t>, IT, </a:t>
            </a:r>
            <a:r>
              <a:rPr lang="ru-RU" sz="1800" dirty="0" smtClean="0"/>
              <a:t>электричество</a:t>
            </a:r>
            <a:r>
              <a:rPr lang="de-DE" sz="1800" dirty="0" smtClean="0"/>
              <a:t>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</a:t>
            </a:r>
            <a:r>
              <a:rPr lang="de-DE" sz="1800" dirty="0" smtClean="0"/>
              <a:t> </a:t>
            </a:r>
            <a:r>
              <a:rPr lang="ru-RU" sz="1800" dirty="0" smtClean="0"/>
              <a:t>бумага</a:t>
            </a:r>
            <a:r>
              <a:rPr lang="de-DE" sz="1800" dirty="0" smtClean="0"/>
              <a:t>…)</a:t>
            </a:r>
            <a:r>
              <a:rPr lang="ru-RU" sz="1800" dirty="0" smtClean="0"/>
              <a:t> - комбинируются для того, чтобы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/>
              <a:t>  производить товары и услуги </a:t>
            </a:r>
            <a:r>
              <a:rPr lang="de-DE" sz="1800" dirty="0" smtClean="0"/>
              <a:t>(</a:t>
            </a:r>
            <a:r>
              <a:rPr lang="ru-RU" sz="1800" dirty="0" smtClean="0"/>
              <a:t>вода</a:t>
            </a:r>
            <a:r>
              <a:rPr lang="de-DE" sz="1800" dirty="0" smtClean="0"/>
              <a:t>, </a:t>
            </a:r>
            <a:r>
              <a:rPr lang="ru-RU" sz="1800" dirty="0" smtClean="0"/>
              <a:t>заграничный паспорт</a:t>
            </a:r>
            <a:r>
              <a:rPr lang="de-DE" sz="1800" dirty="0" smtClean="0"/>
              <a:t>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детские учреждения</a:t>
            </a:r>
            <a:r>
              <a:rPr lang="de-DE" sz="1800" dirty="0" smtClean="0"/>
              <a:t>…).</a:t>
            </a:r>
            <a:endParaRPr lang="ru-RU" sz="1800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de-DE" sz="1800" dirty="0" smtClean="0"/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Таким образом, администрации являются предприятиями (государственной/общественной собственности) в понимании 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«Учения об экономике</a:t>
            </a:r>
            <a:r>
              <a:rPr lang="de-DE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предприятия», которые, однако, 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отличаются от частных предприятий своими целями и 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общими (рамочными) условиями!</a:t>
            </a:r>
            <a:endParaRPr lang="de-DE" sz="1800" dirty="0" smtClean="0">
              <a:solidFill>
                <a:srgbClr val="0070C0"/>
              </a:solidFill>
            </a:endParaRP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4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188554"/>
            <a:ext cx="2749414" cy="720725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Мотивация </a:t>
            </a:r>
            <a:r>
              <a:rPr lang="de-DE" altLang="de-DE" sz="2800" dirty="0" smtClean="0">
                <a:latin typeface="+mn-lt"/>
              </a:rPr>
              <a:t>III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001056" cy="4524315"/>
          </a:xfr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altLang="de-DE" sz="1800" dirty="0" smtClean="0"/>
              <a:t>Двухфакторная теория мотивации Фредерика Герцберга</a:t>
            </a:r>
            <a:r>
              <a:rPr lang="de-DE" altLang="de-DE" sz="1800" b="1" dirty="0" smtClean="0"/>
              <a:t>:</a:t>
            </a:r>
          </a:p>
          <a:p>
            <a:pPr marL="0" indent="0">
              <a:buFontTx/>
              <a:buNone/>
            </a:pPr>
            <a:endParaRPr lang="ru-RU" altLang="de-DE" sz="800" dirty="0" smtClean="0"/>
          </a:p>
          <a:p>
            <a:pPr marL="0" indent="0">
              <a:buFontTx/>
              <a:buNone/>
            </a:pPr>
            <a:r>
              <a:rPr lang="ru-RU" altLang="de-DE" sz="1600" b="1" dirty="0" smtClean="0"/>
              <a:t>Гигиенические факторы</a:t>
            </a:r>
            <a:r>
              <a:rPr lang="de-DE" altLang="de-DE" sz="1600" b="1" dirty="0" smtClean="0"/>
              <a:t>:</a:t>
            </a:r>
          </a:p>
          <a:p>
            <a:pPr marL="0" indent="0"/>
            <a:r>
              <a:rPr lang="ru-RU" altLang="de-DE" sz="1600" dirty="0" smtClean="0"/>
              <a:t> заработная плата</a:t>
            </a:r>
            <a:endParaRPr lang="de-DE" altLang="de-DE" sz="1600" dirty="0" smtClean="0"/>
          </a:p>
          <a:p>
            <a:pPr marL="0" indent="0"/>
            <a:r>
              <a:rPr lang="de-DE" altLang="de-DE" sz="1600" dirty="0" smtClean="0"/>
              <a:t> </a:t>
            </a:r>
            <a:r>
              <a:rPr lang="ru-RU" altLang="de-DE" sz="1600" dirty="0" smtClean="0"/>
              <a:t>межличностные отношения с коллегами</a:t>
            </a:r>
            <a:r>
              <a:rPr lang="de-DE" altLang="de-DE" sz="1600" dirty="0" smtClean="0"/>
              <a:t>,</a:t>
            </a:r>
            <a:r>
              <a:rPr lang="ru-RU" altLang="de-DE" sz="1600" dirty="0" smtClean="0"/>
              <a:t> сотрудниками и начальником</a:t>
            </a:r>
          </a:p>
          <a:p>
            <a:pPr marL="0" indent="0"/>
            <a:r>
              <a:rPr lang="de-DE" altLang="de-DE" sz="1600" dirty="0" smtClean="0"/>
              <a:t> </a:t>
            </a:r>
            <a:r>
              <a:rPr lang="ru-RU" altLang="de-DE" sz="1600" dirty="0" smtClean="0"/>
              <a:t>условия труда</a:t>
            </a:r>
            <a:endParaRPr lang="de-DE" altLang="de-DE" sz="1600" dirty="0" smtClean="0"/>
          </a:p>
          <a:p>
            <a:pPr marL="0" indent="0"/>
            <a:r>
              <a:rPr lang="de-DE" altLang="de-DE" sz="1600" dirty="0" smtClean="0"/>
              <a:t> </a:t>
            </a:r>
            <a:r>
              <a:rPr lang="ru-RU" altLang="de-DE" sz="1600" dirty="0" smtClean="0"/>
              <a:t>безопасность рабочего места</a:t>
            </a:r>
            <a:endParaRPr lang="de-DE" altLang="de-DE" sz="1600" dirty="0" smtClean="0"/>
          </a:p>
          <a:p>
            <a:pPr marL="0" indent="0">
              <a:buFontTx/>
              <a:buNone/>
            </a:pPr>
            <a:endParaRPr lang="ru-RU" altLang="de-DE" sz="800" dirty="0" smtClean="0"/>
          </a:p>
          <a:p>
            <a:pPr marL="0" indent="0">
              <a:buFontTx/>
              <a:buNone/>
            </a:pPr>
            <a:r>
              <a:rPr lang="ru-RU" altLang="de-DE" sz="1600" dirty="0" smtClean="0"/>
              <a:t>Мотиваторы</a:t>
            </a:r>
            <a:r>
              <a:rPr lang="de-DE" altLang="de-DE" sz="1600" dirty="0" smtClean="0"/>
              <a:t>:</a:t>
            </a:r>
          </a:p>
          <a:p>
            <a:pPr marL="0" indent="0"/>
            <a:r>
              <a:rPr lang="de-DE" altLang="de-DE" sz="1600" dirty="0" smtClean="0"/>
              <a:t> </a:t>
            </a:r>
            <a:r>
              <a:rPr lang="ru-RU" altLang="de-DE" sz="1600" dirty="0" smtClean="0"/>
              <a:t>интересное содержание работы</a:t>
            </a:r>
            <a:endParaRPr lang="de-DE" altLang="de-DE" sz="1600" dirty="0" smtClean="0"/>
          </a:p>
          <a:p>
            <a:pPr marL="0" indent="0"/>
            <a:r>
              <a:rPr lang="ru-RU" altLang="de-DE" sz="1600" dirty="0" smtClean="0"/>
              <a:t> похвала и признание</a:t>
            </a:r>
            <a:endParaRPr lang="de-DE" altLang="de-DE" sz="1600" dirty="0" smtClean="0"/>
          </a:p>
          <a:p>
            <a:pPr marL="0" indent="0"/>
            <a:r>
              <a:rPr lang="ru-RU" altLang="de-DE" sz="1600" dirty="0" smtClean="0"/>
              <a:t> возможности для свободы действий</a:t>
            </a:r>
            <a:endParaRPr lang="de-DE" altLang="de-DE" sz="1600" dirty="0" smtClean="0"/>
          </a:p>
          <a:p>
            <a:pPr marL="0" indent="0"/>
            <a:r>
              <a:rPr lang="ru-RU" altLang="de-DE" sz="1600" dirty="0" smtClean="0"/>
              <a:t> полномочия на приятие решений и ответственность</a:t>
            </a:r>
            <a:endParaRPr lang="de-DE" altLang="de-DE" sz="1600" dirty="0" smtClean="0"/>
          </a:p>
          <a:p>
            <a:pPr marL="0" indent="0"/>
            <a:r>
              <a:rPr lang="ru-RU" altLang="de-DE" sz="1600" dirty="0" smtClean="0"/>
              <a:t> возможности карьерного роста</a:t>
            </a:r>
            <a:endParaRPr lang="de-DE" altLang="de-DE" sz="1600" dirty="0" smtClean="0"/>
          </a:p>
          <a:p>
            <a:pPr marL="0" indent="0" algn="ctr">
              <a:buFontTx/>
              <a:buNone/>
            </a:pPr>
            <a:r>
              <a:rPr lang="ru-RU" altLang="de-DE" sz="1800" b="1" dirty="0" smtClean="0">
                <a:solidFill>
                  <a:srgbClr val="5730E8"/>
                </a:solidFill>
              </a:rPr>
              <a:t>Гигиенические факторы</a:t>
            </a:r>
            <a:r>
              <a:rPr lang="de-DE" altLang="de-DE" sz="1800" b="1" dirty="0" smtClean="0">
                <a:solidFill>
                  <a:srgbClr val="5730E8"/>
                </a:solidFill>
              </a:rPr>
              <a:t> + </a:t>
            </a:r>
            <a:r>
              <a:rPr lang="ru-RU" altLang="de-DE" sz="1800" dirty="0" smtClean="0">
                <a:solidFill>
                  <a:srgbClr val="5730E8"/>
                </a:solidFill>
              </a:rPr>
              <a:t>П</a:t>
            </a:r>
            <a:r>
              <a:rPr lang="ru-RU" altLang="de-DE" sz="1800" b="1" dirty="0" smtClean="0">
                <a:solidFill>
                  <a:srgbClr val="5730E8"/>
                </a:solidFill>
              </a:rPr>
              <a:t>одходящие мотиваторы</a:t>
            </a:r>
            <a:r>
              <a:rPr lang="de-DE" altLang="de-DE" sz="1800" b="1" dirty="0" smtClean="0">
                <a:solidFill>
                  <a:srgbClr val="5730E8"/>
                </a:solidFill>
              </a:rPr>
              <a:t> = </a:t>
            </a:r>
            <a:r>
              <a:rPr lang="ru-RU" altLang="de-DE" sz="1800" b="1" dirty="0" smtClean="0">
                <a:solidFill>
                  <a:srgbClr val="5730E8"/>
                </a:solidFill>
              </a:rPr>
              <a:t/>
            </a:r>
            <a:br>
              <a:rPr lang="ru-RU" altLang="de-DE" sz="1800" b="1" dirty="0" smtClean="0">
                <a:solidFill>
                  <a:srgbClr val="5730E8"/>
                </a:solidFill>
              </a:rPr>
            </a:br>
            <a:r>
              <a:rPr lang="ru-RU" altLang="de-DE" sz="1800" b="1" dirty="0" smtClean="0">
                <a:solidFill>
                  <a:srgbClr val="5730E8"/>
                </a:solidFill>
              </a:rPr>
              <a:t>Трудовая мотивация</a:t>
            </a:r>
            <a:endParaRPr lang="de-DE" altLang="de-DE" sz="2800" dirty="0" smtClean="0">
              <a:latin typeface="Univers LT 45 Light" pitchFamily="2" charset="0"/>
            </a:endParaRP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285720" y="1214422"/>
            <a:ext cx="8643998" cy="36933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de-DE" sz="1800" b="1" dirty="0" smtClean="0">
                <a:latin typeface="+mn-lt"/>
              </a:rPr>
              <a:t>Работоспособность</a:t>
            </a:r>
            <a:r>
              <a:rPr lang="de-DE" altLang="de-DE" sz="1800" b="1" dirty="0" smtClean="0">
                <a:latin typeface="+mn-lt"/>
              </a:rPr>
              <a:t> </a:t>
            </a:r>
            <a:r>
              <a:rPr lang="de-DE" altLang="de-DE" sz="1800" b="1" dirty="0">
                <a:latin typeface="+mn-lt"/>
              </a:rPr>
              <a:t>x </a:t>
            </a:r>
            <a:r>
              <a:rPr lang="ru-RU" altLang="de-DE" sz="1800" b="1" dirty="0" smtClean="0">
                <a:latin typeface="+mn-lt"/>
              </a:rPr>
              <a:t>Трудовая мотивация</a:t>
            </a:r>
            <a:r>
              <a:rPr lang="de-DE" altLang="de-DE" sz="1800" b="1" dirty="0" smtClean="0">
                <a:latin typeface="+mn-lt"/>
              </a:rPr>
              <a:t> </a:t>
            </a:r>
            <a:r>
              <a:rPr lang="de-DE" altLang="de-DE" sz="1800" b="1" dirty="0">
                <a:latin typeface="+mn-lt"/>
              </a:rPr>
              <a:t>= </a:t>
            </a:r>
            <a:r>
              <a:rPr lang="ru-RU" altLang="de-DE" sz="1800" b="1" dirty="0" smtClean="0">
                <a:latin typeface="+mn-lt"/>
              </a:rPr>
              <a:t>Производительность труда</a:t>
            </a:r>
            <a:endParaRPr lang="de-DE" altLang="de-DE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666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4572032" cy="647700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Стимулы и мотивация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5500694" y="5929330"/>
            <a:ext cx="314380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de-DE" sz="1050" dirty="0" smtClean="0">
                <a:latin typeface="+mn-lt"/>
              </a:rPr>
              <a:t>Источник</a:t>
            </a:r>
            <a:r>
              <a:rPr lang="de-DE" altLang="de-DE" sz="1050" dirty="0" smtClean="0">
                <a:latin typeface="+mn-lt"/>
              </a:rPr>
              <a:t>: </a:t>
            </a:r>
            <a:r>
              <a:rPr lang="ru-RU" altLang="de-DE" sz="1050" dirty="0" smtClean="0">
                <a:latin typeface="+mn-lt"/>
              </a:rPr>
              <a:t>Клингенбергер</a:t>
            </a:r>
            <a:r>
              <a:rPr lang="de-DE" altLang="de-DE" sz="1050" dirty="0" smtClean="0">
                <a:latin typeface="+mn-lt"/>
              </a:rPr>
              <a:t>, </a:t>
            </a:r>
            <a:r>
              <a:rPr lang="ru-RU" altLang="de-DE" sz="1050" dirty="0" smtClean="0">
                <a:latin typeface="+mn-lt"/>
              </a:rPr>
              <a:t>Основы управления</a:t>
            </a:r>
            <a:r>
              <a:rPr lang="de-DE" altLang="de-DE" sz="1050" dirty="0" smtClean="0">
                <a:latin typeface="+mn-lt"/>
              </a:rPr>
              <a:t>,</a:t>
            </a:r>
            <a:br>
              <a:rPr lang="de-DE" altLang="de-DE" sz="1050" dirty="0" smtClean="0">
                <a:latin typeface="+mn-lt"/>
              </a:rPr>
            </a:br>
            <a:r>
              <a:rPr lang="de-DE" altLang="de-DE" sz="1050" dirty="0" smtClean="0">
                <a:latin typeface="+mn-lt"/>
              </a:rPr>
              <a:t>                  </a:t>
            </a:r>
            <a:r>
              <a:rPr lang="ru-RU" altLang="de-DE" sz="1050" dirty="0" smtClean="0">
                <a:latin typeface="+mn-lt"/>
              </a:rPr>
              <a:t>БШУ</a:t>
            </a:r>
            <a:r>
              <a:rPr lang="de-DE" altLang="de-DE" sz="1050" dirty="0" smtClean="0">
                <a:latin typeface="+mn-lt"/>
              </a:rPr>
              <a:t>, </a:t>
            </a:r>
            <a:r>
              <a:rPr lang="ru-RU" altLang="de-DE" sz="1050" dirty="0" smtClean="0">
                <a:latin typeface="+mn-lt"/>
              </a:rPr>
              <a:t>Том</a:t>
            </a:r>
            <a:r>
              <a:rPr lang="de-DE" altLang="de-DE" sz="1050" dirty="0" smtClean="0">
                <a:latin typeface="+mn-lt"/>
              </a:rPr>
              <a:t> </a:t>
            </a:r>
            <a:r>
              <a:rPr lang="de-DE" altLang="de-DE" sz="1050" dirty="0">
                <a:latin typeface="+mn-lt"/>
              </a:rPr>
              <a:t>12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285860"/>
            <a:ext cx="8501122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Какие стимулы приводят к каким видам мотивации?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 Байярду (</a:t>
            </a:r>
            <a:r>
              <a:rPr lang="en-US" sz="1400" dirty="0" smtClean="0">
                <a:solidFill>
                  <a:schemeClr val="tx1"/>
                </a:solidFill>
              </a:rPr>
              <a:t>Bayard, 1997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00034" y="1928802"/>
          <a:ext cx="795338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678"/>
                <a:gridCol w="1590678"/>
                <a:gridCol w="1462598"/>
                <a:gridCol w="1714028"/>
                <a:gridCol w="159540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Материальные стимулы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Нематериальные стимулы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Финансовые стимулы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Прямые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Фиксированное и вариабельное  вознаграждение за труд, премии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Косвенные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Стимулы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на добровольной основе, выражаемые в эквиваленте денежной стоимости - вне зависимости от выполнения работ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Социальные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Кооперация, коммуникация, причастность, партнерский стиль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Институцио-нальные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Гарантия стабильности рабочего места, имидж, месторасположение, регулирование 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продолжительности 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рабочего времени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Связанные с «содержанием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работы»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Задачи, свобода действий, требования, возможности развития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Внешняя 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мотивация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Внутренняя мотивация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00034" y="5857892"/>
            <a:ext cx="792961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0034" y="1928802"/>
            <a:ext cx="792961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-1464511" y="3893347"/>
            <a:ext cx="392909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465901" y="3892553"/>
            <a:ext cx="392909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855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1357298"/>
            <a:ext cx="8643998" cy="4595104"/>
          </a:xfr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Контроль – это отягощенная эмоциональной нагрузкой, </a:t>
            </a:r>
            <a:br>
              <a:rPr lang="ru-RU" altLang="de-DE" sz="2000" dirty="0" smtClean="0"/>
            </a:br>
            <a:r>
              <a:rPr lang="ru-RU" altLang="de-DE" sz="2000" dirty="0" smtClean="0"/>
              <a:t>но необходимая задача руководства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У контроля есть также положительные аспекты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Следует разделять – </a:t>
            </a:r>
            <a:br>
              <a:rPr lang="ru-RU" altLang="de-DE" sz="2000" dirty="0" smtClean="0"/>
            </a:br>
            <a:r>
              <a:rPr lang="ru-RU" altLang="de-DE" sz="2000" dirty="0" smtClean="0"/>
              <a:t>ответственный за контроль</a:t>
            </a:r>
            <a:r>
              <a:rPr lang="de-DE" altLang="de-DE" sz="2000" dirty="0" smtClean="0"/>
              <a:t> (</a:t>
            </a:r>
            <a:r>
              <a:rPr lang="ru-RU" altLang="de-DE" sz="2000" dirty="0" smtClean="0"/>
              <a:t>кто?</a:t>
            </a:r>
            <a:r>
              <a:rPr lang="de-DE" altLang="de-DE" sz="2000" dirty="0" smtClean="0"/>
              <a:t>), </a:t>
            </a:r>
            <a:r>
              <a:rPr lang="ru-RU" altLang="de-DE" sz="2000" dirty="0" smtClean="0"/>
              <a:t>содержание контроля</a:t>
            </a:r>
            <a:r>
              <a:rPr lang="de-DE" altLang="de-DE" sz="2000" dirty="0" smtClean="0"/>
              <a:t> (</a:t>
            </a:r>
            <a:r>
              <a:rPr lang="ru-RU" altLang="de-DE" sz="2000" dirty="0" smtClean="0"/>
              <a:t>что?</a:t>
            </a:r>
            <a:r>
              <a:rPr lang="de-DE" altLang="de-DE" sz="2000" dirty="0" smtClean="0"/>
              <a:t>)</a:t>
            </a:r>
            <a:r>
              <a:rPr lang="ru-RU" altLang="de-DE" sz="2000" dirty="0" smtClean="0"/>
              <a:t> и интенсивность контроля</a:t>
            </a:r>
            <a:r>
              <a:rPr lang="de-DE" altLang="de-DE" sz="2000" dirty="0" smtClean="0"/>
              <a:t> (</a:t>
            </a:r>
            <a:r>
              <a:rPr lang="ru-RU" altLang="de-DE" sz="2000" dirty="0" smtClean="0"/>
              <a:t>как?</a:t>
            </a:r>
            <a:r>
              <a:rPr lang="de-DE" altLang="de-DE" sz="2000" dirty="0" smtClean="0"/>
              <a:t>)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 Самоконтроль </a:t>
            </a:r>
            <a:r>
              <a:rPr lang="de-DE" altLang="de-DE" sz="2000" dirty="0" smtClean="0"/>
              <a:t>/ </a:t>
            </a:r>
            <a:r>
              <a:rPr lang="ru-RU" altLang="de-DE" sz="2000" dirty="0" smtClean="0"/>
              <a:t>внешний контроль </a:t>
            </a:r>
            <a:endParaRPr lang="de-DE" altLang="de-DE" sz="2000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</a:pPr>
            <a:r>
              <a:rPr lang="de-DE" altLang="de-DE" sz="2000" dirty="0" smtClean="0"/>
              <a:t> </a:t>
            </a:r>
            <a:r>
              <a:rPr lang="ru-RU" altLang="de-DE" sz="2000" dirty="0" smtClean="0"/>
              <a:t>Контроль за реализацией </a:t>
            </a:r>
            <a:r>
              <a:rPr lang="de-DE" altLang="de-DE" sz="2000" dirty="0" smtClean="0"/>
              <a:t>/</a:t>
            </a:r>
            <a:r>
              <a:rPr lang="ru-RU" altLang="de-DE" sz="2000" dirty="0" smtClean="0"/>
              <a:t> контроль результатов</a:t>
            </a:r>
            <a:endParaRPr lang="de-DE" altLang="de-DE" sz="2000" dirty="0"/>
          </a:p>
          <a:p>
            <a:pPr marL="400050" lvl="1" indent="0"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 Постоянный </a:t>
            </a:r>
            <a:r>
              <a:rPr lang="de-DE" altLang="de-DE" sz="2000" dirty="0" smtClean="0"/>
              <a:t>/</a:t>
            </a:r>
            <a:r>
              <a:rPr lang="ru-RU" altLang="de-DE" sz="2000" dirty="0" smtClean="0"/>
              <a:t> выборочный контроль</a:t>
            </a:r>
            <a:endParaRPr lang="de-DE" altLang="de-DE" sz="2000" dirty="0"/>
          </a:p>
          <a:p>
            <a:endParaRPr lang="de-DE" altLang="de-DE" dirty="0" smtClean="0">
              <a:latin typeface="Univers LT 45 Light" pitchFamily="2" charset="0"/>
            </a:endParaRPr>
          </a:p>
          <a:p>
            <a:endParaRPr lang="de-DE" altLang="de-DE" dirty="0" smtClean="0">
              <a:latin typeface="Univers LT 45 Light" pitchFamily="2" charset="0"/>
            </a:endParaRP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60648"/>
            <a:ext cx="3033703" cy="576262"/>
          </a:xfrm>
          <a:noFill/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Контроль </a:t>
            </a:r>
            <a:r>
              <a:rPr lang="de-DE" altLang="de-DE" sz="2800" dirty="0" smtClean="0">
                <a:latin typeface="+mn-lt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896113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2571768" cy="576263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Контроль</a:t>
            </a:r>
            <a:r>
              <a:rPr lang="de-DE" altLang="de-DE" sz="2800" dirty="0" smtClean="0">
                <a:latin typeface="+mn-lt"/>
              </a:rPr>
              <a:t> II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00163"/>
            <a:ext cx="8128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1556792"/>
            <a:ext cx="6462728" cy="288032"/>
          </a:xfrm>
          <a:prstGeom prst="rect">
            <a:avLst/>
          </a:prstGeom>
          <a:solidFill>
            <a:srgbClr val="65B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3FAFE"/>
                </a:solidFill>
              </a:rPr>
              <a:t>Полезные советы по осуществлению контроля</a:t>
            </a:r>
            <a:endParaRPr lang="ru-RU" b="1" dirty="0">
              <a:solidFill>
                <a:srgbClr val="F3FAF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389" y="1978303"/>
            <a:ext cx="7898710" cy="3600400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Контролируйте не все, а только избирательно и выборочно!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Если Вы поручаете выполнение задания или озвучиваете делегирование, последовательно контролируйте их выполнение. Ведите для этого журнал учета!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Если Вы согласовали с сотрудником цели: осуществляйте контроль в отношении достижения согласованных целей! Контроль – это индивидуальный процесс.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Контролируйте исключительно образ действий сотрудников, но не их знания или их отношение!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Не полагайтесь исключительно на отчеты, а осуществляйте также собственное визуальное наблюдение!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Если это целесообразно - оставьте также как-нибудь однажды без внимания (</a:t>
            </a:r>
            <a:r>
              <a:rPr lang="de-DE" sz="1600" dirty="0" smtClean="0">
                <a:solidFill>
                  <a:schemeClr val="tx1"/>
                </a:solidFill>
              </a:rPr>
              <a:t>„</a:t>
            </a:r>
            <a:r>
              <a:rPr lang="ru-RU" sz="1600" dirty="0" smtClean="0">
                <a:solidFill>
                  <a:schemeClr val="tx1"/>
                </a:solidFill>
              </a:rPr>
              <a:t>закройте глаза</a:t>
            </a:r>
            <a:r>
              <a:rPr lang="de-DE" sz="1600" dirty="0" smtClean="0">
                <a:solidFill>
                  <a:schemeClr val="tx1"/>
                </a:solidFill>
              </a:rPr>
              <a:t>“</a:t>
            </a:r>
            <a:r>
              <a:rPr lang="ru-RU" sz="1600" dirty="0" smtClean="0">
                <a:solidFill>
                  <a:schemeClr val="tx1"/>
                </a:solidFill>
              </a:rPr>
              <a:t> на)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недочет при исполнении задания – это, однако, не должно стать постоянной «установкой»!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5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4177604" cy="576263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Отношение к ошибкам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28736"/>
            <a:ext cx="8143932" cy="485778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1800" dirty="0" smtClean="0"/>
              <a:t>Ошибки шефа – это ошибки шефа</a:t>
            </a:r>
            <a:endParaRPr lang="de-DE" altLang="de-DE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1800" dirty="0" smtClean="0"/>
              <a:t>Ошибки сотрудников – в направлении «внешняя среда» </a:t>
            </a:r>
            <a:br>
              <a:rPr lang="ru-RU" altLang="de-DE" sz="1800" dirty="0" smtClean="0"/>
            </a:br>
            <a:r>
              <a:rPr lang="ru-RU" altLang="de-DE" sz="1800" dirty="0" smtClean="0"/>
              <a:t>(за пределами организации) и «наверх» (руководство) – это ошибки шефа</a:t>
            </a:r>
            <a:endParaRPr lang="de-DE" altLang="de-DE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1800" dirty="0" smtClean="0"/>
              <a:t>Следует искать причины и выход из положения, а не виновных</a:t>
            </a:r>
            <a:endParaRPr lang="de-DE" altLang="de-DE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1800" dirty="0" smtClean="0"/>
              <a:t>Недостатки являются одновременно и шансами </a:t>
            </a:r>
            <a:br>
              <a:rPr lang="ru-RU" altLang="de-DE" sz="1800" dirty="0" smtClean="0"/>
            </a:br>
            <a:r>
              <a:rPr lang="ru-RU" altLang="de-DE" sz="1800" dirty="0" smtClean="0"/>
              <a:t>для того, чтобы стать лучше</a:t>
            </a:r>
            <a:endParaRPr lang="de-DE" altLang="de-DE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1800" dirty="0" smtClean="0"/>
              <a:t>Открытое</a:t>
            </a:r>
            <a:r>
              <a:rPr lang="de-DE" altLang="de-DE" sz="1800" dirty="0" smtClean="0"/>
              <a:t>, </a:t>
            </a:r>
            <a:r>
              <a:rPr lang="ru-RU" altLang="de-DE" sz="1800" dirty="0" smtClean="0"/>
              <a:t>основанное на доверии отношение к сотрудникам</a:t>
            </a:r>
            <a:endParaRPr lang="de-DE" altLang="de-DE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1800" dirty="0" smtClean="0"/>
              <a:t>Однако сотрудники также должны знать</a:t>
            </a:r>
            <a:r>
              <a:rPr lang="de-DE" altLang="de-DE" sz="1800" dirty="0" smtClean="0"/>
              <a:t>,</a:t>
            </a:r>
            <a:endParaRPr lang="de-DE" altLang="de-DE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altLang="de-DE" sz="1800" dirty="0" smtClean="0"/>
              <a:t>что Вы обязательно узнаете о допущенных ошибках и,</a:t>
            </a:r>
            <a:endParaRPr lang="de-DE" altLang="de-DE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altLang="de-DE" sz="1800" dirty="0" smtClean="0"/>
              <a:t>как следствие, это приведет к подрыву доверия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113110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6572296" cy="658813"/>
          </a:xfrm>
        </p:spPr>
        <p:txBody>
          <a:bodyPr/>
          <a:lstStyle/>
          <a:p>
            <a:pPr algn="l"/>
            <a:r>
              <a:rPr lang="ru-RU" altLang="de-DE" dirty="0" smtClean="0">
                <a:latin typeface="+mn-lt"/>
              </a:rPr>
              <a:t>Эффективные и результативные совещания</a:t>
            </a:r>
            <a:endParaRPr lang="de-DE" altLang="de-DE" dirty="0" smtClean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500174"/>
            <a:ext cx="6819918" cy="378621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ru-RU" sz="2000" dirty="0" smtClean="0"/>
              <a:t>Важные правила</a:t>
            </a:r>
            <a:r>
              <a:rPr lang="de-DE" sz="2000" dirty="0" smtClean="0"/>
              <a:t>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sz="2000" b="0" dirty="0" smtClean="0">
                <a:solidFill>
                  <a:srgbClr val="FF0000"/>
                </a:solidFill>
              </a:rPr>
              <a:t>Необходимость</a:t>
            </a:r>
            <a:endParaRPr lang="de-DE" sz="2000" b="0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sz="2000" b="0" dirty="0" smtClean="0">
                <a:solidFill>
                  <a:srgbClr val="FF0000"/>
                </a:solidFill>
              </a:rPr>
              <a:t>Повестка дня</a:t>
            </a:r>
            <a:endParaRPr lang="de-DE" sz="2000" b="0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sz="2000" b="0" dirty="0" smtClean="0">
                <a:solidFill>
                  <a:srgbClr val="FF0000"/>
                </a:solidFill>
              </a:rPr>
              <a:t>Подготовка </a:t>
            </a:r>
            <a:endParaRPr lang="de-DE" sz="2000" b="0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sz="2000" b="0" dirty="0" smtClean="0">
                <a:solidFill>
                  <a:srgbClr val="FF0000"/>
                </a:solidFill>
              </a:rPr>
              <a:t>Пунктуальность и дисциплина</a:t>
            </a:r>
            <a:endParaRPr lang="de-DE" sz="2000" b="0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sz="2000" b="0" dirty="0" smtClean="0">
                <a:solidFill>
                  <a:srgbClr val="FF0000"/>
                </a:solidFill>
              </a:rPr>
              <a:t>Обеспечение результата</a:t>
            </a:r>
            <a:endParaRPr lang="de-DE" sz="2000" b="0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sz="2000" b="0" dirty="0" smtClean="0">
                <a:solidFill>
                  <a:srgbClr val="FF0000"/>
                </a:solidFill>
              </a:rPr>
              <a:t>Подведение итогов</a:t>
            </a:r>
            <a:endParaRPr lang="de-DE" sz="20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44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2819390" cy="647700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Конфликты</a:t>
            </a:r>
            <a:r>
              <a:rPr lang="de-DE" altLang="de-DE" sz="2800" dirty="0" smtClean="0">
                <a:latin typeface="+mn-lt"/>
              </a:rPr>
              <a:t> I</a:t>
            </a:r>
          </a:p>
        </p:txBody>
      </p:sp>
      <p:sp>
        <p:nvSpPr>
          <p:cNvPr id="48131" name="Inhaltsplatzhalter 2"/>
          <p:cNvSpPr>
            <a:spLocks noGrp="1"/>
          </p:cNvSpPr>
          <p:nvPr>
            <p:ph idx="1"/>
          </p:nvPr>
        </p:nvSpPr>
        <p:spPr>
          <a:xfrm>
            <a:off x="357158" y="1065645"/>
            <a:ext cx="8569325" cy="5447645"/>
          </a:xfrm>
        </p:spPr>
        <p:txBody>
          <a:bodyPr>
            <a:spAutoFit/>
          </a:bodyPr>
          <a:lstStyle/>
          <a:p>
            <a:r>
              <a:rPr lang="ru-RU" altLang="de-DE" sz="1800" dirty="0" smtClean="0"/>
              <a:t>Конфликты возникают в том случае, если не совпадают интересы</a:t>
            </a:r>
            <a:r>
              <a:rPr lang="de-DE" altLang="de-DE" sz="1800" dirty="0" smtClean="0"/>
              <a:t>, </a:t>
            </a:r>
            <a:r>
              <a:rPr lang="ru-RU" altLang="de-DE" sz="1800" dirty="0" smtClean="0"/>
              <a:t>цели или представления о ценностях</a:t>
            </a:r>
            <a:endParaRPr lang="de-DE" altLang="de-DE" sz="1800" dirty="0" smtClean="0"/>
          </a:p>
          <a:p>
            <a:r>
              <a:rPr lang="ru-RU" altLang="de-DE" sz="1800" dirty="0" smtClean="0"/>
              <a:t>Наиболее распространенные виды конфликтов</a:t>
            </a:r>
            <a:r>
              <a:rPr lang="de-DE" altLang="de-DE" sz="1800" dirty="0" smtClean="0"/>
              <a:t>:</a:t>
            </a:r>
          </a:p>
          <a:p>
            <a:pPr lvl="1"/>
            <a:r>
              <a:rPr lang="ru-RU" altLang="de-DE" sz="1400" dirty="0" smtClean="0"/>
              <a:t>Конфликты распределения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напр., планирование отпусков</a:t>
            </a:r>
            <a:endParaRPr lang="de-DE" altLang="de-DE" sz="1400" dirty="0" smtClean="0"/>
          </a:p>
          <a:p>
            <a:pPr lvl="1"/>
            <a:r>
              <a:rPr lang="ru-RU" altLang="de-DE" sz="1400" dirty="0" smtClean="0"/>
              <a:t>Конфликты целей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напр., увеличение нагрузки (количества дел для обработки)</a:t>
            </a:r>
            <a:endParaRPr lang="de-DE" altLang="de-DE" sz="1400" dirty="0" smtClean="0"/>
          </a:p>
          <a:p>
            <a:pPr lvl="1"/>
            <a:r>
              <a:rPr lang="ru-RU" altLang="de-DE" sz="1400" dirty="0" smtClean="0"/>
              <a:t>Конфликт «средств» (организационных структур)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напр., использование электронной почты вместо обсуждения</a:t>
            </a:r>
            <a:endParaRPr lang="de-DE" altLang="de-DE" sz="1400" dirty="0" smtClean="0"/>
          </a:p>
          <a:p>
            <a:pPr lvl="1"/>
            <a:r>
              <a:rPr lang="ru-RU" altLang="de-DE" sz="1400" dirty="0" smtClean="0"/>
              <a:t>Конфликт признания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напр., сотрудник отказывается признавать авторитет руководителя</a:t>
            </a:r>
            <a:endParaRPr lang="de-DE" altLang="de-DE" sz="1400" dirty="0" smtClean="0"/>
          </a:p>
          <a:p>
            <a:pPr lvl="1"/>
            <a:r>
              <a:rPr lang="ru-RU" altLang="de-DE" sz="1400" dirty="0" smtClean="0"/>
              <a:t>Конфликт потребностей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напр., сотрудник всегда приходит по утрам на работу с опозданием</a:t>
            </a:r>
            <a:endParaRPr lang="de-DE" altLang="de-DE" sz="1400" dirty="0" smtClean="0"/>
          </a:p>
          <a:p>
            <a:pPr lvl="1"/>
            <a:r>
              <a:rPr lang="ru-RU" altLang="de-DE" sz="1400" dirty="0" smtClean="0"/>
              <a:t>Конфликт представлений о ценностях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напр., в отношении выбора одежды</a:t>
            </a:r>
          </a:p>
          <a:p>
            <a:pPr lvl="1"/>
            <a:r>
              <a:rPr lang="ru-RU" altLang="de-DE" sz="1400" dirty="0" smtClean="0"/>
              <a:t>Межличностные (личные) конфликты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напр., антипатия</a:t>
            </a:r>
            <a:endParaRPr lang="de-DE" altLang="de-DE" sz="1400" dirty="0" smtClean="0"/>
          </a:p>
          <a:p>
            <a:r>
              <a:rPr lang="ru-RU" altLang="de-DE" sz="1800" dirty="0" smtClean="0"/>
              <a:t>Сигналы о наличии конфликта</a:t>
            </a:r>
            <a:r>
              <a:rPr lang="de-DE" altLang="de-DE" sz="1800" dirty="0" smtClean="0"/>
              <a:t>:</a:t>
            </a:r>
          </a:p>
          <a:p>
            <a:pPr lvl="1"/>
            <a:r>
              <a:rPr lang="ru-RU" altLang="de-DE" sz="1400" b="1" dirty="0" smtClean="0"/>
              <a:t>Протестное поведение</a:t>
            </a:r>
            <a:r>
              <a:rPr lang="de-DE" altLang="de-DE" sz="1400" b="1" dirty="0" smtClean="0"/>
              <a:t> </a:t>
            </a:r>
            <a:r>
              <a:rPr lang="de-DE" altLang="de-DE" sz="1400" dirty="0" smtClean="0"/>
              <a:t>(</a:t>
            </a:r>
            <a:r>
              <a:rPr lang="ru-RU" altLang="de-DE" sz="1400" dirty="0" smtClean="0"/>
              <a:t>необоснованные возражения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упреки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обиды</a:t>
            </a:r>
            <a:r>
              <a:rPr lang="de-DE" altLang="de-DE" sz="1400" dirty="0" smtClean="0"/>
              <a:t>,</a:t>
            </a:r>
            <a:r>
              <a:rPr lang="ru-RU" altLang="de-DE" sz="1400" dirty="0" smtClean="0"/>
              <a:t> непримиримость и отсутствие готовности идти на компромиссы)</a:t>
            </a:r>
          </a:p>
          <a:p>
            <a:pPr lvl="1"/>
            <a:r>
              <a:rPr lang="ru-RU" altLang="de-DE" sz="1400" b="1" dirty="0" smtClean="0"/>
              <a:t>Взволнованность</a:t>
            </a:r>
            <a:r>
              <a:rPr lang="de-DE" altLang="de-DE" sz="1400" b="1" dirty="0" smtClean="0"/>
              <a:t> </a:t>
            </a:r>
            <a:r>
              <a:rPr lang="de-DE" altLang="de-DE" sz="1400" dirty="0" smtClean="0"/>
              <a:t>(</a:t>
            </a:r>
            <a:r>
              <a:rPr lang="ru-RU" altLang="de-DE" sz="1400" dirty="0" smtClean="0"/>
              <a:t>беспокойство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спор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создание фракций</a:t>
            </a:r>
            <a:r>
              <a:rPr lang="de-DE" altLang="de-DE" sz="1400" dirty="0" smtClean="0"/>
              <a:t>) </a:t>
            </a:r>
          </a:p>
          <a:p>
            <a:pPr lvl="1"/>
            <a:r>
              <a:rPr lang="ru-RU" altLang="de-DE" sz="1400" b="1" dirty="0" smtClean="0"/>
              <a:t>Уклонение</a:t>
            </a:r>
            <a:r>
              <a:rPr lang="de-DE" altLang="de-DE" sz="1400" b="1" dirty="0" smtClean="0"/>
              <a:t> </a:t>
            </a:r>
            <a:r>
              <a:rPr lang="ru-RU" altLang="de-DE" sz="1400" dirty="0" smtClean="0"/>
              <a:t>от надлежащей коммуникации</a:t>
            </a:r>
            <a:r>
              <a:rPr lang="ru-RU" altLang="de-DE" sz="1400" b="1" dirty="0" smtClean="0"/>
              <a:t> </a:t>
            </a:r>
            <a:r>
              <a:rPr lang="de-DE" altLang="de-DE" sz="1400" dirty="0" smtClean="0"/>
              <a:t>(</a:t>
            </a:r>
            <a:r>
              <a:rPr lang="ru-RU" altLang="de-DE" sz="1400" dirty="0" smtClean="0"/>
              <a:t>молчание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стремление «дурачиться/болтать чепуху»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тривиализация (понижение значимости проблемы)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ведение дебатов по поводу маловажных вещей</a:t>
            </a:r>
            <a:r>
              <a:rPr lang="de-DE" altLang="de-DE" sz="1400" dirty="0" smtClean="0"/>
              <a:t>) </a:t>
            </a:r>
          </a:p>
          <a:p>
            <a:pPr lvl="1"/>
            <a:r>
              <a:rPr lang="ru-RU" altLang="de-DE" sz="1400" b="1" dirty="0" smtClean="0"/>
              <a:t>Вялое настроение</a:t>
            </a:r>
            <a:r>
              <a:rPr lang="de-DE" altLang="de-DE" sz="1400" dirty="0" smtClean="0"/>
              <a:t> (</a:t>
            </a:r>
            <a:r>
              <a:rPr lang="ru-RU" altLang="de-DE" sz="1400" dirty="0" smtClean="0"/>
              <a:t>невнимательность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отсутствие интереса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усталость</a:t>
            </a:r>
            <a:r>
              <a:rPr lang="de-DE" altLang="de-DE" sz="1400" dirty="0" smtClean="0"/>
              <a:t>, </a:t>
            </a:r>
            <a:r>
              <a:rPr lang="ru-RU" altLang="de-DE" sz="1400" dirty="0" smtClean="0"/>
              <a:t> «уход в себя»/«внутренняя эмиграция»</a:t>
            </a:r>
            <a:r>
              <a:rPr lang="de-DE" altLang="de-DE" sz="1400" dirty="0" smtClean="0"/>
              <a:t>) </a:t>
            </a:r>
          </a:p>
          <a:p>
            <a:pPr lvl="1"/>
            <a:r>
              <a:rPr lang="ru-RU" altLang="de-DE" sz="1400" b="1" dirty="0" smtClean="0"/>
              <a:t>Физические симптомы</a:t>
            </a:r>
            <a:r>
              <a:rPr lang="de-DE" altLang="de-DE" sz="1400" b="1" dirty="0" smtClean="0"/>
              <a:t>:</a:t>
            </a:r>
            <a:r>
              <a:rPr lang="de-DE" altLang="de-DE" sz="1400" dirty="0" smtClean="0"/>
              <a:t> </a:t>
            </a:r>
            <a:r>
              <a:rPr lang="ru-RU" altLang="de-DE" sz="1400" dirty="0" smtClean="0"/>
              <a:t>болезнь</a:t>
            </a:r>
            <a:endParaRPr lang="de-DE" alt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206721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>
          <a:xfrm>
            <a:off x="288777" y="188640"/>
            <a:ext cx="2640149" cy="792163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Конфликты </a:t>
            </a:r>
            <a:r>
              <a:rPr lang="de-DE" altLang="de-DE" sz="2800" dirty="0" smtClean="0">
                <a:latin typeface="+mn-lt"/>
              </a:rPr>
              <a:t>II</a:t>
            </a:r>
          </a:p>
        </p:txBody>
      </p:sp>
      <p:sp>
        <p:nvSpPr>
          <p:cNvPr id="49155" name="Inhaltsplatzhalter 2"/>
          <p:cNvSpPr>
            <a:spLocks noGrp="1"/>
          </p:cNvSpPr>
          <p:nvPr>
            <p:ph idx="1"/>
          </p:nvPr>
        </p:nvSpPr>
        <p:spPr>
          <a:xfrm>
            <a:off x="395288" y="1412875"/>
            <a:ext cx="8062912" cy="298543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altLang="de-DE" sz="2000" dirty="0" smtClean="0"/>
              <a:t>Возможности для решения конфликтов</a:t>
            </a:r>
            <a:r>
              <a:rPr lang="de-DE" altLang="de-DE" sz="2000" dirty="0" smtClean="0"/>
              <a:t>:</a:t>
            </a:r>
          </a:p>
          <a:p>
            <a:endParaRPr lang="de-DE" altLang="de-DE" sz="2000" dirty="0" smtClean="0">
              <a:latin typeface="Univers LT 45 Light" pitchFamily="2" charset="0"/>
            </a:endParaRPr>
          </a:p>
          <a:p>
            <a:endParaRPr lang="de-DE" altLang="de-DE" sz="2000" dirty="0" smtClean="0">
              <a:latin typeface="Univers LT 45 Light" pitchFamily="2" charset="0"/>
            </a:endParaRPr>
          </a:p>
          <a:p>
            <a:endParaRPr lang="de-DE" altLang="de-DE" sz="2000" dirty="0" smtClean="0">
              <a:latin typeface="Univers LT 45 Light" pitchFamily="2" charset="0"/>
            </a:endParaRPr>
          </a:p>
          <a:p>
            <a:endParaRPr lang="de-DE" altLang="de-DE" sz="2000" dirty="0" smtClean="0">
              <a:latin typeface="Univers LT 45 Light" pitchFamily="2" charset="0"/>
            </a:endParaRPr>
          </a:p>
          <a:p>
            <a:endParaRPr lang="de-DE" altLang="de-DE" sz="2000" dirty="0" smtClean="0">
              <a:latin typeface="Univers LT 45 Light" pitchFamily="2" charset="0"/>
            </a:endParaRPr>
          </a:p>
          <a:p>
            <a:endParaRPr lang="de-DE" altLang="de-DE" sz="2000" dirty="0" smtClean="0">
              <a:latin typeface="Univers LT 45 Light" pitchFamily="2" charset="0"/>
            </a:endParaRPr>
          </a:p>
          <a:p>
            <a:endParaRPr lang="de-DE" altLang="de-DE" sz="2000" dirty="0" smtClean="0">
              <a:latin typeface="Univers LT 45 Light" pitchFamily="2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55025"/>
              </p:ext>
            </p:extLst>
          </p:nvPr>
        </p:nvGraphicFramePr>
        <p:xfrm>
          <a:off x="900110" y="1916113"/>
          <a:ext cx="7458105" cy="388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035"/>
                <a:gridCol w="2486035"/>
                <a:gridCol w="2486035"/>
              </a:tblGrid>
              <a:tr h="1296384">
                <a:tc>
                  <a:txBody>
                    <a:bodyPr/>
                    <a:lstStyle/>
                    <a:p>
                      <a:endParaRPr lang="de-DE" sz="2000" dirty="0">
                        <a:latin typeface="+mn-lt"/>
                      </a:endParaRP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Низкая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готовность к разрешению конфликта</a:t>
                      </a:r>
                      <a:endParaRPr lang="de-DE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Высокая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готовность </a:t>
                      </a:r>
                      <a:b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 разрешению конфликта</a:t>
                      </a:r>
                      <a:endParaRPr lang="de-DE" sz="2000" dirty="0">
                        <a:latin typeface="+mn-lt"/>
                      </a:endParaRPr>
                    </a:p>
                  </a:txBody>
                  <a:tcPr marL="91433" marR="91433" marT="45731" marB="45731"/>
                </a:tc>
              </a:tr>
              <a:tr h="12963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Высокая способность настаивать на своем</a:t>
                      </a:r>
                      <a:endParaRPr lang="de-DE" sz="1800" dirty="0">
                        <a:latin typeface="+mn-lt"/>
                      </a:endParaRP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Принуждение</a:t>
                      </a:r>
                      <a:endParaRPr lang="de-DE" sz="1600" b="1" dirty="0">
                        <a:latin typeface="+mn-lt"/>
                      </a:endParaRP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Консенсус</a:t>
                      </a:r>
                      <a:endParaRPr lang="de-DE" sz="2000" b="1" dirty="0">
                        <a:latin typeface="+mn-lt"/>
                      </a:endParaRPr>
                    </a:p>
                  </a:txBody>
                  <a:tcPr marL="91433" marR="91433" marT="45731" marB="45731">
                    <a:solidFill>
                      <a:srgbClr val="FFFF00"/>
                    </a:solidFill>
                  </a:tcPr>
                </a:tc>
              </a:tr>
              <a:tr h="129638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</a:rPr>
                        <a:t>Низкая способность настаивать на своем</a:t>
                      </a:r>
                      <a:endParaRPr lang="de-DE" sz="1800" dirty="0">
                        <a:latin typeface="+mn-lt"/>
                      </a:endParaRP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de-DE" sz="20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Игнорировать</a:t>
                      </a:r>
                      <a:endParaRPr lang="de-DE" sz="2000" b="1" dirty="0">
                        <a:latin typeface="+mn-lt"/>
                      </a:endParaRPr>
                    </a:p>
                  </a:txBody>
                  <a:tcPr marL="91433" marR="91433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de-DE" sz="20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Пойти</a:t>
                      </a:r>
                      <a:r>
                        <a:rPr lang="ru-RU" sz="2000" b="1" baseline="0" dirty="0" smtClean="0">
                          <a:latin typeface="+mn-lt"/>
                        </a:rPr>
                        <a:t> на</a:t>
                      </a:r>
                      <a:r>
                        <a:rPr lang="ru-RU" sz="2000" b="1" dirty="0" smtClean="0">
                          <a:latin typeface="+mn-lt"/>
                        </a:rPr>
                        <a:t> уступки</a:t>
                      </a:r>
                      <a:endParaRPr lang="de-DE" sz="2000" b="1" dirty="0">
                        <a:latin typeface="+mn-lt"/>
                      </a:endParaRPr>
                    </a:p>
                  </a:txBody>
                  <a:tcPr marL="91433" marR="91433" marT="45731" marB="45731"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644008" y="4285535"/>
            <a:ext cx="1782476" cy="400110"/>
          </a:xfrm>
          <a:prstGeom prst="rect">
            <a:avLst/>
          </a:prstGeom>
          <a:solidFill>
            <a:schemeClr val="accent1">
              <a:lumMod val="75000"/>
              <a:alpha val="49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/>
              <a:t>Компромисс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8376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986" y="1836978"/>
            <a:ext cx="3981224" cy="93938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0"/>
                </a:moveTo>
                <a:lnTo>
                  <a:pt x="4655820" y="0"/>
                </a:lnTo>
                <a:lnTo>
                  <a:pt x="4655820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3" name="object 3"/>
          <p:cNvSpPr/>
          <p:nvPr/>
        </p:nvSpPr>
        <p:spPr>
          <a:xfrm>
            <a:off x="1181986" y="1836977"/>
            <a:ext cx="6805330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5" name="object 5"/>
          <p:cNvSpPr/>
          <p:nvPr/>
        </p:nvSpPr>
        <p:spPr>
          <a:xfrm>
            <a:off x="741684" y="1488693"/>
            <a:ext cx="970871" cy="442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6" name="object 6"/>
          <p:cNvSpPr/>
          <p:nvPr/>
        </p:nvSpPr>
        <p:spPr>
          <a:xfrm>
            <a:off x="1728194" y="1484784"/>
            <a:ext cx="6371260" cy="449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7" name="object 7"/>
          <p:cNvSpPr/>
          <p:nvPr/>
        </p:nvSpPr>
        <p:spPr>
          <a:xfrm>
            <a:off x="935860" y="1625528"/>
            <a:ext cx="578613" cy="3826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" name="object 8"/>
          <p:cNvSpPr txBox="1"/>
          <p:nvPr/>
        </p:nvSpPr>
        <p:spPr>
          <a:xfrm>
            <a:off x="1000100" y="1643050"/>
            <a:ext cx="307777" cy="3857651"/>
          </a:xfrm>
          <a:prstGeom prst="rect">
            <a:avLst/>
          </a:prstGeom>
        </p:spPr>
        <p:txBody>
          <a:bodyPr vert="vert270" wrap="square" lIns="0" tIns="11946" rIns="0" bIns="0" rtlCol="0">
            <a:spAutoFit/>
          </a:bodyPr>
          <a:lstStyle/>
          <a:p>
            <a:pPr marL="10860" algn="ctr">
              <a:spcBef>
                <a:spcPts val="94"/>
              </a:spcBef>
            </a:pPr>
            <a:r>
              <a:rPr lang="ru-RU" b="1" spc="9" dirty="0" smtClean="0">
                <a:solidFill>
                  <a:srgbClr val="B90000"/>
                </a:solidFill>
                <a:latin typeface="+mn-lt"/>
                <a:cs typeface="Verdana"/>
              </a:rPr>
              <a:t>Основные правила</a:t>
            </a:r>
            <a:endParaRPr dirty="0">
              <a:latin typeface="+mn-lt"/>
              <a:cs typeface="Verdana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8596" y="285728"/>
            <a:ext cx="365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n-lt"/>
              </a:rPr>
              <a:t>Гарвардский метод</a:t>
            </a:r>
            <a:endParaRPr lang="de-DE" sz="2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857364"/>
            <a:ext cx="5857916" cy="7207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860" algn="ctr">
              <a:spcBef>
                <a:spcPts val="94"/>
              </a:spcBef>
            </a:pPr>
            <a:r>
              <a:rPr lang="ru-RU" b="1" spc="9" dirty="0" smtClean="0">
                <a:solidFill>
                  <a:srgbClr val="B90000"/>
                </a:solidFill>
                <a:latin typeface="+mn-lt"/>
                <a:cs typeface="Verdana"/>
              </a:rPr>
              <a:t>Переговоры по Гарвардскому методу</a:t>
            </a:r>
          </a:p>
          <a:p>
            <a:pPr marL="10860" algn="ctr">
              <a:spcBef>
                <a:spcPts val="94"/>
              </a:spcBef>
            </a:pPr>
            <a:endParaRPr lang="ru-RU" b="1" spc="9" dirty="0" smtClean="0">
              <a:solidFill>
                <a:srgbClr val="B90000"/>
              </a:solidFill>
              <a:latin typeface="+mn-lt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2857496"/>
            <a:ext cx="1428760" cy="1415772"/>
          </a:xfrm>
          <a:prstGeom prst="rect">
            <a:avLst/>
          </a:prstGeom>
          <a:solidFill>
            <a:srgbClr val="5B8FE3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Учитывать уровень фактов и уровень отношения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356" y="4357694"/>
            <a:ext cx="1428760" cy="984885"/>
          </a:xfrm>
          <a:prstGeom prst="rect">
            <a:avLst/>
          </a:prstGeom>
          <a:solidFill>
            <a:srgbClr val="5B8FE3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«Отделять людей от проблемы»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3429000"/>
            <a:ext cx="1357322" cy="1600438"/>
          </a:xfrm>
          <a:prstGeom prst="rect">
            <a:avLst/>
          </a:prstGeom>
          <a:solidFill>
            <a:srgbClr val="5B8FE3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Концентри-ровать внимание на интересах, а не позициях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3143248"/>
            <a:ext cx="1428760" cy="2031325"/>
          </a:xfrm>
          <a:prstGeom prst="rect">
            <a:avLst/>
          </a:prstGeom>
          <a:solidFill>
            <a:srgbClr val="5B8FE3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Разраба-тывать компро-миссные решения, которые одинаково устроят все стороны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3357562"/>
            <a:ext cx="1428760" cy="1384995"/>
          </a:xfrm>
          <a:prstGeom prst="rect">
            <a:avLst/>
          </a:prstGeom>
          <a:solidFill>
            <a:srgbClr val="5B8FE3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Находить единые, объектив</a:t>
            </a:r>
            <a:r>
              <a:rPr lang="de-DE" sz="1400" b="1" dirty="0" smtClean="0">
                <a:solidFill>
                  <a:schemeClr val="bg1"/>
                </a:solidFill>
              </a:rPr>
              <a:t>-</a:t>
            </a:r>
            <a:r>
              <a:rPr lang="ru-RU" sz="1400" b="1" dirty="0" smtClean="0">
                <a:solidFill>
                  <a:schemeClr val="bg1"/>
                </a:solidFill>
              </a:rPr>
              <a:t>ные оценочные критерии</a:t>
            </a:r>
          </a:p>
        </p:txBody>
      </p:sp>
    </p:spTree>
    <p:extLst>
      <p:ext uri="{BB962C8B-B14F-4D97-AF65-F5344CB8AC3E}">
        <p14:creationId xmlns:p14="http://schemas.microsoft.com/office/powerpoint/2010/main" val="28746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6392182" cy="720725"/>
          </a:xfrm>
        </p:spPr>
        <p:txBody>
          <a:bodyPr/>
          <a:lstStyle/>
          <a:p>
            <a:pPr algn="l"/>
            <a:r>
              <a:rPr lang="ru-RU" altLang="de-DE" dirty="0" smtClean="0">
                <a:latin typeface="+mn-lt"/>
              </a:rPr>
              <a:t>Профессиональная коммуникация </a:t>
            </a:r>
            <a:br>
              <a:rPr lang="ru-RU" altLang="de-DE" dirty="0" smtClean="0">
                <a:latin typeface="+mn-lt"/>
              </a:rPr>
            </a:br>
            <a:r>
              <a:rPr lang="ru-RU" altLang="de-DE" dirty="0" smtClean="0">
                <a:latin typeface="+mn-lt"/>
              </a:rPr>
              <a:t>в качестве руководителя</a:t>
            </a:r>
            <a:endParaRPr lang="de-DE" altLang="de-DE" dirty="0" smtClean="0">
              <a:latin typeface="+mn-lt"/>
            </a:endParaRP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785926"/>
            <a:ext cx="6605604" cy="258604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de-DE" sz="2000" dirty="0" smtClean="0"/>
              <a:t>соответствие отведенным ролям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de-DE" sz="2000" dirty="0" smtClean="0"/>
              <a:t>все, что посылается в качестве сообщения, должное иметь весомое значение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de-DE" sz="2000" dirty="0" smtClean="0"/>
              <a:t>все, что говорится, должно быть правдивым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de-DE" sz="2000" dirty="0" err="1" smtClean="0"/>
              <a:t>Я-сообщения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de-DE" sz="2000" dirty="0" smtClean="0"/>
              <a:t>проявление уважения</a:t>
            </a:r>
            <a:endParaRPr lang="de-DE" altLang="de-DE" sz="2000" dirty="0" smtClean="0">
              <a:latin typeface="Univers LT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55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214290"/>
            <a:ext cx="6929486" cy="801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de-DE" sz="2800" dirty="0" smtClean="0">
                <a:latin typeface="+mn-lt"/>
              </a:rPr>
              <a:t>Продукт - как центральный элемент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38475" y="3290888"/>
            <a:ext cx="22098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de-DE" dirty="0" smtClean="0">
                <a:solidFill>
                  <a:srgbClr val="FF0000"/>
                </a:solidFill>
              </a:rPr>
              <a:t>Продукт</a:t>
            </a:r>
            <a:r>
              <a:rPr lang="de-DE" altLang="de-DE" dirty="0" smtClean="0">
                <a:solidFill>
                  <a:srgbClr val="FF0000"/>
                </a:solidFill>
              </a:rPr>
              <a:t>/</a:t>
            </a:r>
            <a:endParaRPr lang="de-DE" altLang="de-DE" dirty="0">
              <a:solidFill>
                <a:srgbClr val="FF0000"/>
              </a:solidFill>
            </a:endParaRPr>
          </a:p>
          <a:p>
            <a:pPr algn="ctr"/>
            <a:r>
              <a:rPr lang="ru-RU" altLang="de-DE" dirty="0" smtClean="0">
                <a:solidFill>
                  <a:srgbClr val="FF0000"/>
                </a:solidFill>
              </a:rPr>
              <a:t>Работы и услуги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51275" y="2565400"/>
            <a:ext cx="7997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de-DE" dirty="0" smtClean="0"/>
              <a:t>Цели</a:t>
            </a:r>
            <a:endParaRPr lang="de-DE" altLang="de-DE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714744" y="1714488"/>
            <a:ext cx="1044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de-DE" dirty="0" smtClean="0"/>
              <a:t>Задачи</a:t>
            </a:r>
            <a:endParaRPr lang="de-DE" altLang="de-DE" dirty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142976" y="3500438"/>
            <a:ext cx="1360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de-DE" dirty="0" smtClean="0"/>
              <a:t>Персонал</a:t>
            </a:r>
            <a:endParaRPr lang="de-DE" altLang="de-DE" dirty="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15008" y="3357562"/>
            <a:ext cx="1214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de-DE" dirty="0" smtClean="0"/>
              <a:t>Расходы</a:t>
            </a:r>
            <a:endParaRPr lang="de-DE" altLang="de-DE" dirty="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329488" y="3346450"/>
            <a:ext cx="11114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de-DE" dirty="0" smtClean="0"/>
              <a:t>Бюджет</a:t>
            </a:r>
            <a:endParaRPr lang="de-DE" altLang="de-DE" dirty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729038" y="4425950"/>
            <a:ext cx="13824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de-DE" dirty="0" smtClean="0"/>
              <a:t>Процессы</a:t>
            </a:r>
            <a:endParaRPr lang="de-DE" altLang="de-DE" dirty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40113" y="5218113"/>
            <a:ext cx="1729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de-DE" dirty="0" smtClean="0"/>
              <a:t>Организация</a:t>
            </a:r>
            <a:endParaRPr lang="de-DE" altLang="de-DE" dirty="0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211638" y="2924175"/>
            <a:ext cx="0" cy="271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4211638" y="213360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5400675" y="358775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6858016" y="357187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232275" y="4210050"/>
            <a:ext cx="0" cy="23653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232275" y="478631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2565400" y="37465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 dirty="0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500826" y="4071942"/>
            <a:ext cx="1800225" cy="206210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de-DE" sz="1600" dirty="0" smtClean="0"/>
              <a:t>Определение </a:t>
            </a:r>
            <a:br>
              <a:rPr lang="ru-RU" altLang="de-DE" sz="1600" dirty="0" smtClean="0"/>
            </a:br>
            <a:r>
              <a:rPr lang="ru-RU" altLang="de-DE" sz="1600" i="1" dirty="0" smtClean="0"/>
              <a:t>по категориям:</a:t>
            </a:r>
            <a:endParaRPr lang="de-DE" altLang="de-DE" sz="1600" i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1600" dirty="0"/>
              <a:t> </a:t>
            </a:r>
            <a:r>
              <a:rPr lang="ru-RU" altLang="de-DE" sz="1600" dirty="0" smtClean="0"/>
              <a:t>Вид</a:t>
            </a:r>
            <a:endParaRPr lang="de-DE" altLang="de-DE" sz="16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1600" dirty="0"/>
              <a:t> </a:t>
            </a:r>
            <a:r>
              <a:rPr lang="ru-RU" altLang="de-DE" sz="1600" dirty="0" smtClean="0"/>
              <a:t>Количество</a:t>
            </a:r>
            <a:endParaRPr lang="de-DE" altLang="de-DE" sz="16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1600" dirty="0"/>
              <a:t> </a:t>
            </a:r>
            <a:r>
              <a:rPr lang="ru-RU" altLang="de-DE" sz="1600" dirty="0" smtClean="0"/>
              <a:t>Качество</a:t>
            </a:r>
            <a:endParaRPr lang="de-DE" altLang="de-DE" sz="1600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1600" dirty="0"/>
              <a:t> </a:t>
            </a:r>
            <a:r>
              <a:rPr lang="ru-RU" altLang="de-DE" sz="1600" dirty="0" smtClean="0"/>
              <a:t>Издержки</a:t>
            </a:r>
            <a:endParaRPr lang="de-DE" altLang="de-DE" sz="1600" dirty="0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 flipV="1">
            <a:off x="5435600" y="4005263"/>
            <a:ext cx="10080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0259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786" y="2285992"/>
            <a:ext cx="7772400" cy="1362075"/>
          </a:xfrm>
        </p:spPr>
        <p:txBody>
          <a:bodyPr/>
          <a:lstStyle/>
          <a:p>
            <a:r>
              <a:rPr lang="ru-RU" sz="3600" dirty="0" smtClean="0">
                <a:latin typeface="+mn-lt"/>
              </a:rPr>
              <a:t>ЭКСКУРС</a:t>
            </a:r>
            <a:r>
              <a:rPr lang="de-DE" sz="3600" dirty="0" smtClean="0">
                <a:latin typeface="+mn-lt"/>
              </a:rPr>
              <a:t>: 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ОСНОВЫ КОММУНИКАЦИИ</a:t>
            </a:r>
            <a:endParaRPr lang="de-D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4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282" y="357166"/>
            <a:ext cx="5786478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/>
            <a:r>
              <a:rPr lang="ru-RU" sz="2800" spc="-4" dirty="0" smtClean="0">
                <a:latin typeface="+mn-lt"/>
              </a:rPr>
              <a:t>Вербальная коммуникация</a:t>
            </a:r>
            <a:endParaRPr sz="2800" dirty="0"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14480" y="3000372"/>
            <a:ext cx="979918" cy="36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ru-RU" sz="2394" b="1" spc="21" dirty="0" smtClean="0">
                <a:solidFill>
                  <a:srgbClr val="B90000"/>
                </a:solidFill>
                <a:latin typeface="+mn-lt"/>
                <a:cs typeface="Tahoma"/>
              </a:rPr>
              <a:t>устно</a:t>
            </a:r>
            <a:endParaRPr sz="2394" dirty="0">
              <a:latin typeface="+mn-lt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5918" y="4143380"/>
            <a:ext cx="928694" cy="36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ru-RU" sz="2400" spc="-4" dirty="0" smtClean="0">
                <a:latin typeface="+mn-lt"/>
                <a:cs typeface="Tahoma"/>
              </a:rPr>
              <a:t>Язык</a:t>
            </a:r>
            <a:endParaRPr sz="2400">
              <a:latin typeface="+mn-lt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84747" y="2259209"/>
            <a:ext cx="325796" cy="651591"/>
          </a:xfrm>
          <a:custGeom>
            <a:avLst/>
            <a:gdLst/>
            <a:ahLst/>
            <a:cxnLst/>
            <a:rect l="l" t="t" r="r" b="b"/>
            <a:pathLst>
              <a:path w="381000" h="762000">
                <a:moveTo>
                  <a:pt x="381000" y="571500"/>
                </a:moveTo>
                <a:lnTo>
                  <a:pt x="0" y="571500"/>
                </a:lnTo>
                <a:lnTo>
                  <a:pt x="190500" y="762000"/>
                </a:lnTo>
                <a:lnTo>
                  <a:pt x="381000" y="571500"/>
                </a:lnTo>
                <a:close/>
              </a:path>
              <a:path w="381000" h="762000">
                <a:moveTo>
                  <a:pt x="284988" y="0"/>
                </a:moveTo>
                <a:lnTo>
                  <a:pt x="94488" y="0"/>
                </a:lnTo>
                <a:lnTo>
                  <a:pt x="94488" y="571500"/>
                </a:lnTo>
                <a:lnTo>
                  <a:pt x="284988" y="571500"/>
                </a:lnTo>
                <a:lnTo>
                  <a:pt x="284988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9" name="object 9"/>
          <p:cNvSpPr/>
          <p:nvPr/>
        </p:nvSpPr>
        <p:spPr>
          <a:xfrm>
            <a:off x="1984747" y="2259209"/>
            <a:ext cx="325796" cy="651591"/>
          </a:xfrm>
          <a:custGeom>
            <a:avLst/>
            <a:gdLst/>
            <a:ahLst/>
            <a:cxnLst/>
            <a:rect l="l" t="t" r="r" b="b"/>
            <a:pathLst>
              <a:path w="381000" h="762000">
                <a:moveTo>
                  <a:pt x="0" y="571500"/>
                </a:moveTo>
                <a:lnTo>
                  <a:pt x="94488" y="571500"/>
                </a:lnTo>
                <a:lnTo>
                  <a:pt x="94488" y="0"/>
                </a:lnTo>
                <a:lnTo>
                  <a:pt x="284988" y="0"/>
                </a:lnTo>
                <a:lnTo>
                  <a:pt x="284988" y="571500"/>
                </a:lnTo>
                <a:lnTo>
                  <a:pt x="381000" y="571500"/>
                </a:lnTo>
                <a:lnTo>
                  <a:pt x="190500" y="762000"/>
                </a:lnTo>
                <a:lnTo>
                  <a:pt x="0" y="571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" name="object 10"/>
          <p:cNvSpPr/>
          <p:nvPr/>
        </p:nvSpPr>
        <p:spPr>
          <a:xfrm>
            <a:off x="1984747" y="3490717"/>
            <a:ext cx="325796" cy="651591"/>
          </a:xfrm>
          <a:custGeom>
            <a:avLst/>
            <a:gdLst/>
            <a:ahLst/>
            <a:cxnLst/>
            <a:rect l="l" t="t" r="r" b="b"/>
            <a:pathLst>
              <a:path w="381000" h="762000">
                <a:moveTo>
                  <a:pt x="381000" y="571499"/>
                </a:moveTo>
                <a:lnTo>
                  <a:pt x="0" y="571499"/>
                </a:lnTo>
                <a:lnTo>
                  <a:pt x="190500" y="761999"/>
                </a:lnTo>
                <a:lnTo>
                  <a:pt x="381000" y="571499"/>
                </a:lnTo>
                <a:close/>
              </a:path>
              <a:path w="381000" h="762000">
                <a:moveTo>
                  <a:pt x="284988" y="0"/>
                </a:moveTo>
                <a:lnTo>
                  <a:pt x="94488" y="0"/>
                </a:lnTo>
                <a:lnTo>
                  <a:pt x="94488" y="571499"/>
                </a:lnTo>
                <a:lnTo>
                  <a:pt x="284988" y="571499"/>
                </a:lnTo>
                <a:lnTo>
                  <a:pt x="284988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1" name="object 11"/>
          <p:cNvSpPr/>
          <p:nvPr/>
        </p:nvSpPr>
        <p:spPr>
          <a:xfrm>
            <a:off x="1984747" y="3490717"/>
            <a:ext cx="325796" cy="651591"/>
          </a:xfrm>
          <a:custGeom>
            <a:avLst/>
            <a:gdLst/>
            <a:ahLst/>
            <a:cxnLst/>
            <a:rect l="l" t="t" r="r" b="b"/>
            <a:pathLst>
              <a:path w="381000" h="762000">
                <a:moveTo>
                  <a:pt x="0" y="571499"/>
                </a:moveTo>
                <a:lnTo>
                  <a:pt x="94488" y="571499"/>
                </a:lnTo>
                <a:lnTo>
                  <a:pt x="94488" y="0"/>
                </a:lnTo>
                <a:lnTo>
                  <a:pt x="284988" y="0"/>
                </a:lnTo>
                <a:lnTo>
                  <a:pt x="284988" y="571499"/>
                </a:lnTo>
                <a:lnTo>
                  <a:pt x="381000" y="571499"/>
                </a:lnTo>
                <a:lnTo>
                  <a:pt x="190500" y="761999"/>
                </a:lnTo>
                <a:lnTo>
                  <a:pt x="0" y="5714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2" name="object 12"/>
          <p:cNvSpPr txBox="1"/>
          <p:nvPr/>
        </p:nvSpPr>
        <p:spPr>
          <a:xfrm>
            <a:off x="1000100" y="5500702"/>
            <a:ext cx="76385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eaLnBrk="0" hangingPunct="0"/>
            <a:r>
              <a:rPr lang="ru-RU" sz="1800" b="1" spc="21" dirty="0" smtClean="0">
                <a:solidFill>
                  <a:srgbClr val="B90000"/>
                </a:solidFill>
                <a:latin typeface="+mn-lt"/>
                <a:cs typeface="Tahoma"/>
              </a:rPr>
              <a:t>Аудитивный канал (голос, произношение, постановка ударений)</a:t>
            </a:r>
          </a:p>
        </p:txBody>
      </p:sp>
      <p:sp>
        <p:nvSpPr>
          <p:cNvPr id="13" name="object 13"/>
          <p:cNvSpPr/>
          <p:nvPr/>
        </p:nvSpPr>
        <p:spPr>
          <a:xfrm>
            <a:off x="6479425" y="2259209"/>
            <a:ext cx="325796" cy="651591"/>
          </a:xfrm>
          <a:custGeom>
            <a:avLst/>
            <a:gdLst/>
            <a:ahLst/>
            <a:cxnLst/>
            <a:rect l="l" t="t" r="r" b="b"/>
            <a:pathLst>
              <a:path w="381000" h="762000">
                <a:moveTo>
                  <a:pt x="381000" y="571500"/>
                </a:moveTo>
                <a:lnTo>
                  <a:pt x="0" y="571500"/>
                </a:lnTo>
                <a:lnTo>
                  <a:pt x="190500" y="762000"/>
                </a:lnTo>
                <a:lnTo>
                  <a:pt x="381000" y="571500"/>
                </a:lnTo>
                <a:close/>
              </a:path>
              <a:path w="381000" h="762000">
                <a:moveTo>
                  <a:pt x="284987" y="0"/>
                </a:moveTo>
                <a:lnTo>
                  <a:pt x="94487" y="0"/>
                </a:lnTo>
                <a:lnTo>
                  <a:pt x="94487" y="571500"/>
                </a:lnTo>
                <a:lnTo>
                  <a:pt x="284987" y="571500"/>
                </a:lnTo>
                <a:lnTo>
                  <a:pt x="284987" y="0"/>
                </a:lnTo>
                <a:close/>
              </a:path>
            </a:pathLst>
          </a:custGeom>
          <a:solidFill>
            <a:srgbClr val="FF8585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4" name="object 14"/>
          <p:cNvSpPr/>
          <p:nvPr/>
        </p:nvSpPr>
        <p:spPr>
          <a:xfrm>
            <a:off x="6479425" y="2259209"/>
            <a:ext cx="325796" cy="651591"/>
          </a:xfrm>
          <a:custGeom>
            <a:avLst/>
            <a:gdLst/>
            <a:ahLst/>
            <a:cxnLst/>
            <a:rect l="l" t="t" r="r" b="b"/>
            <a:pathLst>
              <a:path w="381000" h="762000">
                <a:moveTo>
                  <a:pt x="0" y="571500"/>
                </a:moveTo>
                <a:lnTo>
                  <a:pt x="94487" y="571500"/>
                </a:lnTo>
                <a:lnTo>
                  <a:pt x="94487" y="0"/>
                </a:lnTo>
                <a:lnTo>
                  <a:pt x="284987" y="0"/>
                </a:lnTo>
                <a:lnTo>
                  <a:pt x="284987" y="571500"/>
                </a:lnTo>
                <a:lnTo>
                  <a:pt x="381000" y="571500"/>
                </a:lnTo>
                <a:lnTo>
                  <a:pt x="190500" y="762000"/>
                </a:lnTo>
                <a:lnTo>
                  <a:pt x="0" y="571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5" name="object 15"/>
          <p:cNvSpPr txBox="1"/>
          <p:nvPr/>
        </p:nvSpPr>
        <p:spPr>
          <a:xfrm>
            <a:off x="5992904" y="3034602"/>
            <a:ext cx="132110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ru-RU" dirty="0" smtClean="0">
                <a:solidFill>
                  <a:srgbClr val="FF0000"/>
                </a:solidFill>
                <a:latin typeface="+mn-lt"/>
                <a:cs typeface="Tahoma"/>
              </a:rPr>
              <a:t>письменно</a:t>
            </a:r>
            <a:endParaRPr>
              <a:solidFill>
                <a:srgbClr val="FF0000"/>
              </a:solidFill>
              <a:latin typeface="+mn-lt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84747" y="4766533"/>
            <a:ext cx="430050" cy="572314"/>
          </a:xfrm>
          <a:custGeom>
            <a:avLst/>
            <a:gdLst/>
            <a:ahLst/>
            <a:cxnLst/>
            <a:rect l="l" t="t" r="r" b="b"/>
            <a:pathLst>
              <a:path w="502919" h="669289">
                <a:moveTo>
                  <a:pt x="502920" y="470916"/>
                </a:moveTo>
                <a:lnTo>
                  <a:pt x="0" y="470916"/>
                </a:lnTo>
                <a:lnTo>
                  <a:pt x="251460" y="669036"/>
                </a:lnTo>
                <a:lnTo>
                  <a:pt x="502920" y="470916"/>
                </a:lnTo>
                <a:close/>
              </a:path>
              <a:path w="502919" h="669289">
                <a:moveTo>
                  <a:pt x="376428" y="0"/>
                </a:moveTo>
                <a:lnTo>
                  <a:pt x="124968" y="0"/>
                </a:lnTo>
                <a:lnTo>
                  <a:pt x="124968" y="470916"/>
                </a:lnTo>
                <a:lnTo>
                  <a:pt x="376428" y="470916"/>
                </a:lnTo>
                <a:lnTo>
                  <a:pt x="376428" y="0"/>
                </a:lnTo>
                <a:close/>
              </a:path>
            </a:pathLst>
          </a:custGeom>
          <a:solidFill>
            <a:srgbClr val="A3B2C1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7" name="object 17"/>
          <p:cNvSpPr/>
          <p:nvPr/>
        </p:nvSpPr>
        <p:spPr>
          <a:xfrm>
            <a:off x="2091609" y="4724179"/>
            <a:ext cx="215025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50292">
            <a:solidFill>
              <a:srgbClr val="A3B2C1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8" name="object 18"/>
          <p:cNvSpPr/>
          <p:nvPr/>
        </p:nvSpPr>
        <p:spPr>
          <a:xfrm>
            <a:off x="2091609" y="4671400"/>
            <a:ext cx="215025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24383">
            <a:solidFill>
              <a:srgbClr val="A3B2C1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9" name="object 19"/>
          <p:cNvSpPr/>
          <p:nvPr/>
        </p:nvSpPr>
        <p:spPr>
          <a:xfrm>
            <a:off x="1984747" y="4766533"/>
            <a:ext cx="430050" cy="572314"/>
          </a:xfrm>
          <a:custGeom>
            <a:avLst/>
            <a:gdLst/>
            <a:ahLst/>
            <a:cxnLst/>
            <a:rect l="l" t="t" r="r" b="b"/>
            <a:pathLst>
              <a:path w="502919" h="669289">
                <a:moveTo>
                  <a:pt x="502920" y="470916"/>
                </a:moveTo>
                <a:lnTo>
                  <a:pt x="376428" y="470916"/>
                </a:lnTo>
                <a:lnTo>
                  <a:pt x="376428" y="0"/>
                </a:lnTo>
                <a:lnTo>
                  <a:pt x="124968" y="0"/>
                </a:lnTo>
                <a:lnTo>
                  <a:pt x="124968" y="470916"/>
                </a:lnTo>
                <a:lnTo>
                  <a:pt x="0" y="470916"/>
                </a:lnTo>
                <a:lnTo>
                  <a:pt x="251460" y="669036"/>
                </a:lnTo>
                <a:lnTo>
                  <a:pt x="502920" y="4709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0" name="object 20"/>
          <p:cNvSpPr/>
          <p:nvPr/>
        </p:nvSpPr>
        <p:spPr>
          <a:xfrm>
            <a:off x="2091609" y="4702677"/>
            <a:ext cx="216654" cy="44525"/>
          </a:xfrm>
          <a:custGeom>
            <a:avLst/>
            <a:gdLst/>
            <a:ahLst/>
            <a:cxnLst/>
            <a:rect l="l" t="t" r="r" b="b"/>
            <a:pathLst>
              <a:path w="253364" h="52070">
                <a:moveTo>
                  <a:pt x="0" y="0"/>
                </a:moveTo>
                <a:lnTo>
                  <a:pt x="252984" y="0"/>
                </a:lnTo>
                <a:lnTo>
                  <a:pt x="252984" y="51816"/>
                </a:lnTo>
                <a:lnTo>
                  <a:pt x="0" y="5181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21" name="object 21"/>
          <p:cNvSpPr/>
          <p:nvPr/>
        </p:nvSpPr>
        <p:spPr>
          <a:xfrm>
            <a:off x="2091609" y="4660975"/>
            <a:ext cx="216654" cy="22262"/>
          </a:xfrm>
          <a:custGeom>
            <a:avLst/>
            <a:gdLst/>
            <a:ahLst/>
            <a:cxnLst/>
            <a:rect l="l" t="t" r="r" b="b"/>
            <a:pathLst>
              <a:path w="253364" h="26035">
                <a:moveTo>
                  <a:pt x="0" y="0"/>
                </a:moveTo>
                <a:lnTo>
                  <a:pt x="252984" y="0"/>
                </a:lnTo>
                <a:lnTo>
                  <a:pt x="252984" y="25908"/>
                </a:lnTo>
                <a:lnTo>
                  <a:pt x="0" y="2590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</p:spTree>
    <p:extLst>
      <p:ext uri="{BB962C8B-B14F-4D97-AF65-F5344CB8AC3E}">
        <p14:creationId xmlns:p14="http://schemas.microsoft.com/office/powerpoint/2010/main" val="39101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5720" y="357166"/>
            <a:ext cx="5770449" cy="430887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60"/>
            <a:r>
              <a:rPr lang="ru-RU" sz="2800" spc="-4" dirty="0" smtClean="0">
                <a:latin typeface="+mn-lt"/>
              </a:rPr>
              <a:t>Невербальная коммуникация</a:t>
            </a:r>
            <a:r>
              <a:rPr lang="de-DE" sz="2800" spc="-4" dirty="0" smtClean="0">
                <a:latin typeface="+mn-lt"/>
              </a:rPr>
              <a:t> </a:t>
            </a:r>
            <a:endParaRPr sz="2800" dirty="0">
              <a:latin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8860" y="2643182"/>
            <a:ext cx="586432" cy="510956"/>
          </a:xfrm>
          <a:custGeom>
            <a:avLst/>
            <a:gdLst/>
            <a:ahLst/>
            <a:cxnLst/>
            <a:rect l="l" t="t" r="r" b="b"/>
            <a:pathLst>
              <a:path w="685800" h="597535">
                <a:moveTo>
                  <a:pt x="685800" y="0"/>
                </a:moveTo>
                <a:lnTo>
                  <a:pt x="615813" y="1106"/>
                </a:lnTo>
                <a:lnTo>
                  <a:pt x="547818" y="4354"/>
                </a:lnTo>
                <a:lnTo>
                  <a:pt x="482162" y="9634"/>
                </a:lnTo>
                <a:lnTo>
                  <a:pt x="419195" y="16835"/>
                </a:lnTo>
                <a:lnTo>
                  <a:pt x="359263" y="25849"/>
                </a:lnTo>
                <a:lnTo>
                  <a:pt x="302716" y="36567"/>
                </a:lnTo>
                <a:lnTo>
                  <a:pt x="249901" y="48878"/>
                </a:lnTo>
                <a:lnTo>
                  <a:pt x="201168" y="62674"/>
                </a:lnTo>
                <a:lnTo>
                  <a:pt x="156863" y="77845"/>
                </a:lnTo>
                <a:lnTo>
                  <a:pt x="117336" y="94282"/>
                </a:lnTo>
                <a:lnTo>
                  <a:pt x="82934" y="111875"/>
                </a:lnTo>
                <a:lnTo>
                  <a:pt x="30901" y="150094"/>
                </a:lnTo>
                <a:lnTo>
                  <a:pt x="3549" y="191625"/>
                </a:lnTo>
                <a:lnTo>
                  <a:pt x="0" y="213359"/>
                </a:lnTo>
                <a:lnTo>
                  <a:pt x="0" y="335279"/>
                </a:lnTo>
                <a:lnTo>
                  <a:pt x="17587" y="383851"/>
                </a:lnTo>
                <a:lnTo>
                  <a:pt x="68150" y="428822"/>
                </a:lnTo>
                <a:lnTo>
                  <a:pt x="104767" y="449494"/>
                </a:lnTo>
                <a:lnTo>
                  <a:pt x="148392" y="468709"/>
                </a:lnTo>
                <a:lnTo>
                  <a:pt x="198612" y="486283"/>
                </a:lnTo>
                <a:lnTo>
                  <a:pt x="255015" y="502029"/>
                </a:lnTo>
                <a:lnTo>
                  <a:pt x="317188" y="515762"/>
                </a:lnTo>
                <a:lnTo>
                  <a:pt x="384721" y="527297"/>
                </a:lnTo>
                <a:lnTo>
                  <a:pt x="457200" y="536447"/>
                </a:lnTo>
                <a:lnTo>
                  <a:pt x="457200" y="597407"/>
                </a:lnTo>
                <a:lnTo>
                  <a:pt x="685800" y="487679"/>
                </a:lnTo>
                <a:lnTo>
                  <a:pt x="561109" y="414527"/>
                </a:lnTo>
                <a:lnTo>
                  <a:pt x="457200" y="414527"/>
                </a:lnTo>
                <a:lnTo>
                  <a:pt x="390384" y="405856"/>
                </a:lnTo>
                <a:lnTo>
                  <a:pt x="327381" y="395165"/>
                </a:lnTo>
                <a:lnTo>
                  <a:pt x="268619" y="382580"/>
                </a:lnTo>
                <a:lnTo>
                  <a:pt x="214522" y="368226"/>
                </a:lnTo>
                <a:lnTo>
                  <a:pt x="165518" y="352230"/>
                </a:lnTo>
                <a:lnTo>
                  <a:pt x="122032" y="334715"/>
                </a:lnTo>
                <a:lnTo>
                  <a:pt x="84493" y="315808"/>
                </a:lnTo>
                <a:lnTo>
                  <a:pt x="28956" y="274319"/>
                </a:lnTo>
                <a:lnTo>
                  <a:pt x="50270" y="255484"/>
                </a:lnTo>
                <a:lnTo>
                  <a:pt x="108162" y="220640"/>
                </a:lnTo>
                <a:lnTo>
                  <a:pt x="144113" y="204784"/>
                </a:lnTo>
                <a:lnTo>
                  <a:pt x="184316" y="190075"/>
                </a:lnTo>
                <a:lnTo>
                  <a:pt x="228457" y="176588"/>
                </a:lnTo>
                <a:lnTo>
                  <a:pt x="276224" y="164401"/>
                </a:lnTo>
                <a:lnTo>
                  <a:pt x="327304" y="153590"/>
                </a:lnTo>
                <a:lnTo>
                  <a:pt x="381383" y="144232"/>
                </a:lnTo>
                <a:lnTo>
                  <a:pt x="438147" y="136404"/>
                </a:lnTo>
                <a:lnTo>
                  <a:pt x="497284" y="130182"/>
                </a:lnTo>
                <a:lnTo>
                  <a:pt x="558481" y="125643"/>
                </a:lnTo>
                <a:lnTo>
                  <a:pt x="621424" y="122863"/>
                </a:lnTo>
                <a:lnTo>
                  <a:pt x="685800" y="121919"/>
                </a:lnTo>
                <a:lnTo>
                  <a:pt x="685800" y="0"/>
                </a:lnTo>
                <a:close/>
              </a:path>
              <a:path w="685800" h="597535">
                <a:moveTo>
                  <a:pt x="457200" y="353567"/>
                </a:moveTo>
                <a:lnTo>
                  <a:pt x="457200" y="414527"/>
                </a:lnTo>
                <a:lnTo>
                  <a:pt x="561109" y="414527"/>
                </a:lnTo>
                <a:lnTo>
                  <a:pt x="457200" y="353567"/>
                </a:lnTo>
                <a:close/>
              </a:path>
            </a:pathLst>
          </a:custGeom>
          <a:solidFill>
            <a:srgbClr val="326599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8" name="object 8"/>
          <p:cNvSpPr/>
          <p:nvPr/>
        </p:nvSpPr>
        <p:spPr>
          <a:xfrm>
            <a:off x="2428860" y="2643182"/>
            <a:ext cx="586432" cy="510956"/>
          </a:xfrm>
          <a:custGeom>
            <a:avLst/>
            <a:gdLst/>
            <a:ahLst/>
            <a:cxnLst/>
            <a:rect l="l" t="t" r="r" b="b"/>
            <a:pathLst>
              <a:path w="685800" h="597535">
                <a:moveTo>
                  <a:pt x="685800" y="0"/>
                </a:moveTo>
                <a:lnTo>
                  <a:pt x="615813" y="1106"/>
                </a:lnTo>
                <a:lnTo>
                  <a:pt x="547818" y="4354"/>
                </a:lnTo>
                <a:lnTo>
                  <a:pt x="482162" y="9634"/>
                </a:lnTo>
                <a:lnTo>
                  <a:pt x="419195" y="16835"/>
                </a:lnTo>
                <a:lnTo>
                  <a:pt x="359263" y="25849"/>
                </a:lnTo>
                <a:lnTo>
                  <a:pt x="302716" y="36567"/>
                </a:lnTo>
                <a:lnTo>
                  <a:pt x="249901" y="48878"/>
                </a:lnTo>
                <a:lnTo>
                  <a:pt x="201168" y="62674"/>
                </a:lnTo>
                <a:lnTo>
                  <a:pt x="156863" y="77845"/>
                </a:lnTo>
                <a:lnTo>
                  <a:pt x="117336" y="94282"/>
                </a:lnTo>
                <a:lnTo>
                  <a:pt x="82934" y="111875"/>
                </a:lnTo>
                <a:lnTo>
                  <a:pt x="30901" y="150094"/>
                </a:lnTo>
                <a:lnTo>
                  <a:pt x="3549" y="191625"/>
                </a:lnTo>
                <a:lnTo>
                  <a:pt x="0" y="213359"/>
                </a:lnTo>
                <a:lnTo>
                  <a:pt x="0" y="335279"/>
                </a:lnTo>
                <a:lnTo>
                  <a:pt x="17587" y="383851"/>
                </a:lnTo>
                <a:lnTo>
                  <a:pt x="68150" y="428822"/>
                </a:lnTo>
                <a:lnTo>
                  <a:pt x="104767" y="449494"/>
                </a:lnTo>
                <a:lnTo>
                  <a:pt x="148392" y="468709"/>
                </a:lnTo>
                <a:lnTo>
                  <a:pt x="198612" y="486283"/>
                </a:lnTo>
                <a:lnTo>
                  <a:pt x="255015" y="502029"/>
                </a:lnTo>
                <a:lnTo>
                  <a:pt x="317188" y="515762"/>
                </a:lnTo>
                <a:lnTo>
                  <a:pt x="384721" y="527297"/>
                </a:lnTo>
                <a:lnTo>
                  <a:pt x="457200" y="536447"/>
                </a:lnTo>
                <a:lnTo>
                  <a:pt x="457200" y="597407"/>
                </a:lnTo>
                <a:lnTo>
                  <a:pt x="685800" y="487679"/>
                </a:lnTo>
                <a:lnTo>
                  <a:pt x="457200" y="353567"/>
                </a:lnTo>
                <a:lnTo>
                  <a:pt x="457200" y="414527"/>
                </a:lnTo>
                <a:lnTo>
                  <a:pt x="390384" y="405856"/>
                </a:lnTo>
                <a:lnTo>
                  <a:pt x="327381" y="395165"/>
                </a:lnTo>
                <a:lnTo>
                  <a:pt x="268619" y="382580"/>
                </a:lnTo>
                <a:lnTo>
                  <a:pt x="214522" y="368226"/>
                </a:lnTo>
                <a:lnTo>
                  <a:pt x="165518" y="352230"/>
                </a:lnTo>
                <a:lnTo>
                  <a:pt x="122032" y="334715"/>
                </a:lnTo>
                <a:lnTo>
                  <a:pt x="84493" y="315808"/>
                </a:lnTo>
                <a:lnTo>
                  <a:pt x="28956" y="274319"/>
                </a:lnTo>
                <a:lnTo>
                  <a:pt x="76777" y="237566"/>
                </a:lnTo>
                <a:lnTo>
                  <a:pt x="144113" y="204784"/>
                </a:lnTo>
                <a:lnTo>
                  <a:pt x="184316" y="190075"/>
                </a:lnTo>
                <a:lnTo>
                  <a:pt x="228457" y="176588"/>
                </a:lnTo>
                <a:lnTo>
                  <a:pt x="276224" y="164401"/>
                </a:lnTo>
                <a:lnTo>
                  <a:pt x="327304" y="153590"/>
                </a:lnTo>
                <a:lnTo>
                  <a:pt x="381383" y="144232"/>
                </a:lnTo>
                <a:lnTo>
                  <a:pt x="438147" y="136404"/>
                </a:lnTo>
                <a:lnTo>
                  <a:pt x="497284" y="130182"/>
                </a:lnTo>
                <a:lnTo>
                  <a:pt x="558481" y="125643"/>
                </a:lnTo>
                <a:lnTo>
                  <a:pt x="621424" y="122863"/>
                </a:lnTo>
                <a:lnTo>
                  <a:pt x="685800" y="121919"/>
                </a:lnTo>
                <a:lnTo>
                  <a:pt x="68580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0" name="object 10"/>
          <p:cNvSpPr txBox="1"/>
          <p:nvPr/>
        </p:nvSpPr>
        <p:spPr>
          <a:xfrm>
            <a:off x="285720" y="2071678"/>
            <a:ext cx="2714643" cy="486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303" marR="4344" indent="-62987">
              <a:lnSpc>
                <a:spcPct val="157900"/>
              </a:lnSpc>
            </a:pPr>
            <a:r>
              <a:rPr lang="ru-RU" b="1" spc="-4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Визуальный канал</a:t>
            </a:r>
            <a:endParaRPr lang="ru-RU" b="1" spc="-4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8596" y="4286256"/>
            <a:ext cx="2602725" cy="972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303" marR="4344" indent="-62987">
              <a:lnSpc>
                <a:spcPct val="157900"/>
              </a:lnSpc>
            </a:pPr>
            <a:r>
              <a:rPr lang="ru-RU" b="1" spc="-4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Tактильный канал  </a:t>
            </a:r>
          </a:p>
          <a:p>
            <a:pPr marL="73303" marR="4344" indent="-62987">
              <a:lnSpc>
                <a:spcPct val="157900"/>
              </a:lnSpc>
            </a:pPr>
            <a:r>
              <a:rPr lang="ru-RU" b="1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Дистанция</a:t>
            </a:r>
            <a:endParaRPr lang="ru-RU" b="1" spc="-4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0496" y="2071678"/>
            <a:ext cx="4857784" cy="1516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49" marR="953488" indent="34751">
              <a:lnSpc>
                <a:spcPct val="138800"/>
              </a:lnSpc>
            </a:pPr>
            <a:r>
              <a:rPr lang="ru-RU" sz="1800" b="1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Жестикуляция  </a:t>
            </a:r>
            <a:br>
              <a:rPr lang="ru-RU" sz="1800" b="1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800" b="1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Мимика</a:t>
            </a:r>
          </a:p>
          <a:p>
            <a:pPr marL="10860">
              <a:spcBef>
                <a:spcPts val="594"/>
              </a:spcBef>
            </a:pPr>
            <a:r>
              <a:rPr lang="ru-RU" sz="1800" b="1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Поза/язык тела </a:t>
            </a:r>
          </a:p>
          <a:p>
            <a:pPr marL="10860">
              <a:spcBef>
                <a:spcPts val="889"/>
              </a:spcBef>
            </a:pPr>
            <a:r>
              <a:rPr lang="ru-RU" sz="1800" b="1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Зрительный контакт</a:t>
            </a:r>
            <a:endParaRPr lang="ru-RU" sz="1800" b="1" spc="-4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85852" y="4714884"/>
            <a:ext cx="7268713" cy="17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0"/>
          </a:p>
        </p:txBody>
      </p:sp>
      <p:sp>
        <p:nvSpPr>
          <p:cNvPr id="14" name="object 14"/>
          <p:cNvSpPr txBox="1"/>
          <p:nvPr/>
        </p:nvSpPr>
        <p:spPr>
          <a:xfrm>
            <a:off x="2571736" y="5000636"/>
            <a:ext cx="571504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1012674"/>
            <a:r>
              <a:rPr lang="ru-RU" sz="1800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Интимная зона (примерно до 50 см)  </a:t>
            </a:r>
            <a:br>
              <a:rPr lang="ru-RU" sz="1800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800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Личная зона (примерно от 50 до 150 см)  </a:t>
            </a:r>
            <a:br>
              <a:rPr lang="ru-RU" sz="1800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800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Социальная зона (от 150 до 360 см)</a:t>
            </a:r>
          </a:p>
          <a:p>
            <a:pPr marL="10860"/>
            <a:r>
              <a:rPr lang="ru-RU" sz="1800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Публичная зона, также обозначается как </a:t>
            </a:r>
            <a:br>
              <a:rPr lang="ru-RU" sz="1800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ru-RU" sz="1800" spc="-4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«дистанция спасительного бегства» (&gt; 360 см).</a:t>
            </a:r>
            <a:endParaRPr lang="ru-RU" sz="1800" spc="-4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03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14282" y="357166"/>
            <a:ext cx="63579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ru-RU" sz="2800" b="1" dirty="0" smtClean="0">
                <a:latin typeface="+mn-lt"/>
                <a:cs typeface="Verdana"/>
              </a:rPr>
              <a:t>Коммуникационное воздействие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0034" y="1714488"/>
            <a:ext cx="6858048" cy="4568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759" marR="4344" indent="-34290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Arial" panose="020B0604020202020204" pitchFamily="34" charset="0"/>
              <a:buChar char="•"/>
              <a:tabLst>
                <a:tab pos="412128" algn="l"/>
                <a:tab pos="412671" algn="l"/>
              </a:tabLst>
            </a:pPr>
            <a:r>
              <a:rPr lang="ru-RU" spc="-4" dirty="0" smtClean="0">
                <a:solidFill>
                  <a:srgbClr val="000000"/>
                </a:solidFill>
                <a:latin typeface="+mn-lt"/>
              </a:rPr>
              <a:t>примерно</a:t>
            </a:r>
            <a:r>
              <a:rPr lang="de-DE" spc="-4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pc="-4" dirty="0">
                <a:solidFill>
                  <a:srgbClr val="000000"/>
                </a:solidFill>
                <a:latin typeface="+mn-lt"/>
              </a:rPr>
              <a:t>50-55 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%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приходятся на визуальные сигналы</a:t>
            </a:r>
            <a:r>
              <a:rPr lang="de-DE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+mn-lt"/>
              </a:rPr>
            </a:br>
            <a:r>
              <a:rPr lang="de-DE" i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ru-RU" i="1" dirty="0" smtClean="0">
                <a:solidFill>
                  <a:srgbClr val="000000"/>
                </a:solidFill>
                <a:latin typeface="+mn-lt"/>
              </a:rPr>
              <a:t>видеть изображение</a:t>
            </a:r>
            <a:r>
              <a:rPr lang="de-DE" i="1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10859" marR="4344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tabLst>
                <a:tab pos="412128" algn="l"/>
                <a:tab pos="412671" algn="l"/>
              </a:tabLst>
            </a:pPr>
            <a:endParaRPr lang="de-DE" dirty="0" smtClean="0">
              <a:solidFill>
                <a:srgbClr val="000000"/>
              </a:solidFill>
              <a:latin typeface="+mn-lt"/>
            </a:endParaRPr>
          </a:p>
          <a:p>
            <a:pPr marL="353759" marR="4344" indent="-34290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Arial" panose="020B0604020202020204" pitchFamily="34" charset="0"/>
              <a:buChar char="•"/>
              <a:tabLst>
                <a:tab pos="412128" algn="l"/>
                <a:tab pos="412671" algn="l"/>
              </a:tabLst>
            </a:pPr>
            <a:r>
              <a:rPr lang="ru-RU" spc="-4" dirty="0" smtClean="0">
                <a:solidFill>
                  <a:srgbClr val="000000"/>
                </a:solidFill>
                <a:latin typeface="+mn-lt"/>
              </a:rPr>
              <a:t>примерно</a:t>
            </a:r>
            <a:r>
              <a:rPr lang="de-DE" spc="-4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DE" spc="-4" dirty="0">
                <a:solidFill>
                  <a:srgbClr val="000000"/>
                </a:solidFill>
                <a:latin typeface="+mn-lt"/>
              </a:rPr>
              <a:t>30-35 </a:t>
            </a:r>
            <a:r>
              <a:rPr lang="de-DE" dirty="0">
                <a:solidFill>
                  <a:srgbClr val="000000"/>
                </a:solidFill>
                <a:latin typeface="+mn-lt"/>
              </a:rPr>
              <a:t>%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приходятся на интонацию речи</a:t>
            </a:r>
            <a:r>
              <a:rPr lang="de-DE" spc="-38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ru-RU" spc="-38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pc="-38" dirty="0" smtClean="0">
                <a:solidFill>
                  <a:srgbClr val="000000"/>
                </a:solidFill>
                <a:latin typeface="+mn-lt"/>
              </a:rPr>
            </a:br>
            <a:r>
              <a:rPr lang="de-DE" i="1" spc="-9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ru-RU" i="1" spc="-9" dirty="0" smtClean="0">
                <a:solidFill>
                  <a:srgbClr val="000000"/>
                </a:solidFill>
                <a:latin typeface="+mn-lt"/>
              </a:rPr>
              <a:t>слышать: восприятие звука</a:t>
            </a:r>
            <a:r>
              <a:rPr lang="de-DE" i="1" spc="-9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10859" marR="4344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tabLst>
                <a:tab pos="412128" algn="l"/>
                <a:tab pos="412671" algn="l"/>
              </a:tabLst>
            </a:pPr>
            <a:endParaRPr lang="de-DE" spc="-9" dirty="0" smtClean="0">
              <a:solidFill>
                <a:srgbClr val="000000"/>
              </a:solidFill>
              <a:latin typeface="+mn-lt"/>
            </a:endParaRPr>
          </a:p>
          <a:p>
            <a:pPr marL="353759" marR="4344" indent="-34290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Arial" panose="020B0604020202020204" pitchFamily="34" charset="0"/>
              <a:buChar char="•"/>
              <a:tabLst>
                <a:tab pos="412128" algn="l"/>
                <a:tab pos="412671" algn="l"/>
              </a:tabLst>
            </a:pPr>
            <a:r>
              <a:rPr lang="ru-RU" dirty="0" smtClean="0">
                <a:solidFill>
                  <a:srgbClr val="B90000"/>
                </a:solidFill>
                <a:latin typeface="+mn-lt"/>
                <a:cs typeface="Verdana"/>
              </a:rPr>
              <a:t>только</a:t>
            </a:r>
            <a:r>
              <a:rPr lang="de-DE" dirty="0" smtClean="0">
                <a:solidFill>
                  <a:srgbClr val="B90000"/>
                </a:solidFill>
                <a:latin typeface="+mn-lt"/>
                <a:cs typeface="Verdana"/>
              </a:rPr>
              <a:t> </a:t>
            </a:r>
            <a:r>
              <a:rPr lang="ru-RU" dirty="0" smtClean="0">
                <a:solidFill>
                  <a:srgbClr val="B90000"/>
                </a:solidFill>
                <a:latin typeface="+mn-lt"/>
                <a:cs typeface="Verdana"/>
              </a:rPr>
              <a:t>примерно </a:t>
            </a:r>
            <a:r>
              <a:rPr lang="de-DE" dirty="0" smtClean="0">
                <a:solidFill>
                  <a:srgbClr val="B90000"/>
                </a:solidFill>
                <a:latin typeface="+mn-lt"/>
                <a:cs typeface="Verdana"/>
              </a:rPr>
              <a:t>7-10 </a:t>
            </a:r>
            <a:r>
              <a:rPr lang="de-DE" dirty="0">
                <a:solidFill>
                  <a:srgbClr val="B90000"/>
                </a:solidFill>
                <a:latin typeface="+mn-lt"/>
                <a:cs typeface="Verdana"/>
              </a:rPr>
              <a:t>% </a:t>
            </a:r>
            <a:r>
              <a:rPr lang="ru-RU" dirty="0" smtClean="0">
                <a:solidFill>
                  <a:srgbClr val="B90000"/>
                </a:solidFill>
                <a:latin typeface="+mn-lt"/>
                <a:cs typeface="Verdana"/>
              </a:rPr>
              <a:t>приходятся </a:t>
            </a:r>
            <a:br>
              <a:rPr lang="ru-RU" dirty="0" smtClean="0">
                <a:solidFill>
                  <a:srgbClr val="B90000"/>
                </a:solidFill>
                <a:latin typeface="+mn-lt"/>
                <a:cs typeface="Verdana"/>
              </a:rPr>
            </a:br>
            <a:r>
              <a:rPr lang="ru-RU" dirty="0" smtClean="0">
                <a:solidFill>
                  <a:srgbClr val="B90000"/>
                </a:solidFill>
                <a:latin typeface="+mn-lt"/>
                <a:cs typeface="Verdana"/>
              </a:rPr>
              <a:t>на словесное воспроизведение</a:t>
            </a:r>
            <a:r>
              <a:rPr lang="de-DE" spc="4" dirty="0" smtClean="0">
                <a:solidFill>
                  <a:srgbClr val="B90000"/>
                </a:solidFill>
                <a:latin typeface="+mn-lt"/>
                <a:cs typeface="Verdana"/>
              </a:rPr>
              <a:t> </a:t>
            </a:r>
            <a:r>
              <a:rPr lang="ru-RU" spc="4" dirty="0" smtClean="0">
                <a:solidFill>
                  <a:srgbClr val="B90000"/>
                </a:solidFill>
                <a:latin typeface="+mn-lt"/>
                <a:cs typeface="Verdana"/>
              </a:rPr>
              <a:t/>
            </a:r>
            <a:br>
              <a:rPr lang="ru-RU" spc="4" dirty="0" smtClean="0">
                <a:solidFill>
                  <a:srgbClr val="B90000"/>
                </a:solidFill>
                <a:latin typeface="+mn-lt"/>
                <a:cs typeface="Verdana"/>
              </a:rPr>
            </a:br>
            <a:r>
              <a:rPr lang="de-DE" i="1" dirty="0" smtClean="0">
                <a:latin typeface="+mn-lt"/>
                <a:cs typeface="Verdana"/>
              </a:rPr>
              <a:t>(</a:t>
            </a:r>
            <a:r>
              <a:rPr lang="ru-RU" i="1" dirty="0" smtClean="0">
                <a:latin typeface="+mn-lt"/>
                <a:cs typeface="Verdana"/>
              </a:rPr>
              <a:t>слышать: восприятие содержания</a:t>
            </a:r>
            <a:r>
              <a:rPr lang="de-DE" i="1" spc="-9" dirty="0" smtClean="0">
                <a:latin typeface="+mn-lt"/>
                <a:cs typeface="Verdana"/>
              </a:rPr>
              <a:t>) </a:t>
            </a:r>
            <a:endParaRPr lang="de-DE" i="1" dirty="0">
              <a:solidFill>
                <a:srgbClr val="000000"/>
              </a:solidFill>
              <a:latin typeface="+mn-lt"/>
            </a:endParaRPr>
          </a:p>
          <a:p>
            <a:pPr marL="10859">
              <a:spcBef>
                <a:spcPts val="410"/>
              </a:spcBef>
              <a:buClr>
                <a:srgbClr val="CC0000"/>
              </a:buClr>
              <a:tabLst>
                <a:tab pos="412128" algn="l"/>
                <a:tab pos="412671" algn="l"/>
              </a:tabLst>
            </a:pPr>
            <a:r>
              <a:rPr lang="de-DE" sz="2400" spc="-9" dirty="0">
                <a:solidFill>
                  <a:srgbClr val="000000"/>
                </a:solidFill>
              </a:rPr>
              <a:t/>
            </a:r>
            <a:br>
              <a:rPr lang="de-DE" sz="2400" spc="-9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B90000"/>
                </a:solidFill>
                <a:latin typeface="Verdana"/>
                <a:cs typeface="Verdana"/>
              </a:rPr>
              <a:t> </a:t>
            </a:r>
            <a:br>
              <a:rPr lang="de-DE" sz="2400" dirty="0">
                <a:solidFill>
                  <a:srgbClr val="B90000"/>
                </a:solidFill>
                <a:latin typeface="Verdana"/>
                <a:cs typeface="Verdana"/>
              </a:rPr>
            </a:br>
            <a:r>
              <a:rPr sz="2052" dirty="0" smtClean="0">
                <a:solidFill>
                  <a:srgbClr val="CC0000"/>
                </a:solidFill>
                <a:latin typeface="Times New Roman"/>
                <a:cs typeface="Times New Roman"/>
              </a:rPr>
              <a:t>	</a:t>
            </a:r>
            <a:endParaRPr sz="2052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73358" y="1562573"/>
            <a:ext cx="866617" cy="1798392"/>
          </a:xfrm>
          <a:custGeom>
            <a:avLst/>
            <a:gdLst/>
            <a:ahLst/>
            <a:cxnLst/>
            <a:rect l="l" t="t" r="r" b="b"/>
            <a:pathLst>
              <a:path w="1013459" h="2103120">
                <a:moveTo>
                  <a:pt x="1013460" y="0"/>
                </a:moveTo>
                <a:lnTo>
                  <a:pt x="530351" y="152400"/>
                </a:lnTo>
                <a:lnTo>
                  <a:pt x="454151" y="691896"/>
                </a:lnTo>
                <a:lnTo>
                  <a:pt x="298703" y="749808"/>
                </a:lnTo>
                <a:lnTo>
                  <a:pt x="231648" y="1255776"/>
                </a:lnTo>
                <a:lnTo>
                  <a:pt x="105155" y="1295400"/>
                </a:lnTo>
                <a:lnTo>
                  <a:pt x="0" y="2103120"/>
                </a:lnTo>
                <a:lnTo>
                  <a:pt x="367283" y="1222248"/>
                </a:lnTo>
                <a:lnTo>
                  <a:pt x="472440" y="1185672"/>
                </a:lnTo>
                <a:lnTo>
                  <a:pt x="650748" y="629412"/>
                </a:lnTo>
                <a:lnTo>
                  <a:pt x="746760" y="606551"/>
                </a:lnTo>
                <a:lnTo>
                  <a:pt x="101346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 sz="1710"/>
          </a:p>
        </p:txBody>
      </p:sp>
    </p:spTree>
    <p:extLst>
      <p:ext uri="{BB962C8B-B14F-4D97-AF65-F5344CB8AC3E}">
        <p14:creationId xmlns:p14="http://schemas.microsoft.com/office/powerpoint/2010/main" val="36524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44" y="214290"/>
            <a:ext cx="5286412" cy="642942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Четыре уровня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восприятия сообщения </a:t>
            </a:r>
            <a:r>
              <a:rPr lang="de-DE" dirty="0" smtClean="0">
                <a:latin typeface="+mn-lt"/>
              </a:rPr>
              <a:t> </a:t>
            </a:r>
            <a:endParaRPr lang="de-DE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6072198" cy="478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 rechteckige Legende 4"/>
          <p:cNvSpPr/>
          <p:nvPr/>
        </p:nvSpPr>
        <p:spPr>
          <a:xfrm>
            <a:off x="3000364" y="3929066"/>
            <a:ext cx="2868872" cy="1857446"/>
          </a:xfrm>
          <a:prstGeom prst="wedgeRoundRectCallout">
            <a:avLst>
              <a:gd name="adj1" fmla="val 11627"/>
              <a:gd name="adj2" fmla="val -9378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Вашем письме есть ошибки.</a:t>
            </a:r>
            <a:endParaRPr lang="de-DE" sz="2400" b="1" dirty="0" smtClean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500694" y="1714488"/>
            <a:ext cx="3465002" cy="72008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Уровень отношения</a:t>
            </a:r>
            <a:endParaRPr lang="de-DE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14282" y="1714488"/>
            <a:ext cx="3204196" cy="720080"/>
          </a:xfrm>
          <a:prstGeom prst="rect">
            <a:avLst/>
          </a:prstGeom>
          <a:solidFill>
            <a:srgbClr val="93DBF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Уровень фактов</a:t>
            </a:r>
            <a:endParaRPr lang="de-DE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500694" y="2714620"/>
            <a:ext cx="3465002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Уровень призыва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 действию</a:t>
            </a:r>
            <a:endParaRPr lang="de-DE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14282" y="2786058"/>
            <a:ext cx="3204196" cy="7200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Уровень откровения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2844" y="100010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Модель четырёх каналов (Модель «Четырех ушей»), </a:t>
            </a:r>
            <a:br>
              <a:rPr lang="ru-RU" sz="1400" i="1" dirty="0" smtClean="0"/>
            </a:br>
            <a:r>
              <a:rPr lang="ru-RU" sz="1400" i="1" dirty="0" smtClean="0"/>
              <a:t>предложенная проф. Шульцем фон Тун (</a:t>
            </a:r>
            <a:r>
              <a:rPr lang="de-DE" sz="1400" i="1" dirty="0" smtClean="0"/>
              <a:t>Prof. Schulz von Thun</a:t>
            </a:r>
            <a:r>
              <a:rPr lang="ru-RU" sz="1400" i="1" dirty="0" smtClean="0"/>
              <a:t>)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10578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6725" y="179388"/>
            <a:ext cx="2176449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Проблемы</a:t>
            </a:r>
            <a:endParaRPr lang="de-DE" sz="2800" dirty="0">
              <a:latin typeface="+mn-lt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1621"/>
              </p:ext>
            </p:extLst>
          </p:nvPr>
        </p:nvGraphicFramePr>
        <p:xfrm>
          <a:off x="642910" y="1142984"/>
          <a:ext cx="8001056" cy="456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3214710"/>
                <a:gridCol w="3214710"/>
              </a:tblGrid>
              <a:tr h="997436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Отправитель информации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хочет сказать: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Получатель информации слышит: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74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Факты (положение вещей)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Письмо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содержит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ошибки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Письмо содержит ошибки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912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Откровение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Мне важно, чтобы никто не делал никаких ошибок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Начальник возмущен и не потерпит никаких ошибок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Отношение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Вы конечно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понимаете, </a:t>
                      </a:r>
                      <a:b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что так не пойдет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 как Вы только можете делать такие ошибки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74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Призыв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Исправьте ошибки!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Передавайте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мне только такие документы, которые не содержат ошибок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42910" y="5786454"/>
            <a:ext cx="792961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Возможное решение</a:t>
            </a:r>
            <a:r>
              <a:rPr lang="de-DE" sz="1800" dirty="0" smtClean="0"/>
              <a:t>: </a:t>
            </a:r>
            <a:r>
              <a:rPr lang="ru-RU" sz="1800" dirty="0" smtClean="0"/>
              <a:t>мета-коммуникация </a:t>
            </a:r>
            <a:br>
              <a:rPr lang="ru-RU" sz="1800" dirty="0" smtClean="0"/>
            </a:br>
            <a:r>
              <a:rPr lang="ru-RU" sz="1800" dirty="0" smtClean="0"/>
              <a:t>		       </a:t>
            </a:r>
            <a:r>
              <a:rPr lang="ru-RU" sz="1600" i="1" dirty="0" smtClean="0"/>
              <a:t>(коммуникация по поводу коммуникации)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12736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142844" y="142852"/>
            <a:ext cx="7000924" cy="8572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10000"/>
              </a:spcBef>
              <a:spcAft>
                <a:spcPct val="0"/>
              </a:spcAft>
              <a:buChar char="–"/>
              <a:defRPr sz="2400">
                <a:solidFill>
                  <a:srgbClr val="00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b="1">
                <a:solidFill>
                  <a:srgbClr val="9900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kern="0" dirty="0" smtClean="0"/>
              <a:t>Целенаправленная подготовка </a:t>
            </a:r>
            <a:br>
              <a:rPr lang="ru-RU" kern="0" dirty="0" smtClean="0"/>
            </a:br>
            <a:r>
              <a:rPr lang="ru-RU" kern="0" dirty="0" smtClean="0"/>
              <a:t>к проведению деловой беседы</a:t>
            </a:r>
            <a:endParaRPr lang="de-DE" kern="0" dirty="0"/>
          </a:p>
        </p:txBody>
      </p:sp>
      <p:sp>
        <p:nvSpPr>
          <p:cNvPr id="5" name="Rechteck 4"/>
          <p:cNvSpPr/>
          <p:nvPr/>
        </p:nvSpPr>
        <p:spPr>
          <a:xfrm>
            <a:off x="5429256" y="1285860"/>
            <a:ext cx="3348372" cy="8629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Ухо (уровень) отношения</a:t>
            </a:r>
            <a:endParaRPr lang="de-DE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57158" y="1285860"/>
            <a:ext cx="3283153" cy="785818"/>
          </a:xfrm>
          <a:prstGeom prst="rect">
            <a:avLst/>
          </a:prstGeom>
          <a:solidFill>
            <a:srgbClr val="93DBF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Ухо (уровень)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факта</a:t>
            </a:r>
            <a:endParaRPr lang="de-DE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00694" y="3929066"/>
            <a:ext cx="3348372" cy="7858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Ухо (уровень)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призыва</a:t>
            </a:r>
            <a:endParaRPr lang="de-DE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28596" y="3857628"/>
            <a:ext cx="3278352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Ухо (уровень) откровения</a:t>
            </a:r>
            <a:endParaRPr lang="de-DE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 bwMode="gray">
          <a:xfrm>
            <a:off x="357158" y="2500306"/>
            <a:ext cx="3898072" cy="12057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Какие темы я хочу обсудить</a:t>
            </a:r>
            <a:r>
              <a:rPr lang="de-DE" sz="16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В какой последовательности</a:t>
            </a:r>
            <a:r>
              <a:rPr lang="de-DE" sz="16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Какие у меня есть аргументы</a:t>
            </a:r>
            <a:r>
              <a:rPr lang="de-DE" sz="1600" dirty="0" smtClean="0"/>
              <a:t>?</a:t>
            </a:r>
          </a:p>
        </p:txBody>
      </p:sp>
      <p:sp>
        <p:nvSpPr>
          <p:cNvPr id="10" name="Textfeld 9"/>
          <p:cNvSpPr txBox="1"/>
          <p:nvPr/>
        </p:nvSpPr>
        <p:spPr bwMode="gray">
          <a:xfrm>
            <a:off x="4786314" y="2357430"/>
            <a:ext cx="4174159" cy="121444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Как я могу создать позитивный климат</a:t>
            </a:r>
            <a:r>
              <a:rPr lang="de-DE" sz="16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Каким образом я могу высказывать критику без нанесения обид</a:t>
            </a:r>
            <a:r>
              <a:rPr lang="de-DE" sz="16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Как это воспринимается собеседником</a:t>
            </a:r>
            <a:r>
              <a:rPr lang="de-DE" sz="1600" dirty="0" smtClean="0"/>
              <a:t>?</a:t>
            </a:r>
          </a:p>
        </p:txBody>
      </p:sp>
      <p:sp>
        <p:nvSpPr>
          <p:cNvPr id="11" name="Textfeld 10"/>
          <p:cNvSpPr txBox="1"/>
          <p:nvPr/>
        </p:nvSpPr>
        <p:spPr bwMode="gray">
          <a:xfrm>
            <a:off x="5000628" y="5000636"/>
            <a:ext cx="3786214" cy="7143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Что является моей целью</a:t>
            </a:r>
            <a:r>
              <a:rPr lang="de-DE" sz="16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Какие у меня требования</a:t>
            </a:r>
            <a:r>
              <a:rPr lang="de-DE" sz="1600" dirty="0" smtClean="0"/>
              <a:t>?</a:t>
            </a:r>
          </a:p>
        </p:txBody>
      </p:sp>
      <p:sp>
        <p:nvSpPr>
          <p:cNvPr id="12" name="Textfeld 11"/>
          <p:cNvSpPr txBox="1"/>
          <p:nvPr/>
        </p:nvSpPr>
        <p:spPr bwMode="gray">
          <a:xfrm>
            <a:off x="357158" y="4929198"/>
            <a:ext cx="3857652" cy="12858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Каким образом я переживаю данную ситуацию</a:t>
            </a:r>
            <a:r>
              <a:rPr lang="de-DE" sz="16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Что я чувствую</a:t>
            </a:r>
            <a:r>
              <a:rPr lang="de-DE" sz="1600" dirty="0" smtClean="0"/>
              <a:t>?</a:t>
            </a:r>
            <a:endParaRPr lang="de-D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Что из этого я хочу передать вместе с сообщением</a:t>
            </a:r>
            <a:r>
              <a:rPr lang="de-DE" sz="1600" dirty="0" smtClean="0"/>
              <a:t>?</a:t>
            </a:r>
            <a:endParaRPr lang="de-DE" sz="1600" dirty="0"/>
          </a:p>
        </p:txBody>
      </p:sp>
      <p:sp>
        <p:nvSpPr>
          <p:cNvPr id="13" name="Ellipse 12"/>
          <p:cNvSpPr/>
          <p:nvPr/>
        </p:nvSpPr>
        <p:spPr>
          <a:xfrm>
            <a:off x="4572000" y="3786190"/>
            <a:ext cx="1116124" cy="104468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1</a:t>
            </a:r>
            <a:endParaRPr lang="de-DE" sz="1100" b="1" dirty="0" smtClean="0">
              <a:solidFill>
                <a:schemeClr val="bg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500562" y="1142984"/>
            <a:ext cx="1116124" cy="111612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4</a:t>
            </a:r>
            <a:endParaRPr lang="de-DE" sz="1100" b="1" dirty="0" smtClean="0">
              <a:solidFill>
                <a:schemeClr val="bg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357554" y="1142984"/>
            <a:ext cx="1116124" cy="1116124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2</a:t>
            </a:r>
            <a:endParaRPr lang="de-DE" sz="1100" b="1" dirty="0" smtClean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357554" y="3786190"/>
            <a:ext cx="1116124" cy="100013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3</a:t>
            </a:r>
            <a:endParaRPr lang="de-DE" sz="11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1643050"/>
            <a:ext cx="8001056" cy="3477875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de-DE" sz="2000" dirty="0" smtClean="0"/>
              <a:t>Беседы с высказыванием критики должны быть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актуальными </a:t>
            </a:r>
            <a:r>
              <a:rPr lang="ru-RU" altLang="de-DE" sz="1800" i="1" dirty="0" smtClean="0"/>
              <a:t>(проводиться в ближайшее от предмета критики время)  </a:t>
            </a:r>
            <a:endParaRPr lang="de-DE" altLang="de-DE" sz="1800" i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хорошо подготовленными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>
                <a:solidFill>
                  <a:srgbClr val="FF0000"/>
                </a:solidFill>
              </a:rPr>
              <a:t>предметными</a:t>
            </a:r>
            <a:r>
              <a:rPr lang="de-DE" altLang="de-DE" sz="2000" dirty="0" smtClean="0"/>
              <a:t> (</a:t>
            </a:r>
            <a:r>
              <a:rPr lang="ru-RU" altLang="de-DE" sz="2000" dirty="0" smtClean="0"/>
              <a:t>критикуются факты, а не личности</a:t>
            </a:r>
            <a:r>
              <a:rPr lang="de-DE" altLang="de-DE" sz="2000" dirty="0" smtClean="0"/>
              <a:t>)</a:t>
            </a:r>
            <a:r>
              <a:rPr lang="ru-RU" altLang="de-DE" sz="2000" dirty="0" smtClean="0"/>
              <a:t>;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конструктивными; 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>
                <a:solidFill>
                  <a:srgbClr val="FF0000"/>
                </a:solidFill>
              </a:rPr>
              <a:t>направленными на решение проблемной ситуации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de-DE" sz="2000" dirty="0" smtClean="0"/>
              <a:t>   и содержать </a:t>
            </a:r>
            <a:r>
              <a:rPr lang="ru-RU" altLang="de-DE" sz="2000" dirty="0" smtClean="0">
                <a:solidFill>
                  <a:srgbClr val="FF0000"/>
                </a:solidFill>
              </a:rPr>
              <a:t>четкое «послание»</a:t>
            </a:r>
            <a:r>
              <a:rPr lang="de-DE" altLang="de-DE" sz="2000" dirty="0" smtClean="0"/>
              <a:t>! 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6286544" cy="642942"/>
          </a:xfrm>
          <a:noFill/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Проведение критической беседы </a:t>
            </a:r>
            <a:br>
              <a:rPr lang="ru-RU" altLang="de-DE" sz="2800" dirty="0" smtClean="0">
                <a:latin typeface="+mn-lt"/>
              </a:rPr>
            </a:br>
            <a:endParaRPr lang="de-DE" altLang="de-DE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987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42844" y="214290"/>
            <a:ext cx="6429420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Этапы критической беседы </a:t>
            </a:r>
            <a:r>
              <a:rPr lang="de-DE" sz="2800" dirty="0" smtClean="0">
                <a:latin typeface="+mn-lt"/>
              </a:rPr>
              <a:t>I</a:t>
            </a:r>
            <a:endParaRPr lang="de-DE" sz="2800" dirty="0">
              <a:latin typeface="+mn-lt"/>
            </a:endParaRPr>
          </a:p>
        </p:txBody>
      </p:sp>
      <p:sp>
        <p:nvSpPr>
          <p:cNvPr id="36" name="object 8"/>
          <p:cNvSpPr txBox="1"/>
          <p:nvPr/>
        </p:nvSpPr>
        <p:spPr>
          <a:xfrm>
            <a:off x="705148" y="1402720"/>
            <a:ext cx="179514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+mn-lt"/>
                <a:cs typeface="Helvetica"/>
              </a:rPr>
              <a:t>1</a:t>
            </a:r>
            <a:r>
              <a:rPr sz="1600" b="1" spc="-5">
                <a:latin typeface="+mn-lt"/>
                <a:cs typeface="Helvetica"/>
              </a:rPr>
              <a:t>.</a:t>
            </a:r>
            <a:r>
              <a:rPr sz="1600" b="1" spc="-95">
                <a:latin typeface="+mn-lt"/>
                <a:cs typeface="Helvetica"/>
              </a:rPr>
              <a:t> </a:t>
            </a:r>
            <a:r>
              <a:rPr lang="ru-RU" sz="1600" b="1" spc="-95" dirty="0" smtClean="0">
                <a:latin typeface="+mn-lt"/>
                <a:cs typeface="Helvetica"/>
              </a:rPr>
              <a:t>Приветствие</a:t>
            </a:r>
            <a:endParaRPr sz="1600" dirty="0">
              <a:latin typeface="+mn-lt"/>
              <a:cs typeface="Helvetica"/>
            </a:endParaRPr>
          </a:p>
        </p:txBody>
      </p:sp>
      <p:sp>
        <p:nvSpPr>
          <p:cNvPr id="37" name="object 9"/>
          <p:cNvSpPr txBox="1"/>
          <p:nvPr/>
        </p:nvSpPr>
        <p:spPr>
          <a:xfrm>
            <a:off x="1131066" y="1777080"/>
            <a:ext cx="97526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45" dirty="0">
                <a:latin typeface="+mn-lt"/>
                <a:cs typeface="Arial"/>
              </a:rPr>
              <a:t>•</a:t>
            </a:r>
            <a:endParaRPr sz="1600">
              <a:latin typeface="+mn-lt"/>
              <a:cs typeface="Arial"/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1285852" y="1785926"/>
            <a:ext cx="75260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ru-RU" sz="1600" dirty="0" smtClean="0">
                <a:latin typeface="+mn-lt"/>
                <a:cs typeface="Arial"/>
              </a:rPr>
              <a:t>должно быть кратким</a:t>
            </a:r>
            <a:r>
              <a:rPr sz="1600" smtClean="0">
                <a:latin typeface="+mn-lt"/>
                <a:cs typeface="Arial"/>
              </a:rPr>
              <a:t>, </a:t>
            </a:r>
            <a:r>
              <a:rPr lang="ru-RU" sz="1600" dirty="0" smtClean="0">
                <a:latin typeface="+mn-lt"/>
                <a:cs typeface="Arial"/>
              </a:rPr>
              <a:t>так как большинство людей, особенно во время беседы по поводу критики, не хотят слишком долго «</a:t>
            </a:r>
            <a:r>
              <a:rPr lang="ru-RU" sz="1600" dirty="0" smtClean="0"/>
              <a:t>ходить вокруг да около».</a:t>
            </a:r>
            <a:endParaRPr sz="1600">
              <a:latin typeface="+mn-lt"/>
              <a:cs typeface="Arial"/>
            </a:endParaRPr>
          </a:p>
        </p:txBody>
      </p:sp>
      <p:sp>
        <p:nvSpPr>
          <p:cNvPr id="39" name="object 11"/>
          <p:cNvSpPr txBox="1"/>
          <p:nvPr/>
        </p:nvSpPr>
        <p:spPr>
          <a:xfrm>
            <a:off x="714348" y="2500306"/>
            <a:ext cx="78673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+mn-lt"/>
                <a:cs typeface="Helvetica"/>
              </a:rPr>
              <a:t>2</a:t>
            </a:r>
            <a:r>
              <a:rPr sz="1600" b="1">
                <a:latin typeface="+mn-lt"/>
                <a:cs typeface="Helvetica"/>
              </a:rPr>
              <a:t>. </a:t>
            </a:r>
            <a:r>
              <a:rPr lang="ru-RU" sz="1600" b="1" dirty="0" smtClean="0">
                <a:latin typeface="+mn-lt"/>
                <a:cs typeface="Helvetica"/>
              </a:rPr>
              <a:t>Подлежащие критике факты необходимо представлять актуально </a:t>
            </a:r>
            <a:br>
              <a:rPr lang="ru-RU" sz="1600" b="1" dirty="0" smtClean="0">
                <a:latin typeface="+mn-lt"/>
                <a:cs typeface="Helvetica"/>
              </a:rPr>
            </a:br>
            <a:r>
              <a:rPr lang="ru-RU" sz="1600" b="1" dirty="0" smtClean="0">
                <a:latin typeface="+mn-lt"/>
                <a:cs typeface="Helvetica"/>
              </a:rPr>
              <a:t>    (</a:t>
            </a:r>
            <a:r>
              <a:rPr lang="ru-RU" sz="1600" b="1" dirty="0" smtClean="0">
                <a:cs typeface="Helvetica"/>
              </a:rPr>
              <a:t>в ближайшее время) </a:t>
            </a:r>
            <a:r>
              <a:rPr lang="ru-RU" sz="1600" b="1" dirty="0" smtClean="0">
                <a:latin typeface="+mn-lt"/>
                <a:cs typeface="Helvetica"/>
              </a:rPr>
              <a:t>и точно</a:t>
            </a:r>
            <a:endParaRPr sz="1600">
              <a:latin typeface="+mn-lt"/>
              <a:cs typeface="Helvetica"/>
            </a:endParaRPr>
          </a:p>
        </p:txBody>
      </p:sp>
      <p:sp>
        <p:nvSpPr>
          <p:cNvPr id="40" name="object 12"/>
          <p:cNvSpPr txBox="1"/>
          <p:nvPr/>
        </p:nvSpPr>
        <p:spPr>
          <a:xfrm>
            <a:off x="1142976" y="3071810"/>
            <a:ext cx="97526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45" dirty="0">
                <a:latin typeface="+mn-lt"/>
                <a:cs typeface="Arial"/>
              </a:rPr>
              <a:t>•</a:t>
            </a:r>
            <a:endParaRPr sz="1600">
              <a:latin typeface="+mn-lt"/>
              <a:cs typeface="Arial"/>
            </a:endParaRPr>
          </a:p>
        </p:txBody>
      </p:sp>
      <p:sp>
        <p:nvSpPr>
          <p:cNvPr id="41" name="object 13"/>
          <p:cNvSpPr txBox="1"/>
          <p:nvPr/>
        </p:nvSpPr>
        <p:spPr>
          <a:xfrm>
            <a:off x="1357290" y="3071810"/>
            <a:ext cx="7240317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ru-RU" sz="1600" spc="-25" dirty="0" smtClean="0">
                <a:latin typeface="+mn-lt"/>
                <a:cs typeface="Arial"/>
              </a:rPr>
              <a:t>Факты должны быть такими, чтобы их можно было перепроверить</a:t>
            </a:r>
            <a:r>
              <a:rPr sz="1600" spc="-5" smtClean="0">
                <a:latin typeface="+mn-lt"/>
                <a:cs typeface="Arial"/>
              </a:rPr>
              <a:t> </a:t>
            </a:r>
            <a:r>
              <a:rPr lang="ru-RU" sz="1600" spc="-5" dirty="0" smtClean="0">
                <a:latin typeface="+mn-lt"/>
                <a:cs typeface="Arial"/>
              </a:rPr>
              <a:t/>
            </a:r>
            <a:br>
              <a:rPr lang="ru-RU" sz="1600" spc="-5" dirty="0" smtClean="0">
                <a:latin typeface="+mn-lt"/>
                <a:cs typeface="Arial"/>
              </a:rPr>
            </a:br>
            <a:r>
              <a:rPr sz="1600" spc="15" smtClean="0">
                <a:latin typeface="+mn-lt"/>
                <a:cs typeface="Arial"/>
              </a:rPr>
              <a:t>(</a:t>
            </a:r>
            <a:r>
              <a:rPr lang="ru-RU" sz="1600" spc="15" dirty="0" smtClean="0">
                <a:latin typeface="+mn-lt"/>
                <a:cs typeface="Arial"/>
              </a:rPr>
              <a:t>в отношении места</a:t>
            </a:r>
            <a:r>
              <a:rPr sz="1600" spc="15" smtClean="0">
                <a:latin typeface="+mn-lt"/>
                <a:cs typeface="Arial"/>
              </a:rPr>
              <a:t>, </a:t>
            </a:r>
            <a:r>
              <a:rPr lang="ru-RU" sz="1600" spc="15" dirty="0" smtClean="0">
                <a:latin typeface="+mn-lt"/>
                <a:cs typeface="Arial"/>
              </a:rPr>
              <a:t>времени</a:t>
            </a:r>
            <a:r>
              <a:rPr sz="1600" spc="10" smtClean="0">
                <a:latin typeface="+mn-lt"/>
                <a:cs typeface="Arial"/>
              </a:rPr>
              <a:t>, </a:t>
            </a:r>
            <a:r>
              <a:rPr lang="ru-RU" sz="1600" spc="10" dirty="0" smtClean="0">
                <a:latin typeface="+mn-lt"/>
                <a:cs typeface="Arial"/>
              </a:rPr>
              <a:t>содержания</a:t>
            </a:r>
            <a:r>
              <a:rPr sz="1600" spc="10" smtClean="0">
                <a:latin typeface="+mn-lt"/>
                <a:cs typeface="Arial"/>
              </a:rPr>
              <a:t>)</a:t>
            </a:r>
            <a:r>
              <a:rPr sz="1600" spc="-5" smtClean="0">
                <a:latin typeface="+mn-lt"/>
                <a:cs typeface="Arial"/>
              </a:rPr>
              <a:t>. </a:t>
            </a:r>
            <a:r>
              <a:rPr lang="ru-RU" sz="1600" spc="-5" dirty="0" smtClean="0">
                <a:latin typeface="+mn-lt"/>
                <a:cs typeface="Arial"/>
              </a:rPr>
              <a:t>Не допустимы обобщающие высказывания такого типа как</a:t>
            </a:r>
            <a:r>
              <a:rPr sz="1600" spc="-5" smtClean="0">
                <a:latin typeface="+mn-lt"/>
                <a:cs typeface="Arial"/>
              </a:rPr>
              <a:t>: „</a:t>
            </a:r>
            <a:r>
              <a:rPr lang="ru-RU" sz="1600" spc="-5" dirty="0" smtClean="0">
                <a:latin typeface="+mn-lt"/>
                <a:cs typeface="Arial"/>
              </a:rPr>
              <a:t>Вы всегда</a:t>
            </a:r>
            <a:r>
              <a:rPr sz="1600" spc="15" smtClean="0">
                <a:latin typeface="+mn-lt"/>
                <a:cs typeface="Arial"/>
              </a:rPr>
              <a:t>…“, </a:t>
            </a:r>
            <a:r>
              <a:rPr sz="1600" spc="10" smtClean="0">
                <a:latin typeface="+mn-lt"/>
                <a:cs typeface="Arial"/>
              </a:rPr>
              <a:t>„</a:t>
            </a:r>
            <a:r>
              <a:rPr lang="ru-RU" sz="1600" spc="10" dirty="0" smtClean="0">
                <a:latin typeface="+mn-lt"/>
                <a:cs typeface="Arial"/>
              </a:rPr>
              <a:t>В большинстве случаев Вы делаете</a:t>
            </a:r>
            <a:r>
              <a:rPr sz="1600" spc="-5" smtClean="0">
                <a:latin typeface="+mn-lt"/>
                <a:cs typeface="Arial"/>
              </a:rPr>
              <a:t>…“</a:t>
            </a:r>
            <a:endParaRPr sz="1600">
              <a:latin typeface="+mn-lt"/>
              <a:cs typeface="Arial"/>
            </a:endParaRPr>
          </a:p>
        </p:txBody>
      </p:sp>
      <p:sp>
        <p:nvSpPr>
          <p:cNvPr id="42" name="object 14"/>
          <p:cNvSpPr txBox="1"/>
          <p:nvPr/>
        </p:nvSpPr>
        <p:spPr>
          <a:xfrm>
            <a:off x="714348" y="4143380"/>
            <a:ext cx="721523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+mn-lt"/>
                <a:cs typeface="Helvetica"/>
              </a:rPr>
              <a:t>3</a:t>
            </a:r>
            <a:r>
              <a:rPr sz="1600" b="1">
                <a:latin typeface="+mn-lt"/>
                <a:cs typeface="Helvetica"/>
              </a:rPr>
              <a:t>. </a:t>
            </a:r>
            <a:r>
              <a:rPr lang="ru-RU" sz="1600" b="1" dirty="0" smtClean="0">
                <a:latin typeface="+mn-lt"/>
                <a:cs typeface="Helvetica"/>
              </a:rPr>
              <a:t>Добиваться взаимного согласия в отношении установления фактов</a:t>
            </a:r>
            <a:endParaRPr sz="1600" dirty="0">
              <a:latin typeface="+mn-lt"/>
              <a:cs typeface="Helvetica"/>
            </a:endParaRPr>
          </a:p>
        </p:txBody>
      </p:sp>
      <p:sp>
        <p:nvSpPr>
          <p:cNvPr id="43" name="object 15"/>
          <p:cNvSpPr txBox="1"/>
          <p:nvPr/>
        </p:nvSpPr>
        <p:spPr>
          <a:xfrm>
            <a:off x="1142976" y="4572008"/>
            <a:ext cx="9752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45" dirty="0">
                <a:latin typeface="+mn-lt"/>
                <a:cs typeface="Arial"/>
              </a:rPr>
              <a:t>•</a:t>
            </a:r>
            <a:endParaRPr sz="1600">
              <a:latin typeface="+mn-lt"/>
              <a:cs typeface="Arial"/>
            </a:endParaRPr>
          </a:p>
        </p:txBody>
      </p:sp>
      <p:sp>
        <p:nvSpPr>
          <p:cNvPr id="44" name="object 16"/>
          <p:cNvSpPr txBox="1"/>
          <p:nvPr/>
        </p:nvSpPr>
        <p:spPr>
          <a:xfrm>
            <a:off x="1428728" y="4572008"/>
            <a:ext cx="72008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ru-RU" sz="1600" spc="5" dirty="0" smtClean="0">
                <a:latin typeface="+mn-lt"/>
                <a:cs typeface="Arial"/>
              </a:rPr>
              <a:t>Критикуемый получает возможность высказать свое отношение по поводу обстоятельств дела</a:t>
            </a:r>
            <a:r>
              <a:rPr sz="1600" spc="-30" smtClean="0">
                <a:latin typeface="+mn-lt"/>
                <a:cs typeface="Arial"/>
              </a:rPr>
              <a:t>. </a:t>
            </a:r>
            <a:r>
              <a:rPr lang="ru-RU" sz="1600" spc="-30" dirty="0" smtClean="0">
                <a:latin typeface="+mn-lt"/>
                <a:cs typeface="Arial"/>
              </a:rPr>
              <a:t>Используются формулировки типа</a:t>
            </a:r>
            <a:r>
              <a:rPr sz="1600" spc="-5" smtClean="0">
                <a:latin typeface="+mn-lt"/>
                <a:cs typeface="Arial"/>
              </a:rPr>
              <a:t>: „</a:t>
            </a:r>
            <a:r>
              <a:rPr lang="ru-RU" sz="1600" spc="-5" dirty="0" smtClean="0">
                <a:latin typeface="+mn-lt"/>
                <a:cs typeface="Arial"/>
              </a:rPr>
              <a:t>Вы тоже рассматриваете это таким же точно образом</a:t>
            </a:r>
            <a:r>
              <a:rPr sz="1600" spc="-5" smtClean="0">
                <a:latin typeface="+mn-lt"/>
                <a:cs typeface="Arial"/>
              </a:rPr>
              <a:t>…?“</a:t>
            </a:r>
            <a:endParaRPr sz="1600">
              <a:latin typeface="+mn-lt"/>
              <a:cs typeface="Arial"/>
            </a:endParaRPr>
          </a:p>
        </p:txBody>
      </p:sp>
      <p:sp>
        <p:nvSpPr>
          <p:cNvPr id="45" name="object 17"/>
          <p:cNvSpPr txBox="1"/>
          <p:nvPr/>
        </p:nvSpPr>
        <p:spPr>
          <a:xfrm>
            <a:off x="714348" y="5429264"/>
            <a:ext cx="728667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+mn-lt"/>
                <a:cs typeface="Helvetica"/>
              </a:rPr>
              <a:t>4</a:t>
            </a:r>
            <a:r>
              <a:rPr sz="1600" b="1">
                <a:latin typeface="+mn-lt"/>
                <a:cs typeface="Helvetica"/>
              </a:rPr>
              <a:t>. </a:t>
            </a:r>
            <a:r>
              <a:rPr lang="ru-RU" sz="1600" b="1" dirty="0" smtClean="0">
                <a:latin typeface="+mn-lt"/>
                <a:cs typeface="Helvetica"/>
              </a:rPr>
              <a:t>Выяснить причины и мотивы для такого образа действий</a:t>
            </a:r>
            <a:endParaRPr sz="1600" dirty="0">
              <a:latin typeface="+mn-lt"/>
              <a:cs typeface="Helvetica"/>
            </a:endParaRPr>
          </a:p>
        </p:txBody>
      </p:sp>
      <p:sp>
        <p:nvSpPr>
          <p:cNvPr id="46" name="object 18"/>
          <p:cNvSpPr txBox="1"/>
          <p:nvPr/>
        </p:nvSpPr>
        <p:spPr>
          <a:xfrm>
            <a:off x="1214414" y="5786454"/>
            <a:ext cx="97526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245" dirty="0">
                <a:latin typeface="+mn-lt"/>
                <a:cs typeface="Arial"/>
              </a:rPr>
              <a:t>•</a:t>
            </a:r>
            <a:endParaRPr sz="1600">
              <a:latin typeface="+mn-lt"/>
              <a:cs typeface="Arial"/>
            </a:endParaRPr>
          </a:p>
        </p:txBody>
      </p:sp>
      <p:sp>
        <p:nvSpPr>
          <p:cNvPr id="47" name="object 19"/>
          <p:cNvSpPr txBox="1"/>
          <p:nvPr/>
        </p:nvSpPr>
        <p:spPr>
          <a:xfrm>
            <a:off x="1428728" y="5786454"/>
            <a:ext cx="707236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spc="-5" dirty="0" smtClean="0">
                <a:latin typeface="+mn-lt"/>
                <a:cs typeface="Arial"/>
              </a:rPr>
              <a:t>Здесь важно использовать вопросы на «К» </a:t>
            </a:r>
            <a:r>
              <a:rPr lang="ru-RU" sz="1400" spc="-5" dirty="0" smtClean="0">
                <a:latin typeface="+mn-lt"/>
                <a:cs typeface="Arial"/>
              </a:rPr>
              <a:t>(</a:t>
            </a:r>
            <a:r>
              <a:rPr lang="ru-RU" sz="1400" i="1" spc="-5" dirty="0" smtClean="0">
                <a:latin typeface="+mn-lt"/>
                <a:cs typeface="Arial"/>
              </a:rPr>
              <a:t>по-немецки: вопросы на </a:t>
            </a:r>
            <a:r>
              <a:rPr lang="de-DE" sz="1400" i="1" spc="-5" dirty="0" smtClean="0">
                <a:latin typeface="+mn-lt"/>
                <a:cs typeface="Arial"/>
              </a:rPr>
              <a:t>„W“</a:t>
            </a:r>
            <a:r>
              <a:rPr lang="de-DE" sz="1400" spc="-5" dirty="0" smtClean="0">
                <a:latin typeface="+mn-lt"/>
                <a:cs typeface="Arial"/>
              </a:rPr>
              <a:t>)</a:t>
            </a:r>
            <a:r>
              <a:rPr sz="1600" spc="45" smtClean="0">
                <a:latin typeface="+mn-lt"/>
                <a:cs typeface="Arial"/>
              </a:rPr>
              <a:t>!</a:t>
            </a:r>
            <a:endParaRPr sz="16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7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755576" y="1656479"/>
            <a:ext cx="517374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00" b="1" dirty="0">
                <a:latin typeface="+mn-lt"/>
                <a:cs typeface="Helvetica"/>
              </a:rPr>
              <a:t>5</a:t>
            </a:r>
            <a:r>
              <a:rPr sz="1600" b="1">
                <a:latin typeface="+mn-lt"/>
                <a:cs typeface="Helvetica"/>
              </a:rPr>
              <a:t>. </a:t>
            </a:r>
            <a:r>
              <a:rPr lang="ru-RU" sz="1600" b="1" dirty="0" smtClean="0">
                <a:latin typeface="+mn-lt"/>
                <a:cs typeface="Helvetica"/>
              </a:rPr>
              <a:t>Со</a:t>
            </a:r>
            <a:r>
              <a:rPr lang="ru-RU" sz="1600" b="1" spc="-4" dirty="0" smtClean="0">
                <a:latin typeface="+mn-lt"/>
                <a:cs typeface="Arial"/>
              </a:rPr>
              <a:t>вместно искать возможные пути решения</a:t>
            </a:r>
            <a:endParaRPr lang="ru-RU" sz="1600" b="1" spc="-4" dirty="0">
              <a:latin typeface="+mn-lt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0100" y="2000240"/>
            <a:ext cx="778674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79" marR="3572" indent="-285750">
              <a:buFont typeface="Arial" panose="020B0604020202020204" pitchFamily="34" charset="0"/>
              <a:buChar char="•"/>
            </a:pPr>
            <a:r>
              <a:rPr lang="ru-RU" sz="1600" spc="-4" dirty="0" smtClean="0">
                <a:latin typeface="+mn-lt"/>
                <a:cs typeface="Arial"/>
              </a:rPr>
              <a:t>Не устанавливать / определять заранее каких-либо решений</a:t>
            </a:r>
            <a:r>
              <a:rPr sz="1600" spc="7" smtClean="0">
                <a:latin typeface="+mn-lt"/>
                <a:cs typeface="Arial"/>
              </a:rPr>
              <a:t>, </a:t>
            </a:r>
            <a:r>
              <a:rPr lang="ru-RU" sz="1600" spc="7" dirty="0" smtClean="0">
                <a:latin typeface="+mn-lt"/>
                <a:cs typeface="Arial"/>
              </a:rPr>
              <a:t>так как, в противном случае, готовность собеседника принять (такое решение) не будет слишком высокой</a:t>
            </a:r>
            <a:r>
              <a:rPr sz="1600" smtClean="0">
                <a:latin typeface="+mn-lt"/>
                <a:cs typeface="Arial"/>
              </a:rPr>
              <a:t>. „</a:t>
            </a:r>
            <a:r>
              <a:rPr lang="ru-RU" sz="1600" dirty="0" smtClean="0">
                <a:latin typeface="+mn-lt"/>
                <a:cs typeface="Arial"/>
              </a:rPr>
              <a:t>Каким по Вашему мнению могло бы быть решение</a:t>
            </a:r>
            <a:r>
              <a:rPr sz="1600" spc="-4" smtClean="0">
                <a:latin typeface="+mn-lt"/>
                <a:cs typeface="Arial"/>
              </a:rPr>
              <a:t>…?“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576" y="2972832"/>
            <a:ext cx="755439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00" b="1" dirty="0">
                <a:latin typeface="+mn-lt"/>
                <a:cs typeface="Helvetica"/>
              </a:rPr>
              <a:t>6</a:t>
            </a:r>
            <a:r>
              <a:rPr sz="1600" b="1">
                <a:latin typeface="+mn-lt"/>
                <a:cs typeface="Helvetica"/>
              </a:rPr>
              <a:t>. </a:t>
            </a:r>
            <a:r>
              <a:rPr lang="ru-RU" sz="1600" b="1" dirty="0" smtClean="0">
                <a:latin typeface="+mn-lt"/>
                <a:cs typeface="Helvetica"/>
              </a:rPr>
              <a:t>Согласовать и договориться о варианте решения</a:t>
            </a:r>
            <a:endParaRPr sz="1600" dirty="0">
              <a:latin typeface="+mn-lt"/>
              <a:cs typeface="Helvetic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7017" y="3309680"/>
            <a:ext cx="725975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79" indent="-285750">
              <a:buFont typeface="Arial" panose="020B0604020202020204" pitchFamily="34" charset="0"/>
              <a:buChar char="•"/>
            </a:pPr>
            <a:r>
              <a:rPr lang="ru-RU" sz="1600" spc="14" dirty="0" smtClean="0">
                <a:latin typeface="+mn-lt"/>
                <a:cs typeface="Arial"/>
              </a:rPr>
              <a:t>Обе стороны должны быть согласны с предлагаемым решением</a:t>
            </a:r>
            <a:r>
              <a:rPr sz="1600" spc="-4" smtClean="0">
                <a:latin typeface="+mn-lt"/>
                <a:cs typeface="Arial"/>
              </a:rPr>
              <a:t>.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5576" y="3886131"/>
            <a:ext cx="705678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00" b="1" dirty="0">
                <a:latin typeface="+mn-lt"/>
                <a:cs typeface="Helvetica"/>
              </a:rPr>
              <a:t>7</a:t>
            </a:r>
            <a:r>
              <a:rPr sz="1600" b="1">
                <a:latin typeface="+mn-lt"/>
                <a:cs typeface="Helvetica"/>
              </a:rPr>
              <a:t>. </a:t>
            </a:r>
            <a:r>
              <a:rPr lang="ru-RU" sz="1600" b="1" dirty="0" smtClean="0">
                <a:latin typeface="+mn-lt"/>
                <a:cs typeface="Helvetica"/>
              </a:rPr>
              <a:t>Конкретизировать дальнейший образ действий</a:t>
            </a:r>
            <a:endParaRPr sz="1600" dirty="0">
              <a:latin typeface="+mn-lt"/>
              <a:cs typeface="Helvetic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0100" y="4214818"/>
            <a:ext cx="750099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79" marR="3572" indent="-285750">
              <a:lnSpc>
                <a:spcPts val="1828"/>
              </a:lnSpc>
              <a:buFont typeface="Arial" panose="020B0604020202020204" pitchFamily="34" charset="0"/>
              <a:buChar char="•"/>
            </a:pPr>
            <a:r>
              <a:rPr lang="ru-RU" sz="1600" spc="14" dirty="0" smtClean="0">
                <a:latin typeface="+mn-lt"/>
                <a:cs typeface="Arial"/>
              </a:rPr>
              <a:t>Обязать стороны к исполнению решения. Определить (при помощи вопросов на «К») – Кто?, Какие меры (Что)?, (до) Какого срока?, Как(им) образом?, при Каких условиях?, Когда? -  будет осуществить контроль исполнения.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4691" y="5203727"/>
            <a:ext cx="545349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/>
            <a:r>
              <a:rPr sz="1600" b="1" spc="-4" dirty="0">
                <a:latin typeface="+mn-lt"/>
                <a:cs typeface="Helvetica"/>
              </a:rPr>
              <a:t>8</a:t>
            </a:r>
            <a:r>
              <a:rPr sz="1600" b="1" spc="-4">
                <a:latin typeface="+mn-lt"/>
                <a:cs typeface="Helvetica"/>
              </a:rPr>
              <a:t>.</a:t>
            </a:r>
            <a:r>
              <a:rPr sz="1600" b="1" spc="-56">
                <a:latin typeface="+mn-lt"/>
                <a:cs typeface="Helvetica"/>
              </a:rPr>
              <a:t> </a:t>
            </a:r>
            <a:r>
              <a:rPr lang="ru-RU" sz="1600" b="1" spc="-56" dirty="0" smtClean="0">
                <a:latin typeface="+mn-lt"/>
                <a:cs typeface="Helvetica"/>
              </a:rPr>
              <a:t>Завершение беседы и прощание </a:t>
            </a:r>
            <a:endParaRPr sz="1600" dirty="0">
              <a:latin typeface="+mn-lt"/>
              <a:cs typeface="Helvetic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1196" y="5544214"/>
            <a:ext cx="736701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679" marR="3572" indent="-285750">
              <a:lnSpc>
                <a:spcPts val="1828"/>
              </a:lnSpc>
              <a:buFont typeface="Arial" panose="020B0604020202020204" pitchFamily="34" charset="0"/>
              <a:buChar char="•"/>
            </a:pPr>
            <a:r>
              <a:rPr lang="ru-RU" sz="1600" spc="7" dirty="0" smtClean="0">
                <a:latin typeface="+mn-lt"/>
                <a:cs typeface="Arial"/>
              </a:rPr>
              <a:t>Следует оставлять позитивную перспективу для того, чтобы критическое обсуждение также было воспринято как позитивное.</a:t>
            </a:r>
            <a:endParaRPr sz="1600" dirty="0">
              <a:latin typeface="+mn-lt"/>
              <a:cs typeface="Arial"/>
            </a:endParaRPr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42844" y="214290"/>
            <a:ext cx="5831592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Этапы критической беседы </a:t>
            </a:r>
            <a:r>
              <a:rPr lang="de-DE" sz="2800" dirty="0" smtClean="0">
                <a:latin typeface="+mn-lt"/>
              </a:rPr>
              <a:t>II</a:t>
            </a:r>
            <a:endParaRPr 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61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34" y="1428736"/>
            <a:ext cx="822960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5786478" cy="801687"/>
          </a:xfrm>
        </p:spPr>
        <p:txBody>
          <a:bodyPr/>
          <a:lstStyle/>
          <a:p>
            <a:pPr eaLnBrk="1" hangingPunct="1"/>
            <a:r>
              <a:rPr lang="ru-RU" altLang="de-DE" dirty="0" smtClean="0">
                <a:latin typeface="+mn-lt"/>
              </a:rPr>
              <a:t>Пример: Сбалансированная </a:t>
            </a:r>
            <a:br>
              <a:rPr lang="ru-RU" altLang="de-DE" dirty="0" smtClean="0">
                <a:latin typeface="+mn-lt"/>
              </a:rPr>
            </a:br>
            <a:r>
              <a:rPr lang="ru-RU" altLang="de-DE" dirty="0" smtClean="0">
                <a:latin typeface="+mn-lt"/>
              </a:rPr>
              <a:t>система показателей продукции</a:t>
            </a:r>
            <a:endParaRPr lang="de-DE" altLang="de-DE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71612"/>
            <a:ext cx="35719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Экономическая эффективность</a:t>
            </a:r>
          </a:p>
          <a:p>
            <a:endParaRPr lang="ru-RU" sz="1600" b="1" u="sng" dirty="0" smtClean="0"/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ru-RU" sz="1400" dirty="0" smtClean="0"/>
              <a:t>Средняя величина издержек </a:t>
            </a:r>
            <a:br>
              <a:rPr lang="ru-RU" sz="1400" dirty="0" smtClean="0"/>
            </a:br>
            <a:r>
              <a:rPr lang="ru-RU" sz="1400" dirty="0" smtClean="0"/>
              <a:t>  (брутто) в расчете на единицу   </a:t>
            </a:r>
            <a:br>
              <a:rPr lang="ru-RU" sz="1400" dirty="0" smtClean="0"/>
            </a:br>
            <a:r>
              <a:rPr lang="ru-RU" sz="1400" dirty="0" smtClean="0"/>
              <a:t>  продукции (услуги)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Степень покрытия издержек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1571612"/>
            <a:ext cx="3286148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Удовлетворенность клиентов</a:t>
            </a:r>
          </a:p>
          <a:p>
            <a:endParaRPr lang="ru-RU" sz="1600" b="1" u="sng" dirty="0" smtClean="0"/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ru-RU" sz="1400" dirty="0" smtClean="0"/>
              <a:t>Результат</a:t>
            </a:r>
            <a:r>
              <a:rPr lang="de-DE" sz="1400" dirty="0" smtClean="0"/>
              <a:t> </a:t>
            </a:r>
            <a:r>
              <a:rPr lang="ru-RU" sz="1400" dirty="0" smtClean="0"/>
              <a:t>исследования</a:t>
            </a:r>
            <a:br>
              <a:rPr lang="ru-RU" sz="1400" dirty="0" smtClean="0"/>
            </a:br>
            <a:r>
              <a:rPr lang="ru-RU" sz="1400" dirty="0" smtClean="0"/>
              <a:t>  удовлетворенности </a:t>
            </a:r>
            <a:br>
              <a:rPr lang="ru-RU" sz="1400" dirty="0" smtClean="0"/>
            </a:br>
            <a:r>
              <a:rPr lang="ru-RU" sz="1400" dirty="0" smtClean="0"/>
              <a:t>  клиентов (опрос)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286256"/>
            <a:ext cx="2786082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Гарантия соблюдения законности</a:t>
            </a:r>
          </a:p>
          <a:p>
            <a:endParaRPr lang="ru-RU" sz="1600" b="1" u="sng" dirty="0" smtClean="0"/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ru-RU" sz="1400" dirty="0" smtClean="0"/>
              <a:t>Доля успешного</a:t>
            </a:r>
            <a:br>
              <a:rPr lang="ru-RU" sz="1400" dirty="0" smtClean="0"/>
            </a:br>
            <a:r>
              <a:rPr lang="ru-RU" sz="1400" dirty="0" smtClean="0"/>
              <a:t>  рассмотрения жалоб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4286256"/>
            <a:ext cx="321471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Качество процессов</a:t>
            </a:r>
          </a:p>
          <a:p>
            <a:endParaRPr lang="ru-RU" sz="1600" b="1" u="sng" dirty="0" smtClean="0"/>
          </a:p>
          <a:p>
            <a:pPr>
              <a:buFont typeface="Arial" pitchFamily="34" charset="0"/>
              <a:buChar char="•"/>
            </a:pPr>
            <a:r>
              <a:rPr lang="de-DE" sz="1400" dirty="0" smtClean="0"/>
              <a:t> </a:t>
            </a:r>
            <a:r>
              <a:rPr lang="ru-RU" sz="1400" dirty="0" smtClean="0"/>
              <a:t>(общая) продолжительность</a:t>
            </a:r>
            <a:br>
              <a:rPr lang="ru-RU" sz="1400" dirty="0" smtClean="0"/>
            </a:br>
            <a:r>
              <a:rPr lang="ru-RU" sz="1400" dirty="0" smtClean="0"/>
              <a:t>  обработки (заявления)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время обработки на каждое</a:t>
            </a:r>
            <a:br>
              <a:rPr lang="ru-RU" sz="1400" dirty="0" smtClean="0"/>
            </a:br>
            <a:r>
              <a:rPr lang="ru-RU" sz="1400" dirty="0" smtClean="0"/>
              <a:t>  отдельное заявление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3429000"/>
            <a:ext cx="2357454" cy="338554"/>
          </a:xfrm>
          <a:prstGeom prst="rect">
            <a:avLst/>
          </a:prstGeom>
          <a:solidFill>
            <a:srgbClr val="60FC28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Выдача разрешений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6696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7677174" cy="372905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de-DE" sz="2000" dirty="0" smtClean="0"/>
              <a:t>Содержание</a:t>
            </a:r>
            <a:r>
              <a:rPr lang="de-DE" altLang="de-DE" sz="2000" dirty="0" smtClean="0"/>
              <a:t>:</a:t>
            </a:r>
            <a:endParaRPr lang="ru-RU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Обмен мнениями о трудовой ситуации</a:t>
            </a:r>
            <a:r>
              <a:rPr lang="de-DE" altLang="de-DE" sz="2000" dirty="0" smtClean="0"/>
              <a:t>, </a:t>
            </a:r>
            <a:r>
              <a:rPr lang="ru-RU" altLang="de-DE" sz="2000" dirty="0" smtClean="0"/>
              <a:t>нагрузке</a:t>
            </a:r>
            <a:r>
              <a:rPr lang="de-DE" altLang="de-DE" sz="2000" dirty="0" smtClean="0"/>
              <a:t>,</a:t>
            </a:r>
            <a:r>
              <a:rPr lang="ru-RU" altLang="de-DE" sz="2000" dirty="0" smtClean="0"/>
              <a:t> рабочем месте</a:t>
            </a:r>
            <a:r>
              <a:rPr lang="de-DE" altLang="de-DE" sz="2000" dirty="0" smtClean="0"/>
              <a:t>,</a:t>
            </a:r>
            <a:r>
              <a:rPr lang="ru-RU" altLang="de-DE" sz="2000" dirty="0" smtClean="0"/>
              <a:t> совместной работе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Обратная связь со стороны работника к руководителю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Обратная связь со стороны руководителя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Обсуждение мероприятий по развитию сотрудника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de-DE" sz="2000" dirty="0" smtClean="0"/>
              <a:t>Согласование целей (Целевое соглашение)</a:t>
            </a:r>
            <a:endParaRPr lang="de-DE" altLang="de-DE" sz="2000" dirty="0" smtClean="0"/>
          </a:p>
          <a:p>
            <a:endParaRPr lang="de-DE" altLang="de-DE" dirty="0" smtClean="0">
              <a:latin typeface="Univers LT 45 Ligh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42852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Деловая беседа </a:t>
            </a:r>
            <a:br>
              <a:rPr lang="ru-RU" sz="2400" b="1" dirty="0" smtClean="0"/>
            </a:br>
            <a:r>
              <a:rPr lang="ru-RU" sz="2400" b="1" dirty="0" smtClean="0"/>
              <a:t>руководителя с сотрудником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2055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Развитие персонала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472" y="1500174"/>
            <a:ext cx="7786742" cy="421484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000" dirty="0" smtClean="0"/>
              <a:t>…</a:t>
            </a:r>
            <a:r>
              <a:rPr lang="ru-RU" sz="2000" dirty="0" smtClean="0"/>
              <a:t>это непрерывный процесс</a:t>
            </a:r>
            <a:r>
              <a:rPr lang="de-DE" sz="2000" dirty="0" smtClean="0"/>
              <a:t>, </a:t>
            </a:r>
            <a:r>
              <a:rPr lang="ru-RU" sz="2000" dirty="0" smtClean="0"/>
              <a:t>в рамках которого используются и развиваются все необходимые для достижения целей предприятия потенциалы сотрудников, с учетом их планов на жизнь</a:t>
            </a:r>
            <a:r>
              <a:rPr lang="de-DE" sz="2000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 smtClean="0"/>
              <a:t>Цели</a:t>
            </a:r>
            <a:r>
              <a:rPr lang="de-DE" sz="2000" b="1" dirty="0" smtClean="0"/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0" dirty="0" smtClean="0"/>
              <a:t>Квалифицированные сотрудники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0" dirty="0" smtClean="0"/>
              <a:t>Мотивированные сотрудники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0" dirty="0" smtClean="0"/>
              <a:t>Удержание сотрудников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0" dirty="0" smtClean="0"/>
              <a:t>Улучшение управленческого поведения руководства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0" dirty="0" smtClean="0"/>
              <a:t>Улучшение имиджа</a:t>
            </a:r>
            <a:endParaRPr lang="de-DE" sz="2000" b="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528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6572296" cy="785818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Развивать и поддерживать людей</a:t>
            </a:r>
            <a:endParaRPr lang="de-DE" altLang="de-DE" sz="2800" dirty="0" smtClean="0">
              <a:latin typeface="+mn-lt"/>
            </a:endParaRP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7858180" cy="442915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Индивидуальный подход и оказание поддержки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Повышение квалификации и дополнительное образование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Отсутствие дискриминации по отношению к другим сотрудникам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Правильное позиционирование в организации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Сложная задача (вызов)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Делегирование задач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Использование сильных сторон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Начальник как пример для подражания</a:t>
            </a:r>
            <a:endParaRPr lang="de-DE" altLang="de-DE" sz="20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altLang="de-DE" sz="2000" dirty="0" smtClean="0"/>
              <a:t>Внимательное сопровождение и похвала</a:t>
            </a:r>
            <a:endParaRPr lang="de-DE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13113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357158" y="1357298"/>
            <a:ext cx="857256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de-DE" sz="2000" b="1" dirty="0" smtClean="0">
                <a:latin typeface="+mn-lt"/>
              </a:rPr>
              <a:t>«Обращайся с людьми так,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de-DE" sz="2000" b="1" dirty="0" smtClean="0">
                <a:latin typeface="+mn-lt"/>
              </a:rPr>
              <a:t>как будто они являются теми, </a:t>
            </a:r>
            <a:br>
              <a:rPr lang="ru-RU" altLang="de-DE" sz="2000" b="1" dirty="0" smtClean="0">
                <a:latin typeface="+mn-lt"/>
              </a:rPr>
            </a:br>
            <a:r>
              <a:rPr lang="ru-RU" altLang="de-DE" sz="2000" b="1" dirty="0" smtClean="0">
                <a:latin typeface="+mn-lt"/>
              </a:rPr>
              <a:t>кем они должны были бы быть,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de-DE" sz="2000" b="1" dirty="0" smtClean="0">
                <a:latin typeface="+mn-lt"/>
              </a:rPr>
              <a:t>и ты поможешь им стать теми,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de-DE" sz="2000" b="1" dirty="0" smtClean="0">
                <a:latin typeface="+mn-lt"/>
              </a:rPr>
              <a:t>кем они могут быть.» </a:t>
            </a:r>
            <a:r>
              <a:rPr lang="de-DE" altLang="de-DE" sz="2000" b="1" dirty="0">
                <a:latin typeface="+mn-lt"/>
              </a:rPr>
              <a:t/>
            </a:r>
            <a:br>
              <a:rPr lang="de-DE" altLang="de-DE" sz="2000" b="1" dirty="0">
                <a:latin typeface="+mn-lt"/>
              </a:rPr>
            </a:br>
            <a:endParaRPr lang="ru-RU" altLang="de-DE" sz="2000" b="1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de-DE" altLang="de-DE" sz="2000" b="1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de-DE" sz="2000" b="1" dirty="0" smtClean="0">
                <a:latin typeface="+mn-lt"/>
              </a:rPr>
              <a:t>Иоганн Вольфганг фон Гёте </a:t>
            </a:r>
            <a:r>
              <a:rPr lang="de-DE" altLang="de-DE" sz="2000" b="1" dirty="0" smtClean="0">
                <a:latin typeface="+mn-lt"/>
              </a:rPr>
              <a:t>(1749-1832)</a:t>
            </a:r>
            <a:r>
              <a:rPr lang="ru-RU" altLang="de-DE" sz="2000" b="1" dirty="0" smtClean="0">
                <a:latin typeface="+mn-lt"/>
              </a:rPr>
              <a:t>,немецкий поэт</a:t>
            </a:r>
            <a:endParaRPr lang="de-DE" altLang="de-DE" sz="20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 dirty="0">
              <a:latin typeface="Univers LT 45 Light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 dirty="0">
              <a:latin typeface="Univers LT 45 Light" pitchFamily="2" charset="0"/>
            </a:endParaRP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684213" y="692150"/>
            <a:ext cx="489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2000" dirty="0">
              <a:latin typeface="Univers LT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65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Содержание</a:t>
            </a:r>
            <a:endParaRPr lang="de-DE" sz="2800" dirty="0">
              <a:latin typeface="Univers LT 45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Основы управления хозяйственно-экономической деятельностью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Успешное руководство персоналом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Маркетинг в системе государственного и </a:t>
            </a:r>
            <a:br>
              <a:rPr lang="ru-RU" sz="2000" dirty="0" smtClean="0"/>
            </a:br>
            <a:r>
              <a:rPr lang="ru-RU" sz="2000" dirty="0" smtClean="0"/>
              <a:t>муниципального управления</a:t>
            </a:r>
            <a:endParaRPr lang="de-DE" sz="20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 проектами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 временем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Организационное развитие 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Борьба с коррупцией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30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79388"/>
            <a:ext cx="7286676" cy="801687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Маркетинг в системе государственного и муниципального управления 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285860"/>
            <a:ext cx="7786742" cy="471490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является отражением такого образа мыслей, при котором </a:t>
            </a:r>
            <a:r>
              <a:rPr lang="ru-RU" sz="2000" b="0" dirty="0" smtClean="0">
                <a:solidFill>
                  <a:srgbClr val="FF0000"/>
                </a:solidFill>
              </a:rPr>
              <a:t>все виды деятельности направлены на (потребности) клиента </a:t>
            </a:r>
            <a:r>
              <a:rPr lang="de-DE" sz="2000" b="0" dirty="0" smtClean="0">
                <a:solidFill>
                  <a:srgbClr val="FF0000"/>
                </a:solidFill>
              </a:rPr>
              <a:t>(</a:t>
            </a:r>
            <a:r>
              <a:rPr lang="ru-RU" sz="2000" b="0" dirty="0" smtClean="0">
                <a:solidFill>
                  <a:srgbClr val="FF0000"/>
                </a:solidFill>
              </a:rPr>
              <a:t>гражданина</a:t>
            </a:r>
            <a:r>
              <a:rPr lang="de-DE" sz="2000" b="0" dirty="0" smtClean="0">
                <a:solidFill>
                  <a:srgbClr val="FF0000"/>
                </a:solidFill>
              </a:rPr>
              <a:t>)</a:t>
            </a:r>
            <a:r>
              <a:rPr lang="ru-RU" sz="2000" b="0" dirty="0" smtClean="0"/>
              <a:t>;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придает значение</a:t>
            </a:r>
            <a:endParaRPr lang="de-DE" sz="2000" b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постоянному изучению потребностей всех целевых групп</a:t>
            </a:r>
            <a:endParaRPr lang="de-DE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и</a:t>
            </a:r>
            <a:r>
              <a:rPr lang="ru-RU" sz="2000" b="0" dirty="0" smtClean="0"/>
              <a:t>дентификации целей развития</a:t>
            </a:r>
            <a:endParaRPr lang="de-DE" sz="2000" b="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составлению концепций мероприятий</a:t>
            </a:r>
            <a:endParaRPr lang="de-DE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интенсивной коммуникации, в особенности, также презентации сильных сторон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0" dirty="0" smtClean="0"/>
              <a:t>должен быть внедрен в качестве проекта и затем осуществляться на постоянной основе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40542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5962663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Формы проявления маркетинга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462598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0" dirty="0" smtClean="0"/>
              <a:t>Маркетинг территорий (места)</a:t>
            </a:r>
            <a:endParaRPr lang="de-DE" b="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0" dirty="0" smtClean="0"/>
              <a:t>Маркетинг услуг</a:t>
            </a:r>
            <a:endParaRPr lang="de-DE" b="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0" dirty="0" smtClean="0"/>
              <a:t>Маркетинг на рынках закупок</a:t>
            </a:r>
            <a:r>
              <a:rPr lang="de-DE" b="0" dirty="0" smtClean="0"/>
              <a:t> (</a:t>
            </a:r>
            <a:r>
              <a:rPr lang="ru-RU" b="0" dirty="0" smtClean="0"/>
              <a:t>инвесторы, персонал</a:t>
            </a:r>
            <a:r>
              <a:rPr lang="de-DE" b="0" dirty="0" smtClean="0"/>
              <a:t>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0" dirty="0" smtClean="0"/>
              <a:t>Маркетинг на уровне формирования политики</a:t>
            </a:r>
            <a:r>
              <a:rPr lang="de-DE" b="0" dirty="0" smtClean="0"/>
              <a:t> (</a:t>
            </a:r>
            <a:r>
              <a:rPr lang="ru-RU" b="0" dirty="0" smtClean="0"/>
              <a:t>оказание влияния на мнение сотрудников или граждан</a:t>
            </a:r>
            <a:r>
              <a:rPr lang="de-DE" b="0" dirty="0" smtClean="0"/>
              <a:t>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de-DE" b="0" dirty="0"/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0" dirty="0" smtClean="0"/>
              <a:t>Цель современного маркетинга: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70C0"/>
                </a:solidFill>
              </a:rPr>
              <a:t>Успех оценивается удовлетворенностью клиентов!</a:t>
            </a:r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0070C0"/>
                </a:solidFill>
              </a:rPr>
              <a:t> 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5176845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Необходимость маркетинга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357298"/>
            <a:ext cx="7686700" cy="450059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0" dirty="0" smtClean="0"/>
              <a:t>Достижение удовлетворенности граждан посредством обеспечения оптимального предложения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0" dirty="0" smtClean="0"/>
              <a:t>Конкуренция между городами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0" dirty="0" smtClean="0"/>
              <a:t>Конкурентная борьба за инвесторов, туристов и т.д.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0" dirty="0" smtClean="0"/>
              <a:t>Оказание влияния на граждан для мотивирования их на то, чтобы они брали на себя ответственность за общественные процессы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0" dirty="0" smtClean="0"/>
              <a:t>Коммуникация с разъяснением необходимости сокращения пособий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0" dirty="0" smtClean="0"/>
              <a:t>Упрощение задачи по поиску и рекрутированию персонала благодаря хорошему имиджу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11268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Создание бренда</a:t>
            </a:r>
            <a:endParaRPr lang="de-DE" sz="2800" dirty="0">
              <a:latin typeface="Univers LT 45 Light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133405945"/>
              </p:ext>
            </p:extLst>
          </p:nvPr>
        </p:nvGraphicFramePr>
        <p:xfrm>
          <a:off x="755575" y="1340768"/>
          <a:ext cx="79598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4500562" y="1340768"/>
            <a:ext cx="1809563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Качество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6711136" y="1337433"/>
            <a:ext cx="1893312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Доверие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3500430" y="4857760"/>
            <a:ext cx="2786082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Внешний вид </a:t>
            </a:r>
            <a:r>
              <a:rPr lang="de-DE" dirty="0" smtClean="0"/>
              <a:t>/</a:t>
            </a:r>
            <a:r>
              <a:rPr lang="ru-RU" dirty="0" smtClean="0"/>
              <a:t> Оформление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6429388" y="4857760"/>
            <a:ext cx="2607108" cy="93610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Уникальность</a:t>
            </a:r>
            <a:endParaRPr lang="de-DE" dirty="0"/>
          </a:p>
        </p:txBody>
      </p:sp>
      <p:sp>
        <p:nvSpPr>
          <p:cNvPr id="9" name="Pfeil nach rechts 8"/>
          <p:cNvSpPr/>
          <p:nvPr/>
        </p:nvSpPr>
        <p:spPr>
          <a:xfrm rot="18195934">
            <a:off x="5452683" y="4428770"/>
            <a:ext cx="987008" cy="247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 rot="2570830">
            <a:off x="5601716" y="2240802"/>
            <a:ext cx="987008" cy="247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feil nach rechts 10"/>
          <p:cNvSpPr/>
          <p:nvPr/>
        </p:nvSpPr>
        <p:spPr>
          <a:xfrm rot="14264719">
            <a:off x="7232492" y="4431648"/>
            <a:ext cx="987008" cy="247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Pfeil nach rechts 11"/>
          <p:cNvSpPr/>
          <p:nvPr/>
        </p:nvSpPr>
        <p:spPr>
          <a:xfrm rot="7342504">
            <a:off x="7213930" y="2299060"/>
            <a:ext cx="887725" cy="220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5319721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Целевые группы и цели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8125" y="1196752"/>
            <a:ext cx="8691594" cy="49291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Гражданин</a:t>
            </a:r>
            <a:r>
              <a:rPr lang="de-DE" sz="1800" b="0" dirty="0" smtClean="0"/>
              <a:t> 		</a:t>
            </a:r>
            <a:r>
              <a:rPr lang="ru-RU" sz="1800" b="0" dirty="0" smtClean="0"/>
              <a:t>		</a:t>
            </a:r>
            <a:r>
              <a:rPr lang="ru-RU" sz="1800" dirty="0" smtClean="0"/>
              <a:t>Цель</a:t>
            </a:r>
            <a:r>
              <a:rPr lang="de-DE" sz="1800" dirty="0" smtClean="0"/>
              <a:t>:</a:t>
            </a:r>
            <a:r>
              <a:rPr lang="de-DE" sz="1800" b="0" dirty="0" smtClean="0"/>
              <a:t> </a:t>
            </a:r>
            <a:r>
              <a:rPr lang="ru-RU" sz="1800" b="0" dirty="0" smtClean="0"/>
              <a:t>	Удовлетворенность</a:t>
            </a:r>
            <a:br>
              <a:rPr lang="ru-RU" sz="1800" b="0" dirty="0" smtClean="0"/>
            </a:br>
            <a:r>
              <a:rPr lang="ru-RU" sz="1800" b="0" dirty="0" smtClean="0"/>
              <a:t>						качеством и процессом</a:t>
            </a:r>
            <a:endParaRPr lang="de-DE" sz="18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Пользователи</a:t>
            </a:r>
            <a:r>
              <a:rPr lang="de-DE" sz="1800" b="0" dirty="0" smtClean="0"/>
              <a:t> </a:t>
            </a:r>
            <a:r>
              <a:rPr lang="ru-RU" sz="1800" b="0" dirty="0" smtClean="0"/>
              <a:t>инфраструктуры</a:t>
            </a:r>
            <a:r>
              <a:rPr lang="de-DE" sz="1800" b="0" dirty="0" smtClean="0"/>
              <a:t> 	</a:t>
            </a:r>
            <a:r>
              <a:rPr lang="ru-RU" sz="1800" dirty="0" smtClean="0"/>
              <a:t>Цель</a:t>
            </a:r>
            <a:r>
              <a:rPr lang="de-DE" sz="1800" dirty="0" smtClean="0"/>
              <a:t>: </a:t>
            </a:r>
            <a:r>
              <a:rPr lang="ru-RU" sz="1800" dirty="0" smtClean="0"/>
              <a:t>	</a:t>
            </a:r>
            <a:r>
              <a:rPr lang="ru-RU" sz="1800" b="0" dirty="0" smtClean="0"/>
              <a:t>Качество</a:t>
            </a:r>
            <a:endParaRPr lang="de-DE" sz="18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Партнеры</a:t>
            </a:r>
            <a:r>
              <a:rPr lang="de-DE" sz="1800" b="0" dirty="0" smtClean="0"/>
              <a:t>, </a:t>
            </a:r>
            <a:r>
              <a:rPr lang="ru-RU" sz="1800" b="0" dirty="0" smtClean="0"/>
              <a:t>спонсоры</a:t>
            </a:r>
            <a:r>
              <a:rPr lang="de-DE" sz="1800" b="0" dirty="0" smtClean="0"/>
              <a:t> 	</a:t>
            </a:r>
            <a:r>
              <a:rPr lang="ru-RU" sz="1800" b="0" dirty="0" smtClean="0"/>
              <a:t>		</a:t>
            </a:r>
            <a:r>
              <a:rPr lang="ru-RU" sz="1800" dirty="0" smtClean="0"/>
              <a:t>Цель</a:t>
            </a:r>
            <a:r>
              <a:rPr lang="de-DE" sz="1800" dirty="0" smtClean="0"/>
              <a:t>:</a:t>
            </a:r>
            <a:r>
              <a:rPr lang="de-DE" sz="1800" b="0" dirty="0" smtClean="0"/>
              <a:t> </a:t>
            </a:r>
            <a:r>
              <a:rPr lang="ru-RU" sz="1800" b="0" dirty="0" smtClean="0"/>
              <a:t>	Признание</a:t>
            </a:r>
            <a:endParaRPr lang="de-DE" sz="18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Инвесторы</a:t>
            </a:r>
            <a:r>
              <a:rPr lang="de-DE" sz="1800" b="0" dirty="0" smtClean="0"/>
              <a:t> 		</a:t>
            </a:r>
            <a:r>
              <a:rPr lang="ru-RU" sz="1800" b="0" dirty="0" smtClean="0"/>
              <a:t>		</a:t>
            </a:r>
            <a:r>
              <a:rPr lang="ru-RU" sz="1800" dirty="0" smtClean="0"/>
              <a:t>Цель</a:t>
            </a:r>
            <a:r>
              <a:rPr lang="de-DE" sz="1800" dirty="0" smtClean="0"/>
              <a:t>: </a:t>
            </a:r>
            <a:r>
              <a:rPr lang="ru-RU" sz="1800" dirty="0" smtClean="0"/>
              <a:t>	</a:t>
            </a:r>
            <a:r>
              <a:rPr lang="ru-RU" sz="1800" b="0" dirty="0" smtClean="0"/>
              <a:t>Оптимальные общие</a:t>
            </a:r>
            <a:br>
              <a:rPr lang="ru-RU" sz="1800" b="0" dirty="0" smtClean="0"/>
            </a:br>
            <a:r>
              <a:rPr lang="ru-RU" sz="1800" b="0" dirty="0" smtClean="0"/>
              <a:t>						(рамочные) условия</a:t>
            </a:r>
            <a:endParaRPr lang="de-DE" sz="18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0" dirty="0" smtClean="0"/>
              <a:t>Внутренние поставщики услуг</a:t>
            </a:r>
            <a:br>
              <a:rPr lang="ru-RU" sz="1800" b="0" dirty="0" smtClean="0"/>
            </a:br>
            <a:r>
              <a:rPr lang="ru-RU" sz="1800" b="0" dirty="0" smtClean="0"/>
              <a:t>(исполнители работ)			</a:t>
            </a:r>
            <a:r>
              <a:rPr lang="ru-RU" sz="1800" dirty="0" smtClean="0"/>
              <a:t>Цель</a:t>
            </a:r>
            <a:r>
              <a:rPr lang="de-DE" sz="1800" dirty="0" smtClean="0"/>
              <a:t>: </a:t>
            </a:r>
            <a:r>
              <a:rPr lang="ru-RU" sz="1800" dirty="0" smtClean="0"/>
              <a:t>	</a:t>
            </a:r>
            <a:r>
              <a:rPr lang="ru-RU" sz="1800" b="0" dirty="0" smtClean="0"/>
              <a:t>Четко разъяснить значение</a:t>
            </a:r>
            <a:endParaRPr lang="de-DE" sz="18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Сотрудники</a:t>
            </a:r>
            <a:r>
              <a:rPr lang="de-DE" sz="1800" b="0" dirty="0" smtClean="0"/>
              <a:t> 		</a:t>
            </a:r>
            <a:r>
              <a:rPr lang="ru-RU" sz="1800" b="0" dirty="0" smtClean="0"/>
              <a:t>		</a:t>
            </a:r>
            <a:r>
              <a:rPr lang="ru-RU" sz="1800" dirty="0" smtClean="0"/>
              <a:t>Цель</a:t>
            </a:r>
            <a:r>
              <a:rPr lang="de-DE" sz="1800" dirty="0" smtClean="0"/>
              <a:t>: </a:t>
            </a:r>
            <a:r>
              <a:rPr lang="ru-RU" sz="1800" dirty="0" smtClean="0"/>
              <a:t>	</a:t>
            </a:r>
            <a:r>
              <a:rPr lang="ru-RU" sz="1800" b="0" dirty="0" smtClean="0"/>
              <a:t>Удовлетворенность</a:t>
            </a:r>
            <a:br>
              <a:rPr lang="ru-RU" sz="1800" b="0" dirty="0" smtClean="0"/>
            </a:br>
            <a:r>
              <a:rPr lang="ru-RU" sz="1800" b="0" dirty="0" smtClean="0"/>
              <a:t>						рабочим местом </a:t>
            </a:r>
            <a:endParaRPr lang="de-DE" sz="18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b="0" dirty="0" smtClean="0"/>
              <a:t>Потенциальные сотрудники</a:t>
            </a:r>
            <a:r>
              <a:rPr lang="de-DE" sz="1800" b="0" dirty="0" smtClean="0"/>
              <a:t> 	</a:t>
            </a:r>
            <a:r>
              <a:rPr lang="ru-RU" sz="1800" b="0" dirty="0" smtClean="0"/>
              <a:t>	</a:t>
            </a:r>
            <a:r>
              <a:rPr lang="ru-RU" sz="1800" dirty="0" smtClean="0"/>
              <a:t>Цель</a:t>
            </a:r>
            <a:r>
              <a:rPr lang="de-DE" sz="1800" dirty="0" smtClean="0"/>
              <a:t>: </a:t>
            </a:r>
            <a:r>
              <a:rPr lang="ru-RU" sz="1800" dirty="0" smtClean="0"/>
              <a:t>	</a:t>
            </a:r>
            <a:r>
              <a:rPr lang="ru-RU" sz="1800" b="0" dirty="0" smtClean="0"/>
              <a:t>Хороший имидж</a:t>
            </a: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20374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3186106" cy="565150"/>
          </a:xfrm>
        </p:spPr>
        <p:txBody>
          <a:bodyPr/>
          <a:lstStyle/>
          <a:p>
            <a:pPr algn="l"/>
            <a:r>
              <a:rPr lang="ru-RU" altLang="de-DE" sz="2800" dirty="0" smtClean="0">
                <a:latin typeface="+mn-lt"/>
              </a:rPr>
              <a:t>Виды целей</a:t>
            </a:r>
            <a:endParaRPr lang="de-DE" altLang="de-DE" sz="2800" dirty="0">
              <a:latin typeface="+mn-lt"/>
            </a:endParaRPr>
          </a:p>
        </p:txBody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329642" cy="4595829"/>
          </a:xfrm>
        </p:spPr>
        <p:txBody>
          <a:bodyPr/>
          <a:lstStyle/>
          <a:p>
            <a:pPr marL="0" indent="0">
              <a:buFont typeface="MetaNormal-Roman" pitchFamily="34" charset="0"/>
              <a:buNone/>
            </a:pPr>
            <a:r>
              <a:rPr lang="ru-RU" altLang="de-DE" sz="1600" dirty="0" smtClean="0"/>
              <a:t>Цели определяют - какое состояние должно быть достигнуто к определенному сроку</a:t>
            </a:r>
            <a:r>
              <a:rPr lang="de-DE" altLang="de-DE" sz="1600" dirty="0" smtClean="0"/>
              <a:t>. </a:t>
            </a:r>
            <a:r>
              <a:rPr lang="ru-RU" altLang="de-DE" sz="1600" dirty="0" smtClean="0"/>
              <a:t>Цели являются основой для деятельности любого предприятия</a:t>
            </a:r>
            <a:r>
              <a:rPr lang="de-DE" altLang="de-DE" sz="1600" dirty="0" smtClean="0"/>
              <a:t>!</a:t>
            </a:r>
            <a:endParaRPr lang="de-DE" altLang="de-DE" sz="1600" dirty="0"/>
          </a:p>
          <a:p>
            <a:pPr marL="0" indent="0">
              <a:buFont typeface="MetaNormal-Roman" pitchFamily="34" charset="0"/>
              <a:buNone/>
            </a:pPr>
            <a:endParaRPr lang="de-DE" altLang="de-DE" sz="1800" dirty="0"/>
          </a:p>
        </p:txBody>
      </p:sp>
      <p:grpSp>
        <p:nvGrpSpPr>
          <p:cNvPr id="178187" name="Group 1035"/>
          <p:cNvGrpSpPr>
            <a:grpSpLocks/>
          </p:cNvGrpSpPr>
          <p:nvPr/>
        </p:nvGrpSpPr>
        <p:grpSpPr bwMode="auto">
          <a:xfrm>
            <a:off x="857224" y="1643050"/>
            <a:ext cx="7358064" cy="4799155"/>
            <a:chOff x="540" y="1410"/>
            <a:chExt cx="4635" cy="2934"/>
          </a:xfrm>
        </p:grpSpPr>
        <p:sp>
          <p:nvSpPr>
            <p:cNvPr id="178180" name="Text Box 1028"/>
            <p:cNvSpPr txBox="1">
              <a:spLocks noChangeArrowheads="1"/>
            </p:cNvSpPr>
            <p:nvPr/>
          </p:nvSpPr>
          <p:spPr bwMode="auto">
            <a:xfrm>
              <a:off x="540" y="1410"/>
              <a:ext cx="4635" cy="86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de-DE" b="1" u="sng" dirty="0" smtClean="0"/>
                <a:t>Главные</a:t>
              </a:r>
              <a:r>
                <a:rPr lang="ru-RU" altLang="de-DE" sz="2000" b="1" u="sng" dirty="0" smtClean="0">
                  <a:solidFill>
                    <a:schemeClr val="tx1"/>
                  </a:solidFill>
                </a:rPr>
                <a:t> цели</a:t>
              </a:r>
              <a:endParaRPr lang="de-DE" altLang="de-DE" b="1" u="sng" dirty="0">
                <a:solidFill>
                  <a:schemeClr val="tx1"/>
                </a:solidFill>
              </a:endParaRPr>
            </a:p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600" dirty="0">
                  <a:solidFill>
                    <a:schemeClr val="tx1"/>
                  </a:solidFill>
                </a:rPr>
                <a:t> 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(</a:t>
              </a:r>
              <a:r>
                <a:rPr lang="de-DE" altLang="de-DE" sz="1400" b="1" dirty="0" smtClean="0">
                  <a:solidFill>
                    <a:schemeClr val="tx1"/>
                  </a:solidFill>
                </a:rPr>
                <a:t>=</a:t>
              </a:r>
              <a:r>
                <a:rPr lang="ru-RU" altLang="de-DE" sz="1400" b="1" dirty="0" smtClean="0"/>
                <a:t>основополагающие цели, установленные законом или</a:t>
              </a:r>
              <a:r>
                <a:rPr lang="de-DE" altLang="de-DE" sz="1400" b="1" dirty="0" smtClean="0">
                  <a:solidFill>
                    <a:schemeClr val="tx1"/>
                  </a:solidFill>
                </a:rPr>
                <a:t> </a:t>
              </a:r>
              <a:r>
                <a:rPr lang="ru-RU" altLang="de-DE" sz="1400" b="1" dirty="0" smtClean="0">
                  <a:solidFill>
                    <a:schemeClr val="tx1"/>
                  </a:solidFill>
                </a:rPr>
                <a:t>в процессе демократического формирования воли</a:t>
              </a:r>
              <a:r>
                <a:rPr lang="de-DE" altLang="de-DE" sz="1400" b="1" dirty="0" smtClean="0">
                  <a:solidFill>
                    <a:schemeClr val="tx1"/>
                  </a:solidFill>
                </a:rPr>
                <a:t>;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ru-RU" altLang="de-DE" sz="1400" dirty="0" smtClean="0">
                  <a:solidFill>
                    <a:schemeClr val="tx1"/>
                  </a:solidFill>
                </a:rPr>
                <a:t>напр.,</a:t>
              </a:r>
              <a:r>
                <a:rPr lang="ru-RU" altLang="de-DE" sz="1400" dirty="0" smtClean="0"/>
                <a:t> законность действий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, </a:t>
              </a:r>
              <a:r>
                <a:rPr lang="ru-RU" altLang="de-DE" sz="1400" dirty="0" smtClean="0">
                  <a:solidFill>
                    <a:schemeClr val="tx1"/>
                  </a:solidFill>
                </a:rPr>
                <a:t>э</a:t>
              </a:r>
              <a:r>
                <a:rPr lang="vi-VN" altLang="de-DE" sz="1400" dirty="0" smtClean="0"/>
                <a:t>ффект</a:t>
              </a:r>
              <a:r>
                <a:rPr lang="ru-RU" altLang="de-DE" sz="1400" dirty="0" smtClean="0"/>
                <a:t>и</a:t>
              </a:r>
              <a:r>
                <a:rPr lang="vi-VN" altLang="de-DE" sz="1400" dirty="0" smtClean="0"/>
                <a:t>вность организ</a:t>
              </a:r>
              <a:r>
                <a:rPr lang="ru-RU" altLang="de-DE" sz="1400" dirty="0" smtClean="0"/>
                <a:t>а</a:t>
              </a:r>
              <a:r>
                <a:rPr lang="vi-VN" altLang="de-DE" sz="1400" dirty="0" smtClean="0"/>
                <a:t>ции</a:t>
              </a:r>
              <a:r>
                <a:rPr lang="ru-RU" altLang="de-DE" sz="1400" dirty="0" smtClean="0"/>
                <a:t> </a:t>
              </a:r>
              <a:r>
                <a:rPr lang="vi-VN" altLang="de-DE" sz="1400" dirty="0" smtClean="0"/>
                <a:t>экон</a:t>
              </a:r>
              <a:r>
                <a:rPr lang="ru-RU" altLang="de-DE" sz="1400" dirty="0" smtClean="0"/>
                <a:t>о</a:t>
              </a:r>
              <a:r>
                <a:rPr lang="vi-VN" altLang="de-DE" sz="1400" dirty="0" smtClean="0"/>
                <a:t>мики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, </a:t>
              </a:r>
              <a:r>
                <a:rPr lang="ru-RU" altLang="de-DE" sz="1400" dirty="0" smtClean="0">
                  <a:solidFill>
                    <a:schemeClr val="tx1"/>
                  </a:solidFill>
                </a:rPr>
                <a:t>общеэкономический баланс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, </a:t>
              </a:r>
              <a:r>
                <a:rPr lang="ru-RU" altLang="de-DE" sz="1400" dirty="0" smtClean="0">
                  <a:solidFill>
                    <a:schemeClr val="tx1"/>
                  </a:solidFill>
                </a:rPr>
                <a:t/>
              </a:r>
              <a:br>
                <a:rPr lang="ru-RU" altLang="de-DE" sz="1400" dirty="0" smtClean="0">
                  <a:solidFill>
                    <a:schemeClr val="tx1"/>
                  </a:solidFill>
                </a:rPr>
              </a:br>
              <a:r>
                <a:rPr lang="ru-RU" altLang="de-DE" sz="1400" dirty="0" smtClean="0">
                  <a:solidFill>
                    <a:schemeClr val="tx1"/>
                  </a:solidFill>
                </a:rPr>
                <a:t>повышение общественного благосостояния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....)</a:t>
              </a:r>
              <a:endParaRPr lang="de-DE" alt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78182" name="Text Box 1030"/>
            <p:cNvSpPr txBox="1">
              <a:spLocks noChangeArrowheads="1"/>
            </p:cNvSpPr>
            <p:nvPr/>
          </p:nvSpPr>
          <p:spPr bwMode="auto">
            <a:xfrm>
              <a:off x="540" y="2371"/>
              <a:ext cx="4635" cy="86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de-DE" b="1" u="sng" dirty="0" smtClean="0"/>
                <a:t>Стратегические цели</a:t>
              </a:r>
              <a:r>
                <a:rPr lang="de-DE" altLang="de-DE" sz="2000" b="1" u="sng" dirty="0" smtClean="0">
                  <a:solidFill>
                    <a:schemeClr val="tx1"/>
                  </a:solidFill>
                </a:rPr>
                <a:t> (</a:t>
              </a:r>
              <a:r>
                <a:rPr lang="ru-RU" altLang="de-DE" b="1" u="sng" dirty="0" smtClean="0"/>
                <a:t>Ц</a:t>
              </a:r>
              <a:r>
                <a:rPr lang="ru-RU" altLang="de-DE" sz="2000" b="1" u="sng" dirty="0" smtClean="0">
                  <a:solidFill>
                    <a:schemeClr val="tx1"/>
                  </a:solidFill>
                </a:rPr>
                <a:t>ели</a:t>
              </a:r>
              <a:r>
                <a:rPr lang="de-DE" altLang="de-DE" sz="2000" b="1" u="sng" dirty="0" smtClean="0">
                  <a:solidFill>
                    <a:schemeClr val="tx1"/>
                  </a:solidFill>
                </a:rPr>
                <a:t> </a:t>
              </a:r>
              <a:r>
                <a:rPr lang="ru-RU" altLang="de-DE" sz="2000" b="1" u="sng" dirty="0" smtClean="0">
                  <a:solidFill>
                    <a:schemeClr val="tx1"/>
                  </a:solidFill>
                </a:rPr>
                <a:t>руководства</a:t>
              </a:r>
              <a:r>
                <a:rPr lang="de-DE" altLang="de-DE" sz="2000" b="1" u="sng" dirty="0" smtClean="0">
                  <a:solidFill>
                    <a:schemeClr val="tx1"/>
                  </a:solidFill>
                </a:rPr>
                <a:t>)</a:t>
              </a:r>
              <a:endParaRPr lang="de-DE" altLang="de-DE" b="1" u="sng" dirty="0">
                <a:solidFill>
                  <a:schemeClr val="tx1"/>
                </a:solidFill>
              </a:endParaRPr>
            </a:p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600" dirty="0">
                  <a:solidFill>
                    <a:schemeClr val="tx1"/>
                  </a:solidFill>
                </a:rPr>
                <a:t> 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(</a:t>
              </a:r>
              <a:r>
                <a:rPr lang="de-DE" altLang="de-DE" sz="1400" b="1" dirty="0" smtClean="0">
                  <a:solidFill>
                    <a:schemeClr val="tx1"/>
                  </a:solidFill>
                </a:rPr>
                <a:t>=</a:t>
              </a:r>
              <a:r>
                <a:rPr lang="ru-RU" altLang="de-DE" sz="1400" b="1" dirty="0" smtClean="0"/>
                <a:t>долгосрочные цели, как правило,</a:t>
              </a:r>
              <a:r>
                <a:rPr lang="de-DE" altLang="de-DE" sz="1400" b="1" dirty="0" smtClean="0">
                  <a:solidFill>
                    <a:schemeClr val="tx1"/>
                  </a:solidFill>
                </a:rPr>
                <a:t> </a:t>
              </a:r>
              <a:r>
                <a:rPr lang="ru-RU" altLang="de-DE" sz="1400" b="1" dirty="0" smtClean="0">
                  <a:solidFill>
                    <a:schemeClr val="tx1"/>
                  </a:solidFill>
                </a:rPr>
                <a:t>определенные в процессе </a:t>
              </a:r>
              <a:br>
                <a:rPr lang="ru-RU" altLang="de-DE" sz="1400" b="1" dirty="0" smtClean="0">
                  <a:solidFill>
                    <a:schemeClr val="tx1"/>
                  </a:solidFill>
                </a:rPr>
              </a:br>
              <a:r>
                <a:rPr lang="ru-RU" altLang="de-DE" sz="1400" b="1" dirty="0" smtClean="0">
                  <a:solidFill>
                    <a:schemeClr val="tx1"/>
                  </a:solidFill>
                </a:rPr>
                <a:t>политического формирования воли или установленные уполномоченными органами управления</a:t>
              </a:r>
              <a:r>
                <a:rPr lang="de-DE" altLang="de-DE" sz="1400" b="1" dirty="0" smtClean="0">
                  <a:solidFill>
                    <a:schemeClr val="tx1"/>
                  </a:solidFill>
                </a:rPr>
                <a:t>;</a:t>
              </a:r>
              <a:r>
                <a:rPr lang="ru-RU" altLang="de-DE" sz="1400" b="1" dirty="0" smtClean="0"/>
                <a:t> </a:t>
              </a:r>
              <a:r>
                <a:rPr lang="ru-RU" altLang="de-DE" sz="1400" dirty="0" smtClean="0">
                  <a:solidFill>
                    <a:schemeClr val="tx1"/>
                  </a:solidFill>
                </a:rPr>
                <a:t>напр.,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ru-RU" altLang="de-DE" sz="1400" dirty="0" smtClean="0">
                  <a:solidFill>
                    <a:schemeClr val="tx1"/>
                  </a:solidFill>
                </a:rPr>
                <a:t>улучшение работы в области социальной защиты детства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, </a:t>
              </a:r>
              <a:r>
                <a:rPr lang="ru-RU" altLang="de-DE" sz="1400" dirty="0" smtClean="0">
                  <a:solidFill>
                    <a:schemeClr val="tx1"/>
                  </a:solidFill>
                </a:rPr>
                <a:t>оптимизация </a:t>
              </a:r>
              <a:r>
                <a:rPr lang="ru-RU" sz="1400" dirty="0" smtClean="0"/>
                <a:t>транспортной обстановки </a:t>
              </a:r>
              <a:r>
                <a:rPr lang="ru-RU" altLang="de-DE" sz="1400" dirty="0" smtClean="0">
                  <a:solidFill>
                    <a:schemeClr val="tx1"/>
                  </a:solidFill>
                </a:rPr>
                <a:t>в городе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,....)</a:t>
              </a:r>
              <a:endParaRPr lang="de-DE" alt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178183" name="Text Box 1031"/>
            <p:cNvSpPr txBox="1">
              <a:spLocks noChangeArrowheads="1"/>
            </p:cNvSpPr>
            <p:nvPr/>
          </p:nvSpPr>
          <p:spPr bwMode="auto">
            <a:xfrm>
              <a:off x="540" y="3345"/>
              <a:ext cx="4635" cy="99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de-DE" b="1" u="sng" dirty="0" smtClean="0"/>
                <a:t>Оперативные цели (Цели исполнения) </a:t>
              </a:r>
              <a:endParaRPr lang="de-DE" altLang="de-DE" b="1" u="sng" dirty="0">
                <a:solidFill>
                  <a:schemeClr val="tx1"/>
                </a:solidFill>
              </a:endParaRPr>
            </a:p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600" dirty="0">
                  <a:solidFill>
                    <a:schemeClr val="tx1"/>
                  </a:solidFill>
                </a:rPr>
                <a:t> 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(</a:t>
              </a:r>
              <a:r>
                <a:rPr lang="de-DE" altLang="de-DE" sz="1400" b="1" dirty="0" smtClean="0">
                  <a:solidFill>
                    <a:schemeClr val="tx1"/>
                  </a:solidFill>
                </a:rPr>
                <a:t>=</a:t>
              </a:r>
              <a:r>
                <a:rPr lang="ru-RU" altLang="de-DE" sz="1400" b="1" dirty="0" smtClean="0">
                  <a:solidFill>
                    <a:schemeClr val="tx1"/>
                  </a:solidFill>
                </a:rPr>
                <a:t>кратко</a:t>
              </a:r>
              <a:r>
                <a:rPr lang="de-DE" altLang="de-DE" sz="1400" b="1" dirty="0" smtClean="0">
                  <a:solidFill>
                    <a:schemeClr val="tx1"/>
                  </a:solidFill>
                </a:rPr>
                <a:t>- </a:t>
              </a:r>
              <a:r>
                <a:rPr lang="ru-RU" altLang="de-DE" sz="1400" b="1" dirty="0" smtClean="0">
                  <a:solidFill>
                    <a:schemeClr val="tx1"/>
                  </a:solidFill>
                </a:rPr>
                <a:t>и среднесрочные цели, </a:t>
              </a:r>
              <a:r>
                <a:rPr lang="ru-RU" altLang="de-DE" sz="1400" b="1" dirty="0" smtClean="0"/>
                <a:t>устанавливаемые </a:t>
              </a:r>
              <a:r>
                <a:rPr lang="ru-RU" altLang="de-DE" sz="1400" b="1" dirty="0" smtClean="0">
                  <a:solidFill>
                    <a:schemeClr val="tx1"/>
                  </a:solidFill>
                </a:rPr>
                <a:t>на основе решений органов управления;</a:t>
              </a:r>
              <a:r>
                <a:rPr lang="de-DE" altLang="de-DE" sz="1400" b="1" dirty="0" smtClean="0">
                  <a:solidFill>
                    <a:schemeClr val="tx1"/>
                  </a:solidFill>
                </a:rPr>
                <a:t> </a:t>
              </a:r>
              <a:r>
                <a:rPr lang="ru-RU" altLang="de-DE" sz="1400" b="1" dirty="0" smtClean="0">
                  <a:solidFill>
                    <a:schemeClr val="tx1"/>
                  </a:solidFill>
                </a:rPr>
                <a:t>они служат достижению стратегических целей и главных целей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: </a:t>
              </a:r>
              <a:r>
                <a:rPr lang="ru-RU" altLang="de-DE" sz="1400" dirty="0" smtClean="0">
                  <a:solidFill>
                    <a:schemeClr val="tx1"/>
                  </a:solidFill>
                </a:rPr>
                <a:t>напр., сокращение среднего времени обработки </a:t>
              </a:r>
              <a:r>
                <a:rPr lang="ru-RU" altLang="de-DE" sz="1400" dirty="0" smtClean="0"/>
                <a:t>ходатайства</a:t>
              </a:r>
              <a:r>
                <a:rPr lang="ru-RU" sz="1400" dirty="0" smtClean="0"/>
                <a:t> о выдаче </a:t>
              </a:r>
              <a:br>
                <a:rPr lang="ru-RU" sz="1400" dirty="0" smtClean="0"/>
              </a:br>
              <a:r>
                <a:rPr lang="ru-RU" sz="1400" dirty="0" smtClean="0"/>
                <a:t>разрешения на строительство </a:t>
              </a:r>
              <a:r>
                <a:rPr lang="ru-RU" altLang="de-DE" sz="1400" dirty="0" smtClean="0">
                  <a:solidFill>
                    <a:schemeClr val="tx1"/>
                  </a:solidFill>
                </a:rPr>
                <a:t>на 14 дней;</a:t>
              </a:r>
              <a:r>
                <a:rPr lang="de-DE" altLang="de-DE" sz="1400" dirty="0" smtClean="0">
                  <a:solidFill>
                    <a:schemeClr val="tx1"/>
                  </a:solidFill>
                </a:rPr>
                <a:t> </a:t>
              </a:r>
              <a:r>
                <a:rPr lang="ru-RU" altLang="de-DE" sz="1400" dirty="0" smtClean="0"/>
                <a:t>предоставление </a:t>
              </a:r>
              <a:br>
                <a:rPr lang="ru-RU" altLang="de-DE" sz="1400" dirty="0" smtClean="0"/>
              </a:br>
              <a:r>
                <a:rPr lang="ru-RU" altLang="de-DE" sz="1400" dirty="0" smtClean="0"/>
                <a:t>десяти дополнительных мест </a:t>
              </a:r>
              <a:r>
                <a:rPr lang="ru-RU" altLang="de-DE" sz="1400" dirty="0" smtClean="0">
                  <a:solidFill>
                    <a:schemeClr val="tx1"/>
                  </a:solidFill>
                </a:rPr>
                <a:t>в детском саду</a:t>
              </a:r>
              <a:endParaRPr lang="de-DE" alt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178184" name="Line 1032"/>
            <p:cNvSpPr>
              <a:spLocks noChangeShapeType="1"/>
            </p:cNvSpPr>
            <p:nvPr/>
          </p:nvSpPr>
          <p:spPr bwMode="auto">
            <a:xfrm>
              <a:off x="2880" y="224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  <p:sp>
          <p:nvSpPr>
            <p:cNvPr id="178185" name="Line 1033"/>
            <p:cNvSpPr>
              <a:spLocks noChangeShapeType="1"/>
            </p:cNvSpPr>
            <p:nvPr/>
          </p:nvSpPr>
          <p:spPr bwMode="auto">
            <a:xfrm>
              <a:off x="2880" y="321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275088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5676911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«Дорожная карта»</a:t>
            </a:r>
            <a:endParaRPr lang="de-DE" sz="2800" dirty="0">
              <a:latin typeface="+mn-lt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24744"/>
            <a:ext cx="6952263" cy="52241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1428736"/>
            <a:ext cx="4071966" cy="357190"/>
          </a:xfrm>
          <a:prstGeom prst="rect">
            <a:avLst/>
          </a:prstGeom>
          <a:solidFill>
            <a:srgbClr val="4FA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Пирамида концепции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2857496"/>
            <a:ext cx="1143008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Уровень </a:t>
            </a:r>
            <a:r>
              <a:rPr lang="de-DE" sz="1200" b="1" dirty="0" smtClean="0"/>
              <a:t>1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4071942"/>
            <a:ext cx="1143008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Уровень </a:t>
            </a:r>
            <a:r>
              <a:rPr lang="de-DE" sz="1200" b="1" dirty="0" smtClean="0"/>
              <a:t>2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5214950"/>
            <a:ext cx="1143008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Уровень</a:t>
            </a:r>
            <a:r>
              <a:rPr lang="de-DE" sz="1200" b="1" dirty="0" smtClean="0"/>
              <a:t> 3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2714620"/>
            <a:ext cx="178595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Куда мы хотим  прийти?</a:t>
            </a:r>
          </a:p>
          <a:p>
            <a:r>
              <a:rPr lang="ru-RU" sz="1200" b="1" dirty="0" smtClean="0"/>
              <a:t>«Желаемые места»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4071942"/>
            <a:ext cx="1571636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Каким путем </a:t>
            </a:r>
            <a:br>
              <a:rPr lang="ru-RU" sz="1200" b="1" dirty="0" smtClean="0"/>
            </a:br>
            <a:r>
              <a:rPr lang="ru-RU" sz="1200" b="1" dirty="0" smtClean="0"/>
              <a:t>мы будем туда добираться?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2198" y="5072074"/>
            <a:ext cx="1285884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Что нам для </a:t>
            </a:r>
            <a:br>
              <a:rPr lang="ru-RU" sz="1200" b="1" dirty="0" smtClean="0"/>
            </a:br>
            <a:r>
              <a:rPr lang="ru-RU" sz="1200" b="1" dirty="0" smtClean="0"/>
              <a:t>этого нужно сделать?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108" y="1928802"/>
            <a:ext cx="1714512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Уровни концепции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29124" y="1928802"/>
            <a:ext cx="2714644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Основные вопросы концепции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4000504"/>
            <a:ext cx="2000264" cy="714380"/>
          </a:xfrm>
          <a:prstGeom prst="rect">
            <a:avLst/>
          </a:prstGeom>
          <a:solidFill>
            <a:srgbClr val="B1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Маркетинговые стратегии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(= определение «маршрута»)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06" y="2928934"/>
            <a:ext cx="928694" cy="714380"/>
          </a:xfrm>
          <a:prstGeom prst="rect">
            <a:avLst/>
          </a:prstGeom>
          <a:solidFill>
            <a:srgbClr val="B1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Марке-тинговые цели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5143512"/>
            <a:ext cx="3214710" cy="785818"/>
          </a:xfrm>
          <a:prstGeom prst="rect">
            <a:avLst/>
          </a:prstGeom>
          <a:solidFill>
            <a:srgbClr val="B1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Инструменты маркетинговой политики 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(= выбор «транспортных средств»)</a:t>
            </a:r>
          </a:p>
          <a:p>
            <a:pPr algn="ctr"/>
            <a:r>
              <a:rPr lang="ru-RU" sz="1100" dirty="0" err="1" smtClean="0">
                <a:solidFill>
                  <a:schemeClr val="tx1"/>
                </a:solidFill>
              </a:rPr>
              <a:t>Маркетинг-микс</a:t>
            </a:r>
            <a:endParaRPr lang="ru-RU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5391159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Маркетинговый процесс</a:t>
            </a:r>
            <a:endParaRPr lang="de-DE" sz="2800" dirty="0">
              <a:latin typeface="+mn-lt"/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56773099"/>
              </p:ext>
            </p:extLst>
          </p:nvPr>
        </p:nvGraphicFramePr>
        <p:xfrm>
          <a:off x="271388" y="1412776"/>
          <a:ext cx="86210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0694" y="2285992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/>
              <a:t>Опреде-ление</a:t>
            </a:r>
            <a:br>
              <a:rPr lang="ru-RU" b="1" dirty="0" smtClean="0"/>
            </a:br>
            <a:r>
              <a:rPr lang="ru-RU" b="1" dirty="0" smtClean="0"/>
              <a:t>стратегии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78" y="228599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err="1" smtClean="0"/>
              <a:t>Целе-полагание</a:t>
            </a:r>
            <a:endParaRPr lang="ru-RU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429520" y="2285992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/>
              <a:t>Исполь-зование инстру-ментов</a:t>
            </a:r>
          </a:p>
        </p:txBody>
      </p:sp>
    </p:spTree>
    <p:extLst>
      <p:ext uri="{BB962C8B-B14F-4D97-AF65-F5344CB8AC3E}">
        <p14:creationId xmlns:p14="http://schemas.microsoft.com/office/powerpoint/2010/main" val="2995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5676911" cy="534968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Виды маркетинговых целей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de-DE" dirty="0">
              <a:latin typeface="+mn-lt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79" y="1700808"/>
            <a:ext cx="8817292" cy="3225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714488"/>
            <a:ext cx="4857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Классификация маркетинговых целей</a:t>
            </a:r>
            <a:endParaRPr lang="ru-RU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286124"/>
            <a:ext cx="1785950" cy="461665"/>
          </a:xfrm>
          <a:prstGeom prst="rect">
            <a:avLst/>
          </a:prstGeom>
          <a:solidFill>
            <a:srgbClr val="CFE2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Качественные маркетинговые цели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3286124"/>
            <a:ext cx="1643074" cy="461665"/>
          </a:xfrm>
          <a:prstGeom prst="rect">
            <a:avLst/>
          </a:prstGeom>
          <a:solidFill>
            <a:srgbClr val="CFE2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Количественные маркетинговые цели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678" y="2500306"/>
            <a:ext cx="2633682" cy="369332"/>
          </a:xfrm>
          <a:prstGeom prst="rect">
            <a:avLst/>
          </a:prstGeom>
          <a:solidFill>
            <a:srgbClr val="4FAE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Маркетинговые цели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3857628"/>
            <a:ext cx="1643074" cy="461665"/>
          </a:xfrm>
          <a:prstGeom prst="rect">
            <a:avLst/>
          </a:prstGeom>
          <a:solidFill>
            <a:srgbClr val="CFE2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Экономические маркетинговые цели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0298" y="3929066"/>
            <a:ext cx="1357322" cy="461665"/>
          </a:xfrm>
          <a:prstGeom prst="rect">
            <a:avLst/>
          </a:prstGeom>
          <a:solidFill>
            <a:srgbClr val="CFE2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Результативные цели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567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072230" cy="801687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Возможные маркетинговые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стратегии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1804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Лидерство по стоимости</a:t>
            </a:r>
            <a:r>
              <a:rPr lang="de-DE" sz="2000" b="0" dirty="0" smtClean="0"/>
              <a:t> – </a:t>
            </a:r>
            <a:r>
              <a:rPr lang="ru-RU" sz="2000" b="0" dirty="0" smtClean="0"/>
              <a:t>напр., выгодные цены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Профилирование</a:t>
            </a:r>
            <a:r>
              <a:rPr lang="de-DE" sz="2000" b="0" dirty="0" smtClean="0"/>
              <a:t> – </a:t>
            </a:r>
            <a:r>
              <a:rPr lang="ru-RU" sz="2000" b="0" dirty="0" smtClean="0"/>
              <a:t>разработка уникальных отличительных качеств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Дифференциация</a:t>
            </a:r>
            <a:r>
              <a:rPr lang="de-DE" sz="2000" b="0" dirty="0" smtClean="0"/>
              <a:t> – </a:t>
            </a:r>
            <a:r>
              <a:rPr lang="ru-RU" sz="2000" b="0" dirty="0" smtClean="0"/>
              <a:t>наше отличие, напр., в качестве сервисного обслуживания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Занятие ниши</a:t>
            </a:r>
            <a:r>
              <a:rPr lang="de-DE" sz="2000" b="0" dirty="0" smtClean="0"/>
              <a:t> – </a:t>
            </a:r>
            <a:r>
              <a:rPr lang="ru-RU" sz="2000" b="0" dirty="0" smtClean="0"/>
              <a:t>мы предлагаем услуги, которые не предлагаются другими</a:t>
            </a:r>
            <a:endParaRPr lang="de-DE" sz="2000" b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Стратегии сегментации рынков</a:t>
            </a:r>
            <a:r>
              <a:rPr lang="de-DE" sz="2000" b="0" dirty="0" smtClean="0"/>
              <a:t> – </a:t>
            </a:r>
            <a:r>
              <a:rPr lang="ru-RU" sz="2000" b="0" dirty="0" smtClean="0"/>
              <a:t>напр., пожилые люди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9738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142844" y="285728"/>
            <a:ext cx="5786478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de-DE" sz="2800" b="1" dirty="0" smtClean="0">
                <a:latin typeface="+mn-lt"/>
              </a:rPr>
              <a:t>Классический маркетинг-микс</a:t>
            </a:r>
            <a:r>
              <a:rPr lang="ru-RU" sz="2800" i="1" dirty="0" smtClean="0"/>
              <a:t> </a:t>
            </a:r>
            <a:endParaRPr lang="ru-RU" altLang="de-DE" sz="2800" b="1" dirty="0" smtClean="0">
              <a:latin typeface="+mn-lt"/>
            </a:endParaRPr>
          </a:p>
          <a:p>
            <a:pPr algn="l">
              <a:lnSpc>
                <a:spcPct val="110000"/>
              </a:lnSpc>
            </a:pPr>
            <a:endParaRPr lang="de-DE" altLang="de-DE" sz="2800" b="1" dirty="0">
              <a:latin typeface="Univers LT 45 Light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34" y="1214422"/>
            <a:ext cx="8229600" cy="7858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altLang="de-DE" sz="1800" dirty="0" smtClean="0">
                <a:latin typeface="Arial" charset="0"/>
              </a:rPr>
              <a:t>При помощи данных инструментов реализуются маркетинговые стратегии и планы:</a:t>
            </a:r>
            <a:endParaRPr lang="de-DE" altLang="de-DE" sz="1800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DE" altLang="de-DE" sz="2000" dirty="0" smtClean="0">
              <a:latin typeface="Aria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de-DE" altLang="de-DE" sz="2000" dirty="0" smtClean="0">
              <a:latin typeface="Arial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41576"/>
              </p:ext>
            </p:extLst>
          </p:nvPr>
        </p:nvGraphicFramePr>
        <p:xfrm>
          <a:off x="357158" y="2143116"/>
          <a:ext cx="8515351" cy="259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979889"/>
                <a:gridCol w="2376174"/>
                <a:gridCol w="2016148"/>
              </a:tblGrid>
              <a:tr h="64833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олитика в отношении продукта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9" marB="45739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Ценовая </a:t>
                      </a:r>
                      <a:b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политика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9" marB="45739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Продвижение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Коммуникационная политика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9" marB="45739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b="1" kern="1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Дистрибуционная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политика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9" marB="45739"/>
                </a:tc>
              </a:tr>
              <a:tr h="15551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Продукты и услуги, включая дополнительные услуги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9" marB="45739"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продажной цены, а также возможных скидок, условий оплаты…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9" marB="45739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Коммуникация с целевыми группами 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том числе, связи с общественностью, образ действий, корпоративная культура, имидж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9" marB="45739"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Сбытовая деятельность  (напр.,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место-нахождение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часы работы)</a:t>
                      </a:r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39" marB="457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0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2844" y="142852"/>
            <a:ext cx="7215238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sz="2400" b="1" dirty="0" smtClean="0">
                <a:latin typeface="+mn-lt"/>
              </a:rPr>
              <a:t>Работа с общественностью</a:t>
            </a:r>
            <a:r>
              <a:rPr lang="de-DE" altLang="de-DE" sz="2400" b="1" dirty="0" smtClean="0">
                <a:latin typeface="+mn-lt"/>
              </a:rPr>
              <a:t> </a:t>
            </a:r>
            <a:r>
              <a:rPr lang="ru-RU" altLang="de-DE" sz="2400" b="1" dirty="0" smtClean="0">
                <a:latin typeface="+mn-lt"/>
              </a:rPr>
              <a:t/>
            </a:r>
            <a:br>
              <a:rPr lang="ru-RU" altLang="de-DE" sz="2400" b="1" dirty="0" smtClean="0">
                <a:latin typeface="+mn-lt"/>
              </a:rPr>
            </a:br>
            <a:r>
              <a:rPr lang="ru-RU" altLang="de-DE" sz="2400" b="1" dirty="0" smtClean="0">
                <a:latin typeface="+mn-lt"/>
              </a:rPr>
              <a:t>и маркетинг</a:t>
            </a:r>
            <a:endParaRPr lang="de-DE" altLang="de-DE" sz="2400" b="1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5514"/>
              </p:ext>
            </p:extLst>
          </p:nvPr>
        </p:nvGraphicFramePr>
        <p:xfrm>
          <a:off x="500034" y="1500175"/>
          <a:ext cx="8143932" cy="4333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4214842"/>
              </a:tblGrid>
              <a:tr h="47535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абота с общественностью </a:t>
                      </a:r>
                      <a:r>
                        <a:rPr lang="de-DE" sz="2000" b="1" dirty="0" smtClean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«паблик </a:t>
                      </a:r>
                      <a:r>
                        <a:rPr lang="ru-RU" sz="20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рилейшенз</a:t>
                      </a:r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de-DE" sz="20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– PR)</a:t>
                      </a:r>
                      <a:endParaRPr lang="de-DE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>
                    <a:solidFill>
                      <a:srgbClr val="68BA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Маркетинг</a:t>
                      </a:r>
                      <a:endParaRPr lang="de-D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>
                    <a:solidFill>
                      <a:srgbClr val="68BAC0"/>
                    </a:solidFill>
                  </a:tcPr>
                </a:tc>
              </a:tr>
              <a:tr h="262431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позитивного общественного мнения (Имидж)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общественностью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направлена, в первую очередь, «внутрь организации»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примерно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60%: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сотрудники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преподаватели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…),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затем уже «во внешний мир» 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(40%: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клиенты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деловые партнеры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СМИ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…)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44" marR="91444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реднесрочной до долгосрочной стратегии</a:t>
                      </a:r>
                      <a:endParaRPr lang="de-DE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бренда</a:t>
                      </a:r>
                      <a:endParaRPr lang="de-DE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Маркетингу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предшествуют маркетинговые исследования 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опрос потребностей клиентов</a:t>
                      </a:r>
                      <a:r>
                        <a:rPr lang="de-DE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Целенаправленное комбинирование маркетинговых инструментов</a:t>
                      </a:r>
                      <a:endParaRPr lang="de-DE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5111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/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de-D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79388"/>
            <a:ext cx="1890697" cy="801687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Пример</a:t>
            </a:r>
            <a:endParaRPr lang="de-DE" sz="2800" dirty="0">
              <a:latin typeface="+mn-lt"/>
            </a:endParaRP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6929454" y="2714620"/>
            <a:ext cx="1714512" cy="4445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661" name="AutoShape 29"/>
          <p:cNvSpPr>
            <a:spLocks noChangeShapeType="1"/>
          </p:cNvSpPr>
          <p:nvPr/>
        </p:nvSpPr>
        <p:spPr bwMode="auto">
          <a:xfrm>
            <a:off x="2428860" y="2571744"/>
            <a:ext cx="46751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57158" y="1214422"/>
          <a:ext cx="8572561" cy="5237083"/>
        </p:xfrm>
        <a:graphic>
          <a:graphicData uri="http://schemas.openxmlformats.org/drawingml/2006/table">
            <a:tbl>
              <a:tblPr/>
              <a:tblGrid>
                <a:gridCol w="2143141"/>
                <a:gridCol w="2357454"/>
                <a:gridCol w="2074107"/>
                <a:gridCol w="1997859"/>
              </a:tblGrid>
              <a:tr h="1654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/>
                          <a:ea typeface="Calibri"/>
                          <a:cs typeface="Times New Roman"/>
                        </a:rPr>
                        <a:t>МИССИЯ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14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"Мы </a:t>
                      </a:r>
                      <a:r>
                        <a:rPr lang="ru-RU" sz="1100" b="1" dirty="0" smtClean="0">
                          <a:latin typeface="Arial"/>
                          <a:ea typeface="Calibri"/>
                          <a:cs typeface="Times New Roman"/>
                        </a:rPr>
                        <a:t>– это современное </a:t>
                      </a: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предприятие по оказанию услуг, которое выполняет свои задачи экономично, эффективно и с ориентацией на граждан. В центре внимания нашей работы находится гражданин. Гражданин для нас - это король."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591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                         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Главная цель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="1" dirty="0" smtClean="0">
                          <a:latin typeface="Arial"/>
                          <a:ea typeface="Calibri"/>
                          <a:cs typeface="Times New Roman"/>
                        </a:rPr>
                        <a:t>Стратегические </a:t>
                      </a: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de-DE" sz="1100" b="1" dirty="0" smtClean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="1" dirty="0" smtClean="0">
                          <a:latin typeface="Arial"/>
                          <a:ea typeface="Calibri"/>
                          <a:cs typeface="Times New Roman"/>
                        </a:rPr>
                        <a:t>цели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Доброжелательность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Приятная атмосфера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Короткие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«пути» (расстояния)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Прозрачность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06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+mn-lt"/>
                          <a:ea typeface="Calibri"/>
                          <a:cs typeface="Times New Roman"/>
                        </a:rPr>
                        <a:t>Способность к работе в команде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 учетом потребностей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ЛОВЗ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Сокращенное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обработки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ходатайств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Работа с общественностью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09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+mn-lt"/>
                          <a:ea typeface="Calibri"/>
                          <a:cs typeface="Times New Roman"/>
                        </a:rPr>
                        <a:t>Коммуникабельность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Упорядоченность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Четкая структура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ответственности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Улучшение идентификации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09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+mn-lt"/>
                          <a:ea typeface="Calibri"/>
                          <a:cs typeface="Times New Roman"/>
                        </a:rPr>
                        <a:t>Способность к критическому подходу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Современные </a:t>
                      </a:r>
                      <a:r>
                        <a:rPr lang="de-DE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-технологии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Сокращение иерархических уровней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Повышение качества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09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+mn-lt"/>
                          <a:ea typeface="Calibri"/>
                          <a:cs typeface="Times New Roman"/>
                        </a:rPr>
                        <a:t>Способность нахождения консенсуса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Центральное расположение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офисов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Измененные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часы приема (время работы)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……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06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+mn-lt"/>
                          <a:ea typeface="Calibri"/>
                          <a:cs typeface="Times New Roman"/>
                        </a:rPr>
                        <a:t>Навыки разрешения конфликтов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……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Экономическая эффективность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06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+mn-lt"/>
                          <a:ea typeface="Calibri"/>
                          <a:cs typeface="Times New Roman"/>
                        </a:rPr>
                        <a:t>Компетенция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Высокий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организационно-технический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уровень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812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Актуальность </a:t>
                      </a:r>
                      <a:r>
                        <a:rPr lang="ru-RU" sz="1000" dirty="0">
                          <a:latin typeface="+mn-lt"/>
                          <a:ea typeface="Calibri"/>
                          <a:cs typeface="Times New Roman"/>
                        </a:rPr>
                        <a:t>знаний</a:t>
                      </a: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Центральный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офис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управления по делам </a:t>
                      </a:r>
                      <a:b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граждан 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45" marR="588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2857488" y="2000240"/>
            <a:ext cx="4714908" cy="357190"/>
          </a:xfrm>
          <a:prstGeom prst="roundRect">
            <a:avLst>
              <a:gd name="adj" fmla="val 16667"/>
            </a:avLst>
          </a:prstGeom>
          <a:solidFill>
            <a:srgbClr val="4EA2D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Ориентация на граждан в работе администрации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9654" name="AutoShape 22"/>
          <p:cNvSpPr>
            <a:spLocks noChangeArrowheads="1"/>
          </p:cNvSpPr>
          <p:nvPr/>
        </p:nvSpPr>
        <p:spPr bwMode="auto">
          <a:xfrm>
            <a:off x="2643174" y="2857496"/>
            <a:ext cx="2071702" cy="500066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/>
              <a:t>Оптимизация оснащения</a:t>
            </a:r>
            <a:endParaRPr lang="ru-RU" sz="1200" b="1" dirty="0"/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428596" y="2857496"/>
            <a:ext cx="2000264" cy="515938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/>
              <a:t>Квалифицированные сотрудники</a:t>
            </a:r>
            <a:endParaRPr lang="ru-RU" sz="1200" b="1" dirty="0"/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4857752" y="2857496"/>
            <a:ext cx="2000264" cy="4445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/>
              <a:t>Эффективная организация</a:t>
            </a:r>
            <a:endParaRPr lang="ru-RU" sz="1200" b="1" dirty="0"/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7000892" y="2857496"/>
            <a:ext cx="1857388" cy="444500"/>
          </a:xfrm>
          <a:prstGeom prst="roundRect">
            <a:avLst>
              <a:gd name="adj" fmla="val 16667"/>
            </a:avLst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b="1" dirty="0" smtClean="0"/>
              <a:t>Улучшение </a:t>
            </a:r>
            <a:br>
              <a:rPr lang="ru-RU" sz="1200" b="1" dirty="0" smtClean="0"/>
            </a:br>
            <a:r>
              <a:rPr lang="ru-RU" sz="1200" b="1" dirty="0" smtClean="0"/>
              <a:t>имиджа</a:t>
            </a:r>
            <a:endParaRPr lang="ru-RU" sz="1200" b="1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643042" y="2643182"/>
            <a:ext cx="607223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4643438" y="2500306"/>
            <a:ext cx="28575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1535885" y="2750339"/>
            <a:ext cx="21431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7608115" y="2750339"/>
            <a:ext cx="21431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5751521" y="2749545"/>
            <a:ext cx="21431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3536943" y="2749545"/>
            <a:ext cx="21431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6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04800" y="280988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</a:pPr>
            <a:r>
              <a:rPr lang="ru-RU" altLang="de-DE" sz="2800" b="1" dirty="0" smtClean="0"/>
              <a:t>Маркетинг-микс</a:t>
            </a:r>
            <a:r>
              <a:rPr lang="de-DE" altLang="de-DE" sz="2800" b="1" dirty="0" smtClean="0"/>
              <a:t> – </a:t>
            </a:r>
            <a:r>
              <a:rPr lang="ru-RU" alt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lang="de-DE" alt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 </a:t>
            </a:r>
            <a:r>
              <a:rPr lang="de-DE" altLang="de-DE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P‘s</a:t>
            </a:r>
            <a:r>
              <a:rPr lang="ru-RU" alt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</a:t>
            </a:r>
            <a:r>
              <a:rPr lang="ru-RU" altLang="de-DE" sz="2800" dirty="0" smtClean="0"/>
              <a:t> </a:t>
            </a:r>
            <a:endParaRPr lang="de-DE" altLang="de-DE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ru-RU" altLang="de-DE" sz="1600" dirty="0" smtClean="0"/>
              <a:t>Классический маркетинг-микс («маркетинговый комплекс») расширяется </a:t>
            </a:r>
            <a:br>
              <a:rPr lang="ru-RU" altLang="de-DE" sz="1600" dirty="0" smtClean="0"/>
            </a:br>
            <a:r>
              <a:rPr lang="ru-RU" altLang="de-DE" sz="1600" dirty="0" smtClean="0"/>
              <a:t>для поставщиков услуг и дополняется тремя элементами с названиями, начинающимися </a:t>
            </a:r>
            <a:r>
              <a:rPr lang="ru-RU" altLang="de-DE" sz="1600" i="1" dirty="0" smtClean="0"/>
              <a:t>в английском языке</a:t>
            </a:r>
            <a:r>
              <a:rPr lang="ru-RU" altLang="de-DE" sz="1600" dirty="0" smtClean="0"/>
              <a:t> на букву «</a:t>
            </a:r>
            <a:r>
              <a:rPr lang="de-DE" altLang="de-DE" sz="1600" dirty="0" smtClean="0"/>
              <a:t>P</a:t>
            </a:r>
            <a:r>
              <a:rPr lang="ru-RU" altLang="de-DE" sz="1600" dirty="0" smtClean="0"/>
              <a:t>» («П»):</a:t>
            </a:r>
            <a:endParaRPr lang="de-DE" altLang="de-DE" sz="1600" b="1" dirty="0" smtClean="0"/>
          </a:p>
          <a:p>
            <a:pPr marL="0" indent="0" eaLnBrk="1" hangingPunct="1">
              <a:buFontTx/>
              <a:buNone/>
            </a:pPr>
            <a:endParaRPr lang="de-DE" altLang="de-DE" sz="2000" dirty="0" smtClean="0">
              <a:latin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de-DE" altLang="de-DE" sz="2000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313991"/>
              </p:ext>
            </p:extLst>
          </p:nvPr>
        </p:nvGraphicFramePr>
        <p:xfrm>
          <a:off x="571472" y="2214554"/>
          <a:ext cx="8370887" cy="332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915"/>
                <a:gridCol w="2568491"/>
                <a:gridCol w="3060481"/>
              </a:tblGrid>
              <a:tr h="6483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Люди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олитика в области персонала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39" marB="45739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Политика в области процессов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39" marB="45739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окружение</a:t>
                      </a:r>
                      <a:endParaRPr lang="de-DE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Политика в области оснащения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39" marB="45739"/>
                </a:tc>
              </a:tr>
              <a:tr h="2286947">
                <a:tc>
                  <a:txBody>
                    <a:bodyPr/>
                    <a:lstStyle/>
                    <a:p>
                      <a:r>
                        <a:rPr lang="ru-RU" sz="1600" b="0" baseline="0" dirty="0" smtClean="0"/>
                        <a:t>Если</a:t>
                      </a:r>
                      <a:r>
                        <a:rPr lang="ru-RU" sz="1600" b="0" dirty="0" smtClean="0"/>
                        <a:t> речь идет об «услугах», то в отличие от «продуктов»,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здесь</a:t>
                      </a:r>
                      <a:r>
                        <a:rPr lang="ru-RU" sz="1600" b="0" baseline="0" dirty="0" smtClean="0"/>
                        <a:t> р</a:t>
                      </a:r>
                      <a:r>
                        <a:rPr lang="ru-RU" sz="1600" b="0" dirty="0" smtClean="0"/>
                        <a:t>ешающее значение для достижения успеха имеет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персонал, поскольку процесс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оказания услуг связан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конкретными исполнителями.</a:t>
                      </a:r>
                      <a:endParaRPr lang="de-DE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39" marB="45739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 оказания услуг</a:t>
                      </a:r>
                    </a:p>
                    <a:p>
                      <a:endParaRPr lang="ru-RU" sz="16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Оптимизация процессов (напр., время ожидания, продолжительность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обработки) и повышение доброжелательного отношения к клиентам</a:t>
                      </a:r>
                    </a:p>
                    <a:p>
                      <a:endParaRPr lang="de-DE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39" marB="45739"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«Услуги»,  как таковые, являются «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невидимыми». Здесь большую роль играет окружающая среда (здания, офисы, документы ...). 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2" marR="91432" marT="45739" marB="457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5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Содержание</a:t>
            </a:r>
            <a:endParaRPr lang="de-DE" sz="2800" dirty="0">
              <a:latin typeface="Univers LT 45 Ligh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576"/>
              </a:spcBef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Основы управления хозяйственно-экономической деятельностью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576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Успешное руководство персоналом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576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Маркетинг в системе государственного и </a:t>
            </a:r>
            <a:b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муниципального управления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576"/>
              </a:spcBef>
              <a:buFont typeface="+mj-lt"/>
              <a:buAutoNum type="arabicPeriod"/>
            </a:pPr>
            <a:r>
              <a:rPr lang="ru-RU" sz="2000" dirty="0" smtClean="0"/>
              <a:t>Управление проектами</a:t>
            </a:r>
            <a:endParaRPr lang="de-DE" sz="2000" dirty="0" smtClean="0"/>
          </a:p>
          <a:p>
            <a:pPr marL="457200" indent="-457200">
              <a:spcBef>
                <a:spcPts val="576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Управление временем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spcBef>
                <a:spcPts val="576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Организационное развитие</a:t>
            </a:r>
          </a:p>
          <a:p>
            <a:pPr marL="457200" indent="-457200">
              <a:spcBef>
                <a:spcPts val="576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Борьба с коррупцией</a:t>
            </a:r>
            <a:endParaRPr lang="de-DE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2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4929222" cy="801687"/>
          </a:xfrm>
        </p:spPr>
        <p:txBody>
          <a:bodyPr/>
          <a:lstStyle/>
          <a:p>
            <a:pPr algn="l"/>
            <a:r>
              <a:rPr lang="ru-RU" sz="2800" dirty="0" smtClean="0">
                <a:latin typeface="+mn-lt"/>
              </a:rPr>
              <a:t>Управление проектами</a:t>
            </a:r>
            <a:endParaRPr lang="de-DE" sz="2800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15370" cy="437516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b="0" dirty="0" smtClean="0"/>
              <a:t>... </a:t>
            </a:r>
            <a:r>
              <a:rPr lang="ru-RU" sz="2000" b="0" dirty="0" smtClean="0"/>
              <a:t>означает </a:t>
            </a:r>
            <a:r>
              <a:rPr lang="ru-RU" sz="2000" dirty="0" smtClean="0"/>
              <a:t>совокупность</a:t>
            </a:r>
            <a:r>
              <a:rPr lang="ru-RU" sz="2000" b="0" dirty="0" smtClean="0"/>
              <a:t> управленческих задач, организации, методов и средств для инициирования, формулирования, планирования, управления и завершения проектов.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0" dirty="0" smtClean="0"/>
              <a:t>(DIN 69901)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0" dirty="0" smtClean="0"/>
              <a:t>или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0" dirty="0" smtClean="0"/>
              <a:t>Управление проектами - это применение </a:t>
            </a:r>
            <a:r>
              <a:rPr lang="ru-RU" sz="2000" dirty="0" smtClean="0"/>
              <a:t>методов, инструментов, техник и компетенций </a:t>
            </a:r>
            <a:r>
              <a:rPr lang="ru-RU" sz="2000" b="0" dirty="0" smtClean="0"/>
              <a:t>в рамках проекта.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0" dirty="0" smtClean="0"/>
              <a:t>(ISO 21500)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33116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vs_neu">
  <a:themeElements>
    <a:clrScheme name="bvs_ne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vs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vs_n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s_ne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s_ne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s_ne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s_ne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s_ne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s_ne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7627</TotalTime>
  <Words>8484</Words>
  <Application>Microsoft Office PowerPoint</Application>
  <PresentationFormat>Экран (4:3)</PresentationFormat>
  <Paragraphs>2035</Paragraphs>
  <Slides>172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172</vt:i4>
      </vt:variant>
    </vt:vector>
  </HeadingPairs>
  <TitlesOfParts>
    <vt:vector size="174" baseType="lpstr">
      <vt:lpstr>bvs_neu</vt:lpstr>
      <vt:lpstr>Clip</vt:lpstr>
      <vt:lpstr>Инструменты и компетенции менеджмента в системе государственного и муниципального управления</vt:lpstr>
      <vt:lpstr>Содержание</vt:lpstr>
      <vt:lpstr>Содержание</vt:lpstr>
      <vt:lpstr>Замкнутый цикл управления</vt:lpstr>
      <vt:lpstr>Презентация PowerPoint</vt:lpstr>
      <vt:lpstr>Администрация – в качестве предприятия</vt:lpstr>
      <vt:lpstr>Продукт - как центральный элемент</vt:lpstr>
      <vt:lpstr>Пример: Сбалансированная  система показателей продукции</vt:lpstr>
      <vt:lpstr>Виды целей</vt:lpstr>
      <vt:lpstr>Иерархия целей</vt:lpstr>
      <vt:lpstr>Формулирование целей</vt:lpstr>
      <vt:lpstr>Цели хозяйственно-экономической  деятельности предприятий</vt:lpstr>
      <vt:lpstr>Недостатки в управлении администрации</vt:lpstr>
      <vt:lpstr>Цели управления хозяйственно-экономической деятельностью</vt:lpstr>
      <vt:lpstr>Презентация PowerPoint</vt:lpstr>
      <vt:lpstr>Презентация PowerPoint</vt:lpstr>
      <vt:lpstr>Этапы развития реформы</vt:lpstr>
      <vt:lpstr>Муниципальная модель управления (ММУ/KSM)*</vt:lpstr>
      <vt:lpstr>Стейкхолдеры и структуры</vt:lpstr>
      <vt:lpstr>Процессы управления</vt:lpstr>
      <vt:lpstr>Инструменты управления</vt:lpstr>
      <vt:lpstr>Элементы бухгалтерского учета</vt:lpstr>
      <vt:lpstr>Общая структура  управленческого учета</vt:lpstr>
      <vt:lpstr>Контроллинг и отчетность</vt:lpstr>
      <vt:lpstr>Содержание отчетов</vt:lpstr>
      <vt:lpstr>Задачи контроллинга</vt:lpstr>
      <vt:lpstr>Корпоративная культура</vt:lpstr>
      <vt:lpstr>Руководство</vt:lpstr>
      <vt:lpstr>Примеры из практики</vt:lpstr>
      <vt:lpstr> От определения миссии –  к определению ведущей цели </vt:lpstr>
      <vt:lpstr>От миссии - к области действий </vt:lpstr>
      <vt:lpstr>От области действий –  к стратегической цели</vt:lpstr>
      <vt:lpstr>Области воздействия  процесса управления</vt:lpstr>
      <vt:lpstr>Содержание</vt:lpstr>
      <vt:lpstr>Введение</vt:lpstr>
      <vt:lpstr>Задачи руководителя</vt:lpstr>
      <vt:lpstr>Элементы руководства</vt:lpstr>
      <vt:lpstr>Презентация PowerPoint</vt:lpstr>
      <vt:lpstr>Четыре составных элемента руководства</vt:lpstr>
      <vt:lpstr>Стиль руководства</vt:lpstr>
      <vt:lpstr>Область противостояния   интересов в процессе руководства</vt:lpstr>
      <vt:lpstr>Обзор стилей руководства</vt:lpstr>
      <vt:lpstr>Презентация PowerPoint</vt:lpstr>
      <vt:lpstr>Презентация PowerPoint</vt:lpstr>
      <vt:lpstr>Ситуационное руководство II</vt:lpstr>
      <vt:lpstr>Ситуационное руководство III</vt:lpstr>
      <vt:lpstr>Проблемы и  современные тенденции развития</vt:lpstr>
      <vt:lpstr>Компетенции руководителя</vt:lpstr>
      <vt:lpstr>Классические виды компетенций</vt:lpstr>
      <vt:lpstr>Принципы руководства</vt:lpstr>
      <vt:lpstr>Доверие</vt:lpstr>
      <vt:lpstr>Позитивное мышление</vt:lpstr>
      <vt:lpstr>Отдельные задачи и инструменты руководства</vt:lpstr>
      <vt:lpstr>Отдельные задачи и инструменты руководства</vt:lpstr>
      <vt:lpstr>Целеполагание</vt:lpstr>
      <vt:lpstr>Принятие решений</vt:lpstr>
      <vt:lpstr>Организация</vt:lpstr>
      <vt:lpstr>Мотивация I</vt:lpstr>
      <vt:lpstr>Мотивация II</vt:lpstr>
      <vt:lpstr>Мотивация III</vt:lpstr>
      <vt:lpstr>Стимулы и мотивация</vt:lpstr>
      <vt:lpstr>Контроль I</vt:lpstr>
      <vt:lpstr>Контроль II</vt:lpstr>
      <vt:lpstr>Отношение к ошибкам</vt:lpstr>
      <vt:lpstr>Эффективные и результативные совещания</vt:lpstr>
      <vt:lpstr>Конфликты I</vt:lpstr>
      <vt:lpstr>Конфликты II</vt:lpstr>
      <vt:lpstr>Презентация PowerPoint</vt:lpstr>
      <vt:lpstr>Профессиональная коммуникация  в качестве руководителя</vt:lpstr>
      <vt:lpstr>ЭКСКУРС:  ОСНОВЫ КОММУНИКАЦИИ</vt:lpstr>
      <vt:lpstr>Вербальная коммуникация</vt:lpstr>
      <vt:lpstr>Невербальная коммуникация </vt:lpstr>
      <vt:lpstr>Презентация PowerPoint</vt:lpstr>
      <vt:lpstr>Четыре уровня  восприятия сообщения  </vt:lpstr>
      <vt:lpstr>Проблемы</vt:lpstr>
      <vt:lpstr>Презентация PowerPoint</vt:lpstr>
      <vt:lpstr>Проведение критической беседы  </vt:lpstr>
      <vt:lpstr>Этапы критической беседы I</vt:lpstr>
      <vt:lpstr>Этапы критической беседы II</vt:lpstr>
      <vt:lpstr>Презентация PowerPoint</vt:lpstr>
      <vt:lpstr>Развитие персонала</vt:lpstr>
      <vt:lpstr>Развивать и поддерживать людей</vt:lpstr>
      <vt:lpstr>Презентация PowerPoint</vt:lpstr>
      <vt:lpstr>Содержание</vt:lpstr>
      <vt:lpstr>Маркетинг в системе государственного и муниципального управления </vt:lpstr>
      <vt:lpstr>Формы проявления маркетинга</vt:lpstr>
      <vt:lpstr>Необходимость маркетинга</vt:lpstr>
      <vt:lpstr>Создание бренда</vt:lpstr>
      <vt:lpstr>Целевые группы и цели</vt:lpstr>
      <vt:lpstr>«Дорожная карта»</vt:lpstr>
      <vt:lpstr>Маркетинговый процесс</vt:lpstr>
      <vt:lpstr>Виды маркетинговых целей </vt:lpstr>
      <vt:lpstr>Возможные маркетинговые  стратегии</vt:lpstr>
      <vt:lpstr>Презентация PowerPoint</vt:lpstr>
      <vt:lpstr>Презентация PowerPoint</vt:lpstr>
      <vt:lpstr>Пример</vt:lpstr>
      <vt:lpstr>Презентация PowerPoint</vt:lpstr>
      <vt:lpstr>Содержание</vt:lpstr>
      <vt:lpstr>Управление проектами</vt:lpstr>
      <vt:lpstr>Проект и управление проектом</vt:lpstr>
      <vt:lpstr>Магический треугольник  управления проектами</vt:lpstr>
      <vt:lpstr>Презентация PowerPoint</vt:lpstr>
      <vt:lpstr>Проектная организация I</vt:lpstr>
      <vt:lpstr>Проектная организация II</vt:lpstr>
      <vt:lpstr>Проектная организация III</vt:lpstr>
      <vt:lpstr>Проектная организация IV –  структура органов управления проектом</vt:lpstr>
      <vt:lpstr>Обзор проектных фаз  </vt:lpstr>
      <vt:lpstr>Фаза 1:  Начало и формулирование проекта</vt:lpstr>
      <vt:lpstr>Презентация PowerPoint</vt:lpstr>
      <vt:lpstr>Проектное задание II</vt:lpstr>
      <vt:lpstr>Фаза 2: Планирование проекта</vt:lpstr>
      <vt:lpstr>Презентация PowerPoint</vt:lpstr>
      <vt:lpstr>Презентация PowerPoint</vt:lpstr>
      <vt:lpstr>Презентация PowerPoint</vt:lpstr>
      <vt:lpstr>Фаза 3: Реализация</vt:lpstr>
      <vt:lpstr>Фаза 4: Экспертная оценка и               завершение проекта</vt:lpstr>
      <vt:lpstr>Контроллинг проекта</vt:lpstr>
      <vt:lpstr>Краткий обзор  жизненного цикла проекта</vt:lpstr>
      <vt:lpstr>Содержание</vt:lpstr>
      <vt:lpstr>Время…</vt:lpstr>
      <vt:lpstr>Почему у нас слишком мало времени?</vt:lpstr>
      <vt:lpstr>Исходная точка:  письменное планирование</vt:lpstr>
      <vt:lpstr>Расстановка приоритетов</vt:lpstr>
      <vt:lpstr>ABC-анализ</vt:lpstr>
      <vt:lpstr>ABC-анализ</vt:lpstr>
      <vt:lpstr>ABC-анализ: метод проведения</vt:lpstr>
      <vt:lpstr>Закон Парето (принцип 80:20) </vt:lpstr>
      <vt:lpstr>Принцип Эйзенхауэра</vt:lpstr>
      <vt:lpstr>Основные правила расстановки приоритетов</vt:lpstr>
      <vt:lpstr>Нет времени для планирования?</vt:lpstr>
      <vt:lpstr>Метод «Альп»/ALPEN*  (Планирование рабочего дня)</vt:lpstr>
      <vt:lpstr>Правила планирования времени</vt:lpstr>
      <vt:lpstr>Кривая производительности</vt:lpstr>
      <vt:lpstr>Кривая производительности </vt:lpstr>
      <vt:lpstr>Показатели производительности  для концентрации в течение 60 минут</vt:lpstr>
      <vt:lpstr>Час тишины</vt:lpstr>
      <vt:lpstr>Руководство через делегирование</vt:lpstr>
      <vt:lpstr>Преимущества делегирования</vt:lpstr>
      <vt:lpstr>Собственное сопротивление  делегированию</vt:lpstr>
      <vt:lpstr>Собственное сопротивление  делегированию</vt:lpstr>
      <vt:lpstr>Правила делегирования</vt:lpstr>
      <vt:lpstr>Ошибки при делегировании</vt:lpstr>
      <vt:lpstr>Подведение итогов</vt:lpstr>
      <vt:lpstr>Содержание</vt:lpstr>
      <vt:lpstr>Общее понятие</vt:lpstr>
      <vt:lpstr>Основания для  организационного развития</vt:lpstr>
      <vt:lpstr>Содержание процессов  организационного развития</vt:lpstr>
      <vt:lpstr>Области организационного развития</vt:lpstr>
      <vt:lpstr>Цели процессов организационного развития </vt:lpstr>
      <vt:lpstr>Развитие сотрудников</vt:lpstr>
      <vt:lpstr>Развитие команды</vt:lpstr>
      <vt:lpstr>Развитие организации</vt:lpstr>
      <vt:lpstr>Основная модель  (Трехфазная модель) по Левину</vt:lpstr>
      <vt:lpstr>Расширенная модель процесса  (фазы организационного цикла)</vt:lpstr>
      <vt:lpstr>Факторы успеха</vt:lpstr>
      <vt:lpstr> «Камни преткновения» </vt:lpstr>
      <vt:lpstr>Содержание</vt:lpstr>
      <vt:lpstr>Определение понятия</vt:lpstr>
      <vt:lpstr>Определение понятия</vt:lpstr>
      <vt:lpstr>Определение понятия</vt:lpstr>
      <vt:lpstr>Определение понятия</vt:lpstr>
      <vt:lpstr>Ситуация в Германии I (Источник: Федеральный ситуационный отчет, 2016)</vt:lpstr>
      <vt:lpstr>Ситуация в Германии II</vt:lpstr>
      <vt:lpstr>Причины</vt:lpstr>
      <vt:lpstr>Последствия коррупции</vt:lpstr>
      <vt:lpstr>Уязвимые сферы I</vt:lpstr>
      <vt:lpstr>Уязвимые сферы II</vt:lpstr>
      <vt:lpstr>Индикаторы коррупции I</vt:lpstr>
      <vt:lpstr>Индикаторы коррупции II</vt:lpstr>
      <vt:lpstr>Меры по борьбе с коррупцией</vt:lpstr>
      <vt:lpstr>Задачи в качестве руководителя </vt:lpstr>
      <vt:lpstr>Презентация PowerPoint</vt:lpstr>
    </vt:vector>
  </TitlesOfParts>
  <Company>BVS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VLgtD</dc:title>
  <dc:subject>VBWL</dc:subject>
  <dc:creator>Raymund Helfrich</dc:creator>
  <cp:lastModifiedBy>Barigul Sijaeva</cp:lastModifiedBy>
  <cp:revision>1360</cp:revision>
  <cp:lastPrinted>2019-04-10T09:16:04Z</cp:lastPrinted>
  <dcterms:created xsi:type="dcterms:W3CDTF">2005-06-20T19:14:26Z</dcterms:created>
  <dcterms:modified xsi:type="dcterms:W3CDTF">2019-04-10T09:17:35Z</dcterms:modified>
</cp:coreProperties>
</file>