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70" r:id="rId8"/>
    <p:sldId id="268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3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dirty="0"/>
              <a:t>КАПСТОУН проект</a:t>
            </a:r>
            <a:br>
              <a:rPr lang="en-US" sz="5400" dirty="0"/>
            </a:b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Мамытов</a:t>
            </a:r>
            <a:r>
              <a:rPr lang="ru-RU" dirty="0"/>
              <a:t> Султан</a:t>
            </a:r>
          </a:p>
          <a:p>
            <a:r>
              <a:rPr lang="ru-RU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052697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7543" y="293914"/>
            <a:ext cx="9601200" cy="1485900"/>
          </a:xfrm>
        </p:spPr>
        <p:txBody>
          <a:bodyPr/>
          <a:lstStyle/>
          <a:p>
            <a:pPr algn="ctr"/>
            <a:r>
              <a:rPr lang="ru-RU" dirty="0"/>
              <a:t>Мировое кафе: Шаг 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7543" y="1250302"/>
            <a:ext cx="5159828" cy="4907902"/>
          </a:xfrm>
        </p:spPr>
        <p:txBody>
          <a:bodyPr/>
          <a:lstStyle/>
          <a:p>
            <a:r>
              <a:rPr lang="ru-RU" dirty="0"/>
              <a:t>Три станции: </a:t>
            </a:r>
            <a:r>
              <a:rPr lang="ru-RU" b="1" dirty="0"/>
              <a:t>Дети, Женщины, Пожилые</a:t>
            </a:r>
          </a:p>
          <a:p>
            <a:r>
              <a:rPr lang="ru-RU" dirty="0"/>
              <a:t>Каждый выбирает станцию, которая ему интересна (не более 8 человек в одной)</a:t>
            </a:r>
          </a:p>
          <a:p>
            <a:r>
              <a:rPr lang="ru-RU" dirty="0"/>
              <a:t>Задача: Определить самые насущные, актуальные проблемы в данном направлении.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b="1" dirty="0"/>
              <a:t>Направление:</a:t>
            </a:r>
            <a:r>
              <a:rPr lang="ru-RU" dirty="0"/>
              <a:t> Дети. </a:t>
            </a:r>
          </a:p>
          <a:p>
            <a:pPr marL="0" indent="0">
              <a:buNone/>
            </a:pPr>
            <a:r>
              <a:rPr lang="ru-RU" b="1" dirty="0"/>
              <a:t>Насущные проблемы: </a:t>
            </a:r>
            <a:r>
              <a:rPr lang="ru-RU" dirty="0"/>
              <a:t>Подростковое самоубийство, Неправильное питание в школьных столовых, и др.</a:t>
            </a:r>
          </a:p>
          <a:p>
            <a:pPr>
              <a:buFontTx/>
              <a:buChar char="-"/>
            </a:pPr>
            <a:r>
              <a:rPr lang="ru-RU" dirty="0"/>
              <a:t>Хост для передачи информации </a:t>
            </a:r>
            <a:r>
              <a:rPr lang="ru-RU" dirty="0" err="1"/>
              <a:t>др.группе</a:t>
            </a:r>
            <a:endParaRPr lang="ru-RU" dirty="0"/>
          </a:p>
          <a:p>
            <a:pPr marL="0" indent="0" algn="ctr">
              <a:buNone/>
            </a:pPr>
            <a:r>
              <a:rPr lang="ru-RU" b="1" dirty="0"/>
              <a:t>Время: 20 минут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600" y="1250302"/>
            <a:ext cx="4866432" cy="386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20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9592" y="461866"/>
            <a:ext cx="9601200" cy="1485900"/>
          </a:xfrm>
        </p:spPr>
        <p:txBody>
          <a:bodyPr/>
          <a:lstStyle/>
          <a:p>
            <a:pPr algn="ctr"/>
            <a:r>
              <a:rPr lang="ru-RU" dirty="0"/>
              <a:t>Мировое кафе: Шаг 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9592" y="1242138"/>
            <a:ext cx="9601200" cy="4924981"/>
          </a:xfrm>
        </p:spPr>
        <p:txBody>
          <a:bodyPr>
            <a:normAutofit/>
          </a:bodyPr>
          <a:lstStyle/>
          <a:p>
            <a:r>
              <a:rPr lang="ru-RU" dirty="0"/>
              <a:t>Покидаем первую станцию и выбираем вторую станцию (не более 7 человек)</a:t>
            </a:r>
          </a:p>
          <a:p>
            <a:r>
              <a:rPr lang="ru-RU" dirty="0"/>
              <a:t>Хост рассказывает о наработках предыдущей группы</a:t>
            </a:r>
          </a:p>
          <a:p>
            <a:r>
              <a:rPr lang="ru-RU" dirty="0"/>
              <a:t>Добавления к работе предыдущей группы</a:t>
            </a:r>
          </a:p>
          <a:p>
            <a:r>
              <a:rPr lang="ru-RU" dirty="0"/>
              <a:t>Разработка идей проектов, исходя из проблем</a:t>
            </a:r>
          </a:p>
          <a:p>
            <a:pPr marL="0" indent="0">
              <a:buNone/>
            </a:pPr>
            <a:r>
              <a:rPr lang="ru-RU" dirty="0"/>
              <a:t>Пример: </a:t>
            </a:r>
          </a:p>
          <a:p>
            <a:pPr marL="0" indent="0">
              <a:buNone/>
            </a:pPr>
            <a:r>
              <a:rPr lang="ru-RU" dirty="0"/>
              <a:t>Направление «Женщины»</a:t>
            </a:r>
          </a:p>
          <a:p>
            <a:pPr marL="0" indent="0">
              <a:buNone/>
            </a:pPr>
            <a:r>
              <a:rPr lang="ru-RU" dirty="0"/>
              <a:t>Проблема: Неравный доступ к экономическим возможностям</a:t>
            </a:r>
          </a:p>
          <a:p>
            <a:pPr marL="0" indent="0">
              <a:buNone/>
            </a:pPr>
            <a:r>
              <a:rPr lang="ru-RU" dirty="0"/>
              <a:t>Идея проекта: </a:t>
            </a:r>
            <a:r>
              <a:rPr lang="ru-RU" i="1" dirty="0"/>
              <a:t>Исследование по улучшению экономических прав женщин</a:t>
            </a:r>
          </a:p>
          <a:p>
            <a:pPr marL="0" indent="0">
              <a:buNone/>
            </a:pPr>
            <a:r>
              <a:rPr lang="ru-RU" dirty="0"/>
              <a:t>Или: </a:t>
            </a:r>
            <a:r>
              <a:rPr lang="ru-RU" i="1" dirty="0"/>
              <a:t>Внедрение электронного консультирования для улучшение экономических прав женщин   </a:t>
            </a:r>
          </a:p>
          <a:p>
            <a:pPr marL="0" indent="0" algn="ctr">
              <a:buNone/>
            </a:pPr>
            <a:r>
              <a:rPr lang="ru-RU" b="1" dirty="0"/>
              <a:t>Время – 30 минут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188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03245"/>
            <a:ext cx="9601200" cy="1485900"/>
          </a:xfrm>
        </p:spPr>
        <p:txBody>
          <a:bodyPr/>
          <a:lstStyle/>
          <a:p>
            <a:pPr algn="ctr"/>
            <a:r>
              <a:rPr lang="ru-RU" dirty="0"/>
              <a:t>Мировое кафе: Шаг 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6245" y="1306286"/>
            <a:ext cx="9601200" cy="3581400"/>
          </a:xfrm>
        </p:spPr>
        <p:txBody>
          <a:bodyPr/>
          <a:lstStyle/>
          <a:p>
            <a:r>
              <a:rPr lang="ru-RU" dirty="0"/>
              <a:t>Участники идут к станции, к которой они хотят</a:t>
            </a:r>
          </a:p>
          <a:p>
            <a:r>
              <a:rPr lang="ru-RU" dirty="0"/>
              <a:t>Хост рассказывает, какая работа была проделана предыдущей группой</a:t>
            </a:r>
            <a:endParaRPr lang="en-US" dirty="0"/>
          </a:p>
          <a:p>
            <a:r>
              <a:rPr lang="ru-RU" dirty="0"/>
              <a:t>Группа по два человека выбирает себе проект, над которым они будут работать</a:t>
            </a:r>
          </a:p>
          <a:p>
            <a:r>
              <a:rPr lang="ru-RU" dirty="0"/>
              <a:t>Презентация для всей команды:</a:t>
            </a:r>
          </a:p>
          <a:p>
            <a:pPr>
              <a:buFontTx/>
              <a:buChar char="-"/>
            </a:pPr>
            <a:r>
              <a:rPr lang="ru-RU" dirty="0"/>
              <a:t>Почему именно этот проект? </a:t>
            </a:r>
          </a:p>
          <a:p>
            <a:pPr>
              <a:buFontTx/>
              <a:buChar char="-"/>
            </a:pPr>
            <a:r>
              <a:rPr lang="ru-RU" dirty="0"/>
              <a:t>Как опыт и образование членов группы поможет в реализации проекта?</a:t>
            </a:r>
          </a:p>
          <a:p>
            <a:pPr>
              <a:buFontTx/>
              <a:buChar char="-"/>
            </a:pPr>
            <a:r>
              <a:rPr lang="ru-RU" dirty="0"/>
              <a:t>Какие трудности могут возникнуть?</a:t>
            </a:r>
          </a:p>
        </p:txBody>
      </p:sp>
    </p:spTree>
    <p:extLst>
      <p:ext uri="{BB962C8B-B14F-4D97-AF65-F5344CB8AC3E}">
        <p14:creationId xmlns:p14="http://schemas.microsoft.com/office/powerpoint/2010/main" val="99636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6873" y="174949"/>
            <a:ext cx="9601200" cy="1485900"/>
          </a:xfrm>
        </p:spPr>
        <p:txBody>
          <a:bodyPr/>
          <a:lstStyle/>
          <a:p>
            <a:r>
              <a:rPr lang="ru-RU" dirty="0"/>
              <a:t>Колумбийский университет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250302" y="1129003"/>
            <a:ext cx="6158204" cy="51131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Социальная работа. Международные отношения</a:t>
            </a:r>
          </a:p>
          <a:p>
            <a:r>
              <a:rPr lang="ru-RU" dirty="0"/>
              <a:t>Магистратура. Выпуск 2013</a:t>
            </a:r>
          </a:p>
          <a:p>
            <a:r>
              <a:rPr lang="ru-RU" dirty="0"/>
              <a:t>Учеба и практика: </a:t>
            </a:r>
            <a:r>
              <a:rPr lang="ru-RU" dirty="0" err="1"/>
              <a:t>микс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Мэрия г. Нью Йорк: Январь – Август 2012</a:t>
            </a:r>
          </a:p>
          <a:p>
            <a:pPr>
              <a:buFontTx/>
              <a:buChar char="-"/>
            </a:pPr>
            <a:r>
              <a:rPr lang="en-US" dirty="0"/>
              <a:t>UNHCR: </a:t>
            </a:r>
            <a:r>
              <a:rPr lang="ru-RU" dirty="0"/>
              <a:t>Сен 2012 – Май 2013</a:t>
            </a:r>
          </a:p>
          <a:p>
            <a:pPr>
              <a:buFontTx/>
              <a:buChar char="-"/>
            </a:pPr>
            <a:r>
              <a:rPr lang="ru-RU" dirty="0"/>
              <a:t>Ураган Сэнди (</a:t>
            </a:r>
            <a:r>
              <a:rPr lang="ru-RU" dirty="0" err="1"/>
              <a:t>окт</a:t>
            </a:r>
            <a:r>
              <a:rPr lang="ru-RU" dirty="0"/>
              <a:t> 2012): доставка еды, воды пожилым людям</a:t>
            </a:r>
          </a:p>
          <a:p>
            <a:pPr marL="0" indent="0">
              <a:buNone/>
            </a:pPr>
            <a:r>
              <a:rPr lang="ru-RU" b="1" dirty="0"/>
              <a:t>Уроки: </a:t>
            </a:r>
          </a:p>
          <a:p>
            <a:pPr>
              <a:buFontTx/>
              <a:buChar char="-"/>
            </a:pPr>
            <a:r>
              <a:rPr lang="ru-RU" dirty="0"/>
              <a:t>Организация и проведение исследований</a:t>
            </a:r>
          </a:p>
          <a:p>
            <a:pPr>
              <a:buFontTx/>
              <a:buChar char="-"/>
            </a:pPr>
            <a:r>
              <a:rPr lang="ru-RU" dirty="0"/>
              <a:t>Проектирование социальных решений</a:t>
            </a:r>
          </a:p>
          <a:p>
            <a:pPr>
              <a:buFontTx/>
              <a:buChar char="-"/>
            </a:pPr>
            <a:r>
              <a:rPr lang="ru-RU" dirty="0"/>
              <a:t>Поведение человека в различных социальных средах</a:t>
            </a:r>
          </a:p>
          <a:p>
            <a:pPr>
              <a:buFontTx/>
              <a:buChar char="-"/>
            </a:pPr>
            <a:r>
              <a:rPr lang="ru-RU" dirty="0"/>
              <a:t>Макро, микро экономика</a:t>
            </a:r>
          </a:p>
          <a:p>
            <a:pPr>
              <a:buFontTx/>
              <a:buChar char="-"/>
            </a:pPr>
            <a:r>
              <a:rPr lang="ru-RU" dirty="0" err="1"/>
              <a:t>Адвокация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+ участие в исследованиях, проектах и практика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305" y="1129003"/>
            <a:ext cx="5240695" cy="3581400"/>
          </a:xfrm>
        </p:spPr>
      </p:pic>
    </p:spTree>
    <p:extLst>
      <p:ext uri="{BB962C8B-B14F-4D97-AF65-F5344CB8AC3E}">
        <p14:creationId xmlns:p14="http://schemas.microsoft.com/office/powerpoint/2010/main" val="235615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3" y="209939"/>
            <a:ext cx="9601200" cy="1485900"/>
          </a:xfrm>
        </p:spPr>
        <p:txBody>
          <a:bodyPr/>
          <a:lstStyle/>
          <a:p>
            <a:pPr algn="ctr"/>
            <a:r>
              <a:rPr lang="en-US" dirty="0"/>
              <a:t>Case study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6245" y="1166327"/>
            <a:ext cx="4329404" cy="3581400"/>
          </a:xfrm>
        </p:spPr>
        <p:txBody>
          <a:bodyPr/>
          <a:lstStyle/>
          <a:p>
            <a:r>
              <a:rPr lang="ru-RU" dirty="0"/>
              <a:t>За 6 месяцев от окончания – старт проекта:</a:t>
            </a:r>
          </a:p>
          <a:p>
            <a:pPr marL="0" indent="0">
              <a:buNone/>
            </a:pPr>
            <a:r>
              <a:rPr lang="ru-RU" dirty="0"/>
              <a:t>1) Создание группы: Политика, программы и клинические СР</a:t>
            </a:r>
          </a:p>
          <a:p>
            <a:pPr marL="0" indent="0">
              <a:buNone/>
            </a:pPr>
            <a:r>
              <a:rPr lang="ru-RU" dirty="0"/>
              <a:t>2) Выбор темы: Задолженность за обучение в ВУЗ/ССУЗ</a:t>
            </a:r>
          </a:p>
          <a:p>
            <a:pPr marL="0" indent="0">
              <a:buNone/>
            </a:pPr>
            <a:r>
              <a:rPr lang="ru-RU" dirty="0"/>
              <a:t>3) Распределение ролей и обязанностей</a:t>
            </a:r>
          </a:p>
          <a:p>
            <a:pPr marL="0" indent="0">
              <a:buNone/>
            </a:pPr>
            <a:r>
              <a:rPr lang="ru-RU" dirty="0"/>
              <a:t>4) Выполнение дипломного проекта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158940"/>
            <a:ext cx="6188529" cy="412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30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4906" y="331237"/>
            <a:ext cx="9601200" cy="1485900"/>
          </a:xfrm>
        </p:spPr>
        <p:txBody>
          <a:bodyPr/>
          <a:lstStyle/>
          <a:p>
            <a:r>
              <a:rPr lang="ru-RU" dirty="0"/>
              <a:t>Шаги выполнения проекта: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4906" y="1306286"/>
            <a:ext cx="9601200" cy="5094514"/>
          </a:xfrm>
        </p:spPr>
        <p:txBody>
          <a:bodyPr/>
          <a:lstStyle/>
          <a:p>
            <a:r>
              <a:rPr lang="ru-RU" dirty="0"/>
              <a:t>Изучение литературы по тематике</a:t>
            </a:r>
          </a:p>
          <a:p>
            <a:r>
              <a:rPr lang="ru-RU" dirty="0"/>
              <a:t>Изучение и анализ существующей:</a:t>
            </a:r>
          </a:p>
          <a:p>
            <a:pPr>
              <a:buFontTx/>
              <a:buChar char="-"/>
            </a:pPr>
            <a:r>
              <a:rPr lang="ru-RU" dirty="0"/>
              <a:t>Государственной политики в отношении студенческих долгов</a:t>
            </a:r>
          </a:p>
          <a:p>
            <a:pPr>
              <a:buFontTx/>
              <a:buChar char="-"/>
            </a:pPr>
            <a:r>
              <a:rPr lang="ru-RU" dirty="0"/>
              <a:t>Программ города Нью Йорк в облегчении бремени долга</a:t>
            </a:r>
          </a:p>
          <a:p>
            <a:pPr>
              <a:buFontTx/>
              <a:buChar char="-"/>
            </a:pPr>
            <a:r>
              <a:rPr lang="ru-RU" dirty="0"/>
              <a:t>Деятельность проектов ОО, правовых организаций в решении проблем</a:t>
            </a:r>
          </a:p>
          <a:p>
            <a:r>
              <a:rPr lang="ru-RU" dirty="0"/>
              <a:t>Встречи с политиками, интервью с целевыми группами, ОО, др. НПО</a:t>
            </a:r>
          </a:p>
          <a:p>
            <a:r>
              <a:rPr lang="ru-RU" dirty="0"/>
              <a:t>Проектирование решения проблемы: снижение/отмена/прощение студенческих долгов. Сценарии: эффективно – реализуемо, затраты - эффекты</a:t>
            </a:r>
          </a:p>
          <a:p>
            <a:r>
              <a:rPr lang="ru-RU" dirty="0"/>
              <a:t>Выработка рекомендаций на основе проектирования </a:t>
            </a:r>
          </a:p>
          <a:p>
            <a:r>
              <a:rPr lang="ru-RU" dirty="0"/>
              <a:t>Презентация результатов исследования</a:t>
            </a:r>
            <a:endParaRPr lang="en-US" dirty="0"/>
          </a:p>
          <a:p>
            <a:r>
              <a:rPr lang="ru-RU" dirty="0"/>
              <a:t>Распространение результатов среди СХЛ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724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93914"/>
            <a:ext cx="9601200" cy="1485900"/>
          </a:xfrm>
        </p:spPr>
        <p:txBody>
          <a:bodyPr/>
          <a:lstStyle/>
          <a:p>
            <a:pPr algn="ctr"/>
            <a:r>
              <a:rPr lang="ru-RU" dirty="0" err="1"/>
              <a:t>Капстоун</a:t>
            </a:r>
            <a:r>
              <a:rPr lang="ru-RU" dirty="0"/>
              <a:t> проект </a:t>
            </a: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371600" y="1278294"/>
            <a:ext cx="5495731" cy="4385388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Капстоун</a:t>
            </a:r>
            <a:r>
              <a:rPr lang="ru-RU" dirty="0"/>
              <a:t> проект – демонстрация обретения навыков</a:t>
            </a:r>
          </a:p>
          <a:p>
            <a:r>
              <a:rPr lang="ru-RU" dirty="0"/>
              <a:t>Что-то новое для кыргызских ВУЗов</a:t>
            </a:r>
            <a:r>
              <a:rPr lang="ru-RU" dirty="0">
                <a:sym typeface="Wingdings" panose="05000000000000000000" pitchFamily="2" charset="2"/>
              </a:rPr>
              <a:t></a:t>
            </a:r>
          </a:p>
          <a:p>
            <a:r>
              <a:rPr lang="ru-RU" dirty="0">
                <a:sym typeface="Wingdings" panose="05000000000000000000" pitchFamily="2" charset="2"/>
              </a:rPr>
              <a:t>Технические ВУЗы </a:t>
            </a:r>
            <a:r>
              <a:rPr lang="en-US" dirty="0">
                <a:sym typeface="Wingdings" panose="05000000000000000000" pitchFamily="2" charset="2"/>
              </a:rPr>
              <a:t>vs </a:t>
            </a:r>
            <a:r>
              <a:rPr lang="ru-RU" dirty="0">
                <a:sym typeface="Wingdings" panose="05000000000000000000" pitchFamily="2" charset="2"/>
              </a:rPr>
              <a:t>гуманитарии</a:t>
            </a:r>
          </a:p>
          <a:p>
            <a:r>
              <a:rPr lang="ru-RU" dirty="0">
                <a:sym typeface="Wingdings" panose="05000000000000000000" pitchFamily="2" charset="2"/>
              </a:rPr>
              <a:t>Разница:</a:t>
            </a:r>
          </a:p>
          <a:p>
            <a:pPr>
              <a:buFontTx/>
              <a:buChar char="-"/>
            </a:pPr>
            <a:r>
              <a:rPr lang="ru-RU" dirty="0">
                <a:sym typeface="Wingdings" panose="05000000000000000000" pitchFamily="2" charset="2"/>
              </a:rPr>
              <a:t>Практическая направленность</a:t>
            </a:r>
          </a:p>
          <a:p>
            <a:pPr>
              <a:buFontTx/>
              <a:buChar char="-"/>
            </a:pPr>
            <a:r>
              <a:rPr lang="ru-RU" dirty="0">
                <a:sym typeface="Wingdings" panose="05000000000000000000" pitchFamily="2" charset="2"/>
              </a:rPr>
              <a:t>Элементы проекта: время, ресурсы, конкретная цель</a:t>
            </a:r>
          </a:p>
          <a:p>
            <a:pPr>
              <a:buFontTx/>
              <a:buChar char="-"/>
            </a:pPr>
            <a:r>
              <a:rPr lang="ru-RU" dirty="0">
                <a:sym typeface="Wingdings" panose="05000000000000000000" pitchFamily="2" charset="2"/>
              </a:rPr>
              <a:t>Свой опыт + знания и навыки с МУК</a:t>
            </a:r>
          </a:p>
          <a:p>
            <a:pPr>
              <a:buFontTx/>
              <a:buChar char="-"/>
            </a:pPr>
            <a:r>
              <a:rPr lang="ru-RU" dirty="0">
                <a:sym typeface="Wingdings" panose="05000000000000000000" pitchFamily="2" charset="2"/>
              </a:rPr>
              <a:t>Востребованная («горящая») тема</a:t>
            </a:r>
          </a:p>
          <a:p>
            <a:pPr>
              <a:buFontTx/>
              <a:buChar char="-"/>
            </a:pPr>
            <a:r>
              <a:rPr lang="ru-RU" dirty="0">
                <a:sym typeface="Wingdings" panose="05000000000000000000" pitchFamily="2" charset="2"/>
              </a:rPr>
              <a:t>«Заказ» ключевого </a:t>
            </a:r>
            <a:r>
              <a:rPr lang="ru-RU" dirty="0" err="1">
                <a:sym typeface="Wingdings" panose="05000000000000000000" pitchFamily="2" charset="2"/>
              </a:rPr>
              <a:t>стейкхолдера</a:t>
            </a:r>
            <a:endParaRPr lang="ru-RU" dirty="0">
              <a:sym typeface="Wingdings" panose="05000000000000000000" pitchFamily="2" charset="2"/>
            </a:endParaRPr>
          </a:p>
          <a:p>
            <a:endParaRPr lang="ru-RU" dirty="0">
              <a:sym typeface="Wingdings" panose="05000000000000000000" pitchFamily="2" charset="2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8384" y="1690007"/>
            <a:ext cx="4363616" cy="281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87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8882" y="489858"/>
            <a:ext cx="9601200" cy="1485900"/>
          </a:xfrm>
        </p:spPr>
        <p:txBody>
          <a:bodyPr/>
          <a:lstStyle/>
          <a:p>
            <a:pPr algn="ctr"/>
            <a:r>
              <a:rPr lang="ru-RU" dirty="0"/>
              <a:t>Формы </a:t>
            </a:r>
            <a:r>
              <a:rPr lang="ru-RU" dirty="0" err="1"/>
              <a:t>капстоун</a:t>
            </a:r>
            <a:r>
              <a:rPr lang="ru-RU" dirty="0"/>
              <a:t> проектов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8882" y="1630524"/>
            <a:ext cx="9601200" cy="441571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Проект – запланированные, управляемые действия (совокупность действий, намерения), направленные на достижение определенной цели в рамках определенных ресурсов (финансовых, человеческих, временных)	 </a:t>
            </a:r>
          </a:p>
          <a:p>
            <a:r>
              <a:rPr lang="ru-RU" sz="2800" b="1" dirty="0"/>
              <a:t>Исследование </a:t>
            </a:r>
          </a:p>
          <a:p>
            <a:r>
              <a:rPr lang="ru-RU" dirty="0"/>
              <a:t>Эксперимент</a:t>
            </a:r>
          </a:p>
          <a:p>
            <a:r>
              <a:rPr lang="ru-RU" dirty="0"/>
              <a:t>Мероприятие</a:t>
            </a:r>
          </a:p>
          <a:p>
            <a:r>
              <a:rPr lang="ru-RU" dirty="0"/>
              <a:t>Организация и предоставление услуги</a:t>
            </a:r>
          </a:p>
          <a:p>
            <a:r>
              <a:rPr lang="ru-RU" dirty="0"/>
              <a:t>Разработка продукта  </a:t>
            </a:r>
          </a:p>
          <a:p>
            <a:r>
              <a:rPr lang="ru-RU" dirty="0"/>
              <a:t>Изучение кейса</a:t>
            </a:r>
          </a:p>
          <a:p>
            <a:pPr marL="0" indent="0" algn="ctr">
              <a:buNone/>
            </a:pPr>
            <a:r>
              <a:rPr lang="ru-RU" b="1" dirty="0"/>
              <a:t>ГЛАВНОЕ - Возможность практически применить (попробовать) знания и навыки, обретенные в ходе обучения!  Сбор знаний и информации для дипломной диссертации!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0849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4196" y="41988"/>
            <a:ext cx="9601200" cy="1485900"/>
          </a:xfrm>
        </p:spPr>
        <p:txBody>
          <a:bodyPr/>
          <a:lstStyle/>
          <a:p>
            <a:pPr algn="ctr"/>
            <a:r>
              <a:rPr lang="ru-RU" dirty="0"/>
              <a:t>Шаги выполнения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14196" y="1996749"/>
            <a:ext cx="1731412" cy="951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Создание группы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65231" y="1996746"/>
            <a:ext cx="2058566" cy="951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Определение проекта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43420" y="1996745"/>
            <a:ext cx="2272588" cy="951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Эмпирическое исследование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694506" y="1996747"/>
            <a:ext cx="2248678" cy="951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Выработка рекомендаций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91273" y="4063479"/>
            <a:ext cx="2005693" cy="951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Презентация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431373" y="4063477"/>
            <a:ext cx="2373476" cy="951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Написание диссертации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14061" y="4063478"/>
            <a:ext cx="2677498" cy="951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Информационная записка</a:t>
            </a:r>
          </a:p>
        </p:txBody>
      </p:sp>
    </p:spTree>
    <p:extLst>
      <p:ext uri="{BB962C8B-B14F-4D97-AF65-F5344CB8AC3E}">
        <p14:creationId xmlns:p14="http://schemas.microsoft.com/office/powerpoint/2010/main" val="286844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4824" y="256592"/>
            <a:ext cx="9601200" cy="1485900"/>
          </a:xfrm>
        </p:spPr>
        <p:txBody>
          <a:bodyPr/>
          <a:lstStyle/>
          <a:p>
            <a:r>
              <a:rPr lang="ru-RU" dirty="0"/>
              <a:t>Продукты дипломного проекта: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8065" y="1081106"/>
            <a:ext cx="5514392" cy="527905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Проектная работа:</a:t>
            </a:r>
          </a:p>
          <a:p>
            <a:pPr>
              <a:buFontTx/>
              <a:buChar char="-"/>
            </a:pPr>
            <a:r>
              <a:rPr lang="ru-RU" dirty="0"/>
              <a:t>Аннотация</a:t>
            </a:r>
            <a:endParaRPr lang="en-US" dirty="0"/>
          </a:p>
          <a:p>
            <a:pPr>
              <a:buFontTx/>
              <a:buChar char="-"/>
            </a:pPr>
            <a:r>
              <a:rPr lang="ru-RU" dirty="0"/>
              <a:t>Теоретическая часть: описание проблемы, обзор литературы, методология сбора и анализа данных </a:t>
            </a:r>
          </a:p>
          <a:p>
            <a:pPr>
              <a:buFontTx/>
              <a:buChar char="-"/>
            </a:pPr>
            <a:r>
              <a:rPr lang="ru-RU" dirty="0"/>
              <a:t>Аналитическая часть:  описательная, диагностическая, прогнозная: политика, программа и проекты</a:t>
            </a:r>
          </a:p>
          <a:p>
            <a:pPr>
              <a:buFontTx/>
              <a:buChar char="-"/>
            </a:pPr>
            <a:r>
              <a:rPr lang="ru-RU" dirty="0"/>
              <a:t>Проектная часть: ожидаемые цели и результаты, мероприятия, расчет экономической эффективности, плюсы и минусы, рекомендации </a:t>
            </a:r>
          </a:p>
          <a:p>
            <a:r>
              <a:rPr lang="ru-RU" dirty="0"/>
              <a:t>Презентация результатов проекта</a:t>
            </a:r>
          </a:p>
          <a:p>
            <a:r>
              <a:rPr lang="ru-RU" dirty="0"/>
              <a:t>Информационная записка (</a:t>
            </a:r>
            <a:r>
              <a:rPr lang="en-US" dirty="0"/>
              <a:t>policy brief)</a:t>
            </a:r>
          </a:p>
          <a:p>
            <a:r>
              <a:rPr lang="ru-RU" dirty="0"/>
              <a:t>Данные для диссертационной работы</a:t>
            </a:r>
          </a:p>
          <a:p>
            <a:pPr>
              <a:buFontTx/>
              <a:buChar char="-"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216" y="1324947"/>
            <a:ext cx="4884253" cy="335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927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Наши направления</a:t>
            </a:r>
          </a:p>
        </p:txBody>
      </p:sp>
      <p:sp>
        <p:nvSpPr>
          <p:cNvPr id="5" name="Овал 4"/>
          <p:cNvSpPr/>
          <p:nvPr/>
        </p:nvSpPr>
        <p:spPr>
          <a:xfrm>
            <a:off x="1838960" y="1849120"/>
            <a:ext cx="2743200" cy="297688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ДЕТИ</a:t>
            </a:r>
          </a:p>
        </p:txBody>
      </p:sp>
      <p:sp>
        <p:nvSpPr>
          <p:cNvPr id="6" name="Овал 5"/>
          <p:cNvSpPr/>
          <p:nvPr/>
        </p:nvSpPr>
        <p:spPr>
          <a:xfrm>
            <a:off x="5181600" y="1849120"/>
            <a:ext cx="2743200" cy="297688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ЖЕНЩИНЫ</a:t>
            </a:r>
          </a:p>
        </p:txBody>
      </p:sp>
      <p:sp>
        <p:nvSpPr>
          <p:cNvPr id="7" name="Овал 6"/>
          <p:cNvSpPr/>
          <p:nvPr/>
        </p:nvSpPr>
        <p:spPr>
          <a:xfrm>
            <a:off x="8529320" y="1837690"/>
            <a:ext cx="2743200" cy="297688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ПОЖИЛЫЕ</a:t>
            </a:r>
          </a:p>
        </p:txBody>
      </p:sp>
    </p:spTree>
    <p:extLst>
      <p:ext uri="{BB962C8B-B14F-4D97-AF65-F5344CB8AC3E}">
        <p14:creationId xmlns:p14="http://schemas.microsoft.com/office/powerpoint/2010/main" val="58989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4529</TotalTime>
  <Words>619</Words>
  <Application>Microsoft Office PowerPoint</Application>
  <PresentationFormat>Широкоэкранный</PresentationFormat>
  <Paragraphs>104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Franklin Gothic Book</vt:lpstr>
      <vt:lpstr>Crop</vt:lpstr>
      <vt:lpstr>КАПСТОУН проект </vt:lpstr>
      <vt:lpstr>Колумбийский университет</vt:lpstr>
      <vt:lpstr>Case study</vt:lpstr>
      <vt:lpstr>Шаги выполнения проекта:</vt:lpstr>
      <vt:lpstr>Капстоун проект </vt:lpstr>
      <vt:lpstr>Формы капстоун проектов</vt:lpstr>
      <vt:lpstr>Шаги выполнения</vt:lpstr>
      <vt:lpstr>Продукты дипломного проекта:</vt:lpstr>
      <vt:lpstr>Наши направления</vt:lpstr>
      <vt:lpstr>Мировое кафе: Шаг 1</vt:lpstr>
      <vt:lpstr>Мировое кафе: Шаг 2</vt:lpstr>
      <vt:lpstr>Мировое кафе: Шаг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Дипломный проект</dc:title>
  <dc:creator>Sultan Mamyt</dc:creator>
  <cp:lastModifiedBy>User</cp:lastModifiedBy>
  <cp:revision>39</cp:revision>
  <dcterms:created xsi:type="dcterms:W3CDTF">2022-02-14T11:50:07Z</dcterms:created>
  <dcterms:modified xsi:type="dcterms:W3CDTF">2022-03-18T09:23:38Z</dcterms:modified>
</cp:coreProperties>
</file>