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76" r:id="rId3"/>
    <p:sldId id="477" r:id="rId4"/>
    <p:sldId id="487" r:id="rId5"/>
    <p:sldId id="488" r:id="rId6"/>
    <p:sldId id="277" r:id="rId7"/>
    <p:sldId id="478" r:id="rId8"/>
    <p:sldId id="479" r:id="rId9"/>
    <p:sldId id="480" r:id="rId10"/>
    <p:sldId id="481" r:id="rId11"/>
    <p:sldId id="284" r:id="rId12"/>
    <p:sldId id="482" r:id="rId13"/>
    <p:sldId id="483" r:id="rId14"/>
    <p:sldId id="423" r:id="rId15"/>
    <p:sldId id="258" r:id="rId16"/>
    <p:sldId id="316" r:id="rId17"/>
    <p:sldId id="349" r:id="rId18"/>
    <p:sldId id="484" r:id="rId19"/>
    <p:sldId id="485" r:id="rId20"/>
    <p:sldId id="486" r:id="rId21"/>
    <p:sldId id="467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0A34B3-63CB-4DD1-9120-05DA558FEBF1}" type="doc">
      <dgm:prSet loTypeId="urn:microsoft.com/office/officeart/2005/8/layout/orgChart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65D3669-2268-4DEB-AD70-B48EA8414818}">
      <dgm:prSet phldrT="[Текст]" custT="1"/>
      <dgm:spPr/>
      <dgm:t>
        <a:bodyPr/>
        <a:lstStyle/>
        <a:p>
          <a:r>
            <a:rPr lang="ru-RU" sz="3500" dirty="0" err="1">
              <a:latin typeface="Arial" panose="020B0604020202020204" pitchFamily="34" charset="0"/>
              <a:cs typeface="Arial" panose="020B0604020202020204" pitchFamily="34" charset="0"/>
            </a:rPr>
            <a:t>Пайда</a:t>
          </a:r>
          <a:endParaRPr lang="ru-RU" sz="3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07DD18-9A8C-4F6E-BD1D-1A4DAD5CD3E7}" type="parTrans" cxnId="{AA605A6D-F153-40ED-8E13-F1138A37A8E4}">
      <dgm:prSet/>
      <dgm:spPr/>
      <dgm:t>
        <a:bodyPr/>
        <a:lstStyle/>
        <a:p>
          <a:endParaRPr lang="ru-RU" sz="3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F3E147-A147-413D-A30C-5C8E0D2B31ED}" type="sibTrans" cxnId="{AA605A6D-F153-40ED-8E13-F1138A37A8E4}">
      <dgm:prSet/>
      <dgm:spPr/>
      <dgm:t>
        <a:bodyPr/>
        <a:lstStyle/>
        <a:p>
          <a:endParaRPr lang="ru-RU" sz="3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51AA21-B602-4683-8737-D8BE098E052C}">
      <dgm:prSet phldrT="[Текст]" custT="1"/>
      <dgm:spPr/>
      <dgm:t>
        <a:bodyPr/>
        <a:lstStyle/>
        <a:p>
          <a:r>
            <a:rPr lang="ru-RU" sz="3500" dirty="0" err="1">
              <a:latin typeface="Arial" panose="020B0604020202020204" pitchFamily="34" charset="0"/>
              <a:cs typeface="Arial" panose="020B0604020202020204" pitchFamily="34" charset="0"/>
            </a:rPr>
            <a:t>Наркы</a:t>
          </a:r>
          <a:endParaRPr lang="ru-RU" sz="3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3BAAD0-000B-448A-BBF7-67B558A65AF7}" type="parTrans" cxnId="{9DD30C79-58E9-417D-BB3D-D13B203C623C}">
      <dgm:prSet/>
      <dgm:spPr/>
      <dgm:t>
        <a:bodyPr/>
        <a:lstStyle/>
        <a:p>
          <a:endParaRPr lang="ru-RU" sz="3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F4EA32-0A09-40AB-A927-4BE1A42437D8}" type="sibTrans" cxnId="{9DD30C79-58E9-417D-BB3D-D13B203C623C}">
      <dgm:prSet/>
      <dgm:spPr/>
      <dgm:t>
        <a:bodyPr/>
        <a:lstStyle/>
        <a:p>
          <a:endParaRPr lang="ru-RU" sz="3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32D95E-5D18-4FB9-A487-CE5E88C08A00}">
      <dgm:prSet custT="1"/>
      <dgm:spPr/>
      <dgm:t>
        <a:bodyPr/>
        <a:lstStyle/>
        <a:p>
          <a:r>
            <a:rPr lang="ru-RU" sz="3500" dirty="0">
              <a:latin typeface="Arial" panose="020B0604020202020204" pitchFamily="34" charset="0"/>
              <a:cs typeface="Arial" panose="020B0604020202020204" pitchFamily="34" charset="0"/>
            </a:rPr>
            <a:t>Көлөмү</a:t>
          </a:r>
        </a:p>
      </dgm:t>
    </dgm:pt>
    <dgm:pt modelId="{1EE1DAFE-3BFB-4DDC-9A68-D4333A3BFA9B}" type="parTrans" cxnId="{03254041-9F89-4AF9-A155-419EDE8B9750}">
      <dgm:prSet/>
      <dgm:spPr/>
      <dgm:t>
        <a:bodyPr/>
        <a:lstStyle/>
        <a:p>
          <a:endParaRPr lang="ru-RU"/>
        </a:p>
      </dgm:t>
    </dgm:pt>
    <dgm:pt modelId="{E4BE9E94-9D47-4B7C-95F5-E173E5DEAECE}" type="sibTrans" cxnId="{03254041-9F89-4AF9-A155-419EDE8B9750}">
      <dgm:prSet/>
      <dgm:spPr/>
      <dgm:t>
        <a:bodyPr/>
        <a:lstStyle/>
        <a:p>
          <a:endParaRPr lang="ru-RU"/>
        </a:p>
      </dgm:t>
    </dgm:pt>
    <dgm:pt modelId="{C4FFFD31-6E8B-4A6C-A770-86D8565E2528}" type="pres">
      <dgm:prSet presAssocID="{B10A34B3-63CB-4DD1-9120-05DA558FEBF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E3331BE-9A43-4E07-9475-6C4DDB441EE8}" type="pres">
      <dgm:prSet presAssocID="{065D3669-2268-4DEB-AD70-B48EA8414818}" presName="hierRoot1" presStyleCnt="0">
        <dgm:presLayoutVars>
          <dgm:hierBranch val="init"/>
        </dgm:presLayoutVars>
      </dgm:prSet>
      <dgm:spPr/>
    </dgm:pt>
    <dgm:pt modelId="{987B5559-AC4E-4000-B757-F519C8500BB7}" type="pres">
      <dgm:prSet presAssocID="{065D3669-2268-4DEB-AD70-B48EA8414818}" presName="rootComposite1" presStyleCnt="0"/>
      <dgm:spPr/>
    </dgm:pt>
    <dgm:pt modelId="{4AA6E2F4-0398-49AF-8FE0-5718FCCA9677}" type="pres">
      <dgm:prSet presAssocID="{065D3669-2268-4DEB-AD70-B48EA841481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4107C0-D90D-46B2-B922-9CA753C88D5D}" type="pres">
      <dgm:prSet presAssocID="{065D3669-2268-4DEB-AD70-B48EA841481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C10A67D-DAC3-4BE2-B067-DE4478DBF117}" type="pres">
      <dgm:prSet presAssocID="{065D3669-2268-4DEB-AD70-B48EA8414818}" presName="hierChild2" presStyleCnt="0"/>
      <dgm:spPr/>
    </dgm:pt>
    <dgm:pt modelId="{0361097E-1D30-4A00-BF97-ABB1D1E44867}" type="pres">
      <dgm:prSet presAssocID="{4B3BAAD0-000B-448A-BBF7-67B558A65AF7}" presName="Name37" presStyleLbl="parChTrans1D2" presStyleIdx="0" presStyleCnt="2"/>
      <dgm:spPr/>
      <dgm:t>
        <a:bodyPr/>
        <a:lstStyle/>
        <a:p>
          <a:endParaRPr lang="ru-RU"/>
        </a:p>
      </dgm:t>
    </dgm:pt>
    <dgm:pt modelId="{948A4C55-52AC-4F80-9146-D807ABC324BC}" type="pres">
      <dgm:prSet presAssocID="{D351AA21-B602-4683-8737-D8BE098E052C}" presName="hierRoot2" presStyleCnt="0">
        <dgm:presLayoutVars>
          <dgm:hierBranch val="init"/>
        </dgm:presLayoutVars>
      </dgm:prSet>
      <dgm:spPr/>
    </dgm:pt>
    <dgm:pt modelId="{9517241D-5C4E-4CEB-B692-8F9CC8DF15D7}" type="pres">
      <dgm:prSet presAssocID="{D351AA21-B602-4683-8737-D8BE098E052C}" presName="rootComposite" presStyleCnt="0"/>
      <dgm:spPr/>
    </dgm:pt>
    <dgm:pt modelId="{0DC4D5C0-A8F3-4DF9-B07C-B39CB092B758}" type="pres">
      <dgm:prSet presAssocID="{D351AA21-B602-4683-8737-D8BE098E052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7C30D9-991A-4828-AEA7-6ECE502C9AAB}" type="pres">
      <dgm:prSet presAssocID="{D351AA21-B602-4683-8737-D8BE098E052C}" presName="rootConnector" presStyleLbl="node2" presStyleIdx="0" presStyleCnt="2"/>
      <dgm:spPr/>
      <dgm:t>
        <a:bodyPr/>
        <a:lstStyle/>
        <a:p>
          <a:endParaRPr lang="ru-RU"/>
        </a:p>
      </dgm:t>
    </dgm:pt>
    <dgm:pt modelId="{A22D87E5-61BE-4383-8715-7EA3E37A3D71}" type="pres">
      <dgm:prSet presAssocID="{D351AA21-B602-4683-8737-D8BE098E052C}" presName="hierChild4" presStyleCnt="0"/>
      <dgm:spPr/>
    </dgm:pt>
    <dgm:pt modelId="{3AC3B9F8-930A-47AB-B731-0CB678B35F4D}" type="pres">
      <dgm:prSet presAssocID="{D351AA21-B602-4683-8737-D8BE098E052C}" presName="hierChild5" presStyleCnt="0"/>
      <dgm:spPr/>
    </dgm:pt>
    <dgm:pt modelId="{FD2AFE2D-A4C0-4911-AE28-CEE6A9FDEB58}" type="pres">
      <dgm:prSet presAssocID="{1EE1DAFE-3BFB-4DDC-9A68-D4333A3BFA9B}" presName="Name37" presStyleLbl="parChTrans1D2" presStyleIdx="1" presStyleCnt="2"/>
      <dgm:spPr/>
      <dgm:t>
        <a:bodyPr/>
        <a:lstStyle/>
        <a:p>
          <a:endParaRPr lang="ru-RU"/>
        </a:p>
      </dgm:t>
    </dgm:pt>
    <dgm:pt modelId="{F019A220-99DE-4413-84B0-FB1F50B69692}" type="pres">
      <dgm:prSet presAssocID="{4E32D95E-5D18-4FB9-A487-CE5E88C08A00}" presName="hierRoot2" presStyleCnt="0">
        <dgm:presLayoutVars>
          <dgm:hierBranch val="init"/>
        </dgm:presLayoutVars>
      </dgm:prSet>
      <dgm:spPr/>
    </dgm:pt>
    <dgm:pt modelId="{3C775C23-A630-4F92-A4BC-CD0E8E2C766B}" type="pres">
      <dgm:prSet presAssocID="{4E32D95E-5D18-4FB9-A487-CE5E88C08A00}" presName="rootComposite" presStyleCnt="0"/>
      <dgm:spPr/>
    </dgm:pt>
    <dgm:pt modelId="{FA22664C-281A-443F-8E0E-FD3D5BC1FF99}" type="pres">
      <dgm:prSet presAssocID="{4E32D95E-5D18-4FB9-A487-CE5E88C08A0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7D3659-AF90-4BB5-9989-BA4CD6C89C25}" type="pres">
      <dgm:prSet presAssocID="{4E32D95E-5D18-4FB9-A487-CE5E88C08A00}" presName="rootConnector" presStyleLbl="node2" presStyleIdx="1" presStyleCnt="2"/>
      <dgm:spPr/>
      <dgm:t>
        <a:bodyPr/>
        <a:lstStyle/>
        <a:p>
          <a:endParaRPr lang="ru-RU"/>
        </a:p>
      </dgm:t>
    </dgm:pt>
    <dgm:pt modelId="{A9B64515-73E8-4203-8598-5BA8710A82B1}" type="pres">
      <dgm:prSet presAssocID="{4E32D95E-5D18-4FB9-A487-CE5E88C08A00}" presName="hierChild4" presStyleCnt="0"/>
      <dgm:spPr/>
    </dgm:pt>
    <dgm:pt modelId="{06DBD523-D15E-475E-9645-A374AD3019BD}" type="pres">
      <dgm:prSet presAssocID="{4E32D95E-5D18-4FB9-A487-CE5E88C08A00}" presName="hierChild5" presStyleCnt="0"/>
      <dgm:spPr/>
    </dgm:pt>
    <dgm:pt modelId="{43A69246-7441-42A5-8F32-C0283A2923A5}" type="pres">
      <dgm:prSet presAssocID="{065D3669-2268-4DEB-AD70-B48EA8414818}" presName="hierChild3" presStyleCnt="0"/>
      <dgm:spPr/>
    </dgm:pt>
  </dgm:ptLst>
  <dgm:cxnLst>
    <dgm:cxn modelId="{93E087DD-34B0-4CF2-A989-277205CDE2A0}" type="presOf" srcId="{D351AA21-B602-4683-8737-D8BE098E052C}" destId="{817C30D9-991A-4828-AEA7-6ECE502C9AAB}" srcOrd="1" destOrd="0" presId="urn:microsoft.com/office/officeart/2005/8/layout/orgChart1"/>
    <dgm:cxn modelId="{B211B25E-1BE2-49A5-8633-418E5CA5C28E}" type="presOf" srcId="{4B3BAAD0-000B-448A-BBF7-67B558A65AF7}" destId="{0361097E-1D30-4A00-BF97-ABB1D1E44867}" srcOrd="0" destOrd="0" presId="urn:microsoft.com/office/officeart/2005/8/layout/orgChart1"/>
    <dgm:cxn modelId="{1DA3B150-AC87-456B-8A16-C868215B9C21}" type="presOf" srcId="{D351AA21-B602-4683-8737-D8BE098E052C}" destId="{0DC4D5C0-A8F3-4DF9-B07C-B39CB092B758}" srcOrd="0" destOrd="0" presId="urn:microsoft.com/office/officeart/2005/8/layout/orgChart1"/>
    <dgm:cxn modelId="{03254041-9F89-4AF9-A155-419EDE8B9750}" srcId="{065D3669-2268-4DEB-AD70-B48EA8414818}" destId="{4E32D95E-5D18-4FB9-A487-CE5E88C08A00}" srcOrd="1" destOrd="0" parTransId="{1EE1DAFE-3BFB-4DDC-9A68-D4333A3BFA9B}" sibTransId="{E4BE9E94-9D47-4B7C-95F5-E173E5DEAECE}"/>
    <dgm:cxn modelId="{27064462-74E4-4C0A-B9F9-67DA937078EA}" type="presOf" srcId="{4E32D95E-5D18-4FB9-A487-CE5E88C08A00}" destId="{FA22664C-281A-443F-8E0E-FD3D5BC1FF99}" srcOrd="0" destOrd="0" presId="urn:microsoft.com/office/officeart/2005/8/layout/orgChart1"/>
    <dgm:cxn modelId="{2553467B-9F1F-4533-8410-AD991775E706}" type="presOf" srcId="{065D3669-2268-4DEB-AD70-B48EA8414818}" destId="{4AA6E2F4-0398-49AF-8FE0-5718FCCA9677}" srcOrd="0" destOrd="0" presId="urn:microsoft.com/office/officeart/2005/8/layout/orgChart1"/>
    <dgm:cxn modelId="{FB64D8A7-B8B4-4904-ABE6-8653F5A9A2CD}" type="presOf" srcId="{4E32D95E-5D18-4FB9-A487-CE5E88C08A00}" destId="{767D3659-AF90-4BB5-9989-BA4CD6C89C25}" srcOrd="1" destOrd="0" presId="urn:microsoft.com/office/officeart/2005/8/layout/orgChart1"/>
    <dgm:cxn modelId="{F76541AE-76CB-4EAA-A97D-34724A2B3FE8}" type="presOf" srcId="{065D3669-2268-4DEB-AD70-B48EA8414818}" destId="{144107C0-D90D-46B2-B922-9CA753C88D5D}" srcOrd="1" destOrd="0" presId="urn:microsoft.com/office/officeart/2005/8/layout/orgChart1"/>
    <dgm:cxn modelId="{AA605A6D-F153-40ED-8E13-F1138A37A8E4}" srcId="{B10A34B3-63CB-4DD1-9120-05DA558FEBF1}" destId="{065D3669-2268-4DEB-AD70-B48EA8414818}" srcOrd="0" destOrd="0" parTransId="{A807DD18-9A8C-4F6E-BD1D-1A4DAD5CD3E7}" sibTransId="{BDF3E147-A147-413D-A30C-5C8E0D2B31ED}"/>
    <dgm:cxn modelId="{9DD30C79-58E9-417D-BB3D-D13B203C623C}" srcId="{065D3669-2268-4DEB-AD70-B48EA8414818}" destId="{D351AA21-B602-4683-8737-D8BE098E052C}" srcOrd="0" destOrd="0" parTransId="{4B3BAAD0-000B-448A-BBF7-67B558A65AF7}" sibTransId="{3CF4EA32-0A09-40AB-A927-4BE1A42437D8}"/>
    <dgm:cxn modelId="{7F287705-E0EE-4445-A507-22A627CCEAC3}" type="presOf" srcId="{1EE1DAFE-3BFB-4DDC-9A68-D4333A3BFA9B}" destId="{FD2AFE2D-A4C0-4911-AE28-CEE6A9FDEB58}" srcOrd="0" destOrd="0" presId="urn:microsoft.com/office/officeart/2005/8/layout/orgChart1"/>
    <dgm:cxn modelId="{2818F91C-B89B-4D53-8257-C7E00F92D10B}" type="presOf" srcId="{B10A34B3-63CB-4DD1-9120-05DA558FEBF1}" destId="{C4FFFD31-6E8B-4A6C-A770-86D8565E2528}" srcOrd="0" destOrd="0" presId="urn:microsoft.com/office/officeart/2005/8/layout/orgChart1"/>
    <dgm:cxn modelId="{42F63CFF-B660-41AA-932B-AEB21AC87461}" type="presParOf" srcId="{C4FFFD31-6E8B-4A6C-A770-86D8565E2528}" destId="{6E3331BE-9A43-4E07-9475-6C4DDB441EE8}" srcOrd="0" destOrd="0" presId="urn:microsoft.com/office/officeart/2005/8/layout/orgChart1"/>
    <dgm:cxn modelId="{DA6CE314-B68A-4475-A7EC-554CE92E3EB3}" type="presParOf" srcId="{6E3331BE-9A43-4E07-9475-6C4DDB441EE8}" destId="{987B5559-AC4E-4000-B757-F519C8500BB7}" srcOrd="0" destOrd="0" presId="urn:microsoft.com/office/officeart/2005/8/layout/orgChart1"/>
    <dgm:cxn modelId="{90D88690-3EFB-4856-8710-D85A745AC7D9}" type="presParOf" srcId="{987B5559-AC4E-4000-B757-F519C8500BB7}" destId="{4AA6E2F4-0398-49AF-8FE0-5718FCCA9677}" srcOrd="0" destOrd="0" presId="urn:microsoft.com/office/officeart/2005/8/layout/orgChart1"/>
    <dgm:cxn modelId="{09FD81F0-C1F1-40C5-ADD5-66655821888E}" type="presParOf" srcId="{987B5559-AC4E-4000-B757-F519C8500BB7}" destId="{144107C0-D90D-46B2-B922-9CA753C88D5D}" srcOrd="1" destOrd="0" presId="urn:microsoft.com/office/officeart/2005/8/layout/orgChart1"/>
    <dgm:cxn modelId="{608BEC20-56EA-4517-ABB6-5734C00689B0}" type="presParOf" srcId="{6E3331BE-9A43-4E07-9475-6C4DDB441EE8}" destId="{8C10A67D-DAC3-4BE2-B067-DE4478DBF117}" srcOrd="1" destOrd="0" presId="urn:microsoft.com/office/officeart/2005/8/layout/orgChart1"/>
    <dgm:cxn modelId="{2E3C0236-2D42-4EAD-83E5-A7C86622F35E}" type="presParOf" srcId="{8C10A67D-DAC3-4BE2-B067-DE4478DBF117}" destId="{0361097E-1D30-4A00-BF97-ABB1D1E44867}" srcOrd="0" destOrd="0" presId="urn:microsoft.com/office/officeart/2005/8/layout/orgChart1"/>
    <dgm:cxn modelId="{399DA097-1690-4187-BBBA-63484C56981D}" type="presParOf" srcId="{8C10A67D-DAC3-4BE2-B067-DE4478DBF117}" destId="{948A4C55-52AC-4F80-9146-D807ABC324BC}" srcOrd="1" destOrd="0" presId="urn:microsoft.com/office/officeart/2005/8/layout/orgChart1"/>
    <dgm:cxn modelId="{E658657B-4321-41AE-A174-60C496BCD983}" type="presParOf" srcId="{948A4C55-52AC-4F80-9146-D807ABC324BC}" destId="{9517241D-5C4E-4CEB-B692-8F9CC8DF15D7}" srcOrd="0" destOrd="0" presId="urn:microsoft.com/office/officeart/2005/8/layout/orgChart1"/>
    <dgm:cxn modelId="{8C71608E-BC4F-461E-89EB-B238C8C1FD63}" type="presParOf" srcId="{9517241D-5C4E-4CEB-B692-8F9CC8DF15D7}" destId="{0DC4D5C0-A8F3-4DF9-B07C-B39CB092B758}" srcOrd="0" destOrd="0" presId="urn:microsoft.com/office/officeart/2005/8/layout/orgChart1"/>
    <dgm:cxn modelId="{C5AB1E00-D533-4A4C-B21A-01542E8593E8}" type="presParOf" srcId="{9517241D-5C4E-4CEB-B692-8F9CC8DF15D7}" destId="{817C30D9-991A-4828-AEA7-6ECE502C9AAB}" srcOrd="1" destOrd="0" presId="urn:microsoft.com/office/officeart/2005/8/layout/orgChart1"/>
    <dgm:cxn modelId="{ED7FEB50-C9DF-49AC-B9C2-3AEE566E304B}" type="presParOf" srcId="{948A4C55-52AC-4F80-9146-D807ABC324BC}" destId="{A22D87E5-61BE-4383-8715-7EA3E37A3D71}" srcOrd="1" destOrd="0" presId="urn:microsoft.com/office/officeart/2005/8/layout/orgChart1"/>
    <dgm:cxn modelId="{835AC050-DEF5-418B-A846-24DA33AC126E}" type="presParOf" srcId="{948A4C55-52AC-4F80-9146-D807ABC324BC}" destId="{3AC3B9F8-930A-47AB-B731-0CB678B35F4D}" srcOrd="2" destOrd="0" presId="urn:microsoft.com/office/officeart/2005/8/layout/orgChart1"/>
    <dgm:cxn modelId="{1ADAACD2-96C6-4F29-8028-28A601681A0D}" type="presParOf" srcId="{8C10A67D-DAC3-4BE2-B067-DE4478DBF117}" destId="{FD2AFE2D-A4C0-4911-AE28-CEE6A9FDEB58}" srcOrd="2" destOrd="0" presId="urn:microsoft.com/office/officeart/2005/8/layout/orgChart1"/>
    <dgm:cxn modelId="{F64D0B80-A5FB-4F5B-A60E-48313EF7F8BE}" type="presParOf" srcId="{8C10A67D-DAC3-4BE2-B067-DE4478DBF117}" destId="{F019A220-99DE-4413-84B0-FB1F50B69692}" srcOrd="3" destOrd="0" presId="urn:microsoft.com/office/officeart/2005/8/layout/orgChart1"/>
    <dgm:cxn modelId="{F751899C-AD27-4905-A44E-72AC689EED8B}" type="presParOf" srcId="{F019A220-99DE-4413-84B0-FB1F50B69692}" destId="{3C775C23-A630-4F92-A4BC-CD0E8E2C766B}" srcOrd="0" destOrd="0" presId="urn:microsoft.com/office/officeart/2005/8/layout/orgChart1"/>
    <dgm:cxn modelId="{0B0AD45E-B1C0-4923-84DC-3A2ED7E2AB14}" type="presParOf" srcId="{3C775C23-A630-4F92-A4BC-CD0E8E2C766B}" destId="{FA22664C-281A-443F-8E0E-FD3D5BC1FF99}" srcOrd="0" destOrd="0" presId="urn:microsoft.com/office/officeart/2005/8/layout/orgChart1"/>
    <dgm:cxn modelId="{503F18C7-18F7-46FD-9259-005A352C7F96}" type="presParOf" srcId="{3C775C23-A630-4F92-A4BC-CD0E8E2C766B}" destId="{767D3659-AF90-4BB5-9989-BA4CD6C89C25}" srcOrd="1" destOrd="0" presId="urn:microsoft.com/office/officeart/2005/8/layout/orgChart1"/>
    <dgm:cxn modelId="{85FF3C99-0D23-4AC3-A078-E28A6A9F76DD}" type="presParOf" srcId="{F019A220-99DE-4413-84B0-FB1F50B69692}" destId="{A9B64515-73E8-4203-8598-5BA8710A82B1}" srcOrd="1" destOrd="0" presId="urn:microsoft.com/office/officeart/2005/8/layout/orgChart1"/>
    <dgm:cxn modelId="{00A82F9F-C1F7-4BC3-89A5-D7B43F0EBC87}" type="presParOf" srcId="{F019A220-99DE-4413-84B0-FB1F50B69692}" destId="{06DBD523-D15E-475E-9645-A374AD3019BD}" srcOrd="2" destOrd="0" presId="urn:microsoft.com/office/officeart/2005/8/layout/orgChart1"/>
    <dgm:cxn modelId="{24F141E9-4A9B-4D25-B853-FB637414FA9D}" type="presParOf" srcId="{6E3331BE-9A43-4E07-9475-6C4DDB441EE8}" destId="{43A69246-7441-42A5-8F32-C0283A2923A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E724E0-C13D-46F7-BD33-B1B5344387B4}" type="doc">
      <dgm:prSet loTypeId="urn:microsoft.com/office/officeart/2005/8/layout/radial5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AA75A25E-EA2B-43FF-8219-D874CF76ACE7}">
      <dgm:prSet phldrT="[Текст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dirty="0"/>
            <a:t>ОМСУ</a:t>
          </a:r>
        </a:p>
      </dgm:t>
    </dgm:pt>
    <dgm:pt modelId="{3D3534EB-FE68-4BF7-8821-D143402CFB69}" type="parTrans" cxnId="{914640CD-718C-4990-A2C5-ADACE024A529}">
      <dgm:prSet/>
      <dgm:spPr/>
      <dgm:t>
        <a:bodyPr/>
        <a:lstStyle/>
        <a:p>
          <a:endParaRPr lang="ru-RU"/>
        </a:p>
      </dgm:t>
    </dgm:pt>
    <dgm:pt modelId="{DD7A8BEE-E5FA-43F4-9A4F-5417A53C037C}" type="sibTrans" cxnId="{914640CD-718C-4990-A2C5-ADACE024A529}">
      <dgm:prSet/>
      <dgm:spPr/>
      <dgm:t>
        <a:bodyPr/>
        <a:lstStyle/>
        <a:p>
          <a:endParaRPr lang="ru-RU"/>
        </a:p>
      </dgm:t>
    </dgm:pt>
    <dgm:pt modelId="{FC491B07-14BF-4C40-B139-48B2DF6414B3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/>
            <a:t>ДК</a:t>
          </a:r>
        </a:p>
      </dgm:t>
    </dgm:pt>
    <dgm:pt modelId="{9C1AB4B2-143C-40D9-8807-B9CB33F2E4A8}" type="parTrans" cxnId="{F48D4684-4D35-4BEB-8AEF-1E410166526A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EDEF46CB-3644-4EA4-9D93-C7AB26B2F81C}" type="sibTrans" cxnId="{F48D4684-4D35-4BEB-8AEF-1E410166526A}">
      <dgm:prSet/>
      <dgm:spPr/>
      <dgm:t>
        <a:bodyPr/>
        <a:lstStyle/>
        <a:p>
          <a:endParaRPr lang="ru-RU"/>
        </a:p>
      </dgm:t>
    </dgm:pt>
    <dgm:pt modelId="{FF7B3EA9-B7FC-4DBE-B0CB-DD6034F1A006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24130" tIns="24130" rIns="24130" bIns="24130" numCol="1" spcCol="1270" anchor="ctr" anchorCtr="0"/>
        <a:lstStyle/>
        <a:p>
          <a:r>
            <a:rPr lang="ru-RU" dirty="0"/>
            <a:t>МП</a:t>
          </a:r>
        </a:p>
      </dgm:t>
    </dgm:pt>
    <dgm:pt modelId="{2B1BDB9E-2D2F-4625-8DD7-77C917AA9EE9}" type="parTrans" cxnId="{9E5D032F-AAD0-4B40-B38E-043530DB8343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5E5878F3-CB2B-430B-912A-BC7C0E8C5FA2}" type="sibTrans" cxnId="{9E5D032F-AAD0-4B40-B38E-043530DB8343}">
      <dgm:prSet/>
      <dgm:spPr/>
      <dgm:t>
        <a:bodyPr/>
        <a:lstStyle/>
        <a:p>
          <a:endParaRPr lang="ru-RU"/>
        </a:p>
      </dgm:t>
    </dgm:pt>
    <dgm:pt modelId="{6F53D14F-F583-4516-A716-1429FF9E8D42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24130" tIns="24130" rIns="24130" bIns="24130" numCol="1" spcCol="1270" anchor="ctr" anchorCtr="0"/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СОППВ</a:t>
          </a:r>
        </a:p>
      </dgm:t>
    </dgm:pt>
    <dgm:pt modelId="{F4BECC7A-E10E-41E1-8A32-F827E826CDD4}" type="parTrans" cxnId="{1C1F3E1B-90FF-4CD4-BAE6-A3D1B328DBA1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D462B2A5-B585-4CB2-BACE-16ABBEA1B3EE}" type="sibTrans" cxnId="{1C1F3E1B-90FF-4CD4-BAE6-A3D1B328DBA1}">
      <dgm:prSet/>
      <dgm:spPr/>
      <dgm:t>
        <a:bodyPr/>
        <a:lstStyle/>
        <a:p>
          <a:endParaRPr lang="ru-RU"/>
        </a:p>
      </dgm:t>
    </dgm:pt>
    <dgm:pt modelId="{648E8E92-DB39-4DE7-9D88-786E6D970338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24130" tIns="24130" rIns="24130" bIns="24130" numCol="1" spcCol="1270" anchor="ctr" anchorCtr="0"/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НКО</a:t>
          </a:r>
        </a:p>
      </dgm:t>
    </dgm:pt>
    <dgm:pt modelId="{5CA7759B-3797-4A2D-A7D7-0B9BB84DDB55}" type="parTrans" cxnId="{822E8106-E4B5-42F8-813A-DE8745F6EB6C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74B66B4A-9AFA-4F14-8285-A84A91E5EA58}" type="sibTrans" cxnId="{822E8106-E4B5-42F8-813A-DE8745F6EB6C}">
      <dgm:prSet/>
      <dgm:spPr/>
      <dgm:t>
        <a:bodyPr/>
        <a:lstStyle/>
        <a:p>
          <a:endParaRPr lang="ru-RU"/>
        </a:p>
      </dgm:t>
    </dgm:pt>
    <dgm:pt modelId="{5DE78E2B-CC3C-44B7-AD98-7D981E55A8B9}" type="pres">
      <dgm:prSet presAssocID="{FDE724E0-C13D-46F7-BD33-B1B5344387B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30AEEE-9545-4F56-B943-5DB4E232759D}" type="pres">
      <dgm:prSet presAssocID="{AA75A25E-EA2B-43FF-8219-D874CF76ACE7}" presName="centerShape" presStyleLbl="node0" presStyleIdx="0" presStyleCnt="1"/>
      <dgm:spPr/>
      <dgm:t>
        <a:bodyPr/>
        <a:lstStyle/>
        <a:p>
          <a:endParaRPr lang="ru-RU"/>
        </a:p>
      </dgm:t>
    </dgm:pt>
    <dgm:pt modelId="{CE37F949-6A8A-4246-9B4B-11BF13439355}" type="pres">
      <dgm:prSet presAssocID="{9C1AB4B2-143C-40D9-8807-B9CB33F2E4A8}" presName="parTrans" presStyleLbl="sibTrans2D1" presStyleIdx="0" presStyleCnt="4" custLinFactNeighborX="0" custLinFactNeighborY="6248"/>
      <dgm:spPr/>
      <dgm:t>
        <a:bodyPr/>
        <a:lstStyle/>
        <a:p>
          <a:endParaRPr lang="ru-RU"/>
        </a:p>
      </dgm:t>
    </dgm:pt>
    <dgm:pt modelId="{2914DF47-AF98-4EF5-9B7E-1AF6F6A298CD}" type="pres">
      <dgm:prSet presAssocID="{9C1AB4B2-143C-40D9-8807-B9CB33F2E4A8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2CAC1167-88B3-4C19-A8DF-E40E023C218F}" type="pres">
      <dgm:prSet presAssocID="{FC491B07-14BF-4C40-B139-48B2DF6414B3}" presName="node" presStyleLbl="node1" presStyleIdx="0" presStyleCnt="4" custRadScaleRad="88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2162B8-59E6-4260-BE0D-1C16F014B549}" type="pres">
      <dgm:prSet presAssocID="{2B1BDB9E-2D2F-4625-8DD7-77C917AA9EE9}" presName="parTrans" presStyleLbl="sibTrans2D1" presStyleIdx="1" presStyleCnt="4"/>
      <dgm:spPr>
        <a:xfrm>
          <a:off x="5441304" y="1887184"/>
          <a:ext cx="230585" cy="370593"/>
        </a:xfrm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3A267FCF-1926-49D4-8EE8-C1DAA087369D}" type="pres">
      <dgm:prSet presAssocID="{2B1BDB9E-2D2F-4625-8DD7-77C917AA9EE9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87097377-FA36-42B0-AFD1-29EB6874B24C}" type="pres">
      <dgm:prSet presAssocID="{FF7B3EA9-B7FC-4DBE-B0CB-DD6034F1A006}" presName="node" presStyleLbl="node1" presStyleIdx="1" presStyleCnt="4">
        <dgm:presLayoutVars>
          <dgm:bulletEnabled val="1"/>
        </dgm:presLayoutVars>
      </dgm:prSet>
      <dgm:spPr>
        <a:xfrm>
          <a:off x="5780657" y="1527491"/>
          <a:ext cx="1089979" cy="1089979"/>
        </a:xfrm>
        <a:prstGeom prst="ellipse">
          <a:avLst/>
        </a:prstGeom>
      </dgm:spPr>
      <dgm:t>
        <a:bodyPr/>
        <a:lstStyle/>
        <a:p>
          <a:endParaRPr lang="ru-RU"/>
        </a:p>
      </dgm:t>
    </dgm:pt>
    <dgm:pt modelId="{A02E7C0D-E6B4-45F8-A2F9-44EA1A895F9B}" type="pres">
      <dgm:prSet presAssocID="{F4BECC7A-E10E-41E1-8A32-F827E826CDD4}" presName="parTrans" presStyleLbl="sibTrans2D1" presStyleIdx="2" presStyleCnt="4"/>
      <dgm:spPr>
        <a:xfrm rot="5400000">
          <a:off x="4685307" y="2643182"/>
          <a:ext cx="230585" cy="370593"/>
        </a:xfrm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03DAF94E-36BE-4064-9800-8B520E7D84FC}" type="pres">
      <dgm:prSet presAssocID="{F4BECC7A-E10E-41E1-8A32-F827E826CDD4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9B65FAC8-C800-41DF-AB38-88A11AB3259A}" type="pres">
      <dgm:prSet presAssocID="{6F53D14F-F583-4516-A716-1429FF9E8D42}" presName="node" presStyleLbl="node1" presStyleIdx="2" presStyleCnt="4">
        <dgm:presLayoutVars>
          <dgm:bulletEnabled val="1"/>
        </dgm:presLayoutVars>
      </dgm:prSet>
      <dgm:spPr>
        <a:xfrm>
          <a:off x="4255610" y="3052538"/>
          <a:ext cx="1089979" cy="1089979"/>
        </a:xfrm>
        <a:prstGeom prst="ellipse">
          <a:avLst/>
        </a:prstGeom>
      </dgm:spPr>
      <dgm:t>
        <a:bodyPr/>
        <a:lstStyle/>
        <a:p>
          <a:endParaRPr lang="ru-RU"/>
        </a:p>
      </dgm:t>
    </dgm:pt>
    <dgm:pt modelId="{9E152180-A17F-4506-A10C-591956F114FD}" type="pres">
      <dgm:prSet presAssocID="{5CA7759B-3797-4A2D-A7D7-0B9BB84DDB55}" presName="parTrans" presStyleLbl="sibTrans2D1" presStyleIdx="3" presStyleCnt="4"/>
      <dgm:spPr>
        <a:xfrm rot="10800000">
          <a:off x="3929309" y="1887184"/>
          <a:ext cx="230585" cy="370593"/>
        </a:xfrm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2C0571D8-78EA-477E-9356-FA5A2493E7AC}" type="pres">
      <dgm:prSet presAssocID="{5CA7759B-3797-4A2D-A7D7-0B9BB84DDB55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2E296502-9C44-4203-A3E8-1DC4F68AA805}" type="pres">
      <dgm:prSet presAssocID="{648E8E92-DB39-4DE7-9D88-786E6D970338}" presName="node" presStyleLbl="node1" presStyleIdx="3" presStyleCnt="4">
        <dgm:presLayoutVars>
          <dgm:bulletEnabled val="1"/>
        </dgm:presLayoutVars>
      </dgm:prSet>
      <dgm:spPr>
        <a:xfrm>
          <a:off x="2730562" y="1527491"/>
          <a:ext cx="1089979" cy="1089979"/>
        </a:xfrm>
        <a:prstGeom prst="ellipse">
          <a:avLst/>
        </a:prstGeom>
      </dgm:spPr>
      <dgm:t>
        <a:bodyPr/>
        <a:lstStyle/>
        <a:p>
          <a:endParaRPr lang="ru-RU"/>
        </a:p>
      </dgm:t>
    </dgm:pt>
  </dgm:ptLst>
  <dgm:cxnLst>
    <dgm:cxn modelId="{3BA9021F-56C6-4D39-9FA8-F99FC80486F8}" type="presOf" srcId="{6F53D14F-F583-4516-A716-1429FF9E8D42}" destId="{9B65FAC8-C800-41DF-AB38-88A11AB3259A}" srcOrd="0" destOrd="0" presId="urn:microsoft.com/office/officeart/2005/8/layout/radial5"/>
    <dgm:cxn modelId="{AE413357-7681-47F4-99AB-054AEC92C53C}" type="presOf" srcId="{2B1BDB9E-2D2F-4625-8DD7-77C917AA9EE9}" destId="{6F2162B8-59E6-4260-BE0D-1C16F014B549}" srcOrd="0" destOrd="0" presId="urn:microsoft.com/office/officeart/2005/8/layout/radial5"/>
    <dgm:cxn modelId="{763EB5A3-EEE0-4E96-9A7C-66AE3D378D13}" type="presOf" srcId="{2B1BDB9E-2D2F-4625-8DD7-77C917AA9EE9}" destId="{3A267FCF-1926-49D4-8EE8-C1DAA087369D}" srcOrd="1" destOrd="0" presId="urn:microsoft.com/office/officeart/2005/8/layout/radial5"/>
    <dgm:cxn modelId="{0F9CF627-F2DC-4172-A158-F685E8A957A7}" type="presOf" srcId="{F4BECC7A-E10E-41E1-8A32-F827E826CDD4}" destId="{A02E7C0D-E6B4-45F8-A2F9-44EA1A895F9B}" srcOrd="0" destOrd="0" presId="urn:microsoft.com/office/officeart/2005/8/layout/radial5"/>
    <dgm:cxn modelId="{34F43794-C57D-4B8C-BB22-5914F303CC71}" type="presOf" srcId="{AA75A25E-EA2B-43FF-8219-D874CF76ACE7}" destId="{5F30AEEE-9545-4F56-B943-5DB4E232759D}" srcOrd="0" destOrd="0" presId="urn:microsoft.com/office/officeart/2005/8/layout/radial5"/>
    <dgm:cxn modelId="{DD38CA8D-18C3-46B3-9EC8-83A8B32865E5}" type="presOf" srcId="{5CA7759B-3797-4A2D-A7D7-0B9BB84DDB55}" destId="{2C0571D8-78EA-477E-9356-FA5A2493E7AC}" srcOrd="1" destOrd="0" presId="urn:microsoft.com/office/officeart/2005/8/layout/radial5"/>
    <dgm:cxn modelId="{1C1F3E1B-90FF-4CD4-BAE6-A3D1B328DBA1}" srcId="{AA75A25E-EA2B-43FF-8219-D874CF76ACE7}" destId="{6F53D14F-F583-4516-A716-1429FF9E8D42}" srcOrd="2" destOrd="0" parTransId="{F4BECC7A-E10E-41E1-8A32-F827E826CDD4}" sibTransId="{D462B2A5-B585-4CB2-BACE-16ABBEA1B3EE}"/>
    <dgm:cxn modelId="{9E5D032F-AAD0-4B40-B38E-043530DB8343}" srcId="{AA75A25E-EA2B-43FF-8219-D874CF76ACE7}" destId="{FF7B3EA9-B7FC-4DBE-B0CB-DD6034F1A006}" srcOrd="1" destOrd="0" parTransId="{2B1BDB9E-2D2F-4625-8DD7-77C917AA9EE9}" sibTransId="{5E5878F3-CB2B-430B-912A-BC7C0E8C5FA2}"/>
    <dgm:cxn modelId="{ACBD15C9-FC46-479D-AAF1-A5F1C5C2B7E2}" type="presOf" srcId="{FC491B07-14BF-4C40-B139-48B2DF6414B3}" destId="{2CAC1167-88B3-4C19-A8DF-E40E023C218F}" srcOrd="0" destOrd="0" presId="urn:microsoft.com/office/officeart/2005/8/layout/radial5"/>
    <dgm:cxn modelId="{F518715D-2853-414F-B4DB-AA340D03DDF5}" type="presOf" srcId="{F4BECC7A-E10E-41E1-8A32-F827E826CDD4}" destId="{03DAF94E-36BE-4064-9800-8B520E7D84FC}" srcOrd="1" destOrd="0" presId="urn:microsoft.com/office/officeart/2005/8/layout/radial5"/>
    <dgm:cxn modelId="{D65A78F9-241C-45D0-A0FC-BCA42343AA85}" type="presOf" srcId="{9C1AB4B2-143C-40D9-8807-B9CB33F2E4A8}" destId="{2914DF47-AF98-4EF5-9B7E-1AF6F6A298CD}" srcOrd="1" destOrd="0" presId="urn:microsoft.com/office/officeart/2005/8/layout/radial5"/>
    <dgm:cxn modelId="{822E8106-E4B5-42F8-813A-DE8745F6EB6C}" srcId="{AA75A25E-EA2B-43FF-8219-D874CF76ACE7}" destId="{648E8E92-DB39-4DE7-9D88-786E6D970338}" srcOrd="3" destOrd="0" parTransId="{5CA7759B-3797-4A2D-A7D7-0B9BB84DDB55}" sibTransId="{74B66B4A-9AFA-4F14-8285-A84A91E5EA58}"/>
    <dgm:cxn modelId="{914640CD-718C-4990-A2C5-ADACE024A529}" srcId="{FDE724E0-C13D-46F7-BD33-B1B5344387B4}" destId="{AA75A25E-EA2B-43FF-8219-D874CF76ACE7}" srcOrd="0" destOrd="0" parTransId="{3D3534EB-FE68-4BF7-8821-D143402CFB69}" sibTransId="{DD7A8BEE-E5FA-43F4-9A4F-5417A53C037C}"/>
    <dgm:cxn modelId="{1D8ED768-909E-4575-AB42-F1E01072C389}" type="presOf" srcId="{9C1AB4B2-143C-40D9-8807-B9CB33F2E4A8}" destId="{CE37F949-6A8A-4246-9B4B-11BF13439355}" srcOrd="0" destOrd="0" presId="urn:microsoft.com/office/officeart/2005/8/layout/radial5"/>
    <dgm:cxn modelId="{2D8D1484-459E-4669-A129-087C3803F601}" type="presOf" srcId="{648E8E92-DB39-4DE7-9D88-786E6D970338}" destId="{2E296502-9C44-4203-A3E8-1DC4F68AA805}" srcOrd="0" destOrd="0" presId="urn:microsoft.com/office/officeart/2005/8/layout/radial5"/>
    <dgm:cxn modelId="{681034EE-8E3F-4710-8283-EFE87AC568B7}" type="presOf" srcId="{5CA7759B-3797-4A2D-A7D7-0B9BB84DDB55}" destId="{9E152180-A17F-4506-A10C-591956F114FD}" srcOrd="0" destOrd="0" presId="urn:microsoft.com/office/officeart/2005/8/layout/radial5"/>
    <dgm:cxn modelId="{B07315B0-2B62-4666-9C78-7DDE3F007C37}" type="presOf" srcId="{FDE724E0-C13D-46F7-BD33-B1B5344387B4}" destId="{5DE78E2B-CC3C-44B7-AD98-7D981E55A8B9}" srcOrd="0" destOrd="0" presId="urn:microsoft.com/office/officeart/2005/8/layout/radial5"/>
    <dgm:cxn modelId="{F48D4684-4D35-4BEB-8AEF-1E410166526A}" srcId="{AA75A25E-EA2B-43FF-8219-D874CF76ACE7}" destId="{FC491B07-14BF-4C40-B139-48B2DF6414B3}" srcOrd="0" destOrd="0" parTransId="{9C1AB4B2-143C-40D9-8807-B9CB33F2E4A8}" sibTransId="{EDEF46CB-3644-4EA4-9D93-C7AB26B2F81C}"/>
    <dgm:cxn modelId="{FCCF1473-E7E7-4D40-BD0F-FE990E79DFBF}" type="presOf" srcId="{FF7B3EA9-B7FC-4DBE-B0CB-DD6034F1A006}" destId="{87097377-FA36-42B0-AFD1-29EB6874B24C}" srcOrd="0" destOrd="0" presId="urn:microsoft.com/office/officeart/2005/8/layout/radial5"/>
    <dgm:cxn modelId="{D090FA67-D0FA-42EE-ADC1-04EBF2E5980A}" type="presParOf" srcId="{5DE78E2B-CC3C-44B7-AD98-7D981E55A8B9}" destId="{5F30AEEE-9545-4F56-B943-5DB4E232759D}" srcOrd="0" destOrd="0" presId="urn:microsoft.com/office/officeart/2005/8/layout/radial5"/>
    <dgm:cxn modelId="{7237A6F5-1BBE-49B1-BAB1-5D54809E708A}" type="presParOf" srcId="{5DE78E2B-CC3C-44B7-AD98-7D981E55A8B9}" destId="{CE37F949-6A8A-4246-9B4B-11BF13439355}" srcOrd="1" destOrd="0" presId="urn:microsoft.com/office/officeart/2005/8/layout/radial5"/>
    <dgm:cxn modelId="{FA9A15E1-7E62-469C-986C-E26A1E7865D1}" type="presParOf" srcId="{CE37F949-6A8A-4246-9B4B-11BF13439355}" destId="{2914DF47-AF98-4EF5-9B7E-1AF6F6A298CD}" srcOrd="0" destOrd="0" presId="urn:microsoft.com/office/officeart/2005/8/layout/radial5"/>
    <dgm:cxn modelId="{1BA742A6-64BF-4B6A-947F-4225A5FD64EC}" type="presParOf" srcId="{5DE78E2B-CC3C-44B7-AD98-7D981E55A8B9}" destId="{2CAC1167-88B3-4C19-A8DF-E40E023C218F}" srcOrd="2" destOrd="0" presId="urn:microsoft.com/office/officeart/2005/8/layout/radial5"/>
    <dgm:cxn modelId="{8356BEE9-FC37-435C-A725-895D0FAB733E}" type="presParOf" srcId="{5DE78E2B-CC3C-44B7-AD98-7D981E55A8B9}" destId="{6F2162B8-59E6-4260-BE0D-1C16F014B549}" srcOrd="3" destOrd="0" presId="urn:microsoft.com/office/officeart/2005/8/layout/radial5"/>
    <dgm:cxn modelId="{2967181B-A35B-48F4-BCBB-1B1B162690A2}" type="presParOf" srcId="{6F2162B8-59E6-4260-BE0D-1C16F014B549}" destId="{3A267FCF-1926-49D4-8EE8-C1DAA087369D}" srcOrd="0" destOrd="0" presId="urn:microsoft.com/office/officeart/2005/8/layout/radial5"/>
    <dgm:cxn modelId="{75AE041B-080E-4613-9EA8-2279E4DA1BC3}" type="presParOf" srcId="{5DE78E2B-CC3C-44B7-AD98-7D981E55A8B9}" destId="{87097377-FA36-42B0-AFD1-29EB6874B24C}" srcOrd="4" destOrd="0" presId="urn:microsoft.com/office/officeart/2005/8/layout/radial5"/>
    <dgm:cxn modelId="{01C5B3E5-AEDE-4A27-A284-66993BCBAC44}" type="presParOf" srcId="{5DE78E2B-CC3C-44B7-AD98-7D981E55A8B9}" destId="{A02E7C0D-E6B4-45F8-A2F9-44EA1A895F9B}" srcOrd="5" destOrd="0" presId="urn:microsoft.com/office/officeart/2005/8/layout/radial5"/>
    <dgm:cxn modelId="{42976F8A-7C9C-4924-8450-8B5D8E36E664}" type="presParOf" srcId="{A02E7C0D-E6B4-45F8-A2F9-44EA1A895F9B}" destId="{03DAF94E-36BE-4064-9800-8B520E7D84FC}" srcOrd="0" destOrd="0" presId="urn:microsoft.com/office/officeart/2005/8/layout/radial5"/>
    <dgm:cxn modelId="{35170DAD-D63C-4D33-8283-2FCABEF048BD}" type="presParOf" srcId="{5DE78E2B-CC3C-44B7-AD98-7D981E55A8B9}" destId="{9B65FAC8-C800-41DF-AB38-88A11AB3259A}" srcOrd="6" destOrd="0" presId="urn:microsoft.com/office/officeart/2005/8/layout/radial5"/>
    <dgm:cxn modelId="{A5C8D002-5AF7-44CE-8237-E54E87A4A02B}" type="presParOf" srcId="{5DE78E2B-CC3C-44B7-AD98-7D981E55A8B9}" destId="{9E152180-A17F-4506-A10C-591956F114FD}" srcOrd="7" destOrd="0" presId="urn:microsoft.com/office/officeart/2005/8/layout/radial5"/>
    <dgm:cxn modelId="{994AEA66-2229-4795-B47C-A7EAE482BC4A}" type="presParOf" srcId="{9E152180-A17F-4506-A10C-591956F114FD}" destId="{2C0571D8-78EA-477E-9356-FA5A2493E7AC}" srcOrd="0" destOrd="0" presId="urn:microsoft.com/office/officeart/2005/8/layout/radial5"/>
    <dgm:cxn modelId="{BEE5B2AF-C9FD-46D8-AC18-824264A9C062}" type="presParOf" srcId="{5DE78E2B-CC3C-44B7-AD98-7D981E55A8B9}" destId="{2E296502-9C44-4203-A3E8-1DC4F68AA805}" srcOrd="8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C32FB9-40A6-43B7-A018-80DB9BF401D8}" type="doc">
      <dgm:prSet loTypeId="urn:microsoft.com/office/officeart/2005/8/layout/orgChart1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9277305-F547-4A76-998B-ED90DBF22BBF}">
      <dgm:prSet phldrT="[Текст]" custT="1"/>
      <dgm:spPr/>
      <dgm:t>
        <a:bodyPr/>
        <a:lstStyle/>
        <a:p>
          <a:r>
            <a:rPr lang="ky-KG" sz="2400" b="1" noProof="0" dirty="0" smtClean="0"/>
            <a:t>Жергиликтүү маанидеги маселелердин алкагында кызмат көрсөтүүлөр</a:t>
          </a:r>
          <a:endParaRPr lang="ky-KG" sz="2400" b="1" noProof="0" dirty="0"/>
        </a:p>
      </dgm:t>
    </dgm:pt>
    <dgm:pt modelId="{73D9D2F4-ECA9-40C5-89F9-36C7C0422E06}" type="parTrans" cxnId="{993E81D0-06CB-4521-9A59-A11047701E07}">
      <dgm:prSet/>
      <dgm:spPr/>
      <dgm:t>
        <a:bodyPr/>
        <a:lstStyle/>
        <a:p>
          <a:endParaRPr lang="ru-RU"/>
        </a:p>
      </dgm:t>
    </dgm:pt>
    <dgm:pt modelId="{50AAA1A1-DB76-47DB-8890-D14DD6337A7A}" type="sibTrans" cxnId="{993E81D0-06CB-4521-9A59-A11047701E07}">
      <dgm:prSet/>
      <dgm:spPr/>
      <dgm:t>
        <a:bodyPr/>
        <a:lstStyle/>
        <a:p>
          <a:endParaRPr lang="ru-RU"/>
        </a:p>
      </dgm:t>
    </dgm:pt>
    <dgm:pt modelId="{312C01C2-0EB1-424E-8B77-406BF28A3431}">
      <dgm:prSet phldrT="[Текст]"/>
      <dgm:spPr/>
      <dgm:t>
        <a:bodyPr/>
        <a:lstStyle/>
        <a:p>
          <a:r>
            <a:rPr lang="ky-KG" b="1" noProof="0" dirty="0" smtClean="0"/>
            <a:t>Коомдук кызмат көрсөтүүлөр:</a:t>
          </a:r>
        </a:p>
        <a:p>
          <a:r>
            <a:rPr lang="ky-KG" noProof="0" dirty="0" smtClean="0"/>
            <a:t>- коомдук жайларды жарыктандыруу</a:t>
          </a:r>
        </a:p>
        <a:p>
          <a:r>
            <a:rPr lang="ky-KG" noProof="0" dirty="0" smtClean="0"/>
            <a:t>- аймакты көрктөндүрүү</a:t>
          </a:r>
        </a:p>
        <a:p>
          <a:r>
            <a:rPr lang="ky-KG" noProof="0" dirty="0" smtClean="0"/>
            <a:t>- жолдор, тротуарлар</a:t>
          </a:r>
        </a:p>
        <a:p>
          <a:r>
            <a:rPr lang="ky-KG" noProof="0" dirty="0" smtClean="0"/>
            <a:t>- жашылдандыруу</a:t>
          </a:r>
          <a:endParaRPr lang="ky-KG" noProof="0" dirty="0"/>
        </a:p>
      </dgm:t>
    </dgm:pt>
    <dgm:pt modelId="{190188A3-A6DA-45F5-8559-0A0BEFBD3F96}" type="parTrans" cxnId="{70AB0250-0576-4675-B260-C0BB001CF666}">
      <dgm:prSet/>
      <dgm:spPr/>
      <dgm:t>
        <a:bodyPr/>
        <a:lstStyle/>
        <a:p>
          <a:endParaRPr lang="ru-RU"/>
        </a:p>
      </dgm:t>
    </dgm:pt>
    <dgm:pt modelId="{1677F921-23EC-4531-9220-0C9BAEDF4748}" type="sibTrans" cxnId="{70AB0250-0576-4675-B260-C0BB001CF666}">
      <dgm:prSet/>
      <dgm:spPr/>
      <dgm:t>
        <a:bodyPr/>
        <a:lstStyle/>
        <a:p>
          <a:endParaRPr lang="ru-RU"/>
        </a:p>
      </dgm:t>
    </dgm:pt>
    <dgm:pt modelId="{2CF9195F-5535-49F4-A03F-36798843EA19}">
      <dgm:prSet phldrT="[Текст]" custT="1"/>
      <dgm:spPr/>
      <dgm:t>
        <a:bodyPr/>
        <a:lstStyle/>
        <a:p>
          <a:endParaRPr lang="ru-RU" b="1" dirty="0"/>
        </a:p>
        <a:p>
          <a:r>
            <a:rPr lang="ky-KG" b="1" noProof="0" dirty="0" smtClean="0"/>
            <a:t>Турмуш-тиричиликке байланышкан кызмат көрсөтүүлөр:</a:t>
          </a:r>
        </a:p>
        <a:p>
          <a:r>
            <a:rPr lang="ky-KG" noProof="0" dirty="0" smtClean="0"/>
            <a:t>- КТК чогултуу жана чыгаруу,</a:t>
          </a:r>
        </a:p>
        <a:p>
          <a:r>
            <a:rPr lang="ky-KG" noProof="0" dirty="0" smtClean="0"/>
            <a:t>- ичүүчү суу менен жабдуу, канализация кызмат көрсөтүүлөрү</a:t>
          </a:r>
        </a:p>
        <a:p>
          <a:r>
            <a:rPr lang="ky-KG" noProof="0" dirty="0" smtClean="0"/>
            <a:t>- спорт,</a:t>
          </a:r>
        </a:p>
        <a:p>
          <a:r>
            <a:rPr lang="ky-KG" noProof="0" dirty="0" smtClean="0"/>
            <a:t>- маданият,</a:t>
          </a:r>
        </a:p>
        <a:p>
          <a:r>
            <a:rPr lang="ky-KG" noProof="0" dirty="0" smtClean="0"/>
            <a:t>- бош убакытты өткөрүү</a:t>
          </a:r>
        </a:p>
        <a:p>
          <a:endParaRPr lang="ru-RU" sz="1800" dirty="0"/>
        </a:p>
      </dgm:t>
    </dgm:pt>
    <dgm:pt modelId="{5EDF8713-6A4F-422E-8BEE-F58B0BF3E46E}" type="sibTrans" cxnId="{FF98D2EC-53E2-46D1-961D-B0324E6BA4AD}">
      <dgm:prSet/>
      <dgm:spPr/>
      <dgm:t>
        <a:bodyPr/>
        <a:lstStyle/>
        <a:p>
          <a:endParaRPr lang="ru-RU"/>
        </a:p>
      </dgm:t>
    </dgm:pt>
    <dgm:pt modelId="{C61DFCB5-8C15-4185-B6A0-EB5062E13D6B}" type="parTrans" cxnId="{FF98D2EC-53E2-46D1-961D-B0324E6BA4AD}">
      <dgm:prSet/>
      <dgm:spPr/>
      <dgm:t>
        <a:bodyPr/>
        <a:lstStyle/>
        <a:p>
          <a:endParaRPr lang="ru-RU"/>
        </a:p>
      </dgm:t>
    </dgm:pt>
    <dgm:pt modelId="{67C1C7C9-3348-40C6-AAFA-BACD059576FB}" type="pres">
      <dgm:prSet presAssocID="{A8C32FB9-40A6-43B7-A018-80DB9BF401D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0805FF9-114C-4F96-9DBE-B17171530692}" type="pres">
      <dgm:prSet presAssocID="{69277305-F547-4A76-998B-ED90DBF22BBF}" presName="hierRoot1" presStyleCnt="0">
        <dgm:presLayoutVars>
          <dgm:hierBranch val="init"/>
        </dgm:presLayoutVars>
      </dgm:prSet>
      <dgm:spPr/>
    </dgm:pt>
    <dgm:pt modelId="{E58A7F07-A7F5-4663-BD4F-C42D9CE0AEDE}" type="pres">
      <dgm:prSet presAssocID="{69277305-F547-4A76-998B-ED90DBF22BBF}" presName="rootComposite1" presStyleCnt="0"/>
      <dgm:spPr/>
    </dgm:pt>
    <dgm:pt modelId="{7B2D2D30-8477-4232-A98D-2CC333072FE6}" type="pres">
      <dgm:prSet presAssocID="{69277305-F547-4A76-998B-ED90DBF22BBF}" presName="rootText1" presStyleLbl="node0" presStyleIdx="0" presStyleCnt="1" custScaleX="197814" custLinFactNeighborX="0" custLinFactNeighborY="-650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7F3B61-E1CC-49DF-97C7-6AF23754A751}" type="pres">
      <dgm:prSet presAssocID="{69277305-F547-4A76-998B-ED90DBF22BB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ED14F56-B5FD-4B12-9285-3778F294E6E8}" type="pres">
      <dgm:prSet presAssocID="{69277305-F547-4A76-998B-ED90DBF22BBF}" presName="hierChild2" presStyleCnt="0"/>
      <dgm:spPr/>
    </dgm:pt>
    <dgm:pt modelId="{DB39568A-B1E1-480C-88FB-E7E0751A07E1}" type="pres">
      <dgm:prSet presAssocID="{C61DFCB5-8C15-4185-B6A0-EB5062E13D6B}" presName="Name37" presStyleLbl="parChTrans1D2" presStyleIdx="0" presStyleCnt="2"/>
      <dgm:spPr/>
      <dgm:t>
        <a:bodyPr/>
        <a:lstStyle/>
        <a:p>
          <a:endParaRPr lang="ru-RU"/>
        </a:p>
      </dgm:t>
    </dgm:pt>
    <dgm:pt modelId="{E420B5B6-CFAA-4FC9-AB83-1D32AAEFC6C7}" type="pres">
      <dgm:prSet presAssocID="{2CF9195F-5535-49F4-A03F-36798843EA19}" presName="hierRoot2" presStyleCnt="0">
        <dgm:presLayoutVars>
          <dgm:hierBranch val="init"/>
        </dgm:presLayoutVars>
      </dgm:prSet>
      <dgm:spPr/>
    </dgm:pt>
    <dgm:pt modelId="{9B60B101-0345-4799-AA45-EE2C32F585B9}" type="pres">
      <dgm:prSet presAssocID="{2CF9195F-5535-49F4-A03F-36798843EA19}" presName="rootComposite" presStyleCnt="0"/>
      <dgm:spPr/>
    </dgm:pt>
    <dgm:pt modelId="{72B8BC34-AADF-4CCD-BCD3-9F31A35AC9A5}" type="pres">
      <dgm:prSet presAssocID="{2CF9195F-5535-49F4-A03F-36798843EA19}" presName="rootText" presStyleLbl="node2" presStyleIdx="0" presStyleCnt="2" custScaleX="164086" custScaleY="2706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AC92CB-7BF8-4E89-A64B-1F48F90A6D94}" type="pres">
      <dgm:prSet presAssocID="{2CF9195F-5535-49F4-A03F-36798843EA19}" presName="rootConnector" presStyleLbl="node2" presStyleIdx="0" presStyleCnt="2"/>
      <dgm:spPr/>
      <dgm:t>
        <a:bodyPr/>
        <a:lstStyle/>
        <a:p>
          <a:endParaRPr lang="ru-RU"/>
        </a:p>
      </dgm:t>
    </dgm:pt>
    <dgm:pt modelId="{40810B2F-308C-4C2C-8550-B781C19E70D2}" type="pres">
      <dgm:prSet presAssocID="{2CF9195F-5535-49F4-A03F-36798843EA19}" presName="hierChild4" presStyleCnt="0"/>
      <dgm:spPr/>
    </dgm:pt>
    <dgm:pt modelId="{FC7141CF-7E8F-449D-B7EE-2BF933958FE1}" type="pres">
      <dgm:prSet presAssocID="{2CF9195F-5535-49F4-A03F-36798843EA19}" presName="hierChild5" presStyleCnt="0"/>
      <dgm:spPr/>
    </dgm:pt>
    <dgm:pt modelId="{927A3159-C150-400A-9C54-4FBA7EAD901A}" type="pres">
      <dgm:prSet presAssocID="{190188A3-A6DA-45F5-8559-0A0BEFBD3F96}" presName="Name37" presStyleLbl="parChTrans1D2" presStyleIdx="1" presStyleCnt="2"/>
      <dgm:spPr/>
      <dgm:t>
        <a:bodyPr/>
        <a:lstStyle/>
        <a:p>
          <a:endParaRPr lang="ru-RU"/>
        </a:p>
      </dgm:t>
    </dgm:pt>
    <dgm:pt modelId="{FB8CF86D-24EF-4E2C-817C-D0AE52F281F1}" type="pres">
      <dgm:prSet presAssocID="{312C01C2-0EB1-424E-8B77-406BF28A3431}" presName="hierRoot2" presStyleCnt="0">
        <dgm:presLayoutVars>
          <dgm:hierBranch val="init"/>
        </dgm:presLayoutVars>
      </dgm:prSet>
      <dgm:spPr/>
    </dgm:pt>
    <dgm:pt modelId="{89C43051-D6AB-45C0-B77B-CAA7087D47B1}" type="pres">
      <dgm:prSet presAssocID="{312C01C2-0EB1-424E-8B77-406BF28A3431}" presName="rootComposite" presStyleCnt="0"/>
      <dgm:spPr/>
    </dgm:pt>
    <dgm:pt modelId="{8AA7A925-093F-4C33-B059-DA420EFEEDC6}" type="pres">
      <dgm:prSet presAssocID="{312C01C2-0EB1-424E-8B77-406BF28A3431}" presName="rootText" presStyleLbl="node2" presStyleIdx="1" presStyleCnt="2" custScaleX="160120" custScaleY="2610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E77F67E-746E-41D5-A9BF-B492E976AED2}" type="pres">
      <dgm:prSet presAssocID="{312C01C2-0EB1-424E-8B77-406BF28A3431}" presName="rootConnector" presStyleLbl="node2" presStyleIdx="1" presStyleCnt="2"/>
      <dgm:spPr/>
      <dgm:t>
        <a:bodyPr/>
        <a:lstStyle/>
        <a:p>
          <a:endParaRPr lang="ru-RU"/>
        </a:p>
      </dgm:t>
    </dgm:pt>
    <dgm:pt modelId="{2B0B631C-D36D-453C-91FD-A72B49C59A03}" type="pres">
      <dgm:prSet presAssocID="{312C01C2-0EB1-424E-8B77-406BF28A3431}" presName="hierChild4" presStyleCnt="0"/>
      <dgm:spPr/>
    </dgm:pt>
    <dgm:pt modelId="{93A106EF-9FA6-430E-B926-2608BBDFCE72}" type="pres">
      <dgm:prSet presAssocID="{312C01C2-0EB1-424E-8B77-406BF28A3431}" presName="hierChild5" presStyleCnt="0"/>
      <dgm:spPr/>
    </dgm:pt>
    <dgm:pt modelId="{3B1D3C17-8BDE-477D-A8A7-1C26FA6362CA}" type="pres">
      <dgm:prSet presAssocID="{69277305-F547-4A76-998B-ED90DBF22BBF}" presName="hierChild3" presStyleCnt="0"/>
      <dgm:spPr/>
    </dgm:pt>
  </dgm:ptLst>
  <dgm:cxnLst>
    <dgm:cxn modelId="{20AD144F-0E60-452D-AC05-8A4F2F71B9DA}" type="presOf" srcId="{2CF9195F-5535-49F4-A03F-36798843EA19}" destId="{3AAC92CB-7BF8-4E89-A64B-1F48F90A6D94}" srcOrd="1" destOrd="0" presId="urn:microsoft.com/office/officeart/2005/8/layout/orgChart1"/>
    <dgm:cxn modelId="{FB32552F-18C4-4993-BF43-0AAD0E30A6F1}" type="presOf" srcId="{2CF9195F-5535-49F4-A03F-36798843EA19}" destId="{72B8BC34-AADF-4CCD-BCD3-9F31A35AC9A5}" srcOrd="0" destOrd="0" presId="urn:microsoft.com/office/officeart/2005/8/layout/orgChart1"/>
    <dgm:cxn modelId="{993E81D0-06CB-4521-9A59-A11047701E07}" srcId="{A8C32FB9-40A6-43B7-A018-80DB9BF401D8}" destId="{69277305-F547-4A76-998B-ED90DBF22BBF}" srcOrd="0" destOrd="0" parTransId="{73D9D2F4-ECA9-40C5-89F9-36C7C0422E06}" sibTransId="{50AAA1A1-DB76-47DB-8890-D14DD6337A7A}"/>
    <dgm:cxn modelId="{7CFCE920-F519-4676-9AE3-AF2CE0C9AB66}" type="presOf" srcId="{69277305-F547-4A76-998B-ED90DBF22BBF}" destId="{5B7F3B61-E1CC-49DF-97C7-6AF23754A751}" srcOrd="1" destOrd="0" presId="urn:microsoft.com/office/officeart/2005/8/layout/orgChart1"/>
    <dgm:cxn modelId="{FF98D2EC-53E2-46D1-961D-B0324E6BA4AD}" srcId="{69277305-F547-4A76-998B-ED90DBF22BBF}" destId="{2CF9195F-5535-49F4-A03F-36798843EA19}" srcOrd="0" destOrd="0" parTransId="{C61DFCB5-8C15-4185-B6A0-EB5062E13D6B}" sibTransId="{5EDF8713-6A4F-422E-8BEE-F58B0BF3E46E}"/>
    <dgm:cxn modelId="{4808A44E-DA4E-41F0-B1DE-E033EAB2A9BC}" type="presOf" srcId="{A8C32FB9-40A6-43B7-A018-80DB9BF401D8}" destId="{67C1C7C9-3348-40C6-AAFA-BACD059576FB}" srcOrd="0" destOrd="0" presId="urn:microsoft.com/office/officeart/2005/8/layout/orgChart1"/>
    <dgm:cxn modelId="{705C646C-C7B7-4932-8ACB-8771C5AB0D2C}" type="presOf" srcId="{69277305-F547-4A76-998B-ED90DBF22BBF}" destId="{7B2D2D30-8477-4232-A98D-2CC333072FE6}" srcOrd="0" destOrd="0" presId="urn:microsoft.com/office/officeart/2005/8/layout/orgChart1"/>
    <dgm:cxn modelId="{0C36748B-E195-44C2-AD95-BD1C5D42A48D}" type="presOf" srcId="{312C01C2-0EB1-424E-8B77-406BF28A3431}" destId="{2E77F67E-746E-41D5-A9BF-B492E976AED2}" srcOrd="1" destOrd="0" presId="urn:microsoft.com/office/officeart/2005/8/layout/orgChart1"/>
    <dgm:cxn modelId="{363C644E-213E-4FBB-A0AC-0D8A0E04E43A}" type="presOf" srcId="{190188A3-A6DA-45F5-8559-0A0BEFBD3F96}" destId="{927A3159-C150-400A-9C54-4FBA7EAD901A}" srcOrd="0" destOrd="0" presId="urn:microsoft.com/office/officeart/2005/8/layout/orgChart1"/>
    <dgm:cxn modelId="{70AB0250-0576-4675-B260-C0BB001CF666}" srcId="{69277305-F547-4A76-998B-ED90DBF22BBF}" destId="{312C01C2-0EB1-424E-8B77-406BF28A3431}" srcOrd="1" destOrd="0" parTransId="{190188A3-A6DA-45F5-8559-0A0BEFBD3F96}" sibTransId="{1677F921-23EC-4531-9220-0C9BAEDF4748}"/>
    <dgm:cxn modelId="{BD232ED3-5F46-444F-8E30-F439D6C6E0F9}" type="presOf" srcId="{C61DFCB5-8C15-4185-B6A0-EB5062E13D6B}" destId="{DB39568A-B1E1-480C-88FB-E7E0751A07E1}" srcOrd="0" destOrd="0" presId="urn:microsoft.com/office/officeart/2005/8/layout/orgChart1"/>
    <dgm:cxn modelId="{AA911686-157F-4CF5-94D0-BBF9275612A2}" type="presOf" srcId="{312C01C2-0EB1-424E-8B77-406BF28A3431}" destId="{8AA7A925-093F-4C33-B059-DA420EFEEDC6}" srcOrd="0" destOrd="0" presId="urn:microsoft.com/office/officeart/2005/8/layout/orgChart1"/>
    <dgm:cxn modelId="{83E6EF97-7A9C-4AB9-BA59-C1D502BD00A3}" type="presParOf" srcId="{67C1C7C9-3348-40C6-AAFA-BACD059576FB}" destId="{00805FF9-114C-4F96-9DBE-B17171530692}" srcOrd="0" destOrd="0" presId="urn:microsoft.com/office/officeart/2005/8/layout/orgChart1"/>
    <dgm:cxn modelId="{4F9724D1-FD1E-406E-B841-50E930A918AC}" type="presParOf" srcId="{00805FF9-114C-4F96-9DBE-B17171530692}" destId="{E58A7F07-A7F5-4663-BD4F-C42D9CE0AEDE}" srcOrd="0" destOrd="0" presId="urn:microsoft.com/office/officeart/2005/8/layout/orgChart1"/>
    <dgm:cxn modelId="{CA08BFD4-ADCF-45EA-B4C4-85A0C9E6819C}" type="presParOf" srcId="{E58A7F07-A7F5-4663-BD4F-C42D9CE0AEDE}" destId="{7B2D2D30-8477-4232-A98D-2CC333072FE6}" srcOrd="0" destOrd="0" presId="urn:microsoft.com/office/officeart/2005/8/layout/orgChart1"/>
    <dgm:cxn modelId="{0CC1BAFE-E18A-4471-93EC-4CB834319F2B}" type="presParOf" srcId="{E58A7F07-A7F5-4663-BD4F-C42D9CE0AEDE}" destId="{5B7F3B61-E1CC-49DF-97C7-6AF23754A751}" srcOrd="1" destOrd="0" presId="urn:microsoft.com/office/officeart/2005/8/layout/orgChart1"/>
    <dgm:cxn modelId="{F8B51B70-6844-462B-A136-A85141F54205}" type="presParOf" srcId="{00805FF9-114C-4F96-9DBE-B17171530692}" destId="{EED14F56-B5FD-4B12-9285-3778F294E6E8}" srcOrd="1" destOrd="0" presId="urn:microsoft.com/office/officeart/2005/8/layout/orgChart1"/>
    <dgm:cxn modelId="{33692D6D-4F42-436F-A8BF-675AD75F9DD6}" type="presParOf" srcId="{EED14F56-B5FD-4B12-9285-3778F294E6E8}" destId="{DB39568A-B1E1-480C-88FB-E7E0751A07E1}" srcOrd="0" destOrd="0" presId="urn:microsoft.com/office/officeart/2005/8/layout/orgChart1"/>
    <dgm:cxn modelId="{1D8FB448-BE35-498B-AFBD-BA910D16BCAE}" type="presParOf" srcId="{EED14F56-B5FD-4B12-9285-3778F294E6E8}" destId="{E420B5B6-CFAA-4FC9-AB83-1D32AAEFC6C7}" srcOrd="1" destOrd="0" presId="urn:microsoft.com/office/officeart/2005/8/layout/orgChart1"/>
    <dgm:cxn modelId="{DA263491-E143-4C9B-9E2A-66E7E7371930}" type="presParOf" srcId="{E420B5B6-CFAA-4FC9-AB83-1D32AAEFC6C7}" destId="{9B60B101-0345-4799-AA45-EE2C32F585B9}" srcOrd="0" destOrd="0" presId="urn:microsoft.com/office/officeart/2005/8/layout/orgChart1"/>
    <dgm:cxn modelId="{691F7A16-0323-48EC-8C31-571102439FB2}" type="presParOf" srcId="{9B60B101-0345-4799-AA45-EE2C32F585B9}" destId="{72B8BC34-AADF-4CCD-BCD3-9F31A35AC9A5}" srcOrd="0" destOrd="0" presId="urn:microsoft.com/office/officeart/2005/8/layout/orgChart1"/>
    <dgm:cxn modelId="{5B7E532B-E4F7-4816-84C7-F4E2C8CEFCB6}" type="presParOf" srcId="{9B60B101-0345-4799-AA45-EE2C32F585B9}" destId="{3AAC92CB-7BF8-4E89-A64B-1F48F90A6D94}" srcOrd="1" destOrd="0" presId="urn:microsoft.com/office/officeart/2005/8/layout/orgChart1"/>
    <dgm:cxn modelId="{51CAFFA7-D4F4-4C26-90EB-AC2919F9C6D3}" type="presParOf" srcId="{E420B5B6-CFAA-4FC9-AB83-1D32AAEFC6C7}" destId="{40810B2F-308C-4C2C-8550-B781C19E70D2}" srcOrd="1" destOrd="0" presId="urn:microsoft.com/office/officeart/2005/8/layout/orgChart1"/>
    <dgm:cxn modelId="{7F290C0B-8282-464A-A4E1-A0A4207A5825}" type="presParOf" srcId="{E420B5B6-CFAA-4FC9-AB83-1D32AAEFC6C7}" destId="{FC7141CF-7E8F-449D-B7EE-2BF933958FE1}" srcOrd="2" destOrd="0" presId="urn:microsoft.com/office/officeart/2005/8/layout/orgChart1"/>
    <dgm:cxn modelId="{67F23FB3-C41E-4A93-BDB1-22AB2C32AD8F}" type="presParOf" srcId="{EED14F56-B5FD-4B12-9285-3778F294E6E8}" destId="{927A3159-C150-400A-9C54-4FBA7EAD901A}" srcOrd="2" destOrd="0" presId="urn:microsoft.com/office/officeart/2005/8/layout/orgChart1"/>
    <dgm:cxn modelId="{F510FDE4-CF8D-42FD-B777-05BABDDE52D4}" type="presParOf" srcId="{EED14F56-B5FD-4B12-9285-3778F294E6E8}" destId="{FB8CF86D-24EF-4E2C-817C-D0AE52F281F1}" srcOrd="3" destOrd="0" presId="urn:microsoft.com/office/officeart/2005/8/layout/orgChart1"/>
    <dgm:cxn modelId="{38C6F3C2-48C2-41D5-AA00-3E3693990441}" type="presParOf" srcId="{FB8CF86D-24EF-4E2C-817C-D0AE52F281F1}" destId="{89C43051-D6AB-45C0-B77B-CAA7087D47B1}" srcOrd="0" destOrd="0" presId="urn:microsoft.com/office/officeart/2005/8/layout/orgChart1"/>
    <dgm:cxn modelId="{1A6D0E9E-63FB-4091-B4AA-68CE3356ACED}" type="presParOf" srcId="{89C43051-D6AB-45C0-B77B-CAA7087D47B1}" destId="{8AA7A925-093F-4C33-B059-DA420EFEEDC6}" srcOrd="0" destOrd="0" presId="urn:microsoft.com/office/officeart/2005/8/layout/orgChart1"/>
    <dgm:cxn modelId="{B326265E-751C-4B1F-82C9-AF268BC4A3D7}" type="presParOf" srcId="{89C43051-D6AB-45C0-B77B-CAA7087D47B1}" destId="{2E77F67E-746E-41D5-A9BF-B492E976AED2}" srcOrd="1" destOrd="0" presId="urn:microsoft.com/office/officeart/2005/8/layout/orgChart1"/>
    <dgm:cxn modelId="{547FD2F8-3590-4C2D-9C04-2B402F6E2D0D}" type="presParOf" srcId="{FB8CF86D-24EF-4E2C-817C-D0AE52F281F1}" destId="{2B0B631C-D36D-453C-91FD-A72B49C59A03}" srcOrd="1" destOrd="0" presId="urn:microsoft.com/office/officeart/2005/8/layout/orgChart1"/>
    <dgm:cxn modelId="{FC838094-E462-43EB-BEC2-7329575FEBC3}" type="presParOf" srcId="{FB8CF86D-24EF-4E2C-817C-D0AE52F281F1}" destId="{93A106EF-9FA6-430E-B926-2608BBDFCE72}" srcOrd="2" destOrd="0" presId="urn:microsoft.com/office/officeart/2005/8/layout/orgChart1"/>
    <dgm:cxn modelId="{517C3C37-191D-4FF1-912A-D403DC25BB4E}" type="presParOf" srcId="{00805FF9-114C-4F96-9DBE-B17171530692}" destId="{3B1D3C17-8BDE-477D-A8A7-1C26FA6362C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358808-E221-4C1B-BB74-5E547038A222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883767-E77E-4D01-9E4F-1126BF20851E}">
      <dgm:prSet/>
      <dgm:spPr/>
      <dgm:t>
        <a:bodyPr/>
        <a:lstStyle/>
        <a:p>
          <a:r>
            <a:rPr lang="ky-KG" dirty="0" smtClean="0"/>
            <a:t>Кызмат көрсөтүүнү жеткирүүчүнү тандап алуу боюнча конкурс өткөрүүнүн тартиби</a:t>
          </a:r>
          <a:endParaRPr lang="ru-RU" dirty="0"/>
        </a:p>
      </dgm:t>
    </dgm:pt>
    <dgm:pt modelId="{D66F0101-4381-44F8-A176-0E5E46FF4563}" type="parTrans" cxnId="{1E72319C-5710-4187-9287-AA2BE65A69DA}">
      <dgm:prSet/>
      <dgm:spPr/>
      <dgm:t>
        <a:bodyPr/>
        <a:lstStyle/>
        <a:p>
          <a:endParaRPr lang="ru-RU"/>
        </a:p>
      </dgm:t>
    </dgm:pt>
    <dgm:pt modelId="{68C86EA1-EC8B-495F-8A22-BE670988A367}" type="sibTrans" cxnId="{1E72319C-5710-4187-9287-AA2BE65A69DA}">
      <dgm:prSet/>
      <dgm:spPr/>
      <dgm:t>
        <a:bodyPr/>
        <a:lstStyle/>
        <a:p>
          <a:endParaRPr lang="ru-RU"/>
        </a:p>
      </dgm:t>
    </dgm:pt>
    <dgm:pt modelId="{B92E03F3-6309-4A97-A38D-27B5AF1EFAE7}">
      <dgm:prSet/>
      <dgm:spPr/>
      <dgm:t>
        <a:bodyPr/>
        <a:lstStyle/>
        <a:p>
          <a:r>
            <a:rPr lang="ky-KG" dirty="0" smtClean="0"/>
            <a:t>Конкурсту өткөрүү үчүн документтерди даярдоо</a:t>
          </a:r>
          <a:endParaRPr lang="ru-RU" dirty="0"/>
        </a:p>
      </dgm:t>
    </dgm:pt>
    <dgm:pt modelId="{2797F81D-AE1D-4D6C-8CA5-0DB5F7DA94C2}" type="parTrans" cxnId="{39AAF855-88B4-45B2-952D-AFD13181915E}">
      <dgm:prSet/>
      <dgm:spPr/>
      <dgm:t>
        <a:bodyPr/>
        <a:lstStyle/>
        <a:p>
          <a:endParaRPr lang="ru-RU"/>
        </a:p>
      </dgm:t>
    </dgm:pt>
    <dgm:pt modelId="{CFC7F167-9DDF-46CB-BE6D-792B8E295BAC}" type="sibTrans" cxnId="{39AAF855-88B4-45B2-952D-AFD13181915E}">
      <dgm:prSet/>
      <dgm:spPr/>
      <dgm:t>
        <a:bodyPr/>
        <a:lstStyle/>
        <a:p>
          <a:endParaRPr lang="ru-RU"/>
        </a:p>
      </dgm:t>
    </dgm:pt>
    <dgm:pt modelId="{DA8A3CA6-72C8-4F18-ADFF-9C82211EE4CE}">
      <dgm:prSet/>
      <dgm:spPr/>
      <dgm:t>
        <a:bodyPr/>
        <a:lstStyle/>
        <a:p>
          <a:r>
            <a:rPr lang="ky-KG" dirty="0" smtClean="0"/>
            <a:t>Конкурс өткөрүү, конкурстун жеңүүчүсүн аныктоо</a:t>
          </a:r>
          <a:r>
            <a:rPr lang="ru-RU" dirty="0" smtClean="0"/>
            <a:t>.</a:t>
          </a:r>
          <a:endParaRPr lang="ru-RU" dirty="0"/>
        </a:p>
      </dgm:t>
    </dgm:pt>
    <dgm:pt modelId="{3D182E31-8D8C-474F-8113-F7E5940AEC43}" type="parTrans" cxnId="{F16426DC-3D54-44F2-A5F1-C992DB4FD3C6}">
      <dgm:prSet/>
      <dgm:spPr/>
      <dgm:t>
        <a:bodyPr/>
        <a:lstStyle/>
        <a:p>
          <a:endParaRPr lang="ru-RU"/>
        </a:p>
      </dgm:t>
    </dgm:pt>
    <dgm:pt modelId="{28A28933-A6A0-4900-BC12-8A7CC8D0A99A}" type="sibTrans" cxnId="{F16426DC-3D54-44F2-A5F1-C992DB4FD3C6}">
      <dgm:prSet/>
      <dgm:spPr/>
      <dgm:t>
        <a:bodyPr/>
        <a:lstStyle/>
        <a:p>
          <a:endParaRPr lang="ru-RU"/>
        </a:p>
      </dgm:t>
    </dgm:pt>
    <dgm:pt modelId="{5203F213-5522-42A2-B20F-6310CE85D208}">
      <dgm:prSet/>
      <dgm:spPr/>
      <dgm:t>
        <a:bodyPr/>
        <a:lstStyle/>
        <a:p>
          <a:r>
            <a:rPr lang="ky-KG" dirty="0" smtClean="0"/>
            <a:t>Жеке кызмат көрсөтүүчү менен келишимге кол коюу</a:t>
          </a:r>
          <a:r>
            <a:rPr lang="ru-RU" dirty="0" smtClean="0"/>
            <a:t> </a:t>
          </a:r>
          <a:endParaRPr lang="ru-RU" dirty="0"/>
        </a:p>
      </dgm:t>
    </dgm:pt>
    <dgm:pt modelId="{EE8C9F8B-69D8-4653-B7CC-E5E6CB31AF97}" type="parTrans" cxnId="{FDCD4569-48D1-40EE-8F26-6FD75581FD70}">
      <dgm:prSet/>
      <dgm:spPr/>
      <dgm:t>
        <a:bodyPr/>
        <a:lstStyle/>
        <a:p>
          <a:endParaRPr lang="ru-RU"/>
        </a:p>
      </dgm:t>
    </dgm:pt>
    <dgm:pt modelId="{88C3E9F4-87EB-4C3D-93CA-BF96E9DC2F7E}" type="sibTrans" cxnId="{FDCD4569-48D1-40EE-8F26-6FD75581FD70}">
      <dgm:prSet/>
      <dgm:spPr/>
      <dgm:t>
        <a:bodyPr/>
        <a:lstStyle/>
        <a:p>
          <a:endParaRPr lang="ru-RU"/>
        </a:p>
      </dgm:t>
    </dgm:pt>
    <dgm:pt modelId="{25AE74E6-82FB-40DF-A6C3-50460B8278BF}">
      <dgm:prSet/>
      <dgm:spPr/>
      <dgm:t>
        <a:bodyPr/>
        <a:lstStyle/>
        <a:p>
          <a:r>
            <a:rPr lang="ky-KG" dirty="0" smtClean="0"/>
            <a:t>Кызмат көрсөтүүнү жеткирүүчүнү тандап алуу жөнүндө жергиликтүү кеңештин токтому</a:t>
          </a:r>
          <a:r>
            <a:rPr lang="ru-RU" dirty="0" smtClean="0"/>
            <a:t>.</a:t>
          </a:r>
          <a:endParaRPr lang="ru-RU" dirty="0"/>
        </a:p>
      </dgm:t>
    </dgm:pt>
    <dgm:pt modelId="{CE56242F-67EB-457D-82C0-E442CFBF8BAA}" type="parTrans" cxnId="{6242D1DA-4DEA-44D0-822A-6D6B6957FC89}">
      <dgm:prSet/>
      <dgm:spPr/>
      <dgm:t>
        <a:bodyPr/>
        <a:lstStyle/>
        <a:p>
          <a:endParaRPr lang="ru-RU"/>
        </a:p>
      </dgm:t>
    </dgm:pt>
    <dgm:pt modelId="{9C4C9A1B-B32C-4B78-8D9E-D3BFD032BF4A}" type="sibTrans" cxnId="{6242D1DA-4DEA-44D0-822A-6D6B6957FC89}">
      <dgm:prSet/>
      <dgm:spPr/>
      <dgm:t>
        <a:bodyPr/>
        <a:lstStyle/>
        <a:p>
          <a:endParaRPr lang="ru-RU"/>
        </a:p>
      </dgm:t>
    </dgm:pt>
    <dgm:pt modelId="{6CFE7D91-5DCB-44AA-BD4B-C21A09C8FB6C}" type="pres">
      <dgm:prSet presAssocID="{BA358808-E221-4C1B-BB74-5E547038A22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6B5C8F-48C2-4093-AD01-56862834173E}" type="pres">
      <dgm:prSet presAssocID="{92883767-E77E-4D01-9E4F-1126BF20851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FCAB1A-8E9D-4B6D-9CCE-F229BE92BC3C}" type="pres">
      <dgm:prSet presAssocID="{68C86EA1-EC8B-495F-8A22-BE670988A367}" presName="sibTrans" presStyleLbl="sibTrans2D1" presStyleIdx="0" presStyleCnt="4"/>
      <dgm:spPr/>
      <dgm:t>
        <a:bodyPr/>
        <a:lstStyle/>
        <a:p>
          <a:endParaRPr lang="ru-RU"/>
        </a:p>
      </dgm:t>
    </dgm:pt>
    <dgm:pt modelId="{D7902C52-7400-48E1-8376-84D881EA82BF}" type="pres">
      <dgm:prSet presAssocID="{68C86EA1-EC8B-495F-8A22-BE670988A367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850FA779-E656-430E-A18F-D33E9E2D813E}" type="pres">
      <dgm:prSet presAssocID="{25AE74E6-82FB-40DF-A6C3-50460B8278B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6F3EB0-CF17-488F-B1A4-35DFA2B8244E}" type="pres">
      <dgm:prSet presAssocID="{9C4C9A1B-B32C-4B78-8D9E-D3BFD032BF4A}" presName="sibTrans" presStyleLbl="sibTrans2D1" presStyleIdx="1" presStyleCnt="4"/>
      <dgm:spPr/>
      <dgm:t>
        <a:bodyPr/>
        <a:lstStyle/>
        <a:p>
          <a:endParaRPr lang="ru-RU"/>
        </a:p>
      </dgm:t>
    </dgm:pt>
    <dgm:pt modelId="{EC4E5D57-5E47-4582-B16C-DA79CA27739D}" type="pres">
      <dgm:prSet presAssocID="{9C4C9A1B-B32C-4B78-8D9E-D3BFD032BF4A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1299A8E5-A002-419B-B6DD-AC743CB1E921}" type="pres">
      <dgm:prSet presAssocID="{B92E03F3-6309-4A97-A38D-27B5AF1EFAE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92F8CF-CB3E-43EE-B19B-4B8D5A60F765}" type="pres">
      <dgm:prSet presAssocID="{CFC7F167-9DDF-46CB-BE6D-792B8E295BAC}" presName="sibTrans" presStyleLbl="sibTrans2D1" presStyleIdx="2" presStyleCnt="4"/>
      <dgm:spPr/>
      <dgm:t>
        <a:bodyPr/>
        <a:lstStyle/>
        <a:p>
          <a:endParaRPr lang="ru-RU"/>
        </a:p>
      </dgm:t>
    </dgm:pt>
    <dgm:pt modelId="{DE891068-FB77-4211-8408-83767EF332C6}" type="pres">
      <dgm:prSet presAssocID="{CFC7F167-9DDF-46CB-BE6D-792B8E295BAC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7B6357FB-13A0-47B3-A23F-921E02DD2E60}" type="pres">
      <dgm:prSet presAssocID="{DA8A3CA6-72C8-4F18-ADFF-9C82211EE4C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3E69A1-3C75-45E8-AAC4-70182529FDD1}" type="pres">
      <dgm:prSet presAssocID="{28A28933-A6A0-4900-BC12-8A7CC8D0A99A}" presName="sibTrans" presStyleLbl="sibTrans2D1" presStyleIdx="3" presStyleCnt="4"/>
      <dgm:spPr/>
      <dgm:t>
        <a:bodyPr/>
        <a:lstStyle/>
        <a:p>
          <a:endParaRPr lang="ru-RU"/>
        </a:p>
      </dgm:t>
    </dgm:pt>
    <dgm:pt modelId="{9DA321BB-4430-4450-A5EF-ED33269EFEEF}" type="pres">
      <dgm:prSet presAssocID="{28A28933-A6A0-4900-BC12-8A7CC8D0A99A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86B7A908-AC71-4A8A-AEB3-1B3FE9C0775F}" type="pres">
      <dgm:prSet presAssocID="{5203F213-5522-42A2-B20F-6310CE85D20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683547-87B2-4D2C-9A7E-7A9829B605C1}" type="presOf" srcId="{28A28933-A6A0-4900-BC12-8A7CC8D0A99A}" destId="{9DA321BB-4430-4450-A5EF-ED33269EFEEF}" srcOrd="1" destOrd="0" presId="urn:microsoft.com/office/officeart/2005/8/layout/process5"/>
    <dgm:cxn modelId="{5C7FEAE6-D857-4445-A2A0-25FC956E83C0}" type="presOf" srcId="{9C4C9A1B-B32C-4B78-8D9E-D3BFD032BF4A}" destId="{EC4E5D57-5E47-4582-B16C-DA79CA27739D}" srcOrd="1" destOrd="0" presId="urn:microsoft.com/office/officeart/2005/8/layout/process5"/>
    <dgm:cxn modelId="{CCF3C6CC-0D56-4FD6-A02D-0DD9A9E536DD}" type="presOf" srcId="{DA8A3CA6-72C8-4F18-ADFF-9C82211EE4CE}" destId="{7B6357FB-13A0-47B3-A23F-921E02DD2E60}" srcOrd="0" destOrd="0" presId="urn:microsoft.com/office/officeart/2005/8/layout/process5"/>
    <dgm:cxn modelId="{57010F80-1D99-46C0-9675-CA7ED0392EBE}" type="presOf" srcId="{CFC7F167-9DDF-46CB-BE6D-792B8E295BAC}" destId="{DE891068-FB77-4211-8408-83767EF332C6}" srcOrd="1" destOrd="0" presId="urn:microsoft.com/office/officeart/2005/8/layout/process5"/>
    <dgm:cxn modelId="{5C07CF0D-C257-4E29-8581-3AACA735C6DE}" type="presOf" srcId="{68C86EA1-EC8B-495F-8A22-BE670988A367}" destId="{D7902C52-7400-48E1-8376-84D881EA82BF}" srcOrd="1" destOrd="0" presId="urn:microsoft.com/office/officeart/2005/8/layout/process5"/>
    <dgm:cxn modelId="{7AF7E69C-DBBE-4756-AF32-411D5F996F08}" type="presOf" srcId="{BA358808-E221-4C1B-BB74-5E547038A222}" destId="{6CFE7D91-5DCB-44AA-BD4B-C21A09C8FB6C}" srcOrd="0" destOrd="0" presId="urn:microsoft.com/office/officeart/2005/8/layout/process5"/>
    <dgm:cxn modelId="{FDCD4569-48D1-40EE-8F26-6FD75581FD70}" srcId="{BA358808-E221-4C1B-BB74-5E547038A222}" destId="{5203F213-5522-42A2-B20F-6310CE85D208}" srcOrd="4" destOrd="0" parTransId="{EE8C9F8B-69D8-4653-B7CC-E5E6CB31AF97}" sibTransId="{88C3E9F4-87EB-4C3D-93CA-BF96E9DC2F7E}"/>
    <dgm:cxn modelId="{BB97E5F3-BD11-431D-9614-78199608CDCE}" type="presOf" srcId="{92883767-E77E-4D01-9E4F-1126BF20851E}" destId="{9A6B5C8F-48C2-4093-AD01-56862834173E}" srcOrd="0" destOrd="0" presId="urn:microsoft.com/office/officeart/2005/8/layout/process5"/>
    <dgm:cxn modelId="{6242D1DA-4DEA-44D0-822A-6D6B6957FC89}" srcId="{BA358808-E221-4C1B-BB74-5E547038A222}" destId="{25AE74E6-82FB-40DF-A6C3-50460B8278BF}" srcOrd="1" destOrd="0" parTransId="{CE56242F-67EB-457D-82C0-E442CFBF8BAA}" sibTransId="{9C4C9A1B-B32C-4B78-8D9E-D3BFD032BF4A}"/>
    <dgm:cxn modelId="{6362F124-9148-48C8-BB7A-253842861262}" type="presOf" srcId="{CFC7F167-9DDF-46CB-BE6D-792B8E295BAC}" destId="{FE92F8CF-CB3E-43EE-B19B-4B8D5A60F765}" srcOrd="0" destOrd="0" presId="urn:microsoft.com/office/officeart/2005/8/layout/process5"/>
    <dgm:cxn modelId="{1E72319C-5710-4187-9287-AA2BE65A69DA}" srcId="{BA358808-E221-4C1B-BB74-5E547038A222}" destId="{92883767-E77E-4D01-9E4F-1126BF20851E}" srcOrd="0" destOrd="0" parTransId="{D66F0101-4381-44F8-A176-0E5E46FF4563}" sibTransId="{68C86EA1-EC8B-495F-8A22-BE670988A367}"/>
    <dgm:cxn modelId="{5BDAC157-BDC7-4F10-8BB3-ED3B0884189F}" type="presOf" srcId="{28A28933-A6A0-4900-BC12-8A7CC8D0A99A}" destId="{933E69A1-3C75-45E8-AAC4-70182529FDD1}" srcOrd="0" destOrd="0" presId="urn:microsoft.com/office/officeart/2005/8/layout/process5"/>
    <dgm:cxn modelId="{0FBF56C1-4904-47AB-84F8-D3A3860A8CE4}" type="presOf" srcId="{5203F213-5522-42A2-B20F-6310CE85D208}" destId="{86B7A908-AC71-4A8A-AEB3-1B3FE9C0775F}" srcOrd="0" destOrd="0" presId="urn:microsoft.com/office/officeart/2005/8/layout/process5"/>
    <dgm:cxn modelId="{A0D770EB-218E-4905-A6E6-FF8DC388B7E8}" type="presOf" srcId="{B92E03F3-6309-4A97-A38D-27B5AF1EFAE7}" destId="{1299A8E5-A002-419B-B6DD-AC743CB1E921}" srcOrd="0" destOrd="0" presId="urn:microsoft.com/office/officeart/2005/8/layout/process5"/>
    <dgm:cxn modelId="{C90EC67C-1DBB-4E6E-A0F8-DFB212501C8C}" type="presOf" srcId="{9C4C9A1B-B32C-4B78-8D9E-D3BFD032BF4A}" destId="{9B6F3EB0-CF17-488F-B1A4-35DFA2B8244E}" srcOrd="0" destOrd="0" presId="urn:microsoft.com/office/officeart/2005/8/layout/process5"/>
    <dgm:cxn modelId="{39AAF855-88B4-45B2-952D-AFD13181915E}" srcId="{BA358808-E221-4C1B-BB74-5E547038A222}" destId="{B92E03F3-6309-4A97-A38D-27B5AF1EFAE7}" srcOrd="2" destOrd="0" parTransId="{2797F81D-AE1D-4D6C-8CA5-0DB5F7DA94C2}" sibTransId="{CFC7F167-9DDF-46CB-BE6D-792B8E295BAC}"/>
    <dgm:cxn modelId="{AE2621DA-9574-49A6-A514-FA46C32410FA}" type="presOf" srcId="{68C86EA1-EC8B-495F-8A22-BE670988A367}" destId="{08FCAB1A-8E9D-4B6D-9CCE-F229BE92BC3C}" srcOrd="0" destOrd="0" presId="urn:microsoft.com/office/officeart/2005/8/layout/process5"/>
    <dgm:cxn modelId="{65E698B3-8F48-452B-975E-E81751C66C2D}" type="presOf" srcId="{25AE74E6-82FB-40DF-A6C3-50460B8278BF}" destId="{850FA779-E656-430E-A18F-D33E9E2D813E}" srcOrd="0" destOrd="0" presId="urn:microsoft.com/office/officeart/2005/8/layout/process5"/>
    <dgm:cxn modelId="{F16426DC-3D54-44F2-A5F1-C992DB4FD3C6}" srcId="{BA358808-E221-4C1B-BB74-5E547038A222}" destId="{DA8A3CA6-72C8-4F18-ADFF-9C82211EE4CE}" srcOrd="3" destOrd="0" parTransId="{3D182E31-8D8C-474F-8113-F7E5940AEC43}" sibTransId="{28A28933-A6A0-4900-BC12-8A7CC8D0A99A}"/>
    <dgm:cxn modelId="{2314BB68-0096-40F8-BAE9-030BAE3EA706}" type="presParOf" srcId="{6CFE7D91-5DCB-44AA-BD4B-C21A09C8FB6C}" destId="{9A6B5C8F-48C2-4093-AD01-56862834173E}" srcOrd="0" destOrd="0" presId="urn:microsoft.com/office/officeart/2005/8/layout/process5"/>
    <dgm:cxn modelId="{9D36E202-E748-4FA6-9E47-48D0AFCF03A5}" type="presParOf" srcId="{6CFE7D91-5DCB-44AA-BD4B-C21A09C8FB6C}" destId="{08FCAB1A-8E9D-4B6D-9CCE-F229BE92BC3C}" srcOrd="1" destOrd="0" presId="urn:microsoft.com/office/officeart/2005/8/layout/process5"/>
    <dgm:cxn modelId="{CE1C1052-039C-4BE3-B987-9C460AAC7A26}" type="presParOf" srcId="{08FCAB1A-8E9D-4B6D-9CCE-F229BE92BC3C}" destId="{D7902C52-7400-48E1-8376-84D881EA82BF}" srcOrd="0" destOrd="0" presId="urn:microsoft.com/office/officeart/2005/8/layout/process5"/>
    <dgm:cxn modelId="{5F0751AF-C082-4350-865B-6D25E7D11944}" type="presParOf" srcId="{6CFE7D91-5DCB-44AA-BD4B-C21A09C8FB6C}" destId="{850FA779-E656-430E-A18F-D33E9E2D813E}" srcOrd="2" destOrd="0" presId="urn:microsoft.com/office/officeart/2005/8/layout/process5"/>
    <dgm:cxn modelId="{F5F52102-3CA2-45A3-B3F0-1A9F73E2EC00}" type="presParOf" srcId="{6CFE7D91-5DCB-44AA-BD4B-C21A09C8FB6C}" destId="{9B6F3EB0-CF17-488F-B1A4-35DFA2B8244E}" srcOrd="3" destOrd="0" presId="urn:microsoft.com/office/officeart/2005/8/layout/process5"/>
    <dgm:cxn modelId="{1865A71D-45BB-4DD4-9F49-3E7C096B85D9}" type="presParOf" srcId="{9B6F3EB0-CF17-488F-B1A4-35DFA2B8244E}" destId="{EC4E5D57-5E47-4582-B16C-DA79CA27739D}" srcOrd="0" destOrd="0" presId="urn:microsoft.com/office/officeart/2005/8/layout/process5"/>
    <dgm:cxn modelId="{CFA04370-F26B-4E85-B611-6BF7B030442C}" type="presParOf" srcId="{6CFE7D91-5DCB-44AA-BD4B-C21A09C8FB6C}" destId="{1299A8E5-A002-419B-B6DD-AC743CB1E921}" srcOrd="4" destOrd="0" presId="urn:microsoft.com/office/officeart/2005/8/layout/process5"/>
    <dgm:cxn modelId="{D43B1A25-BF8F-46FA-821A-F67692EFDC39}" type="presParOf" srcId="{6CFE7D91-5DCB-44AA-BD4B-C21A09C8FB6C}" destId="{FE92F8CF-CB3E-43EE-B19B-4B8D5A60F765}" srcOrd="5" destOrd="0" presId="urn:microsoft.com/office/officeart/2005/8/layout/process5"/>
    <dgm:cxn modelId="{4FE7A9D7-1468-4EE4-AB7E-AF276F3B6DB2}" type="presParOf" srcId="{FE92F8CF-CB3E-43EE-B19B-4B8D5A60F765}" destId="{DE891068-FB77-4211-8408-83767EF332C6}" srcOrd="0" destOrd="0" presId="urn:microsoft.com/office/officeart/2005/8/layout/process5"/>
    <dgm:cxn modelId="{D2ECFE51-6F8F-4194-8D9D-F4D265B02E4F}" type="presParOf" srcId="{6CFE7D91-5DCB-44AA-BD4B-C21A09C8FB6C}" destId="{7B6357FB-13A0-47B3-A23F-921E02DD2E60}" srcOrd="6" destOrd="0" presId="urn:microsoft.com/office/officeart/2005/8/layout/process5"/>
    <dgm:cxn modelId="{B1714FC0-BFE3-47FE-8773-86AB5A926CCC}" type="presParOf" srcId="{6CFE7D91-5DCB-44AA-BD4B-C21A09C8FB6C}" destId="{933E69A1-3C75-45E8-AAC4-70182529FDD1}" srcOrd="7" destOrd="0" presId="urn:microsoft.com/office/officeart/2005/8/layout/process5"/>
    <dgm:cxn modelId="{FEDB77A0-CC0D-4CC1-A9E6-67440B1DAB5D}" type="presParOf" srcId="{933E69A1-3C75-45E8-AAC4-70182529FDD1}" destId="{9DA321BB-4430-4450-A5EF-ED33269EFEEF}" srcOrd="0" destOrd="0" presId="urn:microsoft.com/office/officeart/2005/8/layout/process5"/>
    <dgm:cxn modelId="{87C0927A-F631-40BC-A61E-BB2D87AFA8BF}" type="presParOf" srcId="{6CFE7D91-5DCB-44AA-BD4B-C21A09C8FB6C}" destId="{86B7A908-AC71-4A8A-AEB3-1B3FE9C0775F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2AFE2D-A4C0-4911-AE28-CEE6A9FDEB58}">
      <dsp:nvSpPr>
        <dsp:cNvPr id="0" name=""/>
        <dsp:cNvSpPr/>
      </dsp:nvSpPr>
      <dsp:spPr>
        <a:xfrm>
          <a:off x="5257800" y="1177619"/>
          <a:ext cx="1423126" cy="493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988"/>
              </a:lnTo>
              <a:lnTo>
                <a:pt x="1423126" y="246988"/>
              </a:lnTo>
              <a:lnTo>
                <a:pt x="1423126" y="49397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1097E-1D30-4A00-BF97-ABB1D1E44867}">
      <dsp:nvSpPr>
        <dsp:cNvPr id="0" name=""/>
        <dsp:cNvSpPr/>
      </dsp:nvSpPr>
      <dsp:spPr>
        <a:xfrm>
          <a:off x="3834673" y="1177619"/>
          <a:ext cx="1423126" cy="493977"/>
        </a:xfrm>
        <a:custGeom>
          <a:avLst/>
          <a:gdLst/>
          <a:ahLst/>
          <a:cxnLst/>
          <a:rect l="0" t="0" r="0" b="0"/>
          <a:pathLst>
            <a:path>
              <a:moveTo>
                <a:pt x="1423126" y="0"/>
              </a:moveTo>
              <a:lnTo>
                <a:pt x="1423126" y="246988"/>
              </a:lnTo>
              <a:lnTo>
                <a:pt x="0" y="246988"/>
              </a:lnTo>
              <a:lnTo>
                <a:pt x="0" y="49397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A6E2F4-0398-49AF-8FE0-5718FCCA9677}">
      <dsp:nvSpPr>
        <dsp:cNvPr id="0" name=""/>
        <dsp:cNvSpPr/>
      </dsp:nvSpPr>
      <dsp:spPr>
        <a:xfrm>
          <a:off x="4081662" y="1482"/>
          <a:ext cx="2352275" cy="11761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err="1">
              <a:latin typeface="Arial" panose="020B0604020202020204" pitchFamily="34" charset="0"/>
              <a:cs typeface="Arial" panose="020B0604020202020204" pitchFamily="34" charset="0"/>
            </a:rPr>
            <a:t>Пайда</a:t>
          </a:r>
          <a:endParaRPr lang="ru-RU" sz="3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81662" y="1482"/>
        <a:ext cx="2352275" cy="1176137"/>
      </dsp:txXfrm>
    </dsp:sp>
    <dsp:sp modelId="{0DC4D5C0-A8F3-4DF9-B07C-B39CB092B758}">
      <dsp:nvSpPr>
        <dsp:cNvPr id="0" name=""/>
        <dsp:cNvSpPr/>
      </dsp:nvSpPr>
      <dsp:spPr>
        <a:xfrm>
          <a:off x="2658536" y="1671597"/>
          <a:ext cx="2352275" cy="11761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err="1">
              <a:latin typeface="Arial" panose="020B0604020202020204" pitchFamily="34" charset="0"/>
              <a:cs typeface="Arial" panose="020B0604020202020204" pitchFamily="34" charset="0"/>
            </a:rPr>
            <a:t>Наркы</a:t>
          </a:r>
          <a:endParaRPr lang="ru-RU" sz="3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58536" y="1671597"/>
        <a:ext cx="2352275" cy="1176137"/>
      </dsp:txXfrm>
    </dsp:sp>
    <dsp:sp modelId="{FA22664C-281A-443F-8E0E-FD3D5BC1FF99}">
      <dsp:nvSpPr>
        <dsp:cNvPr id="0" name=""/>
        <dsp:cNvSpPr/>
      </dsp:nvSpPr>
      <dsp:spPr>
        <a:xfrm>
          <a:off x="5504788" y="1671597"/>
          <a:ext cx="2352275" cy="11761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>
              <a:latin typeface="Arial" panose="020B0604020202020204" pitchFamily="34" charset="0"/>
              <a:cs typeface="Arial" panose="020B0604020202020204" pitchFamily="34" charset="0"/>
            </a:rPr>
            <a:t>Көлөмү</a:t>
          </a:r>
        </a:p>
      </dsp:txBody>
      <dsp:txXfrm>
        <a:off x="5504788" y="1671597"/>
        <a:ext cx="2352275" cy="11761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0AEEE-9545-4F56-B943-5DB4E232759D}">
      <dsp:nvSpPr>
        <dsp:cNvPr id="0" name=""/>
        <dsp:cNvSpPr/>
      </dsp:nvSpPr>
      <dsp:spPr>
        <a:xfrm>
          <a:off x="4255610" y="1527491"/>
          <a:ext cx="1089979" cy="1089979"/>
        </a:xfrm>
        <a:prstGeom prst="ellipse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/>
            <a:t>ОМСУ</a:t>
          </a:r>
        </a:p>
      </dsp:txBody>
      <dsp:txXfrm>
        <a:off x="4415234" y="1687115"/>
        <a:ext cx="770731" cy="770731"/>
      </dsp:txXfrm>
    </dsp:sp>
    <dsp:sp modelId="{CE37F949-6A8A-4246-9B4B-11BF13439355}">
      <dsp:nvSpPr>
        <dsp:cNvPr id="0" name=""/>
        <dsp:cNvSpPr/>
      </dsp:nvSpPr>
      <dsp:spPr>
        <a:xfrm rot="16200000">
          <a:off x="4730962" y="1237899"/>
          <a:ext cx="139274" cy="3705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4751853" y="1332909"/>
        <a:ext cx="97492" cy="222355"/>
      </dsp:txXfrm>
    </dsp:sp>
    <dsp:sp modelId="{2CAC1167-88B3-4C19-A8DF-E40E023C218F}">
      <dsp:nvSpPr>
        <dsp:cNvPr id="0" name=""/>
        <dsp:cNvSpPr/>
      </dsp:nvSpPr>
      <dsp:spPr>
        <a:xfrm>
          <a:off x="4255610" y="174728"/>
          <a:ext cx="1089979" cy="1089979"/>
        </a:xfrm>
        <a:prstGeom prst="ellipse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/>
            <a:t>ДК</a:t>
          </a:r>
        </a:p>
      </dsp:txBody>
      <dsp:txXfrm>
        <a:off x="4415234" y="334352"/>
        <a:ext cx="770731" cy="770731"/>
      </dsp:txXfrm>
    </dsp:sp>
    <dsp:sp modelId="{6F2162B8-59E6-4260-BE0D-1C16F014B549}">
      <dsp:nvSpPr>
        <dsp:cNvPr id="0" name=""/>
        <dsp:cNvSpPr/>
      </dsp:nvSpPr>
      <dsp:spPr>
        <a:xfrm>
          <a:off x="5441304" y="1887184"/>
          <a:ext cx="230585" cy="3705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5441304" y="1961303"/>
        <a:ext cx="161410" cy="222355"/>
      </dsp:txXfrm>
    </dsp:sp>
    <dsp:sp modelId="{87097377-FA36-42B0-AFD1-29EB6874B24C}">
      <dsp:nvSpPr>
        <dsp:cNvPr id="0" name=""/>
        <dsp:cNvSpPr/>
      </dsp:nvSpPr>
      <dsp:spPr>
        <a:xfrm>
          <a:off x="5780657" y="1527491"/>
          <a:ext cx="1089979" cy="1089979"/>
        </a:xfrm>
        <a:prstGeom prst="ellipse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/>
            <a:t>МП</a:t>
          </a:r>
        </a:p>
      </dsp:txBody>
      <dsp:txXfrm>
        <a:off x="5940281" y="1687115"/>
        <a:ext cx="770731" cy="770731"/>
      </dsp:txXfrm>
    </dsp:sp>
    <dsp:sp modelId="{A02E7C0D-E6B4-45F8-A2F9-44EA1A895F9B}">
      <dsp:nvSpPr>
        <dsp:cNvPr id="0" name=""/>
        <dsp:cNvSpPr/>
      </dsp:nvSpPr>
      <dsp:spPr>
        <a:xfrm rot="5400000">
          <a:off x="4685307" y="2643182"/>
          <a:ext cx="230585" cy="3705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4719895" y="2682714"/>
        <a:ext cx="161410" cy="222355"/>
      </dsp:txXfrm>
    </dsp:sp>
    <dsp:sp modelId="{9B65FAC8-C800-41DF-AB38-88A11AB3259A}">
      <dsp:nvSpPr>
        <dsp:cNvPr id="0" name=""/>
        <dsp:cNvSpPr/>
      </dsp:nvSpPr>
      <dsp:spPr>
        <a:xfrm>
          <a:off x="4255610" y="3052538"/>
          <a:ext cx="1089979" cy="1089979"/>
        </a:xfrm>
        <a:prstGeom prst="ellipse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СОППВ</a:t>
          </a:r>
        </a:p>
      </dsp:txBody>
      <dsp:txXfrm>
        <a:off x="4415234" y="3212162"/>
        <a:ext cx="770731" cy="770731"/>
      </dsp:txXfrm>
    </dsp:sp>
    <dsp:sp modelId="{9E152180-A17F-4506-A10C-591956F114FD}">
      <dsp:nvSpPr>
        <dsp:cNvPr id="0" name=""/>
        <dsp:cNvSpPr/>
      </dsp:nvSpPr>
      <dsp:spPr>
        <a:xfrm rot="10800000">
          <a:off x="3929309" y="1887184"/>
          <a:ext cx="230585" cy="3705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3998484" y="1961303"/>
        <a:ext cx="161410" cy="222355"/>
      </dsp:txXfrm>
    </dsp:sp>
    <dsp:sp modelId="{2E296502-9C44-4203-A3E8-1DC4F68AA805}">
      <dsp:nvSpPr>
        <dsp:cNvPr id="0" name=""/>
        <dsp:cNvSpPr/>
      </dsp:nvSpPr>
      <dsp:spPr>
        <a:xfrm>
          <a:off x="2730562" y="1527491"/>
          <a:ext cx="1089979" cy="1089979"/>
        </a:xfrm>
        <a:prstGeom prst="ellipse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НКО</a:t>
          </a:r>
        </a:p>
      </dsp:txBody>
      <dsp:txXfrm>
        <a:off x="2890186" y="1687115"/>
        <a:ext cx="770731" cy="7707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7A3159-C150-400A-9C54-4FBA7EAD901A}">
      <dsp:nvSpPr>
        <dsp:cNvPr id="0" name=""/>
        <dsp:cNvSpPr/>
      </dsp:nvSpPr>
      <dsp:spPr>
        <a:xfrm>
          <a:off x="5257800" y="1054191"/>
          <a:ext cx="1951160" cy="4433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988"/>
              </a:lnTo>
              <a:lnTo>
                <a:pt x="1951160" y="221988"/>
              </a:lnTo>
              <a:lnTo>
                <a:pt x="1951160" y="44336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39568A-B1E1-480C-88FB-E7E0751A07E1}">
      <dsp:nvSpPr>
        <dsp:cNvPr id="0" name=""/>
        <dsp:cNvSpPr/>
      </dsp:nvSpPr>
      <dsp:spPr>
        <a:xfrm>
          <a:off x="3348448" y="1054191"/>
          <a:ext cx="1909351" cy="443368"/>
        </a:xfrm>
        <a:custGeom>
          <a:avLst/>
          <a:gdLst/>
          <a:ahLst/>
          <a:cxnLst/>
          <a:rect l="0" t="0" r="0" b="0"/>
          <a:pathLst>
            <a:path>
              <a:moveTo>
                <a:pt x="1909351" y="0"/>
              </a:moveTo>
              <a:lnTo>
                <a:pt x="1909351" y="221988"/>
              </a:lnTo>
              <a:lnTo>
                <a:pt x="0" y="221988"/>
              </a:lnTo>
              <a:lnTo>
                <a:pt x="0" y="44336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D2D30-8477-4232-A98D-2CC333072FE6}">
      <dsp:nvSpPr>
        <dsp:cNvPr id="0" name=""/>
        <dsp:cNvSpPr/>
      </dsp:nvSpPr>
      <dsp:spPr>
        <a:xfrm>
          <a:off x="3172461" y="0"/>
          <a:ext cx="4170676" cy="10541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2400" b="1" kern="1200" noProof="0" dirty="0" smtClean="0"/>
            <a:t>Жергиликтүү маанидеги маселелердин алкагында кызмат көрсөтүүлөр</a:t>
          </a:r>
          <a:endParaRPr lang="ky-KG" sz="2400" b="1" kern="1200" noProof="0" dirty="0"/>
        </a:p>
      </dsp:txBody>
      <dsp:txXfrm>
        <a:off x="3172461" y="0"/>
        <a:ext cx="4170676" cy="1054191"/>
      </dsp:txXfrm>
    </dsp:sp>
    <dsp:sp modelId="{72B8BC34-AADF-4CCD-BCD3-9F31A35AC9A5}">
      <dsp:nvSpPr>
        <dsp:cNvPr id="0" name=""/>
        <dsp:cNvSpPr/>
      </dsp:nvSpPr>
      <dsp:spPr>
        <a:xfrm>
          <a:off x="1618667" y="1497560"/>
          <a:ext cx="3459561" cy="285316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b="1" kern="1200" dirty="0"/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b="1" kern="1200" noProof="0" dirty="0" smtClean="0"/>
            <a:t>Турмуш-тиричиликке байланышкан кызмат көрсөтүүлөр: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kern="1200" noProof="0" dirty="0" smtClean="0"/>
            <a:t>- КТК чогултуу жана чыгаруу,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kern="1200" noProof="0" dirty="0" smtClean="0"/>
            <a:t>- ичүүчү суу менен жабдуу, канализация кызмат көрсөтүүлөрү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kern="1200" noProof="0" dirty="0" smtClean="0"/>
            <a:t>- спорт,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kern="1200" noProof="0" dirty="0" smtClean="0"/>
            <a:t>- маданият,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kern="1200" noProof="0" dirty="0" smtClean="0"/>
            <a:t>- бош убакытты өткөрүү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1618667" y="1497560"/>
        <a:ext cx="3459561" cy="2853169"/>
      </dsp:txXfrm>
    </dsp:sp>
    <dsp:sp modelId="{8AA7A925-093F-4C33-B059-DA420EFEEDC6}">
      <dsp:nvSpPr>
        <dsp:cNvPr id="0" name=""/>
        <dsp:cNvSpPr/>
      </dsp:nvSpPr>
      <dsp:spPr>
        <a:xfrm>
          <a:off x="5520989" y="1497560"/>
          <a:ext cx="3375942" cy="275181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2200" b="1" kern="1200" noProof="0" dirty="0" smtClean="0"/>
            <a:t>Коомдук кызмат көрсөтүүлөр: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2200" kern="1200" noProof="0" dirty="0" smtClean="0"/>
            <a:t>- коомдук жайларды жарыктандыруу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2200" kern="1200" noProof="0" dirty="0" smtClean="0"/>
            <a:t>- аймакты көрктөндүрүү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2200" kern="1200" noProof="0" dirty="0" smtClean="0"/>
            <a:t>- жолдор, тротуарлар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2200" kern="1200" noProof="0" dirty="0" smtClean="0"/>
            <a:t>- жашылдандыруу</a:t>
          </a:r>
          <a:endParaRPr lang="ky-KG" sz="2200" kern="1200" noProof="0" dirty="0"/>
        </a:p>
      </dsp:txBody>
      <dsp:txXfrm>
        <a:off x="5520989" y="1497560"/>
        <a:ext cx="3375942" cy="27518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B5C8F-48C2-4093-AD01-56862834173E}">
      <dsp:nvSpPr>
        <dsp:cNvPr id="0" name=""/>
        <dsp:cNvSpPr/>
      </dsp:nvSpPr>
      <dsp:spPr>
        <a:xfrm>
          <a:off x="97043" y="2718"/>
          <a:ext cx="2716187" cy="1629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900" kern="1200" dirty="0" smtClean="0"/>
            <a:t>Кызмат көрсөтүүнү жеткирүүчүнү тандап алуу боюнча конкурс өткөрүүнүн тартиби</a:t>
          </a:r>
          <a:endParaRPr lang="ru-RU" sz="1900" kern="1200" dirty="0"/>
        </a:p>
      </dsp:txBody>
      <dsp:txXfrm>
        <a:off x="144776" y="50451"/>
        <a:ext cx="2620721" cy="1534246"/>
      </dsp:txXfrm>
    </dsp:sp>
    <dsp:sp modelId="{08FCAB1A-8E9D-4B6D-9CCE-F229BE92BC3C}">
      <dsp:nvSpPr>
        <dsp:cNvPr id="0" name=""/>
        <dsp:cNvSpPr/>
      </dsp:nvSpPr>
      <dsp:spPr>
        <a:xfrm>
          <a:off x="3052255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052255" y="615490"/>
        <a:ext cx="403082" cy="404168"/>
      </dsp:txXfrm>
    </dsp:sp>
    <dsp:sp modelId="{850FA779-E656-430E-A18F-D33E9E2D813E}">
      <dsp:nvSpPr>
        <dsp:cNvPr id="0" name=""/>
        <dsp:cNvSpPr/>
      </dsp:nvSpPr>
      <dsp:spPr>
        <a:xfrm>
          <a:off x="3899706" y="2718"/>
          <a:ext cx="2716187" cy="1629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900" kern="1200" dirty="0" smtClean="0"/>
            <a:t>Кызмат көрсөтүүнү жеткирүүчүнү тандап алуу жөнүндө жергиликтүү кеңештин токтому</a:t>
          </a:r>
          <a:r>
            <a:rPr lang="ru-RU" sz="1900" kern="1200" dirty="0" smtClean="0"/>
            <a:t>.</a:t>
          </a:r>
          <a:endParaRPr lang="ru-RU" sz="1900" kern="1200" dirty="0"/>
        </a:p>
      </dsp:txBody>
      <dsp:txXfrm>
        <a:off x="3947439" y="50451"/>
        <a:ext cx="2620721" cy="1534246"/>
      </dsp:txXfrm>
    </dsp:sp>
    <dsp:sp modelId="{9B6F3EB0-CF17-488F-B1A4-35DFA2B8244E}">
      <dsp:nvSpPr>
        <dsp:cNvPr id="0" name=""/>
        <dsp:cNvSpPr/>
      </dsp:nvSpPr>
      <dsp:spPr>
        <a:xfrm>
          <a:off x="6854918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6854918" y="615490"/>
        <a:ext cx="403082" cy="404168"/>
      </dsp:txXfrm>
    </dsp:sp>
    <dsp:sp modelId="{1299A8E5-A002-419B-B6DD-AC743CB1E921}">
      <dsp:nvSpPr>
        <dsp:cNvPr id="0" name=""/>
        <dsp:cNvSpPr/>
      </dsp:nvSpPr>
      <dsp:spPr>
        <a:xfrm>
          <a:off x="7702368" y="2718"/>
          <a:ext cx="2716187" cy="1629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900" kern="1200" dirty="0" smtClean="0"/>
            <a:t>Конкурсту өткөрүү үчүн документтерди даярдоо</a:t>
          </a:r>
          <a:endParaRPr lang="ru-RU" sz="1900" kern="1200" dirty="0"/>
        </a:p>
      </dsp:txBody>
      <dsp:txXfrm>
        <a:off x="7750101" y="50451"/>
        <a:ext cx="2620721" cy="1534246"/>
      </dsp:txXfrm>
    </dsp:sp>
    <dsp:sp modelId="{FE92F8CF-CB3E-43EE-B19B-4B8D5A60F765}">
      <dsp:nvSpPr>
        <dsp:cNvPr id="0" name=""/>
        <dsp:cNvSpPr/>
      </dsp:nvSpPr>
      <dsp:spPr>
        <a:xfrm rot="5400000">
          <a:off x="8772546" y="1822564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-5400000">
        <a:off x="8858378" y="1871456"/>
        <a:ext cx="404168" cy="403082"/>
      </dsp:txXfrm>
    </dsp:sp>
    <dsp:sp modelId="{7B6357FB-13A0-47B3-A23F-921E02DD2E60}">
      <dsp:nvSpPr>
        <dsp:cNvPr id="0" name=""/>
        <dsp:cNvSpPr/>
      </dsp:nvSpPr>
      <dsp:spPr>
        <a:xfrm>
          <a:off x="7702368" y="2718906"/>
          <a:ext cx="2716187" cy="1629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900" kern="1200" dirty="0" smtClean="0"/>
            <a:t>Конкурс өткөрүү, конкурстун жеңүүчүсүн аныктоо</a:t>
          </a:r>
          <a:r>
            <a:rPr lang="ru-RU" sz="1900" kern="1200" dirty="0" smtClean="0"/>
            <a:t>.</a:t>
          </a:r>
          <a:endParaRPr lang="ru-RU" sz="1900" kern="1200" dirty="0"/>
        </a:p>
      </dsp:txBody>
      <dsp:txXfrm>
        <a:off x="7750101" y="2766639"/>
        <a:ext cx="2620721" cy="1534246"/>
      </dsp:txXfrm>
    </dsp:sp>
    <dsp:sp modelId="{933E69A1-3C75-45E8-AAC4-70182529FDD1}">
      <dsp:nvSpPr>
        <dsp:cNvPr id="0" name=""/>
        <dsp:cNvSpPr/>
      </dsp:nvSpPr>
      <dsp:spPr>
        <a:xfrm rot="10800000">
          <a:off x="6887512" y="3196955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7060261" y="3331678"/>
        <a:ext cx="403082" cy="404168"/>
      </dsp:txXfrm>
    </dsp:sp>
    <dsp:sp modelId="{86B7A908-AC71-4A8A-AEB3-1B3FE9C0775F}">
      <dsp:nvSpPr>
        <dsp:cNvPr id="0" name=""/>
        <dsp:cNvSpPr/>
      </dsp:nvSpPr>
      <dsp:spPr>
        <a:xfrm>
          <a:off x="3899706" y="2718906"/>
          <a:ext cx="2716187" cy="1629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y-KG" sz="1900" kern="1200" dirty="0" smtClean="0"/>
            <a:t>Жеке кызмат көрсөтүүчү менен келишимге кол коюу</a:t>
          </a:r>
          <a:r>
            <a:rPr lang="ru-RU" sz="1900" kern="1200" dirty="0" smtClean="0"/>
            <a:t> </a:t>
          </a:r>
          <a:endParaRPr lang="ru-RU" sz="1900" kern="1200" dirty="0"/>
        </a:p>
      </dsp:txBody>
      <dsp:txXfrm>
        <a:off x="3947439" y="2766639"/>
        <a:ext cx="2620721" cy="1534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A0C7AD-527C-49DD-B022-AEE423D53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B0615F9-806F-44DA-A30A-8DC5588F31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D562C2-6A2F-459F-A8B3-C89B09496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760-757A-4AC8-A931-8AB1DC942A3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0941F3-FFF2-4574-B4B5-112FC999C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F6A36C-7174-4691-B3CD-35C4E146A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479-B6F8-42A1-8BF3-55ED6024D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962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9EC34E-44E7-41B9-8F61-E5443BC2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5D4AEE-1ABE-45BD-B667-DCA372DDF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6FCD81-5AFC-4BEB-A801-E446F63B9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760-757A-4AC8-A931-8AB1DC942A3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77497C-6B58-4476-8837-42A5B2892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28FDB8-764C-443B-85D5-F59768E97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479-B6F8-42A1-8BF3-55ED6024D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55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55A8D26-5928-4224-9C84-BA2CFFDFC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E061AB9-73B7-4337-AA96-D9F45BE98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F7166A-114C-4942-B8AE-FDF9BBED5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760-757A-4AC8-A931-8AB1DC942A3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E933A4-C876-4EF3-9A7F-3CFB98B85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2876B4-0373-4033-96ED-2A4E52BAE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479-B6F8-42A1-8BF3-55ED6024D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74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30D77A-6AA0-40C4-BA81-EDB1B166B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E9094E-F295-437A-BD59-83EDA39D3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DA8F8A-7552-4CCF-A461-52D44B7C8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760-757A-4AC8-A931-8AB1DC942A3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436AA5-C152-4BB7-8FD0-FA863D655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89051D-3153-4EB0-AC95-232AF147D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479-B6F8-42A1-8BF3-55ED6024D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563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D6C87D-8D05-4738-9AC4-59AA26CBD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064A5F-BF7B-47EC-9A4D-1427BCCF0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7E9B19-7E4B-4C12-A8F1-16B17025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760-757A-4AC8-A931-8AB1DC942A3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CD0FB1-B288-4BCA-8727-0670104B0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D604F5-9BD3-464B-8BF9-9281C2265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479-B6F8-42A1-8BF3-55ED6024D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02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CB6A63-EFFA-4980-BDD6-DF512594B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8DA214-F5DF-467A-A65B-D728178C99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A660804-D817-4B33-83CB-A2D72B0BA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335EAA-458E-4E9A-94F1-76B08055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760-757A-4AC8-A931-8AB1DC942A3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4DEF71-1934-4DAC-9E10-D2B82D82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75DCEF-8C82-42D5-B9B5-1E45425C2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479-B6F8-42A1-8BF3-55ED6024D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60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D607EC-EB94-49DB-B317-F62C2B38D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2E1204-32E7-46EB-805E-C19CA0D6C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9E42CC-B7BA-4BB0-91A9-8D5246C68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9962D84-1C56-429E-B613-FDF120509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68C132E-C8BF-4591-B6C3-72073E8C8C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24993FB-A397-499B-A31C-BC9CB935A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760-757A-4AC8-A931-8AB1DC942A3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F81A915-28FC-4AA1-84AB-C87F91F19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4317AA6-154D-4878-9B07-C8113CFFC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479-B6F8-42A1-8BF3-55ED6024D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098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910D72-F109-4F21-8D54-5A6430D1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1DC7D76-3BD9-43DB-8D3E-E73FA76A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760-757A-4AC8-A931-8AB1DC942A3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4C325A5-1893-48CB-8B6B-42666ADD9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526EEED-14A9-440A-A839-DF38FBE07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479-B6F8-42A1-8BF3-55ED6024D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31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5B04371-46BE-4C2E-A8B0-BCE1A247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760-757A-4AC8-A931-8AB1DC942A3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9F959CB-CBBC-49C2-B6EA-9A4CB2F24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51E3CD0-D399-4E40-BBE2-6A8A8203A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479-B6F8-42A1-8BF3-55ED6024D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26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BD59F2-7EEC-4BEA-AB90-4EFEC6BB4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B82C0B-979D-4729-8DDF-D283AB231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E2A2734-BCDC-4632-8B04-E5D4077FB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00F7C5-9B82-4A7C-AEDD-020A5F770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760-757A-4AC8-A931-8AB1DC942A3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1A9673-1C04-46EF-A6DC-63165E85E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C36B14-C57B-4B51-A495-D5C8DB0B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479-B6F8-42A1-8BF3-55ED6024D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98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CD963-CA9C-4CA0-8502-FCB12411C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5521271-9EA9-457E-B588-EE53487859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BF62CF2-3BA3-4920-A747-D2449A474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F5A640-3846-4B54-A901-C5A15C597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AB760-757A-4AC8-A931-8AB1DC942A3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7D26EA-FD7E-4AB7-9736-40847D8F8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50D487-2DF0-4CAF-8B73-91A1BB0FE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5479-B6F8-42A1-8BF3-55ED6024D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21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95047E-A437-4F1D-9A7B-95C621487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D848CE-BE12-4CDC-8A6A-30F6DDA0A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90C9F6-5EE9-434B-8445-B97A785378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AB760-757A-4AC8-A931-8AB1DC942A36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AEF478-420A-4B82-A57E-385560BFEA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26DB73-A829-46CA-8227-691CE04CC5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65479-B6F8-42A1-8BF3-55ED6024D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11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1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C5B5DB-3FA5-4079-8DA6-FEA5AE93F4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Жергиликтүү өз алдынча башкаруу </a:t>
            </a:r>
            <a:r>
              <a:rPr lang="ru-RU" sz="5400" b="1" dirty="0" err="1">
                <a:solidFill>
                  <a:srgbClr val="FF0000"/>
                </a:solidFill>
              </a:rPr>
              <a:t>деңгээлинде</a:t>
            </a:r>
            <a:r>
              <a:rPr lang="ru-RU" sz="5400" b="1" dirty="0">
                <a:solidFill>
                  <a:srgbClr val="FF0000"/>
                </a:solidFill>
              </a:rPr>
              <a:t> муниципалдык-</a:t>
            </a:r>
            <a:r>
              <a:rPr lang="ru-RU" sz="5400" b="1" dirty="0" err="1">
                <a:solidFill>
                  <a:srgbClr val="FF0000"/>
                </a:solidFill>
              </a:rPr>
              <a:t>жеке</a:t>
            </a:r>
            <a:r>
              <a:rPr lang="ru-RU" sz="5400" b="1" dirty="0">
                <a:solidFill>
                  <a:srgbClr val="FF0000"/>
                </a:solidFill>
              </a:rPr>
              <a:t> өнөктөштүк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B4437F-5F2C-4151-89F3-712A8010DD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ru-RU" sz="2800" dirty="0" smtClean="0"/>
              <a:t>Ханс </a:t>
            </a:r>
            <a:r>
              <a:rPr lang="ru-RU" sz="2800" dirty="0"/>
              <a:t>Зайдель </a:t>
            </a:r>
            <a:r>
              <a:rPr lang="ru-RU" sz="2800" dirty="0" smtClean="0"/>
              <a:t>фонду</a:t>
            </a:r>
          </a:p>
          <a:p>
            <a:r>
              <a:rPr lang="en-US" sz="2800" dirty="0" smtClean="0"/>
              <a:t>202</a:t>
            </a:r>
            <a:r>
              <a:rPr lang="ky-KG" sz="2800" dirty="0" smtClean="0"/>
              <a:t>4</a:t>
            </a:r>
            <a:r>
              <a:rPr lang="en-US" sz="2800" dirty="0" smtClean="0"/>
              <a:t> </a:t>
            </a:r>
            <a:r>
              <a:rPr lang="ru-RU" sz="2800" dirty="0"/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1757241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3665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«</a:t>
            </a:r>
            <a:r>
              <a:rPr lang="ru-RU" sz="3600" b="1" dirty="0" err="1">
                <a:solidFill>
                  <a:srgbClr val="FF0000"/>
                </a:solidFill>
              </a:rPr>
              <a:t>Бизнести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өнүктүрүү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үчүн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шарт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түзүү</a:t>
            </a:r>
            <a:r>
              <a:rPr lang="ru-RU" sz="3600" b="1" dirty="0">
                <a:solidFill>
                  <a:srgbClr val="FF0000"/>
                </a:solidFill>
              </a:rPr>
              <a:t>» </a:t>
            </a:r>
            <a:r>
              <a:rPr lang="ru-RU" sz="3600" b="1" dirty="0" err="1">
                <a:solidFill>
                  <a:srgbClr val="FF0000"/>
                </a:solidFill>
              </a:rPr>
              <a:t>деген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эмне</a:t>
            </a:r>
            <a:r>
              <a:rPr lang="ru-RU" sz="36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441473"/>
            <a:ext cx="5157787" cy="823912"/>
          </a:xfrm>
        </p:spPr>
        <p:txBody>
          <a:bodyPr/>
          <a:lstStyle/>
          <a:p>
            <a:r>
              <a:rPr lang="ru-RU" dirty="0"/>
              <a:t>Бизнес </a:t>
            </a:r>
            <a:r>
              <a:rPr lang="ru-RU" dirty="0" err="1"/>
              <a:t>кантип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табат</a:t>
            </a:r>
            <a:r>
              <a:rPr lang="ru-RU" dirty="0"/>
              <a:t>?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dirty="0" err="1"/>
              <a:t>Товардын</a:t>
            </a:r>
            <a:r>
              <a:rPr lang="ru-RU" dirty="0"/>
              <a:t> </a:t>
            </a:r>
            <a:r>
              <a:rPr lang="ru-RU" dirty="0" err="1"/>
              <a:t>жана</a:t>
            </a:r>
            <a:r>
              <a:rPr lang="ru-RU" dirty="0"/>
              <a:t> </a:t>
            </a:r>
            <a:r>
              <a:rPr lang="ru-RU" dirty="0" err="1"/>
              <a:t>кызматтын</a:t>
            </a:r>
            <a:r>
              <a:rPr lang="ru-RU" dirty="0"/>
              <a:t> </a:t>
            </a:r>
            <a:r>
              <a:rPr lang="ru-RU" dirty="0" err="1"/>
              <a:t>баасы</a:t>
            </a:r>
            <a:r>
              <a:rPr lang="ru-RU" dirty="0"/>
              <a:t> </a:t>
            </a:r>
            <a:r>
              <a:rPr lang="ru-RU" dirty="0" err="1"/>
              <a:t>башкаларга</a:t>
            </a:r>
            <a:r>
              <a:rPr lang="ru-RU" dirty="0"/>
              <a:t> </a:t>
            </a:r>
            <a:r>
              <a:rPr lang="ru-RU" dirty="0" err="1"/>
              <a:t>караганда</a:t>
            </a:r>
            <a:r>
              <a:rPr lang="ru-RU" dirty="0"/>
              <a:t> </a:t>
            </a:r>
            <a:r>
              <a:rPr lang="ru-RU" dirty="0" err="1"/>
              <a:t>конкуренттүү</a:t>
            </a:r>
            <a:r>
              <a:rPr lang="ru-RU" dirty="0"/>
              <a:t> </a:t>
            </a:r>
            <a:r>
              <a:rPr lang="ru-RU" dirty="0" err="1"/>
              <a:t>болушу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.</a:t>
            </a:r>
          </a:p>
          <a:p>
            <a:pPr marL="514350" indent="-514350">
              <a:buAutoNum type="arabicParenR"/>
            </a:pPr>
            <a:r>
              <a:rPr lang="ru-RU" dirty="0" err="1"/>
              <a:t>Товарларды</a:t>
            </a:r>
            <a:r>
              <a:rPr lang="ru-RU" dirty="0"/>
              <a:t> </a:t>
            </a:r>
            <a:r>
              <a:rPr lang="ru-RU" dirty="0" err="1"/>
              <a:t>жана</a:t>
            </a:r>
            <a:r>
              <a:rPr lang="ru-RU" dirty="0"/>
              <a:t> </a:t>
            </a:r>
            <a:r>
              <a:rPr lang="ru-RU" dirty="0" err="1"/>
              <a:t>кызматтарды</a:t>
            </a:r>
            <a:r>
              <a:rPr lang="ru-RU" dirty="0"/>
              <a:t> </a:t>
            </a:r>
            <a:r>
              <a:rPr lang="ru-RU" dirty="0" err="1"/>
              <a:t>сатуунун</a:t>
            </a:r>
            <a:r>
              <a:rPr lang="ru-RU" dirty="0"/>
              <a:t> </a:t>
            </a:r>
            <a:r>
              <a:rPr lang="ru-RU" dirty="0" err="1"/>
              <a:t>көлөмү</a:t>
            </a:r>
            <a:r>
              <a:rPr lang="ru-RU" dirty="0"/>
              <a:t>  </a:t>
            </a:r>
            <a:r>
              <a:rPr lang="ru-RU" i="1" dirty="0"/>
              <a:t>(</a:t>
            </a:r>
            <a:r>
              <a:rPr lang="ru-RU" i="1" dirty="0" err="1"/>
              <a:t>кардарлардын</a:t>
            </a:r>
            <a:r>
              <a:rPr lang="ru-RU" i="1" dirty="0"/>
              <a:t> саны) </a:t>
            </a:r>
            <a:r>
              <a:rPr lang="ru-RU" i="1" dirty="0" err="1"/>
              <a:t>бардык</a:t>
            </a:r>
            <a:r>
              <a:rPr lang="ru-RU" i="1" dirty="0"/>
              <a:t> </a:t>
            </a:r>
            <a:r>
              <a:rPr lang="ru-RU" i="1" dirty="0" err="1"/>
              <a:t>чыгашаларды</a:t>
            </a:r>
            <a:r>
              <a:rPr lang="ru-RU" i="1" dirty="0"/>
              <a:t> </a:t>
            </a:r>
            <a:r>
              <a:rPr lang="ru-RU" i="1" dirty="0" err="1"/>
              <a:t>жабууга</a:t>
            </a:r>
            <a:r>
              <a:rPr lang="ru-RU" i="1" dirty="0"/>
              <a:t> </a:t>
            </a:r>
            <a:r>
              <a:rPr lang="ru-RU" i="1" dirty="0" err="1"/>
              <a:t>жана</a:t>
            </a:r>
            <a:r>
              <a:rPr lang="ru-RU" i="1" dirty="0"/>
              <a:t> </a:t>
            </a:r>
            <a:r>
              <a:rPr lang="ru-RU" i="1" dirty="0" err="1"/>
              <a:t>пайда</a:t>
            </a:r>
            <a:r>
              <a:rPr lang="ru-RU" i="1" dirty="0"/>
              <a:t> </a:t>
            </a:r>
            <a:r>
              <a:rPr lang="ru-RU" i="1" dirty="0" err="1"/>
              <a:t>алып</a:t>
            </a:r>
            <a:r>
              <a:rPr lang="ru-RU" i="1" dirty="0"/>
              <a:t> </a:t>
            </a:r>
            <a:r>
              <a:rPr lang="ru-RU" i="1" dirty="0" err="1"/>
              <a:t>келүүгө</a:t>
            </a:r>
            <a:r>
              <a:rPr lang="ru-RU" i="1" dirty="0"/>
              <a:t> </a:t>
            </a:r>
            <a:r>
              <a:rPr lang="ru-RU" i="1" dirty="0" err="1"/>
              <a:t>тийиш</a:t>
            </a:r>
            <a:r>
              <a:rPr lang="ru-RU" i="1" dirty="0"/>
              <a:t>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441473"/>
            <a:ext cx="5183188" cy="823912"/>
          </a:xfrm>
        </p:spPr>
        <p:txBody>
          <a:bodyPr>
            <a:normAutofit/>
          </a:bodyPr>
          <a:lstStyle/>
          <a:p>
            <a:r>
              <a:rPr lang="ru-RU" dirty="0"/>
              <a:t>ЖӨБ </a:t>
            </a:r>
            <a:r>
              <a:rPr lang="ru-RU" dirty="0" err="1"/>
              <a:t>органдары</a:t>
            </a:r>
            <a:r>
              <a:rPr lang="ru-RU" dirty="0"/>
              <a:t> </a:t>
            </a:r>
            <a:r>
              <a:rPr lang="ru-RU" dirty="0" err="1"/>
              <a:t>бул</a:t>
            </a:r>
            <a:r>
              <a:rPr lang="ru-RU" dirty="0"/>
              <a:t> </a:t>
            </a:r>
            <a:r>
              <a:rPr lang="ru-RU" dirty="0" err="1"/>
              <a:t>үчүн</a:t>
            </a:r>
            <a:r>
              <a:rPr lang="ru-RU" dirty="0"/>
              <a:t> </a:t>
            </a:r>
            <a:r>
              <a:rPr lang="ru-RU" dirty="0" err="1"/>
              <a:t>кандай</a:t>
            </a:r>
            <a:r>
              <a:rPr lang="ru-RU" dirty="0"/>
              <a:t> </a:t>
            </a:r>
            <a:r>
              <a:rPr lang="ru-RU" dirty="0" err="1"/>
              <a:t>шарттарды</a:t>
            </a:r>
            <a:r>
              <a:rPr lang="ru-RU" dirty="0"/>
              <a:t> </a:t>
            </a:r>
            <a:r>
              <a:rPr lang="ru-RU" dirty="0" err="1"/>
              <a:t>жаратууга</a:t>
            </a:r>
            <a:r>
              <a:rPr lang="ru-RU" dirty="0"/>
              <a:t> </a:t>
            </a:r>
            <a:r>
              <a:rPr lang="ru-RU" dirty="0" err="1"/>
              <a:t>тийиш</a:t>
            </a:r>
            <a:r>
              <a:rPr lang="ru-RU" dirty="0"/>
              <a:t>?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/>
              <a:t>ЖӨБ органы </a:t>
            </a:r>
            <a:r>
              <a:rPr lang="ru-RU" dirty="0" err="1"/>
              <a:t>баа</a:t>
            </a:r>
            <a:r>
              <a:rPr lang="ru-RU" dirty="0"/>
              <a:t> </a:t>
            </a:r>
            <a:r>
              <a:rPr lang="ru-RU" dirty="0" err="1"/>
              <a:t>үчүн</a:t>
            </a:r>
            <a:r>
              <a:rPr lang="ru-RU" dirty="0"/>
              <a:t> </a:t>
            </a:r>
            <a:r>
              <a:rPr lang="ru-RU" dirty="0" err="1"/>
              <a:t>төлөмдүн</a:t>
            </a:r>
            <a:r>
              <a:rPr lang="ru-RU" dirty="0"/>
              <a:t> </a:t>
            </a:r>
            <a:r>
              <a:rPr lang="ru-RU" dirty="0" err="1"/>
              <a:t>бир</a:t>
            </a:r>
            <a:r>
              <a:rPr lang="ru-RU" dirty="0"/>
              <a:t> </a:t>
            </a:r>
            <a:r>
              <a:rPr lang="ru-RU" dirty="0" err="1"/>
              <a:t>бөлүгүн</a:t>
            </a:r>
            <a:r>
              <a:rPr lang="ru-RU" dirty="0"/>
              <a:t> </a:t>
            </a:r>
            <a:r>
              <a:rPr lang="ru-RU" dirty="0" err="1"/>
              <a:t>өзүнө</a:t>
            </a:r>
            <a:r>
              <a:rPr lang="ru-RU" dirty="0"/>
              <a:t> </a:t>
            </a:r>
            <a:r>
              <a:rPr lang="ru-RU" dirty="0" err="1"/>
              <a:t>алууну</a:t>
            </a:r>
            <a:r>
              <a:rPr lang="ru-RU" dirty="0"/>
              <a:t> </a:t>
            </a:r>
            <a:r>
              <a:rPr lang="ru-RU" dirty="0" err="1"/>
              <a:t>сунуштайт</a:t>
            </a:r>
            <a:r>
              <a:rPr lang="ru-RU" dirty="0"/>
              <a:t>. </a:t>
            </a:r>
            <a:r>
              <a:rPr lang="ru-RU" dirty="0" err="1">
                <a:solidFill>
                  <a:srgbClr val="0070C0"/>
                </a:solidFill>
              </a:rPr>
              <a:t>Бул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кантип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ишке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ашырылат</a:t>
            </a:r>
            <a:r>
              <a:rPr lang="ru-RU" dirty="0">
                <a:solidFill>
                  <a:srgbClr val="0070C0"/>
                </a:solidFill>
              </a:rPr>
              <a:t>?</a:t>
            </a:r>
          </a:p>
          <a:p>
            <a:pPr marL="514350" indent="-514350">
              <a:buAutoNum type="arabicParenR"/>
            </a:pPr>
            <a:r>
              <a:rPr lang="ru-RU" dirty="0" err="1"/>
              <a:t>Кардарлардын</a:t>
            </a:r>
            <a:r>
              <a:rPr lang="ru-RU" dirty="0"/>
              <a:t> </a:t>
            </a:r>
            <a:r>
              <a:rPr lang="ru-RU" dirty="0" err="1"/>
              <a:t>санын</a:t>
            </a:r>
            <a:r>
              <a:rPr lang="ru-RU" dirty="0"/>
              <a:t> </a:t>
            </a:r>
            <a:r>
              <a:rPr lang="ru-RU" dirty="0" err="1"/>
              <a:t>камсыз</a:t>
            </a:r>
            <a:r>
              <a:rPr lang="ru-RU" dirty="0"/>
              <a:t> </a:t>
            </a:r>
            <a:r>
              <a:rPr lang="ru-RU" dirty="0" err="1"/>
              <a:t>кылат</a:t>
            </a:r>
            <a:r>
              <a:rPr lang="ru-RU" dirty="0"/>
              <a:t>. </a:t>
            </a:r>
            <a:r>
              <a:rPr lang="ru-RU" dirty="0">
                <a:solidFill>
                  <a:srgbClr val="0070C0"/>
                </a:solidFill>
              </a:rPr>
              <a:t>ЖӨБ </a:t>
            </a:r>
            <a:r>
              <a:rPr lang="ru-RU" dirty="0" err="1">
                <a:solidFill>
                  <a:srgbClr val="0070C0"/>
                </a:solidFill>
              </a:rPr>
              <a:t>органдары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бул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ишти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кантип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аткарат</a:t>
            </a:r>
            <a:r>
              <a:rPr lang="ru-RU" dirty="0">
                <a:solidFill>
                  <a:srgbClr val="0070C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41423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9445" y="436462"/>
            <a:ext cx="9607173" cy="675199"/>
          </a:xfrm>
        </p:spPr>
        <p:txBody>
          <a:bodyPr>
            <a:noAutofit/>
          </a:bodyPr>
          <a:lstStyle/>
          <a:p>
            <a:r>
              <a:rPr lang="ru-RU" sz="3200" b="1" dirty="0" err="1">
                <a:solidFill>
                  <a:srgbClr val="FF0000"/>
                </a:solidFill>
              </a:rPr>
              <a:t>Экономиканы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өнүктүрүүдө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бийлик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органдарынын</a:t>
            </a:r>
            <a:r>
              <a:rPr lang="ru-RU" sz="3200" b="1" dirty="0">
                <a:solidFill>
                  <a:srgbClr val="FF0000"/>
                </a:solidFill>
              </a:rPr>
              <a:t> ролу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6035" y="1961321"/>
            <a:ext cx="9037982" cy="4055165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.</a:t>
            </a:r>
          </a:p>
        </p:txBody>
      </p:sp>
      <p:pic>
        <p:nvPicPr>
          <p:cNvPr id="1026" name="Picture 2" descr="ÐÐ°ÑÑÐ¸Ð½ÐºÐ¸ Ð¿Ð¾ Ð·Ð°Ð¿ÑÐ¾ÑÑ ÑÐ¸Ð³ÑÑÐºÐ¸ Ð»ÑÐ´ÐµÐ¹ Ð´Ð»Ñ Ð¿ÑÐµÐ·ÐµÐ½ÑÐ°ÑÐ¸Ð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167" y="1203946"/>
            <a:ext cx="844274" cy="879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3876" y="1321843"/>
            <a:ext cx="773480" cy="773480"/>
          </a:xfrm>
          <a:prstGeom prst="rect">
            <a:avLst/>
          </a:prstGeom>
        </p:spPr>
      </p:pic>
      <p:pic>
        <p:nvPicPr>
          <p:cNvPr id="102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391" y="1169916"/>
            <a:ext cx="1681661" cy="94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074139" y="1351481"/>
            <a:ext cx="976549" cy="611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375" dirty="0"/>
              <a:t>(</a:t>
            </a:r>
            <a:r>
              <a:rPr lang="ru-RU" sz="3375" dirty="0"/>
              <a:t>5%</a:t>
            </a:r>
            <a:r>
              <a:rPr lang="en-US" sz="3375" dirty="0"/>
              <a:t>)</a:t>
            </a:r>
            <a:endParaRPr lang="ru-RU" sz="3375" dirty="0"/>
          </a:p>
        </p:txBody>
      </p:sp>
      <p:cxnSp>
        <p:nvCxnSpPr>
          <p:cNvPr id="10" name="Прямая соединительная линия 9"/>
          <p:cNvCxnSpPr>
            <a:cxnSpLocks/>
          </p:cNvCxnSpPr>
          <p:nvPr/>
        </p:nvCxnSpPr>
        <p:spPr>
          <a:xfrm flipV="1">
            <a:off x="2008045" y="2426687"/>
            <a:ext cx="8230079" cy="43448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cxnSpLocks/>
          </p:cNvCxnSpPr>
          <p:nvPr/>
        </p:nvCxnSpPr>
        <p:spPr>
          <a:xfrm flipV="1">
            <a:off x="1953875" y="4132468"/>
            <a:ext cx="8284249" cy="73815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030" name="Picture 6" descr="ÐÐ°ÑÑÐ¸Ð½ÐºÐ¸ Ð¿Ð¾ Ð·Ð°Ð¿ÑÐ¾ÑÑ ÐºÐ°ÑÑÐ¸Ð½ÐºÐ° Ð·Ð°Ð²Ð¾Ð´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445" y="3029709"/>
            <a:ext cx="1849412" cy="100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ÐÐ°ÑÑÐ¸Ð½ÐºÐ¸ Ð¿Ð¾ Ð·Ð°Ð¿ÑÐ¾ÑÑ ÐºÐ°ÑÑÐ¸Ð½ÐºÐ° ÑÑÐ¾Ð»Ð¾Ð²Ð°Ñ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237" y="3044583"/>
            <a:ext cx="1514336" cy="100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ÐÐ°ÑÑÐ¸Ð½ÐºÐ¸ Ð¿Ð¾ Ð·Ð°Ð¿ÑÐ¾ÑÑ Ð²Ð¾Ð´Ð¾Ð¿ÑÐ¾Ð²Ð¾Ð´ ÐºÐ°ÑÑÐ¸Ð½ÐºÐ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5294" y="2969446"/>
            <a:ext cx="1652758" cy="94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Стрелка вправо 16"/>
          <p:cNvSpPr/>
          <p:nvPr/>
        </p:nvSpPr>
        <p:spPr>
          <a:xfrm>
            <a:off x="8440449" y="3419901"/>
            <a:ext cx="529046" cy="155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/>
          </a:p>
        </p:txBody>
      </p:sp>
      <p:sp>
        <p:nvSpPr>
          <p:cNvPr id="18" name="TextBox 17"/>
          <p:cNvSpPr txBox="1"/>
          <p:nvPr/>
        </p:nvSpPr>
        <p:spPr>
          <a:xfrm>
            <a:off x="8997223" y="3187574"/>
            <a:ext cx="1303562" cy="611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375" dirty="0"/>
              <a:t>(3</a:t>
            </a:r>
            <a:r>
              <a:rPr lang="ru-RU" sz="3375" dirty="0"/>
              <a:t>,5%)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008045" y="4704231"/>
            <a:ext cx="2134960" cy="74923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y-KG" b="1" dirty="0" smtClean="0">
                <a:solidFill>
                  <a:schemeClr val="tx1"/>
                </a:solidFill>
              </a:rPr>
              <a:t>ЖӨБО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330943" y="4705285"/>
            <a:ext cx="2109505" cy="727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Мамлекеттик </a:t>
            </a:r>
            <a:r>
              <a:rPr lang="ru-RU" b="1" dirty="0">
                <a:solidFill>
                  <a:schemeClr val="bg1"/>
                </a:solidFill>
              </a:rPr>
              <a:t>орган</a:t>
            </a:r>
          </a:p>
        </p:txBody>
      </p:sp>
      <p:sp>
        <p:nvSpPr>
          <p:cNvPr id="12" name="Стрелка вверх 11"/>
          <p:cNvSpPr/>
          <p:nvPr/>
        </p:nvSpPr>
        <p:spPr>
          <a:xfrm>
            <a:off x="2207181" y="2550455"/>
            <a:ext cx="266869" cy="29709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/>
          </a:p>
        </p:txBody>
      </p:sp>
      <p:sp>
        <p:nvSpPr>
          <p:cNvPr id="22" name="Стрелка вверх 21"/>
          <p:cNvSpPr/>
          <p:nvPr/>
        </p:nvSpPr>
        <p:spPr>
          <a:xfrm>
            <a:off x="4662869" y="2521798"/>
            <a:ext cx="266869" cy="29709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/>
          </a:p>
        </p:txBody>
      </p:sp>
      <p:sp>
        <p:nvSpPr>
          <p:cNvPr id="23" name="Стрелка вверх 22"/>
          <p:cNvSpPr/>
          <p:nvPr/>
        </p:nvSpPr>
        <p:spPr>
          <a:xfrm>
            <a:off x="7281798" y="2483761"/>
            <a:ext cx="266869" cy="29709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/>
          </a:p>
        </p:txBody>
      </p:sp>
      <p:sp>
        <p:nvSpPr>
          <p:cNvPr id="24" name="Стрелка вверх 23"/>
          <p:cNvSpPr/>
          <p:nvPr/>
        </p:nvSpPr>
        <p:spPr>
          <a:xfrm>
            <a:off x="2883767" y="4306708"/>
            <a:ext cx="266869" cy="297097"/>
          </a:xfrm>
          <a:prstGeom prst="upArrow">
            <a:avLst/>
          </a:prstGeom>
          <a:ln w="28575"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13" dirty="0"/>
          </a:p>
        </p:txBody>
      </p:sp>
      <p:sp>
        <p:nvSpPr>
          <p:cNvPr id="25" name="Стрелка вверх 24"/>
          <p:cNvSpPr/>
          <p:nvPr/>
        </p:nvSpPr>
        <p:spPr>
          <a:xfrm>
            <a:off x="7072161" y="4270328"/>
            <a:ext cx="266869" cy="297097"/>
          </a:xfrm>
          <a:prstGeom prst="upArrow">
            <a:avLst/>
          </a:prstGeom>
          <a:ln w="28575"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13" dirty="0"/>
          </a:p>
        </p:txBody>
      </p:sp>
      <p:sp>
        <p:nvSpPr>
          <p:cNvPr id="26" name="Стрелка вправо 25"/>
          <p:cNvSpPr/>
          <p:nvPr/>
        </p:nvSpPr>
        <p:spPr>
          <a:xfrm>
            <a:off x="8605717" y="4923100"/>
            <a:ext cx="529046" cy="155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/>
          </a:p>
        </p:txBody>
      </p:sp>
      <p:sp>
        <p:nvSpPr>
          <p:cNvPr id="27" name="TextBox 26"/>
          <p:cNvSpPr txBox="1"/>
          <p:nvPr/>
        </p:nvSpPr>
        <p:spPr>
          <a:xfrm>
            <a:off x="9343472" y="4648940"/>
            <a:ext cx="957313" cy="611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375" dirty="0"/>
              <a:t>(?%)</a:t>
            </a:r>
          </a:p>
        </p:txBody>
      </p:sp>
    </p:spTree>
    <p:extLst>
      <p:ext uri="{BB962C8B-B14F-4D97-AF65-F5344CB8AC3E}">
        <p14:creationId xmlns:p14="http://schemas.microsoft.com/office/powerpoint/2010/main" val="4198944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ЖӨБ </a:t>
            </a:r>
            <a:r>
              <a:rPr lang="ru-RU" sz="3200" b="1" dirty="0" err="1">
                <a:solidFill>
                  <a:srgbClr val="FF0000"/>
                </a:solidFill>
              </a:rPr>
              <a:t>органдары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кантип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бизнестин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кызматынын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жана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товарынын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наркын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төмөндөтө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алат</a:t>
            </a:r>
            <a:r>
              <a:rPr lang="ru-RU" sz="3200" b="1" dirty="0">
                <a:solidFill>
                  <a:srgbClr val="FF0000"/>
                </a:solidFill>
              </a:rPr>
              <a:t>?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9177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Товарга</a:t>
            </a:r>
            <a:r>
              <a:rPr lang="ru-RU" dirty="0"/>
              <a:t> </a:t>
            </a:r>
            <a:r>
              <a:rPr lang="ru-RU" dirty="0" err="1"/>
              <a:t>коюлган</a:t>
            </a:r>
            <a:r>
              <a:rPr lang="ru-RU" dirty="0"/>
              <a:t>  </a:t>
            </a:r>
            <a:r>
              <a:rPr lang="ru-RU" dirty="0" err="1"/>
              <a:t>баа</a:t>
            </a:r>
            <a:r>
              <a:rPr lang="ru-RU" dirty="0"/>
              <a:t>  </a:t>
            </a:r>
            <a:r>
              <a:rPr lang="ru-RU" dirty="0" err="1"/>
              <a:t>эмнеден</a:t>
            </a:r>
            <a:r>
              <a:rPr lang="ru-RU" dirty="0"/>
              <a:t> </a:t>
            </a:r>
            <a:r>
              <a:rPr lang="ru-RU" dirty="0" err="1"/>
              <a:t>көз</a:t>
            </a:r>
            <a:r>
              <a:rPr lang="ru-RU"/>
              <a:t> каранды</a:t>
            </a:r>
            <a:r>
              <a:rPr lang="ru-RU" dirty="0"/>
              <a:t>?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ru-RU" dirty="0" err="1"/>
              <a:t>Капиталдык</a:t>
            </a:r>
            <a:r>
              <a:rPr lang="ru-RU" dirty="0"/>
              <a:t> </a:t>
            </a:r>
            <a:r>
              <a:rPr lang="ru-RU" dirty="0" err="1"/>
              <a:t>салым</a:t>
            </a:r>
            <a:r>
              <a:rPr lang="ru-RU" dirty="0"/>
              <a:t> (</a:t>
            </a:r>
            <a:r>
              <a:rPr lang="ru-RU" dirty="0" err="1"/>
              <a:t>курулуш</a:t>
            </a:r>
            <a:r>
              <a:rPr lang="ru-RU" dirty="0"/>
              <a:t>,  </a:t>
            </a:r>
            <a:r>
              <a:rPr lang="ru-RU" dirty="0" err="1"/>
              <a:t>жабдуулар</a:t>
            </a:r>
            <a:r>
              <a:rPr lang="ru-RU" dirty="0"/>
              <a:t>).</a:t>
            </a:r>
          </a:p>
          <a:p>
            <a:pPr marL="514350" indent="-514350">
              <a:buAutoNum type="arabicParenR"/>
            </a:pPr>
            <a:r>
              <a:rPr lang="ru-RU" dirty="0" err="1"/>
              <a:t>Ресурстарга</a:t>
            </a:r>
            <a:r>
              <a:rPr lang="ru-RU" dirty="0"/>
              <a:t> </a:t>
            </a:r>
            <a:r>
              <a:rPr lang="ru-RU" dirty="0" err="1"/>
              <a:t>жеткиликтүүлүк</a:t>
            </a:r>
            <a:r>
              <a:rPr lang="ru-RU" dirty="0"/>
              <a:t> (</a:t>
            </a:r>
            <a:r>
              <a:rPr lang="ru-RU" dirty="0" err="1"/>
              <a:t>суу</a:t>
            </a:r>
            <a:r>
              <a:rPr lang="ru-RU" dirty="0"/>
              <a:t>, канализация, электроэнергия, </a:t>
            </a:r>
            <a:r>
              <a:rPr lang="ru-RU" dirty="0" err="1"/>
              <a:t>жайыт</a:t>
            </a:r>
            <a:r>
              <a:rPr lang="ru-RU" dirty="0"/>
              <a:t>, </a:t>
            </a:r>
            <a:r>
              <a:rPr lang="ru-RU" dirty="0" err="1"/>
              <a:t>фонддун</a:t>
            </a:r>
            <a:r>
              <a:rPr lang="ru-RU" dirty="0"/>
              <a:t> </a:t>
            </a:r>
            <a:r>
              <a:rPr lang="ru-RU" dirty="0" err="1"/>
              <a:t>жерлери</a:t>
            </a:r>
            <a:r>
              <a:rPr lang="ru-RU" dirty="0"/>
              <a:t>, </a:t>
            </a:r>
            <a:r>
              <a:rPr lang="ru-RU" dirty="0" err="1"/>
              <a:t>сугат</a:t>
            </a:r>
            <a:r>
              <a:rPr lang="ru-RU" dirty="0"/>
              <a:t> </a:t>
            </a:r>
            <a:r>
              <a:rPr lang="ru-RU" dirty="0" err="1"/>
              <a:t>суу</a:t>
            </a:r>
            <a:r>
              <a:rPr lang="ru-RU" dirty="0"/>
              <a:t>)</a:t>
            </a:r>
          </a:p>
          <a:p>
            <a:pPr marL="514350" indent="-514350">
              <a:buAutoNum type="arabicParenR"/>
            </a:pPr>
            <a:r>
              <a:rPr lang="ru-RU" dirty="0" err="1"/>
              <a:t>Инфраструктурага</a:t>
            </a:r>
            <a:r>
              <a:rPr lang="ru-RU" dirty="0"/>
              <a:t> </a:t>
            </a:r>
            <a:r>
              <a:rPr lang="ru-RU" dirty="0" err="1"/>
              <a:t>жеткиликтүүлүк</a:t>
            </a:r>
            <a:r>
              <a:rPr lang="ru-RU" dirty="0"/>
              <a:t> (</a:t>
            </a:r>
            <a:r>
              <a:rPr lang="ru-RU" dirty="0" err="1"/>
              <a:t>жолдор</a:t>
            </a:r>
            <a:r>
              <a:rPr lang="ru-RU" dirty="0"/>
              <a:t>, </a:t>
            </a:r>
            <a:r>
              <a:rPr lang="ru-RU" dirty="0" err="1"/>
              <a:t>имараттар</a:t>
            </a:r>
            <a:r>
              <a:rPr lang="ru-RU" dirty="0"/>
              <a:t>, спорт </a:t>
            </a:r>
            <a:r>
              <a:rPr lang="ru-RU" dirty="0" err="1"/>
              <a:t>аянтчалары</a:t>
            </a:r>
            <a:r>
              <a:rPr lang="ru-RU" dirty="0"/>
              <a:t>, </a:t>
            </a:r>
            <a:r>
              <a:rPr lang="ru-RU" dirty="0" err="1"/>
              <a:t>маданият</a:t>
            </a:r>
            <a:r>
              <a:rPr lang="ru-RU" dirty="0"/>
              <a:t> </a:t>
            </a:r>
            <a:r>
              <a:rPr lang="ru-RU" dirty="0" err="1"/>
              <a:t>үйлөрү</a:t>
            </a:r>
            <a:r>
              <a:rPr lang="ru-RU" dirty="0"/>
              <a:t> </a:t>
            </a:r>
            <a:r>
              <a:rPr lang="ru-RU" dirty="0" err="1"/>
              <a:t>ж.б</a:t>
            </a:r>
            <a:r>
              <a:rPr lang="ru-RU" dirty="0"/>
              <a:t>.)</a:t>
            </a:r>
          </a:p>
          <a:p>
            <a:pPr marL="514350" indent="-514350">
              <a:buAutoNum type="arabicParenR"/>
            </a:pPr>
            <a:r>
              <a:rPr lang="ky-KG" dirty="0"/>
              <a:t>Салыктар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515291"/>
            <a:ext cx="5183188" cy="757646"/>
          </a:xfrm>
        </p:spPr>
        <p:txBody>
          <a:bodyPr>
            <a:normAutofit/>
          </a:bodyPr>
          <a:lstStyle/>
          <a:p>
            <a:r>
              <a:rPr lang="ru-RU" dirty="0" err="1"/>
              <a:t>Бизнестин</a:t>
            </a:r>
            <a:r>
              <a:rPr lang="ru-RU" dirty="0"/>
              <a:t> </a:t>
            </a:r>
            <a:r>
              <a:rPr lang="ru-RU" dirty="0" err="1"/>
              <a:t>чыгымдарын</a:t>
            </a:r>
            <a:r>
              <a:rPr lang="ru-RU" dirty="0"/>
              <a:t> </a:t>
            </a:r>
            <a:r>
              <a:rPr lang="ru-RU" dirty="0" err="1"/>
              <a:t>азайтууда</a:t>
            </a:r>
            <a:r>
              <a:rPr lang="ru-RU" dirty="0"/>
              <a:t> ЖӨБ </a:t>
            </a:r>
            <a:r>
              <a:rPr lang="ru-RU" dirty="0" err="1"/>
              <a:t>органдарынын</a:t>
            </a:r>
            <a:r>
              <a:rPr lang="ru-RU" dirty="0"/>
              <a:t> ролу?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377440"/>
            <a:ext cx="5183188" cy="381222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arenR"/>
            </a:pPr>
            <a:r>
              <a:rPr lang="ru-RU" dirty="0" err="1"/>
              <a:t>Жарандардын</a:t>
            </a:r>
            <a:r>
              <a:rPr lang="ru-RU" dirty="0"/>
              <a:t> </a:t>
            </a:r>
            <a:r>
              <a:rPr lang="ru-RU" dirty="0" err="1"/>
              <a:t>кээ</a:t>
            </a:r>
            <a:r>
              <a:rPr lang="ru-RU" dirty="0"/>
              <a:t> </a:t>
            </a:r>
            <a:r>
              <a:rPr lang="ru-RU" dirty="0" err="1"/>
              <a:t>бир</a:t>
            </a:r>
            <a:r>
              <a:rPr lang="ru-RU" dirty="0"/>
              <a:t> </a:t>
            </a:r>
            <a:r>
              <a:rPr lang="ru-RU" dirty="0" err="1"/>
              <a:t>категориясы</a:t>
            </a:r>
            <a:r>
              <a:rPr lang="ru-RU" dirty="0"/>
              <a:t> </a:t>
            </a:r>
            <a:r>
              <a:rPr lang="ru-RU" dirty="0" err="1"/>
              <a:t>үчүн</a:t>
            </a:r>
            <a:r>
              <a:rPr lang="ru-RU" dirty="0"/>
              <a:t> </a:t>
            </a:r>
            <a:r>
              <a:rPr lang="ru-RU" dirty="0" err="1"/>
              <a:t>жабдууларды</a:t>
            </a:r>
            <a:r>
              <a:rPr lang="ru-RU" dirty="0"/>
              <a:t> </a:t>
            </a:r>
            <a:r>
              <a:rPr lang="ru-RU" dirty="0" err="1"/>
              <a:t>сатып</a:t>
            </a:r>
            <a:r>
              <a:rPr lang="ru-RU" dirty="0"/>
              <a:t> </a:t>
            </a:r>
            <a:r>
              <a:rPr lang="ru-RU" dirty="0" err="1"/>
              <a:t>алуу</a:t>
            </a:r>
            <a:r>
              <a:rPr lang="ru-RU" dirty="0"/>
              <a:t>  (аз </a:t>
            </a:r>
            <a:r>
              <a:rPr lang="ru-RU" dirty="0" err="1"/>
              <a:t>камсыз</a:t>
            </a:r>
            <a:r>
              <a:rPr lang="ru-RU" dirty="0"/>
              <a:t> </a:t>
            </a:r>
            <a:r>
              <a:rPr lang="ru-RU" dirty="0" err="1"/>
              <a:t>болгон</a:t>
            </a:r>
            <a:r>
              <a:rPr lang="ru-RU" dirty="0"/>
              <a:t> </a:t>
            </a:r>
            <a:r>
              <a:rPr lang="ru-RU" dirty="0" err="1"/>
              <a:t>жана</a:t>
            </a:r>
            <a:r>
              <a:rPr lang="ru-RU" dirty="0"/>
              <a:t> </a:t>
            </a:r>
            <a:r>
              <a:rPr lang="ru-RU" dirty="0" err="1"/>
              <a:t>көп</a:t>
            </a:r>
            <a:r>
              <a:rPr lang="ru-RU" dirty="0"/>
              <a:t> </a:t>
            </a:r>
            <a:r>
              <a:rPr lang="ru-RU" dirty="0" err="1"/>
              <a:t>балалуу</a:t>
            </a:r>
            <a:r>
              <a:rPr lang="ru-RU" dirty="0"/>
              <a:t> </a:t>
            </a:r>
            <a:r>
              <a:rPr lang="ru-RU" dirty="0" err="1"/>
              <a:t>үй-бүлөлөр</a:t>
            </a:r>
            <a:r>
              <a:rPr lang="ru-RU" dirty="0"/>
              <a:t>, </a:t>
            </a:r>
            <a:r>
              <a:rPr lang="ru-RU" dirty="0" err="1"/>
              <a:t>майып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), же  «</a:t>
            </a:r>
            <a:r>
              <a:rPr lang="ru-RU" dirty="0" err="1"/>
              <a:t>лидерлер</a:t>
            </a:r>
            <a:r>
              <a:rPr lang="ru-RU" dirty="0"/>
              <a:t>» </a:t>
            </a:r>
            <a:r>
              <a:rPr lang="ru-RU" dirty="0" err="1"/>
              <a:t>үчүн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        </a:t>
            </a:r>
            <a:r>
              <a:rPr lang="ru-RU" dirty="0" err="1">
                <a:solidFill>
                  <a:srgbClr val="7030A0"/>
                </a:solidFill>
              </a:rPr>
              <a:t>Тажрыйбаларды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талкуулоо</a:t>
            </a:r>
            <a:r>
              <a:rPr lang="ru-RU" i="1" dirty="0">
                <a:solidFill>
                  <a:srgbClr val="7030A0"/>
                </a:solidFill>
              </a:rPr>
              <a:t>.</a:t>
            </a:r>
          </a:p>
          <a:p>
            <a:pPr marL="514350" indent="-514350">
              <a:buAutoNum type="arabicParenR"/>
            </a:pPr>
            <a:r>
              <a:rPr lang="ru-RU" dirty="0"/>
              <a:t>Бизнес </a:t>
            </a:r>
            <a:r>
              <a:rPr lang="ru-RU" dirty="0" err="1"/>
              <a:t>үчүн</a:t>
            </a:r>
            <a:r>
              <a:rPr lang="ru-RU" dirty="0"/>
              <a:t> </a:t>
            </a:r>
            <a:r>
              <a:rPr lang="ru-RU" dirty="0" err="1"/>
              <a:t>ресурстук</a:t>
            </a:r>
            <a:r>
              <a:rPr lang="ru-RU" dirty="0"/>
              <a:t> база </a:t>
            </a:r>
            <a:r>
              <a:rPr lang="ru-RU" dirty="0" err="1"/>
              <a:t>түзүү</a:t>
            </a:r>
            <a:r>
              <a:rPr lang="ru-RU" dirty="0"/>
              <a:t> (скважина, дренаж, ирригация </a:t>
            </a:r>
            <a:r>
              <a:rPr lang="ru-RU" dirty="0" err="1"/>
              <a:t>ж.б</a:t>
            </a:r>
            <a:r>
              <a:rPr lang="ru-RU" dirty="0"/>
              <a:t>.) </a:t>
            </a:r>
            <a:r>
              <a:rPr lang="ru-RU" dirty="0" err="1">
                <a:solidFill>
                  <a:srgbClr val="7030A0"/>
                </a:solidFill>
              </a:rPr>
              <a:t>Тажрыйбаларды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талкуулоо</a:t>
            </a:r>
            <a:r>
              <a:rPr lang="ru-RU" i="1" dirty="0">
                <a:solidFill>
                  <a:srgbClr val="7030A0"/>
                </a:solidFill>
              </a:rPr>
              <a:t>.</a:t>
            </a:r>
          </a:p>
          <a:p>
            <a:pPr marL="514350" indent="-514350">
              <a:buAutoNum type="arabicParenR"/>
            </a:pPr>
            <a:r>
              <a:rPr lang="ru-RU" dirty="0" err="1"/>
              <a:t>Гуманитардык</a:t>
            </a:r>
            <a:r>
              <a:rPr lang="ru-RU" dirty="0"/>
              <a:t> </a:t>
            </a:r>
            <a:r>
              <a:rPr lang="ru-RU" dirty="0" err="1"/>
              <a:t>тармакта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ара </a:t>
            </a:r>
            <a:r>
              <a:rPr lang="ru-RU" dirty="0" err="1"/>
              <a:t>пайдалуу</a:t>
            </a:r>
            <a:r>
              <a:rPr lang="ru-RU" dirty="0"/>
              <a:t> </a:t>
            </a:r>
            <a:r>
              <a:rPr lang="ru-RU" dirty="0" err="1"/>
              <a:t>шарттарда</a:t>
            </a:r>
            <a:r>
              <a:rPr lang="ru-RU" dirty="0"/>
              <a:t> </a:t>
            </a:r>
            <a:r>
              <a:rPr lang="ru-RU" dirty="0" err="1"/>
              <a:t>бизнеске</a:t>
            </a:r>
            <a:r>
              <a:rPr lang="ru-RU" dirty="0"/>
              <a:t> </a:t>
            </a:r>
            <a:r>
              <a:rPr lang="ru-RU" dirty="0" err="1"/>
              <a:t>социалдык</a:t>
            </a:r>
            <a:r>
              <a:rPr lang="ru-RU" dirty="0"/>
              <a:t> </a:t>
            </a:r>
            <a:r>
              <a:rPr lang="ru-RU" dirty="0" err="1"/>
              <a:t>имараттарды</a:t>
            </a:r>
            <a:r>
              <a:rPr lang="ru-RU" dirty="0"/>
              <a:t> </a:t>
            </a:r>
            <a:r>
              <a:rPr lang="ru-RU" dirty="0" err="1"/>
              <a:t>сунуштоо</a:t>
            </a:r>
            <a:r>
              <a:rPr lang="ru-RU" dirty="0"/>
              <a:t>. </a:t>
            </a:r>
            <a:r>
              <a:rPr lang="ru-RU" dirty="0" err="1">
                <a:solidFill>
                  <a:srgbClr val="7030A0"/>
                </a:solidFill>
              </a:rPr>
              <a:t>Тажрыйбаларды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талкуулоо</a:t>
            </a:r>
            <a:r>
              <a:rPr lang="ru-RU" i="1" dirty="0">
                <a:solidFill>
                  <a:srgbClr val="7030A0"/>
                </a:solidFill>
              </a:rPr>
              <a:t>.</a:t>
            </a:r>
          </a:p>
          <a:p>
            <a:pPr marL="514350" indent="-514350">
              <a:buAutoNum type="arabicParenR"/>
            </a:pPr>
            <a:r>
              <a:rPr lang="ru-RU" sz="2900" dirty="0" err="1"/>
              <a:t>Салыктык</a:t>
            </a:r>
            <a:r>
              <a:rPr lang="ru-RU" sz="2900" dirty="0"/>
              <a:t> </a:t>
            </a:r>
            <a:r>
              <a:rPr lang="ru-RU" sz="2900" dirty="0" err="1"/>
              <a:t>жеңилдиктерди</a:t>
            </a:r>
            <a:r>
              <a:rPr lang="ru-RU" sz="2900" dirty="0"/>
              <a:t> </a:t>
            </a:r>
            <a:r>
              <a:rPr lang="ru-RU" sz="2900" dirty="0" err="1"/>
              <a:t>берүү</a:t>
            </a:r>
            <a:r>
              <a:rPr lang="ru-RU" sz="2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6161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543D0-DF24-4DDB-97A2-A4390AD1B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854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</a:t>
            </a:r>
            <a:r>
              <a:rPr lang="ky-KG" b="1" dirty="0" smtClean="0">
                <a:solidFill>
                  <a:srgbClr val="FF0000"/>
                </a:solidFill>
              </a:rPr>
              <a:t>ЖӨ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долбоорлорун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даярдоодо</a:t>
            </a:r>
            <a:r>
              <a:rPr lang="ru-RU" b="1" dirty="0">
                <a:solidFill>
                  <a:srgbClr val="FF0000"/>
                </a:solidFill>
              </a:rPr>
              <a:t> ЖӨБ </a:t>
            </a:r>
            <a:r>
              <a:rPr lang="ru-RU" b="1" dirty="0" err="1">
                <a:solidFill>
                  <a:srgbClr val="FF0000"/>
                </a:solidFill>
              </a:rPr>
              <a:t>органдарынын</a:t>
            </a:r>
            <a:r>
              <a:rPr lang="ru-RU" b="1" dirty="0">
                <a:solidFill>
                  <a:srgbClr val="FF0000"/>
                </a:solidFill>
              </a:rPr>
              <a:t> ролу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3D35BA-54B0-42CB-BA44-B0960857A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4131365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Муниципалдык-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/>
              <a:t>өнөктөштүк (</a:t>
            </a:r>
            <a:r>
              <a:rPr lang="ru-RU" dirty="0" smtClean="0"/>
              <a:t>МЖӨ) </a:t>
            </a:r>
            <a:r>
              <a:rPr lang="ru-RU" dirty="0"/>
              <a:t>– ЖӨБ органдары тарабынан жергиликтүү </a:t>
            </a:r>
            <a:r>
              <a:rPr lang="ru-RU" dirty="0" err="1"/>
              <a:t>маанидеги</a:t>
            </a:r>
            <a:r>
              <a:rPr lang="ru-RU" dirty="0"/>
              <a:t> </a:t>
            </a:r>
            <a:r>
              <a:rPr lang="ru-RU" dirty="0" err="1"/>
              <a:t>маселелерди</a:t>
            </a:r>
            <a:r>
              <a:rPr lang="ru-RU" dirty="0"/>
              <a:t> </a:t>
            </a:r>
            <a:r>
              <a:rPr lang="ru-RU" dirty="0" err="1"/>
              <a:t>чечүүгө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секторду</a:t>
            </a:r>
            <a:r>
              <a:rPr lang="ru-RU" dirty="0"/>
              <a:t> тартуу үчүн </a:t>
            </a:r>
            <a:r>
              <a:rPr lang="ru-RU" dirty="0" err="1"/>
              <a:t>ынгайлуу</a:t>
            </a:r>
            <a:r>
              <a:rPr lang="ru-RU" dirty="0"/>
              <a:t> </a:t>
            </a:r>
            <a:r>
              <a:rPr lang="ru-RU" dirty="0" err="1"/>
              <a:t>шарттарды</a:t>
            </a:r>
            <a:r>
              <a:rPr lang="ru-RU" dirty="0"/>
              <a:t> </a:t>
            </a:r>
            <a:r>
              <a:rPr lang="ru-RU" dirty="0" err="1"/>
              <a:t>жаратуу</a:t>
            </a:r>
            <a:r>
              <a:rPr lang="ru-RU" dirty="0"/>
              <a:t> 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62F8335A-640F-4C1E-B753-3273232E9DCE}"/>
              </a:ext>
            </a:extLst>
          </p:cNvPr>
          <p:cNvSpPr txBox="1">
            <a:spLocks/>
          </p:cNvSpPr>
          <p:nvPr/>
        </p:nvSpPr>
        <p:spPr>
          <a:xfrm>
            <a:off x="6096000" y="1253331"/>
            <a:ext cx="413136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1026" name="Picture 2" descr="Ответственным за вывоз отходов в Крыму чиновникам вывалили мусор под двери">
            <a:extLst>
              <a:ext uri="{FF2B5EF4-FFF2-40B4-BE49-F238E27FC236}">
                <a16:creationId xmlns:a16="http://schemas.microsoft.com/office/drawing/2014/main" id="{A5EECF86-5AAE-42A7-A90A-28DF8C6D12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1334" y="1253332"/>
            <a:ext cx="300262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Ученики школы №82 Бишкека приняли участие в мастер-классе по игре на комузе  — Билим АКИpress">
            <a:extLst>
              <a:ext uri="{FF2B5EF4-FFF2-40B4-BE49-F238E27FC236}">
                <a16:creationId xmlns:a16="http://schemas.microsoft.com/office/drawing/2014/main" id="{2B67D185-DEA9-4868-ADC5-9F7EED023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8615" y="125333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Детей научат играть футбол и немецкому языку – новый проект Федерации  футбола и Совета немцев">
            <a:extLst>
              <a:ext uri="{FF2B5EF4-FFF2-40B4-BE49-F238E27FC236}">
                <a16:creationId xmlns:a16="http://schemas.microsoft.com/office/drawing/2014/main" id="{32BB42A9-B764-4094-A843-9E9EBD956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1333" y="3118643"/>
            <a:ext cx="3002619" cy="206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В Кыргызстане питьевой водой обеспечены 90% жителей республики">
            <a:extLst>
              <a:ext uri="{FF2B5EF4-FFF2-40B4-BE49-F238E27FC236}">
                <a16:creationId xmlns:a16="http://schemas.microsoft.com/office/drawing/2014/main" id="{9F6F59EA-3AE4-4F60-9B74-2317FE8A0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8615" y="3073192"/>
            <a:ext cx="3217622" cy="206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256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2BBDAA-B75C-46DA-81A1-0F5A3A41F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ЖӨБ органдары </a:t>
            </a:r>
            <a:r>
              <a:rPr lang="ru-RU" sz="3600" b="1" dirty="0" err="1">
                <a:solidFill>
                  <a:srgbClr val="FF0000"/>
                </a:solidFill>
              </a:rPr>
              <a:t>жеке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секторду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тейлөө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чөйрөсүнө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тартууга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укуктуубу</a:t>
            </a:r>
            <a:r>
              <a:rPr lang="ru-RU" sz="3600" b="1" dirty="0">
                <a:solidFill>
                  <a:srgbClr val="FF0000"/>
                </a:solidFill>
              </a:rPr>
              <a:t>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E93DDF-A95C-49E3-A651-90636C9F1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КР Мыйзамы «ЖМА жана Ж</a:t>
            </a:r>
            <a:r>
              <a:rPr lang="ky-KG" dirty="0"/>
              <a:t>ӨБО </a:t>
            </a:r>
            <a:r>
              <a:rPr lang="ky-KG" dirty="0" smtClean="0"/>
              <a:t>жөнүндө»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28-берене. Жергиликтүү өз алдынча башкаруу органдары тарабынан</a:t>
            </a:r>
            <a:r>
              <a:rPr lang="ru-RU" dirty="0"/>
              <a:t> </a:t>
            </a:r>
            <a:r>
              <a:rPr lang="ru-RU" b="1" dirty="0"/>
              <a:t>жергиликтүү </a:t>
            </a:r>
            <a:r>
              <a:rPr lang="ru-RU" b="1" dirty="0" err="1"/>
              <a:t>маанидеги</a:t>
            </a:r>
            <a:r>
              <a:rPr lang="ru-RU" b="1" dirty="0"/>
              <a:t> </a:t>
            </a:r>
            <a:r>
              <a:rPr lang="ru-RU" b="1" dirty="0" err="1"/>
              <a:t>маселелерди</a:t>
            </a:r>
            <a:r>
              <a:rPr lang="ru-RU" b="1" dirty="0"/>
              <a:t> </a:t>
            </a:r>
            <a:r>
              <a:rPr lang="ru-RU" b="1" dirty="0" err="1"/>
              <a:t>өткүрүп</a:t>
            </a:r>
            <a:r>
              <a:rPr lang="ru-RU" b="1" dirty="0"/>
              <a:t> берүүнүн тартиби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1. Жергиликтүү өз алдынча башкаруу органы жергиликтүү </a:t>
            </a:r>
            <a:r>
              <a:rPr lang="ru-RU" dirty="0" err="1"/>
              <a:t>маанидеги</a:t>
            </a:r>
            <a:r>
              <a:rPr lang="ru-RU" dirty="0"/>
              <a:t> </a:t>
            </a:r>
            <a:r>
              <a:rPr lang="ru-RU" dirty="0" err="1"/>
              <a:t>айрым</a:t>
            </a:r>
            <a:r>
              <a:rPr lang="ru-RU" dirty="0"/>
              <a:t> </a:t>
            </a:r>
            <a:r>
              <a:rPr lang="ru-RU" dirty="0" err="1"/>
              <a:t>маселелерди</a:t>
            </a:r>
            <a:r>
              <a:rPr lang="ru-RU" dirty="0"/>
              <a:t> </a:t>
            </a:r>
            <a:r>
              <a:rPr lang="ru-RU" dirty="0" err="1"/>
              <a:t>аткарууну</a:t>
            </a:r>
            <a:r>
              <a:rPr lang="ru-RU" dirty="0"/>
              <a:t> </a:t>
            </a:r>
            <a:r>
              <a:rPr lang="ru-RU" dirty="0" err="1"/>
              <a:t>берилип</a:t>
            </a:r>
            <a:r>
              <a:rPr lang="ru-RU" dirty="0"/>
              <a:t> </a:t>
            </a:r>
            <a:r>
              <a:rPr lang="ru-RU" dirty="0" err="1"/>
              <a:t>жаткан</a:t>
            </a:r>
            <a:r>
              <a:rPr lang="ru-RU" dirty="0"/>
              <a:t> жергиликтүү </a:t>
            </a:r>
            <a:r>
              <a:rPr lang="ru-RU" dirty="0" err="1"/>
              <a:t>маанидеги</a:t>
            </a:r>
            <a:r>
              <a:rPr lang="ru-RU" dirty="0"/>
              <a:t> </a:t>
            </a:r>
            <a:r>
              <a:rPr lang="ru-RU" dirty="0" err="1"/>
              <a:t>маселелердин</a:t>
            </a:r>
            <a:r>
              <a:rPr lang="ru-RU" dirty="0"/>
              <a:t> </a:t>
            </a:r>
            <a:r>
              <a:rPr lang="ru-RU" dirty="0" err="1"/>
              <a:t>аткарылышынын</a:t>
            </a:r>
            <a:r>
              <a:rPr lang="ru-RU" dirty="0"/>
              <a:t> каражаттарын же каржылоо </a:t>
            </a:r>
            <a:r>
              <a:rPr lang="ru-RU" dirty="0" err="1"/>
              <a:t>булактарын</a:t>
            </a:r>
            <a:r>
              <a:rPr lang="ru-RU" dirty="0"/>
              <a:t> </a:t>
            </a:r>
            <a:r>
              <a:rPr lang="ru-RU" dirty="0" err="1"/>
              <a:t>бир</a:t>
            </a:r>
            <a:r>
              <a:rPr lang="ru-RU" dirty="0"/>
              <a:t> </a:t>
            </a:r>
            <a:r>
              <a:rPr lang="ru-RU" dirty="0" err="1"/>
              <a:t>убакта</a:t>
            </a:r>
            <a:r>
              <a:rPr lang="ru-RU" dirty="0"/>
              <a:t> </a:t>
            </a:r>
            <a:r>
              <a:rPr lang="ru-RU" dirty="0" err="1"/>
              <a:t>аныктоо</a:t>
            </a:r>
            <a:r>
              <a:rPr lang="ru-RU" dirty="0"/>
              <a:t> жана берүү менен </a:t>
            </a:r>
            <a:r>
              <a:rPr lang="ru-RU" dirty="0" err="1"/>
              <a:t>юридикалык</a:t>
            </a:r>
            <a:r>
              <a:rPr lang="ru-RU" dirty="0"/>
              <a:t> жана </a:t>
            </a:r>
            <a:r>
              <a:rPr lang="ru-RU" dirty="0" err="1"/>
              <a:t>жеке</a:t>
            </a:r>
            <a:r>
              <a:rPr lang="ru-RU" dirty="0"/>
              <a:t> жактарга </a:t>
            </a:r>
            <a:r>
              <a:rPr lang="ru-RU" dirty="0" err="1"/>
              <a:t>өткөрүп</a:t>
            </a:r>
            <a:r>
              <a:rPr lang="ru-RU" dirty="0"/>
              <a:t> </a:t>
            </a:r>
            <a:r>
              <a:rPr lang="ru-RU" dirty="0" err="1"/>
              <a:t>берүүгө</a:t>
            </a:r>
            <a:r>
              <a:rPr lang="ru-RU" dirty="0"/>
              <a:t> </a:t>
            </a:r>
            <a:r>
              <a:rPr lang="ru-RU" dirty="0" err="1"/>
              <a:t>укуктуу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0630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7556F2-80C6-4E34-831C-B0F32F64D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864290"/>
            <a:ext cx="3303104" cy="453489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Коммерциялык </a:t>
            </a:r>
            <a:r>
              <a:rPr lang="ru-RU" sz="3600" b="1" dirty="0" err="1">
                <a:solidFill>
                  <a:srgbClr val="FF0000"/>
                </a:solidFill>
              </a:rPr>
              <a:t>кызматтар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4E9CC09-8A23-4637-9528-BA5875A9BF7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71600" y="1722438"/>
          <a:ext cx="9601200" cy="4144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трелка: вверх 8">
            <a:extLst>
              <a:ext uri="{FF2B5EF4-FFF2-40B4-BE49-F238E27FC236}">
                <a16:creationId xmlns:a16="http://schemas.microsoft.com/office/drawing/2014/main" id="{8A26D3AB-8A82-4888-BFD8-53048F1BB14E}"/>
              </a:ext>
            </a:extLst>
          </p:cNvPr>
          <p:cNvSpPr/>
          <p:nvPr/>
        </p:nvSpPr>
        <p:spPr>
          <a:xfrm>
            <a:off x="6013174" y="1580137"/>
            <a:ext cx="318052" cy="218714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: вверх 9">
            <a:extLst>
              <a:ext uri="{FF2B5EF4-FFF2-40B4-BE49-F238E27FC236}">
                <a16:creationId xmlns:a16="http://schemas.microsoft.com/office/drawing/2014/main" id="{04C8466F-6ADA-4098-9EB5-79FDE1AE17EF}"/>
              </a:ext>
            </a:extLst>
          </p:cNvPr>
          <p:cNvSpPr/>
          <p:nvPr/>
        </p:nvSpPr>
        <p:spPr>
          <a:xfrm rot="16200000" flipH="1">
            <a:off x="3567109" y="3689814"/>
            <a:ext cx="333213" cy="225370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: вверх 10">
            <a:extLst>
              <a:ext uri="{FF2B5EF4-FFF2-40B4-BE49-F238E27FC236}">
                <a16:creationId xmlns:a16="http://schemas.microsoft.com/office/drawing/2014/main" id="{0625E19D-376B-435C-B843-E163C02822DB}"/>
              </a:ext>
            </a:extLst>
          </p:cNvPr>
          <p:cNvSpPr/>
          <p:nvPr/>
        </p:nvSpPr>
        <p:spPr>
          <a:xfrm rot="5400000">
            <a:off x="8487989" y="3652852"/>
            <a:ext cx="318052" cy="218714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: вверх 11">
            <a:extLst>
              <a:ext uri="{FF2B5EF4-FFF2-40B4-BE49-F238E27FC236}">
                <a16:creationId xmlns:a16="http://schemas.microsoft.com/office/drawing/2014/main" id="{1A39A133-4503-45E4-ABC0-0FCB22F7AB16}"/>
              </a:ext>
            </a:extLst>
          </p:cNvPr>
          <p:cNvSpPr/>
          <p:nvPr/>
        </p:nvSpPr>
        <p:spPr>
          <a:xfrm rot="10800000">
            <a:off x="6013174" y="5923669"/>
            <a:ext cx="318052" cy="218714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 descr="3d человечки: скачать картинки, стоковые фото 3d человечки в хорошем  качестве | Depositphotos">
            <a:extLst>
              <a:ext uri="{FF2B5EF4-FFF2-40B4-BE49-F238E27FC236}">
                <a16:creationId xmlns:a16="http://schemas.microsoft.com/office/drawing/2014/main" id="{3279C409-508B-47C1-B347-401FC737F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007" y="728922"/>
            <a:ext cx="808383" cy="808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0DBA616-8950-46D2-9AB3-6B2B2B585890}"/>
              </a:ext>
            </a:extLst>
          </p:cNvPr>
          <p:cNvSpPr txBox="1"/>
          <p:nvPr/>
        </p:nvSpPr>
        <p:spPr>
          <a:xfrm>
            <a:off x="6694004" y="948447"/>
            <a:ext cx="1058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культура</a:t>
            </a:r>
          </a:p>
        </p:txBody>
      </p:sp>
      <p:pic>
        <p:nvPicPr>
          <p:cNvPr id="14" name="Picture 2" descr="3d человечки: скачать картинки, стоковые фото 3d человечки в хорошем  качестве | Depositphotos">
            <a:extLst>
              <a:ext uri="{FF2B5EF4-FFF2-40B4-BE49-F238E27FC236}">
                <a16:creationId xmlns:a16="http://schemas.microsoft.com/office/drawing/2014/main" id="{04E356B0-BE05-4288-ACD7-A8C25366B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372" y="3337719"/>
            <a:ext cx="808383" cy="808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0817412-40A2-40CB-856B-BF8D70579BDE}"/>
              </a:ext>
            </a:extLst>
          </p:cNvPr>
          <p:cNvSpPr txBox="1"/>
          <p:nvPr/>
        </p:nvSpPr>
        <p:spPr>
          <a:xfrm>
            <a:off x="9621020" y="3545549"/>
            <a:ext cx="1058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отходы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9F2698-D25C-402F-B21E-ED28EFBAF327}"/>
              </a:ext>
            </a:extLst>
          </p:cNvPr>
          <p:cNvSpPr txBox="1"/>
          <p:nvPr/>
        </p:nvSpPr>
        <p:spPr>
          <a:xfrm>
            <a:off x="6833151" y="6272059"/>
            <a:ext cx="1058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вода</a:t>
            </a:r>
          </a:p>
        </p:txBody>
      </p:sp>
      <p:pic>
        <p:nvPicPr>
          <p:cNvPr id="17" name="Picture 2" descr="3d человечки: скачать картинки, стоковые фото 3d человечки в хорошем  качестве | Depositphotos">
            <a:extLst>
              <a:ext uri="{FF2B5EF4-FFF2-40B4-BE49-F238E27FC236}">
                <a16:creationId xmlns:a16="http://schemas.microsoft.com/office/drawing/2014/main" id="{E981611A-F103-4397-A1E4-B332BC3117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225" y="6171778"/>
            <a:ext cx="780166" cy="780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3d человечки: скачать картинки, стоковые фото 3d человечки в хорошем  качестве | Depositphotos">
            <a:extLst>
              <a:ext uri="{FF2B5EF4-FFF2-40B4-BE49-F238E27FC236}">
                <a16:creationId xmlns:a16="http://schemas.microsoft.com/office/drawing/2014/main" id="{86632E1D-26BE-4CBA-9387-FBDD3246A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199" y="3383147"/>
            <a:ext cx="808383" cy="808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56BADA9-3DBE-4F8F-8F71-3A0C084E4160}"/>
              </a:ext>
            </a:extLst>
          </p:cNvPr>
          <p:cNvSpPr txBox="1"/>
          <p:nvPr/>
        </p:nvSpPr>
        <p:spPr>
          <a:xfrm>
            <a:off x="1371600" y="3545549"/>
            <a:ext cx="1401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Социальные услуги</a:t>
            </a:r>
          </a:p>
        </p:txBody>
      </p:sp>
    </p:spTree>
    <p:extLst>
      <p:ext uri="{BB962C8B-B14F-4D97-AF65-F5344CB8AC3E}">
        <p14:creationId xmlns:p14="http://schemas.microsoft.com/office/powerpoint/2010/main" val="2110974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61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ЖӨБО </a:t>
            </a:r>
            <a:r>
              <a:rPr lang="ru-RU" sz="3200" b="1" dirty="0" err="1">
                <a:solidFill>
                  <a:srgbClr val="FF0000"/>
                </a:solidFill>
              </a:rPr>
              <a:t>бизнести</a:t>
            </a:r>
            <a:r>
              <a:rPr lang="ru-RU" sz="3200" b="1" dirty="0">
                <a:solidFill>
                  <a:srgbClr val="FF0000"/>
                </a:solidFill>
              </a:rPr>
              <a:t> кызмат </a:t>
            </a:r>
            <a:r>
              <a:rPr lang="ru-RU" sz="3200" b="1" dirty="0" err="1">
                <a:solidFill>
                  <a:srgbClr val="FF0000"/>
                </a:solidFill>
              </a:rPr>
              <a:t>көрсөтүүгө</a:t>
            </a:r>
            <a:r>
              <a:rPr lang="ru-RU" sz="3200" b="1" dirty="0">
                <a:solidFill>
                  <a:srgbClr val="FF0000"/>
                </a:solidFill>
              </a:rPr>
              <a:t> тартуу үчүн эмне </a:t>
            </a:r>
            <a:r>
              <a:rPr lang="ru-RU" sz="3200" b="1" dirty="0" err="1">
                <a:solidFill>
                  <a:srgbClr val="FF0000"/>
                </a:solidFill>
              </a:rPr>
              <a:t>кылышы</a:t>
            </a:r>
            <a:r>
              <a:rPr lang="ru-RU" sz="3200" b="1" dirty="0">
                <a:solidFill>
                  <a:srgbClr val="FF0000"/>
                </a:solidFill>
              </a:rPr>
              <a:t> керек?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57740"/>
            <a:ext cx="10515600" cy="4719223"/>
          </a:xfrm>
        </p:spPr>
        <p:txBody>
          <a:bodyPr>
            <a:normAutofit/>
          </a:bodyPr>
          <a:lstStyle/>
          <a:p>
            <a:pPr marL="385763" indent="-385763">
              <a:buAutoNum type="arabicParenR"/>
            </a:pPr>
            <a:r>
              <a:rPr lang="ru-RU" dirty="0"/>
              <a:t>Бардык </a:t>
            </a:r>
            <a:r>
              <a:rPr lang="ru-RU" dirty="0" err="1"/>
              <a:t>чыгымдарды</a:t>
            </a:r>
            <a:r>
              <a:rPr lang="ru-RU" dirty="0"/>
              <a:t> эсепке алган жана </a:t>
            </a:r>
            <a:r>
              <a:rPr lang="ru-RU" dirty="0" err="1"/>
              <a:t>пайданы</a:t>
            </a:r>
            <a:r>
              <a:rPr lang="ru-RU" dirty="0"/>
              <a:t> </a:t>
            </a:r>
            <a:r>
              <a:rPr lang="ru-RU" dirty="0" err="1"/>
              <a:t>камтыган</a:t>
            </a:r>
            <a:r>
              <a:rPr lang="ru-RU" dirty="0"/>
              <a:t> </a:t>
            </a:r>
            <a:r>
              <a:rPr lang="ru-RU" dirty="0" err="1"/>
              <a:t>тарифтер</a:t>
            </a:r>
            <a:r>
              <a:rPr lang="ru-RU" dirty="0"/>
              <a:t> </a:t>
            </a:r>
            <a:r>
              <a:rPr lang="ru-RU" dirty="0" err="1" smtClean="0"/>
              <a:t>бекитүү</a:t>
            </a:r>
            <a:r>
              <a:rPr lang="ru-RU" dirty="0" smtClean="0"/>
              <a:t>.</a:t>
            </a:r>
            <a:endParaRPr lang="ru-RU" dirty="0"/>
          </a:p>
          <a:p>
            <a:pPr marL="385763" indent="-385763">
              <a:buAutoNum type="arabicParenR"/>
            </a:pPr>
            <a:r>
              <a:rPr lang="ru-RU" dirty="0" err="1" smtClean="0"/>
              <a:t>Бизнесменге</a:t>
            </a:r>
            <a:r>
              <a:rPr lang="ru-RU" dirty="0" smtClean="0"/>
              <a:t> </a:t>
            </a:r>
            <a:r>
              <a:rPr lang="ru-RU" dirty="0"/>
              <a:t>кызмат үчүн </a:t>
            </a:r>
            <a:r>
              <a:rPr lang="ru-RU" dirty="0" err="1"/>
              <a:t>максималдуу</a:t>
            </a:r>
            <a:r>
              <a:rPr lang="ru-RU" dirty="0"/>
              <a:t> </a:t>
            </a:r>
            <a:r>
              <a:rPr lang="ru-RU" dirty="0" err="1"/>
              <a:t>төлөмдү</a:t>
            </a:r>
            <a:r>
              <a:rPr lang="ru-RU" dirty="0"/>
              <a:t> </a:t>
            </a:r>
            <a:r>
              <a:rPr lang="ru-RU" dirty="0" err="1"/>
              <a:t>камсыз</a:t>
            </a:r>
            <a:r>
              <a:rPr lang="ru-RU" dirty="0"/>
              <a:t> </a:t>
            </a:r>
            <a:r>
              <a:rPr lang="ru-RU" dirty="0" err="1"/>
              <a:t>кылууга</a:t>
            </a:r>
            <a:r>
              <a:rPr lang="ru-RU" dirty="0"/>
              <a:t> </a:t>
            </a:r>
            <a:r>
              <a:rPr lang="ru-RU" dirty="0" err="1"/>
              <a:t>жардам</a:t>
            </a:r>
            <a:r>
              <a:rPr lang="ru-RU" dirty="0"/>
              <a:t> </a:t>
            </a:r>
            <a:r>
              <a:rPr lang="ru-RU" dirty="0" smtClean="0"/>
              <a:t>берүү</a:t>
            </a:r>
            <a:endParaRPr lang="ru-RU" dirty="0"/>
          </a:p>
          <a:p>
            <a:pPr marL="385763" indent="-385763">
              <a:buAutoNum type="arabicParenR"/>
            </a:pPr>
            <a:r>
              <a:rPr lang="ru-RU" dirty="0" err="1"/>
              <a:t>Жарандардын</a:t>
            </a:r>
            <a:r>
              <a:rPr lang="ru-RU" dirty="0"/>
              <a:t> </a:t>
            </a:r>
            <a:r>
              <a:rPr lang="ru-RU" dirty="0" err="1"/>
              <a:t>айрым</a:t>
            </a:r>
            <a:r>
              <a:rPr lang="ru-RU" dirty="0"/>
              <a:t> </a:t>
            </a:r>
            <a:r>
              <a:rPr lang="ru-RU" dirty="0" err="1"/>
              <a:t>категориялары</a:t>
            </a:r>
            <a:r>
              <a:rPr lang="ru-RU" dirty="0"/>
              <a:t> үчүн жергиликтүү бюджеттен </a:t>
            </a:r>
            <a:r>
              <a:rPr lang="ru-RU" dirty="0" err="1"/>
              <a:t>субсидиялоо</a:t>
            </a:r>
            <a:r>
              <a:rPr lang="ru-RU" dirty="0"/>
              <a:t> системасын </a:t>
            </a:r>
            <a:r>
              <a:rPr lang="ru-RU" dirty="0" err="1"/>
              <a:t>иштеп</a:t>
            </a:r>
            <a:r>
              <a:rPr lang="ru-RU" dirty="0"/>
              <a:t> </a:t>
            </a:r>
            <a:r>
              <a:rPr lang="ru-RU" dirty="0" err="1"/>
              <a:t>чыгуу</a:t>
            </a:r>
            <a:endParaRPr lang="ru-RU" dirty="0"/>
          </a:p>
          <a:p>
            <a:pPr marL="385763" indent="-385763">
              <a:buAutoNum type="arabicParenR"/>
            </a:pPr>
            <a:r>
              <a:rPr lang="ru-RU" dirty="0"/>
              <a:t>Зарыл </a:t>
            </a:r>
            <a:r>
              <a:rPr lang="ru-RU" dirty="0" err="1"/>
              <a:t>учурда</a:t>
            </a:r>
            <a:r>
              <a:rPr lang="ru-RU" dirty="0"/>
              <a:t> муниципалдык менчикти </a:t>
            </a:r>
            <a:r>
              <a:rPr lang="ru-RU" dirty="0" err="1"/>
              <a:t>жеңилдетилген</a:t>
            </a:r>
            <a:r>
              <a:rPr lang="ru-RU" dirty="0"/>
              <a:t> </a:t>
            </a:r>
            <a:r>
              <a:rPr lang="ru-RU" dirty="0" err="1"/>
              <a:t>шартта</a:t>
            </a:r>
            <a:r>
              <a:rPr lang="ru-RU" dirty="0"/>
              <a:t> ижарага берүү</a:t>
            </a:r>
          </a:p>
          <a:p>
            <a:pPr marL="385763" indent="-385763">
              <a:buAutoNum type="arabicParenR"/>
            </a:pPr>
            <a:r>
              <a:rPr lang="ru-RU" dirty="0"/>
              <a:t>Кызмат </a:t>
            </a:r>
            <a:r>
              <a:rPr lang="ru-RU" dirty="0" err="1"/>
              <a:t>көрсөтүүчүнү</a:t>
            </a:r>
            <a:r>
              <a:rPr lang="ru-RU" dirty="0"/>
              <a:t> </a:t>
            </a:r>
            <a:r>
              <a:rPr lang="ru-RU" dirty="0" err="1"/>
              <a:t>тандоо</a:t>
            </a:r>
            <a:r>
              <a:rPr lang="ru-RU" dirty="0"/>
              <a:t> үчүн </a:t>
            </a:r>
            <a:r>
              <a:rPr lang="ru-RU" dirty="0" err="1"/>
              <a:t>ачык</a:t>
            </a:r>
            <a:r>
              <a:rPr lang="ru-RU" dirty="0"/>
              <a:t> </a:t>
            </a:r>
            <a:r>
              <a:rPr lang="ru-RU" dirty="0" err="1"/>
              <a:t>сынак</a:t>
            </a:r>
            <a:r>
              <a:rPr lang="ru-RU" dirty="0"/>
              <a:t> </a:t>
            </a:r>
            <a:r>
              <a:rPr lang="ru-RU" dirty="0" smtClean="0"/>
              <a:t>өткөрүү</a:t>
            </a:r>
            <a:endParaRPr lang="ru-RU" dirty="0"/>
          </a:p>
          <a:p>
            <a:pPr marL="385763" indent="-385763">
              <a:buAutoNum type="arabicParenR"/>
            </a:pPr>
            <a:endParaRPr lang="ru-RU" dirty="0"/>
          </a:p>
          <a:p>
            <a:pPr marL="385763" indent="-385763">
              <a:buAutoNum type="arabicParenR"/>
            </a:pPr>
            <a:endParaRPr lang="ru-RU" dirty="0"/>
          </a:p>
          <a:p>
            <a:pPr marL="385763" indent="-385763">
              <a:buAutoNum type="arabicParenR"/>
            </a:pPr>
            <a:endParaRPr lang="ru-RU" dirty="0"/>
          </a:p>
          <a:p>
            <a:pPr marL="385763" indent="-385763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1753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B07BC8-9BF3-49F2-ACE5-3C28646D8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704" y="534748"/>
            <a:ext cx="9793357" cy="843478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Жергиликтүү </a:t>
            </a:r>
            <a:r>
              <a:rPr lang="ru-RU" sz="3200" b="1" dirty="0" err="1">
                <a:solidFill>
                  <a:srgbClr val="FF0000"/>
                </a:solidFill>
              </a:rPr>
              <a:t>маселелерди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чечүүгө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бизнести</a:t>
            </a:r>
            <a:r>
              <a:rPr lang="ru-RU" sz="3200" b="1" dirty="0">
                <a:solidFill>
                  <a:srgbClr val="FF0000"/>
                </a:solidFill>
              </a:rPr>
              <a:t> тартуу.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3">
            <a:extLst>
              <a:ext uri="{FF2B5EF4-FFF2-40B4-BE49-F238E27FC236}">
                <a16:creationId xmlns:a16="http://schemas.microsoft.com/office/drawing/2014/main" id="{F13F21F2-FDFD-4C35-B72C-A38398883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2533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4325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FD7A93-6469-466A-B78D-75518FDD5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579"/>
          </a:xfrm>
        </p:spPr>
        <p:txBody>
          <a:bodyPr>
            <a:normAutofit fontScale="90000"/>
          </a:bodyPr>
          <a:lstStyle/>
          <a:p>
            <a:r>
              <a:rPr lang="ky-KG" sz="3600" b="1" dirty="0" smtClean="0">
                <a:solidFill>
                  <a:srgbClr val="FF0000"/>
                </a:solidFill>
              </a:rPr>
              <a:t>Кызмат көрсөтүүлөр чөйрөсүнө жеке секторду тартуунун пайдасы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B6EF03-4A14-451E-A090-C5551BB86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8470"/>
            <a:ext cx="10515600" cy="4838493"/>
          </a:xfrm>
        </p:spPr>
        <p:txBody>
          <a:bodyPr>
            <a:normAutofit lnSpcReduction="10000"/>
          </a:bodyPr>
          <a:lstStyle/>
          <a:p>
            <a:pPr lvl="0"/>
            <a:r>
              <a:rPr lang="ky-KG" dirty="0" smtClean="0"/>
              <a:t>Жеке сектор бизнести сактап калуу үчүн сапаттуу кызмат көрсөтүүгө кызыкдар.</a:t>
            </a:r>
          </a:p>
          <a:p>
            <a:pPr lvl="0"/>
            <a:r>
              <a:rPr lang="ky-KG" dirty="0" smtClean="0"/>
              <a:t>ЖӨБ органы эң жакшы шарттарды сунуштаган мыкты уюмду тандоого аракет кылат. Жергиликтүү бюджеттен дотация үчүн чыгымдар өз уюмдун ишине салыштырмалуу аз болот, же такыр болбойт.</a:t>
            </a:r>
          </a:p>
          <a:p>
            <a:pPr lvl="0"/>
            <a:r>
              <a:rPr lang="ky-KG" dirty="0" smtClean="0"/>
              <a:t>ЖӨБ органы кызмат көрсөтүүчүнүн уюштуруу маселелери жана ички көйгөйлөрү менен алек болбой калат</a:t>
            </a:r>
            <a:r>
              <a:rPr lang="ru-RU" dirty="0" smtClean="0"/>
              <a:t>. </a:t>
            </a:r>
            <a:endParaRPr lang="ru-RU" dirty="0"/>
          </a:p>
          <a:p>
            <a:pPr lvl="0"/>
            <a:r>
              <a:rPr lang="ky-KG" dirty="0" smtClean="0"/>
              <a:t>Жеке </a:t>
            </a:r>
            <a:r>
              <a:rPr lang="ky-KG" dirty="0" smtClean="0"/>
              <a:t>уюмга караганда жеке кызмат көрсөтүүчүнү коррупциялык аракеттерге көндүрүү кыйыныраак. Бирок жумуштун көлөмүн кошуп жазып коюуда кррупциялык тобокелчиликтер сакталып кала берүүдө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1915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CAC73E-1F50-4B60-85AD-CE555B08D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9849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Жеке </a:t>
            </a:r>
            <a:r>
              <a:rPr lang="ky-KG" sz="3600" b="1" dirty="0" smtClean="0">
                <a:solidFill>
                  <a:srgbClr val="FF0000"/>
                </a:solidFill>
              </a:rPr>
              <a:t>кызмат көрсөтүүчүнүн ишиндеги тобокелдиктер</a:t>
            </a:r>
            <a:endParaRPr lang="ky-KG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44A529-DCA7-4F8A-B887-71741AFAE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/>
          </a:bodyPr>
          <a:lstStyle/>
          <a:p>
            <a:pPr lvl="0"/>
            <a:r>
              <a:rPr lang="ky-KG" dirty="0" smtClean="0"/>
              <a:t>Убадасын </a:t>
            </a:r>
            <a:r>
              <a:rPr lang="ky-KG" dirty="0"/>
              <a:t>аткара албай калышы мүмкүн. Жеке секторго ыкчам түрдө таасир этүү кыйын болот.</a:t>
            </a:r>
          </a:p>
          <a:p>
            <a:pPr lvl="0"/>
            <a:r>
              <a:rPr lang="ky-KG" dirty="0"/>
              <a:t>Жумуштун көлөмүн ашыкча көрсөтүп коет деген тобокелдик бар.</a:t>
            </a:r>
          </a:p>
          <a:p>
            <a:pPr lvl="0"/>
            <a:r>
              <a:rPr lang="ky-KG" dirty="0"/>
              <a:t>Күтүлбөгөн, өзгөчө кырдаал түзүлгөн учурда, ЖӨБ органына жеке кызмат көрсөтүүчү менен </a:t>
            </a:r>
            <a:r>
              <a:rPr lang="ky-KG" dirty="0" smtClean="0"/>
              <a:t>чукул маселени </a:t>
            </a:r>
            <a:r>
              <a:rPr lang="ky-KG" dirty="0"/>
              <a:t>тез арада чечүү кыйыныраак болот.</a:t>
            </a:r>
          </a:p>
          <a:p>
            <a:pPr lvl="0"/>
            <a:r>
              <a:rPr lang="ky-KG" dirty="0"/>
              <a:t>ЖӨБ органы менен чыр-чатак чыккан учурда жеке аткаруучу ишин токтотуп коё алат жана мындан эл жапа чегет.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7087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9721"/>
          </a:xfrm>
        </p:spPr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FF0000"/>
                </a:solidFill>
              </a:rPr>
              <a:t>Жергиликтүү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экономикалык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өнүгүү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деген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эмне</a:t>
            </a:r>
            <a:r>
              <a:rPr lang="ru-RU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97726"/>
            <a:ext cx="10515600" cy="477923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Экономика – </a:t>
            </a:r>
            <a:r>
              <a:rPr lang="ru-RU" b="1" dirty="0" err="1"/>
              <a:t>бул</a:t>
            </a:r>
            <a:r>
              <a:rPr lang="ru-RU" b="1" dirty="0"/>
              <a:t> </a:t>
            </a:r>
            <a:r>
              <a:rPr lang="ru-RU" b="1" dirty="0" err="1"/>
              <a:t>адамдардын</a:t>
            </a:r>
            <a:r>
              <a:rPr lang="ru-RU" b="1" dirty="0"/>
              <a:t> </a:t>
            </a:r>
            <a:r>
              <a:rPr lang="ru-RU" b="1" dirty="0" err="1"/>
              <a:t>жашоонун</a:t>
            </a:r>
            <a:r>
              <a:rPr lang="ru-RU" b="1" dirty="0"/>
              <a:t> </a:t>
            </a:r>
            <a:r>
              <a:rPr lang="ru-RU" b="1" dirty="0" err="1"/>
              <a:t>материалдык</a:t>
            </a:r>
            <a:r>
              <a:rPr lang="ru-RU" b="1" dirty="0"/>
              <a:t> </a:t>
            </a:r>
            <a:r>
              <a:rPr lang="ru-RU" b="1" dirty="0" err="1"/>
              <a:t>шарттарын</a:t>
            </a:r>
            <a:r>
              <a:rPr lang="ru-RU" b="1" dirty="0"/>
              <a:t> </a:t>
            </a:r>
            <a:r>
              <a:rPr lang="ru-RU" b="1" dirty="0" err="1"/>
              <a:t>камсыздоо</a:t>
            </a:r>
            <a:r>
              <a:rPr lang="ru-RU" b="1" dirty="0"/>
              <a:t> </a:t>
            </a:r>
            <a:r>
              <a:rPr lang="ru-RU" b="1" dirty="0" err="1"/>
              <a:t>менен</a:t>
            </a:r>
            <a:r>
              <a:rPr lang="ru-RU" b="1" dirty="0"/>
              <a:t> </a:t>
            </a:r>
            <a:r>
              <a:rPr lang="ru-RU" b="1" dirty="0" err="1"/>
              <a:t>байланышкан</a:t>
            </a:r>
            <a:r>
              <a:rPr lang="ru-RU" b="1" dirty="0"/>
              <a:t> ар </a:t>
            </a:r>
            <a:r>
              <a:rPr lang="ru-RU" b="1" dirty="0" err="1"/>
              <a:t>түрдүү</a:t>
            </a:r>
            <a:r>
              <a:rPr lang="ru-RU" b="1" dirty="0"/>
              <a:t> </a:t>
            </a:r>
            <a:r>
              <a:rPr lang="ru-RU" b="1" dirty="0" err="1"/>
              <a:t>ишмердүүлүгү</a:t>
            </a:r>
            <a:r>
              <a:rPr lang="ru-RU" b="1" dirty="0"/>
              <a:t>.</a:t>
            </a:r>
            <a:endParaRPr lang="ru-RU" dirty="0"/>
          </a:p>
          <a:p>
            <a:pPr marL="0" indent="0" algn="just">
              <a:buNone/>
            </a:pPr>
            <a:r>
              <a:rPr lang="ru-RU" b="1" dirty="0" err="1"/>
              <a:t>Жергиликтүү</a:t>
            </a:r>
            <a:r>
              <a:rPr lang="ru-RU" b="1" dirty="0"/>
              <a:t> </a:t>
            </a:r>
            <a:r>
              <a:rPr lang="ru-RU" b="1" dirty="0" err="1"/>
              <a:t>экономикалык</a:t>
            </a:r>
            <a:r>
              <a:rPr lang="ru-RU" b="1" dirty="0"/>
              <a:t> </a:t>
            </a:r>
            <a:r>
              <a:rPr lang="ru-RU" b="1" dirty="0" err="1"/>
              <a:t>өнүгүү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бул</a:t>
            </a:r>
            <a:r>
              <a:rPr lang="ru-RU" dirty="0"/>
              <a:t> </a:t>
            </a:r>
            <a:r>
              <a:rPr lang="ru-RU" dirty="0" err="1"/>
              <a:t>бийлик</a:t>
            </a:r>
            <a:r>
              <a:rPr lang="ru-RU" dirty="0"/>
              <a:t> </a:t>
            </a:r>
            <a:r>
              <a:rPr lang="ru-RU" dirty="0" err="1"/>
              <a:t>органдарынын</a:t>
            </a:r>
            <a:r>
              <a:rPr lang="ru-RU" dirty="0"/>
              <a:t>, </a:t>
            </a:r>
            <a:r>
              <a:rPr lang="ru-RU" dirty="0" err="1"/>
              <a:t>ишкерлердин</a:t>
            </a:r>
            <a:r>
              <a:rPr lang="ru-RU" dirty="0"/>
              <a:t> </a:t>
            </a:r>
            <a:r>
              <a:rPr lang="ru-RU" dirty="0" err="1"/>
              <a:t>жана</a:t>
            </a:r>
            <a:r>
              <a:rPr lang="ru-RU" dirty="0"/>
              <a:t> </a:t>
            </a:r>
            <a:r>
              <a:rPr lang="ru-RU" dirty="0" err="1"/>
              <a:t>жергиликтүү</a:t>
            </a:r>
            <a:r>
              <a:rPr lang="ru-RU" dirty="0"/>
              <a:t> </a:t>
            </a:r>
            <a:r>
              <a:rPr lang="ru-RU" dirty="0" err="1"/>
              <a:t>калктын</a:t>
            </a:r>
            <a:r>
              <a:rPr lang="ru-RU" dirty="0"/>
              <a:t> </a:t>
            </a:r>
            <a:r>
              <a:rPr lang="ru-RU" dirty="0" err="1"/>
              <a:t>жашоо</a:t>
            </a:r>
            <a:r>
              <a:rPr lang="ru-RU" dirty="0"/>
              <a:t> </a:t>
            </a:r>
            <a:r>
              <a:rPr lang="ru-RU" dirty="0" err="1"/>
              <a:t>деңгээлин</a:t>
            </a:r>
            <a:r>
              <a:rPr lang="ru-RU" dirty="0"/>
              <a:t>, </a:t>
            </a:r>
            <a:r>
              <a:rPr lang="ru-RU" dirty="0" err="1"/>
              <a:t>сапатын</a:t>
            </a:r>
            <a:r>
              <a:rPr lang="ru-RU" dirty="0"/>
              <a:t> </a:t>
            </a:r>
            <a:r>
              <a:rPr lang="ru-RU" dirty="0" err="1"/>
              <a:t>жогорулатууга</a:t>
            </a:r>
            <a:r>
              <a:rPr lang="ru-RU" dirty="0"/>
              <a:t> </a:t>
            </a:r>
            <a:r>
              <a:rPr lang="ru-RU" dirty="0" err="1"/>
              <a:t>багытталган</a:t>
            </a:r>
            <a:r>
              <a:rPr lang="ru-RU" dirty="0"/>
              <a:t>  </a:t>
            </a:r>
            <a:r>
              <a:rPr lang="ru-RU" dirty="0" err="1"/>
              <a:t>биргелешкен</a:t>
            </a:r>
            <a:r>
              <a:rPr lang="ru-RU" dirty="0"/>
              <a:t> </a:t>
            </a:r>
            <a:r>
              <a:rPr lang="ru-RU" dirty="0" err="1"/>
              <a:t>ишмердүүлүгү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b="1" dirty="0" err="1"/>
              <a:t>Экономикалык</a:t>
            </a:r>
            <a:r>
              <a:rPr lang="ru-RU" b="1" dirty="0"/>
              <a:t> </a:t>
            </a:r>
            <a:r>
              <a:rPr lang="ru-RU" b="1" dirty="0" err="1"/>
              <a:t>өнүгүүнү</a:t>
            </a:r>
            <a:r>
              <a:rPr lang="ru-RU" b="1" dirty="0"/>
              <a:t> </a:t>
            </a:r>
            <a:r>
              <a:rPr lang="ru-RU" b="1" dirty="0" err="1"/>
              <a:t>кантип</a:t>
            </a:r>
            <a:r>
              <a:rPr lang="ru-RU" b="1" dirty="0"/>
              <a:t> </a:t>
            </a:r>
            <a:r>
              <a:rPr lang="ru-RU" b="1" dirty="0" err="1"/>
              <a:t>өлчөөгө</a:t>
            </a:r>
            <a:r>
              <a:rPr lang="ru-RU" b="1" dirty="0"/>
              <a:t> болот? </a:t>
            </a:r>
          </a:p>
          <a:p>
            <a:pPr algn="just">
              <a:lnSpc>
                <a:spcPct val="110000"/>
              </a:lnSpc>
              <a:buFontTx/>
              <a:buChar char="-"/>
            </a:pPr>
            <a:r>
              <a:rPr lang="ru-RU" dirty="0" err="1"/>
              <a:t>Калктын</a:t>
            </a:r>
            <a:r>
              <a:rPr lang="ru-RU" dirty="0"/>
              <a:t> </a:t>
            </a:r>
            <a:r>
              <a:rPr lang="ru-RU" dirty="0" err="1"/>
              <a:t>кирешелеринин</a:t>
            </a:r>
            <a:r>
              <a:rPr lang="ru-RU" dirty="0"/>
              <a:t> </a:t>
            </a:r>
            <a:r>
              <a:rPr lang="ru-RU" dirty="0" err="1"/>
              <a:t>жогорулашы</a:t>
            </a:r>
            <a:r>
              <a:rPr lang="ru-RU" dirty="0"/>
              <a:t> </a:t>
            </a:r>
          </a:p>
          <a:p>
            <a:pPr algn="just">
              <a:lnSpc>
                <a:spcPct val="110000"/>
              </a:lnSpc>
              <a:buFontTx/>
              <a:buChar char="-"/>
            </a:pPr>
            <a:r>
              <a:rPr lang="ru-RU" dirty="0" err="1"/>
              <a:t>Квалификациялуу</a:t>
            </a:r>
            <a:r>
              <a:rPr lang="ru-RU" dirty="0"/>
              <a:t> </a:t>
            </a:r>
            <a:r>
              <a:rPr lang="ru-RU" dirty="0" err="1"/>
              <a:t>кадрларга</a:t>
            </a:r>
            <a:r>
              <a:rPr lang="ru-RU" dirty="0"/>
              <a:t>  </a:t>
            </a:r>
            <a:r>
              <a:rPr lang="ru-RU" dirty="0" err="1"/>
              <a:t>болгон</a:t>
            </a:r>
            <a:r>
              <a:rPr lang="ru-RU" dirty="0"/>
              <a:t> </a:t>
            </a:r>
            <a:r>
              <a:rPr lang="ru-RU" dirty="0" err="1"/>
              <a:t>муктаждык</a:t>
            </a:r>
            <a:r>
              <a:rPr lang="ru-RU" dirty="0"/>
              <a:t> </a:t>
            </a:r>
          </a:p>
          <a:p>
            <a:pPr algn="just">
              <a:lnSpc>
                <a:spcPct val="110000"/>
              </a:lnSpc>
              <a:buFontTx/>
              <a:buChar char="-"/>
            </a:pPr>
            <a:r>
              <a:rPr lang="ru-RU" dirty="0" err="1"/>
              <a:t>Кымбат</a:t>
            </a:r>
            <a:r>
              <a:rPr lang="ru-RU" dirty="0"/>
              <a:t> </a:t>
            </a:r>
            <a:r>
              <a:rPr lang="ru-RU" dirty="0" err="1"/>
              <a:t>төлөнүүчү</a:t>
            </a:r>
            <a:r>
              <a:rPr lang="ru-RU" dirty="0"/>
              <a:t> </a:t>
            </a:r>
            <a:r>
              <a:rPr lang="ru-RU" dirty="0" err="1"/>
              <a:t>жумушчу</a:t>
            </a:r>
            <a:r>
              <a:rPr lang="ru-RU" dirty="0"/>
              <a:t> </a:t>
            </a:r>
            <a:r>
              <a:rPr lang="ru-RU" dirty="0" err="1"/>
              <a:t>орундарынын</a:t>
            </a:r>
            <a:r>
              <a:rPr lang="ru-RU" dirty="0"/>
              <a:t> </a:t>
            </a:r>
            <a:r>
              <a:rPr lang="ru-RU" dirty="0" err="1"/>
              <a:t>болушу</a:t>
            </a:r>
            <a:r>
              <a:rPr lang="ru-RU" dirty="0"/>
              <a:t>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ru-RU" i="1" dirty="0" err="1">
                <a:solidFill>
                  <a:srgbClr val="7030A0"/>
                </a:solidFill>
              </a:rPr>
              <a:t>Салттуу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көрсөткүчтөр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менен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салыштыруу</a:t>
            </a:r>
            <a:r>
              <a:rPr lang="ru-RU" i="1" dirty="0">
                <a:solidFill>
                  <a:srgbClr val="7030A0"/>
                </a:solidFill>
              </a:rPr>
              <a:t> (</a:t>
            </a:r>
            <a:r>
              <a:rPr lang="ru-RU" i="1" dirty="0" err="1">
                <a:solidFill>
                  <a:srgbClr val="7030A0"/>
                </a:solidFill>
              </a:rPr>
              <a:t>ишканалардын</a:t>
            </a:r>
            <a:r>
              <a:rPr lang="ru-RU" i="1" dirty="0">
                <a:solidFill>
                  <a:srgbClr val="7030A0"/>
                </a:solidFill>
              </a:rPr>
              <a:t> саны, </a:t>
            </a:r>
            <a:r>
              <a:rPr lang="ru-RU" i="1" dirty="0" err="1">
                <a:solidFill>
                  <a:srgbClr val="7030A0"/>
                </a:solidFill>
              </a:rPr>
              <a:t>жумушчу</a:t>
            </a:r>
            <a:r>
              <a:rPr lang="ru-RU" i="1" dirty="0">
                <a:solidFill>
                  <a:srgbClr val="7030A0"/>
                </a:solidFill>
              </a:rPr>
              <a:t> </a:t>
            </a:r>
            <a:r>
              <a:rPr lang="ru-RU" i="1" dirty="0" err="1">
                <a:solidFill>
                  <a:srgbClr val="7030A0"/>
                </a:solidFill>
              </a:rPr>
              <a:t>орундардын</a:t>
            </a:r>
            <a:r>
              <a:rPr lang="ru-RU" i="1" dirty="0">
                <a:solidFill>
                  <a:srgbClr val="7030A0"/>
                </a:solidFill>
              </a:rPr>
              <a:t> саны).</a:t>
            </a:r>
          </a:p>
        </p:txBody>
      </p:sp>
    </p:spTree>
    <p:extLst>
      <p:ext uri="{BB962C8B-B14F-4D97-AF65-F5344CB8AC3E}">
        <p14:creationId xmlns:p14="http://schemas.microsoft.com/office/powerpoint/2010/main" val="135328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36E3BB-4584-4927-8F16-D57812A88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y-KG" sz="3200" b="1" dirty="0" smtClean="0">
                <a:solidFill>
                  <a:srgbClr val="FF0000"/>
                </a:solidFill>
              </a:rPr>
              <a:t>Турмуш-тиричиликти камсыздоочу кызмат көрсөтүүлөрдү жеке секторго өткөрүп берүү боюнча иш-аракеттер</a:t>
            </a:r>
            <a:endParaRPr lang="ky-KG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8807FA7-6657-4D5F-9C37-14668C1CFFEA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3439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243F4-E683-4678-8F62-430651407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562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Мисал. Спорт, </a:t>
            </a:r>
            <a:r>
              <a:rPr lang="ru-RU" b="1" dirty="0" err="1">
                <a:solidFill>
                  <a:srgbClr val="FF0000"/>
                </a:solidFill>
              </a:rPr>
              <a:t>маданий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жактан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тейл</a:t>
            </a:r>
            <a:r>
              <a:rPr lang="ky-KG" b="1" dirty="0" smtClean="0">
                <a:solidFill>
                  <a:srgbClr val="FF0000"/>
                </a:solidFill>
              </a:rPr>
              <a:t>ее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902D7D-B5C6-43C6-9958-C70575F92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4974"/>
            <a:ext cx="10515600" cy="48119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/>
              <a:t>Максат</a:t>
            </a:r>
            <a:r>
              <a:rPr lang="ru-RU" b="1" dirty="0"/>
              <a:t> </a:t>
            </a:r>
            <a:r>
              <a:rPr lang="ru-RU" dirty="0" smtClean="0"/>
              <a:t>- айыл </a:t>
            </a:r>
            <a:r>
              <a:rPr lang="ru-RU" dirty="0" err="1"/>
              <a:t>аймактагы</a:t>
            </a:r>
            <a:r>
              <a:rPr lang="ru-RU" dirty="0"/>
              <a:t> 200 бала </a:t>
            </a:r>
            <a:r>
              <a:rPr lang="ru-RU" dirty="0" err="1"/>
              <a:t>тынымсыз</a:t>
            </a:r>
            <a:r>
              <a:rPr lang="ru-RU" dirty="0"/>
              <a:t> спорт менен </a:t>
            </a:r>
            <a:r>
              <a:rPr lang="ru-RU" dirty="0" err="1"/>
              <a:t>машыгуусу</a:t>
            </a:r>
            <a:r>
              <a:rPr lang="ru-RU" dirty="0"/>
              <a:t> керек.</a:t>
            </a:r>
          </a:p>
          <a:p>
            <a:pPr marL="0" indent="0">
              <a:buNone/>
            </a:pPr>
            <a:r>
              <a:rPr lang="ru-RU" dirty="0"/>
              <a:t>Жыл </a:t>
            </a:r>
            <a:r>
              <a:rPr lang="ru-RU" dirty="0" err="1"/>
              <a:t>ичинде</a:t>
            </a:r>
            <a:r>
              <a:rPr lang="ru-RU" dirty="0"/>
              <a:t> 20 район чемпиону, 5 область чемпиону, 1 Республика чемпиону.</a:t>
            </a:r>
          </a:p>
          <a:p>
            <a:pPr marL="0" indent="0">
              <a:buNone/>
            </a:pPr>
            <a:r>
              <a:rPr lang="ru-RU" dirty="0" err="1"/>
              <a:t>Чыгымдар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4 </a:t>
            </a:r>
            <a:r>
              <a:rPr lang="ru-RU" dirty="0" err="1"/>
              <a:t>тренердин</a:t>
            </a:r>
            <a:r>
              <a:rPr lang="ru-RU" dirty="0"/>
              <a:t> </a:t>
            </a:r>
            <a:r>
              <a:rPr lang="ru-RU" dirty="0" err="1"/>
              <a:t>айлыгы</a:t>
            </a:r>
            <a:r>
              <a:rPr lang="ru-RU" dirty="0"/>
              <a:t> – </a:t>
            </a:r>
            <a:r>
              <a:rPr lang="ru-RU" dirty="0" smtClean="0"/>
              <a:t>100 </a:t>
            </a:r>
            <a:r>
              <a:rPr lang="ru-RU" dirty="0"/>
              <a:t>000</a:t>
            </a:r>
          </a:p>
          <a:p>
            <a:pPr marL="0" indent="0">
              <a:buNone/>
            </a:pPr>
            <a:r>
              <a:rPr lang="ru-RU" dirty="0"/>
              <a:t>Салыктар, </a:t>
            </a:r>
            <a:r>
              <a:rPr lang="ru-RU" dirty="0" err="1"/>
              <a:t>соцфонд</a:t>
            </a:r>
            <a:r>
              <a:rPr lang="ru-RU" dirty="0"/>
              <a:t> – 6000 сом</a:t>
            </a:r>
          </a:p>
          <a:p>
            <a:pPr marL="0" indent="0">
              <a:buNone/>
            </a:pPr>
            <a:r>
              <a:rPr lang="ru-RU" dirty="0"/>
              <a:t>Башка </a:t>
            </a:r>
            <a:r>
              <a:rPr lang="ru-RU" dirty="0" err="1"/>
              <a:t>чыгашалар</a:t>
            </a:r>
            <a:r>
              <a:rPr lang="ru-RU" dirty="0"/>
              <a:t> – 4000 сом ____________________________</a:t>
            </a:r>
          </a:p>
          <a:p>
            <a:pPr marL="0" indent="0">
              <a:buNone/>
            </a:pPr>
            <a:r>
              <a:rPr lang="ru-RU" dirty="0" err="1"/>
              <a:t>Бардыгы</a:t>
            </a:r>
            <a:r>
              <a:rPr lang="ru-RU" dirty="0"/>
              <a:t> болуп </a:t>
            </a:r>
            <a:r>
              <a:rPr lang="ru-RU" dirty="0" smtClean="0"/>
              <a:t>110 </a:t>
            </a:r>
            <a:r>
              <a:rPr lang="ru-RU" dirty="0"/>
              <a:t>000</a:t>
            </a:r>
          </a:p>
          <a:p>
            <a:pPr marL="0" indent="0">
              <a:buNone/>
            </a:pPr>
            <a:r>
              <a:rPr lang="ru-RU" dirty="0"/>
              <a:t>1 </a:t>
            </a:r>
            <a:r>
              <a:rPr lang="ru-RU" dirty="0" err="1"/>
              <a:t>спортчу</a:t>
            </a:r>
            <a:r>
              <a:rPr lang="ru-RU" dirty="0"/>
              <a:t> үчүн – </a:t>
            </a:r>
            <a:r>
              <a:rPr lang="ru-RU" dirty="0" smtClean="0"/>
              <a:t>110000/200 </a:t>
            </a:r>
            <a:r>
              <a:rPr lang="ru-RU" dirty="0"/>
              <a:t>= </a:t>
            </a:r>
            <a:r>
              <a:rPr lang="ru-RU" dirty="0" smtClean="0"/>
              <a:t>550 </a:t>
            </a:r>
            <a:r>
              <a:rPr lang="ru-RU" dirty="0"/>
              <a:t>сом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4382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FF0000"/>
                </a:solidFill>
              </a:rPr>
              <a:t>Эмне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үчүн</a:t>
            </a:r>
            <a:r>
              <a:rPr lang="ru-RU" sz="3200" b="1" dirty="0">
                <a:solidFill>
                  <a:srgbClr val="FF0000"/>
                </a:solidFill>
              </a:rPr>
              <a:t> экономика </a:t>
            </a:r>
            <a:r>
              <a:rPr lang="ru-RU" sz="3200" b="1" dirty="0" err="1">
                <a:solidFill>
                  <a:srgbClr val="FF0000"/>
                </a:solidFill>
              </a:rPr>
              <a:t>тарапка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бурулуш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жасалды</a:t>
            </a:r>
            <a:r>
              <a:rPr lang="ru-RU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0606"/>
            <a:ext cx="10515600" cy="4596357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dirty="0" err="1"/>
              <a:t>Жарандардын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кирешелерин</a:t>
            </a:r>
            <a:r>
              <a:rPr lang="ru-RU" dirty="0"/>
              <a:t> </a:t>
            </a:r>
            <a:r>
              <a:rPr lang="ru-RU" dirty="0" err="1"/>
              <a:t>камсыздоо</a:t>
            </a:r>
            <a:r>
              <a:rPr lang="ru-RU" dirty="0"/>
              <a:t> </a:t>
            </a:r>
            <a:r>
              <a:rPr lang="ru-RU" dirty="0" err="1"/>
              <a:t>өлкөнүн</a:t>
            </a:r>
            <a:r>
              <a:rPr lang="ru-RU" dirty="0"/>
              <a:t> </a:t>
            </a:r>
            <a:r>
              <a:rPr lang="ru-RU" dirty="0" err="1"/>
              <a:t>приоритетине</a:t>
            </a:r>
            <a:r>
              <a:rPr lang="ru-RU" dirty="0"/>
              <a:t> </a:t>
            </a:r>
            <a:r>
              <a:rPr lang="ru-RU" dirty="0" err="1"/>
              <a:t>айланды</a:t>
            </a:r>
            <a:r>
              <a:rPr lang="ru-RU" dirty="0"/>
              <a:t>. </a:t>
            </a:r>
            <a:r>
              <a:rPr lang="ru-RU" dirty="0" err="1">
                <a:solidFill>
                  <a:srgbClr val="0070C0"/>
                </a:solidFill>
              </a:rPr>
              <a:t>Эмне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үчүн</a:t>
            </a:r>
            <a:r>
              <a:rPr lang="ru-RU" dirty="0">
                <a:solidFill>
                  <a:srgbClr val="0070C0"/>
                </a:solidFill>
              </a:rPr>
              <a:t>? </a:t>
            </a:r>
          </a:p>
          <a:p>
            <a:pPr marL="514350" indent="-514350">
              <a:buAutoNum type="arabicParenR"/>
            </a:pPr>
            <a:r>
              <a:rPr lang="ru-RU" dirty="0" err="1"/>
              <a:t>Инфраструктураларды</a:t>
            </a:r>
            <a:r>
              <a:rPr lang="ru-RU" dirty="0"/>
              <a:t> </a:t>
            </a:r>
            <a:r>
              <a:rPr lang="ru-RU" dirty="0" err="1"/>
              <a:t>каржылоо</a:t>
            </a:r>
            <a:r>
              <a:rPr lang="ru-RU" dirty="0"/>
              <a:t> </a:t>
            </a:r>
            <a:r>
              <a:rPr lang="ru-RU" dirty="0" err="1"/>
              <a:t>аларды</a:t>
            </a:r>
            <a:r>
              <a:rPr lang="ru-RU" dirty="0"/>
              <a:t> </a:t>
            </a:r>
            <a:r>
              <a:rPr lang="ru-RU" dirty="0" err="1"/>
              <a:t>тейлөө</a:t>
            </a:r>
            <a:r>
              <a:rPr lang="ru-RU" dirty="0"/>
              <a:t> </a:t>
            </a:r>
            <a:r>
              <a:rPr lang="ru-RU" dirty="0" err="1"/>
              <a:t>үчүн</a:t>
            </a:r>
            <a:r>
              <a:rPr lang="ru-RU" dirty="0"/>
              <a:t> </a:t>
            </a:r>
            <a:r>
              <a:rPr lang="ru-RU" dirty="0" err="1"/>
              <a:t>кошумча</a:t>
            </a:r>
            <a:r>
              <a:rPr lang="ru-RU" dirty="0"/>
              <a:t> бюджет </a:t>
            </a:r>
            <a:r>
              <a:rPr lang="ru-RU" dirty="0" err="1"/>
              <a:t>каражаттарын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кылат</a:t>
            </a:r>
            <a:r>
              <a:rPr lang="ru-RU" dirty="0"/>
              <a:t>  (</a:t>
            </a:r>
            <a:r>
              <a:rPr lang="ru-RU" dirty="0" err="1"/>
              <a:t>маданият</a:t>
            </a:r>
            <a:r>
              <a:rPr lang="ru-RU" dirty="0"/>
              <a:t> </a:t>
            </a:r>
            <a:r>
              <a:rPr lang="ru-RU" dirty="0" err="1"/>
              <a:t>үйлөрү</a:t>
            </a:r>
            <a:r>
              <a:rPr lang="ru-RU" dirty="0"/>
              <a:t>, спорт </a:t>
            </a:r>
            <a:r>
              <a:rPr lang="ru-RU" dirty="0" err="1"/>
              <a:t>аянтчалары</a:t>
            </a:r>
            <a:r>
              <a:rPr lang="ru-RU" dirty="0"/>
              <a:t>, </a:t>
            </a:r>
            <a:r>
              <a:rPr lang="ru-RU" dirty="0" err="1"/>
              <a:t>жолдор,жарыктандыруу</a:t>
            </a:r>
            <a:r>
              <a:rPr lang="ru-RU" dirty="0"/>
              <a:t>). </a:t>
            </a:r>
            <a:r>
              <a:rPr lang="ru-RU" dirty="0" err="1"/>
              <a:t>Жергиликтүү</a:t>
            </a:r>
            <a:r>
              <a:rPr lang="ru-RU" dirty="0"/>
              <a:t> </a:t>
            </a:r>
            <a:r>
              <a:rPr lang="ru-RU" dirty="0" err="1"/>
              <a:t>бюджеттин</a:t>
            </a:r>
            <a:r>
              <a:rPr lang="ru-RU" dirty="0"/>
              <a:t> </a:t>
            </a:r>
            <a:r>
              <a:rPr lang="ru-RU" dirty="0" err="1"/>
              <a:t>кирешелери</a:t>
            </a:r>
            <a:r>
              <a:rPr lang="ru-RU" dirty="0"/>
              <a:t> </a:t>
            </a:r>
            <a:r>
              <a:rPr lang="ru-RU" dirty="0" err="1"/>
              <a:t>өтө</a:t>
            </a:r>
            <a:r>
              <a:rPr lang="ru-RU" dirty="0"/>
              <a:t> </a:t>
            </a:r>
            <a:r>
              <a:rPr lang="ru-RU" dirty="0" err="1"/>
              <a:t>жай</a:t>
            </a:r>
            <a:r>
              <a:rPr lang="ru-RU" dirty="0"/>
              <a:t> </a:t>
            </a:r>
            <a:r>
              <a:rPr lang="ru-RU" dirty="0" err="1"/>
              <a:t>көтөрүлүп</a:t>
            </a:r>
            <a:r>
              <a:rPr lang="ru-RU" dirty="0"/>
              <a:t> </a:t>
            </a:r>
            <a:r>
              <a:rPr lang="ru-RU" dirty="0" err="1"/>
              <a:t>жатат</a:t>
            </a:r>
            <a:r>
              <a:rPr lang="ru-RU" dirty="0"/>
              <a:t>. </a:t>
            </a:r>
            <a:r>
              <a:rPr lang="ru-RU" dirty="0" err="1">
                <a:solidFill>
                  <a:srgbClr val="0070C0"/>
                </a:solidFill>
              </a:rPr>
              <a:t>Эмне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үчүн</a:t>
            </a:r>
            <a:r>
              <a:rPr lang="ru-RU" dirty="0">
                <a:solidFill>
                  <a:srgbClr val="0070C0"/>
                </a:solidFill>
              </a:rPr>
              <a:t>?</a:t>
            </a:r>
          </a:p>
          <a:p>
            <a:pPr marL="514350" indent="-514350">
              <a:buAutoNum type="arabicParenR" startAt="3"/>
            </a:pPr>
            <a:r>
              <a:rPr lang="ru-RU" dirty="0" err="1"/>
              <a:t>Кызмат</a:t>
            </a:r>
            <a:r>
              <a:rPr lang="ru-RU" dirty="0"/>
              <a:t> </a:t>
            </a:r>
            <a:r>
              <a:rPr lang="ru-RU" dirty="0" err="1"/>
              <a:t>көрсөтүү</a:t>
            </a:r>
            <a:r>
              <a:rPr lang="ru-RU" dirty="0"/>
              <a:t> </a:t>
            </a:r>
            <a:r>
              <a:rPr lang="ru-RU" dirty="0" err="1"/>
              <a:t>тармагы</a:t>
            </a:r>
            <a:r>
              <a:rPr lang="ru-RU" dirty="0"/>
              <a:t>  (</a:t>
            </a:r>
            <a:r>
              <a:rPr lang="ru-RU" dirty="0" err="1"/>
              <a:t>ичимдик</a:t>
            </a:r>
            <a:r>
              <a:rPr lang="ru-RU" dirty="0"/>
              <a:t> </a:t>
            </a:r>
            <a:r>
              <a:rPr lang="ru-RU" dirty="0" err="1"/>
              <a:t>суу</a:t>
            </a:r>
            <a:r>
              <a:rPr lang="ru-RU" dirty="0"/>
              <a:t>, </a:t>
            </a:r>
            <a:r>
              <a:rPr lang="ru-RU" dirty="0" err="1"/>
              <a:t>сугат</a:t>
            </a:r>
            <a:r>
              <a:rPr lang="ru-RU" dirty="0"/>
              <a:t> </a:t>
            </a:r>
            <a:r>
              <a:rPr lang="ru-RU" dirty="0" err="1"/>
              <a:t>суу</a:t>
            </a:r>
            <a:r>
              <a:rPr lang="ru-RU" dirty="0"/>
              <a:t>, </a:t>
            </a:r>
          </a:p>
          <a:p>
            <a:pPr marL="0" indent="0">
              <a:buNone/>
            </a:pPr>
            <a:r>
              <a:rPr lang="ru-RU" dirty="0"/>
              <a:t>      </a:t>
            </a:r>
            <a:r>
              <a:rPr lang="ru-RU" dirty="0" err="1"/>
              <a:t>таштандыларды</a:t>
            </a:r>
            <a:r>
              <a:rPr lang="ru-RU" dirty="0"/>
              <a:t> </a:t>
            </a:r>
            <a:r>
              <a:rPr lang="ru-RU" dirty="0" err="1"/>
              <a:t>тазалоо</a:t>
            </a:r>
            <a:r>
              <a:rPr lang="ru-RU" dirty="0"/>
              <a:t>) </a:t>
            </a:r>
            <a:r>
              <a:rPr lang="ru-RU" dirty="0" err="1"/>
              <a:t>туруксуз</a:t>
            </a:r>
            <a:r>
              <a:rPr lang="ru-RU" dirty="0"/>
              <a:t>, </a:t>
            </a:r>
            <a:r>
              <a:rPr lang="ru-RU" dirty="0" err="1"/>
              <a:t>экономикалык</a:t>
            </a:r>
            <a:r>
              <a:rPr lang="ru-RU" dirty="0"/>
              <a:t> </a:t>
            </a:r>
            <a:r>
              <a:rPr lang="ru-RU" dirty="0" err="1"/>
              <a:t>негиздери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      </a:t>
            </a:r>
            <a:r>
              <a:rPr lang="ru-RU" dirty="0" err="1"/>
              <a:t>жок</a:t>
            </a:r>
            <a:r>
              <a:rPr lang="ru-RU" dirty="0"/>
              <a:t>. </a:t>
            </a:r>
            <a:r>
              <a:rPr lang="ru-RU" dirty="0" err="1">
                <a:solidFill>
                  <a:srgbClr val="0070C0"/>
                </a:solidFill>
              </a:rPr>
              <a:t>Эмне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err="1">
                <a:solidFill>
                  <a:srgbClr val="0070C0"/>
                </a:solidFill>
              </a:rPr>
              <a:t>үчүн</a:t>
            </a:r>
            <a:r>
              <a:rPr lang="ru-RU" dirty="0">
                <a:solidFill>
                  <a:srgbClr val="0070C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30038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505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>
                <a:solidFill>
                  <a:srgbClr val="FF0000"/>
                </a:solidFill>
              </a:rPr>
              <a:t>Экономиканы</a:t>
            </a:r>
            <a:r>
              <a:rPr lang="ru-RU" sz="3600" b="1" dirty="0">
                <a:solidFill>
                  <a:srgbClr val="FF0000"/>
                </a:solidFill>
              </a:rPr>
              <a:t> өнүктүрүү маселелери боюнча </a:t>
            </a:r>
            <a:r>
              <a:rPr lang="ru-RU" sz="3600" b="1" dirty="0" smtClean="0">
                <a:solidFill>
                  <a:srgbClr val="FF0000"/>
                </a:solidFill>
              </a:rPr>
              <a:t>ЖӨБО </a:t>
            </a:r>
            <a:r>
              <a:rPr lang="ru-RU" sz="3600" b="1" dirty="0" err="1" smtClean="0">
                <a:solidFill>
                  <a:srgbClr val="FF0000"/>
                </a:solidFill>
              </a:rPr>
              <a:t>ыйгарым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укуктары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9491"/>
            <a:ext cx="10515600" cy="447747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«ЖМА жана </a:t>
            </a:r>
            <a:r>
              <a:rPr lang="ky-KG" dirty="0" smtClean="0"/>
              <a:t>ЖӨБО женундөө» КР Мыйзамы</a:t>
            </a:r>
          </a:p>
          <a:p>
            <a:pPr marL="0" indent="0">
              <a:buNone/>
            </a:pPr>
            <a:r>
              <a:rPr lang="ru-RU" b="1" dirty="0"/>
              <a:t>27-берене. Жергиликтүү </a:t>
            </a:r>
            <a:r>
              <a:rPr lang="ru-RU" b="1" dirty="0" err="1"/>
              <a:t>маанидеги</a:t>
            </a:r>
            <a:r>
              <a:rPr lang="ru-RU" b="1" dirty="0"/>
              <a:t> </a:t>
            </a:r>
            <a:r>
              <a:rPr lang="ru-RU" b="1" dirty="0" smtClean="0"/>
              <a:t>маселелер</a:t>
            </a:r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dirty="0" err="1"/>
              <a:t>Аймактын</a:t>
            </a:r>
            <a:r>
              <a:rPr lang="ru-RU" dirty="0"/>
              <a:t> </a:t>
            </a:r>
            <a:r>
              <a:rPr lang="ru-RU" dirty="0" err="1"/>
              <a:t>жашоо-турмушунун</a:t>
            </a:r>
            <a:r>
              <a:rPr lang="ru-RU" dirty="0"/>
              <a:t> </a:t>
            </a:r>
            <a:r>
              <a:rPr lang="ru-RU" dirty="0" err="1"/>
              <a:t>тутумунун</a:t>
            </a:r>
            <a:r>
              <a:rPr lang="ru-RU" dirty="0"/>
              <a:t> </a:t>
            </a:r>
            <a:r>
              <a:rPr lang="ru-RU" dirty="0" err="1"/>
              <a:t>иштешин</a:t>
            </a:r>
            <a:r>
              <a:rPr lang="ru-RU" dirty="0"/>
              <a:t> жана </a:t>
            </a:r>
            <a:r>
              <a:rPr lang="ru-RU" dirty="0" err="1"/>
              <a:t>өнүгүшүн</a:t>
            </a:r>
            <a:r>
              <a:rPr lang="ru-RU" dirty="0"/>
              <a:t>, </a:t>
            </a:r>
            <a:r>
              <a:rPr lang="ru-RU" dirty="0" err="1"/>
              <a:t>социалдык</a:t>
            </a:r>
            <a:r>
              <a:rPr lang="ru-RU" dirty="0"/>
              <a:t>-экономикалык </a:t>
            </a:r>
            <a:r>
              <a:rPr lang="ru-RU" dirty="0" err="1"/>
              <a:t>өнүгүшүн</a:t>
            </a:r>
            <a:r>
              <a:rPr lang="ru-RU" dirty="0"/>
              <a:t> </a:t>
            </a:r>
            <a:r>
              <a:rPr lang="ru-RU" dirty="0" err="1"/>
              <a:t>уюштуруу</a:t>
            </a:r>
            <a:r>
              <a:rPr lang="ru-RU" dirty="0"/>
              <a:t> жана калкка </a:t>
            </a:r>
            <a:r>
              <a:rPr lang="ru-RU" dirty="0" err="1"/>
              <a:t>социалдык</a:t>
            </a:r>
            <a:r>
              <a:rPr lang="ru-RU" dirty="0"/>
              <a:t> жана </a:t>
            </a:r>
            <a:r>
              <a:rPr lang="ru-RU" dirty="0" err="1"/>
              <a:t>маданий</a:t>
            </a:r>
            <a:r>
              <a:rPr lang="ru-RU" dirty="0"/>
              <a:t> кызмат </a:t>
            </a:r>
            <a:r>
              <a:rPr lang="ru-RU" dirty="0" err="1"/>
              <a:t>көрсөтүүлөрдү</a:t>
            </a:r>
            <a:r>
              <a:rPr lang="ru-RU" dirty="0"/>
              <a:t> берүү үчүн жергиликтүү өз алдынча башкаруу </a:t>
            </a:r>
            <a:r>
              <a:rPr lang="ru-RU" dirty="0" err="1"/>
              <a:t>органдарынын</a:t>
            </a:r>
            <a:r>
              <a:rPr lang="ru-RU" dirty="0"/>
              <a:t> </a:t>
            </a:r>
            <a:r>
              <a:rPr lang="ru-RU" dirty="0" err="1"/>
              <a:t>карамагына</a:t>
            </a:r>
            <a:r>
              <a:rPr lang="ru-RU" dirty="0"/>
              <a:t> жергиликтүү </a:t>
            </a:r>
            <a:r>
              <a:rPr lang="ru-RU" dirty="0" err="1"/>
              <a:t>маанидеги</a:t>
            </a:r>
            <a:r>
              <a:rPr lang="ru-RU" dirty="0"/>
              <a:t> </a:t>
            </a:r>
            <a:r>
              <a:rPr lang="ru-RU" dirty="0" err="1"/>
              <a:t>төмөнкүдөй</a:t>
            </a:r>
            <a:r>
              <a:rPr lang="ru-RU" dirty="0"/>
              <a:t> маселелер кирет: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b="1" dirty="0"/>
              <a:t>тиешелүү </a:t>
            </a:r>
            <a:r>
              <a:rPr lang="ru-RU" b="1" dirty="0" err="1"/>
              <a:t>аймактын</a:t>
            </a:r>
            <a:r>
              <a:rPr lang="ru-RU" b="1" dirty="0"/>
              <a:t> экономикалык </a:t>
            </a:r>
            <a:r>
              <a:rPr lang="ru-RU" b="1" dirty="0" err="1"/>
              <a:t>өнүгүшүн</a:t>
            </a:r>
            <a:r>
              <a:rPr lang="ru-RU" b="1" dirty="0"/>
              <a:t> </a:t>
            </a:r>
            <a:r>
              <a:rPr lang="ru-RU" b="1" dirty="0" err="1"/>
              <a:t>камсыз</a:t>
            </a:r>
            <a:r>
              <a:rPr lang="ru-RU" b="1" dirty="0"/>
              <a:t> </a:t>
            </a:r>
            <a:r>
              <a:rPr lang="ru-RU" b="1" dirty="0" err="1"/>
              <a:t>кылуу</a:t>
            </a:r>
            <a:r>
              <a:rPr lang="ru-RU" b="1" dirty="0"/>
              <a:t>, </a:t>
            </a:r>
            <a:r>
              <a:rPr lang="ru-RU" b="1" dirty="0" err="1"/>
              <a:t>ошондой</a:t>
            </a:r>
            <a:r>
              <a:rPr lang="ru-RU" b="1" dirty="0"/>
              <a:t> эле </a:t>
            </a:r>
            <a:r>
              <a:rPr lang="ru-RU" b="1" dirty="0" err="1"/>
              <a:t>инвестицияларды</a:t>
            </a:r>
            <a:r>
              <a:rPr lang="ru-RU" b="1" dirty="0"/>
              <a:t> жана </a:t>
            </a:r>
            <a:r>
              <a:rPr lang="ru-RU" b="1" dirty="0" err="1"/>
              <a:t>гранттарды</a:t>
            </a:r>
            <a:r>
              <a:rPr lang="ru-RU" b="1" dirty="0"/>
              <a:t> тартуу;</a:t>
            </a:r>
          </a:p>
        </p:txBody>
      </p:sp>
    </p:spTree>
    <p:extLst>
      <p:ext uri="{BB962C8B-B14F-4D97-AF65-F5344CB8AC3E}">
        <p14:creationId xmlns:p14="http://schemas.microsoft.com/office/powerpoint/2010/main" val="102638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8111"/>
          </a:xfrm>
        </p:spPr>
        <p:txBody>
          <a:bodyPr>
            <a:normAutofit/>
          </a:bodyPr>
          <a:lstStyle/>
          <a:p>
            <a:pPr algn="ctr"/>
            <a:r>
              <a:rPr lang="ky-KG" sz="3600" b="1" dirty="0" smtClean="0">
                <a:solidFill>
                  <a:srgbClr val="FF0000"/>
                </a:solidFill>
              </a:rPr>
              <a:t>Что должен сделать орган МСУ для «обеспечения экономического развития»?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34836"/>
            <a:ext cx="10515600" cy="4542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«ЖМА жана </a:t>
            </a:r>
            <a:r>
              <a:rPr lang="ky-KG" dirty="0"/>
              <a:t>ЖӨБО женундөө» КР Мыйзамы</a:t>
            </a:r>
          </a:p>
          <a:p>
            <a:pPr marL="0" indent="0">
              <a:buNone/>
            </a:pPr>
            <a:r>
              <a:rPr lang="ru-RU" b="1" dirty="0"/>
              <a:t>34-берене. </a:t>
            </a:r>
            <a:r>
              <a:rPr lang="ru-RU" b="1" dirty="0" err="1"/>
              <a:t>Айылдык</a:t>
            </a:r>
            <a:r>
              <a:rPr lang="ru-RU" b="1" dirty="0"/>
              <a:t> </a:t>
            </a:r>
            <a:r>
              <a:rPr lang="ru-RU" b="1" dirty="0" err="1"/>
              <a:t>аймактардын</a:t>
            </a:r>
            <a:r>
              <a:rPr lang="ru-RU" b="1" dirty="0"/>
              <a:t>, </a:t>
            </a:r>
            <a:r>
              <a:rPr lang="ru-RU" b="1" dirty="0" err="1"/>
              <a:t>шаарлардын</a:t>
            </a:r>
            <a:r>
              <a:rPr lang="ru-RU" b="1" dirty="0"/>
              <a:t> жергиликтүү </a:t>
            </a:r>
            <a:r>
              <a:rPr lang="ru-RU" b="1" dirty="0" err="1"/>
              <a:t>кеңештеринин</a:t>
            </a:r>
            <a:r>
              <a:rPr lang="ru-RU" b="1" dirty="0"/>
              <a:t> </a:t>
            </a:r>
            <a:r>
              <a:rPr lang="ru-RU" b="1" dirty="0" err="1"/>
              <a:t>компетенциялары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Айылдык</a:t>
            </a:r>
            <a:r>
              <a:rPr lang="ru-RU" dirty="0"/>
              <a:t> </a:t>
            </a:r>
            <a:r>
              <a:rPr lang="ru-RU" dirty="0" err="1"/>
              <a:t>аймактын</a:t>
            </a:r>
            <a:r>
              <a:rPr lang="ru-RU" dirty="0"/>
              <a:t>, </a:t>
            </a:r>
            <a:r>
              <a:rPr lang="ru-RU" dirty="0" err="1"/>
              <a:t>шаардын</a:t>
            </a:r>
            <a:r>
              <a:rPr lang="ru-RU" dirty="0"/>
              <a:t> жергиликтүү </a:t>
            </a:r>
            <a:r>
              <a:rPr lang="ru-RU" dirty="0" err="1"/>
              <a:t>кеңешинин</a:t>
            </a:r>
            <a:r>
              <a:rPr lang="ru-RU" dirty="0"/>
              <a:t> </a:t>
            </a:r>
            <a:r>
              <a:rPr lang="ru-RU" dirty="0" err="1"/>
              <a:t>сессиясында</a:t>
            </a:r>
            <a:r>
              <a:rPr lang="ru-RU" dirty="0"/>
              <a:t> </a:t>
            </a:r>
            <a:r>
              <a:rPr lang="ru-RU" dirty="0" err="1"/>
              <a:t>төмөнкүдөй</a:t>
            </a:r>
            <a:r>
              <a:rPr lang="ru-RU" dirty="0"/>
              <a:t> маселелер </a:t>
            </a:r>
            <a:r>
              <a:rPr lang="ru-RU" dirty="0" err="1"/>
              <a:t>чечилет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b="1" dirty="0"/>
              <a:t>жергиликтүү </a:t>
            </a:r>
            <a:r>
              <a:rPr lang="ru-RU" b="1" dirty="0" err="1"/>
              <a:t>маанидеги</a:t>
            </a:r>
            <a:r>
              <a:rPr lang="ru-RU" b="1" dirty="0"/>
              <a:t> </a:t>
            </a:r>
            <a:r>
              <a:rPr lang="ru-RU" b="1" dirty="0" err="1"/>
              <a:t>маселелерди</a:t>
            </a:r>
            <a:r>
              <a:rPr lang="ru-RU" b="1" dirty="0"/>
              <a:t> башкаруунун </a:t>
            </a:r>
            <a:r>
              <a:rPr lang="ru-RU" b="1" dirty="0" err="1"/>
              <a:t>тартибин</a:t>
            </a:r>
            <a:r>
              <a:rPr lang="ru-RU" b="1" dirty="0"/>
              <a:t> </a:t>
            </a:r>
            <a:r>
              <a:rPr lang="ru-RU" b="1" dirty="0" err="1"/>
              <a:t>белгилөө</a:t>
            </a:r>
            <a:r>
              <a:rPr lang="ru-RU" b="1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84682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AADFAB-86A0-4EFA-B4E5-23545F00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Эмне үчүн экономика жергиликтүү </a:t>
            </a:r>
            <a:r>
              <a:rPr lang="ru-RU" sz="3600" b="1" dirty="0" err="1">
                <a:solidFill>
                  <a:srgbClr val="FF0000"/>
                </a:solidFill>
              </a:rPr>
              <a:t>деңгээлде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өспөй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жатат</a:t>
            </a:r>
            <a:r>
              <a:rPr lang="ru-RU" sz="3600" b="1" dirty="0">
                <a:solidFill>
                  <a:srgbClr val="FF0000"/>
                </a:solidFill>
              </a:rPr>
              <a:t>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2BC38A-491B-47B0-B230-F5A5B6BA5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/>
          </a:bodyPr>
          <a:lstStyle/>
          <a:p>
            <a:r>
              <a:rPr lang="ru-RU" dirty="0"/>
              <a:t>ЖӨБ </a:t>
            </a:r>
            <a:r>
              <a:rPr lang="ru-RU" dirty="0" err="1"/>
              <a:t>органдарында</a:t>
            </a:r>
            <a:r>
              <a:rPr lang="ru-RU" dirty="0"/>
              <a:t> </a:t>
            </a:r>
            <a:r>
              <a:rPr lang="ru-RU" dirty="0" err="1"/>
              <a:t>ишкерлерге</a:t>
            </a:r>
            <a:r>
              <a:rPr lang="ru-RU" dirty="0"/>
              <a:t> колдоо </a:t>
            </a:r>
            <a:r>
              <a:rPr lang="ru-RU" dirty="0" err="1"/>
              <a:t>көрсөтүү</a:t>
            </a:r>
            <a:r>
              <a:rPr lang="ru-RU" dirty="0"/>
              <a:t> </a:t>
            </a:r>
            <a:r>
              <a:rPr lang="ru-RU" dirty="0" err="1"/>
              <a:t>практикасы</a:t>
            </a:r>
            <a:r>
              <a:rPr lang="ru-RU" dirty="0"/>
              <a:t> жок.</a:t>
            </a:r>
          </a:p>
          <a:p>
            <a:r>
              <a:rPr lang="ru-RU" dirty="0" err="1"/>
              <a:t>Эреже</a:t>
            </a:r>
            <a:r>
              <a:rPr lang="ru-RU" dirty="0"/>
              <a:t> катары, ЖӨБ органдары жергиликтүү </a:t>
            </a:r>
            <a:r>
              <a:rPr lang="ru-RU" dirty="0" err="1"/>
              <a:t>бюджетти</a:t>
            </a:r>
            <a:r>
              <a:rPr lang="ru-RU" dirty="0"/>
              <a:t> экономика менен </a:t>
            </a:r>
            <a:r>
              <a:rPr lang="ru-RU" dirty="0" err="1"/>
              <a:t>байланыштырбайт</a:t>
            </a:r>
            <a:r>
              <a:rPr lang="ru-RU" dirty="0"/>
              <a:t> (</a:t>
            </a:r>
            <a:r>
              <a:rPr lang="ru-RU" dirty="0" err="1"/>
              <a:t>өзгөчө</a:t>
            </a:r>
            <a:r>
              <a:rPr lang="ru-RU" dirty="0"/>
              <a:t> </a:t>
            </a:r>
            <a:r>
              <a:rPr lang="ru-RU" dirty="0" err="1"/>
              <a:t>дотацияда</a:t>
            </a:r>
            <a:r>
              <a:rPr lang="ru-RU" dirty="0"/>
              <a:t> </a:t>
            </a:r>
            <a:r>
              <a:rPr lang="ru-RU" dirty="0" err="1"/>
              <a:t>турган</a:t>
            </a:r>
            <a:r>
              <a:rPr lang="ru-RU" dirty="0"/>
              <a:t> айыл </a:t>
            </a:r>
            <a:r>
              <a:rPr lang="ru-RU" dirty="0" err="1"/>
              <a:t>аймактары</a:t>
            </a:r>
            <a:r>
              <a:rPr lang="ru-RU" dirty="0"/>
              <a:t>).</a:t>
            </a:r>
          </a:p>
          <a:p>
            <a:r>
              <a:rPr lang="ru-RU" dirty="0"/>
              <a:t>ЖӨБ </a:t>
            </a:r>
            <a:r>
              <a:rPr lang="ru-RU" dirty="0" err="1"/>
              <a:t>органынан</a:t>
            </a:r>
            <a:r>
              <a:rPr lang="ru-RU" dirty="0"/>
              <a:t> </a:t>
            </a:r>
            <a:r>
              <a:rPr lang="ru-RU" dirty="0" err="1"/>
              <a:t>экономиканы</a:t>
            </a:r>
            <a:r>
              <a:rPr lang="ru-RU" dirty="0"/>
              <a:t> </a:t>
            </a:r>
            <a:r>
              <a:rPr lang="ru-RU" dirty="0" err="1"/>
              <a:t>өнүктүрүүгө</a:t>
            </a:r>
            <a:r>
              <a:rPr lang="ru-RU" dirty="0"/>
              <a:t> </a:t>
            </a:r>
            <a:r>
              <a:rPr lang="ru-RU" dirty="0" err="1"/>
              <a:t>байланыштуу</a:t>
            </a:r>
            <a:r>
              <a:rPr lang="ru-RU" dirty="0"/>
              <a:t> </a:t>
            </a:r>
            <a:r>
              <a:rPr lang="ru-RU" dirty="0" err="1"/>
              <a:t>жыйынтыкты</a:t>
            </a:r>
            <a:r>
              <a:rPr lang="ru-RU" dirty="0"/>
              <a:t> </a:t>
            </a:r>
            <a:r>
              <a:rPr lang="ru-RU" dirty="0" err="1"/>
              <a:t>эч</a:t>
            </a:r>
            <a:r>
              <a:rPr lang="ru-RU" dirty="0"/>
              <a:t> ким </a:t>
            </a:r>
            <a:r>
              <a:rPr lang="ru-RU" dirty="0" err="1"/>
              <a:t>сурабайт</a:t>
            </a:r>
            <a:r>
              <a:rPr lang="ru-RU" dirty="0"/>
              <a:t>.</a:t>
            </a:r>
          </a:p>
          <a:p>
            <a:r>
              <a:rPr lang="ru-RU" dirty="0" err="1"/>
              <a:t>Ишкердин</a:t>
            </a:r>
            <a:r>
              <a:rPr lang="ru-RU" dirty="0"/>
              <a:t> жана </a:t>
            </a:r>
            <a:r>
              <a:rPr lang="ru-RU" dirty="0" err="1"/>
              <a:t>жарандардын</a:t>
            </a:r>
            <a:r>
              <a:rPr lang="ru-RU" dirty="0"/>
              <a:t> </a:t>
            </a:r>
            <a:r>
              <a:rPr lang="ru-RU" dirty="0" err="1"/>
              <a:t>кирешелери</a:t>
            </a:r>
            <a:r>
              <a:rPr lang="ru-RU" dirty="0"/>
              <a:t> ЖӨБ </a:t>
            </a:r>
            <a:r>
              <a:rPr lang="ru-RU" dirty="0" err="1"/>
              <a:t>органын</a:t>
            </a:r>
            <a:r>
              <a:rPr lang="ru-RU" dirty="0"/>
              <a:t> </a:t>
            </a:r>
            <a:r>
              <a:rPr lang="ru-RU" dirty="0" err="1"/>
              <a:t>кызыктырбайт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315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912346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ЖӨБ </a:t>
            </a:r>
            <a:r>
              <a:rPr lang="ru-RU" sz="4000" b="1" dirty="0" err="1">
                <a:solidFill>
                  <a:srgbClr val="FF0000"/>
                </a:solidFill>
              </a:rPr>
              <a:t>деңгээлинде</a:t>
            </a:r>
            <a:r>
              <a:rPr lang="ru-RU" sz="4000" b="1" dirty="0">
                <a:solidFill>
                  <a:srgbClr val="FF0000"/>
                </a:solidFill>
              </a:rPr>
              <a:t>  </a:t>
            </a:r>
            <a:r>
              <a:rPr lang="ru-RU" sz="4000" b="1" dirty="0" err="1">
                <a:solidFill>
                  <a:srgbClr val="FF0000"/>
                </a:solidFill>
              </a:rPr>
              <a:t>экономикалык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маселелер</a:t>
            </a:r>
            <a:r>
              <a:rPr lang="ru-RU" sz="4000" b="1" dirty="0">
                <a:solidFill>
                  <a:srgbClr val="FF0000"/>
                </a:solidFill>
              </a:rPr>
              <a:t> </a:t>
            </a:r>
            <a:r>
              <a:rPr lang="ru-RU" sz="4000" b="1" dirty="0" err="1">
                <a:solidFill>
                  <a:srgbClr val="FF0000"/>
                </a:solidFill>
              </a:rPr>
              <a:t>менен</a:t>
            </a:r>
            <a:r>
              <a:rPr lang="ru-RU" sz="4000" b="1" dirty="0">
                <a:solidFill>
                  <a:srgbClr val="FF0000"/>
                </a:solidFill>
              </a:rPr>
              <a:t> ким  </a:t>
            </a:r>
            <a:r>
              <a:rPr lang="ru-RU" sz="4000" b="1" dirty="0" err="1">
                <a:solidFill>
                  <a:srgbClr val="FF0000"/>
                </a:solidFill>
              </a:rPr>
              <a:t>алектенет</a:t>
            </a:r>
            <a:r>
              <a:rPr lang="ru-RU" sz="40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479317"/>
            <a:ext cx="5157787" cy="658765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БИЗНЕС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303229"/>
            <a:ext cx="5157787" cy="368458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ky-KG" dirty="0"/>
              <a:t>Айыл чарбасы</a:t>
            </a: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ky-KG" dirty="0"/>
              <a:t>Кайра иштетүү</a:t>
            </a: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ky-KG" dirty="0"/>
              <a:t>Соода-сатык</a:t>
            </a: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/>
              <a:t>Кызмат</a:t>
            </a:r>
            <a:r>
              <a:rPr lang="ru-RU" dirty="0"/>
              <a:t> </a:t>
            </a:r>
            <a:r>
              <a:rPr lang="ru-RU" dirty="0" err="1"/>
              <a:t>көрсөтүү</a:t>
            </a:r>
            <a:r>
              <a:rPr lang="ru-RU" dirty="0"/>
              <a:t> (кафе, баня, чач-</a:t>
            </a:r>
            <a:r>
              <a:rPr lang="ru-RU" dirty="0" err="1"/>
              <a:t>тарач</a:t>
            </a:r>
            <a:r>
              <a:rPr lang="ru-RU" dirty="0"/>
              <a:t>, ТТС, </a:t>
            </a:r>
            <a:r>
              <a:rPr lang="ru-RU" dirty="0" err="1"/>
              <a:t>айыл</a:t>
            </a:r>
            <a:r>
              <a:rPr lang="ru-RU" dirty="0"/>
              <a:t> </a:t>
            </a:r>
            <a:r>
              <a:rPr lang="ru-RU" dirty="0" err="1"/>
              <a:t>чарба</a:t>
            </a:r>
            <a:r>
              <a:rPr lang="ru-RU" dirty="0"/>
              <a:t> </a:t>
            </a:r>
            <a:r>
              <a:rPr lang="ru-RU" dirty="0" err="1"/>
              <a:t>кызматтары</a:t>
            </a:r>
            <a:r>
              <a:rPr lang="ru-RU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</a:t>
            </a:r>
            <a:r>
              <a:rPr lang="ru-RU" dirty="0" err="1"/>
              <a:t>Кызматтар</a:t>
            </a:r>
            <a:r>
              <a:rPr lang="ru-RU" dirty="0"/>
              <a:t> (спорт, </a:t>
            </a:r>
            <a:r>
              <a:rPr lang="ru-RU" dirty="0" err="1"/>
              <a:t>маданият</a:t>
            </a:r>
            <a:r>
              <a:rPr lang="ru-RU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</a:t>
            </a:r>
            <a:r>
              <a:rPr lang="ru-RU" dirty="0" err="1"/>
              <a:t>Курулуш</a:t>
            </a: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</a:t>
            </a:r>
            <a:r>
              <a:rPr lang="ru-RU" dirty="0" err="1"/>
              <a:t>Өнөр-жай</a:t>
            </a:r>
            <a:r>
              <a:rPr lang="ru-RU" dirty="0"/>
              <a:t> (</a:t>
            </a:r>
            <a:r>
              <a:rPr lang="ru-RU" dirty="0" err="1"/>
              <a:t>жеңил</a:t>
            </a:r>
            <a:r>
              <a:rPr lang="ru-RU" dirty="0"/>
              <a:t> </a:t>
            </a:r>
            <a:r>
              <a:rPr lang="ru-RU" dirty="0" err="1"/>
              <a:t>өнөр</a:t>
            </a:r>
            <a:r>
              <a:rPr lang="ru-RU" dirty="0"/>
              <a:t> </a:t>
            </a:r>
            <a:r>
              <a:rPr lang="ru-RU" dirty="0" err="1"/>
              <a:t>жайы</a:t>
            </a:r>
            <a:r>
              <a:rPr lang="ru-RU" dirty="0"/>
              <a:t>, машина </a:t>
            </a:r>
            <a:r>
              <a:rPr lang="ru-RU" dirty="0" err="1"/>
              <a:t>курулуш</a:t>
            </a:r>
            <a:r>
              <a:rPr lang="ru-RU" dirty="0"/>
              <a:t>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479317"/>
            <a:ext cx="5183188" cy="658765"/>
          </a:xfrm>
        </p:spPr>
        <p:txBody>
          <a:bodyPr/>
          <a:lstStyle/>
          <a:p>
            <a:r>
              <a:rPr lang="ky-KG" dirty="0">
                <a:solidFill>
                  <a:srgbClr val="0070C0"/>
                </a:solidFill>
              </a:rPr>
              <a:t>ЖӨБ органдары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303229"/>
            <a:ext cx="5183188" cy="36845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</a:t>
            </a:r>
            <a:r>
              <a:rPr lang="ru-RU" dirty="0" err="1"/>
              <a:t>Ичүүчү</a:t>
            </a:r>
            <a:r>
              <a:rPr lang="ru-RU" dirty="0"/>
              <a:t> </a:t>
            </a:r>
            <a:r>
              <a:rPr lang="ru-RU" dirty="0" err="1"/>
              <a:t>суу</a:t>
            </a:r>
            <a:r>
              <a:rPr lang="ru-RU" dirty="0"/>
              <a:t> </a:t>
            </a:r>
            <a:r>
              <a:rPr lang="ru-RU" dirty="0" err="1"/>
              <a:t>менен</a:t>
            </a:r>
            <a:r>
              <a:rPr lang="ru-RU" dirty="0"/>
              <a:t> </a:t>
            </a:r>
            <a:r>
              <a:rPr lang="ru-RU" dirty="0" err="1"/>
              <a:t>камсыздоо</a:t>
            </a: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</a:t>
            </a:r>
            <a:r>
              <a:rPr lang="ru-RU" dirty="0" err="1"/>
              <a:t>Таштандыларды</a:t>
            </a:r>
            <a:r>
              <a:rPr lang="ru-RU" dirty="0"/>
              <a:t> </a:t>
            </a:r>
            <a:r>
              <a:rPr lang="ru-RU" dirty="0" err="1"/>
              <a:t>тазалоо</a:t>
            </a: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</a:t>
            </a:r>
            <a:r>
              <a:rPr lang="ru-RU" dirty="0" err="1"/>
              <a:t>Көрктөндүрүү</a:t>
            </a:r>
            <a:endParaRPr lang="ru-RU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 </a:t>
            </a:r>
            <a:r>
              <a:rPr lang="ru-RU" dirty="0" err="1"/>
              <a:t>Ички</a:t>
            </a:r>
            <a:r>
              <a:rPr lang="ru-RU" dirty="0"/>
              <a:t> </a:t>
            </a:r>
            <a:r>
              <a:rPr lang="ru-RU" dirty="0" err="1"/>
              <a:t>жолдорду</a:t>
            </a:r>
            <a:r>
              <a:rPr lang="ru-RU" dirty="0"/>
              <a:t> </a:t>
            </a:r>
            <a:r>
              <a:rPr lang="ru-RU" dirty="0" err="1"/>
              <a:t>куруу</a:t>
            </a:r>
            <a:r>
              <a:rPr lang="ru-RU" dirty="0"/>
              <a:t> </a:t>
            </a:r>
            <a:r>
              <a:rPr lang="ru-RU" dirty="0" err="1"/>
              <a:t>жана</a:t>
            </a:r>
            <a:r>
              <a:rPr lang="ru-RU" dirty="0"/>
              <a:t> </a:t>
            </a:r>
            <a:r>
              <a:rPr lang="ru-RU" dirty="0" err="1"/>
              <a:t>ремонттоо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027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2687"/>
          </a:xfrm>
        </p:spPr>
        <p:txBody>
          <a:bodyPr>
            <a:normAutofit/>
          </a:bodyPr>
          <a:lstStyle/>
          <a:p>
            <a:r>
              <a:rPr lang="ru-RU" sz="3600" b="1" dirty="0" err="1">
                <a:solidFill>
                  <a:srgbClr val="FF0000"/>
                </a:solidFill>
              </a:rPr>
              <a:t>Муниципалдык</a:t>
            </a:r>
            <a:r>
              <a:rPr lang="ru-RU" sz="3600" b="1" dirty="0">
                <a:solidFill>
                  <a:srgbClr val="FF0000"/>
                </a:solidFill>
              </a:rPr>
              <a:t> – </a:t>
            </a:r>
            <a:r>
              <a:rPr lang="ru-RU" sz="3600" b="1" dirty="0" err="1">
                <a:solidFill>
                  <a:srgbClr val="FF0000"/>
                </a:solidFill>
              </a:rPr>
              <a:t>жеке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өнөктөштүк</a:t>
            </a:r>
            <a:r>
              <a:rPr lang="ru-RU" sz="3600" b="1" dirty="0">
                <a:solidFill>
                  <a:srgbClr val="FF0000"/>
                </a:solidFill>
              </a:rPr>
              <a:t> (МЖӨ).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1941"/>
            <a:ext cx="10515600" cy="4765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МЖӨ – </a:t>
            </a:r>
            <a:r>
              <a:rPr lang="ru-RU" dirty="0" err="1"/>
              <a:t>бул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маселелерди</a:t>
            </a:r>
            <a:r>
              <a:rPr lang="ru-RU" dirty="0"/>
              <a:t> </a:t>
            </a:r>
            <a:r>
              <a:rPr lang="ru-RU" dirty="0" err="1"/>
              <a:t>чечүү</a:t>
            </a:r>
            <a:r>
              <a:rPr lang="ru-RU" dirty="0"/>
              <a:t> </a:t>
            </a:r>
            <a:r>
              <a:rPr lang="ru-RU" dirty="0" err="1"/>
              <a:t>үчүн</a:t>
            </a:r>
            <a:r>
              <a:rPr lang="ru-RU" dirty="0"/>
              <a:t> ЖӨБ </a:t>
            </a:r>
            <a:r>
              <a:rPr lang="ru-RU" dirty="0" err="1"/>
              <a:t>органдарынын</a:t>
            </a:r>
            <a:r>
              <a:rPr lang="ru-RU" dirty="0"/>
              <a:t> </a:t>
            </a:r>
            <a:r>
              <a:rPr lang="ru-RU" dirty="0" err="1"/>
              <a:t>жана</a:t>
            </a:r>
            <a:r>
              <a:rPr lang="ru-RU" dirty="0"/>
              <a:t> </a:t>
            </a:r>
            <a:r>
              <a:rPr lang="ru-RU" dirty="0" err="1"/>
              <a:t>бизнестин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кызыкчылыктарга</a:t>
            </a:r>
            <a:r>
              <a:rPr lang="ru-RU" dirty="0"/>
              <a:t> </a:t>
            </a:r>
            <a:r>
              <a:rPr lang="ru-RU" dirty="0" err="1"/>
              <a:t>жана</a:t>
            </a:r>
            <a:r>
              <a:rPr lang="ru-RU" dirty="0"/>
              <a:t> </a:t>
            </a:r>
            <a:r>
              <a:rPr lang="ru-RU" dirty="0" err="1"/>
              <a:t>мотивацияга</a:t>
            </a:r>
            <a:r>
              <a:rPr lang="ru-RU" dirty="0"/>
              <a:t> </a:t>
            </a:r>
            <a:r>
              <a:rPr lang="ru-RU" dirty="0" err="1"/>
              <a:t>ээ</a:t>
            </a:r>
            <a:r>
              <a:rPr lang="ru-RU" dirty="0"/>
              <a:t> </a:t>
            </a:r>
            <a:r>
              <a:rPr lang="ru-RU" dirty="0" err="1"/>
              <a:t>болуусу</a:t>
            </a:r>
            <a:r>
              <a:rPr lang="ru-RU" dirty="0"/>
              <a:t> </a:t>
            </a:r>
            <a:r>
              <a:rPr lang="ru-RU" dirty="0" err="1"/>
              <a:t>жана</a:t>
            </a:r>
            <a:r>
              <a:rPr lang="ru-RU" dirty="0"/>
              <a:t> </a:t>
            </a:r>
            <a:r>
              <a:rPr lang="ru-RU" dirty="0" err="1"/>
              <a:t>биргелешкен</a:t>
            </a:r>
            <a:r>
              <a:rPr lang="ru-RU" dirty="0"/>
              <a:t> </a:t>
            </a:r>
            <a:r>
              <a:rPr lang="ru-RU" dirty="0" err="1"/>
              <a:t>иш-аракеттери</a:t>
            </a:r>
            <a:r>
              <a:rPr lang="ru-RU" dirty="0"/>
              <a:t>  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 err="1"/>
              <a:t>Бизнестин</a:t>
            </a:r>
            <a:r>
              <a:rPr lang="ru-RU" b="1" dirty="0"/>
              <a:t> </a:t>
            </a:r>
            <a:r>
              <a:rPr lang="ru-RU" b="1" dirty="0" err="1"/>
              <a:t>кызыкчылыгы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табуу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ЖӨБ </a:t>
            </a:r>
            <a:r>
              <a:rPr lang="ru-RU" b="1" dirty="0" err="1"/>
              <a:t>органдарынын</a:t>
            </a:r>
            <a:r>
              <a:rPr lang="ru-RU" b="1" dirty="0"/>
              <a:t> </a:t>
            </a:r>
            <a:r>
              <a:rPr lang="ru-RU" b="1" dirty="0" err="1"/>
              <a:t>кызыкчылыгы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жергиликтүү</a:t>
            </a:r>
            <a:r>
              <a:rPr lang="ru-RU" dirty="0"/>
              <a:t> </a:t>
            </a:r>
            <a:r>
              <a:rPr lang="ru-RU" dirty="0" err="1"/>
              <a:t>маанидеги</a:t>
            </a:r>
            <a:r>
              <a:rPr lang="ru-RU" dirty="0"/>
              <a:t> </a:t>
            </a:r>
            <a:r>
              <a:rPr lang="ru-RU" dirty="0" err="1"/>
              <a:t>маселелерди</a:t>
            </a:r>
            <a:r>
              <a:rPr lang="ru-RU" dirty="0"/>
              <a:t> </a:t>
            </a:r>
            <a:r>
              <a:rPr lang="ru-RU" dirty="0" err="1"/>
              <a:t>чечүү</a:t>
            </a:r>
            <a:r>
              <a:rPr lang="ru-RU" dirty="0"/>
              <a:t>, </a:t>
            </a:r>
            <a:r>
              <a:rPr lang="ru-RU" dirty="0" err="1"/>
              <a:t>жарандардын</a:t>
            </a:r>
            <a:r>
              <a:rPr lang="ru-RU" dirty="0"/>
              <a:t> </a:t>
            </a:r>
            <a:r>
              <a:rPr lang="ru-RU" dirty="0" err="1"/>
              <a:t>жашоо</a:t>
            </a:r>
            <a:r>
              <a:rPr lang="ru-RU" dirty="0"/>
              <a:t> </a:t>
            </a:r>
            <a:r>
              <a:rPr lang="ru-RU" dirty="0" err="1"/>
              <a:t>деңгээлин</a:t>
            </a:r>
            <a:r>
              <a:rPr lang="ru-RU" dirty="0"/>
              <a:t> </a:t>
            </a:r>
            <a:r>
              <a:rPr lang="ru-RU" dirty="0" err="1"/>
              <a:t>жогорулатуу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0587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3F203D-9CE4-4DE1-B9B4-D4022AE5D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487" y="365125"/>
            <a:ext cx="11566859" cy="1086603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Ишкерлердин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кызыгуусу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3BFE35F-3BB6-427C-AB62-F916F53FA2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121849"/>
              </p:ext>
            </p:extLst>
          </p:nvPr>
        </p:nvGraphicFramePr>
        <p:xfrm>
          <a:off x="838198" y="2781582"/>
          <a:ext cx="10515600" cy="2849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86ED81E-FEBF-4EA3-87F6-B916226EA9A4}"/>
              </a:ext>
            </a:extLst>
          </p:cNvPr>
          <p:cNvSpPr txBox="1"/>
          <p:nvPr/>
        </p:nvSpPr>
        <p:spPr>
          <a:xfrm>
            <a:off x="569842" y="1647441"/>
            <a:ext cx="11052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Ишкер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/инвестор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пайда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табуу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үчүн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келет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4686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1120</Words>
  <Application>Microsoft Office PowerPoint</Application>
  <PresentationFormat>Широкоэкранный</PresentationFormat>
  <Paragraphs>149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Тема Office</vt:lpstr>
      <vt:lpstr>Жергиликтүү өз алдынча башкаруу деңгээлинде муниципалдык-жеке өнөктөштүк</vt:lpstr>
      <vt:lpstr>Жергиликтүү экономикалык өнүгүү деген эмне?</vt:lpstr>
      <vt:lpstr>Эмне үчүн экономика тарапка бурулуш жасалды?</vt:lpstr>
      <vt:lpstr>Экономиканы өнүктүрүү маселелери боюнча ЖӨБО ыйгарым укуктары</vt:lpstr>
      <vt:lpstr>Что должен сделать орган МСУ для «обеспечения экономического развития»? </vt:lpstr>
      <vt:lpstr>Эмне үчүн экономика жергиликтүү деңгээлде өспөй жатат?</vt:lpstr>
      <vt:lpstr>ЖӨБ деңгээлинде  экономикалык маселелер менен ким  алектенет?</vt:lpstr>
      <vt:lpstr>Муниципалдык – жеке өнөктөштүк (МЖӨ).</vt:lpstr>
      <vt:lpstr>Ишкерлердин кызыгуусу</vt:lpstr>
      <vt:lpstr>«Бизнести өнүктүрүү үчүн шарт түзүү» деген эмне?</vt:lpstr>
      <vt:lpstr>Экономиканы өнүктүрүүдө бийлик органдарынын ролу</vt:lpstr>
      <vt:lpstr>ЖӨБ органдары кантип бизнестин кызматынын жана товарынын наркын төмөндөтө алат? </vt:lpstr>
      <vt:lpstr>МЖӨ долбоорлорун даярдоодо ЖӨБ органдарынын ролу </vt:lpstr>
      <vt:lpstr>ЖӨБ органдары жеке секторду тейлөө чөйрөсүнө тартууга укуктуубу?</vt:lpstr>
      <vt:lpstr>Коммерциялык кызматтар</vt:lpstr>
      <vt:lpstr>ЖӨБО бизнести кызмат көрсөтүүгө тартуу үчүн эмне кылышы керек?</vt:lpstr>
      <vt:lpstr>Жергиликтүү маселелерди чечүүгө бизнести тартуу.</vt:lpstr>
      <vt:lpstr>Кызмат көрсөтүүлөр чөйрөсүнө жеке секторду тартуунун пайдасы.</vt:lpstr>
      <vt:lpstr>Жеке кызмат көрсөтүүчүнүн ишиндеги тобокелдиктер</vt:lpstr>
      <vt:lpstr>Турмуш-тиричиликти камсыздоочу кызмат көрсөтүүлөрдү жеке секторго өткөрүп берүү боюнча иш-аракеттер</vt:lpstr>
      <vt:lpstr>Мисал. Спорт, маданий жактан тейлее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оценки экономических проектов Фондами развития регионов.</dc:title>
  <dc:creator>Admin</dc:creator>
  <cp:lastModifiedBy>user</cp:lastModifiedBy>
  <cp:revision>65</cp:revision>
  <dcterms:created xsi:type="dcterms:W3CDTF">2021-05-30T15:17:57Z</dcterms:created>
  <dcterms:modified xsi:type="dcterms:W3CDTF">2024-03-25T08:16:58Z</dcterms:modified>
</cp:coreProperties>
</file>