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550" r:id="rId3"/>
    <p:sldId id="527" r:id="rId4"/>
    <p:sldId id="526" r:id="rId5"/>
    <p:sldId id="528" r:id="rId6"/>
    <p:sldId id="529" r:id="rId7"/>
    <p:sldId id="530" r:id="rId8"/>
    <p:sldId id="516" r:id="rId9"/>
    <p:sldId id="531" r:id="rId10"/>
    <p:sldId id="517" r:id="rId11"/>
    <p:sldId id="532" r:id="rId12"/>
    <p:sldId id="552" r:id="rId13"/>
    <p:sldId id="479" r:id="rId14"/>
    <p:sldId id="542" r:id="rId15"/>
    <p:sldId id="502" r:id="rId16"/>
    <p:sldId id="554" r:id="rId17"/>
    <p:sldId id="555" r:id="rId18"/>
    <p:sldId id="556" r:id="rId19"/>
    <p:sldId id="512" r:id="rId20"/>
    <p:sldId id="558" r:id="rId21"/>
    <p:sldId id="557" r:id="rId22"/>
    <p:sldId id="511" r:id="rId23"/>
    <p:sldId id="559" r:id="rId24"/>
    <p:sldId id="496" r:id="rId25"/>
    <p:sldId id="264" r:id="rId26"/>
    <p:sldId id="499" r:id="rId27"/>
    <p:sldId id="500" r:id="rId28"/>
    <p:sldId id="278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7F5022-075C-46EE-B27D-01454C14BA0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C488A5-6384-4B89-B557-83D8A8DDA087}">
      <dgm:prSet phldrT="[Текст]" custT="1"/>
      <dgm:spPr/>
      <dgm:t>
        <a:bodyPr/>
        <a:lstStyle/>
        <a:p>
          <a:endParaRPr lang="ru-RU" sz="2200" dirty="0" smtClean="0"/>
        </a:p>
        <a:p>
          <a:r>
            <a:rPr lang="ru-RU" sz="2800" dirty="0" smtClean="0">
              <a:solidFill>
                <a:srgbClr val="FFFF00"/>
              </a:solidFill>
            </a:rPr>
            <a:t>Мамлекеттик менчик </a:t>
          </a:r>
          <a:r>
            <a:rPr lang="ru-RU" sz="2200" dirty="0" smtClean="0"/>
            <a:t>(кайсыл мүлктөр кирет?)</a:t>
          </a:r>
        </a:p>
        <a:p>
          <a:endParaRPr lang="ru-RU" sz="2200" dirty="0"/>
        </a:p>
      </dgm:t>
    </dgm:pt>
    <dgm:pt modelId="{F07A5537-1914-42AC-82A8-A241776A8CA4}" type="parTrans" cxnId="{00D93E16-FFBF-4248-8103-7CB57990E44E}">
      <dgm:prSet/>
      <dgm:spPr/>
      <dgm:t>
        <a:bodyPr/>
        <a:lstStyle/>
        <a:p>
          <a:endParaRPr lang="ru-RU"/>
        </a:p>
      </dgm:t>
    </dgm:pt>
    <dgm:pt modelId="{F1C26281-4B13-43C6-961F-20FED9219D2E}" type="sibTrans" cxnId="{00D93E16-FFBF-4248-8103-7CB57990E44E}">
      <dgm:prSet/>
      <dgm:spPr/>
      <dgm:t>
        <a:bodyPr/>
        <a:lstStyle/>
        <a:p>
          <a:endParaRPr lang="ru-RU"/>
        </a:p>
      </dgm:t>
    </dgm:pt>
    <dgm:pt modelId="{EFBD4EA2-93F5-4D6F-A57D-D0CCBFAA2D74}">
      <dgm:prSet phldrT="[Текст]" custT="1"/>
      <dgm:spPr/>
      <dgm:t>
        <a:bodyPr/>
        <a:lstStyle/>
        <a:p>
          <a:endParaRPr lang="ru-RU" sz="2800" dirty="0" smtClean="0">
            <a:solidFill>
              <a:srgbClr val="FFFF00"/>
            </a:solidFill>
          </a:endParaRPr>
        </a:p>
        <a:p>
          <a:r>
            <a:rPr lang="ru-RU" sz="2800" dirty="0" smtClean="0">
              <a:solidFill>
                <a:srgbClr val="FFFF00"/>
              </a:solidFill>
            </a:rPr>
            <a:t>Муниципалдык менчик </a:t>
          </a:r>
          <a:r>
            <a:rPr lang="ru-RU" sz="2100" dirty="0" smtClean="0"/>
            <a:t>(кайсыл мүлктөр кирет?)</a:t>
          </a:r>
        </a:p>
        <a:p>
          <a:endParaRPr lang="ru-RU" sz="2100" dirty="0"/>
        </a:p>
      </dgm:t>
    </dgm:pt>
    <dgm:pt modelId="{A20E4221-F663-42C5-B2EA-A8BAD80495E5}" type="parTrans" cxnId="{D1DC04EC-86C6-4C73-BBCB-A0458B680F76}">
      <dgm:prSet/>
      <dgm:spPr/>
      <dgm:t>
        <a:bodyPr/>
        <a:lstStyle/>
        <a:p>
          <a:endParaRPr lang="ru-RU"/>
        </a:p>
      </dgm:t>
    </dgm:pt>
    <dgm:pt modelId="{FE4984C2-5AFB-413A-BD4E-F9BA85E193E1}" type="sibTrans" cxnId="{D1DC04EC-86C6-4C73-BBCB-A0458B680F76}">
      <dgm:prSet/>
      <dgm:spPr/>
      <dgm:t>
        <a:bodyPr/>
        <a:lstStyle/>
        <a:p>
          <a:endParaRPr lang="ru-RU"/>
        </a:p>
      </dgm:t>
    </dgm:pt>
    <dgm:pt modelId="{293160D4-9AF4-4DE1-A2EF-292864853E50}">
      <dgm:prSet phldrT="[Текст]" custT="1"/>
      <dgm:spPr/>
      <dgm:t>
        <a:bodyPr/>
        <a:lstStyle/>
        <a:p>
          <a:r>
            <a:rPr lang="ky-KG" sz="2800" dirty="0" smtClean="0">
              <a:solidFill>
                <a:srgbClr val="FFFF00"/>
              </a:solidFill>
            </a:rPr>
            <a:t>Жеке менчик </a:t>
          </a:r>
          <a:r>
            <a:rPr lang="ky-KG" sz="2700" dirty="0" smtClean="0"/>
            <a:t>(</a:t>
          </a:r>
          <a:r>
            <a:rPr lang="ky-KG" sz="2400" dirty="0" smtClean="0"/>
            <a:t>кайсыл мүлктөр кирет?</a:t>
          </a:r>
          <a:r>
            <a:rPr lang="ky-KG" sz="2700" dirty="0" smtClean="0"/>
            <a:t>) </a:t>
          </a:r>
          <a:endParaRPr lang="ru-RU" sz="2700" dirty="0"/>
        </a:p>
      </dgm:t>
    </dgm:pt>
    <dgm:pt modelId="{83459C07-CA71-43C8-A410-F50D3373D34C}" type="parTrans" cxnId="{7D19EB4F-C843-4F9F-8343-DA93EAA2B4B5}">
      <dgm:prSet/>
      <dgm:spPr/>
      <dgm:t>
        <a:bodyPr/>
        <a:lstStyle/>
        <a:p>
          <a:endParaRPr lang="ru-RU"/>
        </a:p>
      </dgm:t>
    </dgm:pt>
    <dgm:pt modelId="{0C1C0CD2-0280-4D55-AC68-0CCF89B6BFA0}" type="sibTrans" cxnId="{7D19EB4F-C843-4F9F-8343-DA93EAA2B4B5}">
      <dgm:prSet/>
      <dgm:spPr/>
      <dgm:t>
        <a:bodyPr/>
        <a:lstStyle/>
        <a:p>
          <a:endParaRPr lang="ru-RU"/>
        </a:p>
      </dgm:t>
    </dgm:pt>
    <dgm:pt modelId="{AF82F8DB-0D07-44A1-AC93-1A9E8661D920}" type="pres">
      <dgm:prSet presAssocID="{2D7F5022-075C-46EE-B27D-01454C14BA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FEDB38-29FD-4D15-AF44-D7F6185D3F8A}" type="pres">
      <dgm:prSet presAssocID="{DAC488A5-6384-4B89-B557-83D8A8DDA087}" presName="parentLin" presStyleCnt="0"/>
      <dgm:spPr/>
    </dgm:pt>
    <dgm:pt modelId="{F6BC1AFF-7AFA-4D5F-B714-CF250F5DBB8F}" type="pres">
      <dgm:prSet presAssocID="{DAC488A5-6384-4B89-B557-83D8A8DDA08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EC70F7A-3DB2-44B2-9C5B-909AB33116F5}" type="pres">
      <dgm:prSet presAssocID="{DAC488A5-6384-4B89-B557-83D8A8DDA08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FEC834-E100-43C7-B64B-0FDD9B0271D8}" type="pres">
      <dgm:prSet presAssocID="{DAC488A5-6384-4B89-B557-83D8A8DDA087}" presName="negativeSpace" presStyleCnt="0"/>
      <dgm:spPr/>
    </dgm:pt>
    <dgm:pt modelId="{FD5EEA5F-8874-496D-B4B4-71B4820B648B}" type="pres">
      <dgm:prSet presAssocID="{DAC488A5-6384-4B89-B557-83D8A8DDA087}" presName="childText" presStyleLbl="conFgAcc1" presStyleIdx="0" presStyleCnt="3" custLinFactNeighborX="-3650" custLinFactNeighborY="46648">
        <dgm:presLayoutVars>
          <dgm:bulletEnabled val="1"/>
        </dgm:presLayoutVars>
      </dgm:prSet>
      <dgm:spPr/>
    </dgm:pt>
    <dgm:pt modelId="{5E5C20E4-40E1-4599-A64B-89BF0FFC7F20}" type="pres">
      <dgm:prSet presAssocID="{F1C26281-4B13-43C6-961F-20FED9219D2E}" presName="spaceBetweenRectangles" presStyleCnt="0"/>
      <dgm:spPr/>
    </dgm:pt>
    <dgm:pt modelId="{F2B33B3C-BB9A-4A72-8787-B9057E6F40FB}" type="pres">
      <dgm:prSet presAssocID="{EFBD4EA2-93F5-4D6F-A57D-D0CCBFAA2D74}" presName="parentLin" presStyleCnt="0"/>
      <dgm:spPr/>
    </dgm:pt>
    <dgm:pt modelId="{55E103F0-B671-4A99-BDAE-A7749A2D35BB}" type="pres">
      <dgm:prSet presAssocID="{EFBD4EA2-93F5-4D6F-A57D-D0CCBFAA2D7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C8DEBE1-8257-44AE-AB00-CF2E5E78DC23}" type="pres">
      <dgm:prSet presAssocID="{EFBD4EA2-93F5-4D6F-A57D-D0CCBFAA2D7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8D0532-6106-4CEB-8DE8-D504CEFFC6C3}" type="pres">
      <dgm:prSet presAssocID="{EFBD4EA2-93F5-4D6F-A57D-D0CCBFAA2D74}" presName="negativeSpace" presStyleCnt="0"/>
      <dgm:spPr/>
    </dgm:pt>
    <dgm:pt modelId="{D31D1959-F366-44DC-B5B6-8CE12C6D7AB2}" type="pres">
      <dgm:prSet presAssocID="{EFBD4EA2-93F5-4D6F-A57D-D0CCBFAA2D74}" presName="childText" presStyleLbl="conFgAcc1" presStyleIdx="1" presStyleCnt="3">
        <dgm:presLayoutVars>
          <dgm:bulletEnabled val="1"/>
        </dgm:presLayoutVars>
      </dgm:prSet>
      <dgm:spPr/>
    </dgm:pt>
    <dgm:pt modelId="{4F5B7ED2-1331-4080-8DBF-BA50809AA86B}" type="pres">
      <dgm:prSet presAssocID="{FE4984C2-5AFB-413A-BD4E-F9BA85E193E1}" presName="spaceBetweenRectangles" presStyleCnt="0"/>
      <dgm:spPr/>
    </dgm:pt>
    <dgm:pt modelId="{BAD3E2D9-D670-4F5F-9A7E-6DE6A28C8150}" type="pres">
      <dgm:prSet presAssocID="{293160D4-9AF4-4DE1-A2EF-292864853E50}" presName="parentLin" presStyleCnt="0"/>
      <dgm:spPr/>
    </dgm:pt>
    <dgm:pt modelId="{3D00AC0D-1465-4F8D-9697-2A016F6E100C}" type="pres">
      <dgm:prSet presAssocID="{293160D4-9AF4-4DE1-A2EF-292864853E5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0814654-9018-42FF-A140-C0832C0EAB97}" type="pres">
      <dgm:prSet presAssocID="{293160D4-9AF4-4DE1-A2EF-292864853E5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CFB68E-B387-402D-A344-F5226A08A7D8}" type="pres">
      <dgm:prSet presAssocID="{293160D4-9AF4-4DE1-A2EF-292864853E50}" presName="negativeSpace" presStyleCnt="0"/>
      <dgm:spPr/>
    </dgm:pt>
    <dgm:pt modelId="{8DF1673E-407A-4C0C-B89B-F0617D6C49E0}" type="pres">
      <dgm:prSet presAssocID="{293160D4-9AF4-4DE1-A2EF-292864853E5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E330783-BA94-4CE4-B3B0-FF3C28E521DA}" type="presOf" srcId="{293160D4-9AF4-4DE1-A2EF-292864853E50}" destId="{B0814654-9018-42FF-A140-C0832C0EAB97}" srcOrd="1" destOrd="0" presId="urn:microsoft.com/office/officeart/2005/8/layout/list1"/>
    <dgm:cxn modelId="{02CCDACB-D480-4617-BBF4-ABF2B1C95391}" type="presOf" srcId="{2D7F5022-075C-46EE-B27D-01454C14BA0F}" destId="{AF82F8DB-0D07-44A1-AC93-1A9E8661D920}" srcOrd="0" destOrd="0" presId="urn:microsoft.com/office/officeart/2005/8/layout/list1"/>
    <dgm:cxn modelId="{BD1EB7DD-0D80-4208-84A9-24D67BEF0987}" type="presOf" srcId="{EFBD4EA2-93F5-4D6F-A57D-D0CCBFAA2D74}" destId="{DC8DEBE1-8257-44AE-AB00-CF2E5E78DC23}" srcOrd="1" destOrd="0" presId="urn:microsoft.com/office/officeart/2005/8/layout/list1"/>
    <dgm:cxn modelId="{712B54EA-8E35-448A-A07C-D130A5470CE3}" type="presOf" srcId="{DAC488A5-6384-4B89-B557-83D8A8DDA087}" destId="{BEC70F7A-3DB2-44B2-9C5B-909AB33116F5}" srcOrd="1" destOrd="0" presId="urn:microsoft.com/office/officeart/2005/8/layout/list1"/>
    <dgm:cxn modelId="{4A57B852-372E-4B2A-8C6C-E9B7D531FD79}" type="presOf" srcId="{DAC488A5-6384-4B89-B557-83D8A8DDA087}" destId="{F6BC1AFF-7AFA-4D5F-B714-CF250F5DBB8F}" srcOrd="0" destOrd="0" presId="urn:microsoft.com/office/officeart/2005/8/layout/list1"/>
    <dgm:cxn modelId="{3AD75CCC-80C1-4D01-9AF9-E41C27E1DFCC}" type="presOf" srcId="{293160D4-9AF4-4DE1-A2EF-292864853E50}" destId="{3D00AC0D-1465-4F8D-9697-2A016F6E100C}" srcOrd="0" destOrd="0" presId="urn:microsoft.com/office/officeart/2005/8/layout/list1"/>
    <dgm:cxn modelId="{CD01CBE3-E4E0-4778-8DA2-19B83BAD4C9A}" type="presOf" srcId="{EFBD4EA2-93F5-4D6F-A57D-D0CCBFAA2D74}" destId="{55E103F0-B671-4A99-BDAE-A7749A2D35BB}" srcOrd="0" destOrd="0" presId="urn:microsoft.com/office/officeart/2005/8/layout/list1"/>
    <dgm:cxn modelId="{00D93E16-FFBF-4248-8103-7CB57990E44E}" srcId="{2D7F5022-075C-46EE-B27D-01454C14BA0F}" destId="{DAC488A5-6384-4B89-B557-83D8A8DDA087}" srcOrd="0" destOrd="0" parTransId="{F07A5537-1914-42AC-82A8-A241776A8CA4}" sibTransId="{F1C26281-4B13-43C6-961F-20FED9219D2E}"/>
    <dgm:cxn modelId="{D1DC04EC-86C6-4C73-BBCB-A0458B680F76}" srcId="{2D7F5022-075C-46EE-B27D-01454C14BA0F}" destId="{EFBD4EA2-93F5-4D6F-A57D-D0CCBFAA2D74}" srcOrd="1" destOrd="0" parTransId="{A20E4221-F663-42C5-B2EA-A8BAD80495E5}" sibTransId="{FE4984C2-5AFB-413A-BD4E-F9BA85E193E1}"/>
    <dgm:cxn modelId="{7D19EB4F-C843-4F9F-8343-DA93EAA2B4B5}" srcId="{2D7F5022-075C-46EE-B27D-01454C14BA0F}" destId="{293160D4-9AF4-4DE1-A2EF-292864853E50}" srcOrd="2" destOrd="0" parTransId="{83459C07-CA71-43C8-A410-F50D3373D34C}" sibTransId="{0C1C0CD2-0280-4D55-AC68-0CCF89B6BFA0}"/>
    <dgm:cxn modelId="{2C51E616-C45E-409C-99DF-4E9958567E51}" type="presParOf" srcId="{AF82F8DB-0D07-44A1-AC93-1A9E8661D920}" destId="{DFFEDB38-29FD-4D15-AF44-D7F6185D3F8A}" srcOrd="0" destOrd="0" presId="urn:microsoft.com/office/officeart/2005/8/layout/list1"/>
    <dgm:cxn modelId="{BDC9B299-8F29-4961-8087-58FDAC9CC87A}" type="presParOf" srcId="{DFFEDB38-29FD-4D15-AF44-D7F6185D3F8A}" destId="{F6BC1AFF-7AFA-4D5F-B714-CF250F5DBB8F}" srcOrd="0" destOrd="0" presId="urn:microsoft.com/office/officeart/2005/8/layout/list1"/>
    <dgm:cxn modelId="{27EDB5B4-0BF6-4FF2-8970-A3762F5B5C8D}" type="presParOf" srcId="{DFFEDB38-29FD-4D15-AF44-D7F6185D3F8A}" destId="{BEC70F7A-3DB2-44B2-9C5B-909AB33116F5}" srcOrd="1" destOrd="0" presId="urn:microsoft.com/office/officeart/2005/8/layout/list1"/>
    <dgm:cxn modelId="{BE013E40-29AB-461F-A7CB-55881244A5CB}" type="presParOf" srcId="{AF82F8DB-0D07-44A1-AC93-1A9E8661D920}" destId="{65FEC834-E100-43C7-B64B-0FDD9B0271D8}" srcOrd="1" destOrd="0" presId="urn:microsoft.com/office/officeart/2005/8/layout/list1"/>
    <dgm:cxn modelId="{8E425048-A83F-4837-86E9-BFC9DCDC3E87}" type="presParOf" srcId="{AF82F8DB-0D07-44A1-AC93-1A9E8661D920}" destId="{FD5EEA5F-8874-496D-B4B4-71B4820B648B}" srcOrd="2" destOrd="0" presId="urn:microsoft.com/office/officeart/2005/8/layout/list1"/>
    <dgm:cxn modelId="{E6F166F9-85CA-4923-8914-7E1A4EF2AA12}" type="presParOf" srcId="{AF82F8DB-0D07-44A1-AC93-1A9E8661D920}" destId="{5E5C20E4-40E1-4599-A64B-89BF0FFC7F20}" srcOrd="3" destOrd="0" presId="urn:microsoft.com/office/officeart/2005/8/layout/list1"/>
    <dgm:cxn modelId="{DBDAE111-C5DD-481A-A37E-4240F854486B}" type="presParOf" srcId="{AF82F8DB-0D07-44A1-AC93-1A9E8661D920}" destId="{F2B33B3C-BB9A-4A72-8787-B9057E6F40FB}" srcOrd="4" destOrd="0" presId="urn:microsoft.com/office/officeart/2005/8/layout/list1"/>
    <dgm:cxn modelId="{EB23B1E9-4B52-418B-B138-BD1B523187F9}" type="presParOf" srcId="{F2B33B3C-BB9A-4A72-8787-B9057E6F40FB}" destId="{55E103F0-B671-4A99-BDAE-A7749A2D35BB}" srcOrd="0" destOrd="0" presId="urn:microsoft.com/office/officeart/2005/8/layout/list1"/>
    <dgm:cxn modelId="{006D3958-0B4B-4B25-BC96-660ECC82FA4D}" type="presParOf" srcId="{F2B33B3C-BB9A-4A72-8787-B9057E6F40FB}" destId="{DC8DEBE1-8257-44AE-AB00-CF2E5E78DC23}" srcOrd="1" destOrd="0" presId="urn:microsoft.com/office/officeart/2005/8/layout/list1"/>
    <dgm:cxn modelId="{2660FEA5-F943-427E-BF75-A9308150C5CD}" type="presParOf" srcId="{AF82F8DB-0D07-44A1-AC93-1A9E8661D920}" destId="{3F8D0532-6106-4CEB-8DE8-D504CEFFC6C3}" srcOrd="5" destOrd="0" presId="urn:microsoft.com/office/officeart/2005/8/layout/list1"/>
    <dgm:cxn modelId="{056A728D-2A05-4FC4-B799-449C27F25CBB}" type="presParOf" srcId="{AF82F8DB-0D07-44A1-AC93-1A9E8661D920}" destId="{D31D1959-F366-44DC-B5B6-8CE12C6D7AB2}" srcOrd="6" destOrd="0" presId="urn:microsoft.com/office/officeart/2005/8/layout/list1"/>
    <dgm:cxn modelId="{689C8AE4-ECA3-4511-9E6F-C7CCE625BD35}" type="presParOf" srcId="{AF82F8DB-0D07-44A1-AC93-1A9E8661D920}" destId="{4F5B7ED2-1331-4080-8DBF-BA50809AA86B}" srcOrd="7" destOrd="0" presId="urn:microsoft.com/office/officeart/2005/8/layout/list1"/>
    <dgm:cxn modelId="{F927B2DA-27A6-4858-B388-849437E533EB}" type="presParOf" srcId="{AF82F8DB-0D07-44A1-AC93-1A9E8661D920}" destId="{BAD3E2D9-D670-4F5F-9A7E-6DE6A28C8150}" srcOrd="8" destOrd="0" presId="urn:microsoft.com/office/officeart/2005/8/layout/list1"/>
    <dgm:cxn modelId="{B95F2382-A255-49F5-B9C9-B4D3BB43DE07}" type="presParOf" srcId="{BAD3E2D9-D670-4F5F-9A7E-6DE6A28C8150}" destId="{3D00AC0D-1465-4F8D-9697-2A016F6E100C}" srcOrd="0" destOrd="0" presId="urn:microsoft.com/office/officeart/2005/8/layout/list1"/>
    <dgm:cxn modelId="{BC610F63-C2E2-48DE-96C4-3EBCC1976BB9}" type="presParOf" srcId="{BAD3E2D9-D670-4F5F-9A7E-6DE6A28C8150}" destId="{B0814654-9018-42FF-A140-C0832C0EAB97}" srcOrd="1" destOrd="0" presId="urn:microsoft.com/office/officeart/2005/8/layout/list1"/>
    <dgm:cxn modelId="{973864AA-4D6C-42FB-869D-DAFB6A9625BD}" type="presParOf" srcId="{AF82F8DB-0D07-44A1-AC93-1A9E8661D920}" destId="{42CFB68E-B387-402D-A344-F5226A08A7D8}" srcOrd="9" destOrd="0" presId="urn:microsoft.com/office/officeart/2005/8/layout/list1"/>
    <dgm:cxn modelId="{0AA1594D-1F66-431A-A1D0-0341F2EC93A4}" type="presParOf" srcId="{AF82F8DB-0D07-44A1-AC93-1A9E8661D920}" destId="{8DF1673E-407A-4C0C-B89B-F0617D6C49E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C34335-3171-4D25-B168-A743FCB7F8D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061AEE-4D1A-408A-BE0A-850D529FE595}">
      <dgm:prSet phldrT="[Текст]"/>
      <dgm:spPr/>
      <dgm:t>
        <a:bodyPr/>
        <a:lstStyle/>
        <a:p>
          <a:r>
            <a:rPr lang="ru-RU" dirty="0" smtClean="0"/>
            <a:t>Пайдаланууга берилет</a:t>
          </a:r>
          <a:endParaRPr lang="ru-RU" dirty="0"/>
        </a:p>
      </dgm:t>
    </dgm:pt>
    <dgm:pt modelId="{0C1EAF78-FCF6-4A2B-8ADB-F2778475A56E}" type="parTrans" cxnId="{5C2EEAC2-0C15-41A3-BC17-73DB1C0DD551}">
      <dgm:prSet/>
      <dgm:spPr/>
      <dgm:t>
        <a:bodyPr/>
        <a:lstStyle/>
        <a:p>
          <a:endParaRPr lang="ru-RU"/>
        </a:p>
      </dgm:t>
    </dgm:pt>
    <dgm:pt modelId="{31BE6475-69C7-4350-A212-CC11D3EC9B36}" type="sibTrans" cxnId="{5C2EEAC2-0C15-41A3-BC17-73DB1C0DD551}">
      <dgm:prSet/>
      <dgm:spPr/>
      <dgm:t>
        <a:bodyPr/>
        <a:lstStyle/>
        <a:p>
          <a:endParaRPr lang="ru-RU"/>
        </a:p>
      </dgm:t>
    </dgm:pt>
    <dgm:pt modelId="{4187FD8A-65EA-4BDD-BA07-2513696362F4}">
      <dgm:prSet phldrT="[Текст]"/>
      <dgm:spPr/>
      <dgm:t>
        <a:bodyPr/>
        <a:lstStyle/>
        <a:p>
          <a:r>
            <a:rPr lang="ru-RU" dirty="0" smtClean="0"/>
            <a:t>Ижараага берилет</a:t>
          </a:r>
          <a:endParaRPr lang="ru-RU" dirty="0"/>
        </a:p>
      </dgm:t>
    </dgm:pt>
    <dgm:pt modelId="{6C7EEA74-8CC7-453D-A196-3C428C064CE6}" type="parTrans" cxnId="{E9B1CEA7-2819-4449-8A34-2C51F724F7DC}">
      <dgm:prSet/>
      <dgm:spPr/>
      <dgm:t>
        <a:bodyPr/>
        <a:lstStyle/>
        <a:p>
          <a:endParaRPr lang="ru-RU"/>
        </a:p>
      </dgm:t>
    </dgm:pt>
    <dgm:pt modelId="{90E3F050-2B67-452E-9523-19DFA4D57889}" type="sibTrans" cxnId="{E9B1CEA7-2819-4449-8A34-2C51F724F7DC}">
      <dgm:prSet/>
      <dgm:spPr/>
      <dgm:t>
        <a:bodyPr/>
        <a:lstStyle/>
        <a:p>
          <a:endParaRPr lang="ru-RU"/>
        </a:p>
      </dgm:t>
    </dgm:pt>
    <dgm:pt modelId="{BAE0B6EF-1CCD-4080-A561-DB9965E80B14}">
      <dgm:prSet phldrT="[Текст]"/>
      <dgm:spPr/>
      <dgm:t>
        <a:bodyPr/>
        <a:lstStyle/>
        <a:p>
          <a:endParaRPr lang="ru-RU" dirty="0" smtClean="0"/>
        </a:p>
        <a:p>
          <a:r>
            <a:rPr lang="ru-RU" dirty="0" smtClean="0"/>
            <a:t>Мулкту ажыратуу</a:t>
          </a:r>
        </a:p>
        <a:p>
          <a:endParaRPr lang="ru-RU" dirty="0"/>
        </a:p>
      </dgm:t>
    </dgm:pt>
    <dgm:pt modelId="{2820114B-E702-4D88-B6F4-2497F5821A87}" type="parTrans" cxnId="{5B577216-EF7B-40EF-9DA3-EE35BAB33563}">
      <dgm:prSet/>
      <dgm:spPr/>
      <dgm:t>
        <a:bodyPr/>
        <a:lstStyle/>
        <a:p>
          <a:endParaRPr lang="ru-RU"/>
        </a:p>
      </dgm:t>
    </dgm:pt>
    <dgm:pt modelId="{6807DA83-A530-42D0-98AD-8CE3C146FC08}" type="sibTrans" cxnId="{5B577216-EF7B-40EF-9DA3-EE35BAB33563}">
      <dgm:prSet/>
      <dgm:spPr/>
      <dgm:t>
        <a:bodyPr/>
        <a:lstStyle/>
        <a:p>
          <a:endParaRPr lang="ru-RU"/>
        </a:p>
      </dgm:t>
    </dgm:pt>
    <dgm:pt modelId="{32E4216F-11B2-49F4-83D4-E5BC6721F650}" type="pres">
      <dgm:prSet presAssocID="{BAC34335-3171-4D25-B168-A743FCB7F8D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07B0EC-2A23-45A7-945F-FE444BCE2848}" type="pres">
      <dgm:prSet presAssocID="{E9061AEE-4D1A-408A-BE0A-850D529FE595}" presName="parentLin" presStyleCnt="0"/>
      <dgm:spPr/>
    </dgm:pt>
    <dgm:pt modelId="{5924BBC8-DA24-443B-8E10-0922E4518762}" type="pres">
      <dgm:prSet presAssocID="{E9061AEE-4D1A-408A-BE0A-850D529FE59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E173596-C9A8-49D8-8584-C2EDC0A33383}" type="pres">
      <dgm:prSet presAssocID="{E9061AEE-4D1A-408A-BE0A-850D529FE59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FC8AB-1206-4832-9802-3BEB537EE03B}" type="pres">
      <dgm:prSet presAssocID="{E9061AEE-4D1A-408A-BE0A-850D529FE595}" presName="negativeSpace" presStyleCnt="0"/>
      <dgm:spPr/>
    </dgm:pt>
    <dgm:pt modelId="{F72DA3CD-5887-48CA-B875-30CD861684ED}" type="pres">
      <dgm:prSet presAssocID="{E9061AEE-4D1A-408A-BE0A-850D529FE595}" presName="childText" presStyleLbl="conFgAcc1" presStyleIdx="0" presStyleCnt="3">
        <dgm:presLayoutVars>
          <dgm:bulletEnabled val="1"/>
        </dgm:presLayoutVars>
      </dgm:prSet>
      <dgm:spPr/>
    </dgm:pt>
    <dgm:pt modelId="{FC869BFD-9CB7-4B9F-A986-F64A2043A929}" type="pres">
      <dgm:prSet presAssocID="{31BE6475-69C7-4350-A212-CC11D3EC9B36}" presName="spaceBetweenRectangles" presStyleCnt="0"/>
      <dgm:spPr/>
    </dgm:pt>
    <dgm:pt modelId="{921BC9E1-88A0-479A-9056-19E8C2E040D7}" type="pres">
      <dgm:prSet presAssocID="{4187FD8A-65EA-4BDD-BA07-2513696362F4}" presName="parentLin" presStyleCnt="0"/>
      <dgm:spPr/>
    </dgm:pt>
    <dgm:pt modelId="{9FB2B2BB-0CA1-4F86-A2C9-9FA494268D47}" type="pres">
      <dgm:prSet presAssocID="{4187FD8A-65EA-4BDD-BA07-2513696362F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4611EA2-23BF-4AB6-8562-E832EF7C437A}" type="pres">
      <dgm:prSet presAssocID="{4187FD8A-65EA-4BDD-BA07-2513696362F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511F22-578B-4293-92E4-4C88D7408DFD}" type="pres">
      <dgm:prSet presAssocID="{4187FD8A-65EA-4BDD-BA07-2513696362F4}" presName="negativeSpace" presStyleCnt="0"/>
      <dgm:spPr/>
    </dgm:pt>
    <dgm:pt modelId="{E3A04728-D298-4AE6-9C08-321402DC1C9C}" type="pres">
      <dgm:prSet presAssocID="{4187FD8A-65EA-4BDD-BA07-2513696362F4}" presName="childText" presStyleLbl="conFgAcc1" presStyleIdx="1" presStyleCnt="3">
        <dgm:presLayoutVars>
          <dgm:bulletEnabled val="1"/>
        </dgm:presLayoutVars>
      </dgm:prSet>
      <dgm:spPr/>
    </dgm:pt>
    <dgm:pt modelId="{83ECD173-5DF9-4D83-ACF2-1AF5C6758846}" type="pres">
      <dgm:prSet presAssocID="{90E3F050-2B67-452E-9523-19DFA4D57889}" presName="spaceBetweenRectangles" presStyleCnt="0"/>
      <dgm:spPr/>
    </dgm:pt>
    <dgm:pt modelId="{F815BDE5-5F60-4591-B102-7F2A8854AB49}" type="pres">
      <dgm:prSet presAssocID="{BAE0B6EF-1CCD-4080-A561-DB9965E80B14}" presName="parentLin" presStyleCnt="0"/>
      <dgm:spPr/>
    </dgm:pt>
    <dgm:pt modelId="{FD9C5B90-7E28-4F6F-85B8-995493D4511E}" type="pres">
      <dgm:prSet presAssocID="{BAE0B6EF-1CCD-4080-A561-DB9965E80B1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78B5FD6-79D3-4B21-A619-88333E5538B4}" type="pres">
      <dgm:prSet presAssocID="{BAE0B6EF-1CCD-4080-A561-DB9965E80B1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2D09F2-76D6-4C32-BFDE-377018CB9BFA}" type="pres">
      <dgm:prSet presAssocID="{BAE0B6EF-1CCD-4080-A561-DB9965E80B14}" presName="negativeSpace" presStyleCnt="0"/>
      <dgm:spPr/>
    </dgm:pt>
    <dgm:pt modelId="{F309FC4D-DA41-4241-A82A-F5628F8DC15E}" type="pres">
      <dgm:prSet presAssocID="{BAE0B6EF-1CCD-4080-A561-DB9965E80B1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6A65D2C-CCB9-4911-851A-07D2C3C2C63D}" type="presOf" srcId="{E9061AEE-4D1A-408A-BE0A-850D529FE595}" destId="{5924BBC8-DA24-443B-8E10-0922E4518762}" srcOrd="0" destOrd="0" presId="urn:microsoft.com/office/officeart/2005/8/layout/list1"/>
    <dgm:cxn modelId="{F3FACA1C-4771-4775-80CC-014DA6275426}" type="presOf" srcId="{BAC34335-3171-4D25-B168-A743FCB7F8DF}" destId="{32E4216F-11B2-49F4-83D4-E5BC6721F650}" srcOrd="0" destOrd="0" presId="urn:microsoft.com/office/officeart/2005/8/layout/list1"/>
    <dgm:cxn modelId="{4DE85A37-7E64-4323-BFC0-D208A6B4342A}" type="presOf" srcId="{4187FD8A-65EA-4BDD-BA07-2513696362F4}" destId="{9FB2B2BB-0CA1-4F86-A2C9-9FA494268D47}" srcOrd="0" destOrd="0" presId="urn:microsoft.com/office/officeart/2005/8/layout/list1"/>
    <dgm:cxn modelId="{5B577216-EF7B-40EF-9DA3-EE35BAB33563}" srcId="{BAC34335-3171-4D25-B168-A743FCB7F8DF}" destId="{BAE0B6EF-1CCD-4080-A561-DB9965E80B14}" srcOrd="2" destOrd="0" parTransId="{2820114B-E702-4D88-B6F4-2497F5821A87}" sibTransId="{6807DA83-A530-42D0-98AD-8CE3C146FC08}"/>
    <dgm:cxn modelId="{E9B1CEA7-2819-4449-8A34-2C51F724F7DC}" srcId="{BAC34335-3171-4D25-B168-A743FCB7F8DF}" destId="{4187FD8A-65EA-4BDD-BA07-2513696362F4}" srcOrd="1" destOrd="0" parTransId="{6C7EEA74-8CC7-453D-A196-3C428C064CE6}" sibTransId="{90E3F050-2B67-452E-9523-19DFA4D57889}"/>
    <dgm:cxn modelId="{F8A6BD2C-DAC9-4D64-A867-FC9D4BB58D05}" type="presOf" srcId="{BAE0B6EF-1CCD-4080-A561-DB9965E80B14}" destId="{FD9C5B90-7E28-4F6F-85B8-995493D4511E}" srcOrd="0" destOrd="0" presId="urn:microsoft.com/office/officeart/2005/8/layout/list1"/>
    <dgm:cxn modelId="{48CB84B9-9231-4270-8229-E9DB50D6157B}" type="presOf" srcId="{BAE0B6EF-1CCD-4080-A561-DB9965E80B14}" destId="{878B5FD6-79D3-4B21-A619-88333E5538B4}" srcOrd="1" destOrd="0" presId="urn:microsoft.com/office/officeart/2005/8/layout/list1"/>
    <dgm:cxn modelId="{5C2EEAC2-0C15-41A3-BC17-73DB1C0DD551}" srcId="{BAC34335-3171-4D25-B168-A743FCB7F8DF}" destId="{E9061AEE-4D1A-408A-BE0A-850D529FE595}" srcOrd="0" destOrd="0" parTransId="{0C1EAF78-FCF6-4A2B-8ADB-F2778475A56E}" sibTransId="{31BE6475-69C7-4350-A212-CC11D3EC9B36}"/>
    <dgm:cxn modelId="{306D253E-AFCE-4143-8894-74AA6C0455AF}" type="presOf" srcId="{E9061AEE-4D1A-408A-BE0A-850D529FE595}" destId="{6E173596-C9A8-49D8-8584-C2EDC0A33383}" srcOrd="1" destOrd="0" presId="urn:microsoft.com/office/officeart/2005/8/layout/list1"/>
    <dgm:cxn modelId="{E3B5B06E-1A0E-41A6-BDAB-47812F9EB701}" type="presOf" srcId="{4187FD8A-65EA-4BDD-BA07-2513696362F4}" destId="{84611EA2-23BF-4AB6-8562-E832EF7C437A}" srcOrd="1" destOrd="0" presId="urn:microsoft.com/office/officeart/2005/8/layout/list1"/>
    <dgm:cxn modelId="{943403F0-7DCE-4763-B6A1-8B21A1671768}" type="presParOf" srcId="{32E4216F-11B2-49F4-83D4-E5BC6721F650}" destId="{A507B0EC-2A23-45A7-945F-FE444BCE2848}" srcOrd="0" destOrd="0" presId="urn:microsoft.com/office/officeart/2005/8/layout/list1"/>
    <dgm:cxn modelId="{F9D562B5-8130-40AD-A5AC-E7099F741CCC}" type="presParOf" srcId="{A507B0EC-2A23-45A7-945F-FE444BCE2848}" destId="{5924BBC8-DA24-443B-8E10-0922E4518762}" srcOrd="0" destOrd="0" presId="urn:microsoft.com/office/officeart/2005/8/layout/list1"/>
    <dgm:cxn modelId="{57DFDB48-42D2-4A6D-B68A-0C4EDC2AD11F}" type="presParOf" srcId="{A507B0EC-2A23-45A7-945F-FE444BCE2848}" destId="{6E173596-C9A8-49D8-8584-C2EDC0A33383}" srcOrd="1" destOrd="0" presId="urn:microsoft.com/office/officeart/2005/8/layout/list1"/>
    <dgm:cxn modelId="{AA2D8374-D87C-4293-843A-5932CB4BB34A}" type="presParOf" srcId="{32E4216F-11B2-49F4-83D4-E5BC6721F650}" destId="{00BFC8AB-1206-4832-9802-3BEB537EE03B}" srcOrd="1" destOrd="0" presId="urn:microsoft.com/office/officeart/2005/8/layout/list1"/>
    <dgm:cxn modelId="{91C383B6-B156-497F-BCC4-222AB6C8F702}" type="presParOf" srcId="{32E4216F-11B2-49F4-83D4-E5BC6721F650}" destId="{F72DA3CD-5887-48CA-B875-30CD861684ED}" srcOrd="2" destOrd="0" presId="urn:microsoft.com/office/officeart/2005/8/layout/list1"/>
    <dgm:cxn modelId="{D2A19B99-FC02-4ADD-B33A-290FE4266569}" type="presParOf" srcId="{32E4216F-11B2-49F4-83D4-E5BC6721F650}" destId="{FC869BFD-9CB7-4B9F-A986-F64A2043A929}" srcOrd="3" destOrd="0" presId="urn:microsoft.com/office/officeart/2005/8/layout/list1"/>
    <dgm:cxn modelId="{6C38192C-013D-4DD7-B6BC-061D7E28FEDF}" type="presParOf" srcId="{32E4216F-11B2-49F4-83D4-E5BC6721F650}" destId="{921BC9E1-88A0-479A-9056-19E8C2E040D7}" srcOrd="4" destOrd="0" presId="urn:microsoft.com/office/officeart/2005/8/layout/list1"/>
    <dgm:cxn modelId="{8744B3F5-AC4B-44D8-A277-9036CCDCFD8A}" type="presParOf" srcId="{921BC9E1-88A0-479A-9056-19E8C2E040D7}" destId="{9FB2B2BB-0CA1-4F86-A2C9-9FA494268D47}" srcOrd="0" destOrd="0" presId="urn:microsoft.com/office/officeart/2005/8/layout/list1"/>
    <dgm:cxn modelId="{67BE0120-E391-49F5-A09E-2F3D5BCA376E}" type="presParOf" srcId="{921BC9E1-88A0-479A-9056-19E8C2E040D7}" destId="{84611EA2-23BF-4AB6-8562-E832EF7C437A}" srcOrd="1" destOrd="0" presId="urn:microsoft.com/office/officeart/2005/8/layout/list1"/>
    <dgm:cxn modelId="{70A029B3-24F5-48B7-97AA-77D79B7A3CC3}" type="presParOf" srcId="{32E4216F-11B2-49F4-83D4-E5BC6721F650}" destId="{1E511F22-578B-4293-92E4-4C88D7408DFD}" srcOrd="5" destOrd="0" presId="urn:microsoft.com/office/officeart/2005/8/layout/list1"/>
    <dgm:cxn modelId="{8EA8E2B2-B69B-45FA-8484-42A713C6B6F2}" type="presParOf" srcId="{32E4216F-11B2-49F4-83D4-E5BC6721F650}" destId="{E3A04728-D298-4AE6-9C08-321402DC1C9C}" srcOrd="6" destOrd="0" presId="urn:microsoft.com/office/officeart/2005/8/layout/list1"/>
    <dgm:cxn modelId="{1AA27A4E-1EDA-458C-A98C-24A01645400A}" type="presParOf" srcId="{32E4216F-11B2-49F4-83D4-E5BC6721F650}" destId="{83ECD173-5DF9-4D83-ACF2-1AF5C6758846}" srcOrd="7" destOrd="0" presId="urn:microsoft.com/office/officeart/2005/8/layout/list1"/>
    <dgm:cxn modelId="{0C0EB2A7-84B2-4A04-87C1-1E999B7C73C4}" type="presParOf" srcId="{32E4216F-11B2-49F4-83D4-E5BC6721F650}" destId="{F815BDE5-5F60-4591-B102-7F2A8854AB49}" srcOrd="8" destOrd="0" presId="urn:microsoft.com/office/officeart/2005/8/layout/list1"/>
    <dgm:cxn modelId="{BB2D8F6D-C67A-4418-A663-C3AC4C893E83}" type="presParOf" srcId="{F815BDE5-5F60-4591-B102-7F2A8854AB49}" destId="{FD9C5B90-7E28-4F6F-85B8-995493D4511E}" srcOrd="0" destOrd="0" presId="urn:microsoft.com/office/officeart/2005/8/layout/list1"/>
    <dgm:cxn modelId="{43B2878C-FE14-40DE-90D3-EA6742453893}" type="presParOf" srcId="{F815BDE5-5F60-4591-B102-7F2A8854AB49}" destId="{878B5FD6-79D3-4B21-A619-88333E5538B4}" srcOrd="1" destOrd="0" presId="urn:microsoft.com/office/officeart/2005/8/layout/list1"/>
    <dgm:cxn modelId="{3233BBE7-F30A-485C-B69F-D483A97C7C8C}" type="presParOf" srcId="{32E4216F-11B2-49F4-83D4-E5BC6721F650}" destId="{082D09F2-76D6-4C32-BFDE-377018CB9BFA}" srcOrd="9" destOrd="0" presId="urn:microsoft.com/office/officeart/2005/8/layout/list1"/>
    <dgm:cxn modelId="{7315E73E-E56D-4910-8DC3-76CD637ECDBE}" type="presParOf" srcId="{32E4216F-11B2-49F4-83D4-E5BC6721F650}" destId="{F309FC4D-DA41-4241-A82A-F5628F8DC15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EEA5F-8874-496D-B4B4-71B4820B648B}">
      <dsp:nvSpPr>
        <dsp:cNvPr id="0" name=""/>
        <dsp:cNvSpPr/>
      </dsp:nvSpPr>
      <dsp:spPr>
        <a:xfrm>
          <a:off x="0" y="608437"/>
          <a:ext cx="8857673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C70F7A-3DB2-44B2-9C5B-909AB33116F5}">
      <dsp:nvSpPr>
        <dsp:cNvPr id="0" name=""/>
        <dsp:cNvSpPr/>
      </dsp:nvSpPr>
      <dsp:spPr>
        <a:xfrm>
          <a:off x="442883" y="20952"/>
          <a:ext cx="6200371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59" tIns="0" rIns="23435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 smtClean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FF00"/>
              </a:solidFill>
            </a:rPr>
            <a:t>Мамлекеттик менчик </a:t>
          </a:r>
          <a:r>
            <a:rPr lang="ru-RU" sz="2200" kern="1200" dirty="0" smtClean="0"/>
            <a:t>(кайсыл мүлктөр кирет?)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491879" y="69948"/>
        <a:ext cx="6102379" cy="905688"/>
      </dsp:txXfrm>
    </dsp:sp>
    <dsp:sp modelId="{D31D1959-F366-44DC-B5B6-8CE12C6D7AB2}">
      <dsp:nvSpPr>
        <dsp:cNvPr id="0" name=""/>
        <dsp:cNvSpPr/>
      </dsp:nvSpPr>
      <dsp:spPr>
        <a:xfrm>
          <a:off x="0" y="2065032"/>
          <a:ext cx="8857673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8DEBE1-8257-44AE-AB00-CF2E5E78DC23}">
      <dsp:nvSpPr>
        <dsp:cNvPr id="0" name=""/>
        <dsp:cNvSpPr/>
      </dsp:nvSpPr>
      <dsp:spPr>
        <a:xfrm>
          <a:off x="442883" y="1563192"/>
          <a:ext cx="6200371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59" tIns="0" rIns="23435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 smtClean="0">
            <a:solidFill>
              <a:srgbClr val="FFFF00"/>
            </a:solidFill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FF00"/>
              </a:solidFill>
            </a:rPr>
            <a:t>Муниципалдык менчик </a:t>
          </a:r>
          <a:r>
            <a:rPr lang="ru-RU" sz="2100" kern="1200" dirty="0" smtClean="0"/>
            <a:t>(кайсыл мүлктөр кирет?)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491879" y="1612188"/>
        <a:ext cx="6102379" cy="905688"/>
      </dsp:txXfrm>
    </dsp:sp>
    <dsp:sp modelId="{8DF1673E-407A-4C0C-B89B-F0617D6C49E0}">
      <dsp:nvSpPr>
        <dsp:cNvPr id="0" name=""/>
        <dsp:cNvSpPr/>
      </dsp:nvSpPr>
      <dsp:spPr>
        <a:xfrm>
          <a:off x="0" y="3607272"/>
          <a:ext cx="8857673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14654-9018-42FF-A140-C0832C0EAB97}">
      <dsp:nvSpPr>
        <dsp:cNvPr id="0" name=""/>
        <dsp:cNvSpPr/>
      </dsp:nvSpPr>
      <dsp:spPr>
        <a:xfrm>
          <a:off x="442883" y="3105432"/>
          <a:ext cx="6200371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59" tIns="0" rIns="23435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2800" kern="1200" dirty="0" smtClean="0">
              <a:solidFill>
                <a:srgbClr val="FFFF00"/>
              </a:solidFill>
            </a:rPr>
            <a:t>Жеке менчик </a:t>
          </a:r>
          <a:r>
            <a:rPr lang="ky-KG" sz="2700" kern="1200" dirty="0" smtClean="0"/>
            <a:t>(</a:t>
          </a:r>
          <a:r>
            <a:rPr lang="ky-KG" sz="2400" kern="1200" dirty="0" smtClean="0"/>
            <a:t>кайсыл мүлктөр кирет?</a:t>
          </a:r>
          <a:r>
            <a:rPr lang="ky-KG" sz="2700" kern="1200" dirty="0" smtClean="0"/>
            <a:t>) </a:t>
          </a:r>
          <a:endParaRPr lang="ru-RU" sz="2700" kern="1200" dirty="0"/>
        </a:p>
      </dsp:txBody>
      <dsp:txXfrm>
        <a:off x="491879" y="3154428"/>
        <a:ext cx="6102379" cy="905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DA3CD-5887-48CA-B875-30CD861684ED}">
      <dsp:nvSpPr>
        <dsp:cNvPr id="0" name=""/>
        <dsp:cNvSpPr/>
      </dsp:nvSpPr>
      <dsp:spPr>
        <a:xfrm>
          <a:off x="0" y="518393"/>
          <a:ext cx="8691418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73596-C9A8-49D8-8584-C2EDC0A33383}">
      <dsp:nvSpPr>
        <dsp:cNvPr id="0" name=""/>
        <dsp:cNvSpPr/>
      </dsp:nvSpPr>
      <dsp:spPr>
        <a:xfrm>
          <a:off x="434570" y="1793"/>
          <a:ext cx="6083992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960" tIns="0" rIns="22996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Пайдаланууга берилет</a:t>
          </a:r>
          <a:endParaRPr lang="ru-RU" sz="3500" kern="1200" dirty="0"/>
        </a:p>
      </dsp:txBody>
      <dsp:txXfrm>
        <a:off x="485007" y="52230"/>
        <a:ext cx="5983118" cy="932326"/>
      </dsp:txXfrm>
    </dsp:sp>
    <dsp:sp modelId="{E3A04728-D298-4AE6-9C08-321402DC1C9C}">
      <dsp:nvSpPr>
        <dsp:cNvPr id="0" name=""/>
        <dsp:cNvSpPr/>
      </dsp:nvSpPr>
      <dsp:spPr>
        <a:xfrm>
          <a:off x="0" y="2105994"/>
          <a:ext cx="8691418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611EA2-23BF-4AB6-8562-E832EF7C437A}">
      <dsp:nvSpPr>
        <dsp:cNvPr id="0" name=""/>
        <dsp:cNvSpPr/>
      </dsp:nvSpPr>
      <dsp:spPr>
        <a:xfrm>
          <a:off x="434570" y="1589394"/>
          <a:ext cx="6083992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960" tIns="0" rIns="22996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Ижараага берилет</a:t>
          </a:r>
          <a:endParaRPr lang="ru-RU" sz="3500" kern="1200" dirty="0"/>
        </a:p>
      </dsp:txBody>
      <dsp:txXfrm>
        <a:off x="485007" y="1639831"/>
        <a:ext cx="5983118" cy="932326"/>
      </dsp:txXfrm>
    </dsp:sp>
    <dsp:sp modelId="{F309FC4D-DA41-4241-A82A-F5628F8DC15E}">
      <dsp:nvSpPr>
        <dsp:cNvPr id="0" name=""/>
        <dsp:cNvSpPr/>
      </dsp:nvSpPr>
      <dsp:spPr>
        <a:xfrm>
          <a:off x="0" y="3693594"/>
          <a:ext cx="8691418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8B5FD6-79D3-4B21-A619-88333E5538B4}">
      <dsp:nvSpPr>
        <dsp:cNvPr id="0" name=""/>
        <dsp:cNvSpPr/>
      </dsp:nvSpPr>
      <dsp:spPr>
        <a:xfrm>
          <a:off x="434570" y="3176994"/>
          <a:ext cx="6083992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960" tIns="0" rIns="22996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 dirty="0" smtClean="0"/>
        </a:p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Мулкту ажыратуу</a:t>
          </a:r>
        </a:p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 dirty="0"/>
        </a:p>
      </dsp:txBody>
      <dsp:txXfrm>
        <a:off x="485007" y="3227431"/>
        <a:ext cx="5983118" cy="932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2DD87-D0EB-4050-BBD6-DFE8FDE1DD8C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7B8E2-D762-4273-823E-AF777C167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150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FC99F-7480-18EF-BA22-5D6052147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270813A-FD2E-751D-6B1C-F55D5499E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F6AF90-091B-1770-230C-F308C34F0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CAC-AB79-4FD0-99D7-973641D6F7B3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9ADDB4-D4AA-6742-C722-DB818A48F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52D266-DDF7-A4A2-0345-008ED2B4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FB5-6F10-4BF0-917E-89B3E4B72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201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F1474B-90FB-83DB-0EBB-3105DF524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527644-410D-833C-08B6-3C45B4A17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1BAB6D-233F-BBD2-EA51-C6A0FD54F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CAC-AB79-4FD0-99D7-973641D6F7B3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711AA6-503C-B9B6-EA15-D9D37F346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C8FCE5-ED3B-1CF9-45E3-27401F06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FB5-6F10-4BF0-917E-89B3E4B72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4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E820048-1F14-C349-A208-98962E979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053781C-5901-DEED-4AA5-4E997B307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EDB794-6D80-CBA2-DEE1-1D15BA7CC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CAC-AB79-4FD0-99D7-973641D6F7B3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F11B53-B9E9-6248-B257-D04E35C91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19EF31-3B32-E216-F657-6D9380CFE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FB5-6F10-4BF0-917E-89B3E4B72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096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 userDrawn="1"/>
        </p:nvSpPr>
        <p:spPr>
          <a:xfrm>
            <a:off x="10737539" y="6654664"/>
            <a:ext cx="11934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6A5236-44AD-2042-BEB4-E68B6DAEE093}" type="slidenum">
              <a:rPr lang="en-US" sz="800" smtClean="0">
                <a:solidFill>
                  <a:schemeClr val="bg1"/>
                </a:solidFill>
              </a:rPr>
              <a:pPr algn="r"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5197"/>
            <a:ext cx="10972800" cy="972441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1584325"/>
            <a:ext cx="10972800" cy="4360366"/>
          </a:xfrm>
          <a:prstGeom prst="rect">
            <a:avLst/>
          </a:prstGeom>
        </p:spPr>
        <p:txBody>
          <a:bodyPr vert="horz"/>
          <a:lstStyle>
            <a:lvl1pPr>
              <a:buClr>
                <a:schemeClr val="accent6"/>
              </a:buClr>
              <a:buSzPct val="100000"/>
              <a:buFont typeface="Arial"/>
              <a:buChar char="•"/>
              <a:defRPr sz="2800" b="0" spc="0">
                <a:solidFill>
                  <a:srgbClr val="535352"/>
                </a:solidFill>
                <a:latin typeface="Calibri"/>
                <a:cs typeface="Calibri"/>
              </a:defRPr>
            </a:lvl1pPr>
            <a:lvl2pPr>
              <a:defRPr>
                <a:solidFill>
                  <a:srgbClr val="535352"/>
                </a:solidFill>
                <a:latin typeface="Calibri"/>
                <a:cs typeface="Calibri"/>
              </a:defRPr>
            </a:lvl2pPr>
            <a:lvl3pPr marL="1143000" indent="-228600">
              <a:buSzPct val="83000"/>
              <a:buFont typeface="Courier New"/>
              <a:buChar char="o"/>
              <a:defRPr>
                <a:solidFill>
                  <a:srgbClr val="535352"/>
                </a:solidFill>
                <a:latin typeface="Calibri"/>
                <a:cs typeface="Calibri"/>
              </a:defRPr>
            </a:lvl3pPr>
            <a:lvl4pPr>
              <a:defRPr>
                <a:solidFill>
                  <a:srgbClr val="535352"/>
                </a:solidFill>
                <a:latin typeface="Calibri"/>
                <a:cs typeface="Calibri"/>
              </a:defRPr>
            </a:lvl4pPr>
            <a:lvl5pPr>
              <a:defRPr>
                <a:solidFill>
                  <a:srgbClr val="535352"/>
                </a:solidFill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>
          <a:xfrm flipV="1">
            <a:off x="0" y="6691304"/>
            <a:ext cx="12252960" cy="195470"/>
          </a:xfrm>
          <a:prstGeom prst="rect">
            <a:avLst/>
          </a:prstGeom>
          <a:solidFill>
            <a:srgbClr val="DB55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9" name="Picture 8" descr="FHI360_Logo_Horiz_tag_4c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583243" y="6174432"/>
            <a:ext cx="1090437" cy="3620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84" y="6169573"/>
            <a:ext cx="1858608" cy="42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45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BA2D4E-040C-5117-1BE7-C0DF810A8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21C0CF-DC1D-15A6-ED3B-F0A9C10DC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623DD6-6D24-6356-ECB4-5EE417B27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CAC-AB79-4FD0-99D7-973641D6F7B3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E837B3-DA45-D03D-4674-51D461F4F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DF9BC8-70F2-4695-93E9-000A2646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FB5-6F10-4BF0-917E-89B3E4B72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71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B1FA77-7FB0-26AD-6DE0-9B444C18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FC26A9-21FF-EAAF-7199-50DC7596F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930B99-DED5-69F7-5FB8-CB01AEF8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CAC-AB79-4FD0-99D7-973641D6F7B3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ECD2E6-53A4-DE40-CF18-46D88CA74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35390B-FF2B-B308-D748-BA5D7F861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FB5-6F10-4BF0-917E-89B3E4B72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74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6B4935-E65F-5B03-2967-824EB3FDF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9D388A-26DA-B197-6DD8-350453D6CC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C476447-D7E5-1933-700F-8EF5B1A16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746CA8-F722-F449-6CDF-A0DFD3F13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CAC-AB79-4FD0-99D7-973641D6F7B3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CB4C77-4932-A78E-1192-5FD35AF5B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9196614-50BA-70B1-FF4A-3F381CD7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FB5-6F10-4BF0-917E-89B3E4B72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83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8623F7-2646-9AF8-42B7-B4CFD2262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EE8FCF-32FA-8470-8B79-7D3716F4C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B71B967-E8B5-CB0D-6BAB-E2762F7D5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C90BAE-0B74-8781-93DE-2024A05D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91D3728-6EF6-C04D-A09D-B400B2955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3F2F1E5-D975-A285-9969-4EF78833B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CAC-AB79-4FD0-99D7-973641D6F7B3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8099B8-9B88-CCC8-8947-502522862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2B2026B-704D-CFE0-7AB1-9EA86824B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FB5-6F10-4BF0-917E-89B3E4B72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395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DEA01C-5AE0-C9E4-401C-C47014B9E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C5765B1-C3CE-BCB6-CB56-B30C41B3E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CAC-AB79-4FD0-99D7-973641D6F7B3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FF832F1-C00C-7F5E-A445-DD20B1EA5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502BC91-1B1F-E962-AF11-5E0B60F8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FB5-6F10-4BF0-917E-89B3E4B72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90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3327F9-A51E-A1E8-E0E9-955D1361C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CAC-AB79-4FD0-99D7-973641D6F7B3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CD7F4DF-724D-82FB-1C15-D2CAE0227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0AC3930-A686-75BE-630F-E9E7449C9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FB5-6F10-4BF0-917E-89B3E4B72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63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3AB0AA-0317-CB2F-1265-9BB0A5771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38AF1D-EB32-59AF-3CDC-9045E624F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F7190F-263F-145A-AC4C-74E4DBF92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EEF5E3-5533-AA67-04BB-D58DE0AE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CAC-AB79-4FD0-99D7-973641D6F7B3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B5513D8-E99F-E37F-F79C-3BE33F53C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6FCA1C-260B-4ABE-EB7C-6CDD98BD3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FB5-6F10-4BF0-917E-89B3E4B72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810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852900-8481-DBE3-1CF3-75D247757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A21DA6C-9FCA-72AB-C9A8-0A44C379D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A5887CE-0B4C-2602-F33D-61BA06639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93492C-75AD-6AF3-1F89-E601FE12D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CAC-AB79-4FD0-99D7-973641D6F7B3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30B734-1AB7-EF51-C3A5-B22F9647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FDE9EF-8555-4A20-0363-022325C1B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FB5-6F10-4BF0-917E-89B3E4B72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96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603B34-4104-1B97-4D43-BC5486B74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672C1C-7F2B-C1C1-7755-EA85C9567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E564D4-373F-A069-734F-4A39C99B8D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C3CAC-AB79-4FD0-99D7-973641D6F7B3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4BE2BE-2D03-42A2-F6AE-99448101D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EA2E36-848B-BD74-EA20-A68AA60BD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F1FB5-6F10-4BF0-917E-89B3E4B72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54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510A59-6830-A587-3029-2876ABAACB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Муниципалдык менчикти </a:t>
            </a:r>
            <a:r>
              <a:rPr lang="ru-RU" sz="4800" b="1" dirty="0" smtClean="0">
                <a:solidFill>
                  <a:srgbClr val="FF0000"/>
                </a:solidFill>
              </a:rPr>
              <a:t>башкаруу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2AD8A8-B85A-3A83-81B4-C86ED41EDA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sz="2800" b="1" dirty="0" err="1"/>
              <a:t>Ханс</a:t>
            </a:r>
            <a:r>
              <a:rPr lang="ru-RU" sz="2800" b="1" dirty="0"/>
              <a:t> </a:t>
            </a:r>
            <a:r>
              <a:rPr lang="ru-RU" sz="2800" b="1" dirty="0" err="1"/>
              <a:t>Зайдель</a:t>
            </a:r>
            <a:r>
              <a:rPr lang="ru-RU" sz="2800" b="1" dirty="0"/>
              <a:t> фонду</a:t>
            </a:r>
          </a:p>
          <a:p>
            <a:r>
              <a:rPr lang="ru-RU" sz="2800" b="1" dirty="0" smtClean="0"/>
              <a:t>Бишкек, 2024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3185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26571"/>
            <a:ext cx="10515600" cy="1252847"/>
          </a:xfrm>
        </p:spPr>
        <p:txBody>
          <a:bodyPr>
            <a:normAutofit fontScale="90000"/>
          </a:bodyPr>
          <a:lstStyle/>
          <a:p>
            <a:pPr algn="ctr"/>
            <a:r>
              <a:rPr lang="ky-KG" b="1" dirty="0" smtClean="0">
                <a:solidFill>
                  <a:srgbClr val="FF0000"/>
                </a:solidFill>
              </a:rPr>
              <a:t/>
            </a:r>
            <a:br>
              <a:rPr lang="ky-KG" b="1" dirty="0" smtClean="0">
                <a:solidFill>
                  <a:srgbClr val="FF0000"/>
                </a:solidFill>
              </a:rPr>
            </a:br>
            <a:r>
              <a:rPr lang="ky-KG" sz="4000" b="1" dirty="0" smtClean="0">
                <a:solidFill>
                  <a:srgbClr val="FF0000"/>
                </a:solidFill>
              </a:rPr>
              <a:t>Муниципалдык </a:t>
            </a:r>
            <a:r>
              <a:rPr lang="ky-KG" sz="4000" b="1" dirty="0">
                <a:solidFill>
                  <a:srgbClr val="FF0000"/>
                </a:solidFill>
              </a:rPr>
              <a:t>менчиктеги мүлк статусу пайда болуунун укуктук негиздери.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br>
              <a:rPr lang="ru-RU" sz="4000" b="1" dirty="0">
                <a:solidFill>
                  <a:srgbClr val="FF0000"/>
                </a:solidFill>
              </a:rPr>
            </a:b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Муниципалдык </a:t>
            </a:r>
            <a:r>
              <a:rPr lang="ru-RU" dirty="0"/>
              <a:t>менчик объектилеринин статусун алуу шарттары:</a:t>
            </a:r>
          </a:p>
          <a:p>
            <a:r>
              <a:rPr lang="ru-RU" dirty="0" smtClean="0"/>
              <a:t>мамлекеттик </a:t>
            </a:r>
            <a:r>
              <a:rPr lang="ru-RU" dirty="0"/>
              <a:t>менчиктин </a:t>
            </a:r>
            <a:r>
              <a:rPr lang="ru-RU" dirty="0" err="1"/>
              <a:t>объекттерин</a:t>
            </a:r>
            <a:r>
              <a:rPr lang="ru-RU" dirty="0"/>
              <a:t> жергиликтүү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алдынча</a:t>
            </a:r>
            <a:r>
              <a:rPr lang="ru-RU" dirty="0"/>
              <a:t> башкаруу </a:t>
            </a:r>
            <a:r>
              <a:rPr lang="ru-RU" dirty="0" err="1"/>
              <a:t>органдарына</a:t>
            </a:r>
            <a:r>
              <a:rPr lang="ru-RU" dirty="0"/>
              <a:t> </a:t>
            </a:r>
            <a:r>
              <a:rPr lang="ru-RU" dirty="0" err="1"/>
              <a:t>өткөрүп</a:t>
            </a:r>
            <a:r>
              <a:rPr lang="ru-RU" dirty="0"/>
              <a:t> берүү;</a:t>
            </a:r>
          </a:p>
          <a:p>
            <a:r>
              <a:rPr lang="ru-RU" dirty="0" err="1"/>
              <a:t>объекттерди</a:t>
            </a:r>
            <a:r>
              <a:rPr lang="ru-RU" dirty="0"/>
              <a:t> </a:t>
            </a:r>
            <a:r>
              <a:rPr lang="ru-RU" dirty="0" err="1"/>
              <a:t>менчикке</a:t>
            </a:r>
            <a:r>
              <a:rPr lang="ru-RU" dirty="0"/>
              <a:t> </a:t>
            </a:r>
            <a:r>
              <a:rPr lang="ru-RU" dirty="0" err="1"/>
              <a:t>жарандардан</a:t>
            </a:r>
            <a:r>
              <a:rPr lang="ru-RU" dirty="0"/>
              <a:t> жана </a:t>
            </a:r>
            <a:r>
              <a:rPr lang="ru-RU" dirty="0" err="1"/>
              <a:t>юридикалык</a:t>
            </a:r>
            <a:r>
              <a:rPr lang="ru-RU" dirty="0"/>
              <a:t> </a:t>
            </a:r>
            <a:r>
              <a:rPr lang="ru-RU" dirty="0" err="1"/>
              <a:t>жактардан</a:t>
            </a:r>
            <a:r>
              <a:rPr lang="ru-RU" dirty="0"/>
              <a:t> </a:t>
            </a:r>
            <a:r>
              <a:rPr lang="ru-RU" dirty="0" err="1"/>
              <a:t>жарандык-укуктук</a:t>
            </a:r>
            <a:r>
              <a:rPr lang="ru-RU" dirty="0"/>
              <a:t> </a:t>
            </a:r>
            <a:r>
              <a:rPr lang="ru-RU" dirty="0" err="1"/>
              <a:t>бүтүмдүн</a:t>
            </a:r>
            <a:r>
              <a:rPr lang="ru-RU" dirty="0"/>
              <a:t> негизинде сатып алуу (сатып алуу-сатуу, </a:t>
            </a:r>
            <a:r>
              <a:rPr lang="ru-RU" dirty="0" err="1"/>
              <a:t>алмашуу</a:t>
            </a:r>
            <a:r>
              <a:rPr lang="ru-RU" dirty="0"/>
              <a:t>, </a:t>
            </a:r>
            <a:r>
              <a:rPr lang="ru-RU" dirty="0" err="1"/>
              <a:t>белеке</a:t>
            </a:r>
            <a:r>
              <a:rPr lang="ru-RU" dirty="0"/>
              <a:t> берүү, </a:t>
            </a:r>
            <a:r>
              <a:rPr lang="ru-RU" dirty="0" err="1"/>
              <a:t>экинчи</a:t>
            </a:r>
            <a:r>
              <a:rPr lang="ru-RU" dirty="0"/>
              <a:t> </a:t>
            </a:r>
            <a:r>
              <a:rPr lang="ru-RU" dirty="0" err="1"/>
              <a:t>жактын</a:t>
            </a:r>
            <a:r>
              <a:rPr lang="ru-RU" dirty="0"/>
              <a:t> </a:t>
            </a:r>
            <a:r>
              <a:rPr lang="ru-RU" dirty="0" err="1"/>
              <a:t>өзүнүн</a:t>
            </a:r>
            <a:r>
              <a:rPr lang="ru-RU" dirty="0"/>
              <a:t> </a:t>
            </a:r>
            <a:r>
              <a:rPr lang="ru-RU" dirty="0" err="1"/>
              <a:t>келишимдик</a:t>
            </a:r>
            <a:r>
              <a:rPr lang="ru-RU" dirty="0"/>
              <a:t> </a:t>
            </a:r>
            <a:r>
              <a:rPr lang="ru-RU" dirty="0" err="1"/>
              <a:t>милдеттенмелерин</a:t>
            </a:r>
            <a:r>
              <a:rPr lang="ru-RU" dirty="0"/>
              <a:t> </a:t>
            </a:r>
            <a:r>
              <a:rPr lang="ru-RU" dirty="0" err="1"/>
              <a:t>аткарбай</a:t>
            </a:r>
            <a:r>
              <a:rPr lang="ru-RU" dirty="0"/>
              <a:t> </a:t>
            </a:r>
            <a:r>
              <a:rPr lang="ru-RU" dirty="0" err="1"/>
              <a:t>коюшу</a:t>
            </a:r>
            <a:r>
              <a:rPr lang="ru-RU" dirty="0"/>
              <a:t>) </a:t>
            </a:r>
            <a:r>
              <a:rPr lang="ru-RU" dirty="0" err="1"/>
              <a:t>аркылуу</a:t>
            </a:r>
            <a:r>
              <a:rPr lang="ru-RU" dirty="0"/>
              <a:t>;</a:t>
            </a:r>
          </a:p>
          <a:p>
            <a:r>
              <a:rPr lang="ru-RU" dirty="0" err="1"/>
              <a:t>соттун</a:t>
            </a:r>
            <a:r>
              <a:rPr lang="ru-RU" dirty="0"/>
              <a:t> </a:t>
            </a:r>
            <a:r>
              <a:rPr lang="ru-RU" dirty="0" err="1"/>
              <a:t>чечими</a:t>
            </a:r>
            <a:r>
              <a:rPr lang="ru-RU" dirty="0"/>
              <a:t> боюнча </a:t>
            </a:r>
            <a:r>
              <a:rPr lang="ru-RU" dirty="0" err="1"/>
              <a:t>мүлккө</a:t>
            </a:r>
            <a:r>
              <a:rPr lang="ru-RU" dirty="0"/>
              <a:t> ээ </a:t>
            </a:r>
            <a:r>
              <a:rPr lang="ru-RU" dirty="0" err="1"/>
              <a:t>болуу</a:t>
            </a:r>
            <a:r>
              <a:rPr lang="ru-RU" dirty="0"/>
              <a:t> (</a:t>
            </a:r>
            <a:r>
              <a:rPr lang="ru-RU" dirty="0" err="1"/>
              <a:t>бузуулар</a:t>
            </a:r>
            <a:r>
              <a:rPr lang="ru-RU" dirty="0"/>
              <a:t> үчүн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коюу</a:t>
            </a:r>
            <a:r>
              <a:rPr lang="ru-RU" dirty="0"/>
              <a:t>);</a:t>
            </a:r>
          </a:p>
          <a:p>
            <a:r>
              <a:rPr lang="ru-RU" dirty="0" err="1"/>
              <a:t>соттун</a:t>
            </a:r>
            <a:r>
              <a:rPr lang="ru-RU" dirty="0"/>
              <a:t> </a:t>
            </a:r>
            <a:r>
              <a:rPr lang="ru-RU" dirty="0" err="1"/>
              <a:t>чечими</a:t>
            </a:r>
            <a:r>
              <a:rPr lang="ru-RU" dirty="0"/>
              <a:t> </a:t>
            </a:r>
            <a:r>
              <a:rPr lang="ru-RU" dirty="0" err="1"/>
              <a:t>боюнча</a:t>
            </a:r>
            <a:r>
              <a:rPr lang="ru-RU" dirty="0"/>
              <a:t> </a:t>
            </a:r>
            <a:r>
              <a:rPr lang="ru-RU" dirty="0" err="1"/>
              <a:t>ээси</a:t>
            </a:r>
            <a:r>
              <a:rPr lang="ru-RU" dirty="0"/>
              <a:t> </a:t>
            </a:r>
            <a:r>
              <a:rPr lang="ru-RU" dirty="0" err="1"/>
              <a:t>жок</a:t>
            </a:r>
            <a:r>
              <a:rPr lang="ru-RU" dirty="0"/>
              <a:t> </a:t>
            </a:r>
            <a:r>
              <a:rPr lang="ru-RU" dirty="0" err="1"/>
              <a:t>нерсени</a:t>
            </a:r>
            <a:r>
              <a:rPr lang="ru-RU" dirty="0"/>
              <a:t> </a:t>
            </a:r>
            <a:r>
              <a:rPr lang="ru-RU" dirty="0" err="1"/>
              <a:t>таануу</a:t>
            </a:r>
            <a:r>
              <a:rPr lang="ru-RU" dirty="0"/>
              <a:t>;</a:t>
            </a:r>
          </a:p>
          <a:p>
            <a:r>
              <a:rPr lang="ru-RU" dirty="0" err="1"/>
              <a:t>курулуштун</a:t>
            </a:r>
            <a:r>
              <a:rPr lang="ru-RU" dirty="0"/>
              <a:t>, </a:t>
            </a:r>
            <a:r>
              <a:rPr lang="ru-RU" dirty="0" err="1"/>
              <a:t>өндүрүштүн </a:t>
            </a:r>
            <a:r>
              <a:rPr lang="ru-RU" dirty="0"/>
              <a:t>же </a:t>
            </a:r>
            <a:r>
              <a:rPr lang="ru-RU" dirty="0" err="1"/>
              <a:t>жаңы объекттерди</a:t>
            </a:r>
            <a:r>
              <a:rPr lang="ru-RU" dirty="0"/>
              <a:t> </a:t>
            </a:r>
            <a:r>
              <a:rPr lang="ru-RU" dirty="0" err="1"/>
              <a:t>түзүүнүн натыйжасында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6C9E36-073F-C284-3FF0-729D61548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0092"/>
          </a:xfrm>
        </p:spPr>
        <p:txBody>
          <a:bodyPr/>
          <a:lstStyle/>
          <a:p>
            <a:pPr algn="ctr">
              <a:lnSpc>
                <a:spcPts val="3000"/>
              </a:lnSpc>
            </a:pPr>
            <a:r>
              <a:rPr lang="ru-RU" sz="2800" b="1" dirty="0">
                <a:solidFill>
                  <a:srgbClr val="FF0000"/>
                </a:solidFill>
              </a:rPr>
              <a:t>ЖӨБ органдарынын MМ башкаруу боюнча </a:t>
            </a:r>
            <a:r>
              <a:rPr lang="ru-RU" sz="2800" b="1" dirty="0" err="1">
                <a:solidFill>
                  <a:srgbClr val="FF0000"/>
                </a:solidFill>
              </a:rPr>
              <a:t>компетенциялары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234FED-547B-34A3-1CDC-793C4947A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34246"/>
            <a:ext cx="5181600" cy="435133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dirty="0"/>
              <a:t>ЖК </a:t>
            </a:r>
            <a:r>
              <a:rPr lang="ru-RU" dirty="0" err="1"/>
              <a:t>компетенциясы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ММти</a:t>
            </a:r>
            <a:r>
              <a:rPr lang="ru-RU" dirty="0"/>
              <a:t> </a:t>
            </a:r>
            <a:r>
              <a:rPr lang="ru-RU" dirty="0" err="1"/>
              <a:t>колдонуунун</a:t>
            </a:r>
            <a:r>
              <a:rPr lang="ru-RU" dirty="0"/>
              <a:t> </a:t>
            </a:r>
            <a:r>
              <a:rPr lang="ru-RU" dirty="0" err="1"/>
              <a:t>тартибин</a:t>
            </a:r>
            <a:r>
              <a:rPr lang="ru-RU" dirty="0"/>
              <a:t> бекитет;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Менчиктештирүү</a:t>
            </a:r>
            <a:r>
              <a:rPr lang="ru-RU" dirty="0"/>
              <a:t> </a:t>
            </a:r>
            <a:r>
              <a:rPr lang="ru-RU" dirty="0" err="1"/>
              <a:t>программасын</a:t>
            </a:r>
            <a:r>
              <a:rPr lang="ru-RU" dirty="0"/>
              <a:t> бекитет;</a:t>
            </a:r>
          </a:p>
          <a:p>
            <a:pPr marL="0" indent="0">
              <a:buNone/>
            </a:pPr>
            <a:r>
              <a:rPr lang="ru-RU" dirty="0"/>
              <a:t>- ММ </a:t>
            </a:r>
            <a:r>
              <a:rPr lang="ru-RU" dirty="0" err="1"/>
              <a:t>пайдаланылса</a:t>
            </a:r>
            <a:r>
              <a:rPr lang="ru-RU" dirty="0"/>
              <a:t>, коммуналдык </a:t>
            </a:r>
            <a:r>
              <a:rPr lang="ru-RU" dirty="0" err="1"/>
              <a:t>кызматтардын</a:t>
            </a:r>
            <a:r>
              <a:rPr lang="ru-RU" dirty="0"/>
              <a:t> </a:t>
            </a:r>
            <a:r>
              <a:rPr lang="ru-RU" dirty="0" err="1"/>
              <a:t>тарифтерин</a:t>
            </a:r>
            <a:r>
              <a:rPr lang="ru-RU" dirty="0"/>
              <a:t> бекитет;</a:t>
            </a:r>
          </a:p>
          <a:p>
            <a:pPr marL="0" indent="0">
              <a:buNone/>
            </a:pPr>
            <a:r>
              <a:rPr lang="ru-RU" dirty="0"/>
              <a:t>- ММ </a:t>
            </a:r>
            <a:r>
              <a:rPr lang="ru-RU" dirty="0" err="1"/>
              <a:t>объекттерин</a:t>
            </a:r>
            <a:r>
              <a:rPr lang="ru-RU" dirty="0"/>
              <a:t> </a:t>
            </a:r>
            <a:r>
              <a:rPr lang="ru-RU" dirty="0" err="1"/>
              <a:t>пайдалануудан</a:t>
            </a:r>
            <a:r>
              <a:rPr lang="ru-RU" dirty="0"/>
              <a:t> чыгаруунун </a:t>
            </a:r>
            <a:r>
              <a:rPr lang="ru-RU" dirty="0" err="1"/>
              <a:t>тартибин</a:t>
            </a:r>
            <a:r>
              <a:rPr lang="ru-RU" dirty="0"/>
              <a:t> </a:t>
            </a:r>
            <a:r>
              <a:rPr lang="ru-RU" dirty="0" err="1"/>
              <a:t>белгилейт</a:t>
            </a:r>
            <a:endParaRPr lang="ru-RU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A8C1E708-BCA1-F28F-923B-F836949CA6CD}"/>
              </a:ext>
            </a:extLst>
          </p:cNvPr>
          <p:cNvSpPr txBox="1">
            <a:spLocks/>
          </p:cNvSpPr>
          <p:nvPr/>
        </p:nvSpPr>
        <p:spPr>
          <a:xfrm>
            <a:off x="6400395" y="1325218"/>
            <a:ext cx="3777175" cy="4360366"/>
          </a:xfrm>
          <a:prstGeom prst="rect">
            <a:avLst/>
          </a:prstGeom>
        </p:spPr>
        <p:txBody>
          <a:bodyPr vert="horz"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sz="2800" b="0" i="0" kern="1200" spc="0">
                <a:solidFill>
                  <a:srgbClr val="535352"/>
                </a:solidFill>
                <a:latin typeface="Calibri"/>
                <a:ea typeface="+mn-ea"/>
                <a:cs typeface="Calibri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535352"/>
                </a:solidFill>
                <a:latin typeface="Calibri"/>
                <a:ea typeface="+mn-ea"/>
                <a:cs typeface="Calibri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SzPct val="83000"/>
              <a:buFont typeface="Courier New"/>
              <a:buChar char="o"/>
              <a:defRPr sz="2400" kern="1200">
                <a:solidFill>
                  <a:srgbClr val="535352"/>
                </a:solidFill>
                <a:latin typeface="Calibri"/>
                <a:ea typeface="+mn-ea"/>
                <a:cs typeface="Calibri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35352"/>
                </a:solidFill>
                <a:latin typeface="Calibri"/>
                <a:ea typeface="+mn-ea"/>
                <a:cs typeface="Calibri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535352"/>
                </a:solidFill>
                <a:latin typeface="Calibri"/>
                <a:ea typeface="+mn-ea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000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18E455-864F-073C-6337-FE21DD4A3186}"/>
              </a:ext>
            </a:extLst>
          </p:cNvPr>
          <p:cNvSpPr txBox="1"/>
          <p:nvPr/>
        </p:nvSpPr>
        <p:spPr>
          <a:xfrm>
            <a:off x="6612835" y="1243243"/>
            <a:ext cx="394533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u="sng" dirty="0" err="1"/>
              <a:t>Мэриянын</a:t>
            </a:r>
            <a:r>
              <a:rPr lang="ru-RU" sz="2400" u="sng" dirty="0"/>
              <a:t>/айыл </a:t>
            </a:r>
            <a:r>
              <a:rPr lang="ru-RU" sz="2400" u="sng" dirty="0" err="1"/>
              <a:t>өкмөтүнүн</a:t>
            </a:r>
            <a:r>
              <a:rPr lang="ru-RU" sz="2400" u="sng" dirty="0"/>
              <a:t> </a:t>
            </a:r>
            <a:r>
              <a:rPr lang="ru-RU" sz="2400" u="sng" dirty="0" err="1"/>
              <a:t>компетенциясына</a:t>
            </a:r>
            <a:r>
              <a:rPr lang="ru-RU" sz="2400" u="sng" dirty="0"/>
              <a:t>:</a:t>
            </a:r>
          </a:p>
          <a:p>
            <a:r>
              <a:rPr lang="ru-RU" dirty="0"/>
              <a:t>- </a:t>
            </a:r>
            <a:r>
              <a:rPr lang="ru-RU" sz="2400" dirty="0"/>
              <a:t>ММ </a:t>
            </a:r>
            <a:r>
              <a:rPr lang="ru-RU" sz="2400" dirty="0" err="1"/>
              <a:t>башкарат</a:t>
            </a:r>
            <a:r>
              <a:rPr lang="ru-RU" sz="2400" dirty="0"/>
              <a:t> жана </a:t>
            </a:r>
            <a:r>
              <a:rPr lang="ru-RU" sz="2400" dirty="0" err="1"/>
              <a:t>тескейт</a:t>
            </a:r>
            <a:r>
              <a:rPr lang="ru-RU" sz="2400" dirty="0"/>
              <a:t>;</a:t>
            </a:r>
          </a:p>
          <a:p>
            <a:r>
              <a:rPr lang="ru-RU" sz="2400" dirty="0"/>
              <a:t>- ММ </a:t>
            </a:r>
            <a:r>
              <a:rPr lang="ru-RU" sz="2400" dirty="0" err="1"/>
              <a:t>маселелери</a:t>
            </a:r>
            <a:r>
              <a:rPr lang="ru-RU" sz="2400" dirty="0"/>
              <a:t> боюнча </a:t>
            </a:r>
            <a:r>
              <a:rPr lang="ru-RU" sz="2400" dirty="0" err="1"/>
              <a:t>долбоорлорду</a:t>
            </a:r>
            <a:r>
              <a:rPr lang="ru-RU" sz="2400" dirty="0"/>
              <a:t> иштеп </a:t>
            </a:r>
            <a:r>
              <a:rPr lang="ru-RU" sz="2400" dirty="0" err="1"/>
              <a:t>чыгат</a:t>
            </a:r>
            <a:r>
              <a:rPr lang="ru-RU" sz="2400" dirty="0"/>
              <a:t> жана </a:t>
            </a:r>
            <a:r>
              <a:rPr lang="ru-RU" sz="2400" dirty="0" err="1"/>
              <a:t>сунуштайт</a:t>
            </a:r>
            <a:r>
              <a:rPr lang="ru-RU" sz="2400" dirty="0"/>
              <a:t>;</a:t>
            </a:r>
          </a:p>
          <a:p>
            <a:r>
              <a:rPr lang="ru-RU" sz="2400" dirty="0"/>
              <a:t>- ММ </a:t>
            </a:r>
            <a:r>
              <a:rPr lang="ru-RU" sz="2400" dirty="0" err="1"/>
              <a:t>келишимдерин</a:t>
            </a:r>
            <a:r>
              <a:rPr lang="ru-RU" sz="2400" dirty="0"/>
              <a:t> </a:t>
            </a:r>
            <a:r>
              <a:rPr lang="ru-RU" sz="2400" dirty="0" err="1"/>
              <a:t>түзөт</a:t>
            </a:r>
            <a:r>
              <a:rPr lang="ru-RU" sz="2400" dirty="0"/>
              <a:t>;</a:t>
            </a:r>
          </a:p>
          <a:p>
            <a:r>
              <a:rPr lang="ru-RU" sz="2400" dirty="0"/>
              <a:t>- </a:t>
            </a:r>
            <a:r>
              <a:rPr lang="en-US" sz="2400" dirty="0"/>
              <a:t>M</a:t>
            </a:r>
            <a:r>
              <a:rPr lang="ru-RU" sz="2400" dirty="0"/>
              <a:t>М </a:t>
            </a:r>
            <a:r>
              <a:rPr lang="ru-RU" sz="2400" dirty="0" err="1"/>
              <a:t>объекттеринин</a:t>
            </a:r>
            <a:r>
              <a:rPr lang="ru-RU" sz="2400" dirty="0"/>
              <a:t> реестрин </a:t>
            </a:r>
            <a:r>
              <a:rPr lang="ru-RU" sz="2400" dirty="0" err="1"/>
              <a:t>жүргүзөт</a:t>
            </a:r>
            <a:r>
              <a:rPr lang="ru-RU" sz="2400" dirty="0"/>
              <a:t>;</a:t>
            </a:r>
          </a:p>
          <a:p>
            <a:r>
              <a:rPr lang="ru-RU" sz="2400" dirty="0"/>
              <a:t>- ММ </a:t>
            </a:r>
            <a:r>
              <a:rPr lang="ru-RU" sz="2400" dirty="0" err="1"/>
              <a:t>сакталышын</a:t>
            </a:r>
            <a:r>
              <a:rPr lang="ru-RU" sz="2400" dirty="0"/>
              <a:t> </a:t>
            </a:r>
            <a:r>
              <a:rPr lang="ru-RU" sz="2400" dirty="0" err="1"/>
              <a:t>камсыздайт</a:t>
            </a:r>
            <a:r>
              <a:rPr lang="ru-RU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93119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86F97F-4609-FAC2-A7A2-14C4368EC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069"/>
            <a:ext cx="10515600" cy="18418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300" b="1" dirty="0">
                <a:solidFill>
                  <a:srgbClr val="FF0000"/>
                </a:solidFill>
              </a:rPr>
              <a:t>Мүлккө муниципалдык менчик ж/ө </a:t>
            </a:r>
            <a:r>
              <a:rPr lang="ru-RU" sz="3300" b="1" dirty="0" err="1">
                <a:solidFill>
                  <a:srgbClr val="FF0000"/>
                </a:solidFill>
              </a:rPr>
              <a:t>мыйзам</a:t>
            </a:r>
            <a:r>
              <a:rPr lang="ru-RU" sz="3300" b="1" dirty="0">
                <a:solidFill>
                  <a:srgbClr val="FF0000"/>
                </a:solidFill>
              </a:rPr>
              <a:t> 14-статья.</a:t>
            </a:r>
            <a:br>
              <a:rPr lang="ru-RU" sz="3300" b="1" dirty="0">
                <a:solidFill>
                  <a:srgbClr val="FF0000"/>
                </a:solidFill>
              </a:rPr>
            </a:br>
            <a:r>
              <a:rPr lang="ru-RU" sz="3300" b="1" dirty="0">
                <a:solidFill>
                  <a:srgbClr val="FF0000"/>
                </a:solidFill>
              </a:rPr>
              <a:t> Жергиликтүү </a:t>
            </a:r>
            <a:r>
              <a:rPr lang="ru-RU" sz="3300" b="1" dirty="0" err="1">
                <a:solidFill>
                  <a:srgbClr val="FF0000"/>
                </a:solidFill>
              </a:rPr>
              <a:t>өз</a:t>
            </a:r>
            <a:r>
              <a:rPr lang="ru-RU" sz="3300" b="1" dirty="0">
                <a:solidFill>
                  <a:srgbClr val="FF0000"/>
                </a:solidFill>
              </a:rPr>
              <a:t> </a:t>
            </a:r>
            <a:r>
              <a:rPr lang="ru-RU" sz="3300" b="1" dirty="0" err="1">
                <a:solidFill>
                  <a:srgbClr val="FF0000"/>
                </a:solidFill>
              </a:rPr>
              <a:t>алдынча</a:t>
            </a:r>
            <a:r>
              <a:rPr lang="ru-RU" sz="3300" b="1" dirty="0">
                <a:solidFill>
                  <a:srgbClr val="FF0000"/>
                </a:solidFill>
              </a:rPr>
              <a:t> башкаруу органдары </a:t>
            </a:r>
            <a:r>
              <a:rPr lang="ru-RU" sz="3300" b="1" dirty="0" err="1">
                <a:solidFill>
                  <a:srgbClr val="FF0000"/>
                </a:solidFill>
              </a:rPr>
              <a:t>өзгөртүп</a:t>
            </a:r>
            <a:r>
              <a:rPr lang="ru-RU" sz="3300" b="1" dirty="0">
                <a:solidFill>
                  <a:srgbClr val="FF0000"/>
                </a:solidFill>
              </a:rPr>
              <a:t> </a:t>
            </a:r>
            <a:r>
              <a:rPr lang="ru-RU" sz="3300" b="1" dirty="0" err="1">
                <a:solidFill>
                  <a:srgbClr val="FF0000"/>
                </a:solidFill>
              </a:rPr>
              <a:t>түзүлгөн</a:t>
            </a:r>
            <a:r>
              <a:rPr lang="ru-RU" sz="3300" b="1" dirty="0">
                <a:solidFill>
                  <a:srgbClr val="FF0000"/>
                </a:solidFill>
              </a:rPr>
              <a:t>, </a:t>
            </a:r>
            <a:r>
              <a:rPr lang="ru-RU" sz="3300" b="1" dirty="0" err="1">
                <a:solidFill>
                  <a:srgbClr val="FF0000"/>
                </a:solidFill>
              </a:rPr>
              <a:t>бириккен</a:t>
            </a:r>
            <a:r>
              <a:rPr lang="ru-RU" sz="3300" b="1" dirty="0">
                <a:solidFill>
                  <a:srgbClr val="FF0000"/>
                </a:solidFill>
              </a:rPr>
              <a:t> же </a:t>
            </a:r>
            <a:r>
              <a:rPr lang="ru-RU" sz="3300" b="1" dirty="0" err="1">
                <a:solidFill>
                  <a:srgbClr val="FF0000"/>
                </a:solidFill>
              </a:rPr>
              <a:t>жоюлган</a:t>
            </a:r>
            <a:r>
              <a:rPr lang="ru-RU" sz="3300" b="1" dirty="0">
                <a:solidFill>
                  <a:srgbClr val="FF0000"/>
                </a:solidFill>
              </a:rPr>
              <a:t> </a:t>
            </a:r>
            <a:r>
              <a:rPr lang="ru-RU" sz="3300" b="1" dirty="0" err="1">
                <a:solidFill>
                  <a:srgbClr val="FF0000"/>
                </a:solidFill>
              </a:rPr>
              <a:t>учурда</a:t>
            </a:r>
            <a:r>
              <a:rPr lang="ru-RU" sz="3300" b="1" dirty="0">
                <a:solidFill>
                  <a:srgbClr val="FF0000"/>
                </a:solidFill>
              </a:rPr>
              <a:t> </a:t>
            </a:r>
            <a:r>
              <a:rPr lang="ru-RU" sz="3300" b="1" dirty="0" err="1">
                <a:solidFill>
                  <a:srgbClr val="FF0000"/>
                </a:solidFill>
              </a:rPr>
              <a:t>мүлккө</a:t>
            </a:r>
            <a:r>
              <a:rPr lang="ru-RU" sz="3300" b="1" dirty="0">
                <a:solidFill>
                  <a:srgbClr val="FF0000"/>
                </a:solidFill>
              </a:rPr>
              <a:t> муниципалдык менчикти </a:t>
            </a:r>
            <a:r>
              <a:rPr lang="ru-RU" sz="3300" b="1" dirty="0" err="1">
                <a:solidFill>
                  <a:srgbClr val="FF0000"/>
                </a:solidFill>
              </a:rPr>
              <a:t>өткөрүп</a:t>
            </a:r>
            <a:r>
              <a:rPr lang="ru-RU" sz="3300" b="1" dirty="0">
                <a:solidFill>
                  <a:srgbClr val="FF0000"/>
                </a:solidFill>
              </a:rPr>
              <a:t> берүү</a:t>
            </a:r>
            <a:r>
              <a:rPr lang="ru-RU" sz="2800" b="1" dirty="0">
                <a:solidFill>
                  <a:srgbClr val="FF0000"/>
                </a:solidFill>
              </a:rPr>
              <a:t/>
            </a:r>
            <a:br>
              <a:rPr lang="ru-RU" sz="2800" b="1" dirty="0">
                <a:solidFill>
                  <a:srgbClr val="FF0000"/>
                </a:solidFill>
              </a:rPr>
            </a:b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153DE5-F3E2-EF10-33FA-1EBBFA95B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1497"/>
            <a:ext cx="10515600" cy="450668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1. Жергиликтүү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алдынча</a:t>
            </a:r>
            <a:r>
              <a:rPr lang="ru-RU" dirty="0"/>
              <a:t> башкаруу органдары </a:t>
            </a:r>
            <a:r>
              <a:rPr lang="ru-RU" dirty="0" err="1"/>
              <a:t>өзгөртүп</a:t>
            </a:r>
            <a:r>
              <a:rPr lang="ru-RU" dirty="0"/>
              <a:t> </a:t>
            </a:r>
            <a:r>
              <a:rPr lang="ru-RU" dirty="0" err="1"/>
              <a:t>түзүлгөн</a:t>
            </a:r>
            <a:r>
              <a:rPr lang="ru-RU" dirty="0"/>
              <a:t> же </a:t>
            </a:r>
            <a:r>
              <a:rPr lang="ru-RU" dirty="0" err="1"/>
              <a:t>бириккен</a:t>
            </a:r>
            <a:r>
              <a:rPr lang="ru-RU" dirty="0"/>
              <a:t> </a:t>
            </a:r>
            <a:r>
              <a:rPr lang="ru-RU" dirty="0" err="1"/>
              <a:t>учурда</a:t>
            </a:r>
            <a:r>
              <a:rPr lang="ru-RU" dirty="0"/>
              <a:t> </a:t>
            </a:r>
            <a:r>
              <a:rPr lang="ru-RU" dirty="0" err="1"/>
              <a:t>аларга</a:t>
            </a:r>
            <a:r>
              <a:rPr lang="ru-RU" dirty="0"/>
              <a:t> </a:t>
            </a:r>
            <a:r>
              <a:rPr lang="ru-RU" dirty="0" err="1"/>
              <a:t>таандык</a:t>
            </a:r>
            <a:r>
              <a:rPr lang="ru-RU" dirty="0"/>
              <a:t> болгон </a:t>
            </a:r>
            <a:r>
              <a:rPr lang="ru-RU" dirty="0" err="1"/>
              <a:t>мүлккө</a:t>
            </a:r>
            <a:r>
              <a:rPr lang="ru-RU" dirty="0"/>
              <a:t> муниципалдык менчик </a:t>
            </a:r>
            <a:r>
              <a:rPr lang="ru-RU" dirty="0" err="1"/>
              <a:t>тийиштүү</a:t>
            </a:r>
            <a:r>
              <a:rPr lang="ru-RU" dirty="0"/>
              <a:t> жергиликтүү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алдынча</a:t>
            </a:r>
            <a:r>
              <a:rPr lang="ru-RU" dirty="0"/>
              <a:t> башкаруу </a:t>
            </a:r>
            <a:r>
              <a:rPr lang="ru-RU" dirty="0" err="1"/>
              <a:t>органынын</a:t>
            </a:r>
            <a:r>
              <a:rPr lang="ru-RU" dirty="0"/>
              <a:t> укук </a:t>
            </a:r>
            <a:r>
              <a:rPr lang="ru-RU" dirty="0" err="1"/>
              <a:t>мурастоочусуна</a:t>
            </a:r>
            <a:r>
              <a:rPr lang="ru-RU" dirty="0"/>
              <a:t> </a:t>
            </a:r>
            <a:r>
              <a:rPr lang="ru-RU" dirty="0" err="1"/>
              <a:t>компенсациясыз</a:t>
            </a:r>
            <a:r>
              <a:rPr lang="ru-RU" dirty="0"/>
              <a:t> </a:t>
            </a:r>
            <a:r>
              <a:rPr lang="ru-RU" dirty="0" err="1"/>
              <a:t>өткөрүп</a:t>
            </a:r>
            <a:r>
              <a:rPr lang="ru-RU" dirty="0"/>
              <a:t> берилет.</a:t>
            </a:r>
          </a:p>
          <a:p>
            <a:pPr marL="0" indent="0" algn="just">
              <a:buNone/>
            </a:pPr>
            <a:r>
              <a:rPr lang="ru-RU" dirty="0"/>
              <a:t>2. Укук </a:t>
            </a:r>
            <a:r>
              <a:rPr lang="ru-RU" dirty="0" err="1"/>
              <a:t>мурастоочусу</a:t>
            </a:r>
            <a:r>
              <a:rPr lang="ru-RU" dirty="0"/>
              <a:t> </a:t>
            </a:r>
            <a:r>
              <a:rPr lang="ru-RU" dirty="0" err="1"/>
              <a:t>болбогон</a:t>
            </a:r>
            <a:r>
              <a:rPr lang="ru-RU" dirty="0"/>
              <a:t> жергиликтүү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алдынча</a:t>
            </a:r>
            <a:r>
              <a:rPr lang="ru-RU" dirty="0"/>
              <a:t> башкаруу органдары </a:t>
            </a:r>
            <a:r>
              <a:rPr lang="ru-RU" dirty="0" err="1"/>
              <a:t>жоюлган</a:t>
            </a:r>
            <a:r>
              <a:rPr lang="ru-RU" dirty="0"/>
              <a:t> </a:t>
            </a:r>
            <a:r>
              <a:rPr lang="ru-RU" dirty="0" err="1"/>
              <a:t>учурда</a:t>
            </a:r>
            <a:r>
              <a:rPr lang="ru-RU" dirty="0"/>
              <a:t> </a:t>
            </a:r>
            <a:r>
              <a:rPr lang="ru-RU" dirty="0" err="1"/>
              <a:t>мүлккө</a:t>
            </a:r>
            <a:r>
              <a:rPr lang="ru-RU" dirty="0"/>
              <a:t> муниципалдык менчик </a:t>
            </a:r>
            <a:r>
              <a:rPr lang="ru-RU" dirty="0" err="1"/>
              <a:t>мамлекетке</a:t>
            </a:r>
            <a:r>
              <a:rPr lang="ru-RU" dirty="0"/>
              <a:t> </a:t>
            </a:r>
            <a:r>
              <a:rPr lang="ru-RU" dirty="0" err="1"/>
              <a:t>компенсациясыз</a:t>
            </a:r>
            <a:r>
              <a:rPr lang="ru-RU" dirty="0"/>
              <a:t> эле </a:t>
            </a:r>
            <a:r>
              <a:rPr lang="ru-RU" dirty="0" err="1"/>
              <a:t>өткөрүп</a:t>
            </a:r>
            <a:r>
              <a:rPr lang="ru-RU" dirty="0"/>
              <a:t> берилет.</a:t>
            </a:r>
          </a:p>
          <a:p>
            <a:pPr marL="0" indent="0" algn="just">
              <a:buNone/>
            </a:pPr>
            <a:r>
              <a:rPr lang="ru-RU" dirty="0"/>
              <a:t>3. Жергиликтүү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алдынча</a:t>
            </a:r>
            <a:r>
              <a:rPr lang="ru-RU" dirty="0"/>
              <a:t> башкаруу </a:t>
            </a:r>
            <a:r>
              <a:rPr lang="ru-RU" dirty="0" err="1"/>
              <a:t>органдарынын</a:t>
            </a:r>
            <a:r>
              <a:rPr lang="ru-RU" dirty="0"/>
              <a:t> укук </a:t>
            </a:r>
            <a:r>
              <a:rPr lang="ru-RU" dirty="0" err="1"/>
              <a:t>мурастоочусуна</a:t>
            </a:r>
            <a:r>
              <a:rPr lang="ru-RU" dirty="0"/>
              <a:t> же </a:t>
            </a:r>
            <a:r>
              <a:rPr lang="ru-RU" dirty="0" err="1"/>
              <a:t>мамлекетке</a:t>
            </a:r>
            <a:r>
              <a:rPr lang="ru-RU" dirty="0"/>
              <a:t> </a:t>
            </a:r>
            <a:r>
              <a:rPr lang="ru-RU" dirty="0" err="1"/>
              <a:t>мүлккө</a:t>
            </a:r>
            <a:r>
              <a:rPr lang="ru-RU" dirty="0"/>
              <a:t> муниципалдык менчик мамлекеттик комиссия тарабынан </a:t>
            </a:r>
            <a:r>
              <a:rPr lang="ru-RU" dirty="0" err="1"/>
              <a:t>өткөрүп</a:t>
            </a:r>
            <a:r>
              <a:rPr lang="ru-RU" dirty="0"/>
              <a:t> берилет. </a:t>
            </a:r>
            <a:r>
              <a:rPr lang="ru-RU" dirty="0" err="1"/>
              <a:t>Мындай</a:t>
            </a:r>
            <a:r>
              <a:rPr lang="ru-RU" dirty="0"/>
              <a:t> </a:t>
            </a:r>
            <a:r>
              <a:rPr lang="ru-RU" dirty="0" err="1"/>
              <a:t>комиссияны</a:t>
            </a:r>
            <a:r>
              <a:rPr lang="ru-RU" dirty="0"/>
              <a:t> </a:t>
            </a:r>
            <a:r>
              <a:rPr lang="ru-RU" dirty="0" err="1"/>
              <a:t>түзүү</a:t>
            </a:r>
            <a:r>
              <a:rPr lang="ru-RU" dirty="0"/>
              <a:t> жана анын </a:t>
            </a:r>
            <a:r>
              <a:rPr lang="ru-RU" dirty="0" err="1"/>
              <a:t>өзүнө</a:t>
            </a:r>
            <a:r>
              <a:rPr lang="ru-RU" dirty="0"/>
              <a:t> </a:t>
            </a:r>
            <a:r>
              <a:rPr lang="ru-RU" dirty="0" err="1"/>
              <a:t>жүктөлгөн</a:t>
            </a:r>
            <a:r>
              <a:rPr lang="ru-RU" dirty="0"/>
              <a:t> </a:t>
            </a:r>
            <a:r>
              <a:rPr lang="ru-RU" dirty="0" err="1"/>
              <a:t>ыйгарым</a:t>
            </a:r>
            <a:r>
              <a:rPr lang="ru-RU" dirty="0"/>
              <a:t> </a:t>
            </a:r>
            <a:r>
              <a:rPr lang="ru-RU" dirty="0" err="1"/>
              <a:t>укуктарын</a:t>
            </a:r>
            <a:r>
              <a:rPr lang="ru-RU" dirty="0"/>
              <a:t> </a:t>
            </a:r>
            <a:r>
              <a:rPr lang="ru-RU" dirty="0" err="1"/>
              <a:t>ишке</a:t>
            </a:r>
            <a:r>
              <a:rPr lang="ru-RU" dirty="0"/>
              <a:t> </a:t>
            </a:r>
            <a:r>
              <a:rPr lang="ru-RU" dirty="0" err="1"/>
              <a:t>ашыруу</a:t>
            </a:r>
            <a:r>
              <a:rPr lang="ru-RU" dirty="0"/>
              <a:t> </a:t>
            </a:r>
            <a:r>
              <a:rPr lang="ru-RU" dirty="0" err="1"/>
              <a:t>тартибин</a:t>
            </a:r>
            <a:r>
              <a:rPr lang="ru-RU" dirty="0"/>
              <a:t> Кыргыз Республикасынын Министрлер </a:t>
            </a:r>
            <a:r>
              <a:rPr lang="ru-RU" dirty="0" err="1"/>
              <a:t>Кабинети</a:t>
            </a:r>
            <a:r>
              <a:rPr lang="ru-RU" dirty="0"/>
              <a:t> </a:t>
            </a:r>
            <a:r>
              <a:rPr lang="ru-RU" dirty="0" err="1"/>
              <a:t>аныктайт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630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4C767E-AD07-2134-3736-6E1EE5A54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965" y="247222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Сессия </a:t>
            </a:r>
            <a:r>
              <a:rPr lang="ru-RU" b="1" dirty="0" smtClean="0">
                <a:solidFill>
                  <a:srgbClr val="FF0000"/>
                </a:solidFill>
              </a:rPr>
              <a:t>№2. 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Муниципалдык менчиктин реестрин жүргүзүү. 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Мүлктүн амортизациясы.</a:t>
            </a:r>
          </a:p>
        </p:txBody>
      </p:sp>
    </p:spTree>
    <p:extLst>
      <p:ext uri="{BB962C8B-B14F-4D97-AF65-F5344CB8AC3E}">
        <p14:creationId xmlns:p14="http://schemas.microsoft.com/office/powerpoint/2010/main" val="845061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2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Муниципалдык менчик </a:t>
            </a:r>
            <a:r>
              <a:rPr lang="ru-RU" b="1" dirty="0" err="1">
                <a:solidFill>
                  <a:srgbClr val="FF0000"/>
                </a:solidFill>
              </a:rPr>
              <a:t>объекттеринин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реестри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5527"/>
            <a:ext cx="10515600" cy="467143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dirty="0"/>
              <a:t>Муниципалдык менчик объектилеринин </a:t>
            </a:r>
            <a:r>
              <a:rPr lang="ru-RU" dirty="0" err="1"/>
              <a:t>реестри</a:t>
            </a:r>
            <a:r>
              <a:rPr lang="ru-RU" dirty="0"/>
              <a:t> (реестр) муниципалдык менчикти </a:t>
            </a:r>
            <a:r>
              <a:rPr lang="ru-RU" dirty="0" err="1"/>
              <a:t>эсепке</a:t>
            </a:r>
            <a:r>
              <a:rPr lang="ru-RU" dirty="0"/>
              <a:t> алуу менен ар </a:t>
            </a:r>
            <a:r>
              <a:rPr lang="ru-RU" dirty="0" err="1"/>
              <a:t>бир</a:t>
            </a:r>
            <a:r>
              <a:rPr lang="ru-RU" dirty="0"/>
              <a:t> </a:t>
            </a:r>
            <a:r>
              <a:rPr lang="ru-RU" dirty="0" err="1"/>
              <a:t>объекттин</a:t>
            </a:r>
            <a:r>
              <a:rPr lang="ru-RU" dirty="0"/>
              <a:t> </a:t>
            </a:r>
            <a:r>
              <a:rPr lang="ru-RU" dirty="0" err="1"/>
              <a:t>мүнөздөмөлөрүн</a:t>
            </a:r>
            <a:r>
              <a:rPr lang="ru-RU" dirty="0"/>
              <a:t> </a:t>
            </a:r>
            <a:r>
              <a:rPr lang="ru-RU" dirty="0" err="1"/>
              <a:t>көрсөтүүчү</a:t>
            </a:r>
            <a:r>
              <a:rPr lang="ru-RU" dirty="0"/>
              <a:t> документ болуп саналат.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/>
              <a:t>Реестр муниципалдык </a:t>
            </a:r>
            <a:r>
              <a:rPr lang="ru-RU" dirty="0" err="1"/>
              <a:t>менчикте</a:t>
            </a:r>
            <a:r>
              <a:rPr lang="ru-RU" dirty="0"/>
              <a:t> </a:t>
            </a:r>
            <a:r>
              <a:rPr lang="ru-RU" dirty="0" err="1"/>
              <a:t>турган</a:t>
            </a:r>
            <a:r>
              <a:rPr lang="ru-RU" dirty="0"/>
              <a:t> </a:t>
            </a:r>
            <a:r>
              <a:rPr lang="ru-RU" dirty="0" err="1"/>
              <a:t>жерлерди</a:t>
            </a:r>
            <a:r>
              <a:rPr lang="ru-RU" dirty="0"/>
              <a:t> жана </a:t>
            </a:r>
            <a:r>
              <a:rPr lang="ru-RU" dirty="0" err="1"/>
              <a:t>инфраструктуралык</a:t>
            </a:r>
            <a:r>
              <a:rPr lang="ru-RU" dirty="0"/>
              <a:t> </a:t>
            </a:r>
            <a:r>
              <a:rPr lang="ru-RU" dirty="0" err="1"/>
              <a:t>объекттерди</a:t>
            </a:r>
            <a:r>
              <a:rPr lang="ru-RU" dirty="0"/>
              <a:t> </a:t>
            </a:r>
            <a:r>
              <a:rPr lang="ru-RU" dirty="0" err="1"/>
              <a:t>көрсөтөт</a:t>
            </a:r>
            <a:r>
              <a:rPr lang="ru-RU" dirty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/>
              <a:t>Муниципалдык менчиктин реестрин </a:t>
            </a:r>
            <a:r>
              <a:rPr lang="ru-RU" dirty="0" err="1"/>
              <a:t>түзүүнүн</a:t>
            </a:r>
            <a:r>
              <a:rPr lang="ru-RU" dirty="0"/>
              <a:t> </a:t>
            </a:r>
            <a:r>
              <a:rPr lang="ru-RU" dirty="0" smtClean="0"/>
              <a:t>тартиби </a:t>
            </a:r>
            <a:r>
              <a:rPr lang="ru-RU" dirty="0"/>
              <a:t>жергиликтүү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алдынча</a:t>
            </a:r>
            <a:r>
              <a:rPr lang="ru-RU" dirty="0"/>
              <a:t> башкаруунун </a:t>
            </a:r>
            <a:r>
              <a:rPr lang="ru-RU" dirty="0" err="1"/>
              <a:t>аткаруу</a:t>
            </a:r>
            <a:r>
              <a:rPr lang="ru-RU" dirty="0"/>
              <a:t> органдары тарабынан белгиленет жана жергиликтүү </a:t>
            </a:r>
            <a:r>
              <a:rPr lang="ru-RU" dirty="0" err="1"/>
              <a:t>кеңештер</a:t>
            </a:r>
            <a:r>
              <a:rPr lang="ru-RU" dirty="0"/>
              <a:t> тарабынан </a:t>
            </a:r>
            <a:r>
              <a:rPr lang="ru-RU" dirty="0" err="1"/>
              <a:t>бекитилет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902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E9E75-525F-24D9-2DDE-3EAAA8100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4949"/>
            <a:ext cx="10515600" cy="11375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ru-RU" sz="3600" b="1" dirty="0" smtClean="0">
                <a:solidFill>
                  <a:srgbClr val="FF0000"/>
                </a:solidFill>
                <a:latin typeface="+mn-lt"/>
              </a:rPr>
              <a:t>КРнын </a:t>
            </a:r>
            <a:r>
              <a:rPr lang="ru-RU" sz="3600" b="1" dirty="0">
                <a:solidFill>
                  <a:srgbClr val="FF0000"/>
                </a:solidFill>
                <a:latin typeface="+mn-lt"/>
              </a:rPr>
              <a:t>2002-жылдын 15-марты № 37</a:t>
            </a:r>
            <a:r>
              <a:rPr lang="ru-RU" sz="3600" dirty="0">
                <a:solidFill>
                  <a:srgbClr val="FF0000"/>
                </a:solidFill>
                <a:latin typeface="+mn-lt"/>
              </a:rPr>
              <a:t/>
            </a:r>
            <a:br>
              <a:rPr lang="ru-RU" sz="3600" dirty="0">
                <a:solidFill>
                  <a:srgbClr val="FF0000"/>
                </a:solidFill>
                <a:latin typeface="+mn-lt"/>
              </a:rPr>
            </a:br>
            <a:r>
              <a:rPr lang="ru-RU" sz="3600" b="1" dirty="0">
                <a:solidFill>
                  <a:srgbClr val="FF0000"/>
                </a:solidFill>
                <a:latin typeface="+mn-lt"/>
              </a:rPr>
              <a:t>Мүлккө муниципалдык менчик жөнүндө мыйзамы.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D015DC-353E-0151-4381-7177C2197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9491"/>
            <a:ext cx="11088189" cy="500175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y-KG" b="1" dirty="0"/>
              <a:t>9-берене:</a:t>
            </a:r>
            <a:r>
              <a:rPr lang="ky-KG" dirty="0"/>
              <a:t> </a:t>
            </a:r>
          </a:p>
          <a:p>
            <a:pPr marL="514350" indent="-514350" algn="just">
              <a:buAutoNum type="arabicPeriod"/>
            </a:pPr>
            <a:r>
              <a:rPr lang="ru-RU" dirty="0"/>
              <a:t>Жергиликтүү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алдынча</a:t>
            </a:r>
            <a:r>
              <a:rPr lang="ru-RU" dirty="0"/>
              <a:t> башкаруу органдары </a:t>
            </a:r>
            <a:r>
              <a:rPr lang="ru-RU" dirty="0" err="1"/>
              <a:t>мүлккө</a:t>
            </a:r>
            <a:r>
              <a:rPr lang="ru-RU" dirty="0"/>
              <a:t> муниципалдык менчик </a:t>
            </a:r>
            <a:r>
              <a:rPr lang="ru-RU" dirty="0" err="1"/>
              <a:t>объекттеринин</a:t>
            </a:r>
            <a:r>
              <a:rPr lang="ru-RU" dirty="0"/>
              <a:t> </a:t>
            </a:r>
            <a:r>
              <a:rPr lang="ru-RU" dirty="0" err="1"/>
              <a:t>реестрине</a:t>
            </a:r>
            <a:r>
              <a:rPr lang="ru-RU" dirty="0"/>
              <a:t> ээ </a:t>
            </a:r>
            <a:r>
              <a:rPr lang="ru-RU" dirty="0" err="1"/>
              <a:t>болууга</a:t>
            </a:r>
            <a:r>
              <a:rPr lang="ru-RU" dirty="0"/>
              <a:t> жана </a:t>
            </a:r>
            <a:r>
              <a:rPr lang="ru-RU" dirty="0" err="1"/>
              <a:t>аны</a:t>
            </a:r>
            <a:r>
              <a:rPr lang="ru-RU" dirty="0"/>
              <a:t> </a:t>
            </a:r>
            <a:r>
              <a:rPr lang="ru-RU" dirty="0" err="1"/>
              <a:t>жүргүзүүгө</a:t>
            </a:r>
            <a:r>
              <a:rPr lang="ru-RU" dirty="0"/>
              <a:t> </a:t>
            </a:r>
            <a:r>
              <a:rPr lang="ru-RU" dirty="0" err="1"/>
              <a:t>милдеттүү</a:t>
            </a:r>
            <a:r>
              <a:rPr lang="ru-RU" dirty="0"/>
              <a:t>.</a:t>
            </a:r>
          </a:p>
          <a:p>
            <a:r>
              <a:rPr lang="ru-RU" sz="2300" dirty="0" err="1">
                <a:latin typeface="Arial" pitchFamily="34" charset="0"/>
                <a:cs typeface="Arial" pitchFamily="34" charset="0"/>
              </a:rPr>
              <a:t>Реестрде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төмөнкүдөй негизги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маалыматтар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sz="2300" dirty="0">
                <a:latin typeface="Arial" pitchFamily="34" charset="0"/>
                <a:cs typeface="Arial" pitchFamily="34" charset="0"/>
              </a:rPr>
              <a:t>   -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объектти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сыпаттап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жазуу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sz="2300" dirty="0">
                <a:latin typeface="Arial" pitchFamily="34" charset="0"/>
                <a:cs typeface="Arial" pitchFamily="34" charset="0"/>
              </a:rPr>
              <a:t>   - муниципалдык менчик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объекттерине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карата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укуктарды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ырастаган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документтер;</a:t>
            </a:r>
          </a:p>
          <a:p>
            <a:pPr>
              <a:buNone/>
            </a:pPr>
            <a:r>
              <a:rPr lang="ru-RU" sz="2300" dirty="0">
                <a:latin typeface="Arial" pitchFamily="34" charset="0"/>
                <a:cs typeface="Arial" pitchFamily="34" charset="0"/>
              </a:rPr>
              <a:t>    -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объекттерди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пайдаланууга карата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чектөөлөрдүн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тизмеси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sz="2300" dirty="0">
                <a:latin typeface="Arial" pitchFamily="34" charset="0"/>
                <a:cs typeface="Arial" pitchFamily="34" charset="0"/>
              </a:rPr>
              <a:t>    -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объекттердин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бааланган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наркы;</a:t>
            </a:r>
          </a:p>
          <a:p>
            <a:pPr>
              <a:buNone/>
            </a:pPr>
            <a:r>
              <a:rPr lang="ru-RU" sz="2300" dirty="0">
                <a:latin typeface="Arial" pitchFamily="34" charset="0"/>
                <a:cs typeface="Arial" pitchFamily="34" charset="0"/>
              </a:rPr>
              <a:t>    -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объекттеринин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өзгөчөлүктөрүнө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жана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аларды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  пайдаланууга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байланышкан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башка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маалымат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камтылууга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тийиш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0560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Амортизациялык </a:t>
            </a:r>
            <a:r>
              <a:rPr lang="ru-RU" b="1" dirty="0" err="1">
                <a:solidFill>
                  <a:srgbClr val="FF0000"/>
                </a:solidFill>
              </a:rPr>
              <a:t>чегерүү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6982"/>
            <a:ext cx="10515600" cy="4809981"/>
          </a:xfrm>
        </p:spPr>
        <p:txBody>
          <a:bodyPr/>
          <a:lstStyle/>
          <a:p>
            <a:r>
              <a:rPr lang="ru-RU" dirty="0" err="1"/>
              <a:t>Негизги</a:t>
            </a:r>
            <a:r>
              <a:rPr lang="ru-RU" dirty="0"/>
              <a:t> </a:t>
            </a:r>
            <a:r>
              <a:rPr lang="ru-RU" dirty="0" err="1"/>
              <a:t>каражаттардын</a:t>
            </a:r>
            <a:r>
              <a:rPr lang="ru-RU" dirty="0"/>
              <a:t> </a:t>
            </a:r>
            <a:r>
              <a:rPr lang="ru-RU" dirty="0" smtClean="0"/>
              <a:t>амортизациясы </a:t>
            </a:r>
            <a:r>
              <a:rPr lang="ru-RU" dirty="0"/>
              <a:t>– </a:t>
            </a:r>
            <a:r>
              <a:rPr lang="ru-RU" dirty="0" err="1"/>
              <a:t>бул</a:t>
            </a:r>
            <a:r>
              <a:rPr lang="ru-RU" dirty="0"/>
              <a:t> </a:t>
            </a:r>
            <a:r>
              <a:rPr lang="ru-RU" dirty="0" err="1"/>
              <a:t>мүлктүн</a:t>
            </a:r>
            <a:r>
              <a:rPr lang="ru-RU" dirty="0"/>
              <a:t> </a:t>
            </a:r>
            <a:r>
              <a:rPr lang="ru-RU" dirty="0" err="1"/>
              <a:t>эскиришин</a:t>
            </a:r>
            <a:r>
              <a:rPr lang="ru-RU" dirty="0"/>
              <a:t> </a:t>
            </a:r>
            <a:r>
              <a:rPr lang="ru-RU" dirty="0" err="1"/>
              <a:t>калыбына</a:t>
            </a:r>
            <a:r>
              <a:rPr lang="ru-RU" dirty="0"/>
              <a:t> </a:t>
            </a:r>
            <a:r>
              <a:rPr lang="ru-RU" dirty="0" err="1"/>
              <a:t>келтирүүгө</a:t>
            </a:r>
            <a:r>
              <a:rPr lang="ru-RU" dirty="0"/>
              <a:t> </a:t>
            </a:r>
            <a:r>
              <a:rPr lang="ru-RU" dirty="0" err="1"/>
              <a:t>кеткен</a:t>
            </a:r>
            <a:r>
              <a:rPr lang="ru-RU" dirty="0"/>
              <a:t> </a:t>
            </a:r>
            <a:r>
              <a:rPr lang="ru-RU" dirty="0" err="1"/>
              <a:t>чыгымдардын</a:t>
            </a:r>
            <a:r>
              <a:rPr lang="ru-RU" dirty="0"/>
              <a:t> </a:t>
            </a:r>
            <a:r>
              <a:rPr lang="ru-RU" dirty="0" err="1"/>
              <a:t>эсеби</a:t>
            </a:r>
            <a:r>
              <a:rPr lang="ru-RU" dirty="0"/>
              <a:t>.</a:t>
            </a:r>
          </a:p>
          <a:p>
            <a:r>
              <a:rPr lang="ru-RU" dirty="0"/>
              <a:t>Амортизациялык </a:t>
            </a:r>
            <a:r>
              <a:rPr lang="ru-RU" dirty="0" err="1"/>
              <a:t>чегерүүлөрдүн</a:t>
            </a:r>
            <a:r>
              <a:rPr lang="ru-RU" dirty="0"/>
              <a:t> </a:t>
            </a:r>
            <a:r>
              <a:rPr lang="ru-RU" dirty="0" err="1"/>
              <a:t>эсебинен</a:t>
            </a:r>
            <a:r>
              <a:rPr lang="ru-RU" dirty="0"/>
              <a:t> </a:t>
            </a:r>
            <a:r>
              <a:rPr lang="ru-RU" dirty="0" err="1"/>
              <a:t>капиталдык</a:t>
            </a:r>
            <a:r>
              <a:rPr lang="ru-RU" dirty="0"/>
              <a:t> оңдоо, </a:t>
            </a:r>
            <a:r>
              <a:rPr lang="ru-RU" dirty="0" err="1"/>
              <a:t>реконструкциялоо</a:t>
            </a:r>
            <a:r>
              <a:rPr lang="ru-RU" dirty="0"/>
              <a:t> жана жаңы </a:t>
            </a:r>
            <a:r>
              <a:rPr lang="ru-RU" dirty="0" err="1"/>
              <a:t>мүлктөрдү</a:t>
            </a:r>
            <a:r>
              <a:rPr lang="ru-RU" dirty="0"/>
              <a:t> алуу </a:t>
            </a:r>
            <a:r>
              <a:rPr lang="ru-RU" dirty="0" err="1"/>
              <a:t>жүргүзүлөт</a:t>
            </a:r>
            <a:r>
              <a:rPr lang="ru-RU" dirty="0"/>
              <a:t>.</a:t>
            </a:r>
          </a:p>
          <a:p>
            <a:r>
              <a:rPr lang="ru-RU" dirty="0"/>
              <a:t>Амортизациялык </a:t>
            </a:r>
            <a:r>
              <a:rPr lang="ru-RU" dirty="0" err="1"/>
              <a:t>чегерүү</a:t>
            </a:r>
            <a:r>
              <a:rPr lang="ru-RU" dirty="0"/>
              <a:t> </a:t>
            </a:r>
            <a:r>
              <a:rPr lang="ru-RU" dirty="0" err="1"/>
              <a:t>мүлктүн</a:t>
            </a:r>
            <a:r>
              <a:rPr lang="ru-RU" dirty="0"/>
              <a:t> </a:t>
            </a:r>
            <a:r>
              <a:rPr lang="ru-RU" dirty="0" err="1"/>
              <a:t>баланстык</a:t>
            </a:r>
            <a:r>
              <a:rPr lang="ru-RU" dirty="0"/>
              <a:t> </a:t>
            </a:r>
            <a:r>
              <a:rPr lang="ru-RU" dirty="0" err="1"/>
              <a:t>наркынын</a:t>
            </a:r>
            <a:r>
              <a:rPr lang="ru-RU" dirty="0"/>
              <a:t> </a:t>
            </a:r>
            <a:r>
              <a:rPr lang="ru-RU" dirty="0" err="1"/>
              <a:t>өлчөмүнө</a:t>
            </a:r>
            <a:r>
              <a:rPr lang="ru-RU" dirty="0"/>
              <a:t>, </a:t>
            </a:r>
            <a:r>
              <a:rPr lang="ru-RU" dirty="0" err="1"/>
              <a:t>мүлктү</a:t>
            </a:r>
            <a:r>
              <a:rPr lang="ru-RU" dirty="0"/>
              <a:t> </a:t>
            </a:r>
            <a:r>
              <a:rPr lang="ru-RU" dirty="0" err="1"/>
              <a:t>эсептен</a:t>
            </a:r>
            <a:r>
              <a:rPr lang="ru-RU" dirty="0"/>
              <a:t> чыгаруу </a:t>
            </a:r>
            <a:r>
              <a:rPr lang="ru-RU" dirty="0" err="1"/>
              <a:t>мөөнөтүнө</a:t>
            </a:r>
            <a:r>
              <a:rPr lang="ru-RU" dirty="0"/>
              <a:t> жана оңдоо </a:t>
            </a:r>
            <a:r>
              <a:rPr lang="ru-RU" dirty="0" err="1"/>
              <a:t>иштерин</a:t>
            </a:r>
            <a:r>
              <a:rPr lang="ru-RU" dirty="0"/>
              <a:t> каржылоонун </a:t>
            </a:r>
            <a:r>
              <a:rPr lang="ru-RU" dirty="0" err="1"/>
              <a:t>болжолуна</a:t>
            </a:r>
            <a:r>
              <a:rPr lang="ru-RU" dirty="0"/>
              <a:t> </a:t>
            </a:r>
            <a:r>
              <a:rPr lang="ru-RU" dirty="0" err="1"/>
              <a:t>таасирин</a:t>
            </a:r>
            <a:r>
              <a:rPr lang="ru-RU" dirty="0"/>
              <a:t> </a:t>
            </a:r>
            <a:r>
              <a:rPr lang="ru-RU" dirty="0" err="1"/>
              <a:t>тийгизет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7050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Амортизациялык </a:t>
            </a:r>
            <a:r>
              <a:rPr lang="ru-RU" sz="4000" b="1" dirty="0" err="1">
                <a:solidFill>
                  <a:srgbClr val="FF0000"/>
                </a:solidFill>
              </a:rPr>
              <a:t>чегерүүлөрдү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эсептөөнүн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мисалы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0182"/>
            <a:ext cx="10515600" cy="46067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Учурда</a:t>
            </a:r>
            <a:r>
              <a:rPr lang="ru-RU" dirty="0"/>
              <a:t> </a:t>
            </a:r>
            <a:r>
              <a:rPr lang="ru-RU" dirty="0" err="1"/>
              <a:t>экскаватордун</a:t>
            </a:r>
            <a:r>
              <a:rPr lang="ru-RU" dirty="0"/>
              <a:t> </a:t>
            </a:r>
            <a:r>
              <a:rPr lang="ru-RU" dirty="0" err="1"/>
              <a:t>баасы</a:t>
            </a:r>
            <a:r>
              <a:rPr lang="ru-RU" dirty="0"/>
              <a:t> 3 600 000 </a:t>
            </a:r>
            <a:r>
              <a:rPr lang="ru-RU" dirty="0" err="1"/>
              <a:t>сомду</a:t>
            </a:r>
            <a:r>
              <a:rPr lang="ru-RU" dirty="0"/>
              <a:t> </a:t>
            </a:r>
            <a:r>
              <a:rPr lang="ru-RU" dirty="0" err="1"/>
              <a:t>түзөт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Пайдалуу</a:t>
            </a:r>
            <a:r>
              <a:rPr lang="ru-RU" dirty="0"/>
              <a:t> кызмат </a:t>
            </a:r>
            <a:r>
              <a:rPr lang="ru-RU" dirty="0" err="1"/>
              <a:t>мөөнөтү</a:t>
            </a:r>
            <a:r>
              <a:rPr lang="ru-RU" dirty="0"/>
              <a:t> (</a:t>
            </a:r>
            <a:r>
              <a:rPr lang="en-US" dirty="0"/>
              <a:t>SPS) – 8 </a:t>
            </a:r>
            <a:r>
              <a:rPr lang="ru-RU" dirty="0"/>
              <a:t>жыл</a:t>
            </a:r>
          </a:p>
          <a:p>
            <a:pPr marL="0" indent="0">
              <a:buNone/>
            </a:pPr>
            <a:r>
              <a:rPr lang="ru-RU" dirty="0"/>
              <a:t>Амортизация </a:t>
            </a:r>
            <a:r>
              <a:rPr lang="ru-RU" dirty="0" err="1"/>
              <a:t>нормасы</a:t>
            </a:r>
            <a:r>
              <a:rPr lang="ru-RU" dirty="0"/>
              <a:t> = 100%/8 жыл = 12,5%</a:t>
            </a:r>
          </a:p>
          <a:p>
            <a:pPr marL="0" indent="0">
              <a:buNone/>
            </a:pPr>
            <a:r>
              <a:rPr lang="ru-RU" b="1" dirty="0"/>
              <a:t>Амортизациялык </a:t>
            </a:r>
            <a:r>
              <a:rPr lang="ru-RU" b="1" dirty="0" err="1"/>
              <a:t>чегерүүлөрдү</a:t>
            </a:r>
            <a:r>
              <a:rPr lang="ru-RU" b="1" dirty="0"/>
              <a:t>  = 3600000*12,5% = 450000 сом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Ошентип</a:t>
            </a:r>
            <a:r>
              <a:rPr lang="ru-RU" dirty="0"/>
              <a:t>, экскаватор </a:t>
            </a:r>
            <a:r>
              <a:rPr lang="ru-RU" dirty="0" err="1" smtClean="0"/>
              <a:t>эскилигин</a:t>
            </a:r>
            <a:r>
              <a:rPr lang="ru-RU" dirty="0" smtClean="0"/>
              <a:t> </a:t>
            </a:r>
            <a:r>
              <a:rPr lang="ru-RU" dirty="0" err="1"/>
              <a:t>калыбына</a:t>
            </a:r>
            <a:r>
              <a:rPr lang="ru-RU" dirty="0"/>
              <a:t> </a:t>
            </a:r>
            <a:r>
              <a:rPr lang="ru-RU" dirty="0" err="1"/>
              <a:t>келтириш</a:t>
            </a:r>
            <a:r>
              <a:rPr lang="ru-RU" dirty="0"/>
              <a:t> үчүн </a:t>
            </a:r>
            <a:r>
              <a:rPr lang="ru-RU" dirty="0" err="1"/>
              <a:t>жылына</a:t>
            </a:r>
            <a:r>
              <a:rPr lang="ru-RU" dirty="0"/>
              <a:t> </a:t>
            </a:r>
            <a:r>
              <a:rPr lang="ru-RU" dirty="0" smtClean="0"/>
              <a:t>450000 </a:t>
            </a:r>
            <a:r>
              <a:rPr lang="ru-RU" dirty="0"/>
              <a:t>сом “</a:t>
            </a:r>
            <a:r>
              <a:rPr lang="ru-RU" dirty="0" err="1"/>
              <a:t>табыш</a:t>
            </a:r>
            <a:r>
              <a:rPr lang="ru-RU" dirty="0"/>
              <a:t>” </a:t>
            </a:r>
            <a:r>
              <a:rPr lang="ru-RU" dirty="0" err="1"/>
              <a:t>керек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9543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450F1C-95EA-6142-224F-8ABF3E7CF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Сессия </a:t>
            </a:r>
            <a:r>
              <a:rPr lang="ru-RU" b="1" dirty="0" smtClean="0">
                <a:solidFill>
                  <a:srgbClr val="FF0000"/>
                </a:solidFill>
              </a:rPr>
              <a:t>3. 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Муниципалдык </a:t>
            </a:r>
            <a:r>
              <a:rPr lang="ru-RU" b="1" dirty="0" smtClean="0">
                <a:solidFill>
                  <a:srgbClr val="FF0000"/>
                </a:solidFill>
              </a:rPr>
              <a:t>пайдаланууга </a:t>
            </a:r>
            <a:r>
              <a:rPr lang="ru-RU" b="1" dirty="0">
                <a:solidFill>
                  <a:srgbClr val="FF0000"/>
                </a:solidFill>
              </a:rPr>
              <a:t>жана ижарага беруу. 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433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6485E5-0380-ED81-AB84-E1CF180A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4534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Жалпы </a:t>
            </a:r>
            <a:r>
              <a:rPr lang="ru-RU" b="1" dirty="0" smtClean="0">
                <a:solidFill>
                  <a:srgbClr val="FF0000"/>
                </a:solidFill>
              </a:rPr>
              <a:t>талкуу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>Бугунку кундо силерде муниципалдык мулкту кантип пайдаланууга же ижараага берип жатасыздар?</a:t>
            </a:r>
          </a:p>
        </p:txBody>
      </p:sp>
    </p:spTree>
    <p:extLst>
      <p:ext uri="{BB962C8B-B14F-4D97-AF65-F5344CB8AC3E}">
        <p14:creationId xmlns:p14="http://schemas.microsoft.com/office/powerpoint/2010/main" val="337122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69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Тренингдин максаттары жана темалары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9128"/>
            <a:ext cx="10515600" cy="50778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/>
              <a:t>Тренингдин максаты </a:t>
            </a:r>
            <a:r>
              <a:rPr lang="ru-RU" dirty="0"/>
              <a:t>– тренингдин катышуучуларына муниципалдык менчик </a:t>
            </a:r>
            <a:r>
              <a:rPr lang="ru-RU" dirty="0" smtClean="0"/>
              <a:t>башкаруу </a:t>
            </a:r>
            <a:r>
              <a:rPr lang="ru-RU" dirty="0"/>
              <a:t>боюнча билим жана көндүмдөрдү берүү.</a:t>
            </a:r>
          </a:p>
          <a:p>
            <a:pPr marL="0" indent="0">
              <a:buNone/>
            </a:pPr>
            <a:r>
              <a:rPr lang="ru-RU" b="1" dirty="0" smtClean="0"/>
              <a:t>Тренинг темалары:</a:t>
            </a:r>
          </a:p>
          <a:p>
            <a:pPr marL="514350" indent="-514350">
              <a:buAutoNum type="arabicParenR"/>
            </a:pPr>
            <a:r>
              <a:rPr lang="ru-RU" dirty="0" smtClean="0"/>
              <a:t>Муниципалдык </a:t>
            </a:r>
            <a:r>
              <a:rPr lang="ru-RU" dirty="0"/>
              <a:t>менчикти башкаруунун укуктук </a:t>
            </a:r>
            <a:r>
              <a:rPr lang="ru-RU" dirty="0" smtClean="0"/>
              <a:t>негиздери</a:t>
            </a:r>
          </a:p>
          <a:p>
            <a:pPr marL="514350" indent="-514350">
              <a:buAutoNum type="arabicParenR"/>
            </a:pPr>
            <a:r>
              <a:rPr lang="ru-RU" dirty="0" smtClean="0"/>
              <a:t>Муниципалдык </a:t>
            </a:r>
            <a:r>
              <a:rPr lang="ru-RU" dirty="0"/>
              <a:t>менчиктин реестрин жүргүзүү. </a:t>
            </a:r>
            <a:r>
              <a:rPr lang="ru-RU" dirty="0" smtClean="0"/>
              <a:t>Мүлктүн амортизациясы</a:t>
            </a:r>
          </a:p>
          <a:p>
            <a:pPr marL="514350" indent="-514350">
              <a:buAutoNum type="arabicParenR"/>
            </a:pPr>
            <a:r>
              <a:rPr lang="ru-RU" dirty="0"/>
              <a:t>Муниципалдык менчикти пайдаланууга жана ижарага беруу. Келишимдик мамилелер.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11953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EE39D8-607B-5CFB-4208-8D8AB40E1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Жарандык </a:t>
            </a:r>
            <a:r>
              <a:rPr lang="ru-RU" sz="3600" b="1" dirty="0" err="1">
                <a:solidFill>
                  <a:srgbClr val="FF0000"/>
                </a:solidFill>
              </a:rPr>
              <a:t>кодекстин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нормалар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AA8094-D521-27F5-8F3A-1D3335202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 smtClean="0"/>
              <a:t>Негизги</a:t>
            </a:r>
            <a:r>
              <a:rPr lang="ru-RU" b="1" dirty="0" smtClean="0"/>
              <a:t> </a:t>
            </a:r>
            <a:r>
              <a:rPr lang="ru-RU" b="1" dirty="0" err="1" smtClean="0"/>
              <a:t>нормалар</a:t>
            </a:r>
            <a:r>
              <a:rPr lang="ru-RU" b="1" dirty="0" smtClean="0"/>
              <a:t>:</a:t>
            </a:r>
            <a:endParaRPr lang="ru-RU" b="1" dirty="0"/>
          </a:p>
          <a:p>
            <a:pPr>
              <a:buFontTx/>
              <a:buChar char="-"/>
            </a:pPr>
            <a:r>
              <a:rPr lang="ru-RU" dirty="0" err="1"/>
              <a:t>формалары</a:t>
            </a:r>
            <a:r>
              <a:rPr lang="ru-RU" dirty="0"/>
              <a:t>: аукцион, конкурс, </a:t>
            </a:r>
          </a:p>
          <a:p>
            <a:pPr>
              <a:buFontTx/>
              <a:buChar char="-"/>
            </a:pPr>
            <a:r>
              <a:rPr lang="ru-RU" dirty="0" err="1"/>
              <a:t>милдеттүү</a:t>
            </a:r>
            <a:r>
              <a:rPr lang="ru-RU" dirty="0"/>
              <a:t> мамлекеттик </a:t>
            </a:r>
            <a:r>
              <a:rPr lang="ru-RU" dirty="0" err="1"/>
              <a:t>каттоо</a:t>
            </a:r>
            <a:r>
              <a:rPr lang="ru-RU" dirty="0"/>
              <a:t>, эгерде </a:t>
            </a:r>
            <a:r>
              <a:rPr lang="ru-RU" dirty="0" err="1"/>
              <a:t>келишимдин</a:t>
            </a:r>
            <a:r>
              <a:rPr lang="ru-RU" dirty="0"/>
              <a:t> </a:t>
            </a:r>
            <a:r>
              <a:rPr lang="ru-RU" dirty="0" err="1"/>
              <a:t>мөөнөтү</a:t>
            </a:r>
            <a:r>
              <a:rPr lang="ru-RU" dirty="0"/>
              <a:t> </a:t>
            </a:r>
            <a:r>
              <a:rPr lang="ru-RU" dirty="0" err="1"/>
              <a:t>үч</a:t>
            </a:r>
            <a:r>
              <a:rPr lang="ru-RU" dirty="0"/>
              <a:t> же </a:t>
            </a:r>
            <a:r>
              <a:rPr lang="ru-RU" dirty="0" err="1"/>
              <a:t>андан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жыл </a:t>
            </a:r>
            <a:r>
              <a:rPr lang="ru-RU" dirty="0" err="1"/>
              <a:t>болсо</a:t>
            </a:r>
            <a:r>
              <a:rPr lang="ru-RU" dirty="0"/>
              <a:t>.</a:t>
            </a:r>
          </a:p>
          <a:p>
            <a:pPr>
              <a:buFontTx/>
              <a:buChar char="-"/>
            </a:pPr>
            <a:r>
              <a:rPr lang="ru-RU" dirty="0"/>
              <a:t>эгерде келишим </a:t>
            </a:r>
            <a:r>
              <a:rPr lang="ru-RU" dirty="0" err="1"/>
              <a:t>үч</a:t>
            </a:r>
            <a:r>
              <a:rPr lang="ru-RU" dirty="0"/>
              <a:t> </a:t>
            </a:r>
            <a:r>
              <a:rPr lang="ru-RU" dirty="0" err="1"/>
              <a:t>жылдан</a:t>
            </a:r>
            <a:r>
              <a:rPr lang="ru-RU" dirty="0"/>
              <a:t> кем </a:t>
            </a:r>
            <a:r>
              <a:rPr lang="ru-RU" dirty="0" err="1"/>
              <a:t>эмес</a:t>
            </a:r>
            <a:r>
              <a:rPr lang="ru-RU" dirty="0"/>
              <a:t> </a:t>
            </a:r>
            <a:r>
              <a:rPr lang="ru-RU" dirty="0" err="1"/>
              <a:t>мөөнөткө</a:t>
            </a:r>
            <a:r>
              <a:rPr lang="ru-RU" dirty="0"/>
              <a:t> </a:t>
            </a:r>
            <a:r>
              <a:rPr lang="ru-RU" dirty="0" err="1"/>
              <a:t>түзүлсө</a:t>
            </a:r>
            <a:r>
              <a:rPr lang="ru-RU" dirty="0"/>
              <a:t>, анда </a:t>
            </a:r>
            <a:r>
              <a:rPr lang="ru-RU" dirty="0" err="1"/>
              <a:t>аны</a:t>
            </a:r>
            <a:r>
              <a:rPr lang="ru-RU" dirty="0"/>
              <a:t> </a:t>
            </a:r>
            <a:r>
              <a:rPr lang="ru-RU" dirty="0" err="1"/>
              <a:t>каттоо</a:t>
            </a:r>
            <a:r>
              <a:rPr lang="ru-RU" dirty="0"/>
              <a:t> </a:t>
            </a:r>
            <a:r>
              <a:rPr lang="ru-RU" dirty="0" err="1"/>
              <a:t>тараптардын</a:t>
            </a:r>
            <a:r>
              <a:rPr lang="ru-RU" dirty="0"/>
              <a:t> </a:t>
            </a:r>
            <a:r>
              <a:rPr lang="ru-RU" dirty="0" err="1"/>
              <a:t>биринин</a:t>
            </a:r>
            <a:r>
              <a:rPr lang="ru-RU" dirty="0"/>
              <a:t> </a:t>
            </a:r>
            <a:r>
              <a:rPr lang="ru-RU" dirty="0" err="1"/>
              <a:t>талабы</a:t>
            </a:r>
            <a:r>
              <a:rPr lang="ru-RU" dirty="0"/>
              <a:t> боюнча </a:t>
            </a:r>
            <a:r>
              <a:rPr lang="ru-RU" dirty="0" err="1"/>
              <a:t>милдеттүү</a:t>
            </a:r>
            <a:r>
              <a:rPr lang="ru-RU" dirty="0"/>
              <a:t> болуп саналат.</a:t>
            </a:r>
          </a:p>
        </p:txBody>
      </p:sp>
    </p:spTree>
    <p:extLst>
      <p:ext uri="{BB962C8B-B14F-4D97-AF65-F5344CB8AC3E}">
        <p14:creationId xmlns:p14="http://schemas.microsoft.com/office/powerpoint/2010/main" val="443667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3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Муниципалдык </a:t>
            </a:r>
            <a:r>
              <a:rPr lang="ru-RU" b="1" dirty="0">
                <a:solidFill>
                  <a:srgbClr val="FF0000"/>
                </a:solidFill>
              </a:rPr>
              <a:t>менчикти колдонуу.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4691"/>
            <a:ext cx="10515600" cy="478227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хема 3"/>
          <p:cNvGraphicFramePr/>
          <p:nvPr>
            <p:extLst/>
          </p:nvPr>
        </p:nvGraphicFramePr>
        <p:xfrm>
          <a:off x="1468582" y="1560945"/>
          <a:ext cx="8691418" cy="457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4636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8C9482-7F75-0F35-F0F4-B5AD916D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Муниципалдык мулкту колдонуу ыкмасы.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024B2D-9EB1-4892-250F-CE9E8CC7B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98106"/>
            <a:ext cx="5157787" cy="593906"/>
          </a:xfrm>
        </p:spPr>
        <p:txBody>
          <a:bodyPr>
            <a:noAutofit/>
          </a:bodyPr>
          <a:lstStyle/>
          <a:p>
            <a:pPr algn="ctr"/>
            <a:endParaRPr lang="ru-RU" sz="2800" dirty="0" smtClean="0"/>
          </a:p>
          <a:p>
            <a:pPr algn="ctr"/>
            <a:endParaRPr lang="ru-RU" sz="2800" dirty="0"/>
          </a:p>
          <a:p>
            <a:pPr algn="ctr"/>
            <a:endParaRPr lang="ru-RU" sz="2800" dirty="0" smtClean="0"/>
          </a:p>
          <a:p>
            <a:pPr algn="ctr"/>
            <a:r>
              <a:rPr lang="ky-KG" sz="2800" dirty="0" smtClean="0"/>
              <a:t>Пайдалануу</a:t>
            </a:r>
            <a:endParaRPr lang="ky-KG" sz="28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412887-2F46-3F91-6FA9-3242E2331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5132" y="2782389"/>
            <a:ext cx="5762444" cy="3407274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Муниципалдык ишкана</a:t>
            </a:r>
          </a:p>
          <a:p>
            <a:pPr algn="ctr"/>
            <a:r>
              <a:rPr lang="ru-RU" dirty="0"/>
              <a:t>Мекемелерге</a:t>
            </a:r>
          </a:p>
          <a:p>
            <a:pPr marL="0" indent="0" algn="ctr">
              <a:buNone/>
            </a:pPr>
            <a:endParaRPr lang="ky-KG" dirty="0" smtClean="0"/>
          </a:p>
          <a:p>
            <a:pPr marL="0" indent="0" algn="ctr">
              <a:buNone/>
            </a:pPr>
            <a:endParaRPr lang="ky-KG" dirty="0"/>
          </a:p>
          <a:p>
            <a:pPr algn="ctr"/>
            <a:r>
              <a:rPr lang="ky-KG" dirty="0"/>
              <a:t>Акысыз</a:t>
            </a:r>
          </a:p>
          <a:p>
            <a:pPr algn="ctr"/>
            <a:r>
              <a:rPr lang="ky-KG" dirty="0"/>
              <a:t>Түз берүү менен.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9BD73BE-1219-64C0-18AF-3520E1CC41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9271"/>
            <a:ext cx="5183188" cy="992305"/>
          </a:xfrm>
        </p:spPr>
        <p:txBody>
          <a:bodyPr>
            <a:noAutofit/>
          </a:bodyPr>
          <a:lstStyle/>
          <a:p>
            <a:pPr algn="ctr"/>
            <a:endParaRPr lang="ky-KG" dirty="0" smtClean="0"/>
          </a:p>
          <a:p>
            <a:pPr algn="ctr"/>
            <a:endParaRPr lang="ky-KG" dirty="0"/>
          </a:p>
          <a:p>
            <a:pPr algn="ctr"/>
            <a:endParaRPr lang="ky-KG" dirty="0" smtClean="0"/>
          </a:p>
          <a:p>
            <a:pPr algn="ctr"/>
            <a:endParaRPr lang="ky-KG" dirty="0" smtClean="0"/>
          </a:p>
          <a:p>
            <a:pPr algn="ctr"/>
            <a:endParaRPr lang="ky-KG" dirty="0" smtClean="0"/>
          </a:p>
          <a:p>
            <a:pPr algn="ctr"/>
            <a:endParaRPr lang="ky-KG" dirty="0"/>
          </a:p>
          <a:p>
            <a:pPr algn="ctr"/>
            <a:endParaRPr lang="ky-KG" dirty="0" smtClean="0"/>
          </a:p>
          <a:p>
            <a:pPr algn="ctr"/>
            <a:endParaRPr lang="ky-KG" dirty="0"/>
          </a:p>
          <a:p>
            <a:pPr algn="ctr"/>
            <a:endParaRPr lang="ky-KG" dirty="0" smtClean="0"/>
          </a:p>
          <a:p>
            <a:pPr algn="ctr"/>
            <a:r>
              <a:rPr lang="ky-KG" dirty="0" smtClean="0"/>
              <a:t>Ижаара</a:t>
            </a:r>
            <a:endParaRPr lang="ky-KG" dirty="0"/>
          </a:p>
          <a:p>
            <a:pPr algn="ctr"/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06C5991-7F81-3F47-3B20-10F94229A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821577"/>
            <a:ext cx="5701937" cy="37229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/>
              <a:t>Жеке жактарга, ОсОО, коммерция-лык </a:t>
            </a:r>
            <a:r>
              <a:rPr lang="ru-RU" sz="2400" dirty="0" err="1"/>
              <a:t>уюм</a:t>
            </a:r>
            <a:r>
              <a:rPr lang="ru-RU" sz="2400" dirty="0"/>
              <a:t>,  </a:t>
            </a:r>
            <a:r>
              <a:rPr lang="ru-RU" sz="2400" dirty="0" err="1"/>
              <a:t>коомдук</a:t>
            </a:r>
            <a:r>
              <a:rPr lang="ru-RU" sz="2400" dirty="0"/>
              <a:t>  </a:t>
            </a:r>
            <a:r>
              <a:rPr lang="ru-RU" sz="2400" dirty="0" err="1"/>
              <a:t>уюм</a:t>
            </a:r>
            <a:r>
              <a:rPr lang="ru-RU" sz="2400" dirty="0"/>
              <a:t>, мамлекеттик </a:t>
            </a:r>
            <a:r>
              <a:rPr lang="ru-RU" sz="2400" dirty="0" err="1"/>
              <a:t>мекеме</a:t>
            </a:r>
            <a:r>
              <a:rPr lang="ru-RU" sz="2400" dirty="0"/>
              <a:t> же ишкана. </a:t>
            </a:r>
          </a:p>
          <a:p>
            <a:endParaRPr lang="ky-KG" sz="2500" dirty="0"/>
          </a:p>
          <a:p>
            <a:endParaRPr lang="ky-KG" sz="2500" dirty="0"/>
          </a:p>
          <a:p>
            <a:r>
              <a:rPr lang="ky-KG" sz="2500" dirty="0"/>
              <a:t>Акы алуу, мүлктү жакшыртуу же кызмат көрсөтүү талабын коюу менен.</a:t>
            </a:r>
          </a:p>
          <a:p>
            <a:r>
              <a:rPr lang="ky-KG" sz="2500" dirty="0"/>
              <a:t>Эрежелер менен аукцион, конкурс, түз берүү.</a:t>
            </a:r>
            <a:endParaRPr lang="ru-RU" sz="25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2849427" y="3768633"/>
            <a:ext cx="313509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8709658" y="3878873"/>
            <a:ext cx="313509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613954" y="1384663"/>
            <a:ext cx="11025052" cy="52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82880" y="2573383"/>
            <a:ext cx="115867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3487783" y="3958045"/>
            <a:ext cx="5094515" cy="26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497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BF2CB3-10C4-4624-13E3-0E0347073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ts val="3000"/>
              </a:lnSpc>
            </a:pP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МККжЖӨБАнун </a:t>
            </a:r>
            <a:r>
              <a:rPr lang="ru-RU" sz="3200" b="1" dirty="0">
                <a:solidFill>
                  <a:srgbClr val="FF0000"/>
                </a:solidFill>
              </a:rPr>
              <a:t>2022-жылдын 28-июлундагы № 189 «Муниципалдык менчиктин </a:t>
            </a:r>
            <a:r>
              <a:rPr lang="ru-RU" sz="3200" b="1" dirty="0" err="1">
                <a:solidFill>
                  <a:srgbClr val="FF0000"/>
                </a:solidFill>
              </a:rPr>
              <a:t>объектилерин</a:t>
            </a:r>
            <a:r>
              <a:rPr lang="ru-RU" sz="3200" b="1" dirty="0">
                <a:solidFill>
                  <a:srgbClr val="FF0000"/>
                </a:solidFill>
              </a:rPr>
              <a:t> пайдаланууга жана </a:t>
            </a:r>
            <a:r>
              <a:rPr lang="ru-RU" sz="3200" b="1" dirty="0" err="1">
                <a:solidFill>
                  <a:srgbClr val="FF0000"/>
                </a:solidFill>
              </a:rPr>
              <a:t>ижарага</a:t>
            </a:r>
            <a:r>
              <a:rPr lang="ru-RU" sz="3200" b="1" dirty="0">
                <a:solidFill>
                  <a:srgbClr val="FF0000"/>
                </a:solidFill>
              </a:rPr>
              <a:t> берүүнүн тартиби жөнүндө» </a:t>
            </a:r>
            <a:r>
              <a:rPr lang="ru-RU" sz="3200" b="1" dirty="0" err="1" smtClean="0">
                <a:solidFill>
                  <a:srgbClr val="FF0000"/>
                </a:solidFill>
              </a:rPr>
              <a:t>Типтүү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жобосу</a:t>
            </a:r>
            <a:r>
              <a:rPr lang="ru-RU" sz="3200" b="1" dirty="0">
                <a:solidFill>
                  <a:srgbClr val="FF0000"/>
                </a:solidFill>
              </a:rPr>
              <a:t/>
            </a:r>
            <a:br>
              <a:rPr lang="ru-RU" sz="3200" b="1" dirty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630381-9AB6-193E-C484-2A31D84FC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u="sng" dirty="0" err="1"/>
              <a:t>Негизги</a:t>
            </a:r>
            <a:r>
              <a:rPr lang="ru-RU" u="sng" dirty="0"/>
              <a:t> </a:t>
            </a:r>
            <a:r>
              <a:rPr lang="ru-RU" u="sng" dirty="0" err="1"/>
              <a:t>жоболор</a:t>
            </a:r>
            <a:r>
              <a:rPr lang="ru-RU" u="sng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Муниципалдык менчикти муниципалдык </a:t>
            </a:r>
            <a:r>
              <a:rPr lang="ru-RU" dirty="0" err="1"/>
              <a:t>ишканаларга</a:t>
            </a:r>
            <a:r>
              <a:rPr lang="ru-RU" dirty="0"/>
              <a:t> жана </a:t>
            </a:r>
            <a:r>
              <a:rPr lang="ru-RU" dirty="0" err="1"/>
              <a:t>мекемелерге</a:t>
            </a:r>
            <a:r>
              <a:rPr lang="ru-RU" dirty="0"/>
              <a:t> пайдаланууга берүү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Тооруктардын</a:t>
            </a:r>
            <a:r>
              <a:rPr lang="ru-RU" dirty="0"/>
              <a:t> түрлөрү: аукцион жана конкурс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Электрондук</a:t>
            </a:r>
            <a:r>
              <a:rPr lang="ru-RU" dirty="0"/>
              <a:t> </a:t>
            </a:r>
            <a:r>
              <a:rPr lang="ru-RU" dirty="0" err="1"/>
              <a:t>тооруктардын</a:t>
            </a:r>
            <a:r>
              <a:rPr lang="ru-RU" dirty="0"/>
              <a:t> </a:t>
            </a:r>
            <a:r>
              <a:rPr lang="ru-RU" dirty="0" err="1"/>
              <a:t>мүмкүнчүлүгү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Муниципалдык </a:t>
            </a:r>
            <a:r>
              <a:rPr lang="ru-RU" dirty="0" err="1"/>
              <a:t>менчикти</a:t>
            </a:r>
            <a:r>
              <a:rPr lang="ru-RU" dirty="0"/>
              <a:t> </a:t>
            </a:r>
            <a:r>
              <a:rPr lang="ru-RU" dirty="0" err="1"/>
              <a:t>түз</a:t>
            </a:r>
            <a:r>
              <a:rPr lang="ru-RU" dirty="0"/>
              <a:t> берүү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Келишимдик </a:t>
            </a:r>
            <a:r>
              <a:rPr lang="ru-RU" dirty="0" err="1"/>
              <a:t>мамилелер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Тиркемелер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662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60F6E-D384-928B-AD5C-5CA4348CC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Муниципалдык мулкту ижарага берүүнүн жана пайдаланууга берүүнүн тартиби жөнүндө жобону бекитүү эмне үчүн маанилүү?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682D73-CFE0-BB47-A95C-90623257D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 «Мүлккө муниципалдык менчик жөнүндө» </a:t>
            </a:r>
            <a:r>
              <a:rPr lang="ru-RU" dirty="0" smtClean="0"/>
              <a:t>КР </a:t>
            </a:r>
            <a:r>
              <a:rPr lang="ru-RU" dirty="0" err="1"/>
              <a:t>Мыйзамынын</a:t>
            </a:r>
            <a:r>
              <a:rPr lang="ru-RU" dirty="0"/>
              <a:t> </a:t>
            </a:r>
            <a:r>
              <a:rPr lang="ru-RU" dirty="0" err="1"/>
              <a:t>талабы</a:t>
            </a:r>
            <a:r>
              <a:rPr lang="ru-RU" dirty="0"/>
              <a:t>. Муниципалдык менчикти пайдалануу </a:t>
            </a:r>
            <a:r>
              <a:rPr lang="ru-RU" dirty="0" err="1"/>
              <a:t>тартибин</a:t>
            </a:r>
            <a:r>
              <a:rPr lang="ru-RU" dirty="0"/>
              <a:t> жергиликтүү кеңеш бекитет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Бул</a:t>
            </a:r>
            <a:r>
              <a:rPr lang="ru-RU" dirty="0"/>
              <a:t> Жобо жок болгон </a:t>
            </a:r>
            <a:r>
              <a:rPr lang="ru-RU" dirty="0" err="1"/>
              <a:t>учурда</a:t>
            </a:r>
            <a:r>
              <a:rPr lang="ru-RU" dirty="0"/>
              <a:t> </a:t>
            </a:r>
            <a:r>
              <a:rPr lang="ru-RU" dirty="0" smtClean="0"/>
              <a:t>ЖӨБО КР </a:t>
            </a:r>
            <a:r>
              <a:rPr lang="ru-RU" dirty="0" err="1"/>
              <a:t>Граждандык</a:t>
            </a:r>
            <a:r>
              <a:rPr lang="ru-RU" dirty="0"/>
              <a:t> </a:t>
            </a:r>
            <a:r>
              <a:rPr lang="ru-RU" dirty="0" err="1"/>
              <a:t>кодексин</a:t>
            </a:r>
            <a:r>
              <a:rPr lang="ru-RU" dirty="0"/>
              <a:t> </a:t>
            </a:r>
            <a:r>
              <a:rPr lang="ru-RU" dirty="0" err="1"/>
              <a:t>бузууга</a:t>
            </a:r>
            <a:r>
              <a:rPr lang="ru-RU" dirty="0"/>
              <a:t>, </a:t>
            </a:r>
            <a:r>
              <a:rPr lang="ru-RU" dirty="0" err="1"/>
              <a:t>келечектеги</a:t>
            </a:r>
            <a:r>
              <a:rPr lang="ru-RU" dirty="0"/>
              <a:t> </a:t>
            </a:r>
            <a:r>
              <a:rPr lang="ru-RU" dirty="0" err="1"/>
              <a:t>ижарачылардын</a:t>
            </a:r>
            <a:r>
              <a:rPr lang="ru-RU" dirty="0"/>
              <a:t> укуктарын </a:t>
            </a:r>
            <a:r>
              <a:rPr lang="ru-RU" dirty="0" err="1"/>
              <a:t>бузууга</a:t>
            </a:r>
            <a:r>
              <a:rPr lang="ru-RU" dirty="0"/>
              <a:t> </a:t>
            </a:r>
            <a:r>
              <a:rPr lang="ru-RU" dirty="0" err="1"/>
              <a:t>жол</a:t>
            </a:r>
            <a:r>
              <a:rPr lang="ru-RU" dirty="0"/>
              <a:t> берилет.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Эрежелер</a:t>
            </a:r>
            <a:r>
              <a:rPr lang="ru-RU" dirty="0"/>
              <a:t> </a:t>
            </a:r>
            <a:r>
              <a:rPr lang="ru-RU" dirty="0" err="1"/>
              <a:t>бекитилмейинче</a:t>
            </a:r>
            <a:r>
              <a:rPr lang="ru-RU" dirty="0"/>
              <a:t>, жергиликтүү өз алдынча </a:t>
            </a:r>
            <a:r>
              <a:rPr lang="ru-RU" dirty="0" err="1"/>
              <a:t>башкаруунун</a:t>
            </a:r>
            <a:r>
              <a:rPr lang="ru-RU" dirty="0"/>
              <a:t> аткаруу органы мүлктү ижарага </a:t>
            </a:r>
            <a:r>
              <a:rPr lang="ru-RU" dirty="0" err="1"/>
              <a:t>берүүгө</a:t>
            </a:r>
            <a:r>
              <a:rPr lang="ru-RU" dirty="0"/>
              <a:t> </a:t>
            </a:r>
            <a:r>
              <a:rPr lang="ru-RU" dirty="0" err="1"/>
              <a:t>укугу</a:t>
            </a:r>
            <a:r>
              <a:rPr lang="ru-RU" dirty="0"/>
              <a:t> жок.</a:t>
            </a:r>
          </a:p>
        </p:txBody>
      </p:sp>
    </p:spTree>
    <p:extLst>
      <p:ext uri="{BB962C8B-B14F-4D97-AF65-F5344CB8AC3E}">
        <p14:creationId xmlns:p14="http://schemas.microsoft.com/office/powerpoint/2010/main" val="4132366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2F280-93FA-AF7D-15BB-1CBDC6B08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ts val="3000"/>
              </a:lnSpc>
            </a:pPr>
            <a:r>
              <a:rPr lang="ru-RU" sz="3200" b="1" dirty="0">
                <a:solidFill>
                  <a:srgbClr val="FF0000"/>
                </a:solidFill>
              </a:rPr>
              <a:t>Муниципалдык менчикти пайдаланууга берүүнүн өзгөчөлүктөрү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9DE9D2-ABBF-715F-0033-7A57F86FB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ru-RU" dirty="0"/>
              <a:t>Муниципалдык менчик муниципалдык </a:t>
            </a:r>
            <a:r>
              <a:rPr lang="ru-RU" dirty="0" err="1"/>
              <a:t>ишканалардын</a:t>
            </a:r>
            <a:r>
              <a:rPr lang="ru-RU" dirty="0"/>
              <a:t> чарбалык </a:t>
            </a:r>
            <a:r>
              <a:rPr lang="ru-RU" dirty="0" err="1"/>
              <a:t>башкаруусуна</a:t>
            </a:r>
            <a:r>
              <a:rPr lang="ru-RU" dirty="0"/>
              <a:t> жана муниципалдык </a:t>
            </a:r>
            <a:r>
              <a:rPr lang="ru-RU" dirty="0" err="1"/>
              <a:t>мекемелерге</a:t>
            </a:r>
            <a:r>
              <a:rPr lang="ru-RU" dirty="0"/>
              <a:t> оперативдүү </a:t>
            </a:r>
            <a:r>
              <a:rPr lang="ru-RU" dirty="0" err="1"/>
              <a:t>башкарууга</a:t>
            </a:r>
            <a:r>
              <a:rPr lang="ru-RU" dirty="0"/>
              <a:t> берилет.</a:t>
            </a:r>
          </a:p>
          <a:p>
            <a:pPr marL="514350" indent="-514350" algn="just">
              <a:buAutoNum type="arabicPeriod"/>
            </a:pPr>
            <a:r>
              <a:rPr lang="ru-RU" dirty="0"/>
              <a:t>Аукцион </a:t>
            </a:r>
            <a:r>
              <a:rPr lang="ru-RU" dirty="0" err="1"/>
              <a:t>менен</a:t>
            </a:r>
            <a:r>
              <a:rPr lang="ru-RU" dirty="0"/>
              <a:t> </a:t>
            </a:r>
            <a:r>
              <a:rPr lang="ru-RU" dirty="0" err="1"/>
              <a:t>консурстун</a:t>
            </a:r>
            <a:r>
              <a:rPr lang="ru-RU" dirty="0"/>
              <a:t> </a:t>
            </a:r>
            <a:r>
              <a:rPr lang="ru-RU" dirty="0" err="1"/>
              <a:t>өзгөчөлүгү</a:t>
            </a:r>
            <a:r>
              <a:rPr lang="ru-RU" dirty="0"/>
              <a:t>. </a:t>
            </a:r>
          </a:p>
          <a:p>
            <a:pPr marL="514350" indent="-514350" algn="just">
              <a:buAutoNum type="arabicPeriod"/>
            </a:pPr>
            <a:r>
              <a:rPr lang="ru-RU" dirty="0"/>
              <a:t>Мүлктү </a:t>
            </a:r>
            <a:r>
              <a:rPr lang="ky-KG" dirty="0"/>
              <a:t>субарендага</a:t>
            </a:r>
            <a:r>
              <a:rPr lang="ru-RU" dirty="0"/>
              <a:t> </a:t>
            </a:r>
            <a:r>
              <a:rPr lang="ru-RU" dirty="0" err="1"/>
              <a:t>берүүгө</a:t>
            </a:r>
            <a:r>
              <a:rPr lang="ru-RU" dirty="0"/>
              <a:t> </a:t>
            </a:r>
            <a:r>
              <a:rPr lang="ru-RU" dirty="0" err="1"/>
              <a:t>мэриянын</a:t>
            </a:r>
            <a:r>
              <a:rPr lang="ru-RU" dirty="0"/>
              <a:t>/АО </a:t>
            </a:r>
            <a:r>
              <a:rPr lang="ru-RU" dirty="0" err="1"/>
              <a:t>макулдугу</a:t>
            </a:r>
            <a:r>
              <a:rPr lang="ru-RU" dirty="0"/>
              <a:t> менен </a:t>
            </a:r>
            <a:r>
              <a:rPr lang="ru-RU" dirty="0" err="1"/>
              <a:t>жол</a:t>
            </a:r>
            <a:r>
              <a:rPr lang="ru-RU" dirty="0"/>
              <a:t> берилет</a:t>
            </a:r>
          </a:p>
          <a:p>
            <a:pPr marL="514350" indent="-514350" algn="just">
              <a:buAutoNum type="arabicPeriod"/>
            </a:pPr>
            <a:r>
              <a:rPr lang="ru-RU" dirty="0" err="1"/>
              <a:t>Ижарадан</a:t>
            </a:r>
            <a:r>
              <a:rPr lang="ru-RU" dirty="0"/>
              <a:t> </a:t>
            </a:r>
            <a:r>
              <a:rPr lang="ru-RU" dirty="0" err="1"/>
              <a:t>түшкөн</a:t>
            </a:r>
            <a:r>
              <a:rPr lang="ru-RU" dirty="0"/>
              <a:t> </a:t>
            </a:r>
            <a:r>
              <a:rPr lang="ru-RU" dirty="0" err="1"/>
              <a:t>каражат</a:t>
            </a:r>
            <a:r>
              <a:rPr lang="ru-RU" dirty="0"/>
              <a:t> 100% жергиликтүү </a:t>
            </a:r>
            <a:r>
              <a:rPr lang="ru-RU" dirty="0" err="1"/>
              <a:t>бюджетке</a:t>
            </a:r>
            <a:r>
              <a:rPr lang="ru-RU" dirty="0"/>
              <a:t> </a:t>
            </a:r>
            <a:r>
              <a:rPr lang="ru-RU" dirty="0" err="1"/>
              <a:t>түшөт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9706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D7749B-A642-42D2-2987-FC0DB62BC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ts val="3000"/>
              </a:lnSpc>
            </a:pPr>
            <a:r>
              <a:rPr lang="ru-RU" sz="3600" b="1" dirty="0">
                <a:solidFill>
                  <a:srgbClr val="FF0000"/>
                </a:solidFill>
              </a:rPr>
              <a:t>Ижарага берүү/</a:t>
            </a:r>
            <a:r>
              <a:rPr lang="ru-RU" sz="3600" b="1" dirty="0" err="1">
                <a:solidFill>
                  <a:srgbClr val="FF0000"/>
                </a:solidFill>
              </a:rPr>
              <a:t>Тооруктардын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жалпы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жоболору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B56F6B-3175-C6AC-FE50-F02EB0B45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u="sng" dirty="0"/>
              <a:t>Муниципалдык менчиктин </a:t>
            </a:r>
            <a:r>
              <a:rPr lang="ru-RU" u="sng" dirty="0" err="1"/>
              <a:t>объектилерин</a:t>
            </a:r>
            <a:r>
              <a:rPr lang="ru-RU" u="sng" dirty="0"/>
              <a:t> ижарага берүү боюнча комиссия </a:t>
            </a:r>
            <a:r>
              <a:rPr lang="ru-RU" u="sng" dirty="0" err="1"/>
              <a:t>түзүлөт</a:t>
            </a:r>
            <a:r>
              <a:rPr lang="ru-RU" u="sng" dirty="0"/>
              <a:t>, анын </a:t>
            </a:r>
            <a:r>
              <a:rPr lang="ru-RU" u="sng" dirty="0" err="1"/>
              <a:t>курамына</a:t>
            </a:r>
            <a:r>
              <a:rPr lang="ru-RU" u="sng" dirty="0"/>
              <a:t> </a:t>
            </a:r>
            <a:r>
              <a:rPr lang="ru-RU" u="sng" dirty="0" err="1"/>
              <a:t>төмөнкүлөр</a:t>
            </a:r>
            <a:r>
              <a:rPr lang="ru-RU" u="sng" dirty="0"/>
              <a:t> кирет: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жергиликтүү өз алдынча </a:t>
            </a:r>
            <a:r>
              <a:rPr lang="ru-RU" dirty="0" err="1"/>
              <a:t>башкаруунун</a:t>
            </a:r>
            <a:r>
              <a:rPr lang="ru-RU" dirty="0"/>
              <a:t> аткаруу </a:t>
            </a:r>
            <a:r>
              <a:rPr lang="ru-RU" dirty="0" err="1"/>
              <a:t>органынын</a:t>
            </a:r>
            <a:r>
              <a:rPr lang="ru-RU" dirty="0"/>
              <a:t> </a:t>
            </a:r>
            <a:r>
              <a:rPr lang="ru-RU" dirty="0" err="1"/>
              <a:t>өкүлдөрү</a:t>
            </a:r>
            <a:r>
              <a:rPr lang="ru-RU" dirty="0"/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жергиликтүү </a:t>
            </a:r>
            <a:r>
              <a:rPr lang="ru-RU" dirty="0" err="1"/>
              <a:t>кеңештин</a:t>
            </a:r>
            <a:r>
              <a:rPr lang="ru-RU" dirty="0"/>
              <a:t> </a:t>
            </a:r>
            <a:r>
              <a:rPr lang="ru-RU" dirty="0" err="1"/>
              <a:t>депутаттары</a:t>
            </a:r>
            <a:r>
              <a:rPr lang="ru-RU" dirty="0"/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коомчулуктун</a:t>
            </a:r>
            <a:r>
              <a:rPr lang="ru-RU" dirty="0"/>
              <a:t>, коммерциялык </a:t>
            </a:r>
            <a:r>
              <a:rPr lang="ru-RU" dirty="0" err="1"/>
              <a:t>эмес</a:t>
            </a:r>
            <a:r>
              <a:rPr lang="ru-RU" dirty="0"/>
              <a:t>, коммерциялык </a:t>
            </a:r>
            <a:r>
              <a:rPr lang="ru-RU" dirty="0" err="1"/>
              <a:t>уюмдардын</a:t>
            </a:r>
            <a:r>
              <a:rPr lang="ru-RU" dirty="0"/>
              <a:t> </a:t>
            </a:r>
            <a:r>
              <a:rPr lang="ru-RU" dirty="0" err="1"/>
              <a:t>өкүлдөрү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40901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AE73B-7216-2B1B-BF2E-85132383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ts val="3000"/>
              </a:lnSpc>
            </a:pPr>
            <a:r>
              <a:rPr lang="ru-RU" sz="2800" b="1" dirty="0">
                <a:solidFill>
                  <a:srgbClr val="FF0000"/>
                </a:solidFill>
              </a:rPr>
              <a:t>Ижарага MМ </a:t>
            </a:r>
            <a:r>
              <a:rPr lang="ru-RU" sz="2800" b="1" dirty="0" err="1">
                <a:solidFill>
                  <a:srgbClr val="FF0000"/>
                </a:solidFill>
              </a:rPr>
              <a:t>объектисин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түз</a:t>
            </a:r>
            <a:r>
              <a:rPr lang="ru-RU" sz="2800" b="1" dirty="0">
                <a:solidFill>
                  <a:srgbClr val="FF0000"/>
                </a:solidFill>
              </a:rPr>
              <a:t> берүү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DEB705-4A76-908C-0476-FEC09D55D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6662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u="sng" dirty="0" err="1"/>
              <a:t>Түздөн-түз</a:t>
            </a:r>
            <a:r>
              <a:rPr lang="ru-RU" sz="2400" u="sng" dirty="0"/>
              <a:t> берүү мүмкүн болгон учурлар: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err="1"/>
              <a:t>мурда</a:t>
            </a:r>
            <a:r>
              <a:rPr lang="ru-RU" sz="2400" dirty="0"/>
              <a:t> </a:t>
            </a:r>
            <a:r>
              <a:rPr lang="ru-RU" sz="2400" dirty="0" err="1"/>
              <a:t>түзүлгөн</a:t>
            </a:r>
            <a:r>
              <a:rPr lang="ru-RU" sz="2400" dirty="0"/>
              <a:t> ижара </a:t>
            </a:r>
            <a:r>
              <a:rPr lang="ru-RU" sz="2400" dirty="0" err="1"/>
              <a:t>келишиминин</a:t>
            </a:r>
            <a:r>
              <a:rPr lang="ru-RU" sz="2400" dirty="0"/>
              <a:t> </a:t>
            </a:r>
            <a:r>
              <a:rPr lang="ru-RU" sz="2400" dirty="0" err="1"/>
              <a:t>бардык</a:t>
            </a:r>
            <a:r>
              <a:rPr lang="ru-RU" sz="2400" dirty="0"/>
              <a:t> </a:t>
            </a:r>
            <a:r>
              <a:rPr lang="ru-RU" sz="2400" dirty="0" err="1"/>
              <a:t>талаптарын</a:t>
            </a:r>
            <a:r>
              <a:rPr lang="ru-RU" sz="2400" dirty="0"/>
              <a:t> </a:t>
            </a:r>
            <a:r>
              <a:rPr lang="ru-RU" sz="2400" dirty="0" err="1"/>
              <a:t>аткарган</a:t>
            </a:r>
            <a:r>
              <a:rPr lang="ru-RU" sz="2400" dirty="0"/>
              <a:t> жана ижарага кайра </a:t>
            </a:r>
            <a:r>
              <a:rPr lang="ru-RU" sz="2400" dirty="0" err="1"/>
              <a:t>арыз</a:t>
            </a:r>
            <a:r>
              <a:rPr lang="ru-RU" sz="2400" dirty="0"/>
              <a:t> </a:t>
            </a:r>
            <a:r>
              <a:rPr lang="ru-RU" sz="2400" dirty="0" err="1"/>
              <a:t>берген</a:t>
            </a:r>
            <a:r>
              <a:rPr lang="ru-RU" sz="2400" dirty="0"/>
              <a:t> </a:t>
            </a:r>
            <a:r>
              <a:rPr lang="ru-RU" sz="2400" dirty="0" err="1"/>
              <a:t>ижарачы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err="1"/>
              <a:t>объекттин</a:t>
            </a:r>
            <a:r>
              <a:rPr lang="ru-RU" sz="2400" dirty="0"/>
              <a:t> максаты маанилүү социалдык </a:t>
            </a:r>
            <a:r>
              <a:rPr lang="ru-RU" sz="2400" dirty="0" err="1"/>
              <a:t>маселелерди</a:t>
            </a:r>
            <a:r>
              <a:rPr lang="ru-RU" sz="2400" dirty="0"/>
              <a:t> </a:t>
            </a:r>
            <a:r>
              <a:rPr lang="ru-RU" sz="2400" dirty="0" err="1"/>
              <a:t>чечүү</a:t>
            </a:r>
            <a:r>
              <a:rPr lang="ru-RU" sz="2400" dirty="0"/>
              <a:t> менен </a:t>
            </a:r>
            <a:r>
              <a:rPr lang="ru-RU" sz="2400" dirty="0" err="1"/>
              <a:t>байланышкан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err="1"/>
              <a:t>объектке</a:t>
            </a:r>
            <a:r>
              <a:rPr lang="ru-RU" sz="2400" dirty="0"/>
              <a:t> </a:t>
            </a:r>
            <a:r>
              <a:rPr lang="ru-RU" sz="2400" dirty="0" err="1"/>
              <a:t>аялуу</a:t>
            </a:r>
            <a:r>
              <a:rPr lang="ru-RU" sz="2400" dirty="0"/>
              <a:t> </a:t>
            </a:r>
            <a:r>
              <a:rPr lang="ru-RU" sz="2400" dirty="0" err="1"/>
              <a:t>топтордун</a:t>
            </a:r>
            <a:r>
              <a:rPr lang="ru-RU" sz="2400" dirty="0"/>
              <a:t> </a:t>
            </a:r>
            <a:r>
              <a:rPr lang="ru-RU" sz="2400" dirty="0" err="1"/>
              <a:t>адамдары</a:t>
            </a:r>
            <a:r>
              <a:rPr lang="ru-RU" sz="2400" dirty="0"/>
              <a:t> </a:t>
            </a:r>
            <a:r>
              <a:rPr lang="ru-RU" sz="2400" dirty="0" err="1"/>
              <a:t>кайрылууга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/>
              <a:t>- муниципалдык менчик </a:t>
            </a:r>
            <a:r>
              <a:rPr lang="ru-RU" sz="2400" dirty="0" err="1"/>
              <a:t>объектиси</a:t>
            </a:r>
            <a:r>
              <a:rPr lang="ru-RU" sz="2400" dirty="0"/>
              <a:t> </a:t>
            </a:r>
            <a:r>
              <a:rPr lang="ru-RU" sz="2400" dirty="0" err="1"/>
              <a:t>эки</a:t>
            </a:r>
            <a:r>
              <a:rPr lang="ru-RU" sz="2400" dirty="0"/>
              <a:t> </a:t>
            </a:r>
            <a:r>
              <a:rPr lang="ru-RU" sz="2400" dirty="0" err="1"/>
              <a:t>жолу</a:t>
            </a:r>
            <a:r>
              <a:rPr lang="ru-RU" sz="2400" dirty="0"/>
              <a:t> </a:t>
            </a:r>
            <a:r>
              <a:rPr lang="ru-RU" sz="2400" dirty="0" err="1"/>
              <a:t>ачык</a:t>
            </a:r>
            <a:r>
              <a:rPr lang="ru-RU" sz="2400" dirty="0"/>
              <a:t> </a:t>
            </a:r>
            <a:r>
              <a:rPr lang="ru-RU" sz="2400" dirty="0" err="1"/>
              <a:t>аукционго</a:t>
            </a:r>
            <a:r>
              <a:rPr lang="ru-RU" sz="2400" dirty="0"/>
              <a:t> </a:t>
            </a:r>
            <a:r>
              <a:rPr lang="ru-RU" sz="2400" dirty="0" err="1"/>
              <a:t>белгиленген</a:t>
            </a:r>
            <a:r>
              <a:rPr lang="ru-RU" sz="2400" dirty="0"/>
              <a:t> </a:t>
            </a:r>
            <a:r>
              <a:rPr lang="ru-RU" sz="2400" dirty="0" err="1"/>
              <a:t>тартипте</a:t>
            </a:r>
            <a:r>
              <a:rPr lang="ru-RU" sz="2400" dirty="0"/>
              <a:t> </a:t>
            </a:r>
            <a:r>
              <a:rPr lang="ru-RU" sz="2400" dirty="0" err="1"/>
              <a:t>коюлган</a:t>
            </a:r>
            <a:r>
              <a:rPr lang="ru-RU" sz="2400" dirty="0"/>
              <a:t> жана ижарага </a:t>
            </a:r>
            <a:r>
              <a:rPr lang="ru-RU" sz="2400" dirty="0" err="1"/>
              <a:t>берилген</a:t>
            </a:r>
            <a:r>
              <a:rPr lang="ru-RU" sz="2400" dirty="0"/>
              <a:t> </a:t>
            </a:r>
            <a:r>
              <a:rPr lang="ru-RU" sz="2400" dirty="0" err="1"/>
              <a:t>эмес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12729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FAC23A-0E21-46F5-5762-8C4DFF0CE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684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Келишимдик </a:t>
            </a:r>
            <a:r>
              <a:rPr lang="ru-RU" sz="3600" b="1" dirty="0" err="1">
                <a:solidFill>
                  <a:srgbClr val="FF0000"/>
                </a:solidFill>
              </a:rPr>
              <a:t>мамилелердин</a:t>
            </a:r>
            <a:r>
              <a:rPr lang="ru-RU" sz="3600" b="1" dirty="0">
                <a:solidFill>
                  <a:srgbClr val="FF0000"/>
                </a:solidFill>
              </a:rPr>
              <a:t> өзгөчөлүктөрү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CA39A9-8F68-1E15-43AC-BBA6BD33F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2400" dirty="0" err="1"/>
              <a:t>Келишимдин</a:t>
            </a:r>
            <a:r>
              <a:rPr lang="ru-RU" sz="2400" dirty="0"/>
              <a:t> </a:t>
            </a:r>
            <a:r>
              <a:rPr lang="ru-RU" sz="2400" dirty="0" err="1"/>
              <a:t>мөөнөтү</a:t>
            </a:r>
            <a:r>
              <a:rPr lang="ru-RU" sz="2400" dirty="0"/>
              <a:t> жергиликтүү өз алдынча башкаруу органы тарабынан белгиленет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  Келишим </a:t>
            </a:r>
            <a:r>
              <a:rPr lang="ru-RU" sz="2400" dirty="0" err="1"/>
              <a:t>узартылышы</a:t>
            </a:r>
            <a:r>
              <a:rPr lang="ru-RU" sz="2400" dirty="0"/>
              <a:t> мүмкүн, эгерде </a:t>
            </a:r>
            <a:r>
              <a:rPr lang="ru-RU" sz="2400" dirty="0" err="1"/>
              <a:t>ижарачы</a:t>
            </a:r>
            <a:r>
              <a:rPr lang="ru-RU" sz="2400" dirty="0"/>
              <a:t>: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err="1"/>
              <a:t>ижара</a:t>
            </a:r>
            <a:r>
              <a:rPr lang="ru-RU" sz="2400" dirty="0"/>
              <a:t> боюнча </a:t>
            </a:r>
            <a:r>
              <a:rPr lang="ru-RU" sz="2400" dirty="0" err="1"/>
              <a:t>карызы</a:t>
            </a:r>
            <a:r>
              <a:rPr lang="ru-RU" sz="2400" dirty="0"/>
              <a:t> жок;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err="1"/>
              <a:t>ижара</a:t>
            </a:r>
            <a:r>
              <a:rPr lang="ru-RU" sz="2400" dirty="0"/>
              <a:t> </a:t>
            </a:r>
            <a:r>
              <a:rPr lang="ru-RU" sz="2400" dirty="0" err="1"/>
              <a:t>акысын</a:t>
            </a:r>
            <a:r>
              <a:rPr lang="ru-RU" sz="2400" dirty="0"/>
              <a:t> өз </a:t>
            </a:r>
            <a:r>
              <a:rPr lang="ru-RU" sz="2400" dirty="0" err="1"/>
              <a:t>убагында</a:t>
            </a:r>
            <a:r>
              <a:rPr lang="ru-RU" sz="2400" dirty="0"/>
              <a:t> </a:t>
            </a:r>
            <a:r>
              <a:rPr lang="ru-RU" sz="2400" dirty="0" err="1"/>
              <a:t>төлөөгө</a:t>
            </a:r>
            <a:r>
              <a:rPr lang="ru-RU" sz="2400" dirty="0"/>
              <a:t> </a:t>
            </a:r>
            <a:r>
              <a:rPr lang="ru-RU" sz="2400" dirty="0" err="1"/>
              <a:t>жол</a:t>
            </a:r>
            <a:r>
              <a:rPr lang="ru-RU" sz="2400" dirty="0"/>
              <a:t> </a:t>
            </a:r>
            <a:r>
              <a:rPr lang="ru-RU" sz="2400" dirty="0" err="1"/>
              <a:t>бербеген</a:t>
            </a:r>
            <a:r>
              <a:rPr lang="ru-RU" sz="2400" dirty="0"/>
              <a:t>;</a:t>
            </a:r>
          </a:p>
          <a:p>
            <a:r>
              <a:rPr lang="ru-RU" sz="2400" dirty="0" err="1"/>
              <a:t>Мелдештин</a:t>
            </a:r>
            <a:r>
              <a:rPr lang="ru-RU" sz="2400" dirty="0"/>
              <a:t> </a:t>
            </a:r>
            <a:r>
              <a:rPr lang="ru-RU" sz="2400" dirty="0" err="1"/>
              <a:t>натыйжасында</a:t>
            </a:r>
            <a:r>
              <a:rPr lang="ru-RU" sz="2400" dirty="0"/>
              <a:t> </a:t>
            </a:r>
            <a:r>
              <a:rPr lang="ru-RU" sz="2400" dirty="0" err="1"/>
              <a:t>тузулген</a:t>
            </a:r>
            <a:r>
              <a:rPr lang="ru-RU" sz="2400" dirty="0"/>
              <a:t> </a:t>
            </a:r>
            <a:r>
              <a:rPr lang="ru-RU" sz="2400" dirty="0" err="1"/>
              <a:t>арендалык</a:t>
            </a:r>
            <a:r>
              <a:rPr lang="ru-RU" sz="2400" dirty="0"/>
              <a:t> келишимде </a:t>
            </a:r>
            <a:r>
              <a:rPr lang="ru-RU" sz="2400" dirty="0" err="1"/>
              <a:t>каралган</a:t>
            </a:r>
            <a:r>
              <a:rPr lang="ru-RU" sz="2400" dirty="0"/>
              <a:t> </a:t>
            </a:r>
            <a:r>
              <a:rPr lang="ru-RU" sz="2400" dirty="0" err="1"/>
              <a:t>милдеттенмелерди</a:t>
            </a:r>
            <a:r>
              <a:rPr lang="ru-RU" sz="2400" dirty="0"/>
              <a:t> </a:t>
            </a:r>
            <a:r>
              <a:rPr lang="ru-RU" sz="2400" dirty="0" err="1"/>
              <a:t>аткарды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Амортизацияны</a:t>
            </a:r>
            <a:r>
              <a:rPr lang="ru-RU" sz="2400" dirty="0"/>
              <a:t> </a:t>
            </a:r>
            <a:r>
              <a:rPr lang="ru-RU" sz="2400" dirty="0" err="1"/>
              <a:t>калыбына</a:t>
            </a:r>
            <a:r>
              <a:rPr lang="ru-RU" sz="2400" dirty="0"/>
              <a:t> </a:t>
            </a:r>
            <a:r>
              <a:rPr lang="ru-RU" sz="2400" dirty="0" err="1"/>
              <a:t>келтирүү</a:t>
            </a:r>
            <a:r>
              <a:rPr lang="ru-RU" sz="2400" dirty="0"/>
              <a:t> жана </a:t>
            </a:r>
            <a:r>
              <a:rPr lang="ru-RU" sz="2400" dirty="0" err="1"/>
              <a:t>амортизацияны</a:t>
            </a:r>
            <a:r>
              <a:rPr lang="ru-RU" sz="2400" dirty="0"/>
              <a:t> топтоо </a:t>
            </a:r>
            <a:r>
              <a:rPr lang="ru-RU" sz="2400" dirty="0" err="1"/>
              <a:t>эрежелерин</a:t>
            </a:r>
            <a:r>
              <a:rPr lang="ru-RU" sz="2400" dirty="0"/>
              <a:t> сактоо </a:t>
            </a:r>
            <a:r>
              <a:rPr lang="ru-RU" sz="2400" dirty="0" err="1"/>
              <a:t>талабы</a:t>
            </a:r>
            <a:r>
              <a:rPr lang="ru-RU" sz="2400" dirty="0"/>
              <a:t> </a:t>
            </a:r>
            <a:r>
              <a:rPr lang="ru-RU" sz="2400" dirty="0" err="1"/>
              <a:t>милдеттүү</a:t>
            </a:r>
            <a:r>
              <a:rPr lang="ru-RU" sz="2400" dirty="0"/>
              <a:t> </a:t>
            </a:r>
            <a:r>
              <a:rPr lang="ru-RU" sz="2400" dirty="0" err="1"/>
              <a:t>шарт</a:t>
            </a:r>
            <a:r>
              <a:rPr lang="ru-RU" sz="2400" dirty="0"/>
              <a:t> болуп саналат.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83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2D8BEF-5DA1-9044-F4C5-5378E41CE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235" y="2564986"/>
            <a:ext cx="10515600" cy="233831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Сессия №1. 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Муниципалдык менчикти башкаруунун укуктук негиздери</a:t>
            </a:r>
          </a:p>
        </p:txBody>
      </p:sp>
    </p:spTree>
    <p:extLst>
      <p:ext uri="{BB962C8B-B14F-4D97-AF65-F5344CB8AC3E}">
        <p14:creationId xmlns:p14="http://schemas.microsoft.com/office/powerpoint/2010/main" val="3589663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643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+mn-lt"/>
              </a:rPr>
              <a:t>Кыргыз </a:t>
            </a:r>
            <a:r>
              <a:rPr lang="ru-RU" sz="3200" b="1" dirty="0">
                <a:solidFill>
                  <a:srgbClr val="FF0000"/>
                </a:solidFill>
                <a:latin typeface="+mn-lt"/>
              </a:rPr>
              <a:t>Республикасында менчиктин т</a:t>
            </a:r>
            <a:r>
              <a:rPr lang="ky-KG" sz="3200" b="1" dirty="0" smtClean="0">
                <a:solidFill>
                  <a:srgbClr val="FF0000"/>
                </a:solidFill>
                <a:latin typeface="+mn-lt"/>
              </a:rPr>
              <a:t>үрлөрү</a:t>
            </a:r>
            <a:endParaRPr lang="ru-RU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8565" y="1560945"/>
            <a:ext cx="11386201" cy="418407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ky-KG" sz="2500" dirty="0" smtClean="0"/>
              <a:t>      </a:t>
            </a:r>
            <a:endParaRPr lang="ky-KG" sz="2500" dirty="0"/>
          </a:p>
          <a:p>
            <a:pPr>
              <a:lnSpc>
                <a:spcPct val="100000"/>
              </a:lnSpc>
              <a:buNone/>
            </a:pPr>
            <a:r>
              <a:rPr lang="ky-KG" dirty="0"/>
              <a:t> </a:t>
            </a:r>
          </a:p>
          <a:p>
            <a:pPr>
              <a:lnSpc>
                <a:spcPct val="100000"/>
              </a:lnSpc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2193448"/>
              </p:ext>
            </p:extLst>
          </p:nvPr>
        </p:nvGraphicFramePr>
        <p:xfrm>
          <a:off x="1302327" y="1653309"/>
          <a:ext cx="8857673" cy="448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584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Муниципалдык менчикти башкаруу маселелеринде укуктук база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/>
              <a:t>КР Жарандык кодекси 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«Жергиликтүү мамлекеттик администрация жана жергиликтүү өз алдынча башкаруу органдары жөнүндө» КР Мыйзамы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«Муниципалдык менчик жөнүндө» КР </a:t>
            </a:r>
            <a:r>
              <a:rPr lang="ru-RU" dirty="0" smtClean="0"/>
              <a:t>Мыйзамы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Кыргыз Республикасынын Министрлер Кабинетинин ченемдик укуктук актылары, методикалык документтер</a:t>
            </a:r>
          </a:p>
        </p:txBody>
      </p:sp>
    </p:spTree>
    <p:extLst>
      <p:ext uri="{BB962C8B-B14F-4D97-AF65-F5344CB8AC3E}">
        <p14:creationId xmlns:p14="http://schemas.microsoft.com/office/powerpoint/2010/main" val="33007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209325-70AB-D63D-8983-6B713560F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06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КР </a:t>
            </a:r>
            <a:r>
              <a:rPr lang="ky-KG" sz="3600" b="1" dirty="0">
                <a:solidFill>
                  <a:srgbClr val="FF0000"/>
                </a:solidFill>
              </a:rPr>
              <a:t>Жаран</a:t>
            </a:r>
            <a:r>
              <a:rPr lang="ru-RU" sz="3600" b="1" dirty="0">
                <a:solidFill>
                  <a:srgbClr val="FF0000"/>
                </a:solidFill>
              </a:rPr>
              <a:t>дык кодекси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71F33B-2F5A-1275-E35B-35255038E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209"/>
            <a:ext cx="10515600" cy="4904754"/>
          </a:xfrm>
        </p:spPr>
        <p:txBody>
          <a:bodyPr/>
          <a:lstStyle/>
          <a:p>
            <a:r>
              <a:rPr lang="ru-RU" dirty="0"/>
              <a:t>Жергиликтүү </a:t>
            </a:r>
            <a:r>
              <a:rPr lang="ru-RU" dirty="0" err="1"/>
              <a:t>жамаат</a:t>
            </a:r>
            <a:r>
              <a:rPr lang="ru-RU" dirty="0"/>
              <a:t> </a:t>
            </a:r>
            <a:r>
              <a:rPr lang="ru-RU" dirty="0" err="1"/>
              <a:t>өзүнүн</a:t>
            </a:r>
            <a:r>
              <a:rPr lang="ru-RU" dirty="0"/>
              <a:t> </a:t>
            </a:r>
            <a:r>
              <a:rPr lang="ru-RU" dirty="0" err="1"/>
              <a:t>функцияларын</a:t>
            </a:r>
            <a:r>
              <a:rPr lang="ru-RU" dirty="0"/>
              <a:t> жүзөгө ашыруу үчүн зарыл болгон </a:t>
            </a:r>
            <a:r>
              <a:rPr lang="ru-RU" dirty="0" err="1"/>
              <a:t>бардык</a:t>
            </a:r>
            <a:r>
              <a:rPr lang="ru-RU" dirty="0"/>
              <a:t> </a:t>
            </a:r>
            <a:r>
              <a:rPr lang="ru-RU" dirty="0" err="1"/>
              <a:t>мүлккө</a:t>
            </a:r>
            <a:r>
              <a:rPr lang="ru-RU" dirty="0"/>
              <a:t> ээ </a:t>
            </a:r>
            <a:r>
              <a:rPr lang="ru-RU" dirty="0" err="1"/>
              <a:t>боло</a:t>
            </a:r>
            <a:r>
              <a:rPr lang="ru-RU" dirty="0"/>
              <a:t> алат.</a:t>
            </a:r>
          </a:p>
          <a:p>
            <a:r>
              <a:rPr lang="ru-RU" dirty="0"/>
              <a:t>Муниципалдык менчикти </a:t>
            </a:r>
            <a:r>
              <a:rPr lang="ru-RU" dirty="0" err="1"/>
              <a:t>тескөөнү</a:t>
            </a:r>
            <a:r>
              <a:rPr lang="ru-RU" dirty="0"/>
              <a:t> жана </a:t>
            </a:r>
            <a:r>
              <a:rPr lang="ru-RU" dirty="0" err="1"/>
              <a:t>башкарууну</a:t>
            </a:r>
            <a:r>
              <a:rPr lang="ru-RU" dirty="0"/>
              <a:t> жергиликтүү өз алдынча башкаруу органы ишке </a:t>
            </a:r>
            <a:r>
              <a:rPr lang="ru-RU" dirty="0" err="1"/>
              <a:t>ашырат</a:t>
            </a:r>
            <a:r>
              <a:rPr lang="ru-RU" dirty="0"/>
              <a:t>.</a:t>
            </a:r>
          </a:p>
          <a:p>
            <a:r>
              <a:rPr lang="ru-RU" dirty="0"/>
              <a:t>Муниципалдык менчик муниципалдык </a:t>
            </a:r>
            <a:r>
              <a:rPr lang="ru-RU" dirty="0" err="1"/>
              <a:t>ишканаларга</a:t>
            </a:r>
            <a:r>
              <a:rPr lang="ru-RU" dirty="0"/>
              <a:t> чарба жүргүзүү же оперативдүү башкаруу </a:t>
            </a:r>
            <a:r>
              <a:rPr lang="ru-RU" dirty="0" err="1"/>
              <a:t>укугунда</a:t>
            </a:r>
            <a:r>
              <a:rPr lang="ru-RU" dirty="0"/>
              <a:t>, ал </a:t>
            </a:r>
            <a:r>
              <a:rPr lang="ru-RU" dirty="0" err="1"/>
              <a:t>эми</a:t>
            </a:r>
            <a:r>
              <a:rPr lang="ru-RU" dirty="0"/>
              <a:t> </a:t>
            </a:r>
            <a:r>
              <a:rPr lang="ru-RU" dirty="0" err="1"/>
              <a:t>мекемелерге</a:t>
            </a:r>
            <a:r>
              <a:rPr lang="ru-RU" dirty="0"/>
              <a:t> - оперативдүү башкаруу </a:t>
            </a:r>
            <a:r>
              <a:rPr lang="ru-RU" dirty="0" err="1"/>
              <a:t>укугунда</a:t>
            </a:r>
            <a:r>
              <a:rPr lang="ru-RU" dirty="0"/>
              <a:t> </a:t>
            </a:r>
            <a:r>
              <a:rPr lang="ru-RU" dirty="0" err="1"/>
              <a:t>бекитилип</a:t>
            </a:r>
            <a:r>
              <a:rPr lang="ru-RU" dirty="0"/>
              <a:t> берилет.</a:t>
            </a:r>
          </a:p>
          <a:p>
            <a:pPr marL="0" indent="0">
              <a:buNone/>
            </a:pPr>
            <a:r>
              <a:rPr lang="ru-RU" dirty="0"/>
              <a:t>(227-беринеси. Муниципалдык </a:t>
            </a:r>
            <a:r>
              <a:rPr lang="ru-RU" dirty="0" err="1"/>
              <a:t>менчик</a:t>
            </a:r>
            <a:r>
              <a:rPr lang="ru-RU" dirty="0"/>
              <a:t> </a:t>
            </a:r>
            <a:r>
              <a:rPr lang="ru-RU" dirty="0" err="1"/>
              <a:t>укугу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45134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D00499-B5EE-5E7A-E2A6-0A342EEC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«ЖМА жана ЖӨБО жөнүндө» КР Мыйзамы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CB7390-4868-D8C0-BD9A-85226690F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/>
              <a:t>27-берине. Жергиликтүү </a:t>
            </a:r>
            <a:r>
              <a:rPr lang="ru-RU" sz="2400" dirty="0" err="1"/>
              <a:t>маанидеги</a:t>
            </a:r>
            <a:r>
              <a:rPr lang="ru-RU" sz="2400" dirty="0"/>
              <a:t> </a:t>
            </a:r>
            <a:r>
              <a:rPr lang="ru-RU" sz="2400" dirty="0" err="1"/>
              <a:t>маселелер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2) муниципалдык менчикти башкаруу;</a:t>
            </a:r>
          </a:p>
          <a:p>
            <a:pPr marL="0" indent="0">
              <a:buNone/>
            </a:pPr>
            <a:r>
              <a:rPr lang="ru-RU" sz="2400" dirty="0"/>
              <a:t>34-берине. Жергиликтүү </a:t>
            </a:r>
            <a:r>
              <a:rPr lang="ru-RU" sz="2400" dirty="0" err="1"/>
              <a:t>кеңештердин</a:t>
            </a:r>
            <a:r>
              <a:rPr lang="ru-RU" sz="2400" dirty="0"/>
              <a:t> </a:t>
            </a:r>
            <a:r>
              <a:rPr lang="ru-RU" sz="2400" dirty="0" err="1"/>
              <a:t>компетенциясы</a:t>
            </a:r>
            <a:r>
              <a:rPr lang="ru-RU" sz="2400" dirty="0"/>
              <a:t>...</a:t>
            </a:r>
          </a:p>
          <a:p>
            <a:pPr marL="0" indent="0" algn="just">
              <a:buNone/>
            </a:pPr>
            <a:r>
              <a:rPr lang="ru-RU" sz="2400" dirty="0"/>
              <a:t>ММ </a:t>
            </a:r>
            <a:r>
              <a:rPr lang="ru-RU" sz="2400" dirty="0" err="1"/>
              <a:t>пайдалануунун</a:t>
            </a:r>
            <a:r>
              <a:rPr lang="ru-RU" sz="2400" dirty="0"/>
              <a:t> жана тескөөнүн </a:t>
            </a:r>
            <a:r>
              <a:rPr lang="ru-RU" sz="2400" dirty="0" err="1"/>
              <a:t>тартибин</a:t>
            </a:r>
            <a:r>
              <a:rPr lang="ru-RU" sz="2400" dirty="0"/>
              <a:t> </a:t>
            </a:r>
            <a:r>
              <a:rPr lang="ru-RU" sz="2400" dirty="0" err="1"/>
              <a:t>белгилөө</a:t>
            </a:r>
            <a:r>
              <a:rPr lang="ru-RU" sz="2400" dirty="0"/>
              <a:t>, анын ичинде муниципалдык менчиктин </a:t>
            </a:r>
            <a:r>
              <a:rPr lang="ru-RU" sz="2400" dirty="0" err="1"/>
              <a:t>объектилерин</a:t>
            </a:r>
            <a:r>
              <a:rPr lang="ru-RU" sz="2400" dirty="0"/>
              <a:t> менчиктештирүү </a:t>
            </a:r>
            <a:r>
              <a:rPr lang="ru-RU" sz="2400" dirty="0" err="1"/>
              <a:t>программасын</a:t>
            </a:r>
            <a:r>
              <a:rPr lang="ru-RU" sz="2400" dirty="0"/>
              <a:t> бекитүү </a:t>
            </a:r>
            <a:r>
              <a:rPr lang="ru-RU" sz="2400" dirty="0" err="1"/>
              <a:t>жолу</a:t>
            </a:r>
            <a:r>
              <a:rPr lang="ru-RU" sz="2400" dirty="0"/>
              <a:t> менен, муниципалдык менчиктин </a:t>
            </a:r>
            <a:r>
              <a:rPr lang="ru-RU" sz="2400" dirty="0" err="1"/>
              <a:t>пайдаланылышына</a:t>
            </a:r>
            <a:r>
              <a:rPr lang="ru-RU" sz="2400" dirty="0"/>
              <a:t> </a:t>
            </a:r>
            <a:r>
              <a:rPr lang="ru-RU" sz="2400" dirty="0" err="1"/>
              <a:t>контролду</a:t>
            </a:r>
            <a:r>
              <a:rPr lang="ru-RU" sz="2400" dirty="0"/>
              <a:t> жүзөгө ашыруу;</a:t>
            </a:r>
          </a:p>
          <a:p>
            <a:pPr marL="0" indent="0">
              <a:buNone/>
            </a:pPr>
            <a:r>
              <a:rPr lang="ru-RU" sz="2400" dirty="0"/>
              <a:t>45-берине</a:t>
            </a:r>
          </a:p>
          <a:p>
            <a:pPr marL="0" indent="0">
              <a:buNone/>
            </a:pPr>
            <a:r>
              <a:rPr lang="ru-RU" sz="2400" dirty="0"/>
              <a:t>... ММ </a:t>
            </a:r>
            <a:r>
              <a:rPr lang="ru-RU" sz="2400" dirty="0" err="1"/>
              <a:t>объекттерин</a:t>
            </a:r>
            <a:r>
              <a:rPr lang="ru-RU" sz="2400" dirty="0"/>
              <a:t> </a:t>
            </a:r>
            <a:r>
              <a:rPr lang="ru-RU" sz="2400" dirty="0" err="1"/>
              <a:t>сарамжалдуу</a:t>
            </a:r>
            <a:r>
              <a:rPr lang="ru-RU" sz="2400" dirty="0"/>
              <a:t> пайдалануу боюнча </a:t>
            </a:r>
            <a:r>
              <a:rPr lang="ru-RU" sz="2400" dirty="0" err="1"/>
              <a:t>чараларды</a:t>
            </a:r>
            <a:r>
              <a:rPr lang="ru-RU" sz="2400" dirty="0"/>
              <a:t> иштеп </a:t>
            </a:r>
            <a:r>
              <a:rPr lang="ru-RU" sz="2400" dirty="0" err="1"/>
              <a:t>чыгат</a:t>
            </a:r>
            <a:r>
              <a:rPr lang="ru-RU" sz="2400" dirty="0"/>
              <a:t> жана </a:t>
            </a:r>
            <a:r>
              <a:rPr lang="ru-RU" sz="2400" dirty="0" err="1"/>
              <a:t>шаардык</a:t>
            </a:r>
            <a:r>
              <a:rPr lang="ru-RU" sz="2400" dirty="0"/>
              <a:t> кеңеш тарабынан </a:t>
            </a:r>
            <a:r>
              <a:rPr lang="ru-RU" sz="2400" dirty="0" err="1"/>
              <a:t>бекитилгенден</a:t>
            </a:r>
            <a:r>
              <a:rPr lang="ru-RU" sz="2400" dirty="0"/>
              <a:t> </a:t>
            </a:r>
            <a:r>
              <a:rPr lang="ru-RU" sz="2400" dirty="0" err="1"/>
              <a:t>кийин</a:t>
            </a:r>
            <a:r>
              <a:rPr lang="ru-RU" sz="2400" dirty="0"/>
              <a:t> ишке </a:t>
            </a:r>
            <a:r>
              <a:rPr lang="ru-RU" sz="2400" dirty="0" err="1"/>
              <a:t>ашырат</a:t>
            </a:r>
            <a:r>
              <a:rPr lang="ru-RU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25832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y-KG" sz="3600" b="1" dirty="0">
                <a:solidFill>
                  <a:srgbClr val="FF0000"/>
                </a:solidFill>
              </a:rPr>
              <a:t>Муниципалдык менчикте төмөндөгүдөй мүлктөр болушу мүмкүн.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933303"/>
            <a:ext cx="10515600" cy="4243660"/>
          </a:xfrm>
        </p:spPr>
        <p:txBody>
          <a:bodyPr>
            <a:normAutofit/>
          </a:bodyPr>
          <a:lstStyle/>
          <a:p>
            <a:r>
              <a:rPr lang="ky-KG" sz="2500" dirty="0" smtClean="0"/>
              <a:t>Имараттар</a:t>
            </a:r>
            <a:r>
              <a:rPr lang="ky-KG" sz="2500" dirty="0"/>
              <a:t>, жабдуулар;</a:t>
            </a:r>
          </a:p>
          <a:p>
            <a:r>
              <a:rPr lang="ru-RU" sz="2400" dirty="0"/>
              <a:t>Билим берүү, </a:t>
            </a:r>
            <a:r>
              <a:rPr lang="ru-RU" sz="2400" dirty="0" err="1"/>
              <a:t>саламаттык</a:t>
            </a:r>
            <a:r>
              <a:rPr lang="ru-RU" sz="2400" dirty="0"/>
              <a:t> сактоо, </a:t>
            </a:r>
            <a:r>
              <a:rPr lang="ru-RU" sz="2400" dirty="0" err="1"/>
              <a:t>маданият</a:t>
            </a:r>
            <a:r>
              <a:rPr lang="ru-RU" sz="2400" dirty="0"/>
              <a:t>, спорт жана туризм </a:t>
            </a:r>
            <a:r>
              <a:rPr lang="ru-RU" sz="2400" dirty="0" err="1"/>
              <a:t>объекттери</a:t>
            </a:r>
            <a:r>
              <a:rPr lang="ru-RU" sz="2400" dirty="0"/>
              <a:t>;</a:t>
            </a:r>
          </a:p>
          <a:p>
            <a:r>
              <a:rPr lang="ky-KG" sz="2400" dirty="0"/>
              <a:t>Техникалар;</a:t>
            </a:r>
          </a:p>
          <a:p>
            <a:r>
              <a:rPr lang="ru-RU" sz="2400" dirty="0" err="1"/>
              <a:t>Калктуу</a:t>
            </a:r>
            <a:r>
              <a:rPr lang="ru-RU" sz="2400" dirty="0"/>
              <a:t> </a:t>
            </a:r>
            <a:r>
              <a:rPr lang="ru-RU" sz="2400" dirty="0" err="1"/>
              <a:t>конуштардагы</a:t>
            </a:r>
            <a:r>
              <a:rPr lang="ru-RU" sz="2400" dirty="0"/>
              <a:t> </a:t>
            </a:r>
            <a:r>
              <a:rPr lang="ru-RU" sz="2400" dirty="0" err="1"/>
              <a:t>көчөлөр, көпүрөлөр менен</a:t>
            </a:r>
            <a:r>
              <a:rPr lang="ru-RU" sz="2400" dirty="0"/>
              <a:t> </a:t>
            </a:r>
            <a:r>
              <a:rPr lang="ru-RU" sz="2400" dirty="0" err="1"/>
              <a:t>жолдор</a:t>
            </a:r>
            <a:r>
              <a:rPr lang="ru-RU" sz="2400" dirty="0"/>
              <a:t>;</a:t>
            </a:r>
          </a:p>
          <a:p>
            <a:r>
              <a:rPr lang="ru-RU" sz="2400" dirty="0"/>
              <a:t> </a:t>
            </a:r>
            <a:r>
              <a:rPr lang="ru-RU" sz="2400" dirty="0" err="1"/>
              <a:t>Токойлор</a:t>
            </a:r>
            <a:r>
              <a:rPr lang="ru-RU" sz="2400" dirty="0"/>
              <a:t> жана айыл чарба </a:t>
            </a:r>
            <a:r>
              <a:rPr lang="ru-RU" sz="2400" dirty="0" err="1"/>
              <a:t>жерлери</a:t>
            </a:r>
            <a:r>
              <a:rPr lang="ru-RU" sz="2400" dirty="0"/>
              <a:t>, </a:t>
            </a:r>
            <a:r>
              <a:rPr lang="ru-RU" sz="2400" dirty="0" err="1"/>
              <a:t>көлдөр</a:t>
            </a:r>
            <a:r>
              <a:rPr lang="ru-RU" sz="2400" dirty="0"/>
              <a:t>, </a:t>
            </a:r>
            <a:r>
              <a:rPr lang="ru-RU" sz="2400" dirty="0" err="1"/>
              <a:t>суу</a:t>
            </a:r>
            <a:r>
              <a:rPr lang="ru-RU" sz="2400" dirty="0"/>
              <a:t> булактары;</a:t>
            </a:r>
          </a:p>
          <a:p>
            <a:r>
              <a:rPr lang="ru-RU" sz="2400" dirty="0"/>
              <a:t> </a:t>
            </a:r>
            <a:r>
              <a:rPr lang="ru-RU" sz="2400" dirty="0" err="1"/>
              <a:t>Жер</a:t>
            </a:r>
            <a:r>
              <a:rPr lang="ru-RU" sz="2400" dirty="0"/>
              <a:t> </a:t>
            </a:r>
            <a:r>
              <a:rPr lang="ru-RU" sz="2400" dirty="0" err="1"/>
              <a:t>участкалары</a:t>
            </a:r>
            <a:r>
              <a:rPr lang="ru-RU" sz="2400" dirty="0"/>
              <a:t>;</a:t>
            </a:r>
          </a:p>
          <a:p>
            <a:r>
              <a:rPr lang="ru-RU" sz="2400" dirty="0"/>
              <a:t>Тиешелүү </a:t>
            </a:r>
            <a:r>
              <a:rPr lang="ru-RU" sz="2400" dirty="0" err="1"/>
              <a:t>аймактагы</a:t>
            </a:r>
            <a:r>
              <a:rPr lang="ru-RU" sz="2400" dirty="0"/>
              <a:t> </a:t>
            </a:r>
            <a:r>
              <a:rPr lang="ru-RU" sz="2400" dirty="0" err="1"/>
              <a:t>калктын</a:t>
            </a:r>
            <a:r>
              <a:rPr lang="ru-RU" sz="2400" dirty="0"/>
              <a:t> </a:t>
            </a:r>
            <a:r>
              <a:rPr lang="ru-RU" sz="2400" dirty="0" err="1"/>
              <a:t>турмуш</a:t>
            </a:r>
            <a:r>
              <a:rPr lang="ru-RU" sz="2400" dirty="0"/>
              <a:t> </a:t>
            </a:r>
            <a:r>
              <a:rPr lang="ru-RU" sz="2400" dirty="0" err="1"/>
              <a:t>тиричилигин</a:t>
            </a:r>
            <a:r>
              <a:rPr lang="ru-RU" sz="2400" dirty="0"/>
              <a:t> </a:t>
            </a:r>
            <a:r>
              <a:rPr lang="ru-RU" sz="2400" dirty="0" err="1"/>
              <a:t>камсыз</a:t>
            </a:r>
            <a:r>
              <a:rPr lang="ru-RU" sz="2400" dirty="0"/>
              <a:t> </a:t>
            </a:r>
            <a:r>
              <a:rPr lang="ru-RU" sz="2400" dirty="0" err="1"/>
              <a:t>кылуу</a:t>
            </a:r>
            <a:r>
              <a:rPr lang="ru-RU" sz="2400" dirty="0"/>
              <a:t> </a:t>
            </a:r>
            <a:r>
              <a:rPr lang="ru-RU" sz="2400" dirty="0" err="1"/>
              <a:t>маселелерин</a:t>
            </a:r>
            <a:r>
              <a:rPr lang="ru-RU" sz="2400" dirty="0"/>
              <a:t> </a:t>
            </a:r>
            <a:r>
              <a:rPr lang="ru-RU" sz="2400" dirty="0" err="1"/>
              <a:t>чечүү</a:t>
            </a:r>
            <a:r>
              <a:rPr lang="ru-RU" sz="2400" dirty="0"/>
              <a:t> үчүн зарыл болгон башка </a:t>
            </a:r>
            <a:r>
              <a:rPr lang="ru-RU" sz="2400" dirty="0" err="1"/>
              <a:t>объектилер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КР «Мүлккө муниципалдык менчик жөнүндө» </a:t>
            </a:r>
            <a:r>
              <a:rPr lang="ru-RU" sz="2400" dirty="0" err="1"/>
              <a:t>мыйзамынын</a:t>
            </a:r>
            <a:r>
              <a:rPr lang="ru-RU" sz="2400" dirty="0"/>
              <a:t> 3-берене.</a:t>
            </a:r>
          </a:p>
          <a:p>
            <a:pPr marL="0" indent="0">
              <a:buNone/>
            </a:pPr>
            <a:endParaRPr lang="ru-RU" sz="2400" dirty="0">
              <a:solidFill>
                <a:srgbClr val="FF0000"/>
              </a:solidFill>
            </a:endParaRPr>
          </a:p>
          <a:p>
            <a:endParaRPr lang="ru-RU" sz="2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y-KG" b="1" dirty="0"/>
              <a:t>Муниципалдык мүлктөрдү </a:t>
            </a:r>
            <a:r>
              <a:rPr lang="ky-KG" b="1" dirty="0" smtClean="0"/>
              <a:t>башкаруу.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802673"/>
            <a:ext cx="5157787" cy="901338"/>
          </a:xfrm>
        </p:spPr>
        <p:txBody>
          <a:bodyPr/>
          <a:lstStyle/>
          <a:p>
            <a:r>
              <a:rPr lang="ky-KG" b="0" dirty="0"/>
              <a:t>Имараттар, Техникалар, Жабдуулар, жана башка мүлктөр.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39788" y="3526971"/>
            <a:ext cx="5157787" cy="297833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500" dirty="0" err="1"/>
              <a:t>Крнын</a:t>
            </a:r>
            <a:r>
              <a:rPr lang="ru-RU" sz="2500" dirty="0"/>
              <a:t> 2002-ж 15-март №37 Мүлккө муниципалдык менчик жөнүндө мыйзамы.</a:t>
            </a:r>
          </a:p>
          <a:p>
            <a:pPr algn="just"/>
            <a:r>
              <a:rPr lang="ky-KG" sz="2500" dirty="0"/>
              <a:t>МК жана ЖӨБ боюнча мам. агенттиктин 2022-жылдын 28-июль №189 буйругу. “</a:t>
            </a:r>
            <a:r>
              <a:rPr lang="ky-KG" sz="2400" dirty="0"/>
              <a:t>Муниципалдык менчик объекттерин пайдаланууга жана ижарага берүүнүн тартиби жөнүндө</a:t>
            </a:r>
            <a:r>
              <a:rPr lang="ru-RU" sz="2400" dirty="0"/>
              <a:t> </a:t>
            </a:r>
            <a:r>
              <a:rPr lang="ky-KG" sz="2400" dirty="0"/>
              <a:t>ТИПТҮҮ ЖОБО. </a:t>
            </a:r>
            <a:endParaRPr lang="ru-RU" sz="2400" dirty="0"/>
          </a:p>
          <a:p>
            <a:endParaRPr lang="ru-RU" sz="2500" b="1" dirty="0"/>
          </a:p>
          <a:p>
            <a:endParaRPr lang="ru-RU" sz="25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776549"/>
            <a:ext cx="5183188" cy="914400"/>
          </a:xfrm>
        </p:spPr>
        <p:txBody>
          <a:bodyPr/>
          <a:lstStyle/>
          <a:p>
            <a:pPr algn="ctr"/>
            <a:r>
              <a:rPr lang="ky-KG" b="0" dirty="0"/>
              <a:t>МУНИЦИПАЛДЫК ЖЕР УЧАСТКАЛАРЫ</a:t>
            </a:r>
            <a:r>
              <a:rPr lang="ky-KG" dirty="0"/>
              <a:t>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72200" y="3513909"/>
            <a:ext cx="5183188" cy="2455817"/>
          </a:xfrm>
        </p:spPr>
        <p:txBody>
          <a:bodyPr>
            <a:normAutofit lnSpcReduction="10000"/>
          </a:bodyPr>
          <a:lstStyle/>
          <a:p>
            <a:endParaRPr lang="ru-RU" sz="2500" b="1" dirty="0"/>
          </a:p>
          <a:p>
            <a:pPr algn="just"/>
            <a:r>
              <a:rPr lang="ru-RU" sz="2500" dirty="0" err="1"/>
              <a:t>Крнын</a:t>
            </a:r>
            <a:r>
              <a:rPr lang="ru-RU" sz="2500" dirty="0"/>
              <a:t> </a:t>
            </a:r>
            <a:r>
              <a:rPr lang="ru-RU" sz="2500" dirty="0" err="1"/>
              <a:t>Өкмөтүнүн</a:t>
            </a:r>
            <a:r>
              <a:rPr lang="ru-RU" sz="2500" dirty="0"/>
              <a:t> 2011-ж 23-сентябрь №571 «Муниципалдык </a:t>
            </a:r>
            <a:r>
              <a:rPr lang="ru-RU" sz="2500" dirty="0" err="1"/>
              <a:t>менчикте</a:t>
            </a:r>
            <a:r>
              <a:rPr lang="ru-RU" sz="2500" dirty="0"/>
              <a:t> </a:t>
            </a:r>
            <a:r>
              <a:rPr lang="ru-RU" sz="2500" dirty="0" err="1"/>
              <a:t>турган</a:t>
            </a:r>
            <a:r>
              <a:rPr lang="ru-RU" sz="2500" dirty="0"/>
              <a:t> </a:t>
            </a:r>
            <a:r>
              <a:rPr lang="ru-RU" sz="2500" dirty="0" err="1"/>
              <a:t>жер</a:t>
            </a:r>
            <a:r>
              <a:rPr lang="ru-RU" sz="2500" dirty="0"/>
              <a:t> участок-</a:t>
            </a:r>
            <a:r>
              <a:rPr lang="ru-RU" sz="2500" dirty="0" err="1"/>
              <a:t>торуна</a:t>
            </a:r>
            <a:r>
              <a:rPr lang="ru-RU" sz="2500" dirty="0"/>
              <a:t> менчик же ижара </a:t>
            </a:r>
            <a:r>
              <a:rPr lang="ru-RU" sz="2500" dirty="0" err="1"/>
              <a:t>укугун</a:t>
            </a:r>
            <a:r>
              <a:rPr lang="ru-RU" sz="2500" dirty="0"/>
              <a:t> берүүнүн тартиби жана шарттары</a:t>
            </a:r>
            <a:br>
              <a:rPr lang="ru-RU" sz="2500" dirty="0"/>
            </a:br>
            <a:r>
              <a:rPr lang="ru-RU" sz="2500" dirty="0"/>
              <a:t>жөнүндө </a:t>
            </a:r>
            <a:r>
              <a:rPr lang="ru-RU" sz="2500" dirty="0" err="1"/>
              <a:t>типтүү</a:t>
            </a:r>
            <a:r>
              <a:rPr lang="ru-RU" sz="2500" dirty="0"/>
              <a:t> жобо.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913017" y="2704011"/>
            <a:ext cx="418012" cy="7968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8386353" y="2730137"/>
            <a:ext cx="391887" cy="8098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3755572" y="4173583"/>
            <a:ext cx="4572000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836023" y="2573383"/>
            <a:ext cx="10489474" cy="52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45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10554</TotalTime>
  <Words>1236</Words>
  <Application>Microsoft Office PowerPoint</Application>
  <PresentationFormat>Широкоэкранный</PresentationFormat>
  <Paragraphs>177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Wingdings</vt:lpstr>
      <vt:lpstr>Тема Office</vt:lpstr>
      <vt:lpstr>Муниципалдык менчикти башкаруу</vt:lpstr>
      <vt:lpstr>Тренингдин максаттары жана темалары</vt:lpstr>
      <vt:lpstr>Сессия №1.  Муниципалдык менчикти башкаруунун укуктук негиздери</vt:lpstr>
      <vt:lpstr>Кыргыз Республикасында менчиктин түрлөрү</vt:lpstr>
      <vt:lpstr>Муниципалдык менчикти башкаруу маселелеринде укуктук база</vt:lpstr>
      <vt:lpstr>КР Жарандык кодекси </vt:lpstr>
      <vt:lpstr>«ЖМА жана ЖӨБО жөнүндө» КР Мыйзамы</vt:lpstr>
      <vt:lpstr>Муниципалдык менчикте төмөндөгүдөй мүлктөр болушу мүмкүн.</vt:lpstr>
      <vt:lpstr>Муниципалдык мүлктөрдү башкаруу.</vt:lpstr>
      <vt:lpstr> Муниципалдык менчиктеги мүлк статусу пайда болуунун укуктук негиздери.  </vt:lpstr>
      <vt:lpstr>ЖӨБ органдарынын MМ башкаруу боюнча компетенциялары</vt:lpstr>
      <vt:lpstr>Мүлккө муниципалдык менчик ж/ө мыйзам 14-статья.  Жергиликтүү өз алдынча башкаруу органдары өзгөртүп түзүлгөн, бириккен же жоюлган учурда мүлккө муниципалдык менчикти өткөрүп берүү </vt:lpstr>
      <vt:lpstr>Сессия №2.  Муниципалдык менчиктин реестрин жүргүзүү.  Мүлктүн амортизациясы.</vt:lpstr>
      <vt:lpstr>Муниципалдык менчик объекттеринин реестри</vt:lpstr>
      <vt:lpstr> КРнын 2002-жылдын 15-марты № 37 Мүлккө муниципалдык менчик жөнүндө мыйзамы. </vt:lpstr>
      <vt:lpstr>Амортизациялык чегерүү</vt:lpstr>
      <vt:lpstr>Амортизациялык чегерүүлөрдү эсептөөнүн мисалы</vt:lpstr>
      <vt:lpstr>Сессия 3.  Муниципалдык пайдаланууга жана ижарага беруу.  </vt:lpstr>
      <vt:lpstr>Жалпы талкуу   Бугунку кундо силерде муниципалдык мулкту кантип пайдаланууга же ижараага берип жатасыздар?</vt:lpstr>
      <vt:lpstr>Жарандык кодекстин нормалар</vt:lpstr>
      <vt:lpstr>  Муниципалдык менчикти колдонуу.  </vt:lpstr>
      <vt:lpstr>Муниципалдык мулкту колдонуу ыкмасы.</vt:lpstr>
      <vt:lpstr> МККжЖӨБАнун 2022-жылдын 28-июлундагы № 189 «Муниципалдык менчиктин объектилерин пайдаланууга жана ижарага берүүнүн тартиби жөнүндө» Типтүү жобосу </vt:lpstr>
      <vt:lpstr>Муниципалдык мулкту ижарага берүүнүн жана пайдаланууга берүүнүн тартиби жөнүндө жобону бекитүү эмне үчүн маанилүү?</vt:lpstr>
      <vt:lpstr>Муниципалдык менчикти пайдаланууга берүүнүн өзгөчөлүктөрү</vt:lpstr>
      <vt:lpstr>Ижарага берүү/Тооруктардын жалпы жоболору</vt:lpstr>
      <vt:lpstr>Ижарага MМ объектисин түз берүү</vt:lpstr>
      <vt:lpstr>Келишимдик мамилелердин өзгөчөлүктөрү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ирригационными сооружениями как объектами муниципальной собственности</dc:title>
  <dc:creator>Admin</dc:creator>
  <cp:lastModifiedBy>user</cp:lastModifiedBy>
  <cp:revision>131</cp:revision>
  <dcterms:created xsi:type="dcterms:W3CDTF">2023-07-01T01:52:09Z</dcterms:created>
  <dcterms:modified xsi:type="dcterms:W3CDTF">2024-03-14T06:14:29Z</dcterms:modified>
</cp:coreProperties>
</file>