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9" r:id="rId2"/>
    <p:sldId id="895" r:id="rId3"/>
    <p:sldId id="868" r:id="rId4"/>
    <p:sldId id="884" r:id="rId5"/>
    <p:sldId id="885" r:id="rId6"/>
    <p:sldId id="886" r:id="rId7"/>
    <p:sldId id="887" r:id="rId8"/>
    <p:sldId id="888" r:id="rId9"/>
    <p:sldId id="889" r:id="rId10"/>
    <p:sldId id="896" r:id="rId11"/>
    <p:sldId id="890" r:id="rId12"/>
    <p:sldId id="891" r:id="rId13"/>
    <p:sldId id="892" r:id="rId14"/>
    <p:sldId id="893" r:id="rId15"/>
    <p:sldId id="894" r:id="rId16"/>
    <p:sldId id="772" r:id="rId17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FFB3A1C-D772-45A9-AB1E-4386BC5B656D}">
          <p14:sldIdLst>
            <p14:sldId id="269"/>
            <p14:sldId id="895"/>
            <p14:sldId id="868"/>
            <p14:sldId id="884"/>
            <p14:sldId id="885"/>
            <p14:sldId id="886"/>
            <p14:sldId id="887"/>
            <p14:sldId id="888"/>
            <p14:sldId id="889"/>
            <p14:sldId id="896"/>
            <p14:sldId id="890"/>
            <p14:sldId id="891"/>
            <p14:sldId id="892"/>
            <p14:sldId id="893"/>
            <p14:sldId id="894"/>
            <p14:sldId id="772"/>
          </p14:sldIdLst>
        </p14:section>
        <p14:section name="Раздел по умолчанию" id="{7CEC83D7-3318-438B-8FB9-962AA38A8D7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74476"/>
    <a:srgbClr val="F9F9F9"/>
    <a:srgbClr val="2B4582"/>
    <a:srgbClr val="285098"/>
    <a:srgbClr val="204078"/>
    <a:srgbClr val="8CAAE0"/>
    <a:srgbClr val="4677CE"/>
    <a:srgbClr val="D3DEF1"/>
    <a:srgbClr val="648D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0"/>
    <p:restoredTop sz="92589" autoAdjust="0"/>
  </p:normalViewPr>
  <p:slideViewPr>
    <p:cSldViewPr snapToGrid="0">
      <p:cViewPr varScale="1">
        <p:scale>
          <a:sx n="99" d="100"/>
          <a:sy n="99" d="100"/>
        </p:scale>
        <p:origin x="678" y="78"/>
      </p:cViewPr>
      <p:guideLst>
        <p:guide orient="horz" pos="436"/>
        <p:guide pos="2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20E423-2438-41F2-BE63-FF6CB08C212F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126654F-BF09-427C-A1E2-BD35A0E1B070}">
      <dgm:prSet/>
      <dgm:spPr/>
      <dgm:t>
        <a:bodyPr/>
        <a:lstStyle/>
        <a:p>
          <a:r>
            <a:rPr lang="en-US"/>
            <a:t>I</a:t>
          </a:r>
          <a:r>
            <a:rPr lang="kk-KZ"/>
            <a:t> этап. Социологический опрос  </a:t>
          </a:r>
          <a:endParaRPr lang="en-US"/>
        </a:p>
      </dgm:t>
    </dgm:pt>
    <dgm:pt modelId="{3BC47CB3-06D9-462A-9FC2-4BFDED4BF042}" type="parTrans" cxnId="{20E5312D-4BD1-44B2-A07C-9FD1133A91D4}">
      <dgm:prSet/>
      <dgm:spPr/>
      <dgm:t>
        <a:bodyPr/>
        <a:lstStyle/>
        <a:p>
          <a:endParaRPr lang="en-US"/>
        </a:p>
      </dgm:t>
    </dgm:pt>
    <dgm:pt modelId="{0E9A3C9C-9ED7-4EC9-909C-9B3F2EC0F034}" type="sibTrans" cxnId="{20E5312D-4BD1-44B2-A07C-9FD1133A91D4}">
      <dgm:prSet/>
      <dgm:spPr/>
      <dgm:t>
        <a:bodyPr/>
        <a:lstStyle/>
        <a:p>
          <a:endParaRPr lang="en-US"/>
        </a:p>
      </dgm:t>
    </dgm:pt>
    <dgm:pt modelId="{56F0A2C6-2699-4284-BFA0-BC0B5952AA37}">
      <dgm:prSet/>
      <dgm:spPr/>
      <dgm:t>
        <a:bodyPr/>
        <a:lstStyle/>
        <a:p>
          <a:r>
            <a:rPr lang="en-US"/>
            <a:t>II </a:t>
          </a:r>
          <a:r>
            <a:rPr lang="kk-KZ"/>
            <a:t>этап. Интервью </a:t>
          </a:r>
          <a:r>
            <a:rPr lang="ru-RU"/>
            <a:t> </a:t>
          </a:r>
          <a:endParaRPr lang="en-US"/>
        </a:p>
      </dgm:t>
    </dgm:pt>
    <dgm:pt modelId="{8963278F-B45E-4EFF-A339-4C5C17AE1B63}" type="parTrans" cxnId="{8168BE05-4E99-4639-96A2-A44EC3447271}">
      <dgm:prSet/>
      <dgm:spPr/>
      <dgm:t>
        <a:bodyPr/>
        <a:lstStyle/>
        <a:p>
          <a:endParaRPr lang="en-US"/>
        </a:p>
      </dgm:t>
    </dgm:pt>
    <dgm:pt modelId="{689CE84D-A14E-4523-AEF1-6910F2D6ADC0}" type="sibTrans" cxnId="{8168BE05-4E99-4639-96A2-A44EC3447271}">
      <dgm:prSet/>
      <dgm:spPr/>
      <dgm:t>
        <a:bodyPr/>
        <a:lstStyle/>
        <a:p>
          <a:endParaRPr lang="en-US"/>
        </a:p>
      </dgm:t>
    </dgm:pt>
    <dgm:pt modelId="{CBC6E620-65C2-4580-A779-DEAA53275734}" type="pres">
      <dgm:prSet presAssocID="{8320E423-2438-41F2-BE63-FF6CB08C212F}" presName="diagram" presStyleCnt="0">
        <dgm:presLayoutVars>
          <dgm:dir/>
          <dgm:resizeHandles/>
        </dgm:presLayoutVars>
      </dgm:prSet>
      <dgm:spPr/>
    </dgm:pt>
    <dgm:pt modelId="{34E874EF-2C8B-4DF6-851E-9AE28BFC8A6F}" type="pres">
      <dgm:prSet presAssocID="{0126654F-BF09-427C-A1E2-BD35A0E1B070}" presName="firstNode" presStyleLbl="node1" presStyleIdx="0" presStyleCnt="2">
        <dgm:presLayoutVars>
          <dgm:bulletEnabled val="1"/>
        </dgm:presLayoutVars>
      </dgm:prSet>
      <dgm:spPr/>
    </dgm:pt>
    <dgm:pt modelId="{7040812D-88C3-48CD-AF30-C37494EA5DA2}" type="pres">
      <dgm:prSet presAssocID="{0E9A3C9C-9ED7-4EC9-909C-9B3F2EC0F034}" presName="sibTrans" presStyleLbl="sibTrans2D1" presStyleIdx="0" presStyleCnt="1"/>
      <dgm:spPr/>
    </dgm:pt>
    <dgm:pt modelId="{6829C7E7-C5B9-46EB-80DC-032A8F94B516}" type="pres">
      <dgm:prSet presAssocID="{56F0A2C6-2699-4284-BFA0-BC0B5952AA37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8168BE05-4E99-4639-96A2-A44EC3447271}" srcId="{8320E423-2438-41F2-BE63-FF6CB08C212F}" destId="{56F0A2C6-2699-4284-BFA0-BC0B5952AA37}" srcOrd="1" destOrd="0" parTransId="{8963278F-B45E-4EFF-A339-4C5C17AE1B63}" sibTransId="{689CE84D-A14E-4523-AEF1-6910F2D6ADC0}"/>
    <dgm:cxn modelId="{FD16FD1D-2CA7-46BE-BC3E-F7307E6F9FF9}" type="presOf" srcId="{8320E423-2438-41F2-BE63-FF6CB08C212F}" destId="{CBC6E620-65C2-4580-A779-DEAA53275734}" srcOrd="0" destOrd="0" presId="urn:microsoft.com/office/officeart/2005/8/layout/bProcess2"/>
    <dgm:cxn modelId="{20E5312D-4BD1-44B2-A07C-9FD1133A91D4}" srcId="{8320E423-2438-41F2-BE63-FF6CB08C212F}" destId="{0126654F-BF09-427C-A1E2-BD35A0E1B070}" srcOrd="0" destOrd="0" parTransId="{3BC47CB3-06D9-462A-9FC2-4BFDED4BF042}" sibTransId="{0E9A3C9C-9ED7-4EC9-909C-9B3F2EC0F034}"/>
    <dgm:cxn modelId="{CAE7973D-8D74-44ED-B483-B8E97B106CC2}" type="presOf" srcId="{0126654F-BF09-427C-A1E2-BD35A0E1B070}" destId="{34E874EF-2C8B-4DF6-851E-9AE28BFC8A6F}" srcOrd="0" destOrd="0" presId="urn:microsoft.com/office/officeart/2005/8/layout/bProcess2"/>
    <dgm:cxn modelId="{1658A745-9093-47AE-91D4-216935CF5FA5}" type="presOf" srcId="{0E9A3C9C-9ED7-4EC9-909C-9B3F2EC0F034}" destId="{7040812D-88C3-48CD-AF30-C37494EA5DA2}" srcOrd="0" destOrd="0" presId="urn:microsoft.com/office/officeart/2005/8/layout/bProcess2"/>
    <dgm:cxn modelId="{BEE1137B-61FC-434E-94E0-D7AB2DDD1684}" type="presOf" srcId="{56F0A2C6-2699-4284-BFA0-BC0B5952AA37}" destId="{6829C7E7-C5B9-46EB-80DC-032A8F94B516}" srcOrd="0" destOrd="0" presId="urn:microsoft.com/office/officeart/2005/8/layout/bProcess2"/>
    <dgm:cxn modelId="{93173C9E-254E-4BA1-A85E-74C777007C17}" type="presParOf" srcId="{CBC6E620-65C2-4580-A779-DEAA53275734}" destId="{34E874EF-2C8B-4DF6-851E-9AE28BFC8A6F}" srcOrd="0" destOrd="0" presId="urn:microsoft.com/office/officeart/2005/8/layout/bProcess2"/>
    <dgm:cxn modelId="{92285ACC-718B-41BB-A777-7D1FB5C95562}" type="presParOf" srcId="{CBC6E620-65C2-4580-A779-DEAA53275734}" destId="{7040812D-88C3-48CD-AF30-C37494EA5DA2}" srcOrd="1" destOrd="0" presId="urn:microsoft.com/office/officeart/2005/8/layout/bProcess2"/>
    <dgm:cxn modelId="{85B4A329-81A0-45FC-A8D0-7F621ED0C7CE}" type="presParOf" srcId="{CBC6E620-65C2-4580-A779-DEAA53275734}" destId="{6829C7E7-C5B9-46EB-80DC-032A8F94B516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81D690-BE31-4046-8E48-38DA5EDE5069}" type="doc">
      <dgm:prSet loTypeId="urn:microsoft.com/office/officeart/2016/7/layout/RepeatingBendingProcessNew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B6CE1A2-EDCD-4AE9-9F5A-835A8894AB3F}">
      <dgm:prSet custT="1"/>
      <dgm:spPr/>
      <dgm:t>
        <a:bodyPr/>
        <a:lstStyle/>
        <a:p>
          <a:r>
            <a:rPr lang="ru-RU" sz="2400" dirty="0">
              <a:latin typeface="Arial Black" panose="020B0A04020102020204" pitchFamily="34" charset="0"/>
            </a:rPr>
            <a:t>Введение </a:t>
          </a:r>
          <a:r>
            <a:rPr lang="ru-RU" sz="1200" dirty="0"/>
            <a:t>	</a:t>
          </a:r>
          <a:endParaRPr lang="en-US" sz="1200" dirty="0"/>
        </a:p>
      </dgm:t>
    </dgm:pt>
    <dgm:pt modelId="{C65E3668-4423-4522-B2BC-F83A492BC16A}" type="parTrans" cxnId="{59791F3F-1DE9-4041-B937-18CBF605BD6D}">
      <dgm:prSet/>
      <dgm:spPr/>
      <dgm:t>
        <a:bodyPr/>
        <a:lstStyle/>
        <a:p>
          <a:endParaRPr lang="en-US"/>
        </a:p>
      </dgm:t>
    </dgm:pt>
    <dgm:pt modelId="{63C407A0-CDF6-475B-B28E-BC5DEF18CF59}" type="sibTrans" cxnId="{59791F3F-1DE9-4041-B937-18CBF605BD6D}">
      <dgm:prSet/>
      <dgm:spPr/>
      <dgm:t>
        <a:bodyPr/>
        <a:lstStyle/>
        <a:p>
          <a:endParaRPr lang="en-US"/>
        </a:p>
      </dgm:t>
    </dgm:pt>
    <dgm:pt modelId="{926E4A48-08E2-46AD-89D1-6BDA2FFFBE0C}">
      <dgm:prSet custT="1"/>
      <dgm:spPr/>
      <dgm:t>
        <a:bodyPr/>
        <a:lstStyle/>
        <a:p>
          <a:pPr algn="l"/>
          <a:r>
            <a:rPr lang="ru-RU" sz="1600" dirty="0">
              <a:latin typeface="Arial Black" panose="020B0A04020102020204" pitchFamily="34" charset="0"/>
            </a:rPr>
            <a:t>Стратегические</a:t>
          </a:r>
          <a:r>
            <a:rPr lang="ru-RU" sz="1800" dirty="0">
              <a:latin typeface="Arial Black" panose="020B0A04020102020204" pitchFamily="34" charset="0"/>
            </a:rPr>
            <a:t> коммуникации  </a:t>
          </a:r>
          <a:endParaRPr lang="en-US" sz="1200" dirty="0">
            <a:latin typeface="Arial Black" panose="020B0A04020102020204" pitchFamily="34" charset="0"/>
          </a:endParaRPr>
        </a:p>
      </dgm:t>
    </dgm:pt>
    <dgm:pt modelId="{0FBA5237-0614-40BD-90A8-485963706380}" type="parTrans" cxnId="{E004CAA4-03ED-4F4D-9BC6-7F19EF776DCD}">
      <dgm:prSet/>
      <dgm:spPr/>
      <dgm:t>
        <a:bodyPr/>
        <a:lstStyle/>
        <a:p>
          <a:endParaRPr lang="en-US"/>
        </a:p>
      </dgm:t>
    </dgm:pt>
    <dgm:pt modelId="{D25D5EFD-8D95-4AE7-9768-5E3C6D533387}" type="sibTrans" cxnId="{E004CAA4-03ED-4F4D-9BC6-7F19EF776DCD}">
      <dgm:prSet/>
      <dgm:spPr/>
      <dgm:t>
        <a:bodyPr/>
        <a:lstStyle/>
        <a:p>
          <a:endParaRPr lang="en-US"/>
        </a:p>
      </dgm:t>
    </dgm:pt>
    <dgm:pt modelId="{F1CEB2F6-D8C2-458A-B1A7-7596646DC208}">
      <dgm:prSet custT="1"/>
      <dgm:spPr/>
      <dgm:t>
        <a:bodyPr/>
        <a:lstStyle/>
        <a:p>
          <a:pPr algn="l"/>
          <a:r>
            <a:rPr lang="ru-RU" sz="1200" dirty="0">
              <a:latin typeface="Arial Black" panose="020B0A04020102020204" pitchFamily="34" charset="0"/>
            </a:rPr>
            <a:t>Эмоциональные барьеры в коммуникационных стратегиях, управление взаимодействием</a:t>
          </a:r>
          <a:endParaRPr lang="en-US" sz="1200" dirty="0">
            <a:latin typeface="Arial Black" panose="020B0A04020102020204" pitchFamily="34" charset="0"/>
          </a:endParaRPr>
        </a:p>
      </dgm:t>
    </dgm:pt>
    <dgm:pt modelId="{9534E0E4-9192-4C45-9BAB-C733A1CA1776}" type="parTrans" cxnId="{B1999A40-0261-4EDF-8950-CC5CEF25DCAC}">
      <dgm:prSet/>
      <dgm:spPr/>
      <dgm:t>
        <a:bodyPr/>
        <a:lstStyle/>
        <a:p>
          <a:endParaRPr lang="en-US"/>
        </a:p>
      </dgm:t>
    </dgm:pt>
    <dgm:pt modelId="{3471CB43-18D6-4EA8-BDEC-95242D98EF04}" type="sibTrans" cxnId="{B1999A40-0261-4EDF-8950-CC5CEF25DCAC}">
      <dgm:prSet/>
      <dgm:spPr/>
      <dgm:t>
        <a:bodyPr/>
        <a:lstStyle/>
        <a:p>
          <a:endParaRPr lang="en-US"/>
        </a:p>
      </dgm:t>
    </dgm:pt>
    <dgm:pt modelId="{6112F0AE-6083-4F83-BD7F-6C28FC841A1E}">
      <dgm:prSet custT="1"/>
      <dgm:spPr/>
      <dgm:t>
        <a:bodyPr/>
        <a:lstStyle/>
        <a:p>
          <a:pPr algn="l"/>
          <a:r>
            <a:rPr lang="ru-RU" sz="1400" dirty="0">
              <a:latin typeface="Arial Black" panose="020B0A04020102020204" pitchFamily="34" charset="0"/>
            </a:rPr>
            <a:t>Социальные инструменты вовлечения местного населения в самоуправление</a:t>
          </a:r>
          <a:endParaRPr lang="en-US" sz="1400" dirty="0">
            <a:latin typeface="Arial Black" panose="020B0A04020102020204" pitchFamily="34" charset="0"/>
          </a:endParaRPr>
        </a:p>
      </dgm:t>
    </dgm:pt>
    <dgm:pt modelId="{E7CA728C-20AA-4678-A770-9856FF27EC3B}" type="parTrans" cxnId="{B14354FA-9A07-43A2-A4E9-0070184C51D4}">
      <dgm:prSet/>
      <dgm:spPr/>
      <dgm:t>
        <a:bodyPr/>
        <a:lstStyle/>
        <a:p>
          <a:endParaRPr lang="en-US"/>
        </a:p>
      </dgm:t>
    </dgm:pt>
    <dgm:pt modelId="{DDE0D36C-57DC-4FBA-9216-136EAB56ACC3}" type="sibTrans" cxnId="{B14354FA-9A07-43A2-A4E9-0070184C51D4}">
      <dgm:prSet/>
      <dgm:spPr/>
      <dgm:t>
        <a:bodyPr/>
        <a:lstStyle/>
        <a:p>
          <a:endParaRPr lang="en-US"/>
        </a:p>
      </dgm:t>
    </dgm:pt>
    <dgm:pt modelId="{804704FF-FAB7-47F6-BB4F-F29C02288E19}">
      <dgm:prSet custT="1"/>
      <dgm:spPr/>
      <dgm:t>
        <a:bodyPr/>
        <a:lstStyle/>
        <a:p>
          <a:pPr algn="l"/>
          <a:r>
            <a:rPr lang="ru-RU" sz="1400" dirty="0">
              <a:latin typeface="Arial Black" panose="020B0A04020102020204" pitchFamily="34" charset="0"/>
            </a:rPr>
            <a:t>Финансовые инструменты управления бюджетом четвертого уровня</a:t>
          </a:r>
          <a:endParaRPr lang="en-US" sz="1400" dirty="0">
            <a:latin typeface="Arial Black" panose="020B0A04020102020204" pitchFamily="34" charset="0"/>
          </a:endParaRPr>
        </a:p>
      </dgm:t>
    </dgm:pt>
    <dgm:pt modelId="{DB339208-FBA1-4167-94E6-FAC41EA27856}" type="parTrans" cxnId="{FEF33B1D-7051-478C-A377-FEC1EF116A2A}">
      <dgm:prSet/>
      <dgm:spPr/>
      <dgm:t>
        <a:bodyPr/>
        <a:lstStyle/>
        <a:p>
          <a:endParaRPr lang="en-US"/>
        </a:p>
      </dgm:t>
    </dgm:pt>
    <dgm:pt modelId="{2D59D829-B15B-4B5B-A52D-E039E2FCD219}" type="sibTrans" cxnId="{FEF33B1D-7051-478C-A377-FEC1EF116A2A}">
      <dgm:prSet/>
      <dgm:spPr/>
      <dgm:t>
        <a:bodyPr/>
        <a:lstStyle/>
        <a:p>
          <a:endParaRPr lang="en-US"/>
        </a:p>
      </dgm:t>
    </dgm:pt>
    <dgm:pt modelId="{FB239FAE-C376-4C73-8763-E8E4A2115694}">
      <dgm:prSet/>
      <dgm:spPr/>
      <dgm:t>
        <a:bodyPr/>
        <a:lstStyle/>
        <a:p>
          <a:pPr algn="l"/>
          <a:r>
            <a:rPr lang="ru-RU" dirty="0">
              <a:latin typeface="Arial Black" panose="020B0A04020102020204" pitchFamily="34" charset="0"/>
            </a:rPr>
            <a:t>Правовое регулирование социальных, социально – экономическом вопросов в местном самоуправлении</a:t>
          </a:r>
          <a:endParaRPr lang="en-US" dirty="0">
            <a:latin typeface="Arial Black" panose="020B0A04020102020204" pitchFamily="34" charset="0"/>
          </a:endParaRPr>
        </a:p>
      </dgm:t>
    </dgm:pt>
    <dgm:pt modelId="{E7CA3592-BCD0-4C4A-890F-758B4FB23D08}" type="parTrans" cxnId="{E3C060AA-CAD8-48D4-B035-60570014A818}">
      <dgm:prSet/>
      <dgm:spPr/>
      <dgm:t>
        <a:bodyPr/>
        <a:lstStyle/>
        <a:p>
          <a:endParaRPr lang="en-US"/>
        </a:p>
      </dgm:t>
    </dgm:pt>
    <dgm:pt modelId="{8E57F72A-C43C-4089-B971-084EBE838454}" type="sibTrans" cxnId="{E3C060AA-CAD8-48D4-B035-60570014A818}">
      <dgm:prSet/>
      <dgm:spPr/>
      <dgm:t>
        <a:bodyPr/>
        <a:lstStyle/>
        <a:p>
          <a:endParaRPr lang="en-US"/>
        </a:p>
      </dgm:t>
    </dgm:pt>
    <dgm:pt modelId="{833524C9-A879-4903-9225-A289ACC9011F}">
      <dgm:prSet custT="1"/>
      <dgm:spPr/>
      <dgm:t>
        <a:bodyPr/>
        <a:lstStyle/>
        <a:p>
          <a:r>
            <a:rPr lang="ru-RU" sz="2800" b="1" dirty="0"/>
            <a:t>Медиация и разрешение конфликтов</a:t>
          </a:r>
          <a:endParaRPr lang="en-US" sz="2800" b="1" dirty="0"/>
        </a:p>
      </dgm:t>
    </dgm:pt>
    <dgm:pt modelId="{37C12579-7CBB-4363-B857-EA9C3EA1B589}" type="parTrans" cxnId="{25C14A0B-6C84-4F4F-A6B2-123F92ADE5D5}">
      <dgm:prSet/>
      <dgm:spPr/>
      <dgm:t>
        <a:bodyPr/>
        <a:lstStyle/>
        <a:p>
          <a:endParaRPr lang="en-US"/>
        </a:p>
      </dgm:t>
    </dgm:pt>
    <dgm:pt modelId="{CF690A2C-C729-475F-9A9E-367E62013D52}" type="sibTrans" cxnId="{25C14A0B-6C84-4F4F-A6B2-123F92ADE5D5}">
      <dgm:prSet/>
      <dgm:spPr/>
      <dgm:t>
        <a:bodyPr/>
        <a:lstStyle/>
        <a:p>
          <a:endParaRPr lang="en-US"/>
        </a:p>
      </dgm:t>
    </dgm:pt>
    <dgm:pt modelId="{CD593347-F472-4E07-BCDA-9C5240C52C70}">
      <dgm:prSet custT="1"/>
      <dgm:spPr/>
      <dgm:t>
        <a:bodyPr/>
        <a:lstStyle/>
        <a:p>
          <a:pPr algn="l"/>
          <a:r>
            <a:rPr lang="ru-RU" sz="1600" dirty="0">
              <a:latin typeface="Arial Black" panose="020B0A04020102020204" pitchFamily="34" charset="0"/>
            </a:rPr>
            <a:t>Искусственный интеллект в местном управлении</a:t>
          </a:r>
          <a:endParaRPr lang="en-US" sz="1600" dirty="0">
            <a:latin typeface="Arial Black" panose="020B0A04020102020204" pitchFamily="34" charset="0"/>
          </a:endParaRPr>
        </a:p>
      </dgm:t>
    </dgm:pt>
    <dgm:pt modelId="{0B6A6AA7-396B-459F-8389-DFB8A805ACCE}" type="parTrans" cxnId="{70E6F51A-DE04-4E8E-A0E4-03A44CBBEBBE}">
      <dgm:prSet/>
      <dgm:spPr/>
      <dgm:t>
        <a:bodyPr/>
        <a:lstStyle/>
        <a:p>
          <a:endParaRPr lang="en-US"/>
        </a:p>
      </dgm:t>
    </dgm:pt>
    <dgm:pt modelId="{750463E6-41E9-4EFA-A329-B7B986D0879D}" type="sibTrans" cxnId="{70E6F51A-DE04-4E8E-A0E4-03A44CBBEBBE}">
      <dgm:prSet/>
      <dgm:spPr/>
      <dgm:t>
        <a:bodyPr/>
        <a:lstStyle/>
        <a:p>
          <a:endParaRPr lang="en-US"/>
        </a:p>
      </dgm:t>
    </dgm:pt>
    <dgm:pt modelId="{7BAE7C9C-F6C1-43C6-BDB1-062E51998B21}" type="pres">
      <dgm:prSet presAssocID="{B981D690-BE31-4046-8E48-38DA5EDE5069}" presName="Name0" presStyleCnt="0">
        <dgm:presLayoutVars>
          <dgm:dir/>
          <dgm:resizeHandles val="exact"/>
        </dgm:presLayoutVars>
      </dgm:prSet>
      <dgm:spPr/>
    </dgm:pt>
    <dgm:pt modelId="{195CF2C6-917C-419A-B523-2EB3D4A2EFA6}" type="pres">
      <dgm:prSet presAssocID="{5B6CE1A2-EDCD-4AE9-9F5A-835A8894AB3F}" presName="node" presStyleLbl="node1" presStyleIdx="0" presStyleCnt="8" custLinFactNeighborX="-435" custLinFactNeighborY="-713">
        <dgm:presLayoutVars>
          <dgm:bulletEnabled val="1"/>
        </dgm:presLayoutVars>
      </dgm:prSet>
      <dgm:spPr/>
    </dgm:pt>
    <dgm:pt modelId="{72B264D3-1E08-46D6-94C7-53E3E4D9C6A5}" type="pres">
      <dgm:prSet presAssocID="{63C407A0-CDF6-475B-B28E-BC5DEF18CF59}" presName="sibTrans" presStyleLbl="sibTrans1D1" presStyleIdx="0" presStyleCnt="7"/>
      <dgm:spPr/>
    </dgm:pt>
    <dgm:pt modelId="{FA807350-EEAD-4EA5-B359-4A9553DEEB54}" type="pres">
      <dgm:prSet presAssocID="{63C407A0-CDF6-475B-B28E-BC5DEF18CF59}" presName="connectorText" presStyleLbl="sibTrans1D1" presStyleIdx="0" presStyleCnt="7"/>
      <dgm:spPr/>
    </dgm:pt>
    <dgm:pt modelId="{50AEA450-C2D4-447E-B183-8952A1DA1766}" type="pres">
      <dgm:prSet presAssocID="{926E4A48-08E2-46AD-89D1-6BDA2FFFBE0C}" presName="node" presStyleLbl="node1" presStyleIdx="1" presStyleCnt="8">
        <dgm:presLayoutVars>
          <dgm:bulletEnabled val="1"/>
        </dgm:presLayoutVars>
      </dgm:prSet>
      <dgm:spPr/>
    </dgm:pt>
    <dgm:pt modelId="{5B2B2922-D277-4E79-8D26-B84F775A2B65}" type="pres">
      <dgm:prSet presAssocID="{D25D5EFD-8D95-4AE7-9768-5E3C6D533387}" presName="sibTrans" presStyleLbl="sibTrans1D1" presStyleIdx="1" presStyleCnt="7"/>
      <dgm:spPr/>
    </dgm:pt>
    <dgm:pt modelId="{16E70E55-BA24-4A01-8C70-CB9EBAFF9B0F}" type="pres">
      <dgm:prSet presAssocID="{D25D5EFD-8D95-4AE7-9768-5E3C6D533387}" presName="connectorText" presStyleLbl="sibTrans1D1" presStyleIdx="1" presStyleCnt="7"/>
      <dgm:spPr/>
    </dgm:pt>
    <dgm:pt modelId="{062D8CF8-74CD-4865-8437-2BE6CFA1039A}" type="pres">
      <dgm:prSet presAssocID="{F1CEB2F6-D8C2-458A-B1A7-7596646DC208}" presName="node" presStyleLbl="node1" presStyleIdx="2" presStyleCnt="8">
        <dgm:presLayoutVars>
          <dgm:bulletEnabled val="1"/>
        </dgm:presLayoutVars>
      </dgm:prSet>
      <dgm:spPr/>
    </dgm:pt>
    <dgm:pt modelId="{F1C2B197-C905-42D4-A75D-C57A41856724}" type="pres">
      <dgm:prSet presAssocID="{3471CB43-18D6-4EA8-BDEC-95242D98EF04}" presName="sibTrans" presStyleLbl="sibTrans1D1" presStyleIdx="2" presStyleCnt="7"/>
      <dgm:spPr/>
    </dgm:pt>
    <dgm:pt modelId="{25397820-04D0-474C-8632-40574A76B86C}" type="pres">
      <dgm:prSet presAssocID="{3471CB43-18D6-4EA8-BDEC-95242D98EF04}" presName="connectorText" presStyleLbl="sibTrans1D1" presStyleIdx="2" presStyleCnt="7"/>
      <dgm:spPr/>
    </dgm:pt>
    <dgm:pt modelId="{35CD9BEE-4180-4AA5-8BF7-061C948B8912}" type="pres">
      <dgm:prSet presAssocID="{6112F0AE-6083-4F83-BD7F-6C28FC841A1E}" presName="node" presStyleLbl="node1" presStyleIdx="3" presStyleCnt="8" custScaleX="100870" custScaleY="100777">
        <dgm:presLayoutVars>
          <dgm:bulletEnabled val="1"/>
        </dgm:presLayoutVars>
      </dgm:prSet>
      <dgm:spPr/>
    </dgm:pt>
    <dgm:pt modelId="{86A905D4-11A5-4DFA-9C0F-CA6EB652634E}" type="pres">
      <dgm:prSet presAssocID="{DDE0D36C-57DC-4FBA-9216-136EAB56ACC3}" presName="sibTrans" presStyleLbl="sibTrans1D1" presStyleIdx="3" presStyleCnt="7"/>
      <dgm:spPr/>
    </dgm:pt>
    <dgm:pt modelId="{106CDA4F-54D0-42B7-A760-E46033DC9F3D}" type="pres">
      <dgm:prSet presAssocID="{DDE0D36C-57DC-4FBA-9216-136EAB56ACC3}" presName="connectorText" presStyleLbl="sibTrans1D1" presStyleIdx="3" presStyleCnt="7"/>
      <dgm:spPr/>
    </dgm:pt>
    <dgm:pt modelId="{92589F2B-5579-4529-A4D5-C1EBBD733A49}" type="pres">
      <dgm:prSet presAssocID="{804704FF-FAB7-47F6-BB4F-F29C02288E19}" presName="node" presStyleLbl="node1" presStyleIdx="4" presStyleCnt="8">
        <dgm:presLayoutVars>
          <dgm:bulletEnabled val="1"/>
        </dgm:presLayoutVars>
      </dgm:prSet>
      <dgm:spPr/>
    </dgm:pt>
    <dgm:pt modelId="{141B7C39-AC5C-445F-9987-3CF7C7FEAF70}" type="pres">
      <dgm:prSet presAssocID="{2D59D829-B15B-4B5B-A52D-E039E2FCD219}" presName="sibTrans" presStyleLbl="sibTrans1D1" presStyleIdx="4" presStyleCnt="7"/>
      <dgm:spPr/>
    </dgm:pt>
    <dgm:pt modelId="{A4560DDF-A7FF-43E0-8922-EA9BEA00E812}" type="pres">
      <dgm:prSet presAssocID="{2D59D829-B15B-4B5B-A52D-E039E2FCD219}" presName="connectorText" presStyleLbl="sibTrans1D1" presStyleIdx="4" presStyleCnt="7"/>
      <dgm:spPr/>
    </dgm:pt>
    <dgm:pt modelId="{A79BBE52-A4E1-491F-8FE3-0BBD569BEA90}" type="pres">
      <dgm:prSet presAssocID="{FB239FAE-C376-4C73-8763-E8E4A2115694}" presName="node" presStyleLbl="node1" presStyleIdx="5" presStyleCnt="8">
        <dgm:presLayoutVars>
          <dgm:bulletEnabled val="1"/>
        </dgm:presLayoutVars>
      </dgm:prSet>
      <dgm:spPr/>
    </dgm:pt>
    <dgm:pt modelId="{2B25CFEC-A28A-48AE-9025-EE13DECFBBFE}" type="pres">
      <dgm:prSet presAssocID="{8E57F72A-C43C-4089-B971-084EBE838454}" presName="sibTrans" presStyleLbl="sibTrans1D1" presStyleIdx="5" presStyleCnt="7"/>
      <dgm:spPr/>
    </dgm:pt>
    <dgm:pt modelId="{C07297DB-A9D3-4DF6-B27D-C0ED01AB7C17}" type="pres">
      <dgm:prSet presAssocID="{8E57F72A-C43C-4089-B971-084EBE838454}" presName="connectorText" presStyleLbl="sibTrans1D1" presStyleIdx="5" presStyleCnt="7"/>
      <dgm:spPr/>
    </dgm:pt>
    <dgm:pt modelId="{28A7A3E6-6E03-46C4-971B-31CF08E62052}" type="pres">
      <dgm:prSet presAssocID="{833524C9-A879-4903-9225-A289ACC9011F}" presName="node" presStyleLbl="node1" presStyleIdx="6" presStyleCnt="8">
        <dgm:presLayoutVars>
          <dgm:bulletEnabled val="1"/>
        </dgm:presLayoutVars>
      </dgm:prSet>
      <dgm:spPr/>
    </dgm:pt>
    <dgm:pt modelId="{9E5B0F2B-0A61-4CC1-B2CE-DFE0D4FC2D81}" type="pres">
      <dgm:prSet presAssocID="{CF690A2C-C729-475F-9A9E-367E62013D52}" presName="sibTrans" presStyleLbl="sibTrans1D1" presStyleIdx="6" presStyleCnt="7"/>
      <dgm:spPr/>
    </dgm:pt>
    <dgm:pt modelId="{ABBA96CA-7F18-4D58-9A80-9E2F79E07296}" type="pres">
      <dgm:prSet presAssocID="{CF690A2C-C729-475F-9A9E-367E62013D52}" presName="connectorText" presStyleLbl="sibTrans1D1" presStyleIdx="6" presStyleCnt="7"/>
      <dgm:spPr/>
    </dgm:pt>
    <dgm:pt modelId="{1678E27D-41B8-4A48-B22B-86739A2080C6}" type="pres">
      <dgm:prSet presAssocID="{CD593347-F472-4E07-BCDA-9C5240C52C70}" presName="node" presStyleLbl="node1" presStyleIdx="7" presStyleCnt="8">
        <dgm:presLayoutVars>
          <dgm:bulletEnabled val="1"/>
        </dgm:presLayoutVars>
      </dgm:prSet>
      <dgm:spPr/>
    </dgm:pt>
  </dgm:ptLst>
  <dgm:cxnLst>
    <dgm:cxn modelId="{EE740603-430A-4524-B742-F8CCC3ECA24E}" type="presOf" srcId="{DDE0D36C-57DC-4FBA-9216-136EAB56ACC3}" destId="{86A905D4-11A5-4DFA-9C0F-CA6EB652634E}" srcOrd="0" destOrd="0" presId="urn:microsoft.com/office/officeart/2016/7/layout/RepeatingBendingProcessNew"/>
    <dgm:cxn modelId="{8CF20E05-BA0A-42DD-805D-26FB49E2F610}" type="presOf" srcId="{6112F0AE-6083-4F83-BD7F-6C28FC841A1E}" destId="{35CD9BEE-4180-4AA5-8BF7-061C948B8912}" srcOrd="0" destOrd="0" presId="urn:microsoft.com/office/officeart/2016/7/layout/RepeatingBendingProcessNew"/>
    <dgm:cxn modelId="{25C14A0B-6C84-4F4F-A6B2-123F92ADE5D5}" srcId="{B981D690-BE31-4046-8E48-38DA5EDE5069}" destId="{833524C9-A879-4903-9225-A289ACC9011F}" srcOrd="6" destOrd="0" parTransId="{37C12579-7CBB-4363-B857-EA9C3EA1B589}" sibTransId="{CF690A2C-C729-475F-9A9E-367E62013D52}"/>
    <dgm:cxn modelId="{89C8290E-B0B8-49C1-A646-758B0C6931D9}" type="presOf" srcId="{833524C9-A879-4903-9225-A289ACC9011F}" destId="{28A7A3E6-6E03-46C4-971B-31CF08E62052}" srcOrd="0" destOrd="0" presId="urn:microsoft.com/office/officeart/2016/7/layout/RepeatingBendingProcessNew"/>
    <dgm:cxn modelId="{24275116-86FA-47C3-A164-CB1BAF57A96F}" type="presOf" srcId="{B981D690-BE31-4046-8E48-38DA5EDE5069}" destId="{7BAE7C9C-F6C1-43C6-BDB1-062E51998B21}" srcOrd="0" destOrd="0" presId="urn:microsoft.com/office/officeart/2016/7/layout/RepeatingBendingProcessNew"/>
    <dgm:cxn modelId="{70E6F51A-DE04-4E8E-A0E4-03A44CBBEBBE}" srcId="{B981D690-BE31-4046-8E48-38DA5EDE5069}" destId="{CD593347-F472-4E07-BCDA-9C5240C52C70}" srcOrd="7" destOrd="0" parTransId="{0B6A6AA7-396B-459F-8389-DFB8A805ACCE}" sibTransId="{750463E6-41E9-4EFA-A329-B7B986D0879D}"/>
    <dgm:cxn modelId="{CA5D111B-872C-4C97-971E-51D4C1F57B4A}" type="presOf" srcId="{2D59D829-B15B-4B5B-A52D-E039E2FCD219}" destId="{141B7C39-AC5C-445F-9987-3CF7C7FEAF70}" srcOrd="0" destOrd="0" presId="urn:microsoft.com/office/officeart/2016/7/layout/RepeatingBendingProcessNew"/>
    <dgm:cxn modelId="{FEF33B1D-7051-478C-A377-FEC1EF116A2A}" srcId="{B981D690-BE31-4046-8E48-38DA5EDE5069}" destId="{804704FF-FAB7-47F6-BB4F-F29C02288E19}" srcOrd="4" destOrd="0" parTransId="{DB339208-FBA1-4167-94E6-FAC41EA27856}" sibTransId="{2D59D829-B15B-4B5B-A52D-E039E2FCD219}"/>
    <dgm:cxn modelId="{59791F3F-1DE9-4041-B937-18CBF605BD6D}" srcId="{B981D690-BE31-4046-8E48-38DA5EDE5069}" destId="{5B6CE1A2-EDCD-4AE9-9F5A-835A8894AB3F}" srcOrd="0" destOrd="0" parTransId="{C65E3668-4423-4522-B2BC-F83A492BC16A}" sibTransId="{63C407A0-CDF6-475B-B28E-BC5DEF18CF59}"/>
    <dgm:cxn modelId="{B1999A40-0261-4EDF-8950-CC5CEF25DCAC}" srcId="{B981D690-BE31-4046-8E48-38DA5EDE5069}" destId="{F1CEB2F6-D8C2-458A-B1A7-7596646DC208}" srcOrd="2" destOrd="0" parTransId="{9534E0E4-9192-4C45-9BAB-C733A1CA1776}" sibTransId="{3471CB43-18D6-4EA8-BDEC-95242D98EF04}"/>
    <dgm:cxn modelId="{1FF8235D-FE82-4173-86D0-8AD18FF343DE}" type="presOf" srcId="{F1CEB2F6-D8C2-458A-B1A7-7596646DC208}" destId="{062D8CF8-74CD-4865-8437-2BE6CFA1039A}" srcOrd="0" destOrd="0" presId="urn:microsoft.com/office/officeart/2016/7/layout/RepeatingBendingProcessNew"/>
    <dgm:cxn modelId="{942D9E60-80D1-4460-BF31-FB6D53FB4162}" type="presOf" srcId="{CF690A2C-C729-475F-9A9E-367E62013D52}" destId="{ABBA96CA-7F18-4D58-9A80-9E2F79E07296}" srcOrd="1" destOrd="0" presId="urn:microsoft.com/office/officeart/2016/7/layout/RepeatingBendingProcessNew"/>
    <dgm:cxn modelId="{1E7B1643-A258-4505-A608-A23F7BE8AAEF}" type="presOf" srcId="{2D59D829-B15B-4B5B-A52D-E039E2FCD219}" destId="{A4560DDF-A7FF-43E0-8922-EA9BEA00E812}" srcOrd="1" destOrd="0" presId="urn:microsoft.com/office/officeart/2016/7/layout/RepeatingBendingProcessNew"/>
    <dgm:cxn modelId="{C1513C71-9D5E-4C61-93AF-BD0353FAD481}" type="presOf" srcId="{CD593347-F472-4E07-BCDA-9C5240C52C70}" destId="{1678E27D-41B8-4A48-B22B-86739A2080C6}" srcOrd="0" destOrd="0" presId="urn:microsoft.com/office/officeart/2016/7/layout/RepeatingBendingProcessNew"/>
    <dgm:cxn modelId="{7197077B-59EF-499E-9110-112068351764}" type="presOf" srcId="{DDE0D36C-57DC-4FBA-9216-136EAB56ACC3}" destId="{106CDA4F-54D0-42B7-A760-E46033DC9F3D}" srcOrd="1" destOrd="0" presId="urn:microsoft.com/office/officeart/2016/7/layout/RepeatingBendingProcessNew"/>
    <dgm:cxn modelId="{8CA48E7D-F5CF-4B97-878D-3F3B1E65BC5E}" type="presOf" srcId="{8E57F72A-C43C-4089-B971-084EBE838454}" destId="{2B25CFEC-A28A-48AE-9025-EE13DECFBBFE}" srcOrd="0" destOrd="0" presId="urn:microsoft.com/office/officeart/2016/7/layout/RepeatingBendingProcessNew"/>
    <dgm:cxn modelId="{B8DC508B-B13C-422F-A392-BCCCD59E6686}" type="presOf" srcId="{CF690A2C-C729-475F-9A9E-367E62013D52}" destId="{9E5B0F2B-0A61-4CC1-B2CE-DFE0D4FC2D81}" srcOrd="0" destOrd="0" presId="urn:microsoft.com/office/officeart/2016/7/layout/RepeatingBendingProcessNew"/>
    <dgm:cxn modelId="{3B6A6E8C-02E5-4446-A234-E237C5E1973F}" type="presOf" srcId="{D25D5EFD-8D95-4AE7-9768-5E3C6D533387}" destId="{16E70E55-BA24-4A01-8C70-CB9EBAFF9B0F}" srcOrd="1" destOrd="0" presId="urn:microsoft.com/office/officeart/2016/7/layout/RepeatingBendingProcessNew"/>
    <dgm:cxn modelId="{B41BD39E-FC4F-4462-BB03-2D19049D4FB0}" type="presOf" srcId="{804704FF-FAB7-47F6-BB4F-F29C02288E19}" destId="{92589F2B-5579-4529-A4D5-C1EBBD733A49}" srcOrd="0" destOrd="0" presId="urn:microsoft.com/office/officeart/2016/7/layout/RepeatingBendingProcessNew"/>
    <dgm:cxn modelId="{E004CAA4-03ED-4F4D-9BC6-7F19EF776DCD}" srcId="{B981D690-BE31-4046-8E48-38DA5EDE5069}" destId="{926E4A48-08E2-46AD-89D1-6BDA2FFFBE0C}" srcOrd="1" destOrd="0" parTransId="{0FBA5237-0614-40BD-90A8-485963706380}" sibTransId="{D25D5EFD-8D95-4AE7-9768-5E3C6D533387}"/>
    <dgm:cxn modelId="{E3C060AA-CAD8-48D4-B035-60570014A818}" srcId="{B981D690-BE31-4046-8E48-38DA5EDE5069}" destId="{FB239FAE-C376-4C73-8763-E8E4A2115694}" srcOrd="5" destOrd="0" parTransId="{E7CA3592-BCD0-4C4A-890F-758B4FB23D08}" sibTransId="{8E57F72A-C43C-4089-B971-084EBE838454}"/>
    <dgm:cxn modelId="{033EAAAA-B102-4237-A5D3-1B8804ADB4A2}" type="presOf" srcId="{63C407A0-CDF6-475B-B28E-BC5DEF18CF59}" destId="{FA807350-EEAD-4EA5-B359-4A9553DEEB54}" srcOrd="1" destOrd="0" presId="urn:microsoft.com/office/officeart/2016/7/layout/RepeatingBendingProcessNew"/>
    <dgm:cxn modelId="{8AD40FB2-DD9C-491A-A359-2FC4FFE883B0}" type="presOf" srcId="{5B6CE1A2-EDCD-4AE9-9F5A-835A8894AB3F}" destId="{195CF2C6-917C-419A-B523-2EB3D4A2EFA6}" srcOrd="0" destOrd="0" presId="urn:microsoft.com/office/officeart/2016/7/layout/RepeatingBendingProcessNew"/>
    <dgm:cxn modelId="{1C231FB4-4747-456F-BF7A-80667C23557F}" type="presOf" srcId="{D25D5EFD-8D95-4AE7-9768-5E3C6D533387}" destId="{5B2B2922-D277-4E79-8D26-B84F775A2B65}" srcOrd="0" destOrd="0" presId="urn:microsoft.com/office/officeart/2016/7/layout/RepeatingBendingProcessNew"/>
    <dgm:cxn modelId="{28A487C1-B307-4D85-8A2C-30C39E1D9729}" type="presOf" srcId="{3471CB43-18D6-4EA8-BDEC-95242D98EF04}" destId="{25397820-04D0-474C-8632-40574A76B86C}" srcOrd="1" destOrd="0" presId="urn:microsoft.com/office/officeart/2016/7/layout/RepeatingBendingProcessNew"/>
    <dgm:cxn modelId="{F430F5DE-443F-45D7-BC1F-45DD8DEEA1A0}" type="presOf" srcId="{FB239FAE-C376-4C73-8763-E8E4A2115694}" destId="{A79BBE52-A4E1-491F-8FE3-0BBD569BEA90}" srcOrd="0" destOrd="0" presId="urn:microsoft.com/office/officeart/2016/7/layout/RepeatingBendingProcessNew"/>
    <dgm:cxn modelId="{0C0921E7-E1DD-40D7-AA7D-F37674FE68E0}" type="presOf" srcId="{926E4A48-08E2-46AD-89D1-6BDA2FFFBE0C}" destId="{50AEA450-C2D4-447E-B183-8952A1DA1766}" srcOrd="0" destOrd="0" presId="urn:microsoft.com/office/officeart/2016/7/layout/RepeatingBendingProcessNew"/>
    <dgm:cxn modelId="{2D462BEC-D140-409E-A750-D3C080F82903}" type="presOf" srcId="{63C407A0-CDF6-475B-B28E-BC5DEF18CF59}" destId="{72B264D3-1E08-46D6-94C7-53E3E4D9C6A5}" srcOrd="0" destOrd="0" presId="urn:microsoft.com/office/officeart/2016/7/layout/RepeatingBendingProcessNew"/>
    <dgm:cxn modelId="{4769A1F3-00A1-4DB7-BFBE-B8B2D3E3B6DA}" type="presOf" srcId="{8E57F72A-C43C-4089-B971-084EBE838454}" destId="{C07297DB-A9D3-4DF6-B27D-C0ED01AB7C17}" srcOrd="1" destOrd="0" presId="urn:microsoft.com/office/officeart/2016/7/layout/RepeatingBendingProcessNew"/>
    <dgm:cxn modelId="{07EECBF6-2287-4A63-9902-25B01D99732C}" type="presOf" srcId="{3471CB43-18D6-4EA8-BDEC-95242D98EF04}" destId="{F1C2B197-C905-42D4-A75D-C57A41856724}" srcOrd="0" destOrd="0" presId="urn:microsoft.com/office/officeart/2016/7/layout/RepeatingBendingProcessNew"/>
    <dgm:cxn modelId="{B14354FA-9A07-43A2-A4E9-0070184C51D4}" srcId="{B981D690-BE31-4046-8E48-38DA5EDE5069}" destId="{6112F0AE-6083-4F83-BD7F-6C28FC841A1E}" srcOrd="3" destOrd="0" parTransId="{E7CA728C-20AA-4678-A770-9856FF27EC3B}" sibTransId="{DDE0D36C-57DC-4FBA-9216-136EAB56ACC3}"/>
    <dgm:cxn modelId="{9ADAAC6E-16F4-45D5-BCD3-06F06BFF2C49}" type="presParOf" srcId="{7BAE7C9C-F6C1-43C6-BDB1-062E51998B21}" destId="{195CF2C6-917C-419A-B523-2EB3D4A2EFA6}" srcOrd="0" destOrd="0" presId="urn:microsoft.com/office/officeart/2016/7/layout/RepeatingBendingProcessNew"/>
    <dgm:cxn modelId="{A99AFAF4-ACDD-48C9-9400-828AF1A44530}" type="presParOf" srcId="{7BAE7C9C-F6C1-43C6-BDB1-062E51998B21}" destId="{72B264D3-1E08-46D6-94C7-53E3E4D9C6A5}" srcOrd="1" destOrd="0" presId="urn:microsoft.com/office/officeart/2016/7/layout/RepeatingBendingProcessNew"/>
    <dgm:cxn modelId="{1D156863-16C9-4606-A452-82CABFFA85BA}" type="presParOf" srcId="{72B264D3-1E08-46D6-94C7-53E3E4D9C6A5}" destId="{FA807350-EEAD-4EA5-B359-4A9553DEEB54}" srcOrd="0" destOrd="0" presId="urn:microsoft.com/office/officeart/2016/7/layout/RepeatingBendingProcessNew"/>
    <dgm:cxn modelId="{90946079-CBC7-42B6-926E-43A3EF45DB02}" type="presParOf" srcId="{7BAE7C9C-F6C1-43C6-BDB1-062E51998B21}" destId="{50AEA450-C2D4-447E-B183-8952A1DA1766}" srcOrd="2" destOrd="0" presId="urn:microsoft.com/office/officeart/2016/7/layout/RepeatingBendingProcessNew"/>
    <dgm:cxn modelId="{990A74E0-1B12-4422-8856-459ABA542012}" type="presParOf" srcId="{7BAE7C9C-F6C1-43C6-BDB1-062E51998B21}" destId="{5B2B2922-D277-4E79-8D26-B84F775A2B65}" srcOrd="3" destOrd="0" presId="urn:microsoft.com/office/officeart/2016/7/layout/RepeatingBendingProcessNew"/>
    <dgm:cxn modelId="{8C62ECAF-9A44-47C2-9FF4-909F770C0902}" type="presParOf" srcId="{5B2B2922-D277-4E79-8D26-B84F775A2B65}" destId="{16E70E55-BA24-4A01-8C70-CB9EBAFF9B0F}" srcOrd="0" destOrd="0" presId="urn:microsoft.com/office/officeart/2016/7/layout/RepeatingBendingProcessNew"/>
    <dgm:cxn modelId="{DE902C4F-AC1F-4403-B832-D11666A28386}" type="presParOf" srcId="{7BAE7C9C-F6C1-43C6-BDB1-062E51998B21}" destId="{062D8CF8-74CD-4865-8437-2BE6CFA1039A}" srcOrd="4" destOrd="0" presId="urn:microsoft.com/office/officeart/2016/7/layout/RepeatingBendingProcessNew"/>
    <dgm:cxn modelId="{C332989F-BC18-4C21-A17E-8E50AE2A56CD}" type="presParOf" srcId="{7BAE7C9C-F6C1-43C6-BDB1-062E51998B21}" destId="{F1C2B197-C905-42D4-A75D-C57A41856724}" srcOrd="5" destOrd="0" presId="urn:microsoft.com/office/officeart/2016/7/layout/RepeatingBendingProcessNew"/>
    <dgm:cxn modelId="{F272DCC9-5CCF-4E41-92F5-667E9A022E0B}" type="presParOf" srcId="{F1C2B197-C905-42D4-A75D-C57A41856724}" destId="{25397820-04D0-474C-8632-40574A76B86C}" srcOrd="0" destOrd="0" presId="urn:microsoft.com/office/officeart/2016/7/layout/RepeatingBendingProcessNew"/>
    <dgm:cxn modelId="{7EBBA602-456A-45DB-AC64-535DAFB405AF}" type="presParOf" srcId="{7BAE7C9C-F6C1-43C6-BDB1-062E51998B21}" destId="{35CD9BEE-4180-4AA5-8BF7-061C948B8912}" srcOrd="6" destOrd="0" presId="urn:microsoft.com/office/officeart/2016/7/layout/RepeatingBendingProcessNew"/>
    <dgm:cxn modelId="{3CD20734-DA02-46A8-B67C-BC8EB8309ECB}" type="presParOf" srcId="{7BAE7C9C-F6C1-43C6-BDB1-062E51998B21}" destId="{86A905D4-11A5-4DFA-9C0F-CA6EB652634E}" srcOrd="7" destOrd="0" presId="urn:microsoft.com/office/officeart/2016/7/layout/RepeatingBendingProcessNew"/>
    <dgm:cxn modelId="{0CD959EC-5CF6-4509-B6BF-684DB7DD83E3}" type="presParOf" srcId="{86A905D4-11A5-4DFA-9C0F-CA6EB652634E}" destId="{106CDA4F-54D0-42B7-A760-E46033DC9F3D}" srcOrd="0" destOrd="0" presId="urn:microsoft.com/office/officeart/2016/7/layout/RepeatingBendingProcessNew"/>
    <dgm:cxn modelId="{752136E6-6358-4BE7-9190-2AB67C269D80}" type="presParOf" srcId="{7BAE7C9C-F6C1-43C6-BDB1-062E51998B21}" destId="{92589F2B-5579-4529-A4D5-C1EBBD733A49}" srcOrd="8" destOrd="0" presId="urn:microsoft.com/office/officeart/2016/7/layout/RepeatingBendingProcessNew"/>
    <dgm:cxn modelId="{4D0458AF-FCCE-44A3-B35F-2BEEEFDC4587}" type="presParOf" srcId="{7BAE7C9C-F6C1-43C6-BDB1-062E51998B21}" destId="{141B7C39-AC5C-445F-9987-3CF7C7FEAF70}" srcOrd="9" destOrd="0" presId="urn:microsoft.com/office/officeart/2016/7/layout/RepeatingBendingProcessNew"/>
    <dgm:cxn modelId="{4B083456-E1D0-40CA-96A6-8CFAE9B28765}" type="presParOf" srcId="{141B7C39-AC5C-445F-9987-3CF7C7FEAF70}" destId="{A4560DDF-A7FF-43E0-8922-EA9BEA00E812}" srcOrd="0" destOrd="0" presId="urn:microsoft.com/office/officeart/2016/7/layout/RepeatingBendingProcessNew"/>
    <dgm:cxn modelId="{5322F693-9056-4983-B077-C014C5DE0107}" type="presParOf" srcId="{7BAE7C9C-F6C1-43C6-BDB1-062E51998B21}" destId="{A79BBE52-A4E1-491F-8FE3-0BBD569BEA90}" srcOrd="10" destOrd="0" presId="urn:microsoft.com/office/officeart/2016/7/layout/RepeatingBendingProcessNew"/>
    <dgm:cxn modelId="{EE9A5A42-C452-43D3-92D3-5AA48FF34AD2}" type="presParOf" srcId="{7BAE7C9C-F6C1-43C6-BDB1-062E51998B21}" destId="{2B25CFEC-A28A-48AE-9025-EE13DECFBBFE}" srcOrd="11" destOrd="0" presId="urn:microsoft.com/office/officeart/2016/7/layout/RepeatingBendingProcessNew"/>
    <dgm:cxn modelId="{CB1DB1F9-8A6A-4662-81E9-D27421B6EB68}" type="presParOf" srcId="{2B25CFEC-A28A-48AE-9025-EE13DECFBBFE}" destId="{C07297DB-A9D3-4DF6-B27D-C0ED01AB7C17}" srcOrd="0" destOrd="0" presId="urn:microsoft.com/office/officeart/2016/7/layout/RepeatingBendingProcessNew"/>
    <dgm:cxn modelId="{4C5DBFD7-7933-40A7-841C-0F3A37F242BB}" type="presParOf" srcId="{7BAE7C9C-F6C1-43C6-BDB1-062E51998B21}" destId="{28A7A3E6-6E03-46C4-971B-31CF08E62052}" srcOrd="12" destOrd="0" presId="urn:microsoft.com/office/officeart/2016/7/layout/RepeatingBendingProcessNew"/>
    <dgm:cxn modelId="{0A74D689-D3C7-4CA3-A44E-3EFC40D3BB82}" type="presParOf" srcId="{7BAE7C9C-F6C1-43C6-BDB1-062E51998B21}" destId="{9E5B0F2B-0A61-4CC1-B2CE-DFE0D4FC2D81}" srcOrd="13" destOrd="0" presId="urn:microsoft.com/office/officeart/2016/7/layout/RepeatingBendingProcessNew"/>
    <dgm:cxn modelId="{583E1506-9C74-4948-BF97-1F3BBD904138}" type="presParOf" srcId="{9E5B0F2B-0A61-4CC1-B2CE-DFE0D4FC2D81}" destId="{ABBA96CA-7F18-4D58-9A80-9E2F79E07296}" srcOrd="0" destOrd="0" presId="urn:microsoft.com/office/officeart/2016/7/layout/RepeatingBendingProcessNew"/>
    <dgm:cxn modelId="{E5EC1740-0B3C-4999-9A7E-09723A9ACB5A}" type="presParOf" srcId="{7BAE7C9C-F6C1-43C6-BDB1-062E51998B21}" destId="{1678E27D-41B8-4A48-B22B-86739A2080C6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E874EF-2C8B-4DF6-851E-9AE28BFC8A6F}">
      <dsp:nvSpPr>
        <dsp:cNvPr id="0" name=""/>
        <dsp:cNvSpPr/>
      </dsp:nvSpPr>
      <dsp:spPr>
        <a:xfrm>
          <a:off x="1303" y="40809"/>
          <a:ext cx="4269719" cy="42697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I</a:t>
          </a:r>
          <a:r>
            <a:rPr lang="kk-KZ" sz="3000" kern="1200"/>
            <a:t> этап. Социологический опрос  </a:t>
          </a:r>
          <a:endParaRPr lang="en-US" sz="3000" kern="1200"/>
        </a:p>
      </dsp:txBody>
      <dsp:txXfrm>
        <a:off x="626589" y="666095"/>
        <a:ext cx="3019147" cy="3019147"/>
      </dsp:txXfrm>
    </dsp:sp>
    <dsp:sp modelId="{7040812D-88C3-48CD-AF30-C37494EA5DA2}">
      <dsp:nvSpPr>
        <dsp:cNvPr id="0" name=""/>
        <dsp:cNvSpPr/>
      </dsp:nvSpPr>
      <dsp:spPr>
        <a:xfrm rot="5400000">
          <a:off x="4623274" y="1609931"/>
          <a:ext cx="1494401" cy="1131475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29C7E7-C5B9-46EB-80DC-032A8F94B516}">
      <dsp:nvSpPr>
        <dsp:cNvPr id="0" name=""/>
        <dsp:cNvSpPr/>
      </dsp:nvSpPr>
      <dsp:spPr>
        <a:xfrm>
          <a:off x="6405882" y="40809"/>
          <a:ext cx="4269719" cy="42697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II </a:t>
          </a:r>
          <a:r>
            <a:rPr lang="kk-KZ" sz="3000" kern="1200"/>
            <a:t>этап. Интервью </a:t>
          </a:r>
          <a:r>
            <a:rPr lang="ru-RU" sz="3000" kern="1200"/>
            <a:t> </a:t>
          </a:r>
          <a:endParaRPr lang="en-US" sz="3000" kern="1200"/>
        </a:p>
      </dsp:txBody>
      <dsp:txXfrm>
        <a:off x="7031168" y="666095"/>
        <a:ext cx="3019147" cy="30191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B264D3-1E08-46D6-94C7-53E3E4D9C6A5}">
      <dsp:nvSpPr>
        <dsp:cNvPr id="0" name=""/>
        <dsp:cNvSpPr/>
      </dsp:nvSpPr>
      <dsp:spPr>
        <a:xfrm>
          <a:off x="2321288" y="1375059"/>
          <a:ext cx="5037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8955" y="45720"/>
              </a:lnTo>
              <a:lnTo>
                <a:pt x="268955" y="55658"/>
              </a:lnTo>
              <a:lnTo>
                <a:pt x="503710" y="55658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59783" y="1418105"/>
        <a:ext cx="26720" cy="5348"/>
      </dsp:txXfrm>
    </dsp:sp>
    <dsp:sp modelId="{195CF2C6-917C-419A-B523-2EB3D4A2EFA6}">
      <dsp:nvSpPr>
        <dsp:cNvPr id="0" name=""/>
        <dsp:cNvSpPr/>
      </dsp:nvSpPr>
      <dsp:spPr>
        <a:xfrm>
          <a:off x="0" y="723852"/>
          <a:ext cx="2323088" cy="139385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833" tIns="119488" rIns="113833" bIns="1194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Arial Black" panose="020B0A04020102020204" pitchFamily="34" charset="0"/>
            </a:rPr>
            <a:t>Введение </a:t>
          </a:r>
          <a:r>
            <a:rPr lang="ru-RU" sz="1200" kern="1200" dirty="0"/>
            <a:t>	</a:t>
          </a:r>
          <a:endParaRPr lang="en-US" sz="1200" kern="1200" dirty="0"/>
        </a:p>
      </dsp:txBody>
      <dsp:txXfrm>
        <a:off x="0" y="723852"/>
        <a:ext cx="2323088" cy="1393853"/>
      </dsp:txXfrm>
    </dsp:sp>
    <dsp:sp modelId="{5B2B2922-D277-4E79-8D26-B84F775A2B65}">
      <dsp:nvSpPr>
        <dsp:cNvPr id="0" name=""/>
        <dsp:cNvSpPr/>
      </dsp:nvSpPr>
      <dsp:spPr>
        <a:xfrm>
          <a:off x="5178687" y="1384997"/>
          <a:ext cx="5037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3710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17185" y="1428043"/>
        <a:ext cx="26715" cy="5348"/>
      </dsp:txXfrm>
    </dsp:sp>
    <dsp:sp modelId="{50AEA450-C2D4-447E-B183-8952A1DA1766}">
      <dsp:nvSpPr>
        <dsp:cNvPr id="0" name=""/>
        <dsp:cNvSpPr/>
      </dsp:nvSpPr>
      <dsp:spPr>
        <a:xfrm>
          <a:off x="2857399" y="733790"/>
          <a:ext cx="2323088" cy="13938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833" tIns="119488" rIns="113833" bIns="11948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Arial Black" panose="020B0A04020102020204" pitchFamily="34" charset="0"/>
            </a:rPr>
            <a:t>Стратегические</a:t>
          </a:r>
          <a:r>
            <a:rPr lang="ru-RU" sz="1800" kern="1200" dirty="0">
              <a:latin typeface="Arial Black" panose="020B0A04020102020204" pitchFamily="34" charset="0"/>
            </a:rPr>
            <a:t> коммуникации  </a:t>
          </a:r>
          <a:endParaRPr lang="en-US" sz="1200" kern="1200" dirty="0">
            <a:latin typeface="Arial Black" panose="020B0A04020102020204" pitchFamily="34" charset="0"/>
          </a:endParaRPr>
        </a:p>
      </dsp:txBody>
      <dsp:txXfrm>
        <a:off x="2857399" y="733790"/>
        <a:ext cx="2323088" cy="1393853"/>
      </dsp:txXfrm>
    </dsp:sp>
    <dsp:sp modelId="{F1C2B197-C905-42D4-A75D-C57A41856724}">
      <dsp:nvSpPr>
        <dsp:cNvPr id="0" name=""/>
        <dsp:cNvSpPr/>
      </dsp:nvSpPr>
      <dsp:spPr>
        <a:xfrm>
          <a:off x="1171650" y="2125843"/>
          <a:ext cx="5704692" cy="503710"/>
        </a:xfrm>
        <a:custGeom>
          <a:avLst/>
          <a:gdLst/>
          <a:ahLst/>
          <a:cxnLst/>
          <a:rect l="0" t="0" r="0" b="0"/>
          <a:pathLst>
            <a:path>
              <a:moveTo>
                <a:pt x="5704692" y="0"/>
              </a:moveTo>
              <a:lnTo>
                <a:pt x="5704692" y="268955"/>
              </a:lnTo>
              <a:lnTo>
                <a:pt x="0" y="268955"/>
              </a:lnTo>
              <a:lnTo>
                <a:pt x="0" y="50371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80754" y="2375024"/>
        <a:ext cx="286482" cy="5348"/>
      </dsp:txXfrm>
    </dsp:sp>
    <dsp:sp modelId="{062D8CF8-74CD-4865-8437-2BE6CFA1039A}">
      <dsp:nvSpPr>
        <dsp:cNvPr id="0" name=""/>
        <dsp:cNvSpPr/>
      </dsp:nvSpPr>
      <dsp:spPr>
        <a:xfrm>
          <a:off x="5714798" y="733790"/>
          <a:ext cx="2323088" cy="139385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833" tIns="119488" rIns="113833" bIns="119488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Arial Black" panose="020B0A04020102020204" pitchFamily="34" charset="0"/>
            </a:rPr>
            <a:t>Эмоциональные барьеры в коммуникационных стратегиях, управление взаимодействием</a:t>
          </a:r>
          <a:endParaRPr lang="en-US" sz="1200" kern="1200" dirty="0">
            <a:latin typeface="Arial Black" panose="020B0A04020102020204" pitchFamily="34" charset="0"/>
          </a:endParaRPr>
        </a:p>
      </dsp:txBody>
      <dsp:txXfrm>
        <a:off x="5714798" y="733790"/>
        <a:ext cx="2323088" cy="1393853"/>
      </dsp:txXfrm>
    </dsp:sp>
    <dsp:sp modelId="{86A905D4-11A5-4DFA-9C0F-CA6EB652634E}">
      <dsp:nvSpPr>
        <dsp:cNvPr id="0" name=""/>
        <dsp:cNvSpPr/>
      </dsp:nvSpPr>
      <dsp:spPr>
        <a:xfrm>
          <a:off x="2341499" y="3318576"/>
          <a:ext cx="5037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3710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79997" y="3361621"/>
        <a:ext cx="26715" cy="5348"/>
      </dsp:txXfrm>
    </dsp:sp>
    <dsp:sp modelId="{35CD9BEE-4180-4AA5-8BF7-061C948B8912}">
      <dsp:nvSpPr>
        <dsp:cNvPr id="0" name=""/>
        <dsp:cNvSpPr/>
      </dsp:nvSpPr>
      <dsp:spPr>
        <a:xfrm>
          <a:off x="0" y="2661954"/>
          <a:ext cx="2343299" cy="140468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833" tIns="119488" rIns="113833" bIns="11948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Arial Black" panose="020B0A04020102020204" pitchFamily="34" charset="0"/>
            </a:rPr>
            <a:t>Социальные инструменты вовлечения местного населения в самоуправление</a:t>
          </a:r>
          <a:endParaRPr lang="en-US" sz="1400" kern="1200" dirty="0">
            <a:latin typeface="Arial Black" panose="020B0A04020102020204" pitchFamily="34" charset="0"/>
          </a:endParaRPr>
        </a:p>
      </dsp:txBody>
      <dsp:txXfrm>
        <a:off x="0" y="2661954"/>
        <a:ext cx="2343299" cy="1404683"/>
      </dsp:txXfrm>
    </dsp:sp>
    <dsp:sp modelId="{141B7C39-AC5C-445F-9987-3CF7C7FEAF70}">
      <dsp:nvSpPr>
        <dsp:cNvPr id="0" name=""/>
        <dsp:cNvSpPr/>
      </dsp:nvSpPr>
      <dsp:spPr>
        <a:xfrm>
          <a:off x="5198898" y="3318576"/>
          <a:ext cx="5037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3710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37396" y="3361621"/>
        <a:ext cx="26715" cy="5348"/>
      </dsp:txXfrm>
    </dsp:sp>
    <dsp:sp modelId="{92589F2B-5579-4529-A4D5-C1EBBD733A49}">
      <dsp:nvSpPr>
        <dsp:cNvPr id="0" name=""/>
        <dsp:cNvSpPr/>
      </dsp:nvSpPr>
      <dsp:spPr>
        <a:xfrm>
          <a:off x="2877610" y="2667369"/>
          <a:ext cx="2323088" cy="1393853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833" tIns="119488" rIns="113833" bIns="11948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Arial Black" panose="020B0A04020102020204" pitchFamily="34" charset="0"/>
            </a:rPr>
            <a:t>Финансовые инструменты управления бюджетом четвертого уровня</a:t>
          </a:r>
          <a:endParaRPr lang="en-US" sz="1400" kern="1200" dirty="0">
            <a:latin typeface="Arial Black" panose="020B0A04020102020204" pitchFamily="34" charset="0"/>
          </a:endParaRPr>
        </a:p>
      </dsp:txBody>
      <dsp:txXfrm>
        <a:off x="2877610" y="2667369"/>
        <a:ext cx="2323088" cy="1393853"/>
      </dsp:txXfrm>
    </dsp:sp>
    <dsp:sp modelId="{2B25CFEC-A28A-48AE-9025-EE13DECFBBFE}">
      <dsp:nvSpPr>
        <dsp:cNvPr id="0" name=""/>
        <dsp:cNvSpPr/>
      </dsp:nvSpPr>
      <dsp:spPr>
        <a:xfrm>
          <a:off x="1161544" y="4059422"/>
          <a:ext cx="5735008" cy="509125"/>
        </a:xfrm>
        <a:custGeom>
          <a:avLst/>
          <a:gdLst/>
          <a:ahLst/>
          <a:cxnLst/>
          <a:rect l="0" t="0" r="0" b="0"/>
          <a:pathLst>
            <a:path>
              <a:moveTo>
                <a:pt x="5735008" y="0"/>
              </a:moveTo>
              <a:lnTo>
                <a:pt x="5735008" y="271662"/>
              </a:lnTo>
              <a:lnTo>
                <a:pt x="0" y="271662"/>
              </a:lnTo>
              <a:lnTo>
                <a:pt x="0" y="509125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85040" y="4311311"/>
        <a:ext cx="288017" cy="5348"/>
      </dsp:txXfrm>
    </dsp:sp>
    <dsp:sp modelId="{A79BBE52-A4E1-491F-8FE3-0BBD569BEA90}">
      <dsp:nvSpPr>
        <dsp:cNvPr id="0" name=""/>
        <dsp:cNvSpPr/>
      </dsp:nvSpPr>
      <dsp:spPr>
        <a:xfrm>
          <a:off x="5735009" y="2667369"/>
          <a:ext cx="2323088" cy="139385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833" tIns="119488" rIns="113833" bIns="119488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Arial Black" panose="020B0A04020102020204" pitchFamily="34" charset="0"/>
            </a:rPr>
            <a:t>Правовое регулирование социальных, социально – экономическом вопросов в местном самоуправлении</a:t>
          </a:r>
          <a:endParaRPr lang="en-US" sz="1200" kern="1200" dirty="0">
            <a:latin typeface="Arial Black" panose="020B0A04020102020204" pitchFamily="34" charset="0"/>
          </a:endParaRPr>
        </a:p>
      </dsp:txBody>
      <dsp:txXfrm>
        <a:off x="5735009" y="2667369"/>
        <a:ext cx="2323088" cy="1393853"/>
      </dsp:txXfrm>
    </dsp:sp>
    <dsp:sp modelId="{9E5B0F2B-0A61-4CC1-B2CE-DFE0D4FC2D81}">
      <dsp:nvSpPr>
        <dsp:cNvPr id="0" name=""/>
        <dsp:cNvSpPr/>
      </dsp:nvSpPr>
      <dsp:spPr>
        <a:xfrm>
          <a:off x="2321288" y="5252154"/>
          <a:ext cx="5037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3710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59786" y="5295200"/>
        <a:ext cx="26715" cy="5348"/>
      </dsp:txXfrm>
    </dsp:sp>
    <dsp:sp modelId="{28A7A3E6-6E03-46C4-971B-31CF08E62052}">
      <dsp:nvSpPr>
        <dsp:cNvPr id="0" name=""/>
        <dsp:cNvSpPr/>
      </dsp:nvSpPr>
      <dsp:spPr>
        <a:xfrm>
          <a:off x="0" y="4600948"/>
          <a:ext cx="2323088" cy="13938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833" tIns="119488" rIns="113833" bIns="11948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/>
            <a:t>Медиация и разрешение конфликтов</a:t>
          </a:r>
          <a:endParaRPr lang="en-US" sz="2800" b="1" kern="1200" dirty="0"/>
        </a:p>
      </dsp:txBody>
      <dsp:txXfrm>
        <a:off x="0" y="4600948"/>
        <a:ext cx="2323088" cy="1393853"/>
      </dsp:txXfrm>
    </dsp:sp>
    <dsp:sp modelId="{1678E27D-41B8-4A48-B22B-86739A2080C6}">
      <dsp:nvSpPr>
        <dsp:cNvPr id="0" name=""/>
        <dsp:cNvSpPr/>
      </dsp:nvSpPr>
      <dsp:spPr>
        <a:xfrm>
          <a:off x="2857399" y="4600948"/>
          <a:ext cx="2323088" cy="139385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833" tIns="119488" rIns="113833" bIns="11948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Arial Black" panose="020B0A04020102020204" pitchFamily="34" charset="0"/>
            </a:rPr>
            <a:t>Искусственный интеллект в местном управлении</a:t>
          </a:r>
          <a:endParaRPr lang="en-US" sz="1600" kern="1200" dirty="0">
            <a:latin typeface="Arial Black" panose="020B0A04020102020204" pitchFamily="34" charset="0"/>
          </a:endParaRPr>
        </a:p>
      </dsp:txBody>
      <dsp:txXfrm>
        <a:off x="2857399" y="4600948"/>
        <a:ext cx="2323088" cy="1393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ABF0C-0D95-40B3-AEA8-C77F8DFCBA5F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08884-E810-4105-A993-EF8CAC601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467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2D0274-CE2D-47DE-956E-276EA3A7AD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27B2E24-F4FA-4BA2-8C9A-6A3B535E10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33B7E7-1F12-48E9-B0EC-52FA447BA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5E174-7302-41B6-AD6C-8C6EB49DC576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43C869-F187-4786-8516-1A4251DCE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751A0E-1071-4267-8306-881C210DF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8756-6BF7-4397-9F53-ABD7A61C6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90717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147F52-6067-49DD-9F43-12439C972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FAD9188-5727-44F9-AAB6-12755046EF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37DA4B-504E-4307-B198-59E3D732E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5E174-7302-41B6-AD6C-8C6EB49DC576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74E848-B413-4727-8D82-4C536B004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766908-0E3B-4D90-A9F4-CBDA39859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8756-6BF7-4397-9F53-ABD7A61C6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373912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EE5A057-85E0-4F72-9D61-85A69EBEFE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3AF78C1-79AB-49A1-9C4C-E4A3F04F9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7B44EC-1798-404F-9A3C-C4A483825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5E174-7302-41B6-AD6C-8C6EB49DC576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B7E716-1511-4E2C-B330-1FDCA2C16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FDBD83-C2BD-4CA9-BDD9-DC201CEE2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8756-6BF7-4397-9F53-ABD7A61C6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29285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AD3AE4-1AB5-4992-A30D-1751759ED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90DE4-B5FE-4112-A6B5-FD01C8402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31032E-1987-45D1-89D9-E897BA0A8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5E174-7302-41B6-AD6C-8C6EB49DC576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3CA385-042D-4807-A200-EE261669B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0B7352-8E7B-4817-95A1-302CD8079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8756-6BF7-4397-9F53-ABD7A61C6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26039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23CB62-B9F3-4D06-9CAF-F6FDB234F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9F8142-BAE5-42D1-BC7C-72AA42D17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402402-5C99-40EF-8B1D-495C290FF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5E174-7302-41B6-AD6C-8C6EB49DC576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8FD0A4-80B6-4403-95ED-D06B4A3FF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4BDD55-2C5E-4D4B-B6D0-B44F892A9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8756-6BF7-4397-9F53-ABD7A61C6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31153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7FAD97-026B-4D56-8AA3-867D10D93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4B8E37-9EBB-4F20-AC90-E128BE3A50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599F5E1-F20C-4D74-9D09-94527BCBBC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01A775A-129C-4E61-8D6E-EF6EC8FF7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5E174-7302-41B6-AD6C-8C6EB49DC576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E2DDFCE-9999-47C3-9E9B-019261EF2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D03BDCE-AA30-42D7-A012-624CEB2DE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8756-6BF7-4397-9F53-ABD7A61C6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93596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390CFA-3CCD-42E7-9B2B-5269D93B6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BD036B-0B17-4AB4-960B-3D7515CB6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94E3BA8-543C-4C9C-A773-83A8A8AF41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F3A5DB9-C091-4FC5-8C3B-7A407A5A5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7C26CE4-574F-4A51-9D73-159F47B7C6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2373DD7-A467-48CA-9981-0EF44181B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5E174-7302-41B6-AD6C-8C6EB49DC576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899FCE1-D098-42F3-BB14-A413C7EAE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A97054F-19A7-4774-9BF6-4DFD9C8C2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8756-6BF7-4397-9F53-ABD7A61C6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63919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D30D1B-A80F-4A36-8DF1-675A86CA3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0955453-23E1-48F8-8F5E-979105C33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5E174-7302-41B6-AD6C-8C6EB49DC576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0AE573F-A0B0-47C8-A841-F52F34711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F0DC69-7767-470C-BE66-CC34E43F8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8756-6BF7-4397-9F53-ABD7A61C6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430031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CD0AE5F-9EBC-4AAF-928E-AD5A00D3B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5E174-7302-41B6-AD6C-8C6EB49DC576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D4EA41C-3B75-494B-BDC0-CE65BD517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8C4FA0A-70A6-4AF2-8826-54525E640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8756-6BF7-4397-9F53-ABD7A61C6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47437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11F497-60F8-4D54-9552-534108FB4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143C02-845A-4A17-97FB-58F5E4146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736C7FE-C891-4B2B-A07D-1777456BB7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FEFEE3-9E62-497F-915A-8968AAF79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5E174-7302-41B6-AD6C-8C6EB49DC576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226C98-3F3F-4345-B343-EAB4EADF1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1C7DB2-F28B-4C48-9D31-9D76A62A1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8756-6BF7-4397-9F53-ABD7A61C6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420647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3BC7B-8116-4CFE-8EDD-D179FE111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5EFAE17-D093-4E91-B5A7-C59039CF9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2BF7817-DAF4-4046-B7E8-BD511DA66E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9630054-C9AF-4146-BFC0-2382FB457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5E174-7302-41B6-AD6C-8C6EB49DC576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6885F8E-273B-460A-B0EF-B3CF907B8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02A9655-5E4C-4BE2-972D-AB955FEFB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8756-6BF7-4397-9F53-ABD7A61C6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356307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09FB0-8C26-4CB5-8FE2-60EBF14BA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6F7C660-C84E-44FB-A587-82EF0674E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2A6A69-829A-42E3-B5AB-7650508CF5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5E174-7302-41B6-AD6C-8C6EB49DC576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C196A7-3168-4CB5-B2D6-3B934331F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BCD142-235A-4C2F-AE35-5F1C3E63D5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8756-6BF7-4397-9F53-ABD7A61C6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37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E43EBF6-8F03-4E05-9A29-CA2D7A3024C5}"/>
              </a:ext>
            </a:extLst>
          </p:cNvPr>
          <p:cNvSpPr/>
          <p:nvPr/>
        </p:nvSpPr>
        <p:spPr>
          <a:xfrm>
            <a:off x="1277132" y="2901494"/>
            <a:ext cx="963395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ИТОГАХ РАБОТЫ 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АКАДЕМИИ ГОСУДАРСТВЕННОГО УПРАВЛЕНИЯ 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ПРЕЗИДЕНТЕ РЕСПУБЛИКИ КАЗАХСТАН 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2021 ГОД И ЗАДАЧАХ НА 2022 ГОД</a:t>
            </a:r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934B2E24-72C9-4D4F-86E6-B80F693913B1}"/>
              </a:ext>
            </a:extLst>
          </p:cNvPr>
          <p:cNvSpPr txBox="1"/>
          <p:nvPr/>
        </p:nvSpPr>
        <p:spPr>
          <a:xfrm>
            <a:off x="531511" y="439206"/>
            <a:ext cx="11125199" cy="5180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333375" algn="l"/>
                <a:tab pos="615315" algn="l"/>
                <a:tab pos="921385" algn="l"/>
                <a:tab pos="1242695" algn="l"/>
                <a:tab pos="1534795" algn="l"/>
                <a:tab pos="1827530" algn="l"/>
                <a:tab pos="2143125" algn="l"/>
              </a:tabLst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АКАДЕМИ</a:t>
            </a:r>
            <a:r>
              <a:rPr lang="kk-KZ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ГОСУДАРСТВЕННОГО УПРАВЛЕНИЯ </a:t>
            </a:r>
            <a:endParaRPr lang="en-U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333375" algn="l"/>
                <a:tab pos="615315" algn="l"/>
                <a:tab pos="921385" algn="l"/>
                <a:tab pos="1242695" algn="l"/>
                <a:tab pos="1534795" algn="l"/>
                <a:tab pos="1827530" algn="l"/>
                <a:tab pos="2143125" algn="l"/>
              </a:tabLst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ПРЕЗИДЕНТЕ РЕСПУБЛИКИ КАЗАХСТАН</a:t>
            </a:r>
            <a:endParaRPr lang="en-U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20C2783-BA9D-497F-868C-61854FE0DE8E}"/>
              </a:ext>
            </a:extLst>
          </p:cNvPr>
          <p:cNvSpPr/>
          <p:nvPr/>
        </p:nvSpPr>
        <p:spPr>
          <a:xfrm>
            <a:off x="5690536" y="6305065"/>
            <a:ext cx="8109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APA.KZ</a:t>
            </a:r>
            <a:endParaRPr lang="ru-RU" sz="1400" dirty="0">
              <a:solidFill>
                <a:srgbClr val="002060"/>
              </a:solidFill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8E21C889-2653-4D12-A377-B45C6992B7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7249" y="-180630"/>
            <a:ext cx="12195570" cy="685575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8882C17B-8AF1-4AAF-B4F7-E142F0CC2B2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342" y="358613"/>
            <a:ext cx="1022606" cy="102260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3DAEAB9B-E590-4AA1-A5AD-5BAAB7EE0CA6}"/>
              </a:ext>
            </a:extLst>
          </p:cNvPr>
          <p:cNvSpPr/>
          <p:nvPr/>
        </p:nvSpPr>
        <p:spPr>
          <a:xfrm>
            <a:off x="204790" y="182880"/>
            <a:ext cx="11778658" cy="6475307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96260204-CFDB-4A1F-8904-EED072CB05CA}"/>
              </a:ext>
            </a:extLst>
          </p:cNvPr>
          <p:cNvSpPr/>
          <p:nvPr/>
        </p:nvSpPr>
        <p:spPr>
          <a:xfrm>
            <a:off x="0" y="60103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АКАДЕМИЯ ГОСУДАРСТВЕННОГО УПРАВЛЕНИЯ ПРИ 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ПРЕЗИДЕНТЕ РЕСПУБЛИКИЙ КАЗАХСТАН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3392C85-652B-42C7-871A-CEDBB3FB08B3}"/>
              </a:ext>
            </a:extLst>
          </p:cNvPr>
          <p:cNvSpPr/>
          <p:nvPr/>
        </p:nvSpPr>
        <p:spPr>
          <a:xfrm>
            <a:off x="5661113" y="6265361"/>
            <a:ext cx="12209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АСТАНА, 2023</a:t>
            </a:r>
            <a:endParaRPr lang="ru-RU" sz="12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7F28540-05EE-44F7-9C8E-9D42810C0F23}"/>
              </a:ext>
            </a:extLst>
          </p:cNvPr>
          <p:cNvSpPr/>
          <p:nvPr/>
        </p:nvSpPr>
        <p:spPr>
          <a:xfrm>
            <a:off x="204775" y="4487685"/>
            <a:ext cx="11778671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79705" lvl="0" algn="ctr">
              <a:spcAft>
                <a:spcPts val="0"/>
              </a:spcAft>
            </a:pP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</a:p>
          <a:p>
            <a:pPr marR="179705" algn="ctr"/>
            <a:r>
              <a:rPr lang="ru-RU" sz="1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F9A3969-CE26-1F4C-946E-0AEAE95DCA29}"/>
              </a:ext>
            </a:extLst>
          </p:cNvPr>
          <p:cNvSpPr/>
          <p:nvPr/>
        </p:nvSpPr>
        <p:spPr>
          <a:xfrm>
            <a:off x="204775" y="3942976"/>
            <a:ext cx="1177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0B24583-20ED-44FE-8AAD-798E0C15CB07}"/>
              </a:ext>
            </a:extLst>
          </p:cNvPr>
          <p:cNvSpPr/>
          <p:nvPr/>
        </p:nvSpPr>
        <p:spPr>
          <a:xfrm>
            <a:off x="1435947" y="2501054"/>
            <a:ext cx="9475143" cy="966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0"/>
              </a:spcAft>
            </a:pPr>
            <a:r>
              <a:rPr lang="ru-RU" b="1" kern="0" dirty="0">
                <a:solidFill>
                  <a:srgbClr val="F9F9F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1400" kern="100" dirty="0">
              <a:solidFill>
                <a:srgbClr val="F9F9F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0"/>
              </a:spcAft>
            </a:pPr>
            <a:r>
              <a:rPr lang="ru-RU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0"/>
              </a:spcAft>
            </a:pPr>
            <a:r>
              <a:rPr lang="ru-RU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4AEEF-4CF3-CE7C-6970-A9DC2FBCC763}"/>
              </a:ext>
            </a:extLst>
          </p:cNvPr>
          <p:cNvSpPr txBox="1"/>
          <p:nvPr/>
        </p:nvSpPr>
        <p:spPr>
          <a:xfrm>
            <a:off x="298384" y="1676850"/>
            <a:ext cx="1169449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latin typeface="Arial Black" panose="020B0A04020102020204" pitchFamily="34" charset="0"/>
              </a:rPr>
              <a:t>Местное самоуправление: 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  <a:latin typeface="Arial Black" panose="020B0A04020102020204" pitchFamily="34" charset="0"/>
              </a:rPr>
              <a:t>опыт и проблемы в деятельности акимов сельских округов, поселков 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  <a:latin typeface="Arial Black" panose="020B0A04020102020204" pitchFamily="34" charset="0"/>
              </a:rPr>
              <a:t>и сел в условиях модернизации государственного управления</a:t>
            </a:r>
            <a:endParaRPr lang="ru-KZ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F815C6A4-A323-55B6-9DF8-5DD426B2D983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0" y="4510088"/>
            <a:ext cx="10515600" cy="1579562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  <a:p>
            <a:endParaRPr lang="ru-RU" dirty="0"/>
          </a:p>
          <a:p>
            <a:pPr marL="0" indent="0" algn="ctr">
              <a:buNone/>
            </a:pPr>
            <a:r>
              <a:rPr lang="ru-RU" sz="2300" dirty="0">
                <a:solidFill>
                  <a:schemeClr val="bg1"/>
                </a:solidFill>
                <a:latin typeface="Arial Black" panose="020B0A04020102020204" pitchFamily="34" charset="0"/>
              </a:rPr>
              <a:t>Тынышбаева Ане – профессор Института управления </a:t>
            </a:r>
          </a:p>
          <a:p>
            <a:pPr marL="0" indent="0" algn="ctr">
              <a:buNone/>
            </a:pPr>
            <a:r>
              <a:rPr lang="ru-RU" sz="23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Академии государственного управления при Президенте РК</a:t>
            </a:r>
            <a:endParaRPr lang="ru-RU" sz="23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ru-RU" sz="2300" dirty="0">
                <a:solidFill>
                  <a:schemeClr val="bg1"/>
                </a:solidFill>
                <a:latin typeface="Arial Black" panose="020B0A04020102020204" pitchFamily="34" charset="0"/>
              </a:rPr>
              <a:t>доктор социологических наук, профессор</a:t>
            </a:r>
            <a:endParaRPr lang="ru-KZ" sz="23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435791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DF05ACD0-FF4A-4F8F-B5C5-6A4EBD0D1B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C9AFA28-B5ED-4346-9AF7-68A157F16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0A3EE8-9685-4987-66A0-23AA0230F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2608" y="1380564"/>
            <a:ext cx="4561369" cy="234622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3200" b="1" kern="1200" dirty="0">
                <a:solidFill>
                  <a:srgbClr val="595959"/>
                </a:solidFill>
                <a:latin typeface="+mj-lt"/>
                <a:ea typeface="+mj-ea"/>
                <a:cs typeface="+mj-cs"/>
              </a:rPr>
              <a:t>Усиление потенциала местного </a:t>
            </a:r>
            <a:r>
              <a:rPr lang="ru-RU" sz="3200" b="1" kern="1200" dirty="0">
                <a:solidFill>
                  <a:srgbClr val="595959"/>
                </a:solidFill>
                <a:latin typeface="+mj-lt"/>
                <a:ea typeface="+mj-ea"/>
                <a:cs typeface="+mj-cs"/>
              </a:rPr>
              <a:t>само</a:t>
            </a:r>
            <a:r>
              <a:rPr lang="en-US" sz="3200" b="1" kern="1200" dirty="0">
                <a:solidFill>
                  <a:srgbClr val="595959"/>
                </a:solidFill>
                <a:latin typeface="+mj-lt"/>
                <a:ea typeface="+mj-ea"/>
                <a:cs typeface="+mj-cs"/>
              </a:rPr>
              <a:t>управления: развитие компетенций акимов   </a:t>
            </a:r>
            <a:br>
              <a:rPr lang="en-US" sz="3200" kern="1200" dirty="0">
                <a:solidFill>
                  <a:srgbClr val="595959"/>
                </a:solidFill>
                <a:latin typeface="+mj-lt"/>
                <a:ea typeface="+mj-ea"/>
                <a:cs typeface="+mj-cs"/>
              </a:rPr>
            </a:br>
            <a:endParaRPr lang="en-US" sz="3200" kern="1200" dirty="0">
              <a:solidFill>
                <a:srgbClr val="59595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D2EDD0-1942-EA22-614C-D09C09FD3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6099" y="3897716"/>
            <a:ext cx="5919594" cy="14160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2400" b="1" kern="1200" dirty="0">
                <a:solidFill>
                  <a:srgbClr val="595959"/>
                </a:solidFill>
                <a:latin typeface="+mn-lt"/>
                <a:ea typeface="+mn-ea"/>
                <a:cs typeface="+mn-cs"/>
              </a:rPr>
              <a:t>ОЦЕНКА ПОТРЕБНОСТЕЙ В ОБУЧЕНИИ АКИМОВ СЕЛ, ПОСЕЛОВ, СЕЛЬСКИХ ОКРУГОВ  И ГОРОДОВ РАЙОННОГО ЗНАЧЕНИЯ</a:t>
            </a:r>
          </a:p>
        </p:txBody>
      </p:sp>
      <p:pic>
        <p:nvPicPr>
          <p:cNvPr id="7" name="Graphic 6" descr="Флажок">
            <a:extLst>
              <a:ext uri="{FF2B5EF4-FFF2-40B4-BE49-F238E27FC236}">
                <a16:creationId xmlns:a16="http://schemas.microsoft.com/office/drawing/2014/main" id="{59890AEA-EE84-3B84-81C4-CEB7996FD1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10935" y="1419785"/>
            <a:ext cx="4018430" cy="4018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12990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4D9113-B3AA-336F-6D4B-46D1C82F1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823"/>
            <a:ext cx="3419856" cy="5583148"/>
          </a:xfrm>
        </p:spPr>
        <p:txBody>
          <a:bodyPr anchor="ctr">
            <a:normAutofit/>
          </a:bodyPr>
          <a:lstStyle/>
          <a:p>
            <a:r>
              <a:rPr lang="ru-RU" sz="2800" b="1" dirty="0"/>
              <a:t>1</a:t>
            </a:r>
            <a:r>
              <a:rPr lang="ru-RU" sz="2800" b="1" dirty="0">
                <a:latin typeface="+mn-lt"/>
              </a:rPr>
              <a:t>. Финансовая грамотность</a:t>
            </a:r>
            <a:br>
              <a:rPr lang="ru-RU" sz="2800" b="1" dirty="0">
                <a:latin typeface="+mn-lt"/>
              </a:rPr>
            </a:br>
            <a:br>
              <a:rPr lang="ru-RU" sz="2800" b="1" dirty="0">
                <a:latin typeface="+mn-lt"/>
              </a:rPr>
            </a:br>
            <a:r>
              <a:rPr lang="ru-RU" sz="2800" b="1" dirty="0">
                <a:latin typeface="+mn-lt"/>
              </a:rPr>
              <a:t>2.Коммуникативные навыки</a:t>
            </a:r>
            <a:br>
              <a:rPr lang="ru-RU" sz="2800" b="1" dirty="0">
                <a:latin typeface="+mn-lt"/>
              </a:rPr>
            </a:br>
            <a:br>
              <a:rPr lang="ru-RU" sz="2800" b="1" dirty="0">
                <a:latin typeface="+mn-lt"/>
              </a:rPr>
            </a:br>
            <a:r>
              <a:rPr lang="ru-RU" sz="2800" b="1" dirty="0">
                <a:latin typeface="+mn-lt"/>
              </a:rPr>
              <a:t>3. Правовая и цифровая грамотность</a:t>
            </a:r>
            <a:br>
              <a:rPr lang="ru-RU" sz="2800" b="1" dirty="0">
                <a:latin typeface="+mn-lt"/>
              </a:rPr>
            </a:br>
            <a:br>
              <a:rPr lang="ru-RU" sz="2800" b="1" dirty="0">
                <a:latin typeface="+mn-lt"/>
              </a:rPr>
            </a:br>
            <a:r>
              <a:rPr lang="ru-RU" sz="2800" b="1" dirty="0">
                <a:latin typeface="+mn-lt"/>
              </a:rPr>
              <a:t>4.Навыки медиации </a:t>
            </a:r>
            <a:endParaRPr lang="ru-KZ" sz="2800" b="1" dirty="0">
              <a:latin typeface="+mn-lt"/>
            </a:endParaRP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267200" y="630936"/>
            <a:ext cx="18288" cy="5590381"/>
          </a:xfrm>
          <a:custGeom>
            <a:avLst/>
            <a:gdLst>
              <a:gd name="connsiteX0" fmla="*/ 0 w 18288"/>
              <a:gd name="connsiteY0" fmla="*/ 0 h 5590381"/>
              <a:gd name="connsiteX1" fmla="*/ 18288 w 18288"/>
              <a:gd name="connsiteY1" fmla="*/ 0 h 5590381"/>
              <a:gd name="connsiteX2" fmla="*/ 18288 w 18288"/>
              <a:gd name="connsiteY2" fmla="*/ 754701 h 5590381"/>
              <a:gd name="connsiteX3" fmla="*/ 18288 w 18288"/>
              <a:gd name="connsiteY3" fmla="*/ 1565307 h 5590381"/>
              <a:gd name="connsiteX4" fmla="*/ 18288 w 18288"/>
              <a:gd name="connsiteY4" fmla="*/ 2152297 h 5590381"/>
              <a:gd name="connsiteX5" fmla="*/ 18288 w 18288"/>
              <a:gd name="connsiteY5" fmla="*/ 2906998 h 5590381"/>
              <a:gd name="connsiteX6" fmla="*/ 18288 w 18288"/>
              <a:gd name="connsiteY6" fmla="*/ 3549892 h 5590381"/>
              <a:gd name="connsiteX7" fmla="*/ 18288 w 18288"/>
              <a:gd name="connsiteY7" fmla="*/ 4080978 h 5590381"/>
              <a:gd name="connsiteX8" fmla="*/ 18288 w 18288"/>
              <a:gd name="connsiteY8" fmla="*/ 4835680 h 5590381"/>
              <a:gd name="connsiteX9" fmla="*/ 18288 w 18288"/>
              <a:gd name="connsiteY9" fmla="*/ 5590381 h 5590381"/>
              <a:gd name="connsiteX10" fmla="*/ 0 w 18288"/>
              <a:gd name="connsiteY10" fmla="*/ 5590381 h 5590381"/>
              <a:gd name="connsiteX11" fmla="*/ 0 w 18288"/>
              <a:gd name="connsiteY11" fmla="*/ 4835680 h 5590381"/>
              <a:gd name="connsiteX12" fmla="*/ 0 w 18288"/>
              <a:gd name="connsiteY12" fmla="*/ 4304593 h 5590381"/>
              <a:gd name="connsiteX13" fmla="*/ 0 w 18288"/>
              <a:gd name="connsiteY13" fmla="*/ 3773507 h 5590381"/>
              <a:gd name="connsiteX14" fmla="*/ 0 w 18288"/>
              <a:gd name="connsiteY14" fmla="*/ 3186517 h 5590381"/>
              <a:gd name="connsiteX15" fmla="*/ 0 w 18288"/>
              <a:gd name="connsiteY15" fmla="*/ 2487720 h 5590381"/>
              <a:gd name="connsiteX16" fmla="*/ 0 w 18288"/>
              <a:gd name="connsiteY16" fmla="*/ 1956633 h 5590381"/>
              <a:gd name="connsiteX17" fmla="*/ 0 w 18288"/>
              <a:gd name="connsiteY17" fmla="*/ 1425547 h 5590381"/>
              <a:gd name="connsiteX18" fmla="*/ 0 w 18288"/>
              <a:gd name="connsiteY18" fmla="*/ 614942 h 5590381"/>
              <a:gd name="connsiteX19" fmla="*/ 0 w 18288"/>
              <a:gd name="connsiteY19" fmla="*/ 0 h 559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288" h="5590381" fill="none" extrusionOk="0">
                <a:moveTo>
                  <a:pt x="0" y="0"/>
                </a:moveTo>
                <a:cubicBezTo>
                  <a:pt x="7726" y="-435"/>
                  <a:pt x="14198" y="437"/>
                  <a:pt x="18288" y="0"/>
                </a:cubicBezTo>
                <a:cubicBezTo>
                  <a:pt x="-5226" y="225076"/>
                  <a:pt x="46275" y="562283"/>
                  <a:pt x="18288" y="754701"/>
                </a:cubicBezTo>
                <a:cubicBezTo>
                  <a:pt x="-9699" y="947119"/>
                  <a:pt x="30081" y="1239251"/>
                  <a:pt x="18288" y="1565307"/>
                </a:cubicBezTo>
                <a:cubicBezTo>
                  <a:pt x="6495" y="1891363"/>
                  <a:pt x="7160" y="1999140"/>
                  <a:pt x="18288" y="2152297"/>
                </a:cubicBezTo>
                <a:cubicBezTo>
                  <a:pt x="29417" y="2305454"/>
                  <a:pt x="28705" y="2598333"/>
                  <a:pt x="18288" y="2906998"/>
                </a:cubicBezTo>
                <a:cubicBezTo>
                  <a:pt x="7871" y="3215663"/>
                  <a:pt x="35263" y="3327412"/>
                  <a:pt x="18288" y="3549892"/>
                </a:cubicBezTo>
                <a:cubicBezTo>
                  <a:pt x="1313" y="3772372"/>
                  <a:pt x="38561" y="3843836"/>
                  <a:pt x="18288" y="4080978"/>
                </a:cubicBezTo>
                <a:cubicBezTo>
                  <a:pt x="-1985" y="4318120"/>
                  <a:pt x="-3806" y="4511166"/>
                  <a:pt x="18288" y="4835680"/>
                </a:cubicBezTo>
                <a:cubicBezTo>
                  <a:pt x="40382" y="5160194"/>
                  <a:pt x="-13070" y="5401748"/>
                  <a:pt x="18288" y="5590381"/>
                </a:cubicBezTo>
                <a:cubicBezTo>
                  <a:pt x="12010" y="5589863"/>
                  <a:pt x="6799" y="5589982"/>
                  <a:pt x="0" y="5590381"/>
                </a:cubicBezTo>
                <a:cubicBezTo>
                  <a:pt x="-6480" y="5250523"/>
                  <a:pt x="-32148" y="5052531"/>
                  <a:pt x="0" y="4835680"/>
                </a:cubicBezTo>
                <a:cubicBezTo>
                  <a:pt x="32148" y="4618829"/>
                  <a:pt x="5352" y="4496374"/>
                  <a:pt x="0" y="4304593"/>
                </a:cubicBezTo>
                <a:cubicBezTo>
                  <a:pt x="-5352" y="4112812"/>
                  <a:pt x="9645" y="3919423"/>
                  <a:pt x="0" y="3773507"/>
                </a:cubicBezTo>
                <a:cubicBezTo>
                  <a:pt x="-9645" y="3627591"/>
                  <a:pt x="-10654" y="3330687"/>
                  <a:pt x="0" y="3186517"/>
                </a:cubicBezTo>
                <a:cubicBezTo>
                  <a:pt x="10654" y="3042347"/>
                  <a:pt x="18181" y="2635923"/>
                  <a:pt x="0" y="2487720"/>
                </a:cubicBezTo>
                <a:cubicBezTo>
                  <a:pt x="-18181" y="2339517"/>
                  <a:pt x="-7947" y="2113537"/>
                  <a:pt x="0" y="1956633"/>
                </a:cubicBezTo>
                <a:cubicBezTo>
                  <a:pt x="7947" y="1799729"/>
                  <a:pt x="-15145" y="1657735"/>
                  <a:pt x="0" y="1425547"/>
                </a:cubicBezTo>
                <a:cubicBezTo>
                  <a:pt x="15145" y="1193359"/>
                  <a:pt x="-23832" y="948054"/>
                  <a:pt x="0" y="614942"/>
                </a:cubicBezTo>
                <a:cubicBezTo>
                  <a:pt x="23832" y="281831"/>
                  <a:pt x="2816" y="129878"/>
                  <a:pt x="0" y="0"/>
                </a:cubicBezTo>
                <a:close/>
              </a:path>
              <a:path w="18288" h="5590381" stroke="0" extrusionOk="0">
                <a:moveTo>
                  <a:pt x="0" y="0"/>
                </a:moveTo>
                <a:cubicBezTo>
                  <a:pt x="5871" y="848"/>
                  <a:pt x="11713" y="-200"/>
                  <a:pt x="18288" y="0"/>
                </a:cubicBezTo>
                <a:cubicBezTo>
                  <a:pt x="41141" y="165299"/>
                  <a:pt x="3613" y="427555"/>
                  <a:pt x="18288" y="698798"/>
                </a:cubicBezTo>
                <a:cubicBezTo>
                  <a:pt x="32963" y="970041"/>
                  <a:pt x="19680" y="1226199"/>
                  <a:pt x="18288" y="1397595"/>
                </a:cubicBezTo>
                <a:cubicBezTo>
                  <a:pt x="16896" y="1568991"/>
                  <a:pt x="38798" y="1794517"/>
                  <a:pt x="18288" y="2152297"/>
                </a:cubicBezTo>
                <a:cubicBezTo>
                  <a:pt x="-2222" y="2510077"/>
                  <a:pt x="40846" y="2594424"/>
                  <a:pt x="18288" y="2739287"/>
                </a:cubicBezTo>
                <a:cubicBezTo>
                  <a:pt x="-4270" y="2884150"/>
                  <a:pt x="27117" y="3129706"/>
                  <a:pt x="18288" y="3493988"/>
                </a:cubicBezTo>
                <a:cubicBezTo>
                  <a:pt x="9459" y="3858270"/>
                  <a:pt x="54201" y="4041447"/>
                  <a:pt x="18288" y="4304593"/>
                </a:cubicBezTo>
                <a:cubicBezTo>
                  <a:pt x="-17625" y="4567740"/>
                  <a:pt x="49627" y="5149125"/>
                  <a:pt x="18288" y="5590381"/>
                </a:cubicBezTo>
                <a:cubicBezTo>
                  <a:pt x="10860" y="5590744"/>
                  <a:pt x="7568" y="5590157"/>
                  <a:pt x="0" y="5590381"/>
                </a:cubicBezTo>
                <a:cubicBezTo>
                  <a:pt x="36767" y="5266821"/>
                  <a:pt x="-16223" y="5116146"/>
                  <a:pt x="0" y="4835680"/>
                </a:cubicBezTo>
                <a:cubicBezTo>
                  <a:pt x="16223" y="4555214"/>
                  <a:pt x="-16316" y="4356490"/>
                  <a:pt x="0" y="4136882"/>
                </a:cubicBezTo>
                <a:cubicBezTo>
                  <a:pt x="16316" y="3917274"/>
                  <a:pt x="8005" y="3773465"/>
                  <a:pt x="0" y="3549892"/>
                </a:cubicBezTo>
                <a:cubicBezTo>
                  <a:pt x="-8005" y="3326319"/>
                  <a:pt x="27623" y="3052456"/>
                  <a:pt x="0" y="2851094"/>
                </a:cubicBezTo>
                <a:cubicBezTo>
                  <a:pt x="-27623" y="2649732"/>
                  <a:pt x="5614" y="2455815"/>
                  <a:pt x="0" y="2264104"/>
                </a:cubicBezTo>
                <a:cubicBezTo>
                  <a:pt x="-5614" y="2072393"/>
                  <a:pt x="22598" y="1990723"/>
                  <a:pt x="0" y="1733018"/>
                </a:cubicBezTo>
                <a:cubicBezTo>
                  <a:pt x="-22598" y="1475313"/>
                  <a:pt x="-6965" y="1369123"/>
                  <a:pt x="0" y="1090124"/>
                </a:cubicBezTo>
                <a:cubicBezTo>
                  <a:pt x="6965" y="811125"/>
                  <a:pt x="-19273" y="507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11409761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Объект 3" descr="Изображение выглядит как текст, снимок экрана, Параллельный,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D0E4DECF-4018-908E-AE36-54EA6F7E0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648653"/>
            <a:ext cx="6894576" cy="5572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88556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96F992-698C-48C0-9D89-70DA4CE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7D7798-6B13-5299-FD39-C0327C8EF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9508"/>
            <a:ext cx="6853187" cy="954281"/>
          </a:xfrm>
        </p:spPr>
        <p:txBody>
          <a:bodyPr anchor="b">
            <a:normAutofit fontScale="90000"/>
          </a:bodyPr>
          <a:lstStyle/>
          <a:p>
            <a:r>
              <a:rPr lang="ru-RU" sz="3700" b="1" dirty="0"/>
              <a:t>Оценка потребностей в профессионализации сферы</a:t>
            </a:r>
            <a:endParaRPr lang="ru-KZ" sz="37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2DF1C8-5734-5E7A-5DF0-CA688829E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7" y="1559293"/>
            <a:ext cx="7026441" cy="4809199"/>
          </a:xfrm>
        </p:spPr>
        <p:txBody>
          <a:bodyPr anchor="t">
            <a:normAutofit fontScale="92500" lnSpcReduction="10000"/>
          </a:bodyPr>
          <a:lstStyle/>
          <a:p>
            <a:r>
              <a:rPr lang="ru-RU" sz="2400" dirty="0">
                <a:solidFill>
                  <a:srgbClr val="0070C0"/>
                </a:solidFill>
                <a:latin typeface="Arial Black" panose="020B0A04020102020204" pitchFamily="34" charset="0"/>
              </a:rPr>
              <a:t>Инструменты управления</a:t>
            </a:r>
          </a:p>
          <a:p>
            <a:r>
              <a:rPr lang="ru-RU" sz="2400" dirty="0">
                <a:solidFill>
                  <a:srgbClr val="0070C0"/>
                </a:solidFill>
                <a:latin typeface="Arial Black" panose="020B0A04020102020204" pitchFamily="34" charset="0"/>
              </a:rPr>
              <a:t>Взаимодействие с населением</a:t>
            </a:r>
          </a:p>
          <a:p>
            <a:r>
              <a:rPr lang="ru-RU" sz="2400" dirty="0">
                <a:solidFill>
                  <a:srgbClr val="0070C0"/>
                </a:solidFill>
                <a:latin typeface="Arial Black" panose="020B0A04020102020204" pitchFamily="34" charset="0"/>
              </a:rPr>
              <a:t>Взаимодействие с внешними стейкхолдерами</a:t>
            </a:r>
          </a:p>
          <a:p>
            <a:r>
              <a:rPr lang="ru-RU" sz="2400" dirty="0">
                <a:solidFill>
                  <a:srgbClr val="0070C0"/>
                </a:solidFill>
                <a:latin typeface="Arial Black" panose="020B0A04020102020204" pitchFamily="34" charset="0"/>
              </a:rPr>
              <a:t>Работа с персоналом</a:t>
            </a:r>
          </a:p>
          <a:p>
            <a:r>
              <a:rPr lang="ru-RU" sz="2400" dirty="0">
                <a:solidFill>
                  <a:srgbClr val="0070C0"/>
                </a:solidFill>
                <a:latin typeface="Arial Black" panose="020B0A04020102020204" pitchFamily="34" charset="0"/>
              </a:rPr>
              <a:t>Управление временем</a:t>
            </a:r>
          </a:p>
          <a:p>
            <a:r>
              <a:rPr lang="ru-RU" sz="2400" dirty="0">
                <a:solidFill>
                  <a:srgbClr val="0070C0"/>
                </a:solidFill>
                <a:latin typeface="Arial Black" panose="020B0A04020102020204" pitchFamily="34" charset="0"/>
              </a:rPr>
              <a:t>Управление эмоциональной сферой</a:t>
            </a:r>
          </a:p>
          <a:p>
            <a:r>
              <a:rPr lang="ru-RU" sz="2400" dirty="0">
                <a:solidFill>
                  <a:srgbClr val="0070C0"/>
                </a:solidFill>
                <a:latin typeface="Arial Black" panose="020B0A04020102020204" pitchFamily="34" charset="0"/>
              </a:rPr>
              <a:t>Алгоритмы принятия управленческих решений</a:t>
            </a:r>
          </a:p>
          <a:p>
            <a:r>
              <a:rPr lang="ru-RU" sz="2400" dirty="0">
                <a:solidFill>
                  <a:srgbClr val="0070C0"/>
                </a:solidFill>
                <a:latin typeface="Arial Black" panose="020B0A04020102020204" pitchFamily="34" charset="0"/>
              </a:rPr>
              <a:t>Значение опыта, репликация</a:t>
            </a:r>
          </a:p>
          <a:p>
            <a:r>
              <a:rPr lang="ru-RU" sz="2400" dirty="0">
                <a:solidFill>
                  <a:srgbClr val="0070C0"/>
                </a:solidFill>
                <a:latin typeface="Arial Black" panose="020B0A04020102020204" pitchFamily="34" charset="0"/>
              </a:rPr>
              <a:t>Потребность работать в профессиональной среде, стремление к развитию</a:t>
            </a:r>
          </a:p>
          <a:p>
            <a:pPr algn="r"/>
            <a:endParaRPr lang="ru-KZ" sz="1600" dirty="0"/>
          </a:p>
        </p:txBody>
      </p:sp>
      <p:pic>
        <p:nvPicPr>
          <p:cNvPr id="7" name="Graphic 6" descr="Подключение">
            <a:extLst>
              <a:ext uri="{FF2B5EF4-FFF2-40B4-BE49-F238E27FC236}">
                <a16:creationId xmlns:a16="http://schemas.microsoft.com/office/drawing/2014/main" id="{159D6BD8-5969-592F-AB82-84EC80C6C3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75120" y="757362"/>
            <a:ext cx="4957638" cy="495763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344AAA5-41F4-4862-97EF-688D31DC7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85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9E1A62C-2AAF-4B3E-8CDB-65E237080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2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327475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D2DCD3-B56C-F26F-D1B7-998EBD49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ru-RU" sz="3700">
                <a:solidFill>
                  <a:srgbClr val="FFFFFF"/>
                </a:solidFill>
              </a:rPr>
              <a:t>Гайд методического пособия </a:t>
            </a:r>
            <a:endParaRPr lang="ru-KZ" sz="3700">
              <a:solidFill>
                <a:srgbClr val="FFFF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CEEC9F-7BAA-3722-D21A-4D32BFE01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3705" y="10138"/>
            <a:ext cx="7895248" cy="6837724"/>
          </a:xfrm>
        </p:spPr>
        <p:txBody>
          <a:bodyPr anchor="ctr">
            <a:normAutofit fontScale="92500" lnSpcReduction="10000"/>
          </a:bodyPr>
          <a:lstStyle/>
          <a:p>
            <a:pPr indent="0">
              <a:spcAft>
                <a:spcPts val="800"/>
              </a:spcAft>
              <a:buNone/>
            </a:pPr>
            <a:endParaRPr lang="ru-RU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spcAft>
                <a:spcPts val="800"/>
              </a:spcAft>
              <a:buNone/>
            </a:pPr>
            <a:endParaRPr lang="ru-RU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spcAft>
                <a:spcPts val="800"/>
              </a:spcAft>
              <a:buNone/>
            </a:pP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spcAft>
                <a:spcPts val="800"/>
              </a:spcAft>
              <a:buNone/>
            </a:pPr>
            <a:endParaRPr lang="ru-RU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spcAft>
                <a:spcPts val="800"/>
              </a:spcAft>
              <a:buNone/>
            </a:pP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spcAft>
                <a:spcPts val="800"/>
              </a:spcAft>
              <a:buNone/>
            </a:pPr>
            <a:endParaRPr lang="ru-RU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spcAft>
                <a:spcPts val="800"/>
              </a:spcAft>
              <a:buNone/>
            </a:pP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ПРОФЕССИОНАЛИЗАЦИЯ</a:t>
            </a:r>
            <a:endParaRPr lang="ru-K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spcAft>
                <a:spcPts val="800"/>
              </a:spcAft>
              <a:buNone/>
            </a:pP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МЕСТНОЙ ИСПОЛНИТЕЛЬНОЙ</a:t>
            </a:r>
          </a:p>
          <a:p>
            <a:pPr indent="0">
              <a:spcAft>
                <a:spcPts val="800"/>
              </a:spcAft>
              <a:buNone/>
            </a:pP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ВЛАСТИ</a:t>
            </a:r>
            <a:endParaRPr lang="ru-K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spcAft>
                <a:spcPts val="800"/>
              </a:spcAft>
              <a:buNone/>
            </a:pPr>
            <a:endParaRPr lang="ru-RU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spcAft>
                <a:spcPts val="800"/>
              </a:spcAft>
              <a:buNone/>
            </a:pP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spcAft>
                <a:spcPts val="800"/>
              </a:spcAft>
              <a:buNone/>
            </a:pPr>
            <a:r>
              <a:rPr lang="ru-RU" sz="2000" b="1" i="1" dirty="0">
                <a:solidFill>
                  <a:srgbClr val="27447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Методическое пособие</a:t>
            </a:r>
            <a:endParaRPr lang="ru-KZ" sz="2000" i="1" dirty="0">
              <a:solidFill>
                <a:srgbClr val="27447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spcAft>
                <a:spcPts val="800"/>
              </a:spcAft>
              <a:buNone/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K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spcAft>
                <a:spcPts val="800"/>
              </a:spcAft>
              <a:buNone/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indent="0">
              <a:spcAft>
                <a:spcPts val="800"/>
              </a:spcAft>
              <a:buNone/>
            </a:pP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spcAft>
                <a:spcPts val="800"/>
              </a:spcAft>
              <a:buNone/>
            </a:pPr>
            <a:endParaRPr lang="ru-K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spcAft>
                <a:spcPts val="800"/>
              </a:spcAft>
              <a:buNone/>
            </a:pPr>
            <a:endParaRPr lang="ru-RU" sz="12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KZ" sz="2000" dirty="0"/>
          </a:p>
        </p:txBody>
      </p:sp>
    </p:spTree>
    <p:extLst>
      <p:ext uri="{BB962C8B-B14F-4D97-AF65-F5344CB8AC3E}">
        <p14:creationId xmlns:p14="http://schemas.microsoft.com/office/powerpoint/2010/main" val="2976481459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745398-3FB4-4BFD-3323-FDCFDDCED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ru-RU" sz="4000">
                <a:solidFill>
                  <a:srgbClr val="FFFFFF"/>
                </a:solidFill>
              </a:rPr>
              <a:t>Аннотация </a:t>
            </a:r>
            <a:endParaRPr lang="ru-KZ" sz="4000">
              <a:solidFill>
                <a:srgbClr val="FFFF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8DF736-A6DF-547C-2462-E972981F9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3765" y="10137"/>
            <a:ext cx="7776690" cy="6612043"/>
          </a:xfrm>
        </p:spPr>
        <p:txBody>
          <a:bodyPr anchor="ctr">
            <a:normAutofit/>
          </a:bodyPr>
          <a:lstStyle/>
          <a:p>
            <a:pPr indent="0">
              <a:spcAft>
                <a:spcPts val="800"/>
              </a:spcAft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 методическом пособии рассматриваются особенности профессионализации сферы местного управления. </a:t>
            </a:r>
          </a:p>
          <a:p>
            <a:pPr indent="0">
              <a:spcAft>
                <a:spcPts val="800"/>
              </a:spcAft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Тематика разделов книги разработана на основе результатов социологического опроса акимов районов, </a:t>
            </a: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сельских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округов, поселков и сел.</a:t>
            </a:r>
            <a:endParaRPr lang="ru-K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spcAft>
                <a:spcPts val="800"/>
              </a:spcAft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Методическое пособие предназначено для акимов, государственных служащих, обучающихся и слушателей Академии государственного управления при Президенте Республики Казахстан, преподавателей и экспертов, занимающихся вопросами государственной службы и государственного управления. </a:t>
            </a:r>
          </a:p>
          <a:p>
            <a:pPr indent="450215">
              <a:spcAft>
                <a:spcPts val="800"/>
              </a:spcAft>
            </a:pPr>
            <a:r>
              <a:rPr lang="ru-RU" sz="17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Методическое пособие разработано в рамках реализации проекта «Местное управление в районах, </a:t>
            </a:r>
            <a:r>
              <a:rPr lang="kk-KZ" sz="17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сельских</a:t>
            </a:r>
            <a:r>
              <a:rPr lang="ru-RU" sz="17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округах, поселках и селах в условиях модернизации государственного управления Республики Казахстан», реализуемого в рамках соглашения между Фондом </a:t>
            </a:r>
            <a:r>
              <a:rPr lang="ru-RU" sz="1700" i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Ханнса</a:t>
            </a:r>
            <a:r>
              <a:rPr lang="ru-RU" sz="17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Зайделя и Академией государственного управления при Президенте. В книге рассматриваются актуальные сферы знаний необходимые акимам, в ней также описываются инструменты управления   в государственном секторе.</a:t>
            </a:r>
            <a:endParaRPr lang="ru-KZ" sz="1700" i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>
              <a:spcAft>
                <a:spcPts val="800"/>
              </a:spcAft>
            </a:pPr>
            <a:endParaRPr lang="ru-K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KZ" sz="1700" dirty="0"/>
          </a:p>
        </p:txBody>
      </p:sp>
    </p:spTree>
    <p:extLst>
      <p:ext uri="{BB962C8B-B14F-4D97-AF65-F5344CB8AC3E}">
        <p14:creationId xmlns:p14="http://schemas.microsoft.com/office/powerpoint/2010/main" val="278770249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883AED-D3F5-4F4B-1AB6-42EF6CE0A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ru-RU" sz="4000" dirty="0">
                <a:solidFill>
                  <a:srgbClr val="FFFFFF"/>
                </a:solidFill>
              </a:rPr>
              <a:t>Содержание </a:t>
            </a:r>
            <a:endParaRPr lang="ru-KZ" sz="4000" dirty="0">
              <a:solidFill>
                <a:srgbClr val="FFFFFF"/>
              </a:solidFill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9C9D78B0-5924-91CB-16B4-3115AA7523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9816897"/>
              </p:ext>
            </p:extLst>
          </p:nvPr>
        </p:nvGraphicFramePr>
        <p:xfrm>
          <a:off x="4037825" y="10138"/>
          <a:ext cx="8058098" cy="67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8851709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409B892-8B29-4155-B535-79DF021A75B8}"/>
              </a:ext>
            </a:extLst>
          </p:cNvPr>
          <p:cNvSpPr/>
          <p:nvPr/>
        </p:nvSpPr>
        <p:spPr>
          <a:xfrm>
            <a:off x="3761" y="2285504"/>
            <a:ext cx="12184479" cy="2053967"/>
          </a:xfrm>
          <a:prstGeom prst="rect">
            <a:avLst/>
          </a:prstGeom>
          <a:solidFill>
            <a:srgbClr val="6B87B5">
              <a:alpha val="18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99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6B96D5-C769-44B3-A8C5-ECC3995D8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04" y="2972083"/>
            <a:ext cx="9806330" cy="7107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398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333533661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FD9C7A-82C1-A139-E23E-6577C46FD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4367" y="489507"/>
            <a:ext cx="7480434" cy="1655483"/>
          </a:xfrm>
        </p:spPr>
        <p:txBody>
          <a:bodyPr anchor="b">
            <a:normAutofit/>
          </a:bodyPr>
          <a:lstStyle/>
          <a:p>
            <a:r>
              <a:rPr lang="ru-RU" sz="3400" b="1" dirty="0">
                <a:latin typeface="+mn-lt"/>
              </a:rPr>
              <a:t>Результаты  исследования в рамках проекта </a:t>
            </a:r>
            <a:endParaRPr lang="ru-KZ" sz="3400" b="1" dirty="0">
              <a:latin typeface="+mn-lt"/>
            </a:endParaRPr>
          </a:p>
        </p:txBody>
      </p:sp>
      <p:pic>
        <p:nvPicPr>
          <p:cNvPr id="5" name="Picture 4" descr="Увеличительное стекло, показывающее снижение производительности">
            <a:extLst>
              <a:ext uri="{FF2B5EF4-FFF2-40B4-BE49-F238E27FC236}">
                <a16:creationId xmlns:a16="http://schemas.microsoft.com/office/drawing/2014/main" id="{AF460FA0-4C2A-0A0F-DADB-A95A89E26C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469" b="-1"/>
          <a:stretch/>
        </p:blipFill>
        <p:spPr>
          <a:xfrm>
            <a:off x="20" y="431"/>
            <a:ext cx="3570953" cy="6408311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43733F20-9797-6FB6-DF88-FF0255E2D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983" y="2418408"/>
            <a:ext cx="7630024" cy="3540265"/>
          </a:xfrm>
        </p:spPr>
        <p:txBody>
          <a:bodyPr>
            <a:normAutofit/>
          </a:bodyPr>
          <a:lstStyle/>
          <a:p>
            <a:r>
              <a:rPr lang="ru-RU" sz="2400" dirty="0"/>
              <a:t>«Местное управление в городах районного значения, сельских округах, поселках и селах в условиях модернизации государственного управления Республики Казахстан», реализуемого в рамках соглашения между Фондом </a:t>
            </a:r>
            <a:r>
              <a:rPr lang="ru-RU" sz="2400" dirty="0" err="1"/>
              <a:t>Ханнса</a:t>
            </a:r>
            <a:r>
              <a:rPr lang="ru-RU" sz="2400" dirty="0"/>
              <a:t> Зайделя и Академией государственного управления при Президенте РК </a:t>
            </a:r>
          </a:p>
          <a:p>
            <a:endParaRPr lang="ru-KZ" sz="17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2523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64B8B8-C4CC-D314-EE81-97960FF34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latin typeface="+mn-lt"/>
              </a:rPr>
              <a:t> </a:t>
            </a:r>
            <a:endParaRPr lang="ru-KZ" b="1">
              <a:latin typeface="+mn-lt"/>
            </a:endParaRPr>
          </a:p>
        </p:txBody>
      </p:sp>
      <p:graphicFrame>
        <p:nvGraphicFramePr>
          <p:cNvPr id="7" name="Объект 2">
            <a:extLst>
              <a:ext uri="{FF2B5EF4-FFF2-40B4-BE49-F238E27FC236}">
                <a16:creationId xmlns:a16="http://schemas.microsoft.com/office/drawing/2014/main" id="{6589098A-4242-053E-9C4B-DA05C1E33F6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6894" y="1825625"/>
          <a:ext cx="10676906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462404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2BC31-AE2C-3BF6-7D6D-D1627EB83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8362"/>
          </a:xfrm>
        </p:spPr>
        <p:txBody>
          <a:bodyPr/>
          <a:lstStyle/>
          <a:p>
            <a:r>
              <a:rPr lang="ru-RU" b="1" dirty="0"/>
              <a:t>Социально – демографический портрет</a:t>
            </a:r>
            <a:endParaRPr lang="ru-KZ" b="1" dirty="0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23444E58-2021-8E44-98EF-2E65ED8500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3237180"/>
              </p:ext>
            </p:extLst>
          </p:nvPr>
        </p:nvGraphicFramePr>
        <p:xfrm>
          <a:off x="0" y="1135782"/>
          <a:ext cx="12098956" cy="5621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9204">
                  <a:extLst>
                    <a:ext uri="{9D8B030D-6E8A-4147-A177-3AD203B41FA5}">
                      <a16:colId xmlns:a16="http://schemas.microsoft.com/office/drawing/2014/main" val="1396305832"/>
                    </a:ext>
                  </a:extLst>
                </a:gridCol>
                <a:gridCol w="4629752">
                  <a:extLst>
                    <a:ext uri="{9D8B030D-6E8A-4147-A177-3AD203B41FA5}">
                      <a16:colId xmlns:a16="http://schemas.microsoft.com/office/drawing/2014/main" val="2483291291"/>
                    </a:ext>
                  </a:extLst>
                </a:gridCol>
              </a:tblGrid>
              <a:tr h="5621152"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kk-KZ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Средний возраст респондентов  44 года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33% - 31 -40 лет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30,4% - 41 – 50 лет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Акимы имеют оптимальный возрастной и социальный диапазон, что позволяет судить о достаточой мотивации и готовности  к обучению,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развитию, открытости к новому,   жизненный опыт  и психологической устойчивости</a:t>
                      </a:r>
                      <a:endParaRPr lang="ru-KZ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918690"/>
                  </a:ext>
                </a:extLst>
              </a:tr>
            </a:tbl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712285ED-92E7-C5DF-F447-A0B2322B9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K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FDFC8DE-3E1E-9D63-D81E-9B5683B8C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9528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KZ"/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4C57FF6C-0AE1-6DF0-9435-A7F2D6BDA5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0296264"/>
              </p:ext>
            </p:extLst>
          </p:nvPr>
        </p:nvGraphicFramePr>
        <p:xfrm>
          <a:off x="328061" y="1428613"/>
          <a:ext cx="6659880" cy="497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4981582" imgH="3962400" progId="Excel.Chart.8">
                  <p:embed/>
                </p:oleObj>
              </mc:Choice>
              <mc:Fallback>
                <p:oleObj name="Chart" r:id="rId2" imgW="4981582" imgH="3962400" progId="Excel.Chart.8">
                  <p:embed/>
                  <p:pic>
                    <p:nvPicPr>
                      <p:cNvPr id="8" name="Объект 7">
                        <a:extLst>
                          <a:ext uri="{FF2B5EF4-FFF2-40B4-BE49-F238E27FC236}">
                            <a16:creationId xmlns:a16="http://schemas.microsoft.com/office/drawing/2014/main" id="{143AC0FB-5C76-41C5-2C28-A034DB93AE51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061" y="1428613"/>
                        <a:ext cx="6659880" cy="4972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115009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A10264-7E61-8572-7AE0-B2B181968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8" y="640080"/>
            <a:ext cx="3734014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b="1" dirty="0"/>
              <a:t>Стаж управленческой работы</a:t>
            </a:r>
          </a:p>
        </p:txBody>
      </p:sp>
      <p:sp>
        <p:nvSpPr>
          <p:cNvPr id="14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9DE1D40A-D16F-E740-8C65-B313D5F2FC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2354" r="18467" b="-1"/>
          <a:stretch/>
        </p:blipFill>
        <p:spPr>
          <a:xfrm>
            <a:off x="4532244" y="10"/>
            <a:ext cx="7658234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7419779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B49672-CC24-3DDE-56CB-898466B7B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39192"/>
            <a:ext cx="3982092" cy="555040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z="2800" dirty="0"/>
              <a:t>Большинство акимов  проживают в сельской местности</a:t>
            </a:r>
            <a:br>
              <a:rPr lang="en-US" sz="2800" dirty="0"/>
            </a:br>
            <a:endParaRPr lang="en-US" sz="2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4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919B2FC4-6B5F-0D18-32A6-BA84D4F8D0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423" r="8103" b="-2"/>
          <a:stretch/>
        </p:blipFill>
        <p:spPr>
          <a:xfrm>
            <a:off x="4904317" y="640080"/>
            <a:ext cx="6714573" cy="555040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0A8FAC-D5AF-77E2-182C-B05B614545FB}"/>
              </a:ext>
            </a:extLst>
          </p:cNvPr>
          <p:cNvSpPr txBox="1"/>
          <p:nvPr/>
        </p:nvSpPr>
        <p:spPr>
          <a:xfrm>
            <a:off x="228600" y="844063"/>
            <a:ext cx="410260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1" dirty="0"/>
              <a:t>Уроженцы сельского округа</a:t>
            </a:r>
            <a:endParaRPr lang="ru-KZ" sz="3600" b="1" dirty="0"/>
          </a:p>
        </p:txBody>
      </p:sp>
    </p:spTree>
    <p:extLst>
      <p:ext uri="{BB962C8B-B14F-4D97-AF65-F5344CB8AC3E}">
        <p14:creationId xmlns:p14="http://schemas.microsoft.com/office/powerpoint/2010/main" val="279736369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04E2DA-9270-FF4E-47B7-FFD490B8C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823"/>
            <a:ext cx="3419856" cy="5583148"/>
          </a:xfrm>
        </p:spPr>
        <p:txBody>
          <a:bodyPr anchor="ctr">
            <a:normAutofit/>
          </a:bodyPr>
          <a:lstStyle/>
          <a:p>
            <a:r>
              <a:rPr lang="ru-RU" sz="3400" dirty="0"/>
              <a:t>Большинство респондентов живут в данной местности более </a:t>
            </a:r>
            <a:r>
              <a:rPr lang="ru-RU" sz="3400" b="1" dirty="0">
                <a:solidFill>
                  <a:srgbClr val="0070C0"/>
                </a:solidFill>
              </a:rPr>
              <a:t>10 лет  и хорошо знают  местные и региональные особенности, традиции и обычаи населения</a:t>
            </a:r>
            <a:endParaRPr lang="ru-KZ" sz="3400" b="1" dirty="0">
              <a:solidFill>
                <a:srgbClr val="0070C0"/>
              </a:solidFill>
            </a:endParaRPr>
          </a:p>
        </p:txBody>
      </p:sp>
      <p:sp>
        <p:nvSpPr>
          <p:cNvPr id="32" name="sketch line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267200" y="630936"/>
            <a:ext cx="18288" cy="5590381"/>
          </a:xfrm>
          <a:custGeom>
            <a:avLst/>
            <a:gdLst>
              <a:gd name="connsiteX0" fmla="*/ 0 w 18288"/>
              <a:gd name="connsiteY0" fmla="*/ 0 h 5590381"/>
              <a:gd name="connsiteX1" fmla="*/ 18288 w 18288"/>
              <a:gd name="connsiteY1" fmla="*/ 0 h 5590381"/>
              <a:gd name="connsiteX2" fmla="*/ 18288 w 18288"/>
              <a:gd name="connsiteY2" fmla="*/ 754701 h 5590381"/>
              <a:gd name="connsiteX3" fmla="*/ 18288 w 18288"/>
              <a:gd name="connsiteY3" fmla="*/ 1565307 h 5590381"/>
              <a:gd name="connsiteX4" fmla="*/ 18288 w 18288"/>
              <a:gd name="connsiteY4" fmla="*/ 2152297 h 5590381"/>
              <a:gd name="connsiteX5" fmla="*/ 18288 w 18288"/>
              <a:gd name="connsiteY5" fmla="*/ 2906998 h 5590381"/>
              <a:gd name="connsiteX6" fmla="*/ 18288 w 18288"/>
              <a:gd name="connsiteY6" fmla="*/ 3549892 h 5590381"/>
              <a:gd name="connsiteX7" fmla="*/ 18288 w 18288"/>
              <a:gd name="connsiteY7" fmla="*/ 4080978 h 5590381"/>
              <a:gd name="connsiteX8" fmla="*/ 18288 w 18288"/>
              <a:gd name="connsiteY8" fmla="*/ 4835680 h 5590381"/>
              <a:gd name="connsiteX9" fmla="*/ 18288 w 18288"/>
              <a:gd name="connsiteY9" fmla="*/ 5590381 h 5590381"/>
              <a:gd name="connsiteX10" fmla="*/ 0 w 18288"/>
              <a:gd name="connsiteY10" fmla="*/ 5590381 h 5590381"/>
              <a:gd name="connsiteX11" fmla="*/ 0 w 18288"/>
              <a:gd name="connsiteY11" fmla="*/ 4835680 h 5590381"/>
              <a:gd name="connsiteX12" fmla="*/ 0 w 18288"/>
              <a:gd name="connsiteY12" fmla="*/ 4304593 h 5590381"/>
              <a:gd name="connsiteX13" fmla="*/ 0 w 18288"/>
              <a:gd name="connsiteY13" fmla="*/ 3773507 h 5590381"/>
              <a:gd name="connsiteX14" fmla="*/ 0 w 18288"/>
              <a:gd name="connsiteY14" fmla="*/ 3186517 h 5590381"/>
              <a:gd name="connsiteX15" fmla="*/ 0 w 18288"/>
              <a:gd name="connsiteY15" fmla="*/ 2487720 h 5590381"/>
              <a:gd name="connsiteX16" fmla="*/ 0 w 18288"/>
              <a:gd name="connsiteY16" fmla="*/ 1956633 h 5590381"/>
              <a:gd name="connsiteX17" fmla="*/ 0 w 18288"/>
              <a:gd name="connsiteY17" fmla="*/ 1425547 h 5590381"/>
              <a:gd name="connsiteX18" fmla="*/ 0 w 18288"/>
              <a:gd name="connsiteY18" fmla="*/ 614942 h 5590381"/>
              <a:gd name="connsiteX19" fmla="*/ 0 w 18288"/>
              <a:gd name="connsiteY19" fmla="*/ 0 h 559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288" h="5590381" fill="none" extrusionOk="0">
                <a:moveTo>
                  <a:pt x="0" y="0"/>
                </a:moveTo>
                <a:cubicBezTo>
                  <a:pt x="7726" y="-435"/>
                  <a:pt x="14198" y="437"/>
                  <a:pt x="18288" y="0"/>
                </a:cubicBezTo>
                <a:cubicBezTo>
                  <a:pt x="-5226" y="225076"/>
                  <a:pt x="46275" y="562283"/>
                  <a:pt x="18288" y="754701"/>
                </a:cubicBezTo>
                <a:cubicBezTo>
                  <a:pt x="-9699" y="947119"/>
                  <a:pt x="30081" y="1239251"/>
                  <a:pt x="18288" y="1565307"/>
                </a:cubicBezTo>
                <a:cubicBezTo>
                  <a:pt x="6495" y="1891363"/>
                  <a:pt x="7160" y="1999140"/>
                  <a:pt x="18288" y="2152297"/>
                </a:cubicBezTo>
                <a:cubicBezTo>
                  <a:pt x="29417" y="2305454"/>
                  <a:pt x="28705" y="2598333"/>
                  <a:pt x="18288" y="2906998"/>
                </a:cubicBezTo>
                <a:cubicBezTo>
                  <a:pt x="7871" y="3215663"/>
                  <a:pt x="35263" y="3327412"/>
                  <a:pt x="18288" y="3549892"/>
                </a:cubicBezTo>
                <a:cubicBezTo>
                  <a:pt x="1313" y="3772372"/>
                  <a:pt x="38561" y="3843836"/>
                  <a:pt x="18288" y="4080978"/>
                </a:cubicBezTo>
                <a:cubicBezTo>
                  <a:pt x="-1985" y="4318120"/>
                  <a:pt x="-3806" y="4511166"/>
                  <a:pt x="18288" y="4835680"/>
                </a:cubicBezTo>
                <a:cubicBezTo>
                  <a:pt x="40382" y="5160194"/>
                  <a:pt x="-13070" y="5401748"/>
                  <a:pt x="18288" y="5590381"/>
                </a:cubicBezTo>
                <a:cubicBezTo>
                  <a:pt x="12010" y="5589863"/>
                  <a:pt x="6799" y="5589982"/>
                  <a:pt x="0" y="5590381"/>
                </a:cubicBezTo>
                <a:cubicBezTo>
                  <a:pt x="-6480" y="5250523"/>
                  <a:pt x="-32148" y="5052531"/>
                  <a:pt x="0" y="4835680"/>
                </a:cubicBezTo>
                <a:cubicBezTo>
                  <a:pt x="32148" y="4618829"/>
                  <a:pt x="5352" y="4496374"/>
                  <a:pt x="0" y="4304593"/>
                </a:cubicBezTo>
                <a:cubicBezTo>
                  <a:pt x="-5352" y="4112812"/>
                  <a:pt x="9645" y="3919423"/>
                  <a:pt x="0" y="3773507"/>
                </a:cubicBezTo>
                <a:cubicBezTo>
                  <a:pt x="-9645" y="3627591"/>
                  <a:pt x="-10654" y="3330687"/>
                  <a:pt x="0" y="3186517"/>
                </a:cubicBezTo>
                <a:cubicBezTo>
                  <a:pt x="10654" y="3042347"/>
                  <a:pt x="18181" y="2635923"/>
                  <a:pt x="0" y="2487720"/>
                </a:cubicBezTo>
                <a:cubicBezTo>
                  <a:pt x="-18181" y="2339517"/>
                  <a:pt x="-7947" y="2113537"/>
                  <a:pt x="0" y="1956633"/>
                </a:cubicBezTo>
                <a:cubicBezTo>
                  <a:pt x="7947" y="1799729"/>
                  <a:pt x="-15145" y="1657735"/>
                  <a:pt x="0" y="1425547"/>
                </a:cubicBezTo>
                <a:cubicBezTo>
                  <a:pt x="15145" y="1193359"/>
                  <a:pt x="-23832" y="948054"/>
                  <a:pt x="0" y="614942"/>
                </a:cubicBezTo>
                <a:cubicBezTo>
                  <a:pt x="23832" y="281831"/>
                  <a:pt x="2816" y="129878"/>
                  <a:pt x="0" y="0"/>
                </a:cubicBezTo>
                <a:close/>
              </a:path>
              <a:path w="18288" h="5590381" stroke="0" extrusionOk="0">
                <a:moveTo>
                  <a:pt x="0" y="0"/>
                </a:moveTo>
                <a:cubicBezTo>
                  <a:pt x="5871" y="848"/>
                  <a:pt x="11713" y="-200"/>
                  <a:pt x="18288" y="0"/>
                </a:cubicBezTo>
                <a:cubicBezTo>
                  <a:pt x="41141" y="165299"/>
                  <a:pt x="3613" y="427555"/>
                  <a:pt x="18288" y="698798"/>
                </a:cubicBezTo>
                <a:cubicBezTo>
                  <a:pt x="32963" y="970041"/>
                  <a:pt x="19680" y="1226199"/>
                  <a:pt x="18288" y="1397595"/>
                </a:cubicBezTo>
                <a:cubicBezTo>
                  <a:pt x="16896" y="1568991"/>
                  <a:pt x="38798" y="1794517"/>
                  <a:pt x="18288" y="2152297"/>
                </a:cubicBezTo>
                <a:cubicBezTo>
                  <a:pt x="-2222" y="2510077"/>
                  <a:pt x="40846" y="2594424"/>
                  <a:pt x="18288" y="2739287"/>
                </a:cubicBezTo>
                <a:cubicBezTo>
                  <a:pt x="-4270" y="2884150"/>
                  <a:pt x="27117" y="3129706"/>
                  <a:pt x="18288" y="3493988"/>
                </a:cubicBezTo>
                <a:cubicBezTo>
                  <a:pt x="9459" y="3858270"/>
                  <a:pt x="54201" y="4041447"/>
                  <a:pt x="18288" y="4304593"/>
                </a:cubicBezTo>
                <a:cubicBezTo>
                  <a:pt x="-17625" y="4567740"/>
                  <a:pt x="49627" y="5149125"/>
                  <a:pt x="18288" y="5590381"/>
                </a:cubicBezTo>
                <a:cubicBezTo>
                  <a:pt x="10860" y="5590744"/>
                  <a:pt x="7568" y="5590157"/>
                  <a:pt x="0" y="5590381"/>
                </a:cubicBezTo>
                <a:cubicBezTo>
                  <a:pt x="36767" y="5266821"/>
                  <a:pt x="-16223" y="5116146"/>
                  <a:pt x="0" y="4835680"/>
                </a:cubicBezTo>
                <a:cubicBezTo>
                  <a:pt x="16223" y="4555214"/>
                  <a:pt x="-16316" y="4356490"/>
                  <a:pt x="0" y="4136882"/>
                </a:cubicBezTo>
                <a:cubicBezTo>
                  <a:pt x="16316" y="3917274"/>
                  <a:pt x="8005" y="3773465"/>
                  <a:pt x="0" y="3549892"/>
                </a:cubicBezTo>
                <a:cubicBezTo>
                  <a:pt x="-8005" y="3326319"/>
                  <a:pt x="27623" y="3052456"/>
                  <a:pt x="0" y="2851094"/>
                </a:cubicBezTo>
                <a:cubicBezTo>
                  <a:pt x="-27623" y="2649732"/>
                  <a:pt x="5614" y="2455815"/>
                  <a:pt x="0" y="2264104"/>
                </a:cubicBezTo>
                <a:cubicBezTo>
                  <a:pt x="-5614" y="2072393"/>
                  <a:pt x="22598" y="1990723"/>
                  <a:pt x="0" y="1733018"/>
                </a:cubicBezTo>
                <a:cubicBezTo>
                  <a:pt x="-22598" y="1475313"/>
                  <a:pt x="-6965" y="1369123"/>
                  <a:pt x="0" y="1090124"/>
                </a:cubicBezTo>
                <a:cubicBezTo>
                  <a:pt x="6965" y="811125"/>
                  <a:pt x="-19273" y="507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11409761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9BD901DC-1395-FEFF-57A8-89FDA6DE35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630935"/>
            <a:ext cx="6696658" cy="551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73638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9511A8-6F83-0D67-70FB-8DBE719A6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823"/>
            <a:ext cx="3419856" cy="5583148"/>
          </a:xfrm>
        </p:spPr>
        <p:txBody>
          <a:bodyPr anchor="ctr">
            <a:normAutofit/>
          </a:bodyPr>
          <a:lstStyle/>
          <a:p>
            <a:r>
              <a:rPr lang="ru-RU" sz="3600" dirty="0"/>
              <a:t>В среднем акимы возглавляют население с численностью более </a:t>
            </a:r>
            <a:r>
              <a:rPr lang="ru-RU" sz="3600" b="1" dirty="0"/>
              <a:t>5000</a:t>
            </a:r>
            <a:r>
              <a:rPr lang="ru-RU" sz="3600" dirty="0"/>
              <a:t> человек  </a:t>
            </a:r>
            <a:br>
              <a:rPr lang="ru-RU" sz="2200" dirty="0"/>
            </a:br>
            <a:r>
              <a:rPr lang="ru-RU" sz="2200" dirty="0"/>
              <a:t> </a:t>
            </a:r>
            <a:endParaRPr lang="ru-KZ" sz="2200" dirty="0"/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267200" y="630936"/>
            <a:ext cx="18288" cy="5590381"/>
          </a:xfrm>
          <a:custGeom>
            <a:avLst/>
            <a:gdLst>
              <a:gd name="connsiteX0" fmla="*/ 0 w 18288"/>
              <a:gd name="connsiteY0" fmla="*/ 0 h 5590381"/>
              <a:gd name="connsiteX1" fmla="*/ 18288 w 18288"/>
              <a:gd name="connsiteY1" fmla="*/ 0 h 5590381"/>
              <a:gd name="connsiteX2" fmla="*/ 18288 w 18288"/>
              <a:gd name="connsiteY2" fmla="*/ 754701 h 5590381"/>
              <a:gd name="connsiteX3" fmla="*/ 18288 w 18288"/>
              <a:gd name="connsiteY3" fmla="*/ 1565307 h 5590381"/>
              <a:gd name="connsiteX4" fmla="*/ 18288 w 18288"/>
              <a:gd name="connsiteY4" fmla="*/ 2152297 h 5590381"/>
              <a:gd name="connsiteX5" fmla="*/ 18288 w 18288"/>
              <a:gd name="connsiteY5" fmla="*/ 2906998 h 5590381"/>
              <a:gd name="connsiteX6" fmla="*/ 18288 w 18288"/>
              <a:gd name="connsiteY6" fmla="*/ 3549892 h 5590381"/>
              <a:gd name="connsiteX7" fmla="*/ 18288 w 18288"/>
              <a:gd name="connsiteY7" fmla="*/ 4080978 h 5590381"/>
              <a:gd name="connsiteX8" fmla="*/ 18288 w 18288"/>
              <a:gd name="connsiteY8" fmla="*/ 4835680 h 5590381"/>
              <a:gd name="connsiteX9" fmla="*/ 18288 w 18288"/>
              <a:gd name="connsiteY9" fmla="*/ 5590381 h 5590381"/>
              <a:gd name="connsiteX10" fmla="*/ 0 w 18288"/>
              <a:gd name="connsiteY10" fmla="*/ 5590381 h 5590381"/>
              <a:gd name="connsiteX11" fmla="*/ 0 w 18288"/>
              <a:gd name="connsiteY11" fmla="*/ 4835680 h 5590381"/>
              <a:gd name="connsiteX12" fmla="*/ 0 w 18288"/>
              <a:gd name="connsiteY12" fmla="*/ 4304593 h 5590381"/>
              <a:gd name="connsiteX13" fmla="*/ 0 w 18288"/>
              <a:gd name="connsiteY13" fmla="*/ 3773507 h 5590381"/>
              <a:gd name="connsiteX14" fmla="*/ 0 w 18288"/>
              <a:gd name="connsiteY14" fmla="*/ 3186517 h 5590381"/>
              <a:gd name="connsiteX15" fmla="*/ 0 w 18288"/>
              <a:gd name="connsiteY15" fmla="*/ 2487720 h 5590381"/>
              <a:gd name="connsiteX16" fmla="*/ 0 w 18288"/>
              <a:gd name="connsiteY16" fmla="*/ 1956633 h 5590381"/>
              <a:gd name="connsiteX17" fmla="*/ 0 w 18288"/>
              <a:gd name="connsiteY17" fmla="*/ 1425547 h 5590381"/>
              <a:gd name="connsiteX18" fmla="*/ 0 w 18288"/>
              <a:gd name="connsiteY18" fmla="*/ 614942 h 5590381"/>
              <a:gd name="connsiteX19" fmla="*/ 0 w 18288"/>
              <a:gd name="connsiteY19" fmla="*/ 0 h 559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288" h="5590381" fill="none" extrusionOk="0">
                <a:moveTo>
                  <a:pt x="0" y="0"/>
                </a:moveTo>
                <a:cubicBezTo>
                  <a:pt x="7726" y="-435"/>
                  <a:pt x="14198" y="437"/>
                  <a:pt x="18288" y="0"/>
                </a:cubicBezTo>
                <a:cubicBezTo>
                  <a:pt x="-5226" y="225076"/>
                  <a:pt x="46275" y="562283"/>
                  <a:pt x="18288" y="754701"/>
                </a:cubicBezTo>
                <a:cubicBezTo>
                  <a:pt x="-9699" y="947119"/>
                  <a:pt x="30081" y="1239251"/>
                  <a:pt x="18288" y="1565307"/>
                </a:cubicBezTo>
                <a:cubicBezTo>
                  <a:pt x="6495" y="1891363"/>
                  <a:pt x="7160" y="1999140"/>
                  <a:pt x="18288" y="2152297"/>
                </a:cubicBezTo>
                <a:cubicBezTo>
                  <a:pt x="29417" y="2305454"/>
                  <a:pt x="28705" y="2598333"/>
                  <a:pt x="18288" y="2906998"/>
                </a:cubicBezTo>
                <a:cubicBezTo>
                  <a:pt x="7871" y="3215663"/>
                  <a:pt x="35263" y="3327412"/>
                  <a:pt x="18288" y="3549892"/>
                </a:cubicBezTo>
                <a:cubicBezTo>
                  <a:pt x="1313" y="3772372"/>
                  <a:pt x="38561" y="3843836"/>
                  <a:pt x="18288" y="4080978"/>
                </a:cubicBezTo>
                <a:cubicBezTo>
                  <a:pt x="-1985" y="4318120"/>
                  <a:pt x="-3806" y="4511166"/>
                  <a:pt x="18288" y="4835680"/>
                </a:cubicBezTo>
                <a:cubicBezTo>
                  <a:pt x="40382" y="5160194"/>
                  <a:pt x="-13070" y="5401748"/>
                  <a:pt x="18288" y="5590381"/>
                </a:cubicBezTo>
                <a:cubicBezTo>
                  <a:pt x="12010" y="5589863"/>
                  <a:pt x="6799" y="5589982"/>
                  <a:pt x="0" y="5590381"/>
                </a:cubicBezTo>
                <a:cubicBezTo>
                  <a:pt x="-6480" y="5250523"/>
                  <a:pt x="-32148" y="5052531"/>
                  <a:pt x="0" y="4835680"/>
                </a:cubicBezTo>
                <a:cubicBezTo>
                  <a:pt x="32148" y="4618829"/>
                  <a:pt x="5352" y="4496374"/>
                  <a:pt x="0" y="4304593"/>
                </a:cubicBezTo>
                <a:cubicBezTo>
                  <a:pt x="-5352" y="4112812"/>
                  <a:pt x="9645" y="3919423"/>
                  <a:pt x="0" y="3773507"/>
                </a:cubicBezTo>
                <a:cubicBezTo>
                  <a:pt x="-9645" y="3627591"/>
                  <a:pt x="-10654" y="3330687"/>
                  <a:pt x="0" y="3186517"/>
                </a:cubicBezTo>
                <a:cubicBezTo>
                  <a:pt x="10654" y="3042347"/>
                  <a:pt x="18181" y="2635923"/>
                  <a:pt x="0" y="2487720"/>
                </a:cubicBezTo>
                <a:cubicBezTo>
                  <a:pt x="-18181" y="2339517"/>
                  <a:pt x="-7947" y="2113537"/>
                  <a:pt x="0" y="1956633"/>
                </a:cubicBezTo>
                <a:cubicBezTo>
                  <a:pt x="7947" y="1799729"/>
                  <a:pt x="-15145" y="1657735"/>
                  <a:pt x="0" y="1425547"/>
                </a:cubicBezTo>
                <a:cubicBezTo>
                  <a:pt x="15145" y="1193359"/>
                  <a:pt x="-23832" y="948054"/>
                  <a:pt x="0" y="614942"/>
                </a:cubicBezTo>
                <a:cubicBezTo>
                  <a:pt x="23832" y="281831"/>
                  <a:pt x="2816" y="129878"/>
                  <a:pt x="0" y="0"/>
                </a:cubicBezTo>
                <a:close/>
              </a:path>
              <a:path w="18288" h="5590381" stroke="0" extrusionOk="0">
                <a:moveTo>
                  <a:pt x="0" y="0"/>
                </a:moveTo>
                <a:cubicBezTo>
                  <a:pt x="5871" y="848"/>
                  <a:pt x="11713" y="-200"/>
                  <a:pt x="18288" y="0"/>
                </a:cubicBezTo>
                <a:cubicBezTo>
                  <a:pt x="41141" y="165299"/>
                  <a:pt x="3613" y="427555"/>
                  <a:pt x="18288" y="698798"/>
                </a:cubicBezTo>
                <a:cubicBezTo>
                  <a:pt x="32963" y="970041"/>
                  <a:pt x="19680" y="1226199"/>
                  <a:pt x="18288" y="1397595"/>
                </a:cubicBezTo>
                <a:cubicBezTo>
                  <a:pt x="16896" y="1568991"/>
                  <a:pt x="38798" y="1794517"/>
                  <a:pt x="18288" y="2152297"/>
                </a:cubicBezTo>
                <a:cubicBezTo>
                  <a:pt x="-2222" y="2510077"/>
                  <a:pt x="40846" y="2594424"/>
                  <a:pt x="18288" y="2739287"/>
                </a:cubicBezTo>
                <a:cubicBezTo>
                  <a:pt x="-4270" y="2884150"/>
                  <a:pt x="27117" y="3129706"/>
                  <a:pt x="18288" y="3493988"/>
                </a:cubicBezTo>
                <a:cubicBezTo>
                  <a:pt x="9459" y="3858270"/>
                  <a:pt x="54201" y="4041447"/>
                  <a:pt x="18288" y="4304593"/>
                </a:cubicBezTo>
                <a:cubicBezTo>
                  <a:pt x="-17625" y="4567740"/>
                  <a:pt x="49627" y="5149125"/>
                  <a:pt x="18288" y="5590381"/>
                </a:cubicBezTo>
                <a:cubicBezTo>
                  <a:pt x="10860" y="5590744"/>
                  <a:pt x="7568" y="5590157"/>
                  <a:pt x="0" y="5590381"/>
                </a:cubicBezTo>
                <a:cubicBezTo>
                  <a:pt x="36767" y="5266821"/>
                  <a:pt x="-16223" y="5116146"/>
                  <a:pt x="0" y="4835680"/>
                </a:cubicBezTo>
                <a:cubicBezTo>
                  <a:pt x="16223" y="4555214"/>
                  <a:pt x="-16316" y="4356490"/>
                  <a:pt x="0" y="4136882"/>
                </a:cubicBezTo>
                <a:cubicBezTo>
                  <a:pt x="16316" y="3917274"/>
                  <a:pt x="8005" y="3773465"/>
                  <a:pt x="0" y="3549892"/>
                </a:cubicBezTo>
                <a:cubicBezTo>
                  <a:pt x="-8005" y="3326319"/>
                  <a:pt x="27623" y="3052456"/>
                  <a:pt x="0" y="2851094"/>
                </a:cubicBezTo>
                <a:cubicBezTo>
                  <a:pt x="-27623" y="2649732"/>
                  <a:pt x="5614" y="2455815"/>
                  <a:pt x="0" y="2264104"/>
                </a:cubicBezTo>
                <a:cubicBezTo>
                  <a:pt x="-5614" y="2072393"/>
                  <a:pt x="22598" y="1990723"/>
                  <a:pt x="0" y="1733018"/>
                </a:cubicBezTo>
                <a:cubicBezTo>
                  <a:pt x="-22598" y="1475313"/>
                  <a:pt x="-6965" y="1369123"/>
                  <a:pt x="0" y="1090124"/>
                </a:cubicBezTo>
                <a:cubicBezTo>
                  <a:pt x="6965" y="811125"/>
                  <a:pt x="-19273" y="507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11409761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C9969B3-3986-BB78-078C-02521EF4F8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630936"/>
            <a:ext cx="7184798" cy="5382238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4B42B1B7-5602-4324-2706-8DBAF6C63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4798577"/>
            <a:ext cx="6894576" cy="1428487"/>
          </a:xfrm>
        </p:spPr>
        <p:txBody>
          <a:bodyPr anchor="t">
            <a:normAutofit/>
          </a:bodyPr>
          <a:lstStyle/>
          <a:p>
            <a:endParaRPr lang="ru-RU" sz="2200"/>
          </a:p>
          <a:p>
            <a:endParaRPr lang="ru-KZ" sz="2200"/>
          </a:p>
        </p:txBody>
      </p:sp>
    </p:spTree>
    <p:extLst>
      <p:ext uri="{BB962C8B-B14F-4D97-AF65-F5344CB8AC3E}">
        <p14:creationId xmlns:p14="http://schemas.microsoft.com/office/powerpoint/2010/main" val="380345579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E7A0E2-4173-958B-DF42-9C8ED6DF0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823"/>
            <a:ext cx="3419856" cy="5583148"/>
          </a:xfrm>
        </p:spPr>
        <p:txBody>
          <a:bodyPr anchor="ctr">
            <a:normAutofit/>
          </a:bodyPr>
          <a:lstStyle/>
          <a:p>
            <a:pPr indent="457200">
              <a:spcAft>
                <a:spcPts val="800"/>
              </a:spcAft>
            </a:pPr>
            <a:r>
              <a:rPr lang="ru-RU" sz="200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Респондентам задавался вопрос: </a:t>
            </a:r>
            <a:r>
              <a:rPr lang="ru-RU" sz="2000" b="1" i="1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считают ли они, что выборы акимов положительно повлияют на социально экономическое развитие региона. </a:t>
            </a:r>
            <a:br>
              <a:rPr lang="ru-RU" sz="2000" b="1" i="1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00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Более 74% ответили положительно.</a:t>
            </a:r>
            <a:br>
              <a:rPr lang="ru-RU" sz="200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ru-KZ" sz="20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000" dirty="0">
                <a:solidFill>
                  <a:srgbClr val="0070C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Это свидетельствует о том, что реформы, проводимые в государственном управлении, происходят </a:t>
            </a:r>
            <a:r>
              <a:rPr lang="ru-RU" sz="2000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с учетом   экономических, политических и социальных изменений в обществе и являются закономерным процессом</a:t>
            </a:r>
            <a:r>
              <a:rPr lang="ru-RU" sz="2000" dirty="0">
                <a:solidFill>
                  <a:srgbClr val="0070C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br>
              <a:rPr lang="ru-KZ" sz="20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u-KZ" sz="2000" dirty="0">
              <a:latin typeface="+mn-lt"/>
            </a:endParaRP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267200" y="630936"/>
            <a:ext cx="18288" cy="5590381"/>
          </a:xfrm>
          <a:custGeom>
            <a:avLst/>
            <a:gdLst>
              <a:gd name="connsiteX0" fmla="*/ 0 w 18288"/>
              <a:gd name="connsiteY0" fmla="*/ 0 h 5590381"/>
              <a:gd name="connsiteX1" fmla="*/ 18288 w 18288"/>
              <a:gd name="connsiteY1" fmla="*/ 0 h 5590381"/>
              <a:gd name="connsiteX2" fmla="*/ 18288 w 18288"/>
              <a:gd name="connsiteY2" fmla="*/ 754701 h 5590381"/>
              <a:gd name="connsiteX3" fmla="*/ 18288 w 18288"/>
              <a:gd name="connsiteY3" fmla="*/ 1565307 h 5590381"/>
              <a:gd name="connsiteX4" fmla="*/ 18288 w 18288"/>
              <a:gd name="connsiteY4" fmla="*/ 2152297 h 5590381"/>
              <a:gd name="connsiteX5" fmla="*/ 18288 w 18288"/>
              <a:gd name="connsiteY5" fmla="*/ 2906998 h 5590381"/>
              <a:gd name="connsiteX6" fmla="*/ 18288 w 18288"/>
              <a:gd name="connsiteY6" fmla="*/ 3549892 h 5590381"/>
              <a:gd name="connsiteX7" fmla="*/ 18288 w 18288"/>
              <a:gd name="connsiteY7" fmla="*/ 4080978 h 5590381"/>
              <a:gd name="connsiteX8" fmla="*/ 18288 w 18288"/>
              <a:gd name="connsiteY8" fmla="*/ 4835680 h 5590381"/>
              <a:gd name="connsiteX9" fmla="*/ 18288 w 18288"/>
              <a:gd name="connsiteY9" fmla="*/ 5590381 h 5590381"/>
              <a:gd name="connsiteX10" fmla="*/ 0 w 18288"/>
              <a:gd name="connsiteY10" fmla="*/ 5590381 h 5590381"/>
              <a:gd name="connsiteX11" fmla="*/ 0 w 18288"/>
              <a:gd name="connsiteY11" fmla="*/ 4835680 h 5590381"/>
              <a:gd name="connsiteX12" fmla="*/ 0 w 18288"/>
              <a:gd name="connsiteY12" fmla="*/ 4304593 h 5590381"/>
              <a:gd name="connsiteX13" fmla="*/ 0 w 18288"/>
              <a:gd name="connsiteY13" fmla="*/ 3773507 h 5590381"/>
              <a:gd name="connsiteX14" fmla="*/ 0 w 18288"/>
              <a:gd name="connsiteY14" fmla="*/ 3186517 h 5590381"/>
              <a:gd name="connsiteX15" fmla="*/ 0 w 18288"/>
              <a:gd name="connsiteY15" fmla="*/ 2487720 h 5590381"/>
              <a:gd name="connsiteX16" fmla="*/ 0 w 18288"/>
              <a:gd name="connsiteY16" fmla="*/ 1956633 h 5590381"/>
              <a:gd name="connsiteX17" fmla="*/ 0 w 18288"/>
              <a:gd name="connsiteY17" fmla="*/ 1425547 h 5590381"/>
              <a:gd name="connsiteX18" fmla="*/ 0 w 18288"/>
              <a:gd name="connsiteY18" fmla="*/ 614942 h 5590381"/>
              <a:gd name="connsiteX19" fmla="*/ 0 w 18288"/>
              <a:gd name="connsiteY19" fmla="*/ 0 h 559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288" h="5590381" fill="none" extrusionOk="0">
                <a:moveTo>
                  <a:pt x="0" y="0"/>
                </a:moveTo>
                <a:cubicBezTo>
                  <a:pt x="7726" y="-435"/>
                  <a:pt x="14198" y="437"/>
                  <a:pt x="18288" y="0"/>
                </a:cubicBezTo>
                <a:cubicBezTo>
                  <a:pt x="-5226" y="225076"/>
                  <a:pt x="46275" y="562283"/>
                  <a:pt x="18288" y="754701"/>
                </a:cubicBezTo>
                <a:cubicBezTo>
                  <a:pt x="-9699" y="947119"/>
                  <a:pt x="30081" y="1239251"/>
                  <a:pt x="18288" y="1565307"/>
                </a:cubicBezTo>
                <a:cubicBezTo>
                  <a:pt x="6495" y="1891363"/>
                  <a:pt x="7160" y="1999140"/>
                  <a:pt x="18288" y="2152297"/>
                </a:cubicBezTo>
                <a:cubicBezTo>
                  <a:pt x="29417" y="2305454"/>
                  <a:pt x="28705" y="2598333"/>
                  <a:pt x="18288" y="2906998"/>
                </a:cubicBezTo>
                <a:cubicBezTo>
                  <a:pt x="7871" y="3215663"/>
                  <a:pt x="35263" y="3327412"/>
                  <a:pt x="18288" y="3549892"/>
                </a:cubicBezTo>
                <a:cubicBezTo>
                  <a:pt x="1313" y="3772372"/>
                  <a:pt x="38561" y="3843836"/>
                  <a:pt x="18288" y="4080978"/>
                </a:cubicBezTo>
                <a:cubicBezTo>
                  <a:pt x="-1985" y="4318120"/>
                  <a:pt x="-3806" y="4511166"/>
                  <a:pt x="18288" y="4835680"/>
                </a:cubicBezTo>
                <a:cubicBezTo>
                  <a:pt x="40382" y="5160194"/>
                  <a:pt x="-13070" y="5401748"/>
                  <a:pt x="18288" y="5590381"/>
                </a:cubicBezTo>
                <a:cubicBezTo>
                  <a:pt x="12010" y="5589863"/>
                  <a:pt x="6799" y="5589982"/>
                  <a:pt x="0" y="5590381"/>
                </a:cubicBezTo>
                <a:cubicBezTo>
                  <a:pt x="-6480" y="5250523"/>
                  <a:pt x="-32148" y="5052531"/>
                  <a:pt x="0" y="4835680"/>
                </a:cubicBezTo>
                <a:cubicBezTo>
                  <a:pt x="32148" y="4618829"/>
                  <a:pt x="5352" y="4496374"/>
                  <a:pt x="0" y="4304593"/>
                </a:cubicBezTo>
                <a:cubicBezTo>
                  <a:pt x="-5352" y="4112812"/>
                  <a:pt x="9645" y="3919423"/>
                  <a:pt x="0" y="3773507"/>
                </a:cubicBezTo>
                <a:cubicBezTo>
                  <a:pt x="-9645" y="3627591"/>
                  <a:pt x="-10654" y="3330687"/>
                  <a:pt x="0" y="3186517"/>
                </a:cubicBezTo>
                <a:cubicBezTo>
                  <a:pt x="10654" y="3042347"/>
                  <a:pt x="18181" y="2635923"/>
                  <a:pt x="0" y="2487720"/>
                </a:cubicBezTo>
                <a:cubicBezTo>
                  <a:pt x="-18181" y="2339517"/>
                  <a:pt x="-7947" y="2113537"/>
                  <a:pt x="0" y="1956633"/>
                </a:cubicBezTo>
                <a:cubicBezTo>
                  <a:pt x="7947" y="1799729"/>
                  <a:pt x="-15145" y="1657735"/>
                  <a:pt x="0" y="1425547"/>
                </a:cubicBezTo>
                <a:cubicBezTo>
                  <a:pt x="15145" y="1193359"/>
                  <a:pt x="-23832" y="948054"/>
                  <a:pt x="0" y="614942"/>
                </a:cubicBezTo>
                <a:cubicBezTo>
                  <a:pt x="23832" y="281831"/>
                  <a:pt x="2816" y="129878"/>
                  <a:pt x="0" y="0"/>
                </a:cubicBezTo>
                <a:close/>
              </a:path>
              <a:path w="18288" h="5590381" stroke="0" extrusionOk="0">
                <a:moveTo>
                  <a:pt x="0" y="0"/>
                </a:moveTo>
                <a:cubicBezTo>
                  <a:pt x="5871" y="848"/>
                  <a:pt x="11713" y="-200"/>
                  <a:pt x="18288" y="0"/>
                </a:cubicBezTo>
                <a:cubicBezTo>
                  <a:pt x="41141" y="165299"/>
                  <a:pt x="3613" y="427555"/>
                  <a:pt x="18288" y="698798"/>
                </a:cubicBezTo>
                <a:cubicBezTo>
                  <a:pt x="32963" y="970041"/>
                  <a:pt x="19680" y="1226199"/>
                  <a:pt x="18288" y="1397595"/>
                </a:cubicBezTo>
                <a:cubicBezTo>
                  <a:pt x="16896" y="1568991"/>
                  <a:pt x="38798" y="1794517"/>
                  <a:pt x="18288" y="2152297"/>
                </a:cubicBezTo>
                <a:cubicBezTo>
                  <a:pt x="-2222" y="2510077"/>
                  <a:pt x="40846" y="2594424"/>
                  <a:pt x="18288" y="2739287"/>
                </a:cubicBezTo>
                <a:cubicBezTo>
                  <a:pt x="-4270" y="2884150"/>
                  <a:pt x="27117" y="3129706"/>
                  <a:pt x="18288" y="3493988"/>
                </a:cubicBezTo>
                <a:cubicBezTo>
                  <a:pt x="9459" y="3858270"/>
                  <a:pt x="54201" y="4041447"/>
                  <a:pt x="18288" y="4304593"/>
                </a:cubicBezTo>
                <a:cubicBezTo>
                  <a:pt x="-17625" y="4567740"/>
                  <a:pt x="49627" y="5149125"/>
                  <a:pt x="18288" y="5590381"/>
                </a:cubicBezTo>
                <a:cubicBezTo>
                  <a:pt x="10860" y="5590744"/>
                  <a:pt x="7568" y="5590157"/>
                  <a:pt x="0" y="5590381"/>
                </a:cubicBezTo>
                <a:cubicBezTo>
                  <a:pt x="36767" y="5266821"/>
                  <a:pt x="-16223" y="5116146"/>
                  <a:pt x="0" y="4835680"/>
                </a:cubicBezTo>
                <a:cubicBezTo>
                  <a:pt x="16223" y="4555214"/>
                  <a:pt x="-16316" y="4356490"/>
                  <a:pt x="0" y="4136882"/>
                </a:cubicBezTo>
                <a:cubicBezTo>
                  <a:pt x="16316" y="3917274"/>
                  <a:pt x="8005" y="3773465"/>
                  <a:pt x="0" y="3549892"/>
                </a:cubicBezTo>
                <a:cubicBezTo>
                  <a:pt x="-8005" y="3326319"/>
                  <a:pt x="27623" y="3052456"/>
                  <a:pt x="0" y="2851094"/>
                </a:cubicBezTo>
                <a:cubicBezTo>
                  <a:pt x="-27623" y="2649732"/>
                  <a:pt x="5614" y="2455815"/>
                  <a:pt x="0" y="2264104"/>
                </a:cubicBezTo>
                <a:cubicBezTo>
                  <a:pt x="-5614" y="2072393"/>
                  <a:pt x="22598" y="1990723"/>
                  <a:pt x="0" y="1733018"/>
                </a:cubicBezTo>
                <a:cubicBezTo>
                  <a:pt x="-22598" y="1475313"/>
                  <a:pt x="-6965" y="1369123"/>
                  <a:pt x="0" y="1090124"/>
                </a:cubicBezTo>
                <a:cubicBezTo>
                  <a:pt x="6965" y="811125"/>
                  <a:pt x="-19273" y="507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11409761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F5749BF-FC36-6CB4-EB9D-CE4BC35F41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630936"/>
            <a:ext cx="6707720" cy="5292786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4B70DCF3-5693-03E5-3625-CA44D1ECB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4798577"/>
            <a:ext cx="6894576" cy="1428487"/>
          </a:xfrm>
        </p:spPr>
        <p:txBody>
          <a:bodyPr anchor="t">
            <a:normAutofit/>
          </a:bodyPr>
          <a:lstStyle/>
          <a:p>
            <a:endParaRPr lang="ru-RU" sz="2200"/>
          </a:p>
          <a:p>
            <a:endParaRPr lang="ru-KZ" sz="2200"/>
          </a:p>
        </p:txBody>
      </p:sp>
    </p:spTree>
    <p:extLst>
      <p:ext uri="{BB962C8B-B14F-4D97-AF65-F5344CB8AC3E}">
        <p14:creationId xmlns:p14="http://schemas.microsoft.com/office/powerpoint/2010/main" val="348849049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7259</TotalTime>
  <Words>566</Words>
  <Application>Microsoft Office PowerPoint</Application>
  <PresentationFormat>Широкоэкранный</PresentationFormat>
  <Paragraphs>88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Arial</vt:lpstr>
      <vt:lpstr>Arial Black</vt:lpstr>
      <vt:lpstr>Arial Narrow</vt:lpstr>
      <vt:lpstr>Calibri</vt:lpstr>
      <vt:lpstr>Calibri Light</vt:lpstr>
      <vt:lpstr>Times New Roman</vt:lpstr>
      <vt:lpstr>Тема Office</vt:lpstr>
      <vt:lpstr>Chart</vt:lpstr>
      <vt:lpstr>Презентация PowerPoint</vt:lpstr>
      <vt:lpstr>Результаты  исследования в рамках проекта </vt:lpstr>
      <vt:lpstr> </vt:lpstr>
      <vt:lpstr>Социально – демографический портрет</vt:lpstr>
      <vt:lpstr>Стаж управленческой работы</vt:lpstr>
      <vt:lpstr>Большинство акимов  проживают в сельской местности </vt:lpstr>
      <vt:lpstr>Большинство респондентов живут в данной местности более 10 лет  и хорошо знают  местные и региональные особенности, традиции и обычаи населения</vt:lpstr>
      <vt:lpstr>В среднем акимы возглавляют население с численностью более 5000 человек    </vt:lpstr>
      <vt:lpstr>Респондентам задавался вопрос: считают ли они, что выборы акимов положительно повлияют на социально экономическое развитие региона.  Более 74% ответили положительно.  Это свидетельствует о том, что реформы, проводимые в государственном управлении, происходят с учетом   экономических, политических и социальных изменений в обществе и являются закономерным процессом. </vt:lpstr>
      <vt:lpstr>Усиление потенциала местного самоуправления: развитие компетенций акимов    </vt:lpstr>
      <vt:lpstr>1. Финансовая грамотность  2.Коммуникативные навыки  3. Правовая и цифровая грамотность  4.Навыки медиации </vt:lpstr>
      <vt:lpstr>Оценка потребностей в профессионализации сферы</vt:lpstr>
      <vt:lpstr>Гайд методического пособия </vt:lpstr>
      <vt:lpstr>Аннотация </vt:lpstr>
      <vt:lpstr>Содержание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Аида Тұрарбекова</dc:creator>
  <cp:lastModifiedBy>Ане Тынышбаева</cp:lastModifiedBy>
  <cp:revision>324</cp:revision>
  <cp:lastPrinted>2023-12-11T09:00:08Z</cp:lastPrinted>
  <dcterms:created xsi:type="dcterms:W3CDTF">2020-10-20T08:25:19Z</dcterms:created>
  <dcterms:modified xsi:type="dcterms:W3CDTF">2023-12-11T09:29:52Z</dcterms:modified>
</cp:coreProperties>
</file>