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83" r:id="rId1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C7C7D-D487-4EA3-A0C2-7D6F9F4105AD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1E86E-D909-46A6-856E-8F52517ABE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5E1AE3C-E430-48E2-91B7-B4F4550BA224}" type="datetimeFigureOut">
              <a:rPr lang="ru-RU" smtClean="0"/>
              <a:pPr/>
              <a:t>18.08.2018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A3D2DC3-3BF5-4562-BF78-DA1A99E9A0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b="1" dirty="0" smtClean="0">
                <a:latin typeface="Times New Roman Tj" pitchFamily="18" charset="-52"/>
              </a:rPr>
              <a:t>МАРОМЊОИ МЕЊНАТЇ</a:t>
            </a:r>
            <a:endParaRPr lang="ru-RU" b="1" dirty="0">
              <a:latin typeface="Times New Roman Tj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6864" cy="1296144"/>
          </a:xfrm>
        </p:spPr>
        <p:txBody>
          <a:bodyPr>
            <a:normAutofit/>
          </a:bodyPr>
          <a:lstStyle/>
          <a:p>
            <a:endParaRPr lang="ru-RU" b="1" i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r>
              <a:rPr lang="ru-RU" sz="2600" b="1" dirty="0" smtClean="0">
                <a:solidFill>
                  <a:srgbClr val="FF0000"/>
                </a:solidFill>
                <a:latin typeface="Times New Roman Tj" pitchFamily="18" charset="-52"/>
              </a:rPr>
              <a:t>НАЗАРИЯИ МАРОМЊО ВА ТАВСИФИ ОНЊО</a:t>
            </a:r>
            <a:endParaRPr lang="ru-RU" sz="2600" b="1" dirty="0">
              <a:solidFill>
                <a:srgbClr val="FF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246299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7" cy="56886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Талаботњои</a:t>
            </a:r>
            <a:r>
              <a:rPr lang="ru-RU" dirty="0" smtClean="0">
                <a:latin typeface="Times New Roman Tj" pitchFamily="18" charset="-52"/>
              </a:rPr>
              <a:t> иљтимої бо </a:t>
            </a:r>
            <a:r>
              <a:rPr lang="ru-RU" b="1" dirty="0" err="1" smtClean="0">
                <a:latin typeface="Times New Roman Tj" pitchFamily="18" charset="-52"/>
              </a:rPr>
              <a:t>талаботњои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эҳтиромкунї </a:t>
            </a:r>
            <a:r>
              <a:rPr lang="ru-RU" b="1" dirty="0" smtClean="0">
                <a:latin typeface="Times New Roman Tj" pitchFamily="18" charset="-52"/>
              </a:rPr>
              <a:t>ва </a:t>
            </a:r>
            <a:r>
              <a:rPr lang="ru-RU" b="1" dirty="0" err="1" smtClean="0">
                <a:latin typeface="Times New Roman Tj" pitchFamily="18" charset="-52"/>
              </a:rPr>
              <a:t>худэњтиромкунї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алоќаи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зич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маънои</a:t>
            </a:r>
            <a:r>
              <a:rPr lang="ru-RU" dirty="0" smtClean="0">
                <a:latin typeface="Times New Roman Tj" pitchFamily="18" charset="-52"/>
              </a:rPr>
              <a:t>: </a:t>
            </a:r>
            <a:r>
              <a:rPr lang="ru-RU" dirty="0" err="1" smtClean="0">
                <a:latin typeface="Times New Roman Tj" pitchFamily="18" charset="-52"/>
              </a:rPr>
              <a:t>ҳар </a:t>
            </a:r>
            <a:r>
              <a:rPr lang="ru-RU" dirty="0" smtClean="0">
                <a:latin typeface="Times New Roman Tj" pitchFamily="18" charset="-52"/>
              </a:rPr>
              <a:t>як одам </a:t>
            </a:r>
            <a:r>
              <a:rPr lang="ru-RU" dirty="0" err="1" smtClean="0">
                <a:latin typeface="Times New Roman Tj" pitchFamily="18" charset="-52"/>
              </a:rPr>
              <a:t>майлу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раѓбат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арзёбї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дастовардњоро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талабот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душвор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чунки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вай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кўшиши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шахсият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худшиносї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аҳамияти </a:t>
            </a:r>
            <a:r>
              <a:rPr lang="ru-RU" dirty="0" smtClean="0">
                <a:latin typeface="Times New Roman Tj" pitchFamily="18" charset="-52"/>
              </a:rPr>
              <a:t>он </a:t>
            </a:r>
            <a:r>
              <a:rPr lang="ru-RU" dirty="0" err="1" smtClean="0">
                <a:latin typeface="Times New Roman Tj" pitchFamily="18" charset="-52"/>
              </a:rPr>
              <a:t>алоќаманд</a:t>
            </a:r>
            <a:r>
              <a:rPr lang="ru-RU" dirty="0" smtClean="0">
                <a:latin typeface="Times New Roman Tj" pitchFamily="18" charset="-52"/>
              </a:rPr>
              <a:t> аст.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Мутаассифона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на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фаъолият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ќонеъ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гардонидани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талаботњо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дињад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Аксаран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менеҷер 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самти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татбиқи меҳнати назаррасро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бинад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дар  </a:t>
            </a:r>
            <a:r>
              <a:rPr lang="ru-RU" dirty="0" err="1" smtClean="0">
                <a:latin typeface="Times New Roman Tj" pitchFamily="18" charset="-52"/>
              </a:rPr>
              <a:t>дархости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шахсиятњо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назар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мерасад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А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. </a:t>
            </a: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Маслоу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7" cy="56886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dirty="0" err="1" smtClean="0">
                <a:latin typeface="Times New Roman Tj" pitchFamily="18" charset="-52"/>
              </a:rPr>
              <a:t>Талаботи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инсон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b="1" dirty="0" err="1" smtClean="0">
                <a:latin typeface="Times New Roman Tj" pitchFamily="18" charset="-52"/>
              </a:rPr>
              <a:t>худафрўзї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сатњи</a:t>
            </a:r>
            <a:r>
              <a:rPr lang="ru-RU" dirty="0" smtClean="0">
                <a:latin typeface="Times New Roman Tj" pitchFamily="18" charset="-52"/>
              </a:rPr>
              <a:t> баланд </a:t>
            </a:r>
            <a:r>
              <a:rPr lang="ru-RU" dirty="0" err="1" smtClean="0">
                <a:latin typeface="Times New Roman Tj" pitchFamily="18" charset="-52"/>
              </a:rPr>
              <a:t>меистад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smtClean="0">
                <a:latin typeface="Times New Roman Tj" pitchFamily="18" charset="-52"/>
              </a:rPr>
              <a:t>аз </a:t>
            </a:r>
            <a:r>
              <a:rPr lang="ru-RU" dirty="0" err="1" smtClean="0">
                <a:latin typeface="Times New Roman Tj" pitchFamily="18" charset="-52"/>
              </a:rPr>
              <a:t>ҳама муҳим </a:t>
            </a:r>
            <a:r>
              <a:rPr lang="ru-RU" dirty="0" smtClean="0">
                <a:latin typeface="Times New Roman Tj" pitchFamily="18" charset="-52"/>
              </a:rPr>
              <a:t>аст, </a:t>
            </a:r>
            <a:r>
              <a:rPr lang="ru-RU" dirty="0" err="1" smtClean="0">
                <a:latin typeface="Times New Roman Tj" pitchFamily="18" charset="-52"/>
              </a:rPr>
              <a:t>чунки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аксари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мардум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кўшиши</a:t>
            </a:r>
            <a:r>
              <a:rPr lang="ru-RU" dirty="0" smtClean="0">
                <a:latin typeface="Times New Roman Tj" pitchFamily="18" charset="-52"/>
              </a:rPr>
              <a:t> ба даст </a:t>
            </a:r>
            <a:r>
              <a:rPr lang="ru-RU" dirty="0" err="1" smtClean="0">
                <a:latin typeface="Times New Roman Tj" pitchFamily="18" charset="-52"/>
              </a:rPr>
              <a:t>овардани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тамоми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smtClean="0">
                <a:latin typeface="Times New Roman Tj" pitchFamily="18" charset="-52"/>
              </a:rPr>
              <a:t>Он </a:t>
            </a:r>
            <a:r>
              <a:rPr lang="ru-RU" dirty="0" smtClean="0">
                <a:latin typeface="Times New Roman Tj" pitchFamily="18" charset="-52"/>
              </a:rPr>
              <a:t>дар худ </a:t>
            </a:r>
            <a:r>
              <a:rPr lang="ru-RU" dirty="0" err="1" smtClean="0">
                <a:latin typeface="Times New Roman Tj" pitchFamily="18" charset="-52"/>
              </a:rPr>
              <a:t>кўшиши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иљро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ќобилияту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имкониятњои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эњтимолии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шахсиятро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асоси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муносибати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эљодкорона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сарфи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ноил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шудан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ҳадафи дилхоњ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назардошти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икониятњои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нерўи</a:t>
            </a:r>
            <a:r>
              <a:rPr lang="ru-RU" dirty="0" smtClean="0">
                <a:latin typeface="Times New Roman Tj" pitchFamily="18" charset="-52"/>
              </a:rPr>
              <a:t> худ, </a:t>
            </a:r>
            <a:r>
              <a:rPr lang="ru-RU" dirty="0" err="1" smtClean="0">
                <a:latin typeface="Times New Roman Tj" pitchFamily="18" charset="-52"/>
              </a:rPr>
              <a:t>дохил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иқтидори пурраи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дарк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накунад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мулоњизањои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тахминї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наметавон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талаботњои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сатњи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олиро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ќонеъ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гардонад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Њамин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тавр, ин </a:t>
            </a:r>
            <a:r>
              <a:rPr lang="ru-RU" dirty="0" err="1" smtClean="0">
                <a:latin typeface="Times New Roman Tj" pitchFamily="18" charset="-52"/>
              </a:rPr>
              <a:t>талаботхо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љињати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назариявї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рафти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тамоми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ҳаёти </a:t>
            </a:r>
            <a:r>
              <a:rPr lang="ru-RU" dirty="0" smtClean="0">
                <a:latin typeface="Times New Roman Tj" pitchFamily="18" charset="-52"/>
              </a:rPr>
              <a:t>одам </a:t>
            </a:r>
            <a:r>
              <a:rPr lang="ru-RU" dirty="0" err="1" smtClean="0">
                <a:latin typeface="Times New Roman Tj" pitchFamily="18" charset="-52"/>
              </a:rPr>
              <a:t>боќї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мемонанд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мумкин</a:t>
            </a:r>
            <a:r>
              <a:rPr lang="ru-RU" dirty="0" smtClean="0">
                <a:latin typeface="Times New Roman Tj" pitchFamily="18" charset="-52"/>
              </a:rPr>
              <a:t> аст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њељ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ваљњ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муваффаќ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нагарданд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њатто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ќатъитарин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саъю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кўшишњо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А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. </a:t>
            </a: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Маслоу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7" cy="5400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Мунаќиди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маромнокї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Слайтон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Алдерфер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ошкор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намудани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маромнокиро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тавассути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се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талаботҳои асосии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пешниҳод 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кардааст: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•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кўшиш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некўањволии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љисмонї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саломатї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–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њастї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•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кўшиш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ќаноатмандї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муносибатњои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байнишахсї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–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муошират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•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кўшиш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болоравии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мансабї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рушд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–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нисбати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карера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Новобаста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айнияти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муайяни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ин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ду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назария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фарќияти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зерини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байни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назарияњо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(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Алдерфер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Маслоу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)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мерасад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•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аксарияти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коргароне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њалли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поёнї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муваффақ нагардидаанд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проблемаҳои вобаста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баландтарро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бомуваффақият њал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менамоянд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•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мусоидат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корманд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барои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зинњои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касбии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баландтар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баромадан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на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њамеша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дархостњои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шахсро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ќонеъ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мегардонад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•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агар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корманд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карераи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худ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нокомињо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дучор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гардид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пас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ўро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доимо дар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њама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гуна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корњои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сатҳи 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пасти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љрошаванда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нокомињо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думболагир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аст.</a:t>
            </a:r>
            <a:endParaRPr lang="ru-RU" dirty="0">
              <a:solidFill>
                <a:schemeClr val="tx2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Алдерфер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7" cy="56886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маромњои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Алдерфер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далелњои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хеле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асоснок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сатҳи панљдараљи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Маслоуро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пурра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менамояд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Модели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седараљаи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Алдерфер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татбиќи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қатъии 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пай дар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пайи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иљрои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доираи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як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сатњ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риоя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намекунад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2"/>
              </a:solidFill>
              <a:latin typeface="Times New Roman Tj" pitchFamily="18" charset="-52"/>
            </a:endParaRPr>
          </a:p>
          <a:p>
            <a:pPr marL="180975" indent="-180975" algn="just">
              <a:lnSpc>
                <a:spcPct val="12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Пай 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дар пай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татбиќ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намудани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дар дараљаи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мушаххас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афзалиятҳои инфиродї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вобаста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аст. </a:t>
            </a:r>
            <a:endParaRPr lang="ru-RU" dirty="0" smtClean="0">
              <a:solidFill>
                <a:schemeClr val="tx2"/>
              </a:solidFill>
              <a:latin typeface="Times New Roman Tj" pitchFamily="18" charset="-52"/>
            </a:endParaRP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Масалан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одатан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ҷавонон нисбат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иззату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эњтиром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иҷтимої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худэњтиромкунї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афзалият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медињад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танҳо 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бо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болоравии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синну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сол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ин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бартарият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муќарар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карда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мешавад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Гарчанде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модели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панљдараљавии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иерархияи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комил ва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даќиќ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аст, вале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аксари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менељерон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истифодаи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модели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седараљавии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иерархияи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талаботҳои инсонро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авлотар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мешуморанд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2"/>
              </a:solidFill>
              <a:latin typeface="Times New Roman Tj" pitchFamily="18" charset="-52"/>
            </a:endParaRP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Албатта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дар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њаёт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гуногун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нисбат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модели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пешнињодкардаи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Маслоу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хеле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васеътаранд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2"/>
              </a:solidFill>
              <a:latin typeface="Times New Roman Tj" pitchFamily="18" charset="-52"/>
            </a:endParaRP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Маълум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аст,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амалан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тамоми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навбати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аввал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кўшиш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менамоянд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сатњи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поёниро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ќонеъ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гардонида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сипас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иљрои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сатҳи баландтар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шурўъ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менамоянд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</a:t>
            </a:r>
            <a:endParaRPr lang="ru-RU" dirty="0">
              <a:solidFill>
                <a:schemeClr val="tx2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Алдерфер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7" cy="54726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Тадќиќоти</a:t>
            </a:r>
            <a:r>
              <a:rPr lang="ru-RU" dirty="0" smtClean="0">
                <a:latin typeface="Times New Roman Tj" pitchFamily="18" charset="-52"/>
              </a:rPr>
              <a:t> Фредерик </a:t>
            </a:r>
            <a:r>
              <a:rPr lang="ru-RU" dirty="0" err="1" smtClean="0">
                <a:latin typeface="Times New Roman Tj" pitchFamily="18" charset="-52"/>
              </a:rPr>
              <a:t>Герсберг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нишон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ќатор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омилњоро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менељерон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одатан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водорнамоии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бурда, </a:t>
            </a:r>
            <a:r>
              <a:rPr lang="ru-RU" dirty="0" err="1" smtClean="0">
                <a:latin typeface="Times New Roman Tj" pitchFamily="18" charset="-52"/>
              </a:rPr>
              <a:t>норозигии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ба ин ё он </a:t>
            </a:r>
            <a:r>
              <a:rPr lang="ru-RU" dirty="0" err="1" smtClean="0">
                <a:latin typeface="Times New Roman Tj" pitchFamily="18" charset="-52"/>
              </a:rPr>
              <a:t>њолат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назар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истифодабарии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мусбї</a:t>
            </a:r>
            <a:r>
              <a:rPr lang="ru-RU" dirty="0" smtClean="0">
                <a:latin typeface="Times New Roman Tj" pitchFamily="18" charset="-52"/>
              </a:rPr>
              <a:t> дар дараљаи 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нишон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Герсберг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тањќиќотњо</a:t>
            </a:r>
            <a:r>
              <a:rPr lang="ru-RU" dirty="0" smtClean="0">
                <a:latin typeface="Times New Roman Tj" pitchFamily="18" charset="-52"/>
              </a:rPr>
              <a:t> худ аз </a:t>
            </a:r>
            <a:r>
              <a:rPr lang="ru-RU" dirty="0" err="1" smtClean="0">
                <a:latin typeface="Times New Roman Tj" pitchFamily="18" charset="-52"/>
              </a:rPr>
              <a:t>одамон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пурсидааст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воқеа </a:t>
            </a:r>
            <a:r>
              <a:rPr lang="ru-RU" dirty="0" smtClean="0">
                <a:latin typeface="Times New Roman Tj" pitchFamily="18" charset="-52"/>
              </a:rPr>
              <a:t>ё </a:t>
            </a:r>
            <a:r>
              <a:rPr lang="ru-RU" dirty="0" err="1" smtClean="0">
                <a:latin typeface="Times New Roman Tj" pitchFamily="18" charset="-52"/>
              </a:rPr>
              <a:t>ҳолатеро тасвир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муносибат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њиссёти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дар раванди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хуб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бад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расонидаанд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Саволњои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</a:t>
            </a:r>
            <a:r>
              <a:rPr lang="ru-RU" dirty="0" smtClean="0">
                <a:latin typeface="Times New Roman Tj" pitchFamily="18" charset="-52"/>
              </a:rPr>
              <a:t> ба эњсосот, </a:t>
            </a:r>
            <a:r>
              <a:rPr lang="ru-RU" dirty="0" err="1" smtClean="0">
                <a:latin typeface="Times New Roman Tj" pitchFamily="18" charset="-52"/>
              </a:rPr>
              <a:t>самтњои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эмотсия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њиссиёт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типњои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вазъиятро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инъикос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менамуданд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ноумед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љазманд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тањќиќот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кормандони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ширкатњои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гуногун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соњањои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гуногуни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истењсолот</a:t>
            </a:r>
            <a:r>
              <a:rPr lang="ru-RU" dirty="0" smtClean="0">
                <a:latin typeface="Times New Roman Tj" pitchFamily="18" charset="-52"/>
              </a:rPr>
              <a:t>, аз </a:t>
            </a:r>
            <a:r>
              <a:rPr lang="ru-RU" dirty="0" err="1" smtClean="0">
                <a:latin typeface="Times New Roman Tj" pitchFamily="18" charset="-52"/>
              </a:rPr>
              <a:t>љумла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њайати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идоракунандаи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сатњњои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гуногун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мутахассисон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гузаронида</a:t>
            </a:r>
            <a:r>
              <a:rPr lang="ru-RU" dirty="0" smtClean="0">
                <a:latin typeface="Times New Roman Tj" pitchFamily="18" charset="-52"/>
              </a:rPr>
              <a:t> шудааст.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Герсберг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ќайд</a:t>
            </a:r>
            <a:r>
              <a:rPr lang="ru-RU" dirty="0" smtClean="0">
                <a:latin typeface="Times New Roman Tj" pitchFamily="18" charset="-52"/>
              </a:rPr>
              <a:t> кардааст,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омилҳои ангезанда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асосан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мазмуни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дохилии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</a:t>
            </a:r>
            <a:r>
              <a:rPr lang="ru-RU" dirty="0" smtClean="0">
                <a:latin typeface="Times New Roman Tj" pitchFamily="18" charset="-52"/>
              </a:rPr>
              <a:t> аст, на ба </a:t>
            </a:r>
            <a:r>
              <a:rPr lang="ru-RU" dirty="0" err="1" smtClean="0">
                <a:latin typeface="Times New Roman Tj" pitchFamily="18" charset="-52"/>
              </a:rPr>
              <a:t>њолати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муњити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атроф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marL="180975" indent="-180975" algn="just">
              <a:lnSpc>
                <a:spcPct val="120000"/>
              </a:lnSpc>
            </a:pPr>
            <a:endParaRPr lang="ru-RU" dirty="0">
              <a:solidFill>
                <a:schemeClr val="tx2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Ф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. </a:t>
            </a: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Герсберг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712967" cy="57606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180975" indent="-180975" algn="just">
              <a:lnSpc>
                <a:spcPct val="120000"/>
              </a:lnSpc>
            </a:pPr>
            <a:r>
              <a:rPr lang="ru-RU" sz="3400" dirty="0" smtClean="0">
                <a:latin typeface="Times New Roman Tj" pitchFamily="18" charset="-52"/>
              </a:rPr>
              <a:t>Аз </a:t>
            </a:r>
            <a:r>
              <a:rPr lang="ru-RU" sz="3400" dirty="0" err="1" smtClean="0">
                <a:latin typeface="Times New Roman Tj" pitchFamily="18" charset="-52"/>
              </a:rPr>
              <a:t>байни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омилњои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бештар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маъмул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бояд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омилхои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зерин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ҷудо </a:t>
            </a:r>
            <a:r>
              <a:rPr lang="ru-RU" sz="3400" dirty="0" smtClean="0">
                <a:latin typeface="Times New Roman Tj" pitchFamily="18" charset="-52"/>
              </a:rPr>
              <a:t>карда </a:t>
            </a:r>
            <a:r>
              <a:rPr lang="ru-RU" sz="3400" dirty="0" err="1" smtClean="0">
                <a:latin typeface="Times New Roman Tj" pitchFamily="18" charset="-52"/>
              </a:rPr>
              <a:t>шаванд</a:t>
            </a:r>
            <a:r>
              <a:rPr lang="ru-RU" sz="3400" dirty="0" smtClean="0">
                <a:latin typeface="Times New Roman Tj" pitchFamily="18" charset="-52"/>
              </a:rPr>
              <a:t>: </a:t>
            </a:r>
            <a:r>
              <a:rPr lang="ru-RU" sz="3400" dirty="0" err="1" smtClean="0">
                <a:latin typeface="Times New Roman Tj" pitchFamily="18" charset="-52"/>
              </a:rPr>
              <a:t>имконияти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пешбурд</a:t>
            </a:r>
            <a:r>
              <a:rPr lang="ru-RU" sz="3400" dirty="0" smtClean="0">
                <a:latin typeface="Times New Roman Tj" pitchFamily="18" charset="-52"/>
              </a:rPr>
              <a:t> ва </a:t>
            </a:r>
            <a:r>
              <a:rPr lang="ru-RU" sz="3400" dirty="0" err="1" smtClean="0">
                <a:latin typeface="Times New Roman Tj" pitchFamily="18" charset="-52"/>
              </a:rPr>
              <a:t>пешравї</a:t>
            </a:r>
            <a:r>
              <a:rPr lang="ru-RU" sz="3400" dirty="0" smtClean="0">
                <a:latin typeface="Times New Roman Tj" pitchFamily="18" charset="-52"/>
              </a:rPr>
              <a:t> дар </a:t>
            </a:r>
            <a:r>
              <a:rPr lang="ru-RU" sz="3400" dirty="0" err="1" smtClean="0">
                <a:latin typeface="Times New Roman Tj" pitchFamily="18" charset="-52"/>
              </a:rPr>
              <a:t>мансаб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эътирофи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дастовардњо</a:t>
            </a:r>
            <a:r>
              <a:rPr lang="ru-RU" sz="3400" dirty="0" smtClean="0">
                <a:latin typeface="Times New Roman Tj" pitchFamily="18" charset="-52"/>
              </a:rPr>
              <a:t>, дараљаи </a:t>
            </a:r>
            <a:r>
              <a:rPr lang="ru-RU" sz="3400" dirty="0" err="1" smtClean="0">
                <a:latin typeface="Times New Roman Tj" pitchFamily="18" charset="-52"/>
              </a:rPr>
              <a:t>мураккабии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кор</a:t>
            </a:r>
            <a:r>
              <a:rPr lang="ru-RU" sz="3400" dirty="0" smtClean="0">
                <a:latin typeface="Times New Roman Tj" pitchFamily="18" charset="-52"/>
              </a:rPr>
              <a:t> ва </a:t>
            </a:r>
            <a:r>
              <a:rPr lang="ru-RU" sz="3400" dirty="0" err="1" smtClean="0">
                <a:latin typeface="Times New Roman Tj" pitchFamily="18" charset="-52"/>
              </a:rPr>
              <a:t>масъулият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имкониятњои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рушди</a:t>
            </a:r>
            <a:r>
              <a:rPr lang="ru-RU" sz="3400" dirty="0" smtClean="0">
                <a:latin typeface="Times New Roman Tj" pitchFamily="18" charset="-52"/>
              </a:rPr>
              <a:t> касбї, </a:t>
            </a:r>
            <a:r>
              <a:rPr lang="ru-RU" sz="3400" dirty="0" err="1" smtClean="0">
                <a:latin typeface="Times New Roman Tj" pitchFamily="18" charset="-52"/>
              </a:rPr>
              <a:t>мављудияти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комёбињо</a:t>
            </a:r>
            <a:r>
              <a:rPr lang="ru-RU" sz="3400" dirty="0" smtClean="0">
                <a:latin typeface="Times New Roman Tj" pitchFamily="18" charset="-52"/>
              </a:rPr>
              <a:t> дар </a:t>
            </a:r>
            <a:r>
              <a:rPr lang="ru-RU" sz="3400" dirty="0" err="1" smtClean="0">
                <a:latin typeface="Times New Roman Tj" pitchFamily="18" charset="-52"/>
              </a:rPr>
              <a:t>фаъолият</a:t>
            </a:r>
            <a:r>
              <a:rPr lang="ru-RU" sz="3400" dirty="0" smtClean="0">
                <a:latin typeface="Times New Roman Tj" pitchFamily="18" charset="-52"/>
              </a:rPr>
              <a:t>. 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sz="3400" dirty="0" smtClean="0">
                <a:latin typeface="Times New Roman Tj" pitchFamily="18" charset="-52"/>
              </a:rPr>
              <a:t>Дар </a:t>
            </a:r>
            <a:r>
              <a:rPr lang="ru-RU" sz="3400" dirty="0" err="1" smtClean="0">
                <a:latin typeface="Times New Roman Tj" pitchFamily="18" charset="-52"/>
              </a:rPr>
              <a:t>ташаккулёбии</a:t>
            </a:r>
            <a:r>
              <a:rPr lang="ru-RU" sz="3400" dirty="0" smtClean="0">
                <a:latin typeface="Times New Roman Tj" pitchFamily="18" charset="-52"/>
              </a:rPr>
              <a:t> ин </a:t>
            </a:r>
            <a:r>
              <a:rPr lang="ru-RU" sz="3400" dirty="0" err="1" smtClean="0">
                <a:latin typeface="Times New Roman Tj" pitchFamily="18" charset="-52"/>
              </a:rPr>
              <a:t>назария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омилҳои истеҳсолї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вобаста</a:t>
            </a:r>
            <a:r>
              <a:rPr lang="ru-RU" sz="3400" dirty="0" smtClean="0">
                <a:latin typeface="Times New Roman Tj" pitchFamily="18" charset="-52"/>
              </a:rPr>
              <a:t> ба </a:t>
            </a:r>
            <a:r>
              <a:rPr lang="ru-RU" sz="3400" dirty="0" err="1" smtClean="0">
                <a:latin typeface="Times New Roman Tj" pitchFamily="18" charset="-52"/>
              </a:rPr>
              <a:t>талаботњои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олї</a:t>
            </a:r>
            <a:r>
              <a:rPr lang="ru-RU" sz="3400" dirty="0" smtClean="0">
                <a:latin typeface="Times New Roman Tj" pitchFamily="18" charset="-52"/>
              </a:rPr>
              <a:t> ва </a:t>
            </a:r>
            <a:r>
              <a:rPr lang="ru-RU" sz="3400" dirty="0" err="1" smtClean="0">
                <a:latin typeface="Times New Roman Tj" pitchFamily="18" charset="-52"/>
              </a:rPr>
              <a:t>кўшишњои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шахсият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асосан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таъсир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мерасонад</a:t>
            </a:r>
            <a:r>
              <a:rPr lang="ru-RU" sz="3400" dirty="0" smtClean="0">
                <a:latin typeface="Times New Roman Tj" pitchFamily="18" charset="-52"/>
              </a:rPr>
              <a:t>. </a:t>
            </a:r>
            <a:endParaRPr lang="ru-RU" sz="3400" dirty="0" smtClean="0">
              <a:latin typeface="Times New Roman Tj" pitchFamily="18" charset="-52"/>
            </a:endParaRPr>
          </a:p>
          <a:p>
            <a:pPr marL="180975" indent="-180975" algn="just">
              <a:lnSpc>
                <a:spcPct val="120000"/>
              </a:lnSpc>
            </a:pPr>
            <a:r>
              <a:rPr lang="ru-RU" sz="3400" dirty="0" err="1" smtClean="0">
                <a:latin typeface="Times New Roman Tj" pitchFamily="18" charset="-52"/>
              </a:rPr>
              <a:t>Албатта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набудани</a:t>
            </a:r>
            <a:r>
              <a:rPr lang="ru-RU" sz="3400" dirty="0" smtClean="0">
                <a:latin typeface="Times New Roman Tj" pitchFamily="18" charset="-52"/>
              </a:rPr>
              <a:t> ин </a:t>
            </a:r>
            <a:r>
              <a:rPr lang="ru-RU" sz="3400" dirty="0" err="1" smtClean="0">
                <a:latin typeface="Times New Roman Tj" pitchFamily="18" charset="-52"/>
              </a:rPr>
              <a:t>омилҳо метавонанд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ноумедӣ </a:t>
            </a:r>
            <a:r>
              <a:rPr lang="ru-RU" sz="3400" dirty="0" smtClean="0">
                <a:latin typeface="Times New Roman Tj" pitchFamily="18" charset="-52"/>
              </a:rPr>
              <a:t>ва </a:t>
            </a:r>
            <a:r>
              <a:rPr lang="ru-RU" sz="3400" dirty="0" err="1" smtClean="0">
                <a:latin typeface="Times New Roman Tj" pitchFamily="18" charset="-52"/>
              </a:rPr>
              <a:t>боиси</a:t>
            </a:r>
            <a:r>
              <a:rPr lang="ru-RU" sz="3400" dirty="0" smtClean="0">
                <a:latin typeface="Times New Roman Tj" pitchFamily="18" charset="-52"/>
              </a:rPr>
              <a:t> дар </a:t>
            </a:r>
            <a:r>
              <a:rPr lang="ru-RU" sz="3400" dirty="0" err="1" smtClean="0">
                <a:latin typeface="Times New Roman Tj" pitchFamily="18" charset="-52"/>
              </a:rPr>
              <a:t>фаъолияти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корманд</a:t>
            </a:r>
            <a:r>
              <a:rPr lang="ru-RU" sz="3400" dirty="0" smtClean="0">
                <a:latin typeface="Times New Roman Tj" pitchFamily="18" charset="-52"/>
              </a:rPr>
              <a:t> аз </a:t>
            </a:r>
            <a:r>
              <a:rPr lang="ru-RU" sz="3400" dirty="0" err="1" smtClean="0">
                <a:latin typeface="Times New Roman Tj" pitchFamily="18" charset="-52"/>
              </a:rPr>
              <a:t>байн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рафтани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маромњо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гардад</a:t>
            </a:r>
            <a:r>
              <a:rPr lang="ru-RU" sz="3400" dirty="0" smtClean="0">
                <a:latin typeface="Times New Roman Tj" pitchFamily="18" charset="-52"/>
              </a:rPr>
              <a:t>. 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sz="3400" dirty="0" err="1" smtClean="0">
                <a:latin typeface="Times New Roman Tj" pitchFamily="18" charset="-52"/>
              </a:rPr>
              <a:t>Омилҳои </a:t>
            </a:r>
            <a:r>
              <a:rPr lang="ru-RU" sz="3400" dirty="0" err="1" smtClean="0">
                <a:latin typeface="Times New Roman Tj" pitchFamily="18" charset="-52"/>
              </a:rPr>
              <a:t>гигиенї-ахлоќї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њолати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маънавї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иќлими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муҳити кории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инсонро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инъикос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мекунанд</a:t>
            </a:r>
            <a:r>
              <a:rPr lang="ru-RU" sz="3400" dirty="0" smtClean="0">
                <a:latin typeface="Times New Roman Tj" pitchFamily="18" charset="-52"/>
              </a:rPr>
              <a:t>. 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sz="3400" dirty="0" err="1" smtClean="0">
                <a:latin typeface="Times New Roman Tj" pitchFamily="18" charset="-52"/>
              </a:rPr>
              <a:t>Герсберг</a:t>
            </a:r>
            <a:r>
              <a:rPr lang="ru-RU" sz="3400" dirty="0" smtClean="0">
                <a:latin typeface="Times New Roman Tj" pitchFamily="18" charset="-52"/>
              </a:rPr>
              <a:t> аз </a:t>
            </a:r>
            <a:r>
              <a:rPr lang="ru-RU" sz="3400" dirty="0" err="1" smtClean="0">
                <a:latin typeface="Times New Roman Tj" pitchFamily="18" charset="-52"/>
              </a:rPr>
              <a:t>байни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онҳо</a:t>
            </a:r>
            <a:r>
              <a:rPr lang="ru-RU" sz="3400" dirty="0" smtClean="0">
                <a:latin typeface="Times New Roman Tj" pitchFamily="18" charset="-52"/>
              </a:rPr>
              <a:t>: </a:t>
            </a:r>
            <a:r>
              <a:rPr lang="ru-RU" sz="3400" dirty="0" err="1" smtClean="0">
                <a:latin typeface="Times New Roman Tj" pitchFamily="18" charset="-52"/>
              </a:rPr>
              <a:t>шароити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мењнат</a:t>
            </a:r>
            <a:r>
              <a:rPr lang="ru-RU" sz="3400" dirty="0" smtClean="0">
                <a:latin typeface="Times New Roman Tj" pitchFamily="18" charset="-52"/>
              </a:rPr>
              <a:t>, пул, </a:t>
            </a:r>
            <a:r>
              <a:rPr lang="ru-RU" sz="3400" dirty="0" err="1" smtClean="0">
                <a:latin typeface="Times New Roman Tj" pitchFamily="18" charset="-52"/>
              </a:rPr>
              <a:t>мавќеъ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бехатарї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муносибатњои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байнињамдигарї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сиёсати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маъмурии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ширкат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менељменти</a:t>
            </a:r>
            <a:r>
              <a:rPr lang="ru-RU" sz="3400" dirty="0" smtClean="0">
                <a:latin typeface="Times New Roman Tj" pitchFamily="18" charset="-52"/>
              </a:rPr>
              <a:t> дараљаи </a:t>
            </a:r>
            <a:r>
              <a:rPr lang="ru-RU" sz="3400" dirty="0" err="1" smtClean="0">
                <a:latin typeface="Times New Roman Tj" pitchFamily="18" charset="-52"/>
              </a:rPr>
              <a:t>ибтидоиро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људо</a:t>
            </a:r>
            <a:r>
              <a:rPr lang="ru-RU" sz="3400" dirty="0" smtClean="0">
                <a:latin typeface="Times New Roman Tj" pitchFamily="18" charset="-52"/>
              </a:rPr>
              <a:t> кардааст.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sz="3400" dirty="0" err="1" smtClean="0">
                <a:latin typeface="Times New Roman Tj" pitchFamily="18" charset="-52"/>
              </a:rPr>
              <a:t>Ҳолатҳое, ки</a:t>
            </a:r>
            <a:r>
              <a:rPr lang="ru-RU" sz="3400" dirty="0" smtClean="0">
                <a:latin typeface="Times New Roman Tj" pitchFamily="18" charset="-52"/>
              </a:rPr>
              <a:t> пеш аз </a:t>
            </a:r>
            <a:r>
              <a:rPr lang="ru-RU" sz="3400" dirty="0" err="1" smtClean="0">
                <a:latin typeface="Times New Roman Tj" pitchFamily="18" charset="-52"/>
              </a:rPr>
              <a:t>ҳама кормандонро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қонеъ </a:t>
            </a:r>
            <a:r>
              <a:rPr lang="ru-RU" sz="3400" dirty="0" smtClean="0">
                <a:latin typeface="Times New Roman Tj" pitchFamily="18" charset="-52"/>
              </a:rPr>
              <a:t>карда </a:t>
            </a:r>
            <a:r>
              <a:rPr lang="ru-RU" sz="3400" dirty="0" err="1" smtClean="0">
                <a:latin typeface="Times New Roman Tj" pitchFamily="18" charset="-52"/>
              </a:rPr>
              <a:t>наметавонанд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инњо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мебошанд</a:t>
            </a:r>
            <a:r>
              <a:rPr lang="ru-RU" sz="3400" dirty="0" smtClean="0">
                <a:latin typeface="Times New Roman Tj" pitchFamily="18" charset="-52"/>
              </a:rPr>
              <a:t>: </a:t>
            </a:r>
            <a:r>
              <a:rPr lang="ru-RU" sz="3400" dirty="0" err="1" smtClean="0">
                <a:latin typeface="Times New Roman Tj" pitchFamily="18" charset="-52"/>
              </a:rPr>
              <a:t>нобарории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сиёсати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ширкат</a:t>
            </a:r>
            <a:r>
              <a:rPr lang="ru-RU" sz="3400" dirty="0" smtClean="0">
                <a:latin typeface="Times New Roman Tj" pitchFamily="18" charset="-52"/>
              </a:rPr>
              <a:t> ва </a:t>
            </a:r>
            <a:r>
              <a:rPr lang="ru-RU" sz="3400" dirty="0" err="1" smtClean="0">
                <a:latin typeface="Times New Roman Tj" pitchFamily="18" charset="-52"/>
              </a:rPr>
              <a:t>таљрибаи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маъмурияти</a:t>
            </a:r>
            <a:r>
              <a:rPr lang="ru-RU" sz="3400" dirty="0" smtClean="0">
                <a:latin typeface="Times New Roman Tj" pitchFamily="18" charset="-52"/>
              </a:rPr>
              <a:t> он; </a:t>
            </a:r>
            <a:r>
              <a:rPr lang="ru-RU" sz="3400" dirty="0" err="1" smtClean="0">
                <a:latin typeface="Times New Roman Tj" pitchFamily="18" charset="-52"/>
              </a:rPr>
              <a:t>набудани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менељменти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хуби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сатњи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ибтидої</a:t>
            </a:r>
            <a:r>
              <a:rPr lang="ru-RU" sz="3400" dirty="0" smtClean="0">
                <a:latin typeface="Times New Roman Tj" pitchFamily="18" charset="-52"/>
              </a:rPr>
              <a:t>, </a:t>
            </a:r>
            <a:r>
              <a:rPr lang="ru-RU" sz="3400" dirty="0" err="1" smtClean="0">
                <a:latin typeface="Times New Roman Tj" pitchFamily="18" charset="-52"/>
              </a:rPr>
              <a:t>њам</a:t>
            </a:r>
            <a:r>
              <a:rPr lang="ru-RU" sz="3400" dirty="0" smtClean="0">
                <a:latin typeface="Times New Roman Tj" pitchFamily="18" charset="-52"/>
              </a:rPr>
              <a:t> аз </a:t>
            </a:r>
            <a:r>
              <a:rPr lang="ru-RU" sz="3400" dirty="0" err="1" smtClean="0">
                <a:latin typeface="Times New Roman Tj" pitchFamily="18" charset="-52"/>
              </a:rPr>
              <a:t>нуќтаи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назари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техникї</a:t>
            </a:r>
            <a:r>
              <a:rPr lang="ru-RU" sz="3400" dirty="0" smtClean="0">
                <a:latin typeface="Times New Roman Tj" pitchFamily="18" charset="-52"/>
              </a:rPr>
              <a:t> ва </a:t>
            </a:r>
            <a:r>
              <a:rPr lang="ru-RU" sz="3400" dirty="0" err="1" smtClean="0">
                <a:latin typeface="Times New Roman Tj" pitchFamily="18" charset="-52"/>
              </a:rPr>
              <a:t>њам</a:t>
            </a:r>
            <a:r>
              <a:rPr lang="ru-RU" sz="3400" dirty="0" smtClean="0">
                <a:latin typeface="Times New Roman Tj" pitchFamily="18" charset="-52"/>
              </a:rPr>
              <a:t> иљтимої; </a:t>
            </a:r>
            <a:r>
              <a:rPr lang="ru-RU" sz="3400" dirty="0" err="1" smtClean="0">
                <a:latin typeface="Times New Roman Tj" pitchFamily="18" charset="-52"/>
              </a:rPr>
              <a:t>шароити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вазнини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мењнат</a:t>
            </a:r>
            <a:r>
              <a:rPr lang="ru-RU" sz="3400" dirty="0" smtClean="0">
                <a:latin typeface="Times New Roman Tj" pitchFamily="18" charset="-52"/>
              </a:rPr>
              <a:t>; </a:t>
            </a:r>
            <a:r>
              <a:rPr lang="ru-RU" sz="3400" dirty="0" err="1" smtClean="0">
                <a:latin typeface="Times New Roman Tj" pitchFamily="18" charset="-52"/>
              </a:rPr>
              <a:t>тафовути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музди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мењнат</a:t>
            </a:r>
            <a:r>
              <a:rPr lang="ru-RU" sz="3400" dirty="0" smtClean="0">
                <a:latin typeface="Times New Roman Tj" pitchFamily="18" charset="-52"/>
              </a:rPr>
              <a:t> дар </a:t>
            </a:r>
            <a:r>
              <a:rPr lang="ru-RU" sz="3400" dirty="0" err="1" smtClean="0">
                <a:latin typeface="Times New Roman Tj" pitchFamily="18" charset="-52"/>
              </a:rPr>
              <a:t>ќиёс</a:t>
            </a:r>
            <a:r>
              <a:rPr lang="ru-RU" sz="3400" dirty="0" smtClean="0">
                <a:latin typeface="Times New Roman Tj" pitchFamily="18" charset="-52"/>
              </a:rPr>
              <a:t> бо </a:t>
            </a:r>
            <a:r>
              <a:rPr lang="ru-RU" sz="3400" dirty="0" err="1" smtClean="0">
                <a:latin typeface="Times New Roman Tj" pitchFamily="18" charset="-52"/>
              </a:rPr>
              <a:t>сарфи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ќувваи</a:t>
            </a:r>
            <a:r>
              <a:rPr lang="ru-RU" sz="3400" dirty="0" smtClean="0">
                <a:latin typeface="Times New Roman Tj" pitchFamily="18" charset="-52"/>
              </a:rPr>
              <a:t> </a:t>
            </a:r>
            <a:r>
              <a:rPr lang="ru-RU" sz="3400" dirty="0" err="1" smtClean="0">
                <a:latin typeface="Times New Roman Tj" pitchFamily="18" charset="-52"/>
              </a:rPr>
              <a:t>мењнат</a:t>
            </a:r>
            <a:r>
              <a:rPr lang="ru-RU" sz="3400" dirty="0" smtClean="0">
                <a:latin typeface="Times New Roman Tj" pitchFamily="18" charset="-52"/>
              </a:rPr>
              <a:t>.</a:t>
            </a:r>
          </a:p>
          <a:p>
            <a:pPr marL="180975" indent="-180975" algn="just">
              <a:lnSpc>
                <a:spcPct val="120000"/>
              </a:lnSpc>
            </a:pPr>
            <a:endParaRPr lang="ru-RU" dirty="0">
              <a:solidFill>
                <a:schemeClr val="tx2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Ф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. </a:t>
            </a: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Герсберг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712967" cy="56166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Герсберг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хулосае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омадааст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омилњо</a:t>
            </a:r>
            <a:r>
              <a:rPr lang="ru-RU" dirty="0" smtClean="0">
                <a:latin typeface="Times New Roman Tj" pitchFamily="18" charset="-52"/>
              </a:rPr>
              <a:t> пеш аз </a:t>
            </a:r>
            <a:r>
              <a:rPr lang="ru-RU" dirty="0" err="1" smtClean="0">
                <a:latin typeface="Times New Roman Tj" pitchFamily="18" charset="-52"/>
              </a:rPr>
              <a:t>њама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норозигї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ќаноатманд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набудан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инъикос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, на </a:t>
            </a:r>
            <a:r>
              <a:rPr lang="ru-RU" dirty="0" err="1" smtClean="0">
                <a:latin typeface="Times New Roman Tj" pitchFamily="18" charset="-52"/>
              </a:rPr>
              <a:t>маромнокиро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Ҳатто њангоми</a:t>
            </a:r>
            <a:r>
              <a:rPr lang="ru-RU" dirty="0" smtClean="0">
                <a:latin typeface="Times New Roman Tj" pitchFamily="18" charset="-52"/>
              </a:rPr>
              <a:t> дараљаи </a:t>
            </a:r>
            <a:r>
              <a:rPr lang="ru-RU" dirty="0" err="1" smtClean="0">
                <a:latin typeface="Times New Roman Tj" pitchFamily="18" charset="-52"/>
              </a:rPr>
              <a:t>муайяни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ќаноатмандї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њанўз</a:t>
            </a:r>
            <a:r>
              <a:rPr lang="ru-RU" dirty="0" smtClean="0">
                <a:latin typeface="Times New Roman Tj" pitchFamily="18" charset="-52"/>
              </a:rPr>
              <a:t> њамчун </a:t>
            </a:r>
            <a:r>
              <a:rPr lang="ru-RU" dirty="0" err="1" smtClean="0">
                <a:latin typeface="Times New Roman Tj" pitchFamily="18" charset="-52"/>
              </a:rPr>
              <a:t>маромњои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рўњбаландкунанда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ќавї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нестанд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Аммо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омилњои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гигиенї-ахлоќї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тањкурсие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мебошанд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оянда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маљмўи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омилњои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мусбии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маромњоро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инкишоф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дињанд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Њамин</a:t>
            </a:r>
            <a:r>
              <a:rPr lang="ru-RU" dirty="0" smtClean="0">
                <a:latin typeface="Times New Roman Tj" pitchFamily="18" charset="-52"/>
              </a:rPr>
              <a:t> тавр, </a:t>
            </a:r>
            <a:r>
              <a:rPr lang="ru-RU" dirty="0" err="1" smtClean="0">
                <a:latin typeface="Times New Roman Tj" pitchFamily="18" charset="-52"/>
              </a:rPr>
              <a:t>метавон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зикр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њамеша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омилњои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гигиенї-ахлоќї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муњити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корхона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коргарон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муњим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мебошанд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хусусан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њангоме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он </a:t>
            </a:r>
            <a:r>
              <a:rPr lang="ru-RU" dirty="0" err="1" smtClean="0">
                <a:latin typeface="Times New Roman Tj" pitchFamily="18" charset="-52"/>
              </a:rPr>
              <a:t>доираи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васеи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имкониятњо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интихоби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мављуд</a:t>
            </a:r>
            <a:r>
              <a:rPr lang="ru-RU" dirty="0" smtClean="0">
                <a:latin typeface="Times New Roman Tj" pitchFamily="18" charset="-52"/>
              </a:rPr>
              <a:t> аст.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Маромњои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мусбї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дараљањои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баландтарини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талаботњои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алоќаманд</a:t>
            </a:r>
            <a:r>
              <a:rPr lang="ru-RU" dirty="0" smtClean="0">
                <a:latin typeface="Times New Roman Tj" pitchFamily="18" charset="-52"/>
              </a:rPr>
              <a:t> мебошад. 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Роњбароне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истењсолот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хоњиши</a:t>
            </a:r>
            <a:r>
              <a:rPr lang="ru-RU" dirty="0" smtClean="0">
                <a:latin typeface="Times New Roman Tj" pitchFamily="18" charset="-52"/>
              </a:rPr>
              <a:t> ба даст </a:t>
            </a:r>
            <a:r>
              <a:rPr lang="ru-RU" dirty="0" err="1" smtClean="0">
                <a:latin typeface="Times New Roman Tj" pitchFamily="18" charset="-52"/>
              </a:rPr>
              <a:t>овардани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натиљањаи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баланди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сатњи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олї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чорањоро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таъмини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талаботњои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коргарон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сатњи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олї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чораљўи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marL="180975" indent="-180975" algn="just">
              <a:lnSpc>
                <a:spcPct val="120000"/>
              </a:lnSpc>
            </a:pPr>
            <a:endParaRPr lang="ru-RU" dirty="0">
              <a:solidFill>
                <a:schemeClr val="tx2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Ф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. </a:t>
            </a: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Герсберг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354104"/>
            <a:ext cx="82809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err="1" smtClean="0">
                <a:latin typeface="Times New Roman Tj" pitchFamily="18" charset="-52"/>
              </a:rPr>
              <a:t>Ташаккур</a:t>
            </a:r>
            <a:r>
              <a:rPr lang="ru-RU" sz="6000" b="1" dirty="0" smtClean="0">
                <a:latin typeface="Times New Roman Tj" pitchFamily="18" charset="-52"/>
              </a:rPr>
              <a:t> </a:t>
            </a:r>
          </a:p>
          <a:p>
            <a:pPr algn="ctr"/>
            <a:r>
              <a:rPr lang="ru-RU" sz="6000" b="1" dirty="0" smtClean="0">
                <a:latin typeface="Times New Roman Tj" pitchFamily="18" charset="-52"/>
              </a:rPr>
              <a:t>ба </a:t>
            </a:r>
            <a:r>
              <a:rPr lang="ru-RU" sz="6000" b="1" dirty="0" err="1" smtClean="0">
                <a:latin typeface="Times New Roman Tj" pitchFamily="18" charset="-52"/>
              </a:rPr>
              <a:t>диќќататон</a:t>
            </a:r>
            <a:r>
              <a:rPr lang="ru-RU" sz="6000" b="1" dirty="0" smtClean="0">
                <a:latin typeface="Times New Roman Tj" pitchFamily="18" charset="-52"/>
              </a:rPr>
              <a:t>!</a:t>
            </a:r>
            <a:endParaRPr lang="ru-RU" sz="60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7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Аксарияти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психологоне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меомўзанд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комилан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боварї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боасос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мақсаднок, далелнок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мебошанд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ибораи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сабабњое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асоси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он одам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(роњи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интихобшуда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оќилона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шуморида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мешавад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;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фикри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солим,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набудани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назорат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ғайрањо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доимо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кўшиш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чизе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дињанд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ќонеъ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гардонидани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талаботи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шахсии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ањамият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робита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ињотаи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муњит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мебинанд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Аксаран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фањмида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инсон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хел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Вале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маромњои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беихтиёронае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њастанд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вазъиятњои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мушаххас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маромњо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тавсифи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онњо</a:t>
            </a: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7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давоми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њазорсолањо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корфармоён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мањорати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таъсиррасонї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тезонидани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иљроиши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амалиётњои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корхонаю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ташкилотњоро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Методи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анъанавї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содда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оќилонаи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маромнокии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то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давраи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иќтисоди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бозоргонї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методи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тозиёна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ќамчин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ё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мукофот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ё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љазо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асос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ёфта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буд.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Методи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мазкур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баъзан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ирўз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низ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натиљаи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одатан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кўтоњмуддат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мебошад.</a:t>
            </a:r>
          </a:p>
          <a:p>
            <a:pPr algn="just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инсон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бомаром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аст ва 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њаяљон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љиду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љањд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иљрои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самаранок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эљодї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ё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сабабњои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гуногун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амалї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гардад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як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намудани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мароми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асос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мегирад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њамчун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ќувваи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пешбаранда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муайянкунандаи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интихоби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мушаххаси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шахсият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вобастагї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ин ё 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вазъият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фањмидан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лозим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аст.</a:t>
            </a:r>
          </a:p>
          <a:p>
            <a:pPr algn="just">
              <a:buFont typeface="Wingdings" pitchFamily="2" charset="2"/>
              <a:buChar char="Ø"/>
            </a:pP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маромњо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тавсифи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онњо</a:t>
            </a: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7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buClr>
                <a:srgbClr val="7030A0"/>
              </a:buClr>
              <a:buFont typeface="Wingdings" pitchFamily="2" charset="2"/>
              <a:buChar char="v"/>
            </a:pPr>
            <a:r>
              <a:rPr lang="ru-RU" dirty="0" err="1" smtClean="0">
                <a:latin typeface="Times New Roman Tj" pitchFamily="18" charset="-52"/>
              </a:rPr>
              <a:t>Менељерон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њамеша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њангоми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кадом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шароитњо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баъди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супориши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мушаххас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фаъолият</a:t>
            </a:r>
            <a:r>
              <a:rPr lang="ru-RU" dirty="0" smtClean="0">
                <a:latin typeface="Times New Roman Tj" pitchFamily="18" charset="-52"/>
              </a:rPr>
              <a:t> кардан </a:t>
            </a:r>
            <a:r>
              <a:rPr lang="ru-RU" dirty="0" err="1" smtClean="0">
                <a:latin typeface="Times New Roman Tj" pitchFamily="18" charset="-52"/>
              </a:rPr>
              <a:t>њавасманданд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buClr>
                <a:srgbClr val="7030A0"/>
              </a:buClr>
              <a:buFont typeface="Wingdings" pitchFamily="2" charset="2"/>
              <a:buChar char="v"/>
            </a:pP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донанд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водор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то ин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шадидан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барои </a:t>
            </a:r>
            <a:r>
              <a:rPr lang="ru-RU" dirty="0" err="1" smtClean="0">
                <a:latin typeface="Times New Roman Tj" pitchFamily="18" charset="-52"/>
              </a:rPr>
              <a:t>иљрои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вазифа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кўшиш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новобаста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мушкилот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дар раванди </a:t>
            </a:r>
            <a:r>
              <a:rPr lang="ru-RU" dirty="0" err="1" smtClean="0">
                <a:latin typeface="Times New Roman Tj" pitchFamily="18" charset="-52"/>
              </a:rPr>
              <a:t>ноил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гардидани</a:t>
            </a:r>
            <a:r>
              <a:rPr lang="ru-RU" dirty="0" smtClean="0">
                <a:latin typeface="Times New Roman Tj" pitchFamily="18" charset="-52"/>
              </a:rPr>
              <a:t> он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buClr>
                <a:srgbClr val="7030A0"/>
              </a:buClr>
              <a:buFont typeface="Wingdings" pitchFamily="2" charset="2"/>
              <a:buChar char="v"/>
            </a:pPr>
            <a:r>
              <a:rPr lang="ru-RU" dirty="0" err="1" smtClean="0">
                <a:latin typeface="Times New Roman Tj" pitchFamily="18" charset="-52"/>
              </a:rPr>
              <a:t>Маљмўи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тањќиќњои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маромнокии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солњои</a:t>
            </a:r>
            <a:r>
              <a:rPr lang="ru-RU" dirty="0" smtClean="0">
                <a:latin typeface="Times New Roman Tj" pitchFamily="18" charset="-52"/>
              </a:rPr>
              <a:t> 20- </a:t>
            </a:r>
            <a:r>
              <a:rPr lang="ru-RU" dirty="0" err="1" smtClean="0">
                <a:latin typeface="Times New Roman Tj" pitchFamily="18" charset="-52"/>
              </a:rPr>
              <a:t>уми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en-US" dirty="0" smtClean="0"/>
              <a:t>XX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ширкати</a:t>
            </a:r>
            <a:r>
              <a:rPr lang="ru-RU" dirty="0" smtClean="0">
                <a:latin typeface="Times New Roman Tj" pitchFamily="18" charset="-52"/>
              </a:rPr>
              <a:t> «Вестерн Электрик»-и  </a:t>
            </a:r>
            <a:r>
              <a:rPr lang="ru-RU" dirty="0" err="1" smtClean="0">
                <a:latin typeface="Times New Roman Tj" pitchFamily="18" charset="-52"/>
              </a:rPr>
              <a:t>шањри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Хоуторни</a:t>
            </a:r>
            <a:r>
              <a:rPr lang="ru-RU" dirty="0" smtClean="0">
                <a:latin typeface="Times New Roman Tj" pitchFamily="18" charset="-52"/>
              </a:rPr>
              <a:t> ШМА </a:t>
            </a:r>
            <a:r>
              <a:rPr lang="ru-RU" dirty="0" err="1" smtClean="0">
                <a:latin typeface="Times New Roman Tj" pitchFamily="18" charset="-52"/>
              </a:rPr>
              <a:t>гузаронида</a:t>
            </a:r>
            <a:r>
              <a:rPr lang="ru-RU" dirty="0" smtClean="0">
                <a:latin typeface="Times New Roman Tj" pitchFamily="18" charset="-52"/>
              </a:rPr>
              <a:t> шудааст, 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натиҷаи </a:t>
            </a:r>
            <a:r>
              <a:rPr lang="ru-RU" dirty="0" smtClean="0">
                <a:latin typeface="Times New Roman Tj" pitchFamily="18" charset="-52"/>
              </a:rPr>
              <a:t>он </a:t>
            </a:r>
            <a:r>
              <a:rPr lang="ru-RU" dirty="0" err="1" smtClean="0">
                <a:latin typeface="Times New Roman Tj" pitchFamily="18" charset="-52"/>
              </a:rPr>
              <a:t>хулосаи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бароварда</a:t>
            </a:r>
            <a:r>
              <a:rPr lang="ru-RU" dirty="0" smtClean="0">
                <a:latin typeface="Times New Roman Tj" pitchFamily="18" charset="-52"/>
              </a:rPr>
              <a:t> шудааст - ба </a:t>
            </a:r>
            <a:r>
              <a:rPr lang="ru-RU" dirty="0" err="1" smtClean="0">
                <a:latin typeface="Times New Roman Tj" pitchFamily="18" charset="-52"/>
              </a:rPr>
              <a:t>кормандон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писанд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ањмият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доштани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дар раванди </a:t>
            </a:r>
            <a:r>
              <a:rPr lang="ru-RU" dirty="0" err="1" smtClean="0">
                <a:latin typeface="Times New Roman Tj" pitchFamily="18" charset="-52"/>
              </a:rPr>
              <a:t>мењнат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эњсос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ин дар </a:t>
            </a:r>
            <a:r>
              <a:rPr lang="ru-RU" dirty="0" err="1" smtClean="0">
                <a:latin typeface="Times New Roman Tj" pitchFamily="18" charset="-52"/>
              </a:rPr>
              <a:t>айни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актуалї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дуруст</a:t>
            </a:r>
            <a:r>
              <a:rPr lang="ru-RU" dirty="0" smtClean="0">
                <a:latin typeface="Times New Roman Tj" pitchFamily="18" charset="-52"/>
              </a:rPr>
              <a:t> мебошад.</a:t>
            </a:r>
          </a:p>
          <a:p>
            <a:pPr algn="just">
              <a:lnSpc>
                <a:spcPct val="120000"/>
              </a:lnSpc>
              <a:buClr>
                <a:srgbClr val="7030A0"/>
              </a:buClr>
              <a:buFont typeface="Wingdings" pitchFamily="2" charset="2"/>
              <a:buChar char="v"/>
            </a:pP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њамин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давра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тадќиќотии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зиёдро</a:t>
            </a:r>
            <a:r>
              <a:rPr lang="ru-RU" dirty="0" smtClean="0">
                <a:latin typeface="Times New Roman Tj" pitchFamily="18" charset="-52"/>
              </a:rPr>
              <a:t> доир ба </a:t>
            </a:r>
            <a:r>
              <a:rPr lang="ru-RU" dirty="0" err="1" smtClean="0">
                <a:latin typeface="Times New Roman Tj" pitchFamily="18" charset="-52"/>
              </a:rPr>
              <a:t>омўзиши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маромњои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иќтисодчиёни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шуравї</a:t>
            </a:r>
            <a:r>
              <a:rPr lang="ru-RU" dirty="0" smtClean="0">
                <a:latin typeface="Times New Roman Tj" pitchFamily="18" charset="-52"/>
              </a:rPr>
              <a:t>: А. К. </a:t>
            </a:r>
            <a:r>
              <a:rPr lang="ru-RU" dirty="0" err="1" smtClean="0">
                <a:latin typeface="Times New Roman Tj" pitchFamily="18" charset="-52"/>
              </a:rPr>
              <a:t>Гастев</a:t>
            </a:r>
            <a:r>
              <a:rPr lang="ru-RU" dirty="0" smtClean="0">
                <a:latin typeface="Times New Roman Tj" pitchFamily="18" charset="-52"/>
              </a:rPr>
              <a:t>, Л. Жданов, В. Я. Подгаецкий ва С. Д. </a:t>
            </a:r>
            <a:r>
              <a:rPr lang="ru-RU" dirty="0" err="1" smtClean="0">
                <a:latin typeface="Times New Roman Tj" pitchFamily="18" charset="-52"/>
              </a:rPr>
              <a:t>Стрельбицкий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анљом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расондаанд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маромњо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тавсифи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онњо</a:t>
            </a: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7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Муњаќиќи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барљаста</a:t>
            </a:r>
            <a:r>
              <a:rPr lang="ru-RU" dirty="0" smtClean="0">
                <a:latin typeface="Times New Roman Tj" pitchFamily="18" charset="-52"/>
              </a:rPr>
              <a:t> А. К. </a:t>
            </a:r>
            <a:r>
              <a:rPr lang="ru-RU" dirty="0" err="1" smtClean="0">
                <a:latin typeface="Times New Roman Tj" pitchFamily="18" charset="-52"/>
              </a:rPr>
              <a:t>Гастев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солњои</a:t>
            </a:r>
            <a:r>
              <a:rPr lang="ru-RU" dirty="0" smtClean="0">
                <a:latin typeface="Times New Roman Tj" pitchFamily="18" charset="-52"/>
              </a:rPr>
              <a:t> 1920) дар </a:t>
            </a:r>
            <a:r>
              <a:rPr lang="ru-RU" dirty="0" err="1" smtClean="0">
                <a:latin typeface="Times New Roman Tj" pitchFamily="18" charset="-52"/>
              </a:rPr>
              <a:t>асарњои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масъалањои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ташкил</a:t>
            </a:r>
            <a:r>
              <a:rPr lang="ru-RU" dirty="0" smtClean="0">
                <a:latin typeface="Times New Roman Tj" pitchFamily="18" charset="-52"/>
              </a:rPr>
              <a:t> ва идоракунии </a:t>
            </a:r>
            <a:r>
              <a:rPr lang="ru-RU" dirty="0" err="1" smtClean="0">
                <a:latin typeface="Times New Roman Tj" pitchFamily="18" charset="-52"/>
              </a:rPr>
              <a:t>мењнатро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тањќиќ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намудааст</a:t>
            </a:r>
            <a:r>
              <a:rPr lang="ru-RU" dirty="0" smtClean="0">
                <a:latin typeface="Times New Roman Tj" pitchFamily="18" charset="-52"/>
              </a:rPr>
              <a:t>. Ў пеш аз </a:t>
            </a:r>
            <a:r>
              <a:rPr lang="ru-RU" dirty="0" err="1" smtClean="0">
                <a:latin typeface="Times New Roman Tj" pitchFamily="18" charset="-52"/>
              </a:rPr>
              <a:t>њама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масъалањои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њавасмандгардонии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иќтисодии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намудааст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Олими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 Л. Жданов - </a:t>
            </a:r>
            <a:r>
              <a:rPr lang="ru-RU" dirty="0" err="1" smtClean="0">
                <a:latin typeface="Times New Roman Tj" pitchFamily="18" charset="-52"/>
              </a:rPr>
              <a:t>методологияи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идоракуниро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тањия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</a:t>
            </a:r>
            <a:r>
              <a:rPr lang="ru-RU" dirty="0" smtClean="0">
                <a:latin typeface="Times New Roman Tj" pitchFamily="18" charset="-52"/>
              </a:rPr>
              <a:t>, дар </a:t>
            </a:r>
            <a:r>
              <a:rPr lang="ru-RU" dirty="0" err="1" smtClean="0">
                <a:latin typeface="Times New Roman Tj" pitchFamily="18" charset="-52"/>
              </a:rPr>
              <a:t>тањќиќотњои</a:t>
            </a:r>
            <a:r>
              <a:rPr lang="ru-RU" dirty="0" smtClean="0">
                <a:latin typeface="Times New Roman Tj" pitchFamily="18" charset="-52"/>
              </a:rPr>
              <a:t> худ ба </a:t>
            </a:r>
            <a:r>
              <a:rPr lang="ru-RU" dirty="0" err="1" smtClean="0">
                <a:latin typeface="Times New Roman Tj" pitchFamily="18" charset="-52"/>
              </a:rPr>
              <a:t>системаи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низоми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мустақим </a:t>
            </a:r>
            <a:r>
              <a:rPr lang="ru-RU" dirty="0" smtClean="0">
                <a:latin typeface="Times New Roman Tj" pitchFamily="18" charset="-52"/>
              </a:rPr>
              <a:t>ва </a:t>
            </a:r>
            <a:r>
              <a:rPr lang="ru-RU" dirty="0" err="1" smtClean="0">
                <a:latin typeface="Times New Roman Tj" pitchFamily="18" charset="-52"/>
              </a:rPr>
              <a:t>ошкорои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њавасмандии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моддии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кормандон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натиљаи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фаъолияти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тавваљўњи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хоса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намудааст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Аксарияти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тадќиќотчиён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мешуморанд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баробари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њавасмандии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моддї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омилњои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пурќуввати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ташаккулдињандаи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маромњо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муњити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дўстонаи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њамкорињои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кормандон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њолати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рўњии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истењсолї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дастгоњи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идоракунанда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меорад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муњаббат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</a:t>
            </a:r>
            <a:r>
              <a:rPr lang="ru-RU" dirty="0" smtClean="0">
                <a:latin typeface="Times New Roman Tj" pitchFamily="18" charset="-52"/>
              </a:rPr>
              <a:t> кори худ, 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асоси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ќобилият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майлу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хохиш</a:t>
            </a:r>
            <a:r>
              <a:rPr lang="ru-RU" dirty="0" smtClean="0">
                <a:latin typeface="Times New Roman Tj" pitchFamily="18" charset="-52"/>
              </a:rPr>
              <a:t> амалї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наќши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муњим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мебозанд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маромњо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тавсифи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онњо</a:t>
            </a: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7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 Tj" pitchFamily="18" charset="-52"/>
              </a:rPr>
              <a:t>Як </a:t>
            </a:r>
            <a:r>
              <a:rPr lang="ru-RU" dirty="0" err="1" smtClean="0">
                <a:latin typeface="Times New Roman Tj" pitchFamily="18" charset="-52"/>
              </a:rPr>
              <a:t>зумра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олимон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мешуморанд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сабабњои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водоркунандаи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рафтори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муњим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расонида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боиси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њолати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моддї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ахлоќии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– ин:  -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музди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мењнати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мувофиқ, 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-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пардохти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саривақтии 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он; 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-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њавасмандии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кормандон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аз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даромади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корхона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; 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-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љавобгў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будани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мењнат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шароитњои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гигиенї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-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бинои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равшан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бо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ҳавои тоза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, 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-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њолати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њарорати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муќаррарї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намнокии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40-70 %;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ғамхории роњбарон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доир ба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эҳтиёљоти моддї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иҷтимоии кормандон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; 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-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њайати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доимии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кормандон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;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муњити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мусоиди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психологї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дар коллектив;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рўњбаландии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маънавї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;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мусоидат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болоравии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 касбї ва </a:t>
            </a:r>
            <a:r>
              <a:rPr lang="ru-RU" i="1" dirty="0" err="1" smtClean="0">
                <a:solidFill>
                  <a:srgbClr val="002060"/>
                </a:solidFill>
                <a:latin typeface="Times New Roman Tj" pitchFamily="18" charset="-52"/>
              </a:rPr>
              <a:t>ғайрањо мебошанд</a:t>
            </a:r>
            <a:r>
              <a:rPr lang="ru-RU" i="1" dirty="0" smtClean="0">
                <a:solidFill>
                  <a:srgbClr val="002060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Мањз</a:t>
            </a:r>
            <a:r>
              <a:rPr lang="ru-RU" dirty="0" smtClean="0">
                <a:latin typeface="Times New Roman Tj" pitchFamily="18" charset="-52"/>
              </a:rPr>
              <a:t> роњбар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муњитеро</a:t>
            </a:r>
            <a:r>
              <a:rPr lang="ru-RU" dirty="0" smtClean="0">
                <a:latin typeface="Times New Roman Tj" pitchFamily="18" charset="-52"/>
              </a:rPr>
              <a:t> дар коллектив </a:t>
            </a:r>
            <a:r>
              <a:rPr lang="ru-RU" dirty="0" err="1" smtClean="0">
                <a:latin typeface="Times New Roman Tj" pitchFamily="18" charset="-52"/>
              </a:rPr>
              <a:t>созмон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дињад</a:t>
            </a:r>
            <a:r>
              <a:rPr lang="ru-RU" dirty="0" smtClean="0">
                <a:latin typeface="Times New Roman Tj" pitchFamily="18" charset="-52"/>
              </a:rPr>
              <a:t>, 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кормандонро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асоси</a:t>
            </a:r>
            <a:r>
              <a:rPr lang="ru-RU" dirty="0" smtClean="0">
                <a:latin typeface="Times New Roman Tj" pitchFamily="18" charset="-52"/>
              </a:rPr>
              <a:t> баланд </a:t>
            </a:r>
            <a:r>
              <a:rPr lang="ru-RU" dirty="0" err="1" smtClean="0">
                <a:latin typeface="Times New Roman Tj" pitchFamily="18" charset="-52"/>
              </a:rPr>
              <a:t>бардоштани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некуањволї</a:t>
            </a:r>
            <a:r>
              <a:rPr lang="ru-RU" dirty="0" smtClean="0">
                <a:latin typeface="Times New Roman Tj" pitchFamily="18" charset="-52"/>
              </a:rPr>
              <a:t> ва баланд </a:t>
            </a:r>
            <a:r>
              <a:rPr lang="ru-RU" dirty="0" err="1" smtClean="0">
                <a:latin typeface="Times New Roman Tj" pitchFamily="18" charset="-52"/>
              </a:rPr>
              <a:t>бардоштани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мавқеи ў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зинањои</a:t>
            </a:r>
            <a:r>
              <a:rPr lang="ru-RU" dirty="0" smtClean="0">
                <a:latin typeface="Times New Roman Tj" pitchFamily="18" charset="-52"/>
              </a:rPr>
              <a:t> иерархии </a:t>
            </a:r>
            <a:r>
              <a:rPr lang="ru-RU" dirty="0" err="1" smtClean="0">
                <a:latin typeface="Times New Roman Tj" pitchFamily="18" charset="-52"/>
              </a:rPr>
              <a:t>корхона</a:t>
            </a:r>
            <a:r>
              <a:rPr lang="ru-RU" dirty="0" smtClean="0">
                <a:latin typeface="Times New Roman Tj" pitchFamily="18" charset="-52"/>
              </a:rPr>
              <a:t>, барои </a:t>
            </a:r>
            <a:r>
              <a:rPr lang="ru-RU" dirty="0" err="1" smtClean="0">
                <a:latin typeface="Times New Roman Tj" pitchFamily="18" charset="-52"/>
              </a:rPr>
              <a:t>иљрои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самаранок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рўњбаланд</a:t>
            </a:r>
            <a:r>
              <a:rPr lang="ru-RU" dirty="0" smtClean="0">
                <a:latin typeface="Times New Roman Tj" pitchFamily="18" charset="-52"/>
              </a:rPr>
              <a:t> карда </a:t>
            </a:r>
            <a:r>
              <a:rPr lang="ru-RU" dirty="0" err="1" smtClean="0">
                <a:latin typeface="Times New Roman Tj" pitchFamily="18" charset="-52"/>
              </a:rPr>
              <a:t>тавонад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маромњо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тавсифи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онњо</a:t>
            </a: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7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шароити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иќтисоди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бозоргонї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соњибкорон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менељерон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мутахассисон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низоми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дарозмуддати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маромоњои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кормандон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дањсолањо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њисоб</a:t>
            </a:r>
            <a:r>
              <a:rPr lang="ru-RU" dirty="0" smtClean="0">
                <a:latin typeface="Times New Roman Tj" pitchFamily="18" charset="-52"/>
              </a:rPr>
              <a:t> карда </a:t>
            </a:r>
            <a:r>
              <a:rPr lang="ru-RU" dirty="0" err="1" smtClean="0">
                <a:latin typeface="Times New Roman Tj" pitchFamily="18" charset="-52"/>
              </a:rPr>
              <a:t>шудаанд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кўшиш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истодаанд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муносибат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бомуваффаќият</a:t>
            </a:r>
            <a:r>
              <a:rPr lang="ru-RU" dirty="0" smtClean="0">
                <a:latin typeface="Times New Roman Tj" pitchFamily="18" charset="-52"/>
              </a:rPr>
              <a:t> амалї </a:t>
            </a:r>
            <a:r>
              <a:rPr lang="ru-RU" dirty="0" err="1" smtClean="0">
                <a:latin typeface="Times New Roman Tj" pitchFamily="18" charset="-52"/>
              </a:rPr>
              <a:t>намудани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њадафњои</a:t>
            </a:r>
            <a:r>
              <a:rPr lang="ru-RU" dirty="0" smtClean="0">
                <a:latin typeface="Times New Roman Tj" pitchFamily="18" charset="-52"/>
              </a:rPr>
              <a:t> стратегию </a:t>
            </a:r>
            <a:r>
              <a:rPr lang="ru-RU" dirty="0" err="1" smtClean="0">
                <a:latin typeface="Times New Roman Tj" pitchFamily="18" charset="-52"/>
              </a:rPr>
              <a:t>дарозмуддат</a:t>
            </a:r>
            <a:r>
              <a:rPr lang="ru-RU" dirty="0" smtClean="0">
                <a:latin typeface="Times New Roman Tj" pitchFamily="18" charset="-52"/>
              </a:rPr>
              <a:t>, барои </a:t>
            </a:r>
            <a:r>
              <a:rPr lang="ru-RU" dirty="0" err="1" smtClean="0">
                <a:latin typeface="Times New Roman Tj" pitchFamily="18" charset="-52"/>
              </a:rPr>
              <a:t>боз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</a:t>
            </a:r>
            <a:r>
              <a:rPr lang="ru-RU" dirty="0" smtClean="0">
                <a:latin typeface="Times New Roman Tj" pitchFamily="18" charset="-52"/>
              </a:rPr>
              <a:t>  </a:t>
            </a:r>
            <a:r>
              <a:rPr lang="ru-RU" dirty="0" err="1" smtClean="0">
                <a:latin typeface="Times New Roman Tj" pitchFamily="18" charset="-52"/>
              </a:rPr>
              <a:t>муваффаќона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амал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он дар </a:t>
            </a:r>
            <a:r>
              <a:rPr lang="ru-RU" dirty="0" err="1" smtClean="0">
                <a:latin typeface="Times New Roman Tj" pitchFamily="18" charset="-52"/>
              </a:rPr>
              <a:t>даврони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саноатї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шароит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фароњам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замони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муосир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назарияи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маромњоро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ду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гурўњ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менамоянд</a:t>
            </a:r>
            <a:r>
              <a:rPr lang="ru-RU" dirty="0" smtClean="0">
                <a:latin typeface="Times New Roman Tj" pitchFamily="18" charset="-52"/>
              </a:rPr>
              <a:t> - </a:t>
            </a:r>
            <a:r>
              <a:rPr lang="ru-RU" b="1" dirty="0" err="1" smtClean="0">
                <a:solidFill>
                  <a:srgbClr val="002060"/>
                </a:solidFill>
                <a:latin typeface="Times New Roman Tj" pitchFamily="18" charset="-52"/>
              </a:rPr>
              <a:t>моҳиятї </a:t>
            </a:r>
            <a:r>
              <a:rPr lang="ru-RU" b="1" dirty="0" smtClean="0">
                <a:solidFill>
                  <a:srgbClr val="002060"/>
                </a:solidFill>
                <a:latin typeface="Times New Roman Tj" pitchFamily="18" charset="-52"/>
              </a:rPr>
              <a:t>ва </a:t>
            </a:r>
            <a:r>
              <a:rPr lang="ru-RU" b="1" dirty="0" err="1" smtClean="0">
                <a:solidFill>
                  <a:srgbClr val="002060"/>
                </a:solidFill>
                <a:latin typeface="Times New Roman Tj" pitchFamily="18" charset="-52"/>
              </a:rPr>
              <a:t>мурофиавї</a:t>
            </a:r>
            <a:r>
              <a:rPr lang="ru-RU" dirty="0" smtClean="0">
                <a:latin typeface="Times New Roman Tj" pitchFamily="18" charset="-52"/>
              </a:rPr>
              <a:t>. Ба гурўњи </a:t>
            </a:r>
            <a:r>
              <a:rPr lang="ru-RU" dirty="0" err="1" smtClean="0">
                <a:latin typeface="Times New Roman Tj" pitchFamily="18" charset="-52"/>
              </a:rPr>
              <a:t>аввал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назария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тањќиќотњои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олимон</a:t>
            </a:r>
            <a:r>
              <a:rPr lang="ru-RU" dirty="0" smtClean="0">
                <a:latin typeface="Times New Roman Tj" pitchFamily="18" charset="-52"/>
              </a:rPr>
              <a:t> А. </a:t>
            </a:r>
            <a:r>
              <a:rPr lang="ru-RU" dirty="0" err="1" smtClean="0">
                <a:latin typeface="Times New Roman Tj" pitchFamily="18" charset="-52"/>
              </a:rPr>
              <a:t>Маслоу</a:t>
            </a:r>
            <a:r>
              <a:rPr lang="ru-RU" dirty="0" smtClean="0">
                <a:latin typeface="Times New Roman Tj" pitchFamily="18" charset="-52"/>
              </a:rPr>
              <a:t>, К. </a:t>
            </a:r>
            <a:r>
              <a:rPr lang="ru-RU" dirty="0" err="1" smtClean="0">
                <a:latin typeface="Times New Roman Tj" pitchFamily="18" charset="-52"/>
              </a:rPr>
              <a:t>Алдерфер</a:t>
            </a:r>
            <a:r>
              <a:rPr lang="ru-RU" dirty="0" smtClean="0">
                <a:latin typeface="Times New Roman Tj" pitchFamily="18" charset="-52"/>
              </a:rPr>
              <a:t>, Дэвид Мак </a:t>
            </a:r>
            <a:r>
              <a:rPr lang="ru-RU" dirty="0" err="1" smtClean="0">
                <a:latin typeface="Times New Roman Tj" pitchFamily="18" charset="-52"/>
              </a:rPr>
              <a:t>Клеланд</a:t>
            </a:r>
            <a:r>
              <a:rPr lang="ru-RU" dirty="0" smtClean="0">
                <a:latin typeface="Times New Roman Tj" pitchFamily="18" charset="-52"/>
              </a:rPr>
              <a:t> ва Фредерик </a:t>
            </a:r>
            <a:r>
              <a:rPr lang="ru-RU" dirty="0" err="1" smtClean="0">
                <a:latin typeface="Times New Roman Tj" pitchFamily="18" charset="-52"/>
              </a:rPr>
              <a:t>Герсбергро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дохил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err="1" smtClean="0">
                <a:latin typeface="Times New Roman Tj" pitchFamily="18" charset="-52"/>
              </a:rPr>
              <a:t>Моњияти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назария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муносибат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мазмун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меёбад</a:t>
            </a:r>
            <a:r>
              <a:rPr lang="ru-RU" dirty="0" smtClean="0">
                <a:latin typeface="Times New Roman Tj" pitchFamily="18" charset="-52"/>
              </a:rPr>
              <a:t>, дар он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мардум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маромњои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ќонеъ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гардонидани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талаботњои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мушаххас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равшану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возењ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њадди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каму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мављуд</a:t>
            </a:r>
            <a:r>
              <a:rPr lang="ru-RU" dirty="0" smtClean="0">
                <a:latin typeface="Times New Roman Tj" pitchFamily="18" charset="-52"/>
              </a:rPr>
              <a:t> аст.</a:t>
            </a:r>
          </a:p>
          <a:p>
            <a:pPr algn="just">
              <a:lnSpc>
                <a:spcPct val="110000"/>
              </a:lnSpc>
            </a:pP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маромњо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ва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тавсифи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онњо</a:t>
            </a: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7" cy="56886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80975" indent="-180975" algn="just">
              <a:lnSpc>
                <a:spcPct val="12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Психологи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машњур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Абрањам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Маслоу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консепсияи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иерархии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муайян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кардааст. 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Мутобиќи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аќидаи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сатҳи 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паст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боло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асоси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афзалиятнокї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љойгиранд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 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Онњо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одатан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қисман омехта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буда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бо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њам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алоқаманд мебошанд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онҳоро метавон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панҷ 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блок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гурўњбандї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намуд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Маслоу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оид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иерархияи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ишора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бар он аст,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асосан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кўшиш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менамоянд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онњоро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назардошти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муњимияти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таъмин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намудани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фаъолияти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њаётї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пай дар пай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қонеъ гардонанд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 </a:t>
            </a:r>
          </a:p>
          <a:p>
            <a:pPr marL="180975" indent="-180975" algn="just">
              <a:lnSpc>
                <a:spcPct val="120000"/>
              </a:lnSpc>
            </a:pP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Дар дараљаи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аввал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b="1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Times New Roman Tj" pitchFamily="18" charset="-52"/>
              </a:rPr>
              <a:t>физиологї</a:t>
            </a:r>
            <a:r>
              <a:rPr lang="ru-RU" b="1" dirty="0" smtClean="0">
                <a:solidFill>
                  <a:schemeClr val="tx2"/>
                </a:solidFill>
                <a:latin typeface="Times New Roman Tj" pitchFamily="18" charset="-52"/>
              </a:rPr>
              <a:t> (ё </a:t>
            </a:r>
            <a:r>
              <a:rPr lang="ru-RU" b="1" dirty="0" err="1" smtClean="0">
                <a:solidFill>
                  <a:schemeClr val="tx2"/>
                </a:solidFill>
                <a:latin typeface="Times New Roman Tj" pitchFamily="18" charset="-52"/>
              </a:rPr>
              <a:t>биологї</a:t>
            </a:r>
            <a:r>
              <a:rPr lang="ru-RU" b="1" dirty="0" smtClean="0">
                <a:solidFill>
                  <a:schemeClr val="tx2"/>
                </a:solidFill>
                <a:latin typeface="Times New Roman Tj" pitchFamily="18" charset="-52"/>
              </a:rPr>
              <a:t>)-и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одам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ќарор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дорад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бояд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ҳар кадом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амалї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гардонида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шавад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: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ѓизо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манзил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истироњат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барќарорнамоии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ќувва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ѓайра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2"/>
              </a:solidFill>
              <a:latin typeface="Times New Roman Tj" pitchFamily="18" charset="-52"/>
            </a:endParaRP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Ќариб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њар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корманд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корро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манбаи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таъмини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ин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талаботњои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бунёдї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меҳисобад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2"/>
              </a:solidFill>
              <a:latin typeface="Times New Roman Tj" pitchFamily="18" charset="-52"/>
            </a:endParaRPr>
          </a:p>
          <a:p>
            <a:pPr marL="180975" indent="-180975" algn="just">
              <a:lnSpc>
                <a:spcPct val="120000"/>
              </a:lnSpc>
            </a:pP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Музди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маош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бояд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имконият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дињад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шахс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талаботи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њаётан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муњими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бо дараљаи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кофї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ва бо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њузуру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њаловат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ќонеъ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 Tj" pitchFamily="18" charset="-52"/>
              </a:rPr>
              <a:t>гардонад</a:t>
            </a:r>
            <a:r>
              <a:rPr lang="ru-RU" dirty="0" smtClean="0">
                <a:solidFill>
                  <a:schemeClr val="tx2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А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. </a:t>
            </a: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Маслоу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7" cy="568863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Талаботи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амниятї</a:t>
            </a:r>
            <a:r>
              <a:rPr lang="ru-RU" b="1" dirty="0" smtClean="0">
                <a:latin typeface="Times New Roman Tj" pitchFamily="18" charset="-52"/>
              </a:rPr>
              <a:t>, </a:t>
            </a:r>
            <a:r>
              <a:rPr lang="ru-RU" b="1" dirty="0" err="1" smtClean="0">
                <a:latin typeface="Times New Roman Tj" pitchFamily="18" charset="-52"/>
              </a:rPr>
              <a:t>яъне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муњофизат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тањдидњои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беруна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изтиробу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номуайянињои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њаётї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Аксар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мехоњанд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њисси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бехатарї</a:t>
            </a:r>
            <a:r>
              <a:rPr lang="ru-RU" dirty="0" smtClean="0">
                <a:latin typeface="Times New Roman Tj" pitchFamily="18" charset="-52"/>
              </a:rPr>
              <a:t> ва ё </a:t>
            </a:r>
            <a:r>
              <a:rPr lang="ru-RU" dirty="0" err="1" smtClean="0">
                <a:latin typeface="Times New Roman Tj" pitchFamily="18" charset="-52"/>
              </a:rPr>
              <a:t>назорат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болои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ояндаро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дошта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робита</a:t>
            </a:r>
            <a:r>
              <a:rPr lang="ru-RU" dirty="0" smtClean="0">
                <a:latin typeface="Times New Roman Tj" pitchFamily="18" charset="-52"/>
              </a:rPr>
              <a:t> ба ин, бисёр </a:t>
            </a:r>
            <a:r>
              <a:rPr lang="ru-RU" dirty="0" err="1" smtClean="0">
                <a:latin typeface="Times New Roman Tj" pitchFamily="18" charset="-52"/>
              </a:rPr>
              <a:t>корфармоён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ќатор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харољотњоро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чорабинињои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гуногун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пешнињод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масалан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барои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эњтиёљоти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тиббї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хараљотњои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нафаќавї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таъмини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беморхона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суѓуртаи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њаёт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chemeClr val="tx2"/>
                </a:solidFill>
                <a:latin typeface="Times New Roman Tj" pitchFamily="18" charset="-52"/>
              </a:rPr>
              <a:t>маъюбї</a:t>
            </a:r>
            <a:r>
              <a:rPr lang="ru-RU" i="1" dirty="0" smtClean="0">
                <a:solidFill>
                  <a:schemeClr val="tx2"/>
                </a:solidFill>
                <a:latin typeface="Times New Roman Tj" pitchFamily="18" charset="-52"/>
              </a:rPr>
              <a:t>.</a:t>
            </a:r>
            <a:r>
              <a:rPr lang="ru-RU" dirty="0" smtClean="0">
                <a:latin typeface="Times New Roman Tj" pitchFamily="18" charset="-52"/>
              </a:rPr>
              <a:t>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Корфармоён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нақшањои </a:t>
            </a:r>
            <a:r>
              <a:rPr lang="ru-RU" dirty="0" smtClean="0">
                <a:latin typeface="Times New Roman Tj" pitchFamily="18" charset="-52"/>
              </a:rPr>
              <a:t>худ </a:t>
            </a:r>
            <a:r>
              <a:rPr lang="ru-RU" dirty="0" err="1" smtClean="0">
                <a:latin typeface="Times New Roman Tj" pitchFamily="18" charset="-52"/>
              </a:rPr>
              <a:t>тадбирњоро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оид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њифзи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кормандон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њолатњои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гуногуни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ѓайричашмдошт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пешбинї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Музди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даромад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бояд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маљмўи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чорабинињоро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њифзи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ширкатњо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монанди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талаботи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физиологї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зиндагии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бехатар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таъмин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</a:pPr>
            <a:r>
              <a:rPr lang="ru-RU" dirty="0" err="1" smtClean="0">
                <a:latin typeface="Times New Roman Tj" pitchFamily="18" charset="-52"/>
              </a:rPr>
              <a:t>Њамзамон</a:t>
            </a:r>
            <a:r>
              <a:rPr lang="ru-RU" dirty="0" smtClean="0">
                <a:latin typeface="Times New Roman Tj" pitchFamily="18" charset="-52"/>
              </a:rPr>
              <a:t>, ин </a:t>
            </a:r>
            <a:r>
              <a:rPr lang="ru-RU" dirty="0" err="1" smtClean="0">
                <a:latin typeface="Times New Roman Tj" pitchFamily="18" charset="-52"/>
              </a:rPr>
              <a:t>чорањо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ширкат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бозори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мењнат</a:t>
            </a:r>
            <a:r>
              <a:rPr lang="ru-RU" dirty="0" smtClean="0">
                <a:latin typeface="Times New Roman Tj" pitchFamily="18" charset="-52"/>
              </a:rPr>
              <a:t>, бо </a:t>
            </a:r>
            <a:r>
              <a:rPr lang="ru-RU" dirty="0" err="1" smtClean="0">
                <a:latin typeface="Times New Roman Tj" pitchFamily="18" charset="-52"/>
              </a:rPr>
              <a:t>љалб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кормандони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салоњиятдор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ширкатњои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раќобат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latin typeface="Times New Roman Tj" pitchFamily="18" charset="-52"/>
              </a:rPr>
            </a:b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Назарияи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 А</a:t>
            </a:r>
            <a:r>
              <a:rPr lang="ru-RU" sz="3100" b="1" i="1" dirty="0" smtClean="0">
                <a:solidFill>
                  <a:srgbClr val="C00000"/>
                </a:solidFill>
                <a:latin typeface="Times New Roman Tj" pitchFamily="18" charset="-52"/>
              </a:rPr>
              <a:t>. </a:t>
            </a:r>
            <a:r>
              <a:rPr lang="ru-RU" sz="3100" b="1" i="1" dirty="0" err="1" smtClean="0">
                <a:solidFill>
                  <a:srgbClr val="C00000"/>
                </a:solidFill>
                <a:latin typeface="Times New Roman Tj" pitchFamily="18" charset="-52"/>
              </a:rPr>
              <a:t>Маслоу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>
              <a:solidFill>
                <a:srgbClr val="C00000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06275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</TotalTime>
  <Words>1990</Words>
  <Application>Microsoft Office PowerPoint</Application>
  <PresentationFormat>Экран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      МАРОМЊОИ МЕЊНАТЇ</vt:lpstr>
      <vt:lpstr>Назарияи маромњо ва тавсифи онњо</vt:lpstr>
      <vt:lpstr>Назарияи маромњо ва тавсифи онњо</vt:lpstr>
      <vt:lpstr>Назарияи маромњо ва тавсифи онњо</vt:lpstr>
      <vt:lpstr>Назарияи маромњо ва тавсифи онњо</vt:lpstr>
      <vt:lpstr>Назарияи маромњо ва тавсифи онњо</vt:lpstr>
      <vt:lpstr>Назарияи маромњо ва тавсифи онњо</vt:lpstr>
      <vt:lpstr> Назарияи А. Маслоу </vt:lpstr>
      <vt:lpstr> Назарияи А. Маслоу </vt:lpstr>
      <vt:lpstr> Назарияи А. Маслоу </vt:lpstr>
      <vt:lpstr> Назарияи А. Маслоу </vt:lpstr>
      <vt:lpstr> Назарияи Алдерфер </vt:lpstr>
      <vt:lpstr> Назарияи Алдерфер </vt:lpstr>
      <vt:lpstr> Назарияи Ф. Герсберг  </vt:lpstr>
      <vt:lpstr> Назарияи Ф. Герсберг  </vt:lpstr>
      <vt:lpstr> Назарияи Ф. Герсберг  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Стресс  дар раванди идоракунї</dc:title>
  <dc:creator>Admin</dc:creator>
  <cp:lastModifiedBy>PC</cp:lastModifiedBy>
  <cp:revision>69</cp:revision>
  <dcterms:created xsi:type="dcterms:W3CDTF">2017-11-15T06:21:42Z</dcterms:created>
  <dcterms:modified xsi:type="dcterms:W3CDTF">2018-08-18T14:10:18Z</dcterms:modified>
</cp:coreProperties>
</file>