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81" r:id="rId12"/>
    <p:sldId id="282" r:id="rId13"/>
    <p:sldId id="273" r:id="rId14"/>
    <p:sldId id="274" r:id="rId15"/>
    <p:sldId id="275" r:id="rId16"/>
    <p:sldId id="283" r:id="rId17"/>
    <p:sldId id="276" r:id="rId18"/>
    <p:sldId id="277" r:id="rId19"/>
    <p:sldId id="278" r:id="rId20"/>
    <p:sldId id="279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280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04.06.2018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46037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НАЗАРИЯИ ПСИХОЛОГИИ ИДОРАКУНЇ</a:t>
            </a:r>
            <a:endParaRPr lang="ru-RU" sz="36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 Tj" pitchFamily="18" charset="-52"/>
              </a:rPr>
              <a:t>Файзализода Љумахон Хол </a:t>
            </a:r>
            <a:br>
              <a:rPr lang="ru-RU" sz="2800" b="1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2800" b="1" i="1" dirty="0" smtClean="0">
                <a:solidFill>
                  <a:schemeClr val="tx1"/>
                </a:solidFill>
                <a:latin typeface="Times New Roman Tj" pitchFamily="18" charset="-52"/>
              </a:rPr>
              <a:t>доктори илмњои педагогї, профессор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низоми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баландбардории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тањия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dirty="0" smtClean="0">
                <a:latin typeface="Times New Roman Tj" pitchFamily="18" charset="-52"/>
              </a:rPr>
              <a:t>«</a:t>
            </a:r>
            <a:r>
              <a:rPr lang="ru-RU" sz="2400" b="1" dirty="0" err="1" smtClean="0">
                <a:latin typeface="Times New Roman Tj" pitchFamily="18" charset="-52"/>
              </a:rPr>
              <a:t>низоми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мувофиќи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маќсад</a:t>
            </a:r>
            <a:r>
              <a:rPr lang="ru-RU" sz="2400" b="1" dirty="0" smtClean="0">
                <a:latin typeface="Times New Roman Tj" pitchFamily="18" charset="-52"/>
              </a:rPr>
              <a:t>»</a:t>
            </a:r>
            <a:r>
              <a:rPr lang="ru-RU" sz="2400" dirty="0" smtClean="0">
                <a:latin typeface="Times New Roman Tj" pitchFamily="18" charset="-52"/>
              </a:rPr>
              <a:t>, вале </a:t>
            </a:r>
            <a:r>
              <a:rPr lang="ru-RU" sz="2400" dirty="0" err="1" smtClean="0">
                <a:latin typeface="Times New Roman Tj" pitchFamily="18" charset="-52"/>
              </a:rPr>
              <a:t>ташкили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ѓайриилмии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номидааст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низомро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Эмерсон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асари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Дувоздањ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мањсулнокї</a:t>
            </a:r>
            <a:r>
              <a:rPr lang="ru-RU" sz="2400" dirty="0" smtClean="0">
                <a:latin typeface="Times New Roman Tj" pitchFamily="18" charset="-52"/>
              </a:rPr>
              <a:t>»,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шўњрати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љањонї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овардааст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ифода</a:t>
            </a:r>
            <a:r>
              <a:rPr lang="ru-RU" sz="2400" dirty="0" smtClean="0">
                <a:latin typeface="Times New Roman Tj" pitchFamily="18" charset="-52"/>
              </a:rPr>
              <a:t> кардааст.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принсипњо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аќидаи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муаллиф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маќсадро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 – </a:t>
            </a:r>
            <a:r>
              <a:rPr lang="ru-RU" sz="2400" dirty="0" err="1" smtClean="0">
                <a:latin typeface="Times New Roman Tj" pitchFamily="18" charset="-52"/>
              </a:rPr>
              <a:t>барњам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талафот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зарар</a:t>
            </a:r>
            <a:r>
              <a:rPr lang="ru-RU" sz="2400" dirty="0" smtClean="0">
                <a:latin typeface="Times New Roman Tj" pitchFamily="18" charset="-52"/>
              </a:rPr>
              <a:t>). Яке аз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аст ба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 - њамчун </a:t>
            </a:r>
            <a:r>
              <a:rPr lang="ru-RU" sz="2400" dirty="0" err="1" smtClean="0">
                <a:latin typeface="Times New Roman Tj" pitchFamily="18" charset="-52"/>
              </a:rPr>
              <a:t>вазифаи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муњими</a:t>
            </a:r>
            <a:r>
              <a:rPr lang="ru-RU" sz="2400" dirty="0" smtClean="0">
                <a:latin typeface="Times New Roman Tj" pitchFamily="18" charset="-52"/>
              </a:rPr>
              <a:t> идоракунї.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аќидаи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њавасмандгардонї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пул додан </a:t>
            </a:r>
            <a:r>
              <a:rPr lang="ru-RU" sz="2400" dirty="0" err="1" smtClean="0">
                <a:latin typeface="Times New Roman Tj" pitchFamily="18" charset="-52"/>
              </a:rPr>
              <a:t>мувофиќи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њаловат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бахшад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њамеша</a:t>
            </a:r>
            <a:r>
              <a:rPr lang="ru-RU" sz="2400" dirty="0" smtClean="0">
                <a:latin typeface="Times New Roman Tj" pitchFamily="18" charset="-52"/>
              </a:rPr>
              <a:t> барои ба даст </a:t>
            </a:r>
            <a:r>
              <a:rPr lang="ru-RU" sz="2400" dirty="0" err="1" smtClean="0">
                <a:latin typeface="Times New Roman Tj" pitchFamily="18" charset="-52"/>
              </a:rPr>
              <a:t>овардани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муњлати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мушаххас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нигаронида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иловагї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Гаррингтон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Эмерсон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(1835-1931)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саромади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мактаби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муносибатњои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инсонї</a:t>
            </a:r>
            <a:r>
              <a:rPr lang="ru-RU" sz="2400" dirty="0" smtClean="0">
                <a:latin typeface="Times New Roman Tj" pitchFamily="18" charset="-52"/>
              </a:rPr>
              <a:t>» психологи </a:t>
            </a:r>
            <a:r>
              <a:rPr lang="ru-RU" sz="2400" dirty="0" err="1" smtClean="0">
                <a:latin typeface="Times New Roman Tj" pitchFamily="18" charset="-52"/>
              </a:rPr>
              <a:t>машњури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олмонї-америкої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Мюнстерберг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асосгузорони</a:t>
            </a:r>
            <a:r>
              <a:rPr lang="ru-RU" sz="2400" dirty="0" smtClean="0">
                <a:latin typeface="Times New Roman Tj" pitchFamily="18" charset="-52"/>
              </a:rPr>
              <a:t> илми психотехника мебошад.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Мюнстерберг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тањияи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масъалаи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коршоямии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касбї</a:t>
            </a:r>
            <a:r>
              <a:rPr lang="ru-RU" sz="2400" dirty="0" smtClean="0">
                <a:latin typeface="Times New Roman Tj" pitchFamily="18" charset="-52"/>
              </a:rPr>
              <a:t>, тањсилоти </a:t>
            </a:r>
            <a:r>
              <a:rPr lang="ru-RU" sz="2400" dirty="0" err="1" smtClean="0">
                <a:latin typeface="Times New Roman Tj" pitchFamily="18" charset="-52"/>
              </a:rPr>
              <a:t>касбї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хастагии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якрангї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љароњатёбї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истењсолот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рекламаи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тиљоратї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ѓайрањо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сањми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арзанда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гузоштааст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Махсусан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наќши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дар инкишофи </a:t>
            </a:r>
            <a:r>
              <a:rPr lang="ru-RU" sz="2400" dirty="0" err="1" smtClean="0">
                <a:latin typeface="Times New Roman Tj" pitchFamily="18" charset="-52"/>
              </a:rPr>
              <a:t>самтњои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интихоби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људо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бенињоят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калон</a:t>
            </a:r>
            <a:r>
              <a:rPr lang="ru-RU" sz="2400" dirty="0" smtClean="0">
                <a:latin typeface="Times New Roman Tj" pitchFamily="18" charset="-52"/>
              </a:rPr>
              <a:t> аст. Ў дар </a:t>
            </a:r>
            <a:r>
              <a:rPr lang="ru-RU" sz="2400" dirty="0" err="1" smtClean="0">
                <a:latin typeface="Times New Roman Tj" pitchFamily="18" charset="-52"/>
              </a:rPr>
              <a:t>тасвияти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коршоямии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афзалият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1) </a:t>
            </a:r>
            <a:r>
              <a:rPr lang="ru-RU" sz="2400" dirty="0" err="1" smtClean="0">
                <a:latin typeface="Times New Roman Tj" pitchFamily="18" charset="-52"/>
              </a:rPr>
              <a:t>тањлили</a:t>
            </a:r>
            <a:r>
              <a:rPr lang="ru-RU" sz="2400" dirty="0" smtClean="0">
                <a:latin typeface="Times New Roman Tj" pitchFamily="18" charset="-52"/>
              </a:rPr>
              <a:t> психологии </a:t>
            </a:r>
            <a:r>
              <a:rPr lang="ru-RU" sz="2400" dirty="0" err="1" smtClean="0">
                <a:latin typeface="Times New Roman Tj" pitchFamily="18" charset="-52"/>
              </a:rPr>
              <a:t>касбњо</a:t>
            </a:r>
            <a:r>
              <a:rPr lang="ru-RU" sz="2400" dirty="0" smtClean="0">
                <a:latin typeface="Times New Roman Tj" pitchFamily="18" charset="-52"/>
              </a:rPr>
              <a:t> ва дарёфти </a:t>
            </a:r>
            <a:r>
              <a:rPr lang="ru-RU" sz="2400" dirty="0" err="1" smtClean="0">
                <a:latin typeface="Times New Roman Tj" pitchFamily="18" charset="-52"/>
              </a:rPr>
              <a:t>сифатњои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касбї</a:t>
            </a:r>
            <a:r>
              <a:rPr lang="ru-RU" sz="2400" dirty="0" smtClean="0">
                <a:latin typeface="Times New Roman Tj" pitchFamily="18" charset="-52"/>
              </a:rPr>
              <a:t>;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2) психодиагностика - дар </a:t>
            </a:r>
            <a:r>
              <a:rPr lang="ru-RU" sz="2400" dirty="0" err="1" smtClean="0">
                <a:latin typeface="Times New Roman Tj" pitchFamily="18" charset="-52"/>
              </a:rPr>
              <a:t>довталабон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муќаррар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дараљаи </a:t>
            </a:r>
            <a:r>
              <a:rPr lang="ru-RU" sz="2400" dirty="0" err="1" smtClean="0">
                <a:latin typeface="Times New Roman Tj" pitchFamily="18" charset="-52"/>
              </a:rPr>
              <a:t>ифодаёбии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сифтњои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касбї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ёрии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тестњои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мувофиќ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Гуго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Мюнстерберг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(1863-1916)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Мюнстерберг</a:t>
            </a:r>
            <a:r>
              <a:rPr lang="ru-RU" sz="2400" dirty="0" smtClean="0">
                <a:latin typeface="Times New Roman Tj" pitchFamily="18" charset="-52"/>
              </a:rPr>
              <a:t>  </a:t>
            </a:r>
            <a:r>
              <a:rPr lang="ru-RU" sz="2400" dirty="0" err="1" smtClean="0">
                <a:latin typeface="Times New Roman Tj" pitchFamily="18" charset="-52"/>
              </a:rPr>
              <a:t>диќќати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махсусан</a:t>
            </a:r>
            <a:r>
              <a:rPr lang="ru-RU" sz="2400" dirty="0" smtClean="0">
                <a:latin typeface="Times New Roman Tj" pitchFamily="18" charset="-52"/>
              </a:rPr>
              <a:t> ба он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кардааст,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наметавонанд</a:t>
            </a:r>
            <a:r>
              <a:rPr lang="ru-RU" sz="2400" dirty="0" smtClean="0">
                <a:latin typeface="Times New Roman Tj" pitchFamily="18" charset="-52"/>
              </a:rPr>
              <a:t> ба таври </a:t>
            </a:r>
            <a:r>
              <a:rPr lang="ru-RU" sz="2400" dirty="0" err="1" smtClean="0">
                <a:latin typeface="Times New Roman Tj" pitchFamily="18" charset="-52"/>
              </a:rPr>
              <a:t>амиќ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ќобилияти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бањо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дињанд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интихоби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дурусти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барномаи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омўзиши</a:t>
            </a:r>
            <a:r>
              <a:rPr lang="ru-RU" sz="2400" dirty="0" smtClean="0">
                <a:latin typeface="Times New Roman Tj" pitchFamily="18" charset="-52"/>
              </a:rPr>
              <a:t> психологии </a:t>
            </a:r>
            <a:r>
              <a:rPr lang="ru-RU" sz="2400" dirty="0" err="1" smtClean="0">
                <a:latin typeface="Times New Roman Tj" pitchFamily="18" charset="-52"/>
              </a:rPr>
              <a:t>касбро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тањия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намудааст</a:t>
            </a:r>
            <a:r>
              <a:rPr lang="ru-RU" sz="2400" dirty="0" smtClean="0">
                <a:latin typeface="Times New Roman Tj" pitchFamily="18" charset="-52"/>
              </a:rPr>
              <a:t>: а) </a:t>
            </a:r>
            <a:r>
              <a:rPr lang="ru-RU" sz="2400" dirty="0" err="1" smtClean="0">
                <a:latin typeface="Times New Roman Tj" pitchFamily="18" charset="-52"/>
              </a:rPr>
              <a:t>мушоњидаи</a:t>
            </a:r>
            <a:r>
              <a:rPr lang="ru-RU" sz="2400" dirty="0" smtClean="0">
                <a:latin typeface="Times New Roman Tj" pitchFamily="18" charset="-52"/>
              </a:rPr>
              <a:t> кори </a:t>
            </a:r>
            <a:r>
              <a:rPr lang="ru-RU" sz="2400" dirty="0" err="1" smtClean="0">
                <a:latin typeface="Times New Roman Tj" pitchFamily="18" charset="-52"/>
              </a:rPr>
              <a:t>мутахассис-психологон</a:t>
            </a:r>
            <a:r>
              <a:rPr lang="ru-RU" sz="2400" dirty="0" smtClean="0">
                <a:latin typeface="Times New Roman Tj" pitchFamily="18" charset="-52"/>
              </a:rPr>
              <a:t>; б) тањќиќи </a:t>
            </a:r>
            <a:r>
              <a:rPr lang="ru-RU" sz="2400" dirty="0" err="1" smtClean="0">
                <a:latin typeface="Times New Roman Tj" pitchFamily="18" charset="-52"/>
              </a:rPr>
              <a:t>озмоишї</a:t>
            </a:r>
            <a:r>
              <a:rPr lang="ru-RU" sz="2400" dirty="0" smtClean="0">
                <a:latin typeface="Times New Roman Tj" pitchFamily="18" charset="-52"/>
              </a:rPr>
              <a:t>, аз </a:t>
            </a:r>
            <a:r>
              <a:rPr lang="ru-RU" sz="2400" dirty="0" err="1" smtClean="0">
                <a:latin typeface="Times New Roman Tj" pitchFamily="18" charset="-52"/>
              </a:rPr>
              <a:t>љумла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омўзиши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хусусиятњои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махсуси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пешќадам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ќафомонда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Мюнстерберг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пажуњишгоњ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лабараторияњои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махсуси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психотехникиро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исроркорона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таъкид</a:t>
            </a:r>
            <a:r>
              <a:rPr lang="ru-RU" sz="2400" dirty="0" smtClean="0">
                <a:latin typeface="Times New Roman Tj" pitchFamily="18" charset="-52"/>
              </a:rPr>
              <a:t> кардааст, 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то ин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пањншавии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«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воситањои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ќаллобонаи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мнимопсихологї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(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бардуруѓи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психологї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)»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хотима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дода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пешгўи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буд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корхонањои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билохир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худашон</a:t>
            </a:r>
            <a:r>
              <a:rPr lang="ru-RU" sz="2400" dirty="0" smtClean="0">
                <a:latin typeface="Times New Roman Tj" pitchFamily="18" charset="-52"/>
              </a:rPr>
              <a:t> барои ба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даъват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мутахасис-психолог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ташаббус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Гуго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Мюнстерберг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(1863-1916)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Њамчун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мактаби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муносибатњои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инсонї</a:t>
            </a:r>
            <a:r>
              <a:rPr lang="ru-RU" sz="2400" dirty="0" smtClean="0">
                <a:latin typeface="Times New Roman Tj" pitchFamily="18" charset="-52"/>
              </a:rPr>
              <a:t>» </a:t>
            </a:r>
            <a:r>
              <a:rPr lang="ru-RU" sz="2400" dirty="0" err="1" smtClean="0">
                <a:latin typeface="Times New Roman Tj" pitchFamily="18" charset="-52"/>
              </a:rPr>
              <a:t>шўњрати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бузургро</a:t>
            </a:r>
            <a:r>
              <a:rPr lang="ru-RU" sz="2400" dirty="0" smtClean="0">
                <a:latin typeface="Times New Roman Tj" pitchFamily="18" charset="-52"/>
              </a:rPr>
              <a:t> ба даст </a:t>
            </a:r>
            <a:r>
              <a:rPr lang="ru-RU" sz="2400" dirty="0" err="1" smtClean="0">
                <a:latin typeface="Times New Roman Tj" pitchFamily="18" charset="-52"/>
              </a:rPr>
              <a:t>овардааст</a:t>
            </a:r>
            <a:r>
              <a:rPr lang="ru-RU" sz="2400" dirty="0" smtClean="0">
                <a:latin typeface="Times New Roman Tj" pitchFamily="18" charset="-52"/>
              </a:rPr>
              <a:t>. Ў яке аз </a:t>
            </a:r>
            <a:r>
              <a:rPr lang="ru-RU" sz="2400" dirty="0" err="1" smtClean="0">
                <a:latin typeface="Times New Roman Tj" pitchFamily="18" charset="-52"/>
              </a:rPr>
              <a:t>асосгузорони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сотсиогияи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индустриалї</a:t>
            </a:r>
            <a:r>
              <a:rPr lang="ru-RU" sz="2400" dirty="0" smtClean="0">
                <a:latin typeface="Times New Roman Tj" pitchFamily="18" charset="-52"/>
              </a:rPr>
              <a:t> ва психологияи </a:t>
            </a:r>
            <a:r>
              <a:rPr lang="ru-RU" sz="2400" dirty="0" err="1" smtClean="0">
                <a:latin typeface="Times New Roman Tj" pitchFamily="18" charset="-52"/>
              </a:rPr>
              <a:t>иљтимої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шумор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Мэйо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асарњои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(«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Масъалањои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инсонии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тамаддуни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индустриалї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» (1933), «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Масъалањои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ичтимоии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тамаддуни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индустриалї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» (1945), «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Масъалањои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сиёсии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тамаддуни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индустриалї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» (1947)) </a:t>
            </a:r>
            <a:r>
              <a:rPr lang="ru-RU" sz="2400" dirty="0" err="1" smtClean="0">
                <a:latin typeface="Times New Roman Tj" pitchFamily="18" charset="-52"/>
              </a:rPr>
              <a:t>ќайд</a:t>
            </a:r>
            <a:r>
              <a:rPr lang="ru-RU" sz="2400" dirty="0" smtClean="0">
                <a:latin typeface="Times New Roman Tj" pitchFamily="18" charset="-52"/>
              </a:rPr>
              <a:t> кардааст,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ѓайриинсонї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хушбахтї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расониданро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ќатъ</a:t>
            </a:r>
            <a:r>
              <a:rPr lang="ru-RU" sz="2400" dirty="0" smtClean="0">
                <a:latin typeface="Times New Roman Tj" pitchFamily="18" charset="-52"/>
              </a:rPr>
              <a:t> кардааст.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Мэйо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омўзиши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масъалаи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самаранокии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мањсули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диќќати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Озмоишњои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шањри</a:t>
            </a:r>
            <a:r>
              <a:rPr lang="ru-RU" sz="2400" dirty="0" smtClean="0">
                <a:latin typeface="Times New Roman Tj" pitchFamily="18" charset="-52"/>
              </a:rPr>
              <a:t> Хоторн (</a:t>
            </a:r>
            <a:r>
              <a:rPr lang="ru-RU" sz="2400" dirty="0" err="1" smtClean="0">
                <a:latin typeface="Times New Roman Tj" pitchFamily="18" charset="-52"/>
              </a:rPr>
              <a:t>наздикии</a:t>
            </a:r>
            <a:r>
              <a:rPr lang="ru-RU" sz="2400" dirty="0" smtClean="0">
                <a:latin typeface="Times New Roman Tj" pitchFamily="18" charset="-52"/>
              </a:rPr>
              <a:t> Чикаго) дар </a:t>
            </a:r>
            <a:r>
              <a:rPr lang="ru-RU" sz="2400" dirty="0" err="1" smtClean="0">
                <a:latin typeface="Times New Roman Tj" pitchFamily="18" charset="-52"/>
              </a:rPr>
              <a:t>ширкати</a:t>
            </a:r>
            <a:r>
              <a:rPr lang="ru-RU" sz="2400" dirty="0" smtClean="0">
                <a:latin typeface="Times New Roman Tj" pitchFamily="18" charset="-52"/>
              </a:rPr>
              <a:t> «Вестерн Электрик </a:t>
            </a:r>
            <a:r>
              <a:rPr lang="ru-RU" sz="2400" dirty="0" err="1" smtClean="0">
                <a:latin typeface="Times New Roman Tj" pitchFamily="18" charset="-52"/>
              </a:rPr>
              <a:t>Компани</a:t>
            </a:r>
            <a:r>
              <a:rPr lang="ru-RU" sz="2400" dirty="0" smtClean="0">
                <a:latin typeface="Times New Roman Tj" pitchFamily="18" charset="-52"/>
              </a:rPr>
              <a:t>» аз соли 1927 то 1939 ба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шўњрати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љањонї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Элтон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Мэйо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(1880-1949)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тањќиќот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Мэйо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хулосањои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1. Одам – </a:t>
            </a:r>
            <a:r>
              <a:rPr lang="ru-RU" sz="2400" dirty="0" err="1" smtClean="0">
                <a:latin typeface="Times New Roman Tj" pitchFamily="18" charset="-52"/>
              </a:rPr>
              <a:t>мављудияти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ўро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эњсоси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завќи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сифати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робитаи</a:t>
            </a:r>
            <a:r>
              <a:rPr lang="ru-RU" sz="2400" dirty="0" smtClean="0">
                <a:latin typeface="Times New Roman Tj" pitchFamily="18" charset="-52"/>
              </a:rPr>
              <a:t> он,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наметавонад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2.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аъзоёни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рафтори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меъёрњои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ахлоќиеро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шудааст, </a:t>
            </a:r>
            <a:r>
              <a:rPr lang="ru-RU" sz="2400" dirty="0" err="1" smtClean="0">
                <a:latin typeface="Times New Roman Tj" pitchFamily="18" charset="-52"/>
              </a:rPr>
              <a:t>риоя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Коргарон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ќарорњоеро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мавриди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аъзоёни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3. </a:t>
            </a:r>
            <a:r>
              <a:rPr lang="ru-RU" sz="2400" dirty="0" err="1" smtClean="0">
                <a:latin typeface="Times New Roman Tj" pitchFamily="18" charset="-52"/>
              </a:rPr>
              <a:t>Новобаста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имкониятњои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љисмонї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меъёри</a:t>
            </a:r>
            <a:r>
              <a:rPr lang="ru-RU" sz="2400" dirty="0" smtClean="0">
                <a:latin typeface="Times New Roman Tj" pitchFamily="18" charset="-52"/>
              </a:rPr>
              <a:t> кори </a:t>
            </a:r>
            <a:r>
              <a:rPr lang="ru-RU" sz="2400" dirty="0" err="1" smtClean="0">
                <a:latin typeface="Times New Roman Tj" pitchFamily="18" charset="-52"/>
              </a:rPr>
              <a:t>коргар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меъёри</a:t>
            </a:r>
            <a:r>
              <a:rPr lang="ru-RU" sz="2400" dirty="0" smtClean="0">
                <a:latin typeface="Times New Roman Tj" pitchFamily="18" charset="-52"/>
              </a:rPr>
              <a:t> кори </a:t>
            </a:r>
            <a:r>
              <a:rPr lang="ru-RU" sz="2400" dirty="0" err="1" smtClean="0">
                <a:latin typeface="Times New Roman Tj" pitchFamily="18" charset="-52"/>
              </a:rPr>
              <a:t>гурўњї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муайяан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4. </a:t>
            </a:r>
            <a:r>
              <a:rPr lang="ru-RU" sz="2400" dirty="0" err="1" smtClean="0">
                <a:latin typeface="Times New Roman Tj" pitchFamily="18" charset="-52"/>
              </a:rPr>
              <a:t>Роњбарони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пеш аз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нисбат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мањсулот</a:t>
            </a:r>
            <a:r>
              <a:rPr lang="ru-RU" sz="2400" dirty="0" smtClean="0">
                <a:latin typeface="Times New Roman Tj" pitchFamily="18" charset="-52"/>
              </a:rPr>
              <a:t> дар дараљаи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назар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Элтон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Мэйо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(1880-1949)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консепсияи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идоракуниро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тањия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якеро</a:t>
            </a:r>
            <a:r>
              <a:rPr lang="ru-RU" sz="2400" dirty="0" smtClean="0">
                <a:latin typeface="Times New Roman Tj" pitchFamily="18" charset="-52"/>
              </a:rPr>
              <a:t> X (икс) ва </a:t>
            </a:r>
            <a:r>
              <a:rPr lang="ru-RU" sz="2400" dirty="0" err="1" smtClean="0">
                <a:latin typeface="Times New Roman Tj" pitchFamily="18" charset="-52"/>
              </a:rPr>
              <a:t>дигареро</a:t>
            </a:r>
            <a:r>
              <a:rPr lang="ru-RU" sz="2400" dirty="0" smtClean="0">
                <a:latin typeface="Times New Roman Tj" pitchFamily="18" charset="-52"/>
              </a:rPr>
              <a:t> У (</a:t>
            </a:r>
            <a:r>
              <a:rPr lang="ru-RU" sz="2400" dirty="0" err="1" smtClean="0">
                <a:latin typeface="Times New Roman Tj" pitchFamily="18" charset="-52"/>
              </a:rPr>
              <a:t>игрик</a:t>
            </a:r>
            <a:r>
              <a:rPr lang="ru-RU" sz="2400" dirty="0" smtClean="0"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номидааст</a:t>
            </a:r>
            <a:r>
              <a:rPr lang="ru-RU" sz="2400" dirty="0" smtClean="0">
                <a:latin typeface="Times New Roman Tj" pitchFamily="18" charset="-52"/>
              </a:rPr>
              <a:t>. Худи </a:t>
            </a:r>
            <a:r>
              <a:rPr lang="ru-RU" sz="2400" dirty="0" err="1" smtClean="0">
                <a:latin typeface="Times New Roman Tj" pitchFamily="18" charset="-52"/>
              </a:rPr>
              <a:t>муаллиф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мешуморад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ин </a:t>
            </a:r>
            <a:r>
              <a:rPr lang="ru-RU" sz="2400" dirty="0" err="1" smtClean="0">
                <a:latin typeface="Times New Roman Tj" pitchFamily="18" charset="-52"/>
              </a:rPr>
              <a:t>назарияњо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комилан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аќидањои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гуногунро</a:t>
            </a:r>
            <a:r>
              <a:rPr lang="ru-RU" sz="2400" dirty="0" smtClean="0">
                <a:latin typeface="Times New Roman Tj" pitchFamily="18" charset="-52"/>
              </a:rPr>
              <a:t> доир ба </a:t>
            </a:r>
            <a:r>
              <a:rPr lang="ru-RU" sz="2400" dirty="0" err="1" smtClean="0">
                <a:latin typeface="Times New Roman Tj" pitchFamily="18" charset="-52"/>
              </a:rPr>
              <a:t>табиати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инъикос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Заминаи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X,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инсон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омили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баромад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фардикунонї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ќавли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муаллиф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зинањои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зеринро</a:t>
            </a:r>
            <a:r>
              <a:rPr lang="ru-RU" sz="2400" dirty="0" smtClean="0">
                <a:latin typeface="Times New Roman Tj" pitchFamily="18" charset="-52"/>
              </a:rPr>
              <a:t> дар бар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1. Одами </a:t>
            </a:r>
            <a:r>
              <a:rPr lang="ru-RU" sz="2400" dirty="0" err="1" smtClean="0">
                <a:latin typeface="Times New Roman Tj" pitchFamily="18" charset="-52"/>
              </a:rPr>
              <a:t>оддї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дўст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намедорад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аз он </a:t>
            </a:r>
            <a:r>
              <a:rPr lang="ru-RU" sz="2400" dirty="0" err="1" smtClean="0">
                <a:latin typeface="Times New Roman Tj" pitchFamily="18" charset="-52"/>
              </a:rPr>
              <a:t>гурезад</a:t>
            </a:r>
            <a:r>
              <a:rPr lang="ru-RU" sz="2400" dirty="0" smtClean="0">
                <a:latin typeface="Times New Roman Tj" pitchFamily="18" charset="-52"/>
              </a:rPr>
              <a:t>, то он </a:t>
            </a:r>
            <a:r>
              <a:rPr lang="ru-RU" sz="2400" dirty="0" err="1" smtClean="0">
                <a:latin typeface="Times New Roman Tj" pitchFamily="18" charset="-52"/>
              </a:rPr>
              <a:t>ваќте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ин ба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муяссар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2. </a:t>
            </a:r>
            <a:r>
              <a:rPr lang="ru-RU" sz="2400" dirty="0" err="1" smtClean="0">
                <a:latin typeface="Times New Roman Tj" pitchFamily="18" charset="-52"/>
              </a:rPr>
              <a:t>Роњбариятро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тањдид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љазоро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фармояд</a:t>
            </a:r>
            <a:r>
              <a:rPr lang="ru-RU" sz="2400" dirty="0" smtClean="0">
                <a:latin typeface="Times New Roman Tj" pitchFamily="18" charset="-52"/>
              </a:rPr>
              <a:t>, то ин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ќисми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3. </a:t>
            </a:r>
            <a:r>
              <a:rPr lang="ru-RU" sz="2400" dirty="0" err="1" smtClean="0">
                <a:latin typeface="Times New Roman Tj" pitchFamily="18" charset="-52"/>
              </a:rPr>
              <a:t>Корманди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ќаторї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ќоида</a:t>
            </a:r>
            <a:r>
              <a:rPr lang="ru-RU" sz="2400" dirty="0" smtClean="0">
                <a:latin typeface="Times New Roman Tj" pitchFamily="18" charset="-52"/>
              </a:rPr>
              <a:t> пассив мебошад ва </a:t>
            </a:r>
            <a:r>
              <a:rPr lang="ru-RU" sz="2400" dirty="0" err="1" smtClean="0">
                <a:latin typeface="Times New Roman Tj" pitchFamily="18" charset="-52"/>
              </a:rPr>
              <a:t>мехоњад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кунанд</a:t>
            </a:r>
            <a:r>
              <a:rPr lang="ru-RU" sz="2400" dirty="0" smtClean="0">
                <a:latin typeface="Times New Roman Tj" pitchFamily="18" charset="-52"/>
              </a:rPr>
              <a:t>;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таваккал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майл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надорад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масъулиятро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намехоњад</a:t>
            </a:r>
            <a:r>
              <a:rPr lang="ru-RU" sz="2400" dirty="0" smtClean="0">
                <a:latin typeface="Times New Roman Tj" pitchFamily="18" charset="-52"/>
              </a:rPr>
              <a:t>; </a:t>
            </a:r>
            <a:r>
              <a:rPr lang="ru-RU" sz="2400" dirty="0" err="1" smtClean="0">
                <a:latin typeface="Times New Roman Tj" pitchFamily="18" charset="-52"/>
              </a:rPr>
              <a:t>бехатарии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боло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мегузорад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Дуглас Мак-Грегор (1906-1964)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Мутобиќ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X Мак-Грегор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мувофиќро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тасвия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1.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берањмона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2. </a:t>
            </a:r>
            <a:r>
              <a:rPr lang="ru-RU" sz="2400" dirty="0" err="1" smtClean="0">
                <a:latin typeface="Times New Roman Tj" pitchFamily="18" charset="-52"/>
              </a:rPr>
              <a:t>Марказонидани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ваколатњои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ќонунї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3. </a:t>
            </a:r>
            <a:r>
              <a:rPr lang="ru-RU" sz="2400" dirty="0" err="1" smtClean="0">
                <a:latin typeface="Times New Roman Tj" pitchFamily="18" charset="-52"/>
              </a:rPr>
              <a:t>Иштироки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њадди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аќали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ќарорњо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Бо </a:t>
            </a:r>
            <a:r>
              <a:rPr lang="ru-RU" sz="2400" dirty="0" err="1" smtClean="0">
                <a:latin typeface="Times New Roman Tj" pitchFamily="18" charset="-52"/>
              </a:rPr>
              <a:t>дарназардошти</a:t>
            </a:r>
            <a:r>
              <a:rPr lang="ru-RU" sz="2400" dirty="0" smtClean="0">
                <a:latin typeface="Times New Roman Tj" pitchFamily="18" charset="-52"/>
              </a:rPr>
              <a:t> ин Мак-Грегор </a:t>
            </a:r>
            <a:r>
              <a:rPr lang="ru-RU" sz="2400" dirty="0" err="1" smtClean="0">
                <a:latin typeface="Times New Roman Tj" pitchFamily="18" charset="-52"/>
              </a:rPr>
              <a:t>принсипњои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У-ро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номбар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1. </a:t>
            </a:r>
            <a:r>
              <a:rPr lang="ru-RU" sz="2400" dirty="0" err="1" smtClean="0">
                <a:latin typeface="Times New Roman Tj" pitchFamily="18" charset="-52"/>
              </a:rPr>
              <a:t>Роњбарии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умумї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озоди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2. </a:t>
            </a:r>
            <a:r>
              <a:rPr lang="ru-RU" sz="2400" dirty="0" err="1" smtClean="0">
                <a:latin typeface="Times New Roman Tj" pitchFamily="18" charset="-52"/>
              </a:rPr>
              <a:t>Барњам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марказияти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ваколатњои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расмї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3. </a:t>
            </a:r>
            <a:r>
              <a:rPr lang="ru-RU" sz="2400" dirty="0" err="1" smtClean="0">
                <a:latin typeface="Times New Roman Tj" pitchFamily="18" charset="-52"/>
              </a:rPr>
              <a:t>Камтар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эътибор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маљбуркунї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;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эътибор</a:t>
            </a:r>
            <a:r>
              <a:rPr lang="ru-RU" sz="2400" dirty="0" smtClean="0">
                <a:latin typeface="Times New Roman Tj" pitchFamily="18" charset="-52"/>
              </a:rPr>
              <a:t> додан ба </a:t>
            </a:r>
            <a:r>
              <a:rPr lang="ru-RU" sz="2400" dirty="0" err="1" smtClean="0">
                <a:latin typeface="Times New Roman Tj" pitchFamily="18" charset="-52"/>
              </a:rPr>
              <a:t>фаъолнокии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худназоратї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4. </a:t>
            </a:r>
            <a:r>
              <a:rPr lang="ru-RU" sz="2400" dirty="0" err="1" smtClean="0">
                <a:latin typeface="Times New Roman Tj" pitchFamily="18" charset="-52"/>
              </a:rPr>
              <a:t>Усули</a:t>
            </a:r>
            <a:r>
              <a:rPr lang="ru-RU" sz="2400" dirty="0" smtClean="0">
                <a:latin typeface="Times New Roman Tj" pitchFamily="18" charset="-52"/>
              </a:rPr>
              <a:t> демократии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5. </a:t>
            </a:r>
            <a:r>
              <a:rPr lang="ru-RU" sz="2400" dirty="0" err="1" smtClean="0">
                <a:latin typeface="Times New Roman Tj" pitchFamily="18" charset="-52"/>
              </a:rPr>
              <a:t>Иштироки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ќаторї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ќарорњо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Дуглас Мак-Грегор (1906-1964)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>
            <a:normAutofit fontScale="92500"/>
          </a:bodyPr>
          <a:lstStyle/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Низоми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аз арзишњои </a:t>
            </a:r>
            <a:r>
              <a:rPr lang="ru-RU" sz="2400" dirty="0" err="1" smtClean="0">
                <a:latin typeface="Times New Roman Tj" pitchFamily="18" charset="-52"/>
              </a:rPr>
              <a:t>иљтимої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фарњангї</a:t>
            </a:r>
            <a:r>
              <a:rPr lang="ru-RU" sz="2400" dirty="0" smtClean="0">
                <a:latin typeface="Times New Roman Tj" pitchFamily="18" charset="-52"/>
              </a:rPr>
              <a:t>, миллї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арзишњои </a:t>
            </a:r>
            <a:r>
              <a:rPr lang="ru-RU" sz="2400" dirty="0" err="1" smtClean="0">
                <a:latin typeface="Times New Roman Tj" pitchFamily="18" charset="-52"/>
              </a:rPr>
              <a:t>анъанавї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урфу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миллии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инкишоф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назар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мегиранд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њамоњангсозии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њисоб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методњои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муосир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технологияи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</a:t>
            </a:r>
            <a:r>
              <a:rPr lang="ru-RU" sz="2400" dirty="0" smtClean="0">
                <a:latin typeface="Times New Roman Tj" pitchFamily="18" charset="-52"/>
              </a:rPr>
              <a:t>, доимо </a:t>
            </a:r>
            <a:r>
              <a:rPr lang="ru-RU" sz="2400" dirty="0" err="1" smtClean="0">
                <a:latin typeface="Times New Roman Tj" pitchFamily="18" charset="-52"/>
              </a:rPr>
              <a:t>љорї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навгонињо</a:t>
            </a:r>
            <a:r>
              <a:rPr lang="ru-RU" sz="2400" dirty="0" smtClean="0">
                <a:latin typeface="Times New Roman Tj" pitchFamily="18" charset="-52"/>
              </a:rPr>
              <a:t>, аз як тараф ва арзишњои </a:t>
            </a:r>
            <a:r>
              <a:rPr lang="ru-RU" sz="2400" dirty="0" err="1" smtClean="0">
                <a:latin typeface="Times New Roman Tj" pitchFamily="18" charset="-52"/>
              </a:rPr>
              <a:t>анъанавї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маданияти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байнињамдигарї</a:t>
            </a:r>
            <a:r>
              <a:rPr lang="ru-RU" sz="2400" dirty="0" smtClean="0">
                <a:latin typeface="Times New Roman Tj" pitchFamily="18" charset="-52"/>
              </a:rPr>
              <a:t>, аз </a:t>
            </a:r>
            <a:r>
              <a:rPr lang="ru-RU" sz="2400" dirty="0" err="1" smtClean="0">
                <a:latin typeface="Times New Roman Tj" pitchFamily="18" charset="-52"/>
              </a:rPr>
              <a:t>тарафи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љопонињо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комёбињои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назарраси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иљтимої-иќтисодї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Имрўзњо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љањон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бењтарин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мутахассисони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муносибатњои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шуморида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менталитети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таърихан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эљодгардидаи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халќи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хусусиятњои</a:t>
            </a:r>
            <a:r>
              <a:rPr lang="ru-RU" sz="2400" dirty="0" smtClean="0">
                <a:latin typeface="Times New Roman Tj" pitchFamily="18" charset="-52"/>
              </a:rPr>
              <a:t> миллї, </a:t>
            </a:r>
            <a:r>
              <a:rPr lang="ru-RU" sz="2400" dirty="0" err="1" smtClean="0">
                <a:latin typeface="Times New Roman Tj" pitchFamily="18" charset="-52"/>
              </a:rPr>
              <a:t>мењнатдўстї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боинтизомї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корозмудагї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ёрии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якдигарибайнињамдигариро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мебаранд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характери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миллии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покизакорї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эњтиёткорї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боодобї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пайравї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урфу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садоќат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обурўй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майл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азхудкунї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худидоракунї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майл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гурўњии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мутобиќшуда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донишдўстї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њиссиёти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баланди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эстетикї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баръало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намоён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шумораи</a:t>
            </a:r>
            <a:r>
              <a:rPr lang="ru-RU" sz="2400" dirty="0" smtClean="0">
                <a:latin typeface="Times New Roman Tj" pitchFamily="18" charset="-52"/>
              </a:rPr>
              <a:t> арзишњои </a:t>
            </a:r>
            <a:r>
              <a:rPr lang="ru-RU" sz="2400" dirty="0" err="1" smtClean="0">
                <a:latin typeface="Times New Roman Tj" pitchFamily="18" charset="-52"/>
              </a:rPr>
              <a:t>муњими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љомеаи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дохил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уњдадорї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ќарз</a:t>
            </a:r>
            <a:r>
              <a:rPr lang="ru-RU" sz="2400" dirty="0" smtClean="0">
                <a:latin typeface="Times New Roman Tj" pitchFamily="18" charset="-52"/>
              </a:rPr>
              <a:t>), </a:t>
            </a:r>
            <a:r>
              <a:rPr lang="ru-RU" sz="2400" dirty="0" err="1" smtClean="0">
                <a:latin typeface="Times New Roman Tj" pitchFamily="18" charset="-52"/>
              </a:rPr>
              <a:t>њамкорї</a:t>
            </a:r>
            <a:r>
              <a:rPr lang="ru-RU" sz="2400" dirty="0" smtClean="0">
                <a:latin typeface="Times New Roman Tj" pitchFamily="18" charset="-52"/>
              </a:rPr>
              <a:t> ва коллективизм. 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фикри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мафњуми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фарзанди</a:t>
            </a:r>
            <a:r>
              <a:rPr lang="ru-RU" sz="2400" dirty="0" smtClean="0">
                <a:latin typeface="Times New Roman Tj" pitchFamily="18" charset="-52"/>
              </a:rPr>
              <a:t> дар назди </a:t>
            </a:r>
            <a:r>
              <a:rPr lang="ru-RU" sz="2400" dirty="0" err="1" smtClean="0">
                <a:latin typeface="Times New Roman Tj" pitchFamily="18" charset="-52"/>
              </a:rPr>
              <a:t>Ватан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амиќ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љой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рушди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иќтисодии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мамлакатро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ватандўстии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мешуморанд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Фарњанги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аввал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манфиати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гурўњї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баъд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ин,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якљоя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барои </a:t>
            </a:r>
            <a:r>
              <a:rPr lang="ru-RU" sz="2400" dirty="0" err="1" smtClean="0">
                <a:latin typeface="Times New Roman Tj" pitchFamily="18" charset="-52"/>
              </a:rPr>
              <a:t>сарсабзу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хуррам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гардонидани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мамлакати</a:t>
            </a:r>
            <a:r>
              <a:rPr lang="ru-RU" sz="2400" dirty="0" smtClean="0">
                <a:latin typeface="Times New Roman Tj" pitchFamily="18" charset="-52"/>
              </a:rPr>
              <a:t> худ бо </a:t>
            </a:r>
            <a:r>
              <a:rPr lang="ru-RU" sz="2400" dirty="0" err="1" smtClean="0">
                <a:latin typeface="Times New Roman Tj" pitchFamily="18" charset="-52"/>
              </a:rPr>
              <a:t>якдигар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њамкорї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16624"/>
          </a:xfrm>
        </p:spPr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Олими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амрикої</a:t>
            </a:r>
            <a:r>
              <a:rPr lang="ru-RU" sz="2400" dirty="0" smtClean="0">
                <a:latin typeface="Times New Roman Tj" pitchFamily="18" charset="-52"/>
              </a:rPr>
              <a:t> И. </a:t>
            </a:r>
            <a:r>
              <a:rPr lang="ru-RU" sz="2400" dirty="0" err="1" smtClean="0">
                <a:latin typeface="Times New Roman Tj" pitchFamily="18" charset="-52"/>
              </a:rPr>
              <a:t>Олстол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панљ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b="1" dirty="0" smtClean="0">
                <a:latin typeface="Times New Roman Tj" pitchFamily="18" charset="-52"/>
              </a:rPr>
              <a:t>Принсипи </a:t>
            </a:r>
            <a:r>
              <a:rPr lang="ru-RU" sz="2400" b="1" dirty="0" err="1" smtClean="0">
                <a:latin typeface="Times New Roman Tj" pitchFamily="18" charset="-52"/>
              </a:rPr>
              <a:t>аввал</a:t>
            </a:r>
            <a:r>
              <a:rPr lang="ru-RU" sz="2400" b="1" dirty="0" smtClean="0">
                <a:latin typeface="Times New Roman Tj" pitchFamily="18" charset="-52"/>
              </a:rPr>
              <a:t>: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хело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боаќланд</a:t>
            </a:r>
            <a:r>
              <a:rPr lang="ru-RU" sz="2400" dirty="0" smtClean="0">
                <a:latin typeface="Times New Roman Tj" pitchFamily="18" charset="-52"/>
              </a:rPr>
              <a:t>, барои он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мустаќилона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мањсулнокї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сифати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меафзоянд</a:t>
            </a:r>
            <a:r>
              <a:rPr lang="ru-RU" sz="2400" dirty="0" smtClean="0">
                <a:latin typeface="Times New Roman Tj" pitchFamily="18" charset="-52"/>
              </a:rPr>
              <a:t>. Бо </a:t>
            </a:r>
            <a:r>
              <a:rPr lang="ru-RU" sz="2400" dirty="0" err="1" smtClean="0">
                <a:latin typeface="Times New Roman Tj" pitchFamily="18" charset="-52"/>
              </a:rPr>
              <a:t>ќавли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коргарон</a:t>
            </a:r>
            <a:r>
              <a:rPr lang="ru-RU" sz="2400" dirty="0" smtClean="0">
                <a:latin typeface="Times New Roman Tj" pitchFamily="18" charset="-52"/>
              </a:rPr>
              <a:t> –ин </a:t>
            </a:r>
            <a:r>
              <a:rPr lang="ru-RU" sz="2400" dirty="0" err="1" smtClean="0">
                <a:latin typeface="Times New Roman Tj" pitchFamily="18" charset="-52"/>
              </a:rPr>
              <a:t>одамони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боистеъдодеанд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метавонанд</a:t>
            </a:r>
            <a:r>
              <a:rPr lang="ru-RU" sz="2400" dirty="0" smtClean="0">
                <a:latin typeface="Times New Roman Tj" pitchFamily="18" charset="-52"/>
              </a:rPr>
              <a:t> барои баланд </a:t>
            </a:r>
            <a:r>
              <a:rPr lang="ru-RU" sz="2400" dirty="0" err="1" smtClean="0">
                <a:latin typeface="Times New Roman Tj" pitchFamily="18" charset="-52"/>
              </a:rPr>
              <a:t>бардоштани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мањсулнокї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сифати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манзур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Љопонињо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муњандис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њатто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муњандиси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соњибтаљриба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оид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технологияи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мазкур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камтар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медонад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нисбат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ин, </a:t>
            </a: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маслињат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пурсидан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зертобеони</a:t>
            </a:r>
            <a:r>
              <a:rPr lang="ru-RU" sz="2400" dirty="0" smtClean="0">
                <a:latin typeface="Times New Roman Tj" pitchFamily="18" charset="-52"/>
              </a:rPr>
              <a:t> худ шарм </a:t>
            </a:r>
            <a:r>
              <a:rPr lang="ru-RU" sz="2400" dirty="0" err="1" smtClean="0">
                <a:latin typeface="Times New Roman Tj" pitchFamily="18" charset="-52"/>
              </a:rPr>
              <a:t>намедоранд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Принсипхои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асосии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менељменти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Таърихи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дурињои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ќаъри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асрњо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њазорсолањои</a:t>
            </a:r>
            <a:r>
              <a:rPr lang="ru-RU" sz="2400" dirty="0" smtClean="0">
                <a:latin typeface="Times New Roman Tj" pitchFamily="18" charset="-52"/>
              </a:rPr>
              <a:t> пеш аз </a:t>
            </a:r>
            <a:r>
              <a:rPr lang="ru-RU" sz="2400" dirty="0" err="1" smtClean="0">
                <a:latin typeface="Times New Roman Tj" pitchFamily="18" charset="-52"/>
              </a:rPr>
              <a:t>эраи</a:t>
            </a:r>
            <a:r>
              <a:rPr lang="ru-RU" sz="2400" dirty="0" smtClean="0">
                <a:latin typeface="Times New Roman Tj" pitchFamily="18" charset="-52"/>
              </a:rPr>
              <a:t> мо </a:t>
            </a:r>
            <a:r>
              <a:rPr lang="ru-RU" sz="2400" dirty="0" err="1" smtClean="0">
                <a:latin typeface="Times New Roman Tj" pitchFamily="18" charset="-52"/>
              </a:rPr>
              <a:t>рафта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мерасад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Њанўз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Мисри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Ќадим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нишонањои</a:t>
            </a:r>
            <a:r>
              <a:rPr lang="ru-RU" sz="2400" dirty="0" smtClean="0">
                <a:latin typeface="Times New Roman Tj" pitchFamily="18" charset="-52"/>
              </a:rPr>
              <a:t> илми идоракунї, аз </a:t>
            </a:r>
            <a:r>
              <a:rPr lang="ru-RU" sz="2400" dirty="0" err="1" smtClean="0">
                <a:latin typeface="Times New Roman Tj" pitchFamily="18" charset="-52"/>
              </a:rPr>
              <a:t>љумла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банаќшагирї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ташкилу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марказонидани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равандњои</a:t>
            </a:r>
            <a:r>
              <a:rPr lang="ru-RU" sz="2400" dirty="0" smtClean="0">
                <a:latin typeface="Times New Roman Tj" pitchFamily="18" charset="-52"/>
              </a:rPr>
              <a:t> идоракунї </a:t>
            </a:r>
            <a:r>
              <a:rPr lang="ru-RU" sz="2400" dirty="0" err="1" smtClean="0">
                <a:latin typeface="Times New Roman Tj" pitchFamily="18" charset="-52"/>
              </a:rPr>
              <a:t>ташаккул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Файласуфони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Юнони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Ќадим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Суќрот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Афлотун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Аристотел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доир ба идоракунии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давлат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мулкњои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ѓуломдорї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андешањои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пурќиммат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баён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намудаанд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ташаккули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</a:t>
            </a:r>
            <a:r>
              <a:rPr lang="ru-RU" sz="2400" dirty="0" smtClean="0">
                <a:latin typeface="Times New Roman Tj" pitchFamily="18" charset="-52"/>
              </a:rPr>
              <a:t> се </a:t>
            </a:r>
            <a:r>
              <a:rPr lang="ru-RU" sz="2400" dirty="0" err="1" smtClean="0">
                <a:latin typeface="Times New Roman Tj" pitchFamily="18" charset="-52"/>
              </a:rPr>
              <a:t>омил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расонидаанд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</a:p>
          <a:p>
            <a:pPr algn="just">
              <a:buNone/>
            </a:pP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а)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харобгардии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роњњи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рушди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экстенсивї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</a:p>
          <a:p>
            <a:pPr algn="just">
              <a:buNone/>
            </a:pP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б)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тезутунд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гардидани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муборизањои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раќобатпазир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</a:p>
          <a:p>
            <a:pPr algn="just">
              <a:buNone/>
            </a:pP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в)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гардидани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љараёни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љустуљуи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болоравии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самаранокии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фаъолияти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корхонањо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аз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њисоби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захирањои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6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дохилї</a:t>
            </a:r>
            <a:r>
              <a:rPr lang="ru-RU" sz="26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  <a:r>
              <a:rPr lang="ru-RU" sz="2400" dirty="0" smtClean="0">
                <a:latin typeface="Times New Roman Tj" pitchFamily="18" charset="-52"/>
              </a:rPr>
              <a:t>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омилњо</a:t>
            </a:r>
            <a:r>
              <a:rPr lang="ru-RU" sz="2400" dirty="0" smtClean="0">
                <a:latin typeface="Times New Roman Tj" pitchFamily="18" charset="-52"/>
              </a:rPr>
              <a:t> ва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омадани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тањкурсии</a:t>
            </a:r>
            <a:r>
              <a:rPr lang="ru-RU" sz="2400" dirty="0" smtClean="0">
                <a:latin typeface="Times New Roman Tj" pitchFamily="18" charset="-52"/>
              </a:rPr>
              <a:t> илмї барои </a:t>
            </a:r>
            <a:r>
              <a:rPr lang="ru-RU" sz="2400" dirty="0" err="1" smtClean="0">
                <a:latin typeface="Times New Roman Tj" pitchFamily="18" charset="-52"/>
              </a:rPr>
              <a:t>тадќиќот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ибтидои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асри</a:t>
            </a:r>
            <a:r>
              <a:rPr lang="ru-RU" sz="2400" dirty="0" smtClean="0">
                <a:latin typeface="Times New Roman Tj" pitchFamily="18" charset="-52"/>
              </a:rPr>
              <a:t> ХХ дар Европа ва Америка </a:t>
            </a:r>
            <a:r>
              <a:rPr lang="ru-RU" sz="2400" dirty="0" err="1" smtClean="0">
                <a:latin typeface="Times New Roman Tj" pitchFamily="18" charset="-52"/>
              </a:rPr>
              <a:t>асосњои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поягузорї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амалияи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менељмент</a:t>
            </a:r>
            <a:endParaRPr lang="ru-RU" sz="36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040560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ru-RU" sz="2400" b="1" dirty="0" smtClean="0">
                <a:latin typeface="Times New Roman Tj" pitchFamily="18" charset="-52"/>
              </a:rPr>
              <a:t>Принсипи </a:t>
            </a:r>
            <a:r>
              <a:rPr lang="ru-RU" sz="2400" b="1" dirty="0" err="1" smtClean="0">
                <a:latin typeface="Times New Roman Tj" pitchFamily="18" charset="-52"/>
              </a:rPr>
              <a:t>дуюм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корманд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кори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бењтар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анљом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коргар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исбот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бисёртар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сифатноктар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мусаќилона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мукофот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маоши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тавр </a:t>
            </a: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пай дар пай </a:t>
            </a:r>
            <a:r>
              <a:rPr lang="ru-RU" sz="2400" dirty="0" err="1" smtClean="0">
                <a:latin typeface="Times New Roman Tj" pitchFamily="18" charset="-52"/>
              </a:rPr>
              <a:t>такмилдињии</a:t>
            </a:r>
            <a:r>
              <a:rPr lang="ru-RU" sz="2400" dirty="0" smtClean="0">
                <a:latin typeface="Times New Roman Tj" pitchFamily="18" charset="-52"/>
              </a:rPr>
              <a:t> дараљаи </a:t>
            </a:r>
            <a:r>
              <a:rPr lang="ru-RU" sz="2400" dirty="0" err="1" smtClean="0">
                <a:latin typeface="Times New Roman Tj" pitchFamily="18" charset="-52"/>
              </a:rPr>
              <a:t>тахассусии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мегардонанд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якчанд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ихтисосњои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техникиро</a:t>
            </a:r>
            <a:r>
              <a:rPr lang="ru-RU" sz="2400" dirty="0" smtClean="0">
                <a:latin typeface="Times New Roman Tj" pitchFamily="18" charset="-52"/>
              </a:rPr>
              <a:t> аз худ карда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пас он </a:t>
            </a:r>
            <a:r>
              <a:rPr lang="ru-RU" sz="2400" dirty="0" err="1" smtClean="0">
                <a:latin typeface="Times New Roman Tj" pitchFamily="18" charset="-52"/>
              </a:rPr>
              <a:t>ќодир</a:t>
            </a:r>
            <a:r>
              <a:rPr lang="ru-RU" sz="2400" dirty="0" smtClean="0">
                <a:latin typeface="Times New Roman Tj" pitchFamily="18" charset="-52"/>
              </a:rPr>
              <a:t> аст дар </a:t>
            </a:r>
            <a:r>
              <a:rPr lang="ru-RU" sz="2400" dirty="0" err="1" smtClean="0">
                <a:latin typeface="Times New Roman Tj" pitchFamily="18" charset="-52"/>
              </a:rPr>
              <a:t>бригадаи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рафиќи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иваз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Барои </a:t>
            </a:r>
            <a:r>
              <a:rPr lang="ru-RU" sz="2400" dirty="0" err="1" smtClean="0">
                <a:latin typeface="Times New Roman Tj" pitchFamily="18" charset="-52"/>
              </a:rPr>
              <a:t>татбиќи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принсипи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дуюм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ду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методи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маъмуриро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тањия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намудаанд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b="1" dirty="0" smtClean="0">
                <a:latin typeface="Times New Roman Tj" pitchFamily="18" charset="-52"/>
              </a:rPr>
              <a:t>1.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Мардикории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якумра</a:t>
            </a:r>
            <a:r>
              <a:rPr lang="ru-RU" sz="2400" dirty="0" smtClean="0">
                <a:latin typeface="Times New Roman Tj" pitchFamily="18" charset="-52"/>
              </a:rPr>
              <a:t>. Кори </a:t>
            </a:r>
            <a:r>
              <a:rPr lang="ru-RU" sz="2400" dirty="0" err="1" smtClean="0">
                <a:latin typeface="Times New Roman Tj" pitchFamily="18" charset="-52"/>
              </a:rPr>
              <a:t>якумраро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соњиб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коргарон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пайдо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бораи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ояндаи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ташвиш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накашанд</a:t>
            </a:r>
            <a:r>
              <a:rPr lang="ru-RU" sz="2400" dirty="0" smtClean="0">
                <a:latin typeface="Times New Roman Tj" pitchFamily="18" charset="-52"/>
              </a:rPr>
              <a:t> ва бисёр </a:t>
            </a:r>
            <a:r>
              <a:rPr lang="ru-RU" sz="2400" dirty="0" err="1" smtClean="0">
                <a:latin typeface="Times New Roman Tj" pitchFamily="18" charset="-52"/>
              </a:rPr>
              <a:t>чизњоро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фоида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омўзанд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b="1" dirty="0" smtClean="0">
                <a:latin typeface="Times New Roman Tj" pitchFamily="18" charset="-52"/>
              </a:rPr>
              <a:t>2.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Мукофонидани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болоравии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даромади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Принсипхои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асосии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менељменти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040560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sz="2400" b="1" dirty="0" smtClean="0">
                <a:latin typeface="Times New Roman Tj" pitchFamily="18" charset="-52"/>
              </a:rPr>
              <a:t>Принсипи </a:t>
            </a:r>
            <a:r>
              <a:rPr lang="ru-RU" sz="2400" b="1" dirty="0" err="1" smtClean="0">
                <a:latin typeface="Times New Roman Tj" pitchFamily="18" charset="-52"/>
              </a:rPr>
              <a:t>сеюм</a:t>
            </a:r>
            <a:r>
              <a:rPr lang="ru-RU" sz="2400" b="1" dirty="0" smtClean="0">
                <a:latin typeface="Times New Roman Tj" pitchFamily="18" charset="-52"/>
              </a:rPr>
              <a:t>: </a:t>
            </a:r>
            <a:r>
              <a:rPr lang="ru-RU" sz="2400" b="1" dirty="0" err="1" smtClean="0">
                <a:latin typeface="Times New Roman Tj" pitchFamily="18" charset="-52"/>
              </a:rPr>
              <a:t>кормандон</a:t>
            </a:r>
            <a:r>
              <a:rPr lang="ru-RU" sz="2400" b="1" dirty="0" smtClean="0">
                <a:latin typeface="Times New Roman Tj" pitchFamily="18" charset="-52"/>
              </a:rPr>
              <a:t> «</a:t>
            </a:r>
            <a:r>
              <a:rPr lang="ru-RU" sz="2400" b="1" dirty="0" err="1" smtClean="0">
                <a:latin typeface="Times New Roman Tj" pitchFamily="18" charset="-52"/>
              </a:rPr>
              <a:t>оила</a:t>
            </a:r>
            <a:r>
              <a:rPr lang="ru-RU" sz="2400" b="1" dirty="0" smtClean="0">
                <a:latin typeface="Times New Roman Tj" pitchFamily="18" charset="-52"/>
              </a:rPr>
              <a:t>» </a:t>
            </a:r>
            <a:r>
              <a:rPr lang="ru-RU" sz="2400" b="1" dirty="0" err="1" smtClean="0">
                <a:latin typeface="Times New Roman Tj" pitchFamily="18" charset="-52"/>
              </a:rPr>
              <a:t>барпо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Љопонињо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аќидаеро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дастгирї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иљорагир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коргарони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кироя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умумияти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аъзоёни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уњдадорињои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дутарафа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ќарзи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љамъият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Маош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яке аз </a:t>
            </a:r>
            <a:r>
              <a:rPr lang="ru-RU" sz="2400" dirty="0" err="1" smtClean="0">
                <a:latin typeface="Times New Roman Tj" pitchFamily="18" charset="-52"/>
              </a:rPr>
              <a:t>намудњои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мукофот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ќонеъ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гардонидани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талабот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эмэ</a:t>
            </a:r>
            <a:r>
              <a:rPr lang="ru-RU" sz="2400" dirty="0" smtClean="0">
                <a:latin typeface="Times New Roman Tj" pitchFamily="18" charset="-52"/>
              </a:rPr>
              <a:t>» мебошад, </a:t>
            </a:r>
            <a:r>
              <a:rPr lang="ru-RU" sz="2400" dirty="0" err="1" smtClean="0">
                <a:latin typeface="Times New Roman Tj" pitchFamily="18" charset="-52"/>
              </a:rPr>
              <a:t>яъне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талабот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ёрї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расонидан</a:t>
            </a:r>
            <a:r>
              <a:rPr lang="ru-RU" sz="2400" dirty="0" smtClean="0">
                <a:latin typeface="Times New Roman Tj" pitchFamily="18" charset="-52"/>
              </a:rPr>
              <a:t> ва ба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тааллуќ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marL="0" indent="360363" algn="just">
              <a:buNone/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Агар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ширкат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никоњ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барояд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, пас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ў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музди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иловагї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мегирад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, барои он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харољоти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молиявии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ў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чун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одами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оиладор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афзудааст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. Ў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њамчунин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пас аз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таваллуди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як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кўдак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низ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иловапулињо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мегирад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њарчанд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њаљми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таѓйир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намеёбад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Принсипхои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асосии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менељменти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256584"/>
          </a:xfrm>
        </p:spPr>
        <p:txBody>
          <a:bodyPr>
            <a:noAutofit/>
          </a:bodyPr>
          <a:lstStyle/>
          <a:p>
            <a:pPr marL="0" indent="360363" algn="just"/>
            <a:r>
              <a:rPr lang="ru-RU" sz="2300" b="1" dirty="0" smtClean="0">
                <a:latin typeface="Times New Roman Tj" pitchFamily="18" charset="-52"/>
              </a:rPr>
              <a:t>Принсипи </a:t>
            </a:r>
            <a:r>
              <a:rPr lang="ru-RU" sz="2300" b="1" dirty="0" err="1" smtClean="0">
                <a:latin typeface="Times New Roman Tj" pitchFamily="18" charset="-52"/>
              </a:rPr>
              <a:t>чорум</a:t>
            </a:r>
            <a:r>
              <a:rPr lang="ru-RU" sz="2300" b="1" dirty="0" smtClean="0">
                <a:latin typeface="Times New Roman Tj" pitchFamily="18" charset="-52"/>
              </a:rPr>
              <a:t>: </a:t>
            </a:r>
            <a:r>
              <a:rPr lang="ru-RU" sz="2300" b="1" dirty="0" err="1" smtClean="0">
                <a:latin typeface="Times New Roman Tj" pitchFamily="18" charset="-52"/>
              </a:rPr>
              <a:t>гурўњ</a:t>
            </a:r>
            <a:r>
              <a:rPr lang="ru-RU" sz="2300" b="1" dirty="0" smtClean="0">
                <a:latin typeface="Times New Roman Tj" pitchFamily="18" charset="-52"/>
              </a:rPr>
              <a:t> аз </a:t>
            </a:r>
            <a:r>
              <a:rPr lang="ru-RU" sz="2300" b="1" dirty="0" err="1" smtClean="0">
                <a:latin typeface="Times New Roman Tj" pitchFamily="18" charset="-52"/>
              </a:rPr>
              <a:t>шахси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алоњида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муњимтар</a:t>
            </a:r>
            <a:r>
              <a:rPr lang="ru-RU" sz="2300" b="1" dirty="0" smtClean="0">
                <a:latin typeface="Times New Roman Tj" pitchFamily="18" charset="-52"/>
              </a:rPr>
              <a:t> аст</a:t>
            </a:r>
            <a:r>
              <a:rPr lang="ru-RU" sz="2300" dirty="0" smtClean="0">
                <a:latin typeface="Times New Roman Tj" pitchFamily="18" charset="-52"/>
              </a:rPr>
              <a:t>. Ин </a:t>
            </a:r>
            <a:r>
              <a:rPr lang="ru-RU" sz="2300" dirty="0" err="1" smtClean="0">
                <a:latin typeface="Times New Roman Tj" pitchFamily="18" charset="-52"/>
              </a:rPr>
              <a:t>принсип</a:t>
            </a:r>
            <a:r>
              <a:rPr lang="ru-RU" sz="2300" dirty="0" smtClean="0">
                <a:latin typeface="Times New Roman Tj" pitchFamily="18" charset="-52"/>
              </a:rPr>
              <a:t> бар арзишњои </a:t>
            </a:r>
            <a:r>
              <a:rPr lang="ru-RU" sz="2300" dirty="0" err="1" smtClean="0">
                <a:latin typeface="Times New Roman Tj" pitchFamily="18" charset="-52"/>
              </a:rPr>
              <a:t>анъанавии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љопонњо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асос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ёфтааст</a:t>
            </a:r>
            <a:r>
              <a:rPr lang="ru-RU" sz="2300" dirty="0" smtClean="0">
                <a:latin typeface="Times New Roman Tj" pitchFamily="18" charset="-52"/>
              </a:rPr>
              <a:t>: </a:t>
            </a:r>
            <a:r>
              <a:rPr lang="ru-RU" sz="2300" dirty="0" err="1" smtClean="0">
                <a:latin typeface="Times New Roman Tj" pitchFamily="18" charset="-52"/>
              </a:rPr>
              <a:t>њељ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њаќ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надорад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худпарастї</a:t>
            </a:r>
            <a:r>
              <a:rPr lang="ru-RU" sz="2300" dirty="0" smtClean="0">
                <a:latin typeface="Times New Roman Tj" pitchFamily="18" charset="-52"/>
              </a:rPr>
              <a:t> карда, </a:t>
            </a:r>
            <a:r>
              <a:rPr lang="ru-RU" sz="2300" dirty="0" err="1" smtClean="0">
                <a:latin typeface="Times New Roman Tj" pitchFamily="18" charset="-52"/>
              </a:rPr>
              <a:t>танњо</a:t>
            </a:r>
            <a:r>
              <a:rPr lang="ru-RU" sz="2300" dirty="0" smtClean="0">
                <a:latin typeface="Times New Roman Tj" pitchFamily="18" charset="-52"/>
              </a:rPr>
              <a:t> дар </a:t>
            </a:r>
            <a:r>
              <a:rPr lang="ru-RU" sz="2300" dirty="0" err="1" smtClean="0">
                <a:latin typeface="Times New Roman Tj" pitchFamily="18" charset="-52"/>
              </a:rPr>
              <a:t>бораи</a:t>
            </a:r>
            <a:r>
              <a:rPr lang="ru-RU" sz="2300" dirty="0" smtClean="0">
                <a:latin typeface="Times New Roman Tj" pitchFamily="18" charset="-52"/>
              </a:rPr>
              <a:t> худ </a:t>
            </a:r>
            <a:r>
              <a:rPr lang="ru-RU" sz="2300" dirty="0" err="1" smtClean="0">
                <a:latin typeface="Times New Roman Tj" pitchFamily="18" charset="-52"/>
              </a:rPr>
              <a:t>фикр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кунад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marL="0" indent="360363" algn="just"/>
            <a:r>
              <a:rPr lang="ru-RU" sz="2300" dirty="0" err="1" smtClean="0">
                <a:latin typeface="Times New Roman Tj" pitchFamily="18" charset="-52"/>
              </a:rPr>
              <a:t>Гузаштан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ширкати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дигар</a:t>
            </a:r>
            <a:r>
              <a:rPr lang="ru-RU" sz="2300" dirty="0" smtClean="0">
                <a:latin typeface="Times New Roman Tj" pitchFamily="18" charset="-52"/>
              </a:rPr>
              <a:t>, барои </a:t>
            </a:r>
            <a:r>
              <a:rPr lang="ru-RU" sz="2300" dirty="0" err="1" smtClean="0">
                <a:latin typeface="Times New Roman Tj" pitchFamily="18" charset="-52"/>
              </a:rPr>
              <a:t>музди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маоши</a:t>
            </a:r>
            <a:r>
              <a:rPr lang="ru-RU" sz="2300" dirty="0" smtClean="0">
                <a:latin typeface="Times New Roman Tj" pitchFamily="18" charset="-52"/>
              </a:rPr>
              <a:t> баланд </a:t>
            </a:r>
            <a:r>
              <a:rPr lang="ru-RU" sz="2300" dirty="0" err="1" smtClean="0">
                <a:latin typeface="Times New Roman Tj" pitchFamily="18" charset="-52"/>
              </a:rPr>
              <a:t>нишонаи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носипосї</a:t>
            </a:r>
            <a:r>
              <a:rPr lang="ru-RU" sz="2300" dirty="0" smtClean="0">
                <a:latin typeface="Times New Roman Tj" pitchFamily="18" charset="-52"/>
              </a:rPr>
              <a:t> мебошад. </a:t>
            </a:r>
            <a:r>
              <a:rPr lang="ru-RU" sz="2300" dirty="0" err="1" smtClean="0">
                <a:latin typeface="Times New Roman Tj" pitchFamily="18" charset="-52"/>
              </a:rPr>
              <a:t>Љопонињо</a:t>
            </a:r>
            <a:r>
              <a:rPr lang="ru-RU" sz="2300" dirty="0" smtClean="0">
                <a:latin typeface="Times New Roman Tj" pitchFamily="18" charset="-52"/>
              </a:rPr>
              <a:t> барои </a:t>
            </a:r>
            <a:r>
              <a:rPr lang="ru-RU" sz="2300" dirty="0" err="1" smtClean="0">
                <a:latin typeface="Times New Roman Tj" pitchFamily="18" charset="-52"/>
              </a:rPr>
              <a:t>иљро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намудани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принсипи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мазкур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ду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методи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маъмуриро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кашф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намудаанд</a:t>
            </a:r>
            <a:r>
              <a:rPr lang="ru-RU" sz="2300" dirty="0" smtClean="0">
                <a:latin typeface="Times New Roman Tj" pitchFamily="18" charset="-52"/>
              </a:rPr>
              <a:t>: </a:t>
            </a:r>
          </a:p>
          <a:p>
            <a:pPr marL="0" indent="360363" algn="just"/>
            <a:r>
              <a:rPr lang="ru-RU" sz="2300" dirty="0" smtClean="0">
                <a:latin typeface="Times New Roman Tj" pitchFamily="18" charset="-52"/>
              </a:rPr>
              <a:t>1. </a:t>
            </a:r>
            <a:r>
              <a:rPr lang="ru-RU" sz="2300" dirty="0" err="1" smtClean="0">
                <a:latin typeface="Times New Roman Tj" pitchFamily="18" charset="-52"/>
              </a:rPr>
              <a:t>Болоравии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мансабї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музди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маош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собиќаи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корї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вобаста</a:t>
            </a:r>
            <a:r>
              <a:rPr lang="ru-RU" sz="2300" dirty="0" smtClean="0">
                <a:latin typeface="Times New Roman Tj" pitchFamily="18" charset="-52"/>
              </a:rPr>
              <a:t> аст. </a:t>
            </a:r>
            <a:r>
              <a:rPr lang="ru-RU" sz="2300" dirty="0" err="1" smtClean="0">
                <a:latin typeface="Times New Roman Tj" pitchFamily="18" charset="-52"/>
              </a:rPr>
              <a:t>Њар</a:t>
            </a:r>
            <a:r>
              <a:rPr lang="ru-RU" sz="2300" dirty="0" smtClean="0">
                <a:latin typeface="Times New Roman Tj" pitchFamily="18" charset="-52"/>
              </a:rPr>
              <a:t> як </a:t>
            </a:r>
            <a:r>
              <a:rPr lang="ru-RU" sz="2300" dirty="0" err="1" smtClean="0">
                <a:latin typeface="Times New Roman Tj" pitchFamily="18" charset="-52"/>
              </a:rPr>
              <a:t>љопонї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аниќ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медонад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болоравии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синну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солаш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музди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маошаш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меафзояд</a:t>
            </a:r>
            <a:r>
              <a:rPr lang="ru-RU" sz="2300" dirty="0" smtClean="0">
                <a:latin typeface="Times New Roman Tj" pitchFamily="18" charset="-52"/>
              </a:rPr>
              <a:t>. Ин </a:t>
            </a:r>
            <a:r>
              <a:rPr lang="ru-RU" sz="2300" dirty="0" err="1" smtClean="0">
                <a:latin typeface="Times New Roman Tj" pitchFamily="18" charset="-52"/>
              </a:rPr>
              <a:t>таљриба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эњтимолияти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пайдо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гардидани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њасад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раќобатро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коњиш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медињад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marL="0" indent="360363" algn="just"/>
            <a:r>
              <a:rPr lang="ru-RU" sz="2300" dirty="0" smtClean="0">
                <a:latin typeface="Times New Roman Tj" pitchFamily="18" charset="-52"/>
              </a:rPr>
              <a:t>2. </a:t>
            </a:r>
            <a:r>
              <a:rPr lang="ru-RU" sz="2300" dirty="0" err="1" smtClean="0">
                <a:latin typeface="Times New Roman Tj" pitchFamily="18" charset="-52"/>
              </a:rPr>
              <a:t>Комёбии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ширкат</a:t>
            </a:r>
            <a:r>
              <a:rPr lang="ru-RU" sz="2300" dirty="0" smtClean="0">
                <a:latin typeface="Times New Roman Tj" pitchFamily="18" charset="-52"/>
              </a:rPr>
              <a:t> њамчун </a:t>
            </a:r>
            <a:r>
              <a:rPr lang="ru-RU" sz="2300" dirty="0" err="1" smtClean="0">
                <a:latin typeface="Times New Roman Tj" pitchFamily="18" charset="-52"/>
              </a:rPr>
              <a:t>натиљаи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саъю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кўшиши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гурўњ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шуморида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мешавад</a:t>
            </a:r>
            <a:r>
              <a:rPr lang="ru-RU" sz="2300" dirty="0" smtClean="0">
                <a:latin typeface="Times New Roman Tj" pitchFamily="18" charset="-52"/>
              </a:rPr>
              <a:t>, на </a:t>
            </a:r>
            <a:r>
              <a:rPr lang="ru-RU" sz="2300" dirty="0" err="1" smtClean="0">
                <a:latin typeface="Times New Roman Tj" pitchFamily="18" charset="-52"/>
              </a:rPr>
              <a:t>шахси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алоњида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Принсипхои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асосии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менељменти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256584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400" b="1" dirty="0" smtClean="0">
                <a:latin typeface="Times New Roman Tj" pitchFamily="18" charset="-52"/>
              </a:rPr>
              <a:t>Принсипи </a:t>
            </a:r>
            <a:r>
              <a:rPr lang="ru-RU" sz="2400" b="1" dirty="0" err="1" smtClean="0">
                <a:latin typeface="Times New Roman Tj" pitchFamily="18" charset="-52"/>
              </a:rPr>
              <a:t>панљум</a:t>
            </a:r>
            <a:r>
              <a:rPr lang="ru-RU" sz="2400" b="1" dirty="0" smtClean="0">
                <a:latin typeface="Times New Roman Tj" pitchFamily="18" charset="-52"/>
              </a:rPr>
              <a:t>: </a:t>
            </a:r>
            <a:r>
              <a:rPr lang="ru-RU" sz="2400" b="1" dirty="0" err="1" smtClean="0">
                <a:latin typeface="Times New Roman Tj" pitchFamily="18" charset="-52"/>
              </a:rPr>
              <a:t>њамраъи</a:t>
            </a:r>
            <a:r>
              <a:rPr lang="ru-RU" sz="2400" b="1" dirty="0" smtClean="0">
                <a:latin typeface="Times New Roman Tj" pitchFamily="18" charset="-52"/>
              </a:rPr>
              <a:t> ва </a:t>
            </a:r>
            <a:r>
              <a:rPr lang="ru-RU" sz="2400" b="1" dirty="0" err="1" smtClean="0">
                <a:latin typeface="Times New Roman Tj" pitchFamily="18" charset="-52"/>
              </a:rPr>
              <a:t>њамкорї</a:t>
            </a:r>
            <a:r>
              <a:rPr lang="ru-RU" sz="2400" b="1" dirty="0" smtClean="0">
                <a:latin typeface="Times New Roman Tj" pitchFamily="18" charset="-52"/>
              </a:rPr>
              <a:t> дар </a:t>
            </a:r>
            <a:r>
              <a:rPr lang="ru-RU" sz="2400" b="1" dirty="0" err="1" smtClean="0">
                <a:latin typeface="Times New Roman Tj" pitchFamily="18" charset="-52"/>
              </a:rPr>
              <a:t>муносибатњои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Менељерони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шарикони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</a:t>
            </a:r>
            <a:r>
              <a:rPr lang="ru-RU" sz="2400" dirty="0" smtClean="0">
                <a:latin typeface="Times New Roman Tj" pitchFamily="18" charset="-52"/>
              </a:rPr>
              <a:t> худ дар </a:t>
            </a:r>
            <a:r>
              <a:rPr lang="ru-RU" sz="2400" dirty="0" err="1" smtClean="0">
                <a:latin typeface="Times New Roman Tj" pitchFamily="18" charset="-52"/>
              </a:rPr>
              <a:t>сайъ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комёбињои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иќтисодї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сифати</a:t>
            </a:r>
            <a:r>
              <a:rPr lang="ru-RU" sz="2400" dirty="0" smtClean="0">
                <a:latin typeface="Times New Roman Tj" pitchFamily="18" charset="-52"/>
              </a:rPr>
              <a:t> баланд ва </a:t>
            </a:r>
            <a:r>
              <a:rPr lang="ru-RU" sz="2400" dirty="0" err="1" smtClean="0">
                <a:latin typeface="Times New Roman Tj" pitchFamily="18" charset="-52"/>
              </a:rPr>
              <a:t>болоравии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мањсулнокї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мешуморанд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муътаќиданд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коргар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маќсадњои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хушбинанд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Зарурати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њамкорї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роњбарият</a:t>
            </a:r>
            <a:r>
              <a:rPr lang="ru-RU" sz="2400" dirty="0" smtClean="0">
                <a:latin typeface="Times New Roman Tj" pitchFamily="18" charset="-52"/>
              </a:rPr>
              <a:t> бо он </a:t>
            </a:r>
            <a:r>
              <a:rPr lang="ru-RU" sz="2400" dirty="0" err="1" smtClean="0">
                <a:latin typeface="Times New Roman Tj" pitchFamily="18" charset="-52"/>
              </a:rPr>
              <a:t>шарњ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экспорт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, балки ба </a:t>
            </a:r>
            <a:r>
              <a:rPr lang="ru-RU" sz="2400" dirty="0" err="1" smtClean="0">
                <a:latin typeface="Times New Roman Tj" pitchFamily="18" charset="-52"/>
              </a:rPr>
              <a:t>тамоми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миллат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фоида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marL="0" indent="360363"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Комёбињои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иќтисодї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тарафи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љопонињо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имконияти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ягона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зинда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мондани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иттињод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фарњанги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олами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муосир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фањмида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Принсипхои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асосии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менељменти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љопон</a:t>
            </a:r>
            <a:endParaRPr lang="ru-RU" sz="36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2565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Зигмунд Фрейд (</a:t>
            </a: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1856-1939)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духтур-психиатри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австриягї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асосгузори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психоанализ;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аќидаи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як </a:t>
            </a:r>
            <a:r>
              <a:rPr lang="ru-RU" sz="2400" dirty="0" err="1" smtClean="0">
                <a:latin typeface="Times New Roman Tj" pitchFamily="18" charset="-52"/>
              </a:rPr>
              <a:t>падидаи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психикї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сабабњои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рафтори</a:t>
            </a:r>
            <a:r>
              <a:rPr lang="ru-RU" sz="2400" dirty="0" smtClean="0">
                <a:latin typeface="Times New Roman Tj" pitchFamily="18" charset="-52"/>
              </a:rPr>
              <a:t> одам аз бисёр </a:t>
            </a:r>
            <a:r>
              <a:rPr lang="ru-RU" sz="2400" dirty="0" err="1" smtClean="0">
                <a:latin typeface="Times New Roman Tj" pitchFamily="18" charset="-52"/>
              </a:rPr>
              <a:t>љињат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бешуурона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аст;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рафтори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инстинктивї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саъю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њаёт</a:t>
            </a:r>
            <a:r>
              <a:rPr lang="ru-RU" sz="2400" dirty="0" smtClean="0">
                <a:latin typeface="Times New Roman Tj" pitchFamily="18" charset="-52"/>
              </a:rPr>
              <a:t> (эрос) ва </a:t>
            </a:r>
            <a:r>
              <a:rPr lang="ru-RU" sz="2400" dirty="0" err="1" smtClean="0">
                <a:latin typeface="Times New Roman Tj" pitchFamily="18" charset="-52"/>
              </a:rPr>
              <a:t>саъю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кушиш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марг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танатос</a:t>
            </a:r>
            <a:r>
              <a:rPr lang="ru-RU" sz="2400" dirty="0" smtClean="0">
                <a:latin typeface="Times New Roman Tj" pitchFamily="18" charset="-52"/>
              </a:rPr>
              <a:t>),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яке аз ин </a:t>
            </a:r>
            <a:r>
              <a:rPr lang="ru-RU" sz="2400" dirty="0" err="1" smtClean="0">
                <a:latin typeface="Times New Roman Tj" pitchFamily="18" charset="-52"/>
              </a:rPr>
              <a:t>кўшишњо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ќувваи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бузургеро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соњибанд</a:t>
            </a:r>
            <a:r>
              <a:rPr lang="ru-RU" sz="2400" dirty="0" smtClean="0">
                <a:latin typeface="Times New Roman Tj" pitchFamily="18" charset="-52"/>
              </a:rPr>
              <a:t>;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ќувваи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эрос «либидо» («</a:t>
            </a:r>
            <a:r>
              <a:rPr lang="ru-RU" sz="2400" dirty="0" err="1" smtClean="0">
                <a:latin typeface="Times New Roman Tj" pitchFamily="18" charset="-52"/>
              </a:rPr>
              <a:t>нафси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шањвонї</a:t>
            </a:r>
            <a:r>
              <a:rPr lang="ru-RU" sz="2400" dirty="0" smtClean="0">
                <a:latin typeface="Times New Roman Tj" pitchFamily="18" charset="-52"/>
              </a:rPr>
              <a:t>») </a:t>
            </a:r>
            <a:r>
              <a:rPr lang="ru-RU" sz="2400" dirty="0" err="1" smtClean="0">
                <a:latin typeface="Times New Roman Tj" pitchFamily="18" charset="-52"/>
              </a:rPr>
              <a:t>номида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ќувваи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танатос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мортидо</a:t>
            </a:r>
            <a:r>
              <a:rPr lang="ru-RU" sz="2400" dirty="0" smtClean="0">
                <a:latin typeface="Times New Roman Tj" pitchFamily="18" charset="-52"/>
              </a:rPr>
              <a:t>» («</a:t>
            </a:r>
            <a:r>
              <a:rPr lang="ru-RU" sz="2400" dirty="0" err="1" smtClean="0">
                <a:latin typeface="Times New Roman Tj" pitchFamily="18" charset="-52"/>
              </a:rPr>
              <a:t>њован</a:t>
            </a:r>
            <a:r>
              <a:rPr lang="ru-RU" sz="2400" dirty="0" smtClean="0">
                <a:latin typeface="Times New Roman Tj" pitchFamily="18" charset="-52"/>
              </a:rPr>
              <a:t>»);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самту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ќуввањо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шахсиятро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b="1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НАЗАРИЯИ ПСИХОАНАЛИЗ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72608"/>
          </a:xfrm>
        </p:spPr>
        <p:txBody>
          <a:bodyPr>
            <a:noAutofit/>
          </a:bodyPr>
          <a:lstStyle/>
          <a:p>
            <a:pPr marL="0" indent="265113" algn="just"/>
            <a:r>
              <a:rPr lang="ru-RU" sz="2200" dirty="0" err="1" smtClean="0">
                <a:latin typeface="Times New Roman Tj" pitchFamily="18" charset="-52"/>
              </a:rPr>
              <a:t>назарияи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асосии</a:t>
            </a:r>
            <a:r>
              <a:rPr lang="ru-RU" sz="2200" dirty="0" smtClean="0">
                <a:latin typeface="Times New Roman Tj" pitchFamily="18" charset="-52"/>
              </a:rPr>
              <a:t> психоанализ афкори </a:t>
            </a:r>
            <a:r>
              <a:rPr lang="ru-RU" sz="2200" dirty="0" err="1" smtClean="0">
                <a:latin typeface="Times New Roman Tj" pitchFamily="18" charset="-52"/>
              </a:rPr>
              <a:t>бешуурона</a:t>
            </a:r>
            <a:r>
              <a:rPr lang="ru-RU" sz="2200" dirty="0" smtClean="0">
                <a:latin typeface="Times New Roman Tj" pitchFamily="18" charset="-52"/>
              </a:rPr>
              <a:t> мебошад,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маќсади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рафтори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муайян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менамояд</a:t>
            </a:r>
            <a:r>
              <a:rPr lang="ru-RU" sz="2200" dirty="0" smtClean="0">
                <a:latin typeface="Times New Roman Tj" pitchFamily="18" charset="-52"/>
              </a:rPr>
              <a:t>; </a:t>
            </a:r>
            <a:endParaRPr lang="ru-RU" sz="2200" dirty="0" smtClean="0">
              <a:latin typeface="Times New Roman Tj" pitchFamily="18" charset="-52"/>
            </a:endParaRPr>
          </a:p>
          <a:p>
            <a:pPr marL="0" indent="265113" algn="just"/>
            <a:r>
              <a:rPr lang="ru-RU" sz="2200" dirty="0" smtClean="0">
                <a:latin typeface="Times New Roman Tj" pitchFamily="18" charset="-52"/>
              </a:rPr>
              <a:t>Фрейд </a:t>
            </a:r>
            <a:r>
              <a:rPr lang="ru-RU" sz="2200" dirty="0" err="1" smtClean="0">
                <a:latin typeface="Times New Roman Tj" pitchFamily="18" charset="-52"/>
              </a:rPr>
              <a:t>ќайд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хоњишњои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шањвонї</a:t>
            </a:r>
            <a:r>
              <a:rPr lang="ru-RU" sz="2200" dirty="0" smtClean="0">
                <a:latin typeface="Times New Roman Tj" pitchFamily="18" charset="-52"/>
              </a:rPr>
              <a:t>, аз </a:t>
            </a:r>
            <a:r>
              <a:rPr lang="ru-RU" sz="2200" dirty="0" err="1" smtClean="0">
                <a:latin typeface="Times New Roman Tj" pitchFamily="18" charset="-52"/>
              </a:rPr>
              <a:t>оне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мо шарм </a:t>
            </a:r>
            <a:r>
              <a:rPr lang="ru-RU" sz="2200" dirty="0" err="1" smtClean="0">
                <a:latin typeface="Times New Roman Tj" pitchFamily="18" charset="-52"/>
              </a:rPr>
              <a:t>медорем</a:t>
            </a:r>
            <a:r>
              <a:rPr lang="ru-RU" sz="2200" dirty="0" smtClean="0">
                <a:latin typeface="Times New Roman Tj" pitchFamily="18" charset="-52"/>
              </a:rPr>
              <a:t>, аз </a:t>
            </a:r>
            <a:r>
              <a:rPr lang="ru-RU" sz="2200" dirty="0" err="1" smtClean="0">
                <a:latin typeface="Times New Roman Tj" pitchFamily="18" charset="-52"/>
              </a:rPr>
              <a:t>оне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мо </a:t>
            </a:r>
            <a:r>
              <a:rPr lang="ru-RU" sz="2200" dirty="0" err="1" smtClean="0">
                <a:latin typeface="Times New Roman Tj" pitchFamily="18" charset="-52"/>
              </a:rPr>
              <a:t>бояд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аз худ </a:t>
            </a:r>
            <a:r>
              <a:rPr lang="ru-RU" sz="2200" dirty="0" err="1" smtClean="0">
                <a:latin typeface="Times New Roman Tj" pitchFamily="18" charset="-52"/>
              </a:rPr>
              <a:t>пинњон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дорем</a:t>
            </a:r>
            <a:r>
              <a:rPr lang="ru-RU" sz="2200" dirty="0" smtClean="0">
                <a:latin typeface="Times New Roman Tj" pitchFamily="18" charset="-52"/>
              </a:rPr>
              <a:t>, вале </a:t>
            </a:r>
            <a:r>
              <a:rPr lang="ru-RU" sz="2200" dirty="0" err="1" smtClean="0">
                <a:latin typeface="Times New Roman Tj" pitchFamily="18" charset="-52"/>
              </a:rPr>
              <a:t>огањ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нестем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баъттар</a:t>
            </a:r>
            <a:r>
              <a:rPr lang="ru-RU" sz="2200" dirty="0" smtClean="0">
                <a:latin typeface="Times New Roman Tj" pitchFamily="18" charset="-52"/>
              </a:rPr>
              <a:t> ба дараљаи </a:t>
            </a:r>
            <a:r>
              <a:rPr lang="ru-RU" sz="2200" dirty="0" err="1" smtClean="0">
                <a:latin typeface="Times New Roman Tj" pitchFamily="18" charset="-52"/>
              </a:rPr>
              <a:t>бешуурона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рафта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мерасад</a:t>
            </a:r>
            <a:r>
              <a:rPr lang="ru-RU" sz="2200" dirty="0" smtClean="0">
                <a:latin typeface="Times New Roman Tj" pitchFamily="18" charset="-52"/>
              </a:rPr>
              <a:t>;</a:t>
            </a:r>
            <a:endParaRPr lang="ru-RU" sz="2200" dirty="0" smtClean="0">
              <a:latin typeface="Times New Roman Tj" pitchFamily="18" charset="-52"/>
            </a:endParaRPr>
          </a:p>
          <a:p>
            <a:pPr marL="0" indent="265113" algn="just"/>
            <a:r>
              <a:rPr lang="ru-RU" sz="2200" dirty="0" smtClean="0">
                <a:latin typeface="Times New Roman Tj" pitchFamily="18" charset="-52"/>
              </a:rPr>
              <a:t>ин </a:t>
            </a:r>
            <a:r>
              <a:rPr lang="ru-RU" sz="2200" dirty="0" err="1" smtClean="0">
                <a:latin typeface="Times New Roman Tj" pitchFamily="18" charset="-52"/>
              </a:rPr>
              <a:t>хоњишњо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тањвил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яъне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ќувваи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шањвонї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эљодї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табдил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меёбанд</a:t>
            </a:r>
            <a:r>
              <a:rPr lang="ru-RU" sz="2200" dirty="0" smtClean="0">
                <a:latin typeface="Times New Roman Tj" pitchFamily="18" charset="-52"/>
              </a:rPr>
              <a:t>;</a:t>
            </a:r>
            <a:endParaRPr lang="ru-RU" sz="2200" dirty="0" smtClean="0">
              <a:latin typeface="Times New Roman Tj" pitchFamily="18" charset="-52"/>
            </a:endParaRPr>
          </a:p>
          <a:p>
            <a:pPr marL="0" indent="265113" algn="just"/>
            <a:r>
              <a:rPr lang="ru-RU" sz="2200" dirty="0" smtClean="0">
                <a:latin typeface="Times New Roman Tj" pitchFamily="18" charset="-52"/>
              </a:rPr>
              <a:t>Фрейд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мешуморад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инкишофи </a:t>
            </a:r>
            <a:r>
              <a:rPr lang="ru-RU" sz="2200" dirty="0" err="1" smtClean="0">
                <a:latin typeface="Times New Roman Tj" pitchFamily="18" charset="-52"/>
              </a:rPr>
              <a:t>тамадуни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башарї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мањз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шарофати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раванд</a:t>
            </a:r>
            <a:r>
              <a:rPr lang="ru-RU" sz="2200" dirty="0" smtClean="0">
                <a:latin typeface="Times New Roman Tj" pitchFamily="18" charset="-52"/>
              </a:rPr>
              <a:t> – </a:t>
            </a:r>
            <a:r>
              <a:rPr lang="ru-RU" sz="2200" dirty="0" err="1" smtClean="0">
                <a:latin typeface="Times New Roman Tj" pitchFamily="18" charset="-52"/>
              </a:rPr>
              <a:t>татбиќи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хоњишњои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шањвонї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дигар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соњањои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фаъолият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омадааст</a:t>
            </a:r>
            <a:r>
              <a:rPr lang="ru-RU" sz="2200" dirty="0" smtClean="0">
                <a:latin typeface="Times New Roman Tj" pitchFamily="18" charset="-52"/>
              </a:rPr>
              <a:t>;</a:t>
            </a:r>
          </a:p>
          <a:p>
            <a:pPr marL="0" indent="265113" algn="just"/>
            <a:r>
              <a:rPr lang="ru-RU" sz="2200" dirty="0" err="1" smtClean="0">
                <a:latin typeface="Times New Roman Tj" pitchFamily="18" charset="-52"/>
              </a:rPr>
              <a:t>сублиматсия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- яке аз </a:t>
            </a:r>
            <a:r>
              <a:rPr lang="ru-RU" sz="2200" dirty="0" err="1" smtClean="0">
                <a:latin typeface="Times New Roman Tj" pitchFamily="18" charset="-52"/>
              </a:rPr>
              <a:t>намудњои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муњофизати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шахсияти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аз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кўшишњои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инстинктивї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ба </a:t>
            </a:r>
            <a:r>
              <a:rPr lang="ru-RU" sz="2200" dirty="0" err="1" smtClean="0">
                <a:latin typeface="Times New Roman Tj" pitchFamily="18" charset="-52"/>
              </a:rPr>
              <a:t>вуљуд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меояд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роњбар ва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зердастро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халалдор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месозад</a:t>
            </a:r>
            <a:r>
              <a:rPr lang="ru-RU" sz="2200" dirty="0" smtClean="0">
                <a:latin typeface="Times New Roman Tj" pitchFamily="18" charset="-52"/>
              </a:rPr>
              <a:t>;</a:t>
            </a:r>
          </a:p>
          <a:p>
            <a:pPr marL="0" indent="265113" algn="just"/>
            <a:r>
              <a:rPr lang="ru-RU" sz="2200" dirty="0" smtClean="0">
                <a:latin typeface="Times New Roman Tj" pitchFamily="18" charset="-52"/>
              </a:rPr>
              <a:t>ба </a:t>
            </a:r>
            <a:r>
              <a:rPr lang="ru-RU" sz="2200" dirty="0" err="1" smtClean="0">
                <a:latin typeface="Times New Roman Tj" pitchFamily="18" charset="-52"/>
              </a:rPr>
              <a:t>љои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муњим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њал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шавад</a:t>
            </a:r>
            <a:r>
              <a:rPr lang="ru-RU" sz="2200" dirty="0" smtClean="0">
                <a:latin typeface="Times New Roman Tj" pitchFamily="18" charset="-52"/>
              </a:rPr>
              <a:t>, ин </a:t>
            </a:r>
            <a:r>
              <a:rPr lang="ru-RU" sz="2200" dirty="0" err="1" smtClean="0">
                <a:latin typeface="Times New Roman Tj" pitchFamily="18" charset="-52"/>
              </a:rPr>
              <a:t>муњофизатњо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одамро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њалли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он </a:t>
            </a:r>
            <a:r>
              <a:rPr lang="ru-RU" sz="2200" dirty="0" err="1" smtClean="0">
                <a:latin typeface="Times New Roman Tj" pitchFamily="18" charset="-52"/>
              </a:rPr>
              <a:t>дур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НАЗАРИЯИ ПСИХОАНАЛИЗ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72608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проблемањои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зиёде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муоширати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номусоидии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иљтимоигарої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З.Фрейд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smtClean="0">
                <a:latin typeface="Times New Roman Tj" pitchFamily="18" charset="-52"/>
              </a:rPr>
              <a:t>њамчун инкишофи </a:t>
            </a:r>
            <a:r>
              <a:rPr lang="ru-RU" sz="2400" dirty="0" err="1" smtClean="0">
                <a:latin typeface="Times New Roman Tj" pitchFamily="18" charset="-52"/>
              </a:rPr>
              <a:t>шањвонї-психологї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мефањмад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давраи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муайяни</a:t>
            </a:r>
            <a:r>
              <a:rPr lang="ru-RU" sz="2400" dirty="0" smtClean="0">
                <a:latin typeface="Times New Roman Tj" pitchFamily="18" charset="-52"/>
              </a:rPr>
              <a:t> инкишофи одам </a:t>
            </a:r>
            <a:r>
              <a:rPr lang="ru-RU" sz="2400" dirty="0" err="1" smtClean="0">
                <a:latin typeface="Times New Roman Tj" pitchFamily="18" charset="-52"/>
              </a:rPr>
              <a:t>номусоид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гузарад</a:t>
            </a:r>
            <a:r>
              <a:rPr lang="ru-RU" sz="2400" dirty="0" smtClean="0">
                <a:latin typeface="Times New Roman Tj" pitchFamily="18" charset="-52"/>
              </a:rPr>
              <a:t>, он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вай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, одами </a:t>
            </a:r>
            <a:r>
              <a:rPr lang="ru-RU" sz="2400" dirty="0" err="1" smtClean="0">
                <a:latin typeface="Times New Roman Tj" pitchFamily="18" charset="-52"/>
              </a:rPr>
              <a:t>калонсол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њолатњои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душвори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њаётї</a:t>
            </a:r>
            <a:r>
              <a:rPr lang="ru-RU" sz="2400" dirty="0" smtClean="0">
                <a:latin typeface="Times New Roman Tj" pitchFamily="18" charset="-52"/>
              </a:rPr>
              <a:t>, њамчун </a:t>
            </a:r>
            <a:r>
              <a:rPr lang="ru-RU" sz="2400" dirty="0" err="1" smtClean="0">
                <a:latin typeface="Times New Roman Tj" pitchFamily="18" charset="-52"/>
              </a:rPr>
              <a:t>кўдак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Фрейд </a:t>
            </a:r>
            <a:r>
              <a:rPr lang="ru-RU" sz="2400" dirty="0" err="1" smtClean="0">
                <a:latin typeface="Times New Roman Tj" pitchFamily="18" charset="-52"/>
              </a:rPr>
              <a:t>чањор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марњилаи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иљтимоигароиро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ќайд</a:t>
            </a:r>
            <a:r>
              <a:rPr lang="ru-RU" sz="2400" dirty="0" smtClean="0">
                <a:latin typeface="Times New Roman Tj" pitchFamily="18" charset="-52"/>
              </a:rPr>
              <a:t> кардааст: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дањонї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(оральную),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маъкадї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(анальную),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узвњои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љинсии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мардона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(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phallic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) ва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умуман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узвњои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љинсї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–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бештар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занона</a:t>
            </a:r>
            <a:r>
              <a:rPr lang="ru-RU" sz="2400" i="1" dirty="0" smtClean="0">
                <a:solidFill>
                  <a:schemeClr val="accent3">
                    <a:lumMod val="75000"/>
                  </a:schemeClr>
                </a:solidFill>
                <a:latin typeface="Times New Roman Tj" pitchFamily="18" charset="-52"/>
              </a:rPr>
              <a:t> (генитальную). </a:t>
            </a:r>
            <a:endParaRPr lang="ru-RU" sz="2400" i="1" dirty="0" smtClean="0">
              <a:solidFill>
                <a:schemeClr val="accent3">
                  <a:lumMod val="75000"/>
                </a:schemeClr>
              </a:solidFill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ҳар </a:t>
            </a:r>
            <a:r>
              <a:rPr lang="ru-RU" sz="2400" dirty="0" smtClean="0">
                <a:latin typeface="Times New Roman Tj" pitchFamily="18" charset="-52"/>
              </a:rPr>
              <a:t>як </a:t>
            </a:r>
            <a:r>
              <a:rPr lang="ru-RU" sz="2400" dirty="0" err="1" smtClean="0">
                <a:latin typeface="Times New Roman Tj" pitchFamily="18" charset="-52"/>
              </a:rPr>
              <a:t>марҳила кўдак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диќќати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ќисмҳои ҷисми </a:t>
            </a:r>
            <a:r>
              <a:rPr lang="ru-RU" sz="2400" dirty="0" smtClean="0">
                <a:latin typeface="Times New Roman Tj" pitchFamily="18" charset="-52"/>
              </a:rPr>
              <a:t>худ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менамояд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се </a:t>
            </a:r>
            <a:r>
              <a:rPr lang="ru-RU" sz="2400" dirty="0" err="1" smtClean="0">
                <a:latin typeface="Times New Roman Tj" pitchFamily="18" charset="-52"/>
              </a:rPr>
              <a:t>марҳилаи аввал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вайроншавии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ҳаёти психикии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калонсол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нақши асосӣ </a:t>
            </a:r>
            <a:r>
              <a:rPr lang="ru-RU" sz="2400" dirty="0" err="1" smtClean="0">
                <a:latin typeface="Times New Roman Tj" pitchFamily="18" charset="-52"/>
              </a:rPr>
              <a:t>бозад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НАЗАРИЯИ ПСИХОАНАЛИЗ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72608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 smtClean="0">
                <a:latin typeface="Times New Roman Tj" pitchFamily="18" charset="-52"/>
              </a:rPr>
              <a:t>проблемњо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latin typeface="Times New Roman Tj" pitchFamily="18" charset="-52"/>
              </a:rPr>
              <a:t> бо </a:t>
            </a:r>
            <a:r>
              <a:rPr lang="ru-RU" sz="2000" dirty="0" err="1" smtClean="0">
                <a:latin typeface="Times New Roman Tj" pitchFamily="18" charset="-52"/>
              </a:rPr>
              <a:t>калонсолон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давраи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дањонї</a:t>
            </a:r>
            <a:r>
              <a:rPr lang="ru-RU" sz="2000" dirty="0" smtClean="0">
                <a:latin typeface="Times New Roman Tj" pitchFamily="18" charset="-52"/>
              </a:rPr>
              <a:t> (аз </a:t>
            </a:r>
            <a:r>
              <a:rPr lang="ru-RU" sz="2000" dirty="0" err="1" smtClean="0">
                <a:latin typeface="Times New Roman Tj" pitchFamily="18" charset="-52"/>
              </a:rPr>
              <a:t>рўзи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таваллуд</a:t>
            </a:r>
            <a:r>
              <a:rPr lang="ru-RU" sz="2000" dirty="0" smtClean="0">
                <a:latin typeface="Times New Roman Tj" pitchFamily="18" charset="-52"/>
              </a:rPr>
              <a:t> то 1,5 -2 </a:t>
            </a:r>
            <a:r>
              <a:rPr lang="ru-RU" sz="2000" dirty="0" err="1" smtClean="0">
                <a:latin typeface="Times New Roman Tj" pitchFamily="18" charset="-52"/>
              </a:rPr>
              <a:t>солагї</a:t>
            </a:r>
            <a:r>
              <a:rPr lang="ru-RU" sz="2000" dirty="0" smtClean="0">
                <a:latin typeface="Times New Roman Tj" pitchFamily="18" charset="-52"/>
              </a:rPr>
              <a:t>)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вуљуд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меояд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вазъияти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душвор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</a:t>
            </a:r>
            <a:r>
              <a:rPr lang="ru-RU" sz="2000" dirty="0" smtClean="0">
                <a:latin typeface="Times New Roman Tj" pitchFamily="18" charset="-52"/>
              </a:rPr>
              <a:t> додан ба </a:t>
            </a:r>
            <a:r>
              <a:rPr lang="ru-RU" sz="2000" dirty="0" err="1" smtClean="0">
                <a:latin typeface="Times New Roman Tj" pitchFamily="18" charset="-52"/>
              </a:rPr>
              <a:t>дањони</a:t>
            </a:r>
            <a:r>
              <a:rPr lang="ru-RU" sz="2000" dirty="0" smtClean="0">
                <a:latin typeface="Times New Roman Tj" pitchFamily="18" charset="-52"/>
              </a:rPr>
              <a:t> худ </a:t>
            </a:r>
            <a:r>
              <a:rPr lang="ru-RU" sz="2000" dirty="0" err="1" smtClean="0">
                <a:latin typeface="Times New Roman Tj" pitchFamily="18" charset="-52"/>
              </a:rPr>
              <a:t>ифода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меёбад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Тамокукашї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, алкоголизм,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саќичхої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кўшиши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«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шифо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бахшидани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» стресс бо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ягон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чизи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бомазза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бадзабонї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, агрессия (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зано-занї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) –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њамаи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ин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натиљаи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давраи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инкишофи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оралиро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бад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гузаронидани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кўдак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мебошад</a:t>
            </a:r>
            <a:r>
              <a:rPr lang="ru-RU" sz="2000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проблемаҳо </a:t>
            </a:r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latin typeface="Times New Roman Tj" pitchFamily="18" charset="-52"/>
              </a:rPr>
              <a:t> бо </a:t>
            </a:r>
            <a:r>
              <a:rPr lang="ru-RU" sz="2000" dirty="0" err="1" smtClean="0">
                <a:latin typeface="Times New Roman Tj" pitchFamily="18" charset="-52"/>
              </a:rPr>
              <a:t>калонсолон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марҳилаи мақъадї </a:t>
            </a:r>
            <a:r>
              <a:rPr lang="ru-RU" sz="2000" dirty="0" smtClean="0">
                <a:latin typeface="Times New Roman Tj" pitchFamily="18" charset="-52"/>
              </a:rPr>
              <a:t>(2-3 </a:t>
            </a:r>
            <a:r>
              <a:rPr lang="ru-RU" sz="2000" dirty="0" err="1" smtClean="0">
                <a:latin typeface="Times New Roman Tj" pitchFamily="18" charset="-52"/>
              </a:rPr>
              <a:t>сола</a:t>
            </a:r>
            <a:r>
              <a:rPr lang="ru-RU" sz="2000" dirty="0" smtClean="0">
                <a:latin typeface="Times New Roman Tj" pitchFamily="18" charset="-52"/>
              </a:rPr>
              <a:t>) пеш аз хама </a:t>
            </a:r>
            <a:r>
              <a:rPr lang="ru-RU" sz="2000" dirty="0" err="1" smtClean="0">
                <a:latin typeface="Times New Roman Tj" pitchFamily="18" charset="-52"/>
              </a:rPr>
              <a:t>оддат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кунонидани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кўдак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ќазои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њољат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тааллук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агар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калонсолон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кўдакро</a:t>
            </a:r>
            <a:r>
              <a:rPr lang="ru-RU" sz="2000" dirty="0" smtClean="0"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latin typeface="Times New Roman Tj" pitchFamily="18" charset="-52"/>
              </a:rPr>
              <a:t>беэҳтиётӣ ғайричашмдошт ҷазо дињанд</a:t>
            </a:r>
            <a:r>
              <a:rPr lang="ru-RU" sz="2000" dirty="0" smtClean="0">
                <a:latin typeface="Times New Roman Tj" pitchFamily="18" charset="-52"/>
              </a:rPr>
              <a:t>, ва ё аз </a:t>
            </a:r>
            <a:r>
              <a:rPr lang="ru-RU" sz="2000" dirty="0" err="1" smtClean="0">
                <a:latin typeface="Times New Roman Tj" pitchFamily="18" charset="-52"/>
              </a:rPr>
              <a:t>ҳад зиёд</a:t>
            </a:r>
            <a:r>
              <a:rPr lang="ru-RU" sz="2000" dirty="0" smtClean="0">
                <a:latin typeface="Times New Roman Tj" pitchFamily="18" charset="-52"/>
              </a:rPr>
              <a:t> ба ин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диққат диҳад</a:t>
            </a:r>
            <a:r>
              <a:rPr lang="ru-RU" sz="2000" dirty="0" smtClean="0">
                <a:latin typeface="Times New Roman Tj" pitchFamily="18" charset="-52"/>
              </a:rPr>
              <a:t>, он </a:t>
            </a:r>
            <a:r>
              <a:rPr lang="ru-RU" sz="2000" dirty="0" err="1" smtClean="0">
                <a:latin typeface="Times New Roman Tj" pitchFamily="18" charset="-52"/>
              </a:rPr>
              <a:t>гоњ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вай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характери</a:t>
            </a:r>
            <a:r>
              <a:rPr lang="ru-RU" sz="2000" dirty="0" smtClean="0">
                <a:latin typeface="Times New Roman Tj" pitchFamily="18" charset="-52"/>
              </a:rPr>
              <a:t> «</a:t>
            </a:r>
            <a:r>
              <a:rPr lang="ru-RU" sz="2000" dirty="0" err="1" smtClean="0">
                <a:latin typeface="Times New Roman Tj" pitchFamily="18" charset="-52"/>
              </a:rPr>
              <a:t>мақъадї</a:t>
            </a:r>
            <a:r>
              <a:rPr lang="ru-RU" sz="2000" dirty="0" smtClean="0">
                <a:latin typeface="Times New Roman Tj" pitchFamily="18" charset="-52"/>
              </a:rPr>
              <a:t>»-</a:t>
            </a:r>
            <a:r>
              <a:rPr lang="ru-RU" sz="2000" dirty="0" err="1" smtClean="0">
                <a:latin typeface="Times New Roman Tj" pitchFamily="18" charset="-52"/>
              </a:rPr>
              <a:t>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вуљуд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орад</a:t>
            </a:r>
            <a:r>
              <a:rPr lang="ru-RU" sz="2000" dirty="0" smtClean="0">
                <a:latin typeface="Times New Roman Tj" pitchFamily="18" charset="-52"/>
              </a:rPr>
              <a:t>: 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аз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будаш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зиёд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нишон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додан,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эҳтиёткорӣ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, дақиқӣ 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ва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расмиятпарасти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endParaRPr lang="ru-RU" sz="2000" i="1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фаъолияти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мехнатї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зердаст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ё </a:t>
            </a:r>
            <a:r>
              <a:rPr lang="ru-RU" sz="2000" dirty="0" err="1" smtClean="0">
                <a:latin typeface="Times New Roman Tj" pitchFamily="18" charset="-52"/>
              </a:rPr>
              <a:t>мехмонро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бо </a:t>
            </a:r>
            <a:r>
              <a:rPr lang="ru-RU" sz="2000" dirty="0" err="1" smtClean="0">
                <a:latin typeface="Times New Roman Tj" pitchFamily="18" charset="-52"/>
              </a:rPr>
              <a:t>хурдагирињои</a:t>
            </a:r>
            <a:r>
              <a:rPr lang="ru-RU" sz="2000" dirty="0" smtClean="0">
                <a:latin typeface="Times New Roman Tj" pitchFamily="18" charset="-52"/>
              </a:rPr>
              <a:t> худ </a:t>
            </a:r>
            <a:r>
              <a:rPr lang="ru-RU" sz="2000" dirty="0" err="1" smtClean="0">
                <a:latin typeface="Times New Roman Tj" pitchFamily="18" charset="-52"/>
              </a:rPr>
              <a:t>шиканҷа дињад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ў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на 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барои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нигоҳ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доштани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ќоидаҳои мутлақ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балки 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барои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мавќеи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худро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муайян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кардан,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рафтор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мекунад</a:t>
            </a:r>
            <a:r>
              <a:rPr lang="ru-RU" sz="20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НАЗАРИЯИ ПСИХОАНАЛИЗ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72608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latin typeface="Times New Roman Tj" pitchFamily="18" charset="-52"/>
              </a:rPr>
              <a:t>Марњилаи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сеюм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phallic</a:t>
            </a:r>
            <a:r>
              <a:rPr lang="ru-RU" sz="2100" dirty="0" smtClean="0">
                <a:latin typeface="Times New Roman Tj" pitchFamily="18" charset="-52"/>
              </a:rPr>
              <a:t> - 4-5 </a:t>
            </a:r>
            <a:r>
              <a:rPr lang="ru-RU" sz="2100" dirty="0" err="1" smtClean="0">
                <a:latin typeface="Times New Roman Tj" pitchFamily="18" charset="-52"/>
              </a:rPr>
              <a:t>сола</a:t>
            </a:r>
            <a:r>
              <a:rPr lang="ru-RU" sz="2100" dirty="0" smtClean="0">
                <a:latin typeface="Times New Roman Tj" pitchFamily="18" charset="-52"/>
              </a:rPr>
              <a:t>) ба </a:t>
            </a:r>
            <a:r>
              <a:rPr lang="ru-RU" sz="2100" dirty="0" err="1" smtClean="0">
                <a:latin typeface="Times New Roman Tj" pitchFamily="18" charset="-52"/>
              </a:rPr>
              <a:t>ташаккулёбии</a:t>
            </a:r>
            <a:r>
              <a:rPr lang="ru-RU" sz="2100" dirty="0" smtClean="0">
                <a:latin typeface="Times New Roman Tj" pitchFamily="18" charset="-52"/>
              </a:rPr>
              <a:t>  </a:t>
            </a:r>
            <a:r>
              <a:rPr lang="ru-RU" sz="2100" dirty="0" err="1" smtClean="0">
                <a:latin typeface="Times New Roman Tj" pitchFamily="18" charset="-52"/>
              </a:rPr>
              <a:t>худро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ҳамчун пешбарандаи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нақши ҷинсӣ нишон</a:t>
            </a:r>
            <a:r>
              <a:rPr lang="ru-RU" sz="2100" dirty="0" smtClean="0">
                <a:latin typeface="Times New Roman Tj" pitchFamily="18" charset="-52"/>
              </a:rPr>
              <a:t> додан, </a:t>
            </a:r>
            <a:r>
              <a:rPr lang="ru-RU" sz="2100" dirty="0" err="1" smtClean="0">
                <a:latin typeface="Times New Roman Tj" pitchFamily="18" charset="-52"/>
              </a:rPr>
              <a:t>тавсиф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Агар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дар ин </a:t>
            </a:r>
            <a:r>
              <a:rPr lang="ru-RU" sz="2100" dirty="0" err="1" smtClean="0">
                <a:latin typeface="Times New Roman Tj" pitchFamily="18" charset="-52"/>
              </a:rPr>
              <a:t>љо</a:t>
            </a:r>
            <a:r>
              <a:rPr lang="ru-RU" sz="2100" dirty="0" smtClean="0">
                <a:latin typeface="Times New Roman Tj" pitchFamily="18" charset="-52"/>
              </a:rPr>
              <a:t> «</a:t>
            </a:r>
            <a:r>
              <a:rPr lang="ru-RU" sz="2100" dirty="0" err="1" smtClean="0">
                <a:latin typeface="Times New Roman Tj" pitchFamily="18" charset="-52"/>
              </a:rPr>
              <a:t>каљшавї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каљравї</a:t>
            </a:r>
            <a:r>
              <a:rPr lang="ru-RU" sz="2100" dirty="0" smtClean="0">
                <a:latin typeface="Times New Roman Tj" pitchFamily="18" charset="-52"/>
              </a:rPr>
              <a:t>)» дар </a:t>
            </a:r>
            <a:r>
              <a:rPr lang="ru-RU" sz="2100" dirty="0" err="1" smtClean="0">
                <a:latin typeface="Times New Roman Tj" pitchFamily="18" charset="-52"/>
              </a:rPr>
              <a:t>тарбия</a:t>
            </a:r>
            <a:r>
              <a:rPr lang="ru-RU" sz="2100" dirty="0" smtClean="0">
                <a:latin typeface="Times New Roman Tj" pitchFamily="18" charset="-52"/>
              </a:rPr>
              <a:t> (ё </a:t>
            </a:r>
            <a:r>
              <a:rPr lang="ru-RU" sz="2100" dirty="0" err="1" smtClean="0">
                <a:latin typeface="Times New Roman Tj" pitchFamily="18" charset="-52"/>
              </a:rPr>
              <a:t>хеле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мулоим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занона</a:t>
            </a:r>
            <a:r>
              <a:rPr lang="ru-RU" sz="2100" dirty="0" smtClean="0">
                <a:latin typeface="Times New Roman Tj" pitchFamily="18" charset="-52"/>
              </a:rPr>
              <a:t> - дар </a:t>
            </a:r>
            <a:r>
              <a:rPr lang="ru-RU" sz="2100" dirty="0" err="1" smtClean="0">
                <a:latin typeface="Times New Roman Tj" pitchFamily="18" charset="-52"/>
              </a:rPr>
              <a:t>писарон</a:t>
            </a:r>
            <a:r>
              <a:rPr lang="ru-RU" sz="2100" dirty="0" smtClean="0">
                <a:latin typeface="Times New Roman Tj" pitchFamily="18" charset="-52"/>
              </a:rPr>
              <a:t> ва ё аз </a:t>
            </a:r>
            <a:r>
              <a:rPr lang="ru-RU" sz="2100" dirty="0" err="1" smtClean="0">
                <a:latin typeface="Times New Roman Tj" pitchFamily="18" charset="-52"/>
              </a:rPr>
              <a:t>ҳад зиёд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даѓалона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мардона</a:t>
            </a:r>
            <a:r>
              <a:rPr lang="ru-RU" sz="2100" dirty="0" smtClean="0">
                <a:latin typeface="Times New Roman Tj" pitchFamily="18" charset="-52"/>
              </a:rPr>
              <a:t> - дар </a:t>
            </a:r>
            <a:r>
              <a:rPr lang="ru-RU" sz="2100" dirty="0" err="1" smtClean="0">
                <a:latin typeface="Times New Roman Tj" pitchFamily="18" charset="-52"/>
              </a:rPr>
              <a:t>духтарон</a:t>
            </a:r>
            <a:r>
              <a:rPr lang="ru-RU" sz="2100" dirty="0" smtClean="0">
                <a:latin typeface="Times New Roman Tj" pitchFamily="18" charset="-52"/>
              </a:rPr>
              <a:t>) </a:t>
            </a:r>
            <a:r>
              <a:rPr lang="ru-RU" sz="2100" dirty="0" err="1" smtClean="0">
                <a:latin typeface="Times New Roman Tj" pitchFamily="18" charset="-52"/>
              </a:rPr>
              <a:t>мушоњида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гардад</a:t>
            </a:r>
            <a:r>
              <a:rPr lang="ru-RU" sz="2100" dirty="0" smtClean="0">
                <a:latin typeface="Times New Roman Tj" pitchFamily="18" charset="-52"/>
              </a:rPr>
              <a:t>, он </a:t>
            </a:r>
            <a:r>
              <a:rPr lang="ru-RU" sz="2100" dirty="0" err="1" smtClean="0">
                <a:latin typeface="Times New Roman Tj" pitchFamily="18" charset="-52"/>
              </a:rPr>
              <a:t>метавонад</a:t>
            </a:r>
            <a:r>
              <a:rPr lang="ru-RU" sz="2100" dirty="0" smtClean="0">
                <a:latin typeface="Times New Roman Tj" pitchFamily="18" charset="-52"/>
              </a:rPr>
              <a:t> ба ном «</a:t>
            </a:r>
            <a:r>
              <a:rPr lang="ru-RU" sz="2100" dirty="0" err="1" smtClean="0">
                <a:latin typeface="Times New Roman Tj" pitchFamily="18" charset="-52"/>
              </a:rPr>
              <a:t>комплексҳо</a:t>
            </a:r>
            <a:r>
              <a:rPr lang="ru-RU" sz="2100" dirty="0" smtClean="0">
                <a:latin typeface="Times New Roman Tj" pitchFamily="18" charset="-52"/>
              </a:rPr>
              <a:t>» - </a:t>
            </a:r>
            <a:r>
              <a:rPr lang="ru-RU" sz="2100" dirty="0" err="1" smtClean="0">
                <a:latin typeface="Times New Roman Tj" pitchFamily="18" charset="-52"/>
              </a:rPr>
              <a:t>комплекси</a:t>
            </a:r>
            <a:r>
              <a:rPr lang="ru-RU" sz="2100" dirty="0" smtClean="0">
                <a:latin typeface="Times New Roman Tj" pitchFamily="18" charset="-52"/>
              </a:rPr>
              <a:t> Эдип (</a:t>
            </a:r>
            <a:r>
              <a:rPr lang="ru-RU" sz="2100" dirty="0" err="1" smtClean="0">
                <a:latin typeface="Times New Roman Tj" pitchFamily="18" charset="-52"/>
              </a:rPr>
              <a:t>комплекси</a:t>
            </a:r>
            <a:r>
              <a:rPr lang="ru-RU" sz="2100" dirty="0" smtClean="0">
                <a:latin typeface="Times New Roman Tj" pitchFamily="18" charset="-52"/>
              </a:rPr>
              <a:t> Эдип – њамчун </a:t>
            </a:r>
            <a:r>
              <a:rPr lang="ru-RU" sz="2100" dirty="0" err="1" smtClean="0">
                <a:latin typeface="Times New Roman Tj" pitchFamily="18" charset="-52"/>
              </a:rPr>
              <a:t>натиљаи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кўдакони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синни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барваќт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байн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бурдани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душмани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муносибат</a:t>
            </a:r>
            <a:r>
              <a:rPr lang="ru-RU" sz="2100" dirty="0" smtClean="0">
                <a:latin typeface="Times New Roman Tj" pitchFamily="18" charset="-52"/>
              </a:rPr>
              <a:t> бо </a:t>
            </a:r>
            <a:r>
              <a:rPr lang="ru-RU" sz="2100" dirty="0" err="1" smtClean="0">
                <a:latin typeface="Times New Roman Tj" pitchFamily="18" charset="-52"/>
              </a:rPr>
              <a:t>падар</a:t>
            </a:r>
            <a:r>
              <a:rPr lang="ru-RU" sz="2100" dirty="0" smtClean="0">
                <a:latin typeface="Times New Roman Tj" pitchFamily="18" charset="-52"/>
              </a:rPr>
              <a:t> мебошад) </a:t>
            </a:r>
            <a:r>
              <a:rPr lang="ru-RU" sz="2100" dirty="0" smtClean="0">
                <a:latin typeface="Times New Roman Tj" pitchFamily="18" charset="-52"/>
              </a:rPr>
              <a:t>ва </a:t>
            </a:r>
            <a:r>
              <a:rPr lang="ru-RU" sz="2100" dirty="0" err="1" smtClean="0">
                <a:latin typeface="Times New Roman Tj" pitchFamily="18" charset="-52"/>
              </a:rPr>
              <a:t>комплекси</a:t>
            </a:r>
            <a:r>
              <a:rPr lang="ru-RU" sz="2100" dirty="0" smtClean="0">
                <a:latin typeface="Times New Roman Tj" pitchFamily="18" charset="-52"/>
              </a:rPr>
              <a:t>  </a:t>
            </a:r>
            <a:r>
              <a:rPr lang="ru-RU" sz="2100" dirty="0" smtClean="0">
                <a:latin typeface="Times New Roman Tj" pitchFamily="18" charset="-52"/>
              </a:rPr>
              <a:t>Электра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(</a:t>
            </a:r>
            <a:r>
              <a:rPr lang="ru-RU" sz="2100" dirty="0" err="1" smtClean="0">
                <a:latin typeface="Times New Roman Tj" pitchFamily="18" charset="-52"/>
              </a:rPr>
              <a:t>ёвар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ва </a:t>
            </a:r>
            <a:r>
              <a:rPr lang="ru-RU" sz="2100" dirty="0" err="1" smtClean="0">
                <a:latin typeface="Times New Roman Tj" pitchFamily="18" charset="-52"/>
              </a:rPr>
              <a:t>озодкунандаи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бародараш</a:t>
            </a:r>
            <a:r>
              <a:rPr lang="ru-RU" sz="2100" dirty="0" smtClean="0">
                <a:latin typeface="Times New Roman Tj" pitchFamily="18" charset="-52"/>
              </a:rPr>
              <a:t> Орест,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барои </a:t>
            </a:r>
            <a:r>
              <a:rPr lang="ru-RU" sz="2100" dirty="0" err="1" smtClean="0">
                <a:latin typeface="Times New Roman Tj" pitchFamily="18" charset="-52"/>
              </a:rPr>
              <a:t>ќасоси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падарашро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гирифтан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модар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дўстошдаи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ў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Эгисфаро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ќатл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мерасонад</a:t>
            </a:r>
            <a:r>
              <a:rPr lang="ru-RU" sz="2100" dirty="0" smtClean="0">
                <a:latin typeface="Times New Roman Tj" pitchFamily="18" charset="-52"/>
              </a:rPr>
              <a:t>)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кушишҳои одамони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калонсол</a:t>
            </a:r>
            <a:r>
              <a:rPr lang="ru-RU" sz="2100" dirty="0" smtClean="0">
                <a:latin typeface="Times New Roman Tj" pitchFamily="18" charset="-52"/>
              </a:rPr>
              <a:t> барои  ба души </a:t>
            </a:r>
            <a:r>
              <a:rPr lang="ru-RU" sz="2100" dirty="0" err="1" smtClean="0">
                <a:latin typeface="Times New Roman Tj" pitchFamily="18" charset="-52"/>
              </a:rPr>
              <a:t>дигарон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вогузор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кардани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проблемаҳои оилавии</a:t>
            </a:r>
            <a:r>
              <a:rPr lang="ru-RU" sz="2100" dirty="0" smtClean="0">
                <a:latin typeface="Times New Roman Tj" pitchFamily="18" charset="-52"/>
              </a:rPr>
              <a:t> худ </a:t>
            </a:r>
            <a:r>
              <a:rPr lang="ru-RU" sz="2100" dirty="0" err="1" smtClean="0">
                <a:latin typeface="Times New Roman Tj" pitchFamily="18" charset="-52"/>
              </a:rPr>
              <a:t>ифода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меёбад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Бояд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қайд </a:t>
            </a:r>
            <a:r>
              <a:rPr lang="ru-RU" sz="2100" dirty="0" smtClean="0">
                <a:latin typeface="Times New Roman Tj" pitchFamily="18" charset="-52"/>
              </a:rPr>
              <a:t>кард, Фрейд,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потологияи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шахсиятро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муфассал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омӯхта, </a:t>
            </a:r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љои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дигар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гузаронидани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хусусиятњои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онро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саломатии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равонӣ одамон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ѓайриќонунї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мењисобид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НАЗАРИЯИ ПСИХОАНАЛИЗ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7260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Психологи </a:t>
            </a:r>
            <a:r>
              <a:rPr lang="ru-RU" sz="2400" dirty="0" err="1" smtClean="0">
                <a:latin typeface="Times New Roman Tj" pitchFamily="18" charset="-52"/>
              </a:rPr>
              <a:t>барљастаи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олмонї-амрикої</a:t>
            </a:r>
            <a:r>
              <a:rPr lang="ru-RU" sz="2400" dirty="0" smtClean="0">
                <a:latin typeface="Times New Roman Tj" pitchFamily="18" charset="-52"/>
              </a:rPr>
              <a:t> К. Левин,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тањќиќи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шахсият</a:t>
            </a:r>
            <a:r>
              <a:rPr lang="ru-RU" sz="2400" dirty="0" smtClean="0">
                <a:latin typeface="Times New Roman Tj" pitchFamily="18" charset="-52"/>
              </a:rPr>
              <a:t> машѓул </a:t>
            </a:r>
            <a:r>
              <a:rPr lang="ru-RU" sz="2400" dirty="0" err="1" smtClean="0">
                <a:latin typeface="Times New Roman Tj" pitchFamily="18" charset="-52"/>
              </a:rPr>
              <a:t>гардида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идоракуниро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коркард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асоснок</a:t>
            </a:r>
            <a:r>
              <a:rPr lang="ru-RU" sz="2400" dirty="0" smtClean="0">
                <a:latin typeface="Times New Roman Tj" pitchFamily="18" charset="-52"/>
              </a:rPr>
              <a:t> кардааст. Дар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маълумотњои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озмоишӣ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ӯ </a:t>
            </a:r>
            <a:r>
              <a:rPr lang="ru-RU" sz="2400" dirty="0" smtClean="0">
                <a:latin typeface="Times New Roman Tj" pitchFamily="18" charset="-52"/>
              </a:rPr>
              <a:t>се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идоракуниро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намудааст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худкомї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авторитарї-директивї</a:t>
            </a:r>
            <a:r>
              <a:rPr lang="ru-RU" sz="2400" dirty="0" smtClean="0">
                <a:latin typeface="Times New Roman Tj" pitchFamily="18" charset="-52"/>
              </a:rPr>
              <a:t>);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дастаљамъї</a:t>
            </a:r>
            <a:r>
              <a:rPr lang="ru-RU" sz="2400" dirty="0" smtClean="0">
                <a:latin typeface="Times New Roman Tj" pitchFamily="18" charset="-52"/>
              </a:rPr>
              <a:t>);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бетарафї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сањлангорї</a:t>
            </a:r>
            <a:r>
              <a:rPr lang="ru-RU" sz="2400" dirty="0" smtClean="0">
                <a:latin typeface="Times New Roman Tj" pitchFamily="18" charset="-52"/>
              </a:rPr>
              <a:t>). </a:t>
            </a:r>
          </a:p>
          <a:p>
            <a:pPr marL="0" indent="265113" algn="just"/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роҳҳои қабули қарорҳои </a:t>
            </a:r>
            <a:r>
              <a:rPr lang="ru-RU" sz="2400" dirty="0" smtClean="0">
                <a:latin typeface="Times New Roman Tj" pitchFamily="18" charset="-52"/>
              </a:rPr>
              <a:t>идоракунї - 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дастаљамъї</a:t>
            </a:r>
            <a:r>
              <a:rPr lang="ru-RU" sz="2400" dirty="0" smtClean="0">
                <a:latin typeface="Times New Roman Tj" pitchFamily="18" charset="-52"/>
              </a:rPr>
              <a:t>) ва </a:t>
            </a:r>
            <a:r>
              <a:rPr lang="ru-RU" sz="2400" dirty="0" err="1" smtClean="0">
                <a:latin typeface="Times New Roman Tj" pitchFamily="18" charset="-52"/>
              </a:rPr>
              <a:t>худкомї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авторитарї-директивї</a:t>
            </a:r>
            <a:r>
              <a:rPr lang="ru-RU" sz="2400" dirty="0" smtClean="0"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мављуд</a:t>
            </a:r>
            <a:r>
              <a:rPr lang="ru-RU" sz="2400" dirty="0" smtClean="0">
                <a:latin typeface="Times New Roman Tj" pitchFamily="18" charset="-52"/>
              </a:rPr>
              <a:t> аст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265113" algn="just"/>
            <a:r>
              <a:rPr lang="ru-RU" sz="2400" dirty="0" err="1" smtClean="0">
                <a:latin typeface="Times New Roman Tj" pitchFamily="18" charset="-52"/>
              </a:rPr>
              <a:t>Меъёри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фарќияти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идоракунї аз </a:t>
            </a:r>
            <a:r>
              <a:rPr lang="ru-RU" sz="2400" dirty="0" err="1" smtClean="0">
                <a:latin typeface="Times New Roman Tj" pitchFamily="18" charset="-52"/>
              </a:rPr>
              <a:t>дигараш</a:t>
            </a:r>
            <a:r>
              <a:rPr lang="ru-RU" sz="2400" dirty="0" smtClean="0">
                <a:latin typeface="Times New Roman Tj" pitchFamily="18" charset="-52"/>
              </a:rPr>
              <a:t>, ин роњи </a:t>
            </a:r>
            <a:r>
              <a:rPr lang="ru-RU" sz="2400" dirty="0" err="1" smtClean="0">
                <a:latin typeface="Times New Roman Tj" pitchFamily="18" charset="-52"/>
              </a:rPr>
              <a:t>пешгирифтаи</a:t>
            </a:r>
            <a:r>
              <a:rPr lang="ru-RU" sz="2400" dirty="0" smtClean="0">
                <a:latin typeface="Times New Roman Tj" pitchFamily="18" charset="-52"/>
              </a:rPr>
              <a:t> роњбар доир ба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масъала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услубњои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идоракунї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Барои </a:t>
            </a:r>
            <a:r>
              <a:rPr lang="ru-RU" sz="2400" dirty="0" err="1" smtClean="0">
                <a:latin typeface="Times New Roman Tj" pitchFamily="18" charset="-52"/>
              </a:rPr>
              <a:t>пайдоиш</a:t>
            </a:r>
            <a:r>
              <a:rPr lang="ru-RU" sz="2400" dirty="0" smtClean="0">
                <a:latin typeface="Times New Roman Tj" pitchFamily="18" charset="-52"/>
              </a:rPr>
              <a:t> ва инкишофи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асарњои</a:t>
            </a:r>
            <a:r>
              <a:rPr lang="ru-RU" sz="2400" dirty="0" smtClean="0">
                <a:latin typeface="Times New Roman Tj" pitchFamily="18" charset="-52"/>
              </a:rPr>
              <a:t> Макс Вебер (1864-1920) </a:t>
            </a:r>
            <a:r>
              <a:rPr lang="ru-RU" sz="2400" dirty="0" err="1" smtClean="0">
                <a:latin typeface="Times New Roman Tj" pitchFamily="18" charset="-52"/>
              </a:rPr>
              <a:t>наќши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бориз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. Дар </a:t>
            </a:r>
            <a:r>
              <a:rPr lang="ru-RU" sz="2400" dirty="0" err="1" smtClean="0">
                <a:latin typeface="Times New Roman Tj" pitchFamily="18" charset="-52"/>
              </a:rPr>
              <a:t>асарњои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Таърихи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хољагї</a:t>
            </a:r>
            <a:r>
              <a:rPr lang="ru-RU" sz="2400" dirty="0" smtClean="0">
                <a:latin typeface="Times New Roman Tj" pitchFamily="18" charset="-52"/>
              </a:rPr>
              <a:t>» ва «</a:t>
            </a:r>
            <a:r>
              <a:rPr lang="ru-RU" sz="2400" dirty="0" err="1" smtClean="0">
                <a:latin typeface="Times New Roman Tj" pitchFamily="18" charset="-52"/>
              </a:rPr>
              <a:t>Ахлоќи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протестанї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рўњи</a:t>
            </a:r>
            <a:r>
              <a:rPr lang="ru-RU" sz="2400" dirty="0" smtClean="0">
                <a:latin typeface="Times New Roman Tj" pitchFamily="18" charset="-52"/>
              </a:rPr>
              <a:t> капитализма» Вебер </a:t>
            </a:r>
            <a:r>
              <a:rPr lang="ru-RU" sz="2400" dirty="0" err="1" smtClean="0">
                <a:latin typeface="Times New Roman Tj" pitchFamily="18" charset="-52"/>
              </a:rPr>
              <a:t>сарчашмањои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маънавии</a:t>
            </a:r>
            <a:r>
              <a:rPr lang="ru-RU" sz="2400" dirty="0" smtClean="0">
                <a:latin typeface="Times New Roman Tj" pitchFamily="18" charset="-52"/>
              </a:rPr>
              <a:t> протестантизм ва </a:t>
            </a:r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он ба </a:t>
            </a:r>
            <a:r>
              <a:rPr lang="ru-RU" sz="2400" dirty="0" err="1" smtClean="0">
                <a:latin typeface="Times New Roman Tj" pitchFamily="18" charset="-52"/>
              </a:rPr>
              <a:t>мењнатии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капиталистї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тањлил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шудаанд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мешуморид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корхонањои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капиталистиро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идеяи</a:t>
            </a:r>
            <a:r>
              <a:rPr lang="ru-RU" sz="2400" dirty="0" smtClean="0">
                <a:latin typeface="Times New Roman Tj" pitchFamily="18" charset="-52"/>
              </a:rPr>
              <a:t> такмили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 Вебер </a:t>
            </a:r>
            <a:r>
              <a:rPr lang="ru-RU" sz="2400" dirty="0" err="1" smtClean="0">
                <a:latin typeface="Times New Roman Tj" pitchFamily="18" charset="-52"/>
              </a:rPr>
              <a:t>мафњуми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идеалї</a:t>
            </a:r>
            <a:r>
              <a:rPr lang="ru-RU" sz="2400" dirty="0" smtClean="0">
                <a:latin typeface="Times New Roman Tj" pitchFamily="18" charset="-52"/>
              </a:rPr>
              <a:t>»-</a:t>
            </a:r>
            <a:r>
              <a:rPr lang="ru-RU" sz="2400" dirty="0" err="1" smtClean="0">
                <a:latin typeface="Times New Roman Tj" pitchFamily="18" charset="-52"/>
              </a:rPr>
              <a:t>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чор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кардааст:</a:t>
            </a:r>
          </a:p>
          <a:p>
            <a:pPr marL="365125" indent="178911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а) </a:t>
            </a:r>
            <a:r>
              <a:rPr lang="ru-RU" sz="2400" dirty="0" err="1" smtClean="0">
                <a:latin typeface="Times New Roman Tj" pitchFamily="18" charset="-52"/>
              </a:rPr>
              <a:t>анъанавї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365125" indent="178911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б) </a:t>
            </a:r>
            <a:r>
              <a:rPr lang="ru-RU" sz="2400" dirty="0" err="1" smtClean="0">
                <a:latin typeface="Times New Roman Tj" pitchFamily="18" charset="-52"/>
              </a:rPr>
              <a:t>аффективї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пурњаяљон</a:t>
            </a:r>
            <a:r>
              <a:rPr lang="ru-RU" sz="2400" dirty="0" smtClean="0">
                <a:latin typeface="Times New Roman Tj" pitchFamily="18" charset="-52"/>
              </a:rPr>
              <a:t>);</a:t>
            </a:r>
          </a:p>
          <a:p>
            <a:pPr marL="365125" indent="178911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в) </a:t>
            </a:r>
            <a:r>
              <a:rPr lang="ru-RU" sz="2400" dirty="0" err="1" smtClean="0">
                <a:latin typeface="Times New Roman Tj" pitchFamily="18" charset="-52"/>
              </a:rPr>
              <a:t>арзишї</a:t>
            </a: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оќилона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365125" indent="1789113" algn="just">
              <a:buNone/>
            </a:pPr>
            <a:r>
              <a:rPr lang="ru-RU" sz="2400" dirty="0" smtClean="0">
                <a:latin typeface="Times New Roman Tj" pitchFamily="18" charset="-52"/>
              </a:rPr>
              <a:t>г) бо </a:t>
            </a:r>
            <a:r>
              <a:rPr lang="ru-RU" sz="2400" dirty="0" err="1" smtClean="0">
                <a:latin typeface="Times New Roman Tj" pitchFamily="18" charset="-52"/>
              </a:rPr>
              <a:t>маќсад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Европа</a:t>
            </a:r>
            <a:endParaRPr lang="ru-RU" sz="36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72608"/>
          </a:xfrm>
        </p:spPr>
        <p:txBody>
          <a:bodyPr>
            <a:noAutofit/>
          </a:bodyPr>
          <a:lstStyle/>
          <a:p>
            <a:pPr algn="just"/>
            <a:r>
              <a:rPr lang="ru-RU" sz="2200" dirty="0" err="1" smtClean="0">
                <a:latin typeface="Times New Roman Tj" pitchFamily="18" charset="-52"/>
              </a:rPr>
              <a:t>Муњаќќиќони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амрикої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чен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андозагирии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идоракуниро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ду</a:t>
            </a:r>
            <a:r>
              <a:rPr lang="ru-RU" sz="2200" dirty="0" smtClean="0">
                <a:latin typeface="Times New Roman Tj" pitchFamily="18" charset="-52"/>
              </a:rPr>
              <a:t> «</a:t>
            </a:r>
            <a:r>
              <a:rPr lang="ru-RU" sz="2200" dirty="0" err="1" smtClean="0">
                <a:latin typeface="Times New Roman Tj" pitchFamily="18" charset="-52"/>
              </a:rPr>
              <a:t>ченак</a:t>
            </a:r>
            <a:r>
              <a:rPr lang="ru-RU" sz="2200" dirty="0" smtClean="0">
                <a:latin typeface="Times New Roman Tj" pitchFamily="18" charset="-52"/>
              </a:rPr>
              <a:t>» </a:t>
            </a:r>
            <a:r>
              <a:rPr lang="ru-RU" sz="2200" dirty="0" err="1" smtClean="0">
                <a:latin typeface="Times New Roman Tj" pitchFamily="18" charset="-52"/>
              </a:rPr>
              <a:t>пешнињод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кардаанд</a:t>
            </a:r>
            <a:r>
              <a:rPr lang="ru-RU" sz="2200" dirty="0" smtClean="0">
                <a:latin typeface="Times New Roman Tj" pitchFamily="18" charset="-52"/>
              </a:rPr>
              <a:t> – яке </a:t>
            </a:r>
            <a:r>
              <a:rPr lang="ru-RU" sz="2200" dirty="0" err="1" smtClean="0">
                <a:latin typeface="Times New Roman Tj" pitchFamily="18" charset="-52"/>
              </a:rPr>
              <a:t>диќќат</a:t>
            </a:r>
            <a:r>
              <a:rPr lang="ru-RU" sz="2200" dirty="0" smtClean="0">
                <a:latin typeface="Times New Roman Tj" pitchFamily="18" charset="-52"/>
              </a:rPr>
              <a:t> додан ба </a:t>
            </a:r>
            <a:r>
              <a:rPr lang="ru-RU" sz="2200" dirty="0" err="1" smtClean="0">
                <a:latin typeface="Times New Roman Tj" pitchFamily="18" charset="-52"/>
              </a:rPr>
              <a:t>истењсолот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дигаре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ѓамхорї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 (</a:t>
            </a:r>
            <a:r>
              <a:rPr lang="ru-RU" sz="2200" dirty="0" err="1" smtClean="0">
                <a:latin typeface="Times New Roman Tj" pitchFamily="18" charset="-52"/>
              </a:rPr>
              <a:t>диќќат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).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Диќќат</a:t>
            </a:r>
            <a:r>
              <a:rPr lang="ru-RU" sz="2200" dirty="0" smtClean="0">
                <a:latin typeface="Times New Roman Tj" pitchFamily="18" charset="-52"/>
              </a:rPr>
              <a:t> додан ба </a:t>
            </a:r>
            <a:r>
              <a:rPr lang="ru-RU" sz="2200" dirty="0" err="1" smtClean="0">
                <a:latin typeface="Times New Roman Tj" pitchFamily="18" charset="-52"/>
              </a:rPr>
              <a:t>истењсолот</a:t>
            </a:r>
            <a:r>
              <a:rPr lang="ru-RU" sz="2200" dirty="0" smtClean="0">
                <a:latin typeface="Times New Roman Tj" pitchFamily="18" charset="-52"/>
              </a:rPr>
              <a:t> – ин </a:t>
            </a:r>
            <a:r>
              <a:rPr lang="ru-RU" sz="2200" dirty="0" err="1" smtClean="0">
                <a:latin typeface="Times New Roman Tj" pitchFamily="18" charset="-52"/>
              </a:rPr>
              <a:t>муносибати</a:t>
            </a:r>
            <a:r>
              <a:rPr lang="ru-RU" sz="2200" dirty="0" smtClean="0">
                <a:latin typeface="Times New Roman Tj" pitchFamily="18" charset="-52"/>
              </a:rPr>
              <a:t> роњбар ба </a:t>
            </a:r>
            <a:r>
              <a:rPr lang="ru-RU" sz="2200" dirty="0" err="1" smtClean="0">
                <a:latin typeface="Times New Roman Tj" pitchFamily="18" charset="-52"/>
              </a:rPr>
              <a:t>доираи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масъалањои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васеи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ќабули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ќарорњои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марбут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самаранокї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интихоби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кадрњо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ташкили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раванди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истењсолї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њаљм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сифати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мањсулоти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истењсол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шаванда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ѓайрањо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Ѓамхорї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одамон</a:t>
            </a:r>
            <a:r>
              <a:rPr lang="ru-RU" sz="2200" dirty="0" smtClean="0">
                <a:latin typeface="Times New Roman Tj" pitchFamily="18" charset="-52"/>
              </a:rPr>
              <a:t> ин </a:t>
            </a:r>
            <a:r>
              <a:rPr lang="ru-RU" sz="2200" dirty="0" err="1" smtClean="0">
                <a:latin typeface="Times New Roman Tj" pitchFamily="18" charset="-52"/>
              </a:rPr>
              <a:t>таъмини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иштироки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шахсї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раванди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маќсадрасї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ёрирасонї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худэњтиромкунї</a:t>
            </a:r>
            <a:r>
              <a:rPr lang="ru-RU" sz="2200" dirty="0" smtClean="0">
                <a:latin typeface="Times New Roman Tj" pitchFamily="18" charset="-52"/>
              </a:rPr>
              <a:t>, инкишофи </a:t>
            </a:r>
            <a:r>
              <a:rPr lang="ru-RU" sz="2200" dirty="0" err="1" smtClean="0">
                <a:latin typeface="Times New Roman Tj" pitchFamily="18" charset="-52"/>
              </a:rPr>
              <a:t>масъулият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ташкили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шароити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мењнатї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муносибатњои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байнињамдигарии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мусоид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фањмида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Нишондодњои</a:t>
            </a:r>
            <a:r>
              <a:rPr lang="ru-RU" sz="2200" dirty="0" smtClean="0">
                <a:latin typeface="Times New Roman Tj" pitchFamily="18" charset="-52"/>
              </a:rPr>
              <a:t> баланд </a:t>
            </a:r>
            <a:r>
              <a:rPr lang="ru-RU" sz="2200" dirty="0" err="1" smtClean="0">
                <a:latin typeface="Times New Roman Tj" pitchFamily="18" charset="-52"/>
              </a:rPr>
              <a:t>оид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њар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</a:t>
            </a:r>
            <a:r>
              <a:rPr lang="ru-RU" sz="2200" dirty="0" smtClean="0">
                <a:latin typeface="Times New Roman Tj" pitchFamily="18" charset="-52"/>
              </a:rPr>
              <a:t> параметр </a:t>
            </a:r>
            <a:r>
              <a:rPr lang="ru-RU" sz="2200" dirty="0" err="1" smtClean="0">
                <a:latin typeface="Times New Roman Tj" pitchFamily="18" charset="-52"/>
              </a:rPr>
              <a:t>нишонаи</a:t>
            </a:r>
            <a:r>
              <a:rPr lang="ru-RU" sz="2200" dirty="0" smtClean="0">
                <a:latin typeface="Times New Roman Tj" pitchFamily="18" charset="-52"/>
              </a:rPr>
              <a:t> идоракунии </a:t>
            </a:r>
            <a:r>
              <a:rPr lang="ru-RU" sz="2200" dirty="0" err="1" smtClean="0">
                <a:latin typeface="Times New Roman Tj" pitchFamily="18" charset="-52"/>
              </a:rPr>
              <a:t>самаранок</a:t>
            </a:r>
            <a:r>
              <a:rPr lang="ru-RU" sz="2200" dirty="0" smtClean="0">
                <a:latin typeface="Times New Roman Tj" pitchFamily="18" charset="-52"/>
              </a:rPr>
              <a:t> мебошад.</a:t>
            </a: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идоракунии Р. Блейк ва Д. Мутон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latin typeface="Times New Roman Tj" pitchFamily="18" charset="-52"/>
              </a:rPr>
              <a:t>Тавассути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истифода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натиљаи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тањќиќњои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озмоишии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мутахасисони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амрикої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самти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менељмент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олими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љопон</a:t>
            </a:r>
            <a:r>
              <a:rPr lang="ru-RU" sz="2100" dirty="0" smtClean="0">
                <a:latin typeface="Times New Roman Tj" pitchFamily="18" charset="-52"/>
              </a:rPr>
              <a:t> Т. </a:t>
            </a:r>
            <a:r>
              <a:rPr lang="ru-RU" sz="2100" dirty="0" err="1" smtClean="0">
                <a:latin typeface="Times New Roman Tj" pitchFamily="18" charset="-52"/>
              </a:rPr>
              <a:t>Коно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назарияи</a:t>
            </a:r>
            <a:r>
              <a:rPr lang="ru-RU" sz="2100" dirty="0" smtClean="0">
                <a:latin typeface="Times New Roman Tj" pitchFamily="18" charset="-52"/>
              </a:rPr>
              <a:t> идоракунии </a:t>
            </a:r>
            <a:r>
              <a:rPr lang="ru-RU" sz="2100" dirty="0" err="1" smtClean="0">
                <a:latin typeface="Times New Roman Tj" pitchFamily="18" charset="-52"/>
              </a:rPr>
              <a:t>оќилонаро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пешнињод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</a:t>
            </a:r>
            <a:r>
              <a:rPr lang="ru-RU" sz="21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     а) </a:t>
            </a:r>
            <a:r>
              <a:rPr lang="ru-RU" sz="21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навовари-аналитикї</a:t>
            </a: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; б) </a:t>
            </a:r>
            <a:r>
              <a:rPr lang="ru-RU" sz="21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нововари-беихтиёрона</a:t>
            </a: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; </a:t>
            </a:r>
          </a:p>
          <a:p>
            <a:pPr algn="just">
              <a:buNone/>
            </a:pP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в) </a:t>
            </a:r>
            <a:r>
              <a:rPr lang="ru-RU" sz="2100" i="1" dirty="0" err="1" smtClean="0">
                <a:solidFill>
                  <a:srgbClr val="7030A0"/>
                </a:solidFill>
                <a:latin typeface="Times New Roman Tj" pitchFamily="18" charset="-52"/>
              </a:rPr>
              <a:t>кўњнапарастонаи</a:t>
            </a: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 - </a:t>
            </a:r>
            <a:r>
              <a:rPr lang="ru-RU" sz="21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аналитикї</a:t>
            </a: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; г) </a:t>
            </a:r>
            <a:r>
              <a:rPr lang="ru-RU" sz="2100" i="1" dirty="0" err="1" smtClean="0">
                <a:solidFill>
                  <a:srgbClr val="7030A0"/>
                </a:solidFill>
                <a:latin typeface="Times New Roman Tj" pitchFamily="18" charset="-52"/>
              </a:rPr>
              <a:t>кўњнапарастонаи-беихтиёрона</a:t>
            </a:r>
            <a:r>
              <a:rPr lang="ru-RU" sz="21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аќидаи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Коно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мањз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намуди</a:t>
            </a:r>
            <a:r>
              <a:rPr lang="ru-RU" sz="2100" dirty="0" smtClean="0">
                <a:latin typeface="Times New Roman Tj" pitchFamily="18" charset="-52"/>
              </a:rPr>
              <a:t> идоракунии </a:t>
            </a:r>
            <a:r>
              <a:rPr lang="ru-RU" sz="2100" dirty="0" err="1" smtClean="0">
                <a:latin typeface="Times New Roman Tj" pitchFamily="18" charset="-52"/>
              </a:rPr>
              <a:t>навоварї-аналитикї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бештар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самараноктар</a:t>
            </a:r>
            <a:r>
              <a:rPr lang="ru-RU" sz="2100" dirty="0" smtClean="0">
                <a:latin typeface="Times New Roman Tj" pitchFamily="18" charset="-52"/>
              </a:rPr>
              <a:t> аст, зеро он </a:t>
            </a:r>
            <a:r>
              <a:rPr lang="ru-RU" sz="2100" dirty="0" err="1" smtClean="0">
                <a:latin typeface="Times New Roman Tj" pitchFamily="18" charset="-52"/>
              </a:rPr>
              <a:t>ќодир</a:t>
            </a:r>
            <a:r>
              <a:rPr lang="ru-RU" sz="2100" dirty="0" smtClean="0">
                <a:latin typeface="Times New Roman Tj" pitchFamily="18" charset="-52"/>
              </a:rPr>
              <a:t> аст дар </a:t>
            </a:r>
            <a:r>
              <a:rPr lang="ru-RU" sz="2100" dirty="0" err="1" smtClean="0">
                <a:latin typeface="Times New Roman Tj" pitchFamily="18" charset="-52"/>
              </a:rPr>
              <a:t>шароити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зидиятњои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тезутунди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бозоргонї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пойдории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ташкилиро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таъмин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менамояд</a:t>
            </a:r>
            <a:r>
              <a:rPr lang="ru-RU" sz="2100" dirty="0" smtClean="0">
                <a:latin typeface="Times New Roman Tj" pitchFamily="18" charset="-52"/>
              </a:rPr>
              <a:t>. Он аз </a:t>
            </a:r>
            <a:r>
              <a:rPr lang="ru-RU" sz="2100" dirty="0" err="1" smtClean="0">
                <a:latin typeface="Times New Roman Tj" pitchFamily="18" charset="-52"/>
              </a:rPr>
              <a:t>унсурњои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зерини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менељмент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иборат</a:t>
            </a:r>
            <a:r>
              <a:rPr lang="ru-RU" sz="2100" dirty="0" smtClean="0">
                <a:latin typeface="Times New Roman Tj" pitchFamily="18" charset="-52"/>
              </a:rPr>
              <a:t> аст: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- </a:t>
            </a:r>
            <a:r>
              <a:rPr lang="ru-RU" sz="2100" dirty="0" err="1" smtClean="0">
                <a:latin typeface="Times New Roman Tj" pitchFamily="18" charset="-52"/>
              </a:rPr>
              <a:t>садоќат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нисбат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муассиса</a:t>
            </a:r>
            <a:r>
              <a:rPr lang="ru-RU" sz="2100" dirty="0" smtClean="0">
                <a:latin typeface="Times New Roman Tj" pitchFamily="18" charset="-52"/>
              </a:rPr>
              <a:t> (фирма</a:t>
            </a:r>
            <a:r>
              <a:rPr lang="ru-RU" sz="2100" dirty="0" smtClean="0">
                <a:latin typeface="Times New Roman Tj" pitchFamily="18" charset="-52"/>
              </a:rPr>
              <a:t>);  - </a:t>
            </a:r>
            <a:r>
              <a:rPr lang="ru-RU" sz="2100" dirty="0" err="1" smtClean="0">
                <a:latin typeface="Times New Roman Tj" pitchFamily="18" charset="-52"/>
              </a:rPr>
              <a:t>фаъолї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навоварї</a:t>
            </a:r>
            <a:r>
              <a:rPr lang="ru-RU" sz="2100" dirty="0" smtClean="0">
                <a:latin typeface="Times New Roman Tj" pitchFamily="18" charset="-52"/>
              </a:rPr>
              <a:t>; - </a:t>
            </a:r>
            <a:r>
              <a:rPr lang="ru-RU" sz="2100" dirty="0" err="1" smtClean="0">
                <a:latin typeface="Times New Roman Tj" pitchFamily="18" charset="-52"/>
              </a:rPr>
              <a:t>њассосї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нисбат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ахбор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аќидањои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нав</a:t>
            </a:r>
            <a:r>
              <a:rPr lang="ru-RU" sz="2100" dirty="0" smtClean="0">
                <a:latin typeface="Times New Roman Tj" pitchFamily="18" charset="-52"/>
              </a:rPr>
              <a:t>; - </a:t>
            </a:r>
            <a:r>
              <a:rPr lang="ru-RU" sz="2100" dirty="0" err="1" smtClean="0">
                <a:latin typeface="Times New Roman Tj" pitchFamily="18" charset="-52"/>
              </a:rPr>
              <a:t>ташаккули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шумораи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зиёди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аќида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навоварињо</a:t>
            </a:r>
            <a:r>
              <a:rPr lang="ru-RU" sz="2100" dirty="0" smtClean="0">
                <a:latin typeface="Times New Roman Tj" pitchFamily="18" charset="-52"/>
              </a:rPr>
              <a:t>;  - </a:t>
            </a:r>
            <a:r>
              <a:rPr lang="ru-RU" sz="2100" dirty="0" smtClean="0">
                <a:latin typeface="Times New Roman Tj" pitchFamily="18" charset="-52"/>
              </a:rPr>
              <a:t>тез </a:t>
            </a:r>
            <a:r>
              <a:rPr lang="ru-RU" sz="2100" dirty="0" err="1" smtClean="0">
                <a:latin typeface="Times New Roman Tj" pitchFamily="18" charset="-52"/>
              </a:rPr>
              <a:t>ќабул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кардани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карор</a:t>
            </a:r>
            <a:r>
              <a:rPr lang="ru-RU" sz="2100" dirty="0" smtClean="0">
                <a:latin typeface="Times New Roman Tj" pitchFamily="18" charset="-52"/>
              </a:rPr>
              <a:t>; - </a:t>
            </a:r>
            <a:r>
              <a:rPr lang="ru-RU" sz="2100" dirty="0" err="1" smtClean="0">
                <a:latin typeface="Times New Roman Tj" pitchFamily="18" charset="-52"/>
              </a:rPr>
              <a:t>интегратсияи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хуби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амалњои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коллективона</a:t>
            </a:r>
            <a:r>
              <a:rPr lang="ru-RU" sz="2100" dirty="0" smtClean="0">
                <a:latin typeface="Times New Roman Tj" pitchFamily="18" charset="-52"/>
              </a:rPr>
              <a:t>;  - </a:t>
            </a:r>
            <a:r>
              <a:rPr lang="ru-RU" sz="2100" dirty="0" err="1" smtClean="0">
                <a:latin typeface="Times New Roman Tj" pitchFamily="18" charset="-52"/>
              </a:rPr>
              <a:t>маќсад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дастурдињии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амиќу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возењ</a:t>
            </a:r>
            <a:r>
              <a:rPr lang="ru-RU" sz="2100" dirty="0" smtClean="0">
                <a:latin typeface="Times New Roman Tj" pitchFamily="18" charset="-52"/>
              </a:rPr>
              <a:t>; - </a:t>
            </a:r>
            <a:r>
              <a:rPr lang="ru-RU" sz="2100" dirty="0" err="1" smtClean="0">
                <a:latin typeface="Times New Roman Tj" pitchFamily="18" charset="-52"/>
              </a:rPr>
              <a:t>тайёр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будан</a:t>
            </a:r>
            <a:r>
              <a:rPr lang="ru-RU" sz="2100" dirty="0" smtClean="0">
                <a:latin typeface="Times New Roman Tj" pitchFamily="18" charset="-52"/>
              </a:rPr>
              <a:t> барои </a:t>
            </a:r>
            <a:r>
              <a:rPr lang="ru-RU" sz="2100" dirty="0" err="1" smtClean="0">
                <a:latin typeface="Times New Roman Tj" pitchFamily="18" charset="-52"/>
              </a:rPr>
              <a:t>шунидани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аќидањои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дигарон</a:t>
            </a:r>
            <a:r>
              <a:rPr lang="ru-RU" sz="2100" dirty="0" smtClean="0">
                <a:latin typeface="Times New Roman Tj" pitchFamily="18" charset="-52"/>
              </a:rPr>
              <a:t>; - </a:t>
            </a:r>
            <a:r>
              <a:rPr lang="ru-RU" sz="2100" dirty="0" err="1" smtClean="0">
                <a:latin typeface="Times New Roman Tj" pitchFamily="18" charset="-52"/>
              </a:rPr>
              <a:t>пуртоќати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нокомињо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идоракунии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оќилона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Идоракунии </a:t>
            </a:r>
            <a:r>
              <a:rPr lang="ru-RU" sz="2400" dirty="0" err="1" smtClean="0">
                <a:latin typeface="Times New Roman Tj" pitchFamily="18" charset="-52"/>
              </a:rPr>
              <a:t>шарикї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ба худ </a:t>
            </a:r>
            <a:r>
              <a:rPr lang="ru-RU" sz="2400" dirty="0" err="1" smtClean="0">
                <a:latin typeface="Times New Roman Tj" pitchFamily="18" charset="-52"/>
              </a:rPr>
              <a:t>хоси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  <a:r>
              <a:rPr lang="ru-RU" sz="2400" dirty="0" err="1" smtClean="0">
                <a:latin typeface="Times New Roman Tj" pitchFamily="18" charset="-52"/>
              </a:rPr>
              <a:t>Пањлўњои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номбар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мекунем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а) </a:t>
            </a:r>
            <a:r>
              <a:rPr lang="ru-RU" sz="2400" dirty="0" err="1" smtClean="0">
                <a:latin typeface="Times New Roman Tj" pitchFamily="18" charset="-52"/>
              </a:rPr>
              <a:t>машваратњои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доимии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роњбарон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б) </a:t>
            </a:r>
            <a:r>
              <a:rPr lang="ru-RU" sz="2400" dirty="0" err="1" smtClean="0">
                <a:latin typeface="Times New Roman Tj" pitchFamily="18" charset="-52"/>
              </a:rPr>
              <a:t>ошкорої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муносибат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роњбарон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в) </a:t>
            </a:r>
            <a:r>
              <a:rPr lang="ru-RU" sz="2400" dirty="0" err="1" smtClean="0">
                <a:latin typeface="Times New Roman Tj" pitchFamily="18" charset="-52"/>
              </a:rPr>
              <a:t>љалб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тањия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ќабули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ќарорњои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г) </a:t>
            </a:r>
            <a:r>
              <a:rPr lang="ru-RU" sz="2400" dirty="0" err="1" smtClean="0">
                <a:latin typeface="Times New Roman Tj" pitchFamily="18" charset="-52"/>
              </a:rPr>
              <a:t>намояндагии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тобеон</a:t>
            </a:r>
            <a:r>
              <a:rPr lang="ru-RU" sz="2400" dirty="0" smtClean="0">
                <a:latin typeface="Times New Roman Tj" pitchFamily="18" charset="-52"/>
              </a:rPr>
              <a:t> дар як </a:t>
            </a:r>
            <a:r>
              <a:rPr lang="ru-RU" sz="2400" dirty="0" err="1" smtClean="0">
                <a:latin typeface="Times New Roman Tj" pitchFamily="18" charset="-52"/>
              </a:rPr>
              <a:t>ќатор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ваколатњои</a:t>
            </a:r>
            <a:r>
              <a:rPr lang="ru-RU" sz="2400" dirty="0" smtClean="0">
                <a:latin typeface="Times New Roman Tj" pitchFamily="18" charset="-52"/>
              </a:rPr>
              <a:t> роњбар;</a:t>
            </a:r>
          </a:p>
          <a:p>
            <a:pPr algn="just">
              <a:buNone/>
            </a:pPr>
            <a:r>
              <a:rPr lang="ru-RU" sz="2400" dirty="0" err="1" smtClean="0">
                <a:latin typeface="Times New Roman Tj" pitchFamily="18" charset="-52"/>
              </a:rPr>
              <a:t>д</a:t>
            </a:r>
            <a:r>
              <a:rPr lang="ru-RU" sz="2400" dirty="0" smtClean="0"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иштироки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ќаторї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банаќшагирї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тадбиќи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чорабинињои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ташкилї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е) </a:t>
            </a:r>
            <a:r>
              <a:rPr lang="ru-RU" sz="2400" dirty="0" err="1" smtClean="0">
                <a:latin typeface="Times New Roman Tj" pitchFamily="18" charset="-52"/>
              </a:rPr>
              <a:t>таъсиси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микрогрупп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њуќуќи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мустаќилона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самти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тањия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пешнињоди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вариантњои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проблема.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зебогии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зоњирии</a:t>
            </a:r>
            <a:r>
              <a:rPr lang="ru-RU" sz="2400" dirty="0" smtClean="0">
                <a:latin typeface="Times New Roman Tj" pitchFamily="18" charset="-52"/>
              </a:rPr>
              <a:t> идоракунии </a:t>
            </a:r>
            <a:r>
              <a:rPr lang="ru-RU" sz="2400" dirty="0" err="1" smtClean="0">
                <a:latin typeface="Times New Roman Tj" pitchFamily="18" charset="-52"/>
              </a:rPr>
              <a:t>шарикї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накарда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њаминро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назар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роњбар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вазъиятњои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гногун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бурда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идоракунии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шарикї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latin typeface="Times New Roman Tj" pitchFamily="18" charset="-52"/>
              </a:rPr>
              <a:t>Ин </a:t>
            </a:r>
            <a:r>
              <a:rPr lang="ru-RU" sz="2100" dirty="0" err="1" smtClean="0">
                <a:latin typeface="Times New Roman Tj" pitchFamily="18" charset="-52"/>
              </a:rPr>
              <a:t>назария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заминаҳои зеринро</a:t>
            </a:r>
            <a:r>
              <a:rPr lang="ru-RU" sz="2100" dirty="0" smtClean="0">
                <a:latin typeface="Times New Roman Tj" pitchFamily="18" charset="-52"/>
              </a:rPr>
              <a:t> дар бар </a:t>
            </a:r>
            <a:r>
              <a:rPr lang="ru-RU" sz="2100" dirty="0" err="1" smtClean="0">
                <a:latin typeface="Times New Roman Tj" pitchFamily="18" charset="-52"/>
              </a:rPr>
              <a:t>мегирад</a:t>
            </a:r>
            <a:r>
              <a:rPr lang="ru-RU" sz="21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1. </a:t>
            </a:r>
            <a:r>
              <a:rPr lang="ru-RU" sz="2100" dirty="0" err="1" smtClean="0">
                <a:latin typeface="Times New Roman Tj" pitchFamily="18" charset="-52"/>
              </a:rPr>
              <a:t>Услуби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идоракуни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ҳамеша </a:t>
            </a:r>
            <a:r>
              <a:rPr lang="ru-RU" sz="2100" dirty="0" smtClean="0">
                <a:latin typeface="Times New Roman Tj" pitchFamily="18" charset="-52"/>
              </a:rPr>
              <a:t>бо </a:t>
            </a:r>
            <a:r>
              <a:rPr lang="ru-RU" sz="2100" dirty="0" err="1" smtClean="0">
                <a:latin typeface="Times New Roman Tj" pitchFamily="18" charset="-52"/>
              </a:rPr>
              <a:t>самаранокии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амалиёте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тарафи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роҳбари </a:t>
            </a:r>
            <a:r>
              <a:rPr lang="ru-RU" sz="2100" dirty="0" smtClean="0">
                <a:latin typeface="Times New Roman Tj" pitchFamily="18" charset="-52"/>
              </a:rPr>
              <a:t>коллектив </a:t>
            </a:r>
            <a:r>
              <a:rPr lang="ru-RU" sz="2100" dirty="0" err="1" smtClean="0">
                <a:latin typeface="Times New Roman Tj" pitchFamily="18" charset="-52"/>
              </a:rPr>
              <a:t>идора</a:t>
            </a:r>
            <a:r>
              <a:rPr lang="ru-RU" sz="2100" dirty="0" smtClean="0">
                <a:latin typeface="Times New Roman Tj" pitchFamily="18" charset="-52"/>
              </a:rPr>
              <a:t> карда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таносуб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дорад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2. </a:t>
            </a:r>
            <a:r>
              <a:rPr lang="ru-RU" sz="2100" dirty="0" err="1" smtClean="0">
                <a:latin typeface="Times New Roman Tj" pitchFamily="18" charset="-52"/>
              </a:rPr>
              <a:t>Алоқа байни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тарз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намуд</a:t>
            </a:r>
            <a:r>
              <a:rPr lang="ru-RU" sz="2100" dirty="0" smtClean="0">
                <a:latin typeface="Times New Roman Tj" pitchFamily="18" charset="-52"/>
              </a:rPr>
              <a:t>)-и идоракунї ва </a:t>
            </a:r>
            <a:r>
              <a:rPr lang="ru-RU" sz="2100" dirty="0" err="1" smtClean="0">
                <a:latin typeface="Times New Roman Tj" pitchFamily="18" charset="-52"/>
              </a:rPr>
              <a:t>самаранокї</a:t>
            </a:r>
            <a:r>
              <a:rPr lang="ru-RU" sz="2100" dirty="0" smtClean="0">
                <a:latin typeface="Times New Roman Tj" pitchFamily="18" charset="-52"/>
              </a:rPr>
              <a:t> ба як </a:t>
            </a:r>
            <a:r>
              <a:rPr lang="ru-RU" sz="2100" dirty="0" err="1" smtClean="0">
                <a:latin typeface="Times New Roman Tj" pitchFamily="18" charset="-52"/>
              </a:rPr>
              <a:t>қатор нишондиҳандаҳо </a:t>
            </a:r>
            <a:r>
              <a:rPr lang="ru-RU" sz="2100" dirty="0" smtClean="0">
                <a:latin typeface="Times New Roman Tj" pitchFamily="18" charset="-52"/>
              </a:rPr>
              <a:t>(</a:t>
            </a:r>
            <a:r>
              <a:rPr lang="ru-RU" sz="2100" dirty="0" err="1" smtClean="0">
                <a:latin typeface="Times New Roman Tj" pitchFamily="18" charset="-52"/>
              </a:rPr>
              <a:t>хусусиятҳои </a:t>
            </a:r>
            <a:r>
              <a:rPr lang="ru-RU" sz="2100" dirty="0" smtClean="0">
                <a:latin typeface="Times New Roman Tj" pitchFamily="18" charset="-52"/>
              </a:rPr>
              <a:t>коллектив ва </a:t>
            </a:r>
            <a:r>
              <a:rPr lang="ru-RU" sz="2100" dirty="0" err="1" smtClean="0">
                <a:latin typeface="Times New Roman Tj" pitchFamily="18" charset="-52"/>
              </a:rPr>
              <a:t>аъзои</a:t>
            </a:r>
            <a:r>
              <a:rPr lang="ru-RU" sz="2100" dirty="0" smtClean="0">
                <a:latin typeface="Times New Roman Tj" pitchFamily="18" charset="-52"/>
              </a:rPr>
              <a:t> он, </a:t>
            </a:r>
            <a:r>
              <a:rPr lang="ru-RU" sz="2100" dirty="0" err="1" smtClean="0">
                <a:latin typeface="Times New Roman Tj" pitchFamily="18" charset="-52"/>
              </a:rPr>
              <a:t>хусусиятњои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њалли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вазифаҳои љойдошта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ғайрањо</a:t>
            </a:r>
            <a:r>
              <a:rPr lang="ru-RU" sz="2100" dirty="0" smtClean="0">
                <a:latin typeface="Times New Roman Tj" pitchFamily="18" charset="-52"/>
              </a:rPr>
              <a:t>),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онро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характери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эњтимолият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медињанд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вобастагї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доранд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Моҳияти </a:t>
            </a:r>
            <a:r>
              <a:rPr lang="ru-RU" sz="2100" dirty="0" smtClean="0">
                <a:latin typeface="Times New Roman Tj" pitchFamily="18" charset="-52"/>
              </a:rPr>
              <a:t>модели </a:t>
            </a:r>
            <a:r>
              <a:rPr lang="ru-RU" sz="2100" dirty="0" err="1" smtClean="0">
                <a:latin typeface="Times New Roman Tj" pitchFamily="18" charset="-52"/>
              </a:rPr>
              <a:t>эхтимолияти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самаранокии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идоракунӣ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тарафи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коршиноси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маъруфи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амрикои</a:t>
            </a:r>
            <a:r>
              <a:rPr lang="ru-RU" sz="2100" dirty="0" smtClean="0">
                <a:latin typeface="Times New Roman Tj" pitchFamily="18" charset="-52"/>
              </a:rPr>
              <a:t> Ф.Филлер дар </a:t>
            </a:r>
            <a:r>
              <a:rPr lang="ru-RU" sz="2100" dirty="0" err="1" smtClean="0">
                <a:latin typeface="Times New Roman Tj" pitchFamily="18" charset="-52"/>
              </a:rPr>
              <a:t>соҳаи </a:t>
            </a:r>
            <a:r>
              <a:rPr lang="ru-RU" sz="2100" dirty="0" smtClean="0">
                <a:latin typeface="Times New Roman Tj" pitchFamily="18" charset="-52"/>
              </a:rPr>
              <a:t>психологияи </a:t>
            </a:r>
            <a:r>
              <a:rPr lang="ru-RU" sz="2100" dirty="0" err="1" smtClean="0">
                <a:latin typeface="Times New Roman Tj" pitchFamily="18" charset="-52"/>
              </a:rPr>
              <a:t>иҷтимоӣ </a:t>
            </a:r>
            <a:r>
              <a:rPr lang="ru-RU" sz="2100" dirty="0" smtClean="0">
                <a:latin typeface="Times New Roman Tj" pitchFamily="18" charset="-52"/>
              </a:rPr>
              <a:t>ва </a:t>
            </a:r>
            <a:r>
              <a:rPr lang="ru-RU" sz="2100" dirty="0" err="1" smtClean="0">
                <a:latin typeface="Times New Roman Tj" pitchFamily="18" charset="-52"/>
              </a:rPr>
              <a:t>идоракуни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таҳия гардидааст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чунин</a:t>
            </a:r>
            <a:r>
              <a:rPr lang="ru-RU" sz="2100" dirty="0" smtClean="0">
                <a:latin typeface="Times New Roman Tj" pitchFamily="18" charset="-52"/>
              </a:rPr>
              <a:t> аст: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1) </a:t>
            </a:r>
            <a:r>
              <a:rPr lang="ru-RU" sz="2100" dirty="0" err="1" smtClean="0">
                <a:latin typeface="Times New Roman Tj" pitchFamily="18" charset="-52"/>
              </a:rPr>
              <a:t>Самаранокии</a:t>
            </a:r>
            <a:r>
              <a:rPr lang="ru-RU" sz="2100" dirty="0" smtClean="0">
                <a:latin typeface="Times New Roman Tj" pitchFamily="18" charset="-52"/>
              </a:rPr>
              <a:t> идоракунї (</a:t>
            </a:r>
            <a:r>
              <a:rPr lang="ru-RU" sz="2100" dirty="0" err="1" smtClean="0">
                <a:latin typeface="Times New Roman Tj" pitchFamily="18" charset="-52"/>
              </a:rPr>
              <a:t>новобаста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тарз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намуд</a:t>
            </a:r>
            <a:r>
              <a:rPr lang="ru-RU" sz="2100" dirty="0" smtClean="0">
                <a:latin typeface="Times New Roman Tj" pitchFamily="18" charset="-52"/>
              </a:rPr>
              <a:t>) ба </a:t>
            </a:r>
            <a:r>
              <a:rPr lang="ru-RU" sz="2100" dirty="0" err="1" smtClean="0">
                <a:latin typeface="Times New Roman Tj" pitchFamily="18" charset="-52"/>
              </a:rPr>
              <a:t>дараҷаи назорати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роҳбар ба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вазъият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дар он </a:t>
            </a:r>
            <a:r>
              <a:rPr lang="ru-RU" sz="2100" dirty="0" err="1" smtClean="0">
                <a:latin typeface="Times New Roman Tj" pitchFamily="18" charset="-52"/>
              </a:rPr>
              <a:t>амал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инъикос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меёбад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2) </a:t>
            </a:r>
            <a:r>
              <a:rPr lang="ru-RU" sz="2100" dirty="0" err="1" smtClean="0">
                <a:latin typeface="Times New Roman Tj" pitchFamily="18" charset="-52"/>
              </a:rPr>
              <a:t>Њар</a:t>
            </a:r>
            <a:r>
              <a:rPr lang="ru-RU" sz="2100" dirty="0" smtClean="0">
                <a:latin typeface="Times New Roman Tj" pitchFamily="18" charset="-52"/>
              </a:rPr>
              <a:t> як </a:t>
            </a:r>
            <a:r>
              <a:rPr lang="ru-RU" sz="2100" dirty="0" err="1" smtClean="0">
                <a:latin typeface="Times New Roman Tj" pitchFamily="18" charset="-52"/>
              </a:rPr>
              <a:t>вазъият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метавонад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ҳамчун маҷмӯи </a:t>
            </a:r>
            <a:r>
              <a:rPr lang="ru-RU" sz="2100" dirty="0" err="1" smtClean="0">
                <a:latin typeface="Times New Roman Tj" pitchFamily="18" charset="-52"/>
              </a:rPr>
              <a:t>параметрҳои </a:t>
            </a:r>
            <a:r>
              <a:rPr lang="ru-RU" sz="2100" dirty="0" err="1" smtClean="0">
                <a:latin typeface="Times New Roman Tj" pitchFamily="18" charset="-52"/>
              </a:rPr>
              <a:t>асосї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пешнињод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гарданд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</a:p>
          <a:p>
            <a:pPr marL="0" indent="265113"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Модели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эњтимолияти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самаранокии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идоракунӣ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назария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мушоҳидаҳои чандинсолаи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психологҳои амрикоӣ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самаранокии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идоракуниро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</a:t>
            </a:r>
            <a:r>
              <a:rPr lang="ru-RU" sz="2400" dirty="0" smtClean="0">
                <a:latin typeface="Times New Roman Tj" pitchFamily="18" charset="-52"/>
              </a:rPr>
              <a:t> додан </a:t>
            </a:r>
            <a:r>
              <a:rPr lang="ru-RU" sz="2400" dirty="0" err="1" smtClean="0">
                <a:latin typeface="Times New Roman Tj" pitchFamily="18" charset="-52"/>
              </a:rPr>
              <a:t>мехостанд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тавлид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замони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њозира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шумораи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мафњумњои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лидерї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мављуд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Вале </a:t>
            </a:r>
            <a:r>
              <a:rPr lang="ru-RU" sz="2400" dirty="0" err="1" smtClean="0">
                <a:latin typeface="Times New Roman Tj" pitchFamily="18" charset="-52"/>
              </a:rPr>
              <a:t>назарияи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П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Херси</a:t>
            </a:r>
            <a:r>
              <a:rPr lang="ru-RU" sz="2400" dirty="0" smtClean="0">
                <a:latin typeface="Times New Roman Tj" pitchFamily="18" charset="-52"/>
              </a:rPr>
              <a:t> ва К. </a:t>
            </a:r>
            <a:r>
              <a:rPr lang="ru-RU" sz="2400" dirty="0" err="1" smtClean="0">
                <a:latin typeface="Times New Roman Tj" pitchFamily="18" charset="-52"/>
              </a:rPr>
              <a:t>Бландэд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классикї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фаъолияти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идоракунӣ вобаста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мебошад:</a:t>
            </a:r>
          </a:p>
          <a:p>
            <a:pPr marL="71438" indent="288925" algn="just">
              <a:buNone/>
            </a:pPr>
            <a:r>
              <a:rPr lang="ru-RU" sz="2400" dirty="0" smtClean="0">
                <a:latin typeface="Times New Roman Tj" pitchFamily="18" charset="-52"/>
              </a:rPr>
              <a:t>1. </a:t>
            </a:r>
            <a:r>
              <a:rPr lang="ru-RU" sz="2400" dirty="0" err="1" smtClean="0">
                <a:latin typeface="Times New Roman Tj" pitchFamily="18" charset="-52"/>
              </a:rPr>
              <a:t>Лидерї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воситаи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ҳамкории байни</a:t>
            </a:r>
            <a:r>
              <a:rPr lang="ru-RU" sz="2400" dirty="0" smtClean="0">
                <a:latin typeface="Times New Roman Tj" pitchFamily="18" charset="-52"/>
              </a:rPr>
              <a:t> роњбар ва коллектив мебошад. Вале </a:t>
            </a: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њамкории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шахсият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гурўњњо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бенињоят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зиёданд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на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аз он </a:t>
            </a:r>
            <a:r>
              <a:rPr lang="ru-RU" sz="2400" dirty="0" err="1" smtClean="0">
                <a:latin typeface="Times New Roman Tj" pitchFamily="18" charset="-52"/>
              </a:rPr>
              <a:t>лидерї</a:t>
            </a:r>
            <a:r>
              <a:rPr lang="ru-RU" sz="2400" dirty="0" smtClean="0">
                <a:latin typeface="Times New Roman Tj" pitchFamily="18" charset="-52"/>
              </a:rPr>
              <a:t> мебошад. Лидер </a:t>
            </a:r>
            <a:r>
              <a:rPr lang="ru-RU" sz="2400" dirty="0" err="1" smtClean="0">
                <a:latin typeface="Times New Roman Tj" pitchFamily="18" charset="-52"/>
              </a:rPr>
              <a:t>њамон</a:t>
            </a:r>
            <a:r>
              <a:rPr lang="ru-RU" sz="2400" dirty="0" smtClean="0">
                <a:latin typeface="Times New Roman Tj" pitchFamily="18" charset="-52"/>
              </a:rPr>
              <a:t> роњбар </a:t>
            </a:r>
            <a:r>
              <a:rPr lang="ru-RU" sz="2400" dirty="0" err="1" smtClean="0">
                <a:latin typeface="Times New Roman Tj" pitchFamily="18" charset="-52"/>
              </a:rPr>
              <a:t>шуда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тарзи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ҳама </a:t>
            </a: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сатҳи зарурӣ </a:t>
            </a:r>
            <a:r>
              <a:rPr lang="ru-RU" sz="2400" dirty="0" smtClean="0">
                <a:latin typeface="Times New Roman Tj" pitchFamily="18" charset="-52"/>
              </a:rPr>
              <a:t>(</a:t>
            </a:r>
            <a:r>
              <a:rPr lang="ru-RU" sz="2400" dirty="0" err="1" smtClean="0">
                <a:latin typeface="Times New Roman Tj" pitchFamily="18" charset="-52"/>
              </a:rPr>
              <a:t>марҳилаи</a:t>
            </a:r>
            <a:r>
              <a:rPr lang="ru-RU" sz="2400" dirty="0" smtClean="0">
                <a:latin typeface="Times New Roman Tj" pitchFamily="18" charset="-52"/>
              </a:rPr>
              <a:t>) инкишофи </a:t>
            </a:r>
            <a:r>
              <a:rPr lang="ru-RU" sz="2400" dirty="0" err="1" smtClean="0">
                <a:latin typeface="Times New Roman Tj" pitchFamily="18" charset="-52"/>
              </a:rPr>
              <a:t>гурӯҳї мутобиќ</a:t>
            </a:r>
            <a:r>
              <a:rPr lang="ru-RU" sz="2400" dirty="0" smtClean="0">
                <a:latin typeface="Times New Roman Tj" pitchFamily="18" charset="-52"/>
              </a:rPr>
              <a:t> аст.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шароит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(ё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њолат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)-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њои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лидерї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(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сарварї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)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2. </a:t>
            </a:r>
            <a:r>
              <a:rPr lang="ru-RU" sz="2100" dirty="0" err="1" smtClean="0">
                <a:latin typeface="Times New Roman Tj" pitchFamily="18" charset="-52"/>
              </a:rPr>
              <a:t>Чањор</a:t>
            </a:r>
            <a:r>
              <a:rPr lang="ru-RU" sz="2100" dirty="0" smtClean="0">
                <a:latin typeface="Times New Roman Tj" pitchFamily="18" charset="-52"/>
              </a:rPr>
              <a:t> дараљаи инкишофи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мављуд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аст:</a:t>
            </a:r>
            <a:endParaRPr lang="ru-RU" sz="2100" dirty="0" smtClean="0">
              <a:latin typeface="Times New Roman Tj" pitchFamily="18" charset="-52"/>
            </a:endParaRP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Дараљаи А -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ќобилият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хоњиши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кардан </a:t>
            </a:r>
            <a:r>
              <a:rPr lang="ru-RU" sz="2100" dirty="0" err="1" smtClean="0">
                <a:latin typeface="Times New Roman Tj" pitchFamily="18" charset="-52"/>
              </a:rPr>
              <a:t>надорад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Дараљаи Б -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таъсирпазир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ќисман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мехоњанд</a:t>
            </a:r>
            <a:r>
              <a:rPr lang="ru-RU" sz="2100" dirty="0" smtClean="0">
                <a:latin typeface="Times New Roman Tj" pitchFamily="18" charset="-52"/>
              </a:rPr>
              <a:t>), </a:t>
            </a:r>
            <a:r>
              <a:rPr lang="ru-RU" sz="2100" dirty="0" smtClean="0">
                <a:latin typeface="Times New Roman Tj" pitchFamily="18" charset="-52"/>
              </a:rPr>
              <a:t>вале </a:t>
            </a:r>
            <a:r>
              <a:rPr lang="ru-RU" sz="2100" dirty="0" err="1" smtClean="0">
                <a:latin typeface="Times New Roman Tj" pitchFamily="18" charset="-52"/>
              </a:rPr>
              <a:t>ќобилияти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карданро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надорад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Дараљаи В -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, ба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қисман тайёр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қодир </a:t>
            </a:r>
            <a:r>
              <a:rPr lang="ru-RU" sz="2100" dirty="0" smtClean="0">
                <a:latin typeface="Times New Roman Tj" pitchFamily="18" charset="-52"/>
              </a:rPr>
              <a:t>аст.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Дараљаи Г -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, ба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пурра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омода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қодир </a:t>
            </a:r>
            <a:r>
              <a:rPr lang="ru-RU" sz="2100" dirty="0" smtClean="0">
                <a:latin typeface="Times New Roman Tj" pitchFamily="18" charset="-52"/>
              </a:rPr>
              <a:t>аст.</a:t>
            </a:r>
          </a:p>
          <a:p>
            <a:pPr algn="just">
              <a:buNone/>
            </a:pPr>
            <a:r>
              <a:rPr lang="ru-RU" sz="2100" dirty="0" smtClean="0">
                <a:latin typeface="Times New Roman Tj" pitchFamily="18" charset="-52"/>
              </a:rPr>
              <a:t>3. </a:t>
            </a:r>
            <a:r>
              <a:rPr lang="ru-RU" sz="2100" dirty="0" err="1" smtClean="0">
                <a:latin typeface="Times New Roman Tj" pitchFamily="18" charset="-52"/>
              </a:rPr>
              <a:t>Вобаста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њар</a:t>
            </a:r>
            <a:r>
              <a:rPr lang="ru-RU" sz="2100" dirty="0" smtClean="0">
                <a:latin typeface="Times New Roman Tj" pitchFamily="18" charset="-52"/>
              </a:rPr>
              <a:t> як </a:t>
            </a:r>
            <a:r>
              <a:rPr lang="ru-RU" sz="2100" dirty="0" err="1" smtClean="0">
                <a:latin typeface="Times New Roman Tj" pitchFamily="18" charset="-52"/>
              </a:rPr>
              <a:t>сатҳи инкишоф</a:t>
            </a:r>
            <a:r>
              <a:rPr lang="ru-RU" sz="2100" dirty="0" smtClean="0">
                <a:latin typeface="Times New Roman Tj" pitchFamily="18" charset="-52"/>
              </a:rPr>
              <a:t> (</a:t>
            </a:r>
            <a:r>
              <a:rPr lang="ru-RU" sz="2100" dirty="0" err="1" smtClean="0">
                <a:latin typeface="Times New Roman Tj" pitchFamily="18" charset="-52"/>
              </a:rPr>
              <a:t>камолот</a:t>
            </a:r>
            <a:r>
              <a:rPr lang="ru-RU" sz="2100" dirty="0" smtClean="0">
                <a:latin typeface="Times New Roman Tj" pitchFamily="18" charset="-52"/>
              </a:rPr>
              <a:t>), </a:t>
            </a:r>
            <a:r>
              <a:rPr lang="ru-RU" sz="2100" dirty="0" err="1" smtClean="0">
                <a:latin typeface="Times New Roman Tj" pitchFamily="18" charset="-52"/>
              </a:rPr>
              <a:t>гурӯҳ </a:t>
            </a:r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тарзи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роҳбарї мувофиқ мегардад</a:t>
            </a:r>
            <a:r>
              <a:rPr lang="ru-RU" sz="2100" dirty="0" smtClean="0">
                <a:latin typeface="Times New Roman Tj" pitchFamily="18" charset="-52"/>
              </a:rPr>
              <a:t>. Ин </a:t>
            </a:r>
            <a:r>
              <a:rPr lang="ru-RU" sz="2100" dirty="0" err="1" smtClean="0">
                <a:latin typeface="Times New Roman Tj" pitchFamily="18" charset="-52"/>
              </a:rPr>
              <a:t>тарз</a:t>
            </a:r>
            <a:r>
              <a:rPr lang="ru-RU" sz="2100" dirty="0" smtClean="0">
                <a:latin typeface="Times New Roman Tj" pitchFamily="18" charset="-52"/>
              </a:rPr>
              <a:t> на </a:t>
            </a:r>
            <a:r>
              <a:rPr lang="ru-RU" sz="2100" dirty="0" err="1" smtClean="0">
                <a:latin typeface="Times New Roman Tj" pitchFamily="18" charset="-52"/>
              </a:rPr>
              <a:t>танҳо </a:t>
            </a:r>
            <a:r>
              <a:rPr lang="ru-RU" sz="2100" dirty="0" smtClean="0">
                <a:latin typeface="Times New Roman Tj" pitchFamily="18" charset="-52"/>
              </a:rPr>
              <a:t>барои идоракунии </a:t>
            </a:r>
            <a:r>
              <a:rPr lang="ru-RU" sz="2100" dirty="0" err="1" smtClean="0">
                <a:latin typeface="Times New Roman Tj" pitchFamily="18" charset="-52"/>
              </a:rPr>
              <a:t>самаранок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мувофиқ </a:t>
            </a:r>
            <a:r>
              <a:rPr lang="ru-RU" sz="2100" dirty="0" smtClean="0">
                <a:latin typeface="Times New Roman Tj" pitchFamily="18" charset="-52"/>
              </a:rPr>
              <a:t>аст, балки барои </a:t>
            </a:r>
            <a:r>
              <a:rPr lang="ru-RU" sz="2100" dirty="0" err="1" smtClean="0">
                <a:latin typeface="Times New Roman Tj" pitchFamily="18" charset="-52"/>
              </a:rPr>
              <a:t>рушди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гурӯҳ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барои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боз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њам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балантар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баромадани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вай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замина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муњаё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r>
              <a:rPr lang="ru-RU" sz="2100" dirty="0" err="1" smtClean="0">
                <a:latin typeface="Times New Roman Tj" pitchFamily="18" charset="-52"/>
              </a:rPr>
              <a:t>Умуман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чањор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сатњи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асоси</a:t>
            </a:r>
            <a:r>
              <a:rPr lang="ru-RU" sz="2100" dirty="0" smtClean="0">
                <a:latin typeface="Times New Roman Tj" pitchFamily="18" charset="-52"/>
              </a:rPr>
              <a:t> дар идоракунї </a:t>
            </a:r>
            <a:r>
              <a:rPr lang="ru-RU" sz="2100" dirty="0" err="1" smtClean="0">
                <a:latin typeface="Times New Roman Tj" pitchFamily="18" charset="-52"/>
              </a:rPr>
              <a:t>мављуд</a:t>
            </a:r>
            <a:r>
              <a:rPr lang="ru-RU" sz="2100" dirty="0" smtClean="0">
                <a:latin typeface="Times New Roman Tj" pitchFamily="18" charset="-52"/>
              </a:rPr>
              <a:t> аст: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«</a:t>
            </a:r>
            <a:r>
              <a:rPr lang="ru-RU" sz="2100" dirty="0" err="1" smtClean="0">
                <a:latin typeface="Times New Roman Tj" pitchFamily="18" charset="-52"/>
              </a:rPr>
              <a:t>Дастурдињї</a:t>
            </a:r>
            <a:r>
              <a:rPr lang="ru-RU" sz="2100" dirty="0" smtClean="0">
                <a:latin typeface="Times New Roman Tj" pitchFamily="18" charset="-52"/>
              </a:rPr>
              <a:t>» - барои </a:t>
            </a:r>
            <a:r>
              <a:rPr lang="ru-RU" sz="2100" dirty="0" err="1" smtClean="0">
                <a:latin typeface="Times New Roman Tj" pitchFamily="18" charset="-52"/>
              </a:rPr>
              <a:t>гурӯҳи сатҳи </a:t>
            </a:r>
            <a:r>
              <a:rPr lang="ru-RU" sz="2100" dirty="0" smtClean="0">
                <a:latin typeface="Times New Roman Tj" pitchFamily="18" charset="-52"/>
              </a:rPr>
              <a:t>A.</a:t>
            </a: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«Тақсимотї» </a:t>
            </a:r>
            <a:r>
              <a:rPr lang="ru-RU" sz="2100" dirty="0" smtClean="0">
                <a:latin typeface="Times New Roman Tj" pitchFamily="18" charset="-52"/>
              </a:rPr>
              <a:t>(ё «</a:t>
            </a:r>
            <a:r>
              <a:rPr lang="ru-RU" sz="2100" dirty="0" err="1" smtClean="0">
                <a:latin typeface="Times New Roman Tj" pitchFamily="18" charset="-52"/>
              </a:rPr>
              <a:t>оммавӣ</a:t>
            </a:r>
            <a:r>
              <a:rPr lang="ru-RU" sz="2100" dirty="0" smtClean="0">
                <a:latin typeface="Times New Roman Tj" pitchFamily="18" charset="-52"/>
              </a:rPr>
              <a:t>») - барои </a:t>
            </a:r>
            <a:r>
              <a:rPr lang="ru-RU" sz="2100" dirty="0" err="1" smtClean="0">
                <a:latin typeface="Times New Roman Tj" pitchFamily="18" charset="-52"/>
              </a:rPr>
              <a:t>гурӯҳи сатҳи </a:t>
            </a:r>
            <a:r>
              <a:rPr lang="ru-RU" sz="2100" dirty="0" smtClean="0">
                <a:latin typeface="Times New Roman Tj" pitchFamily="18" charset="-52"/>
              </a:rPr>
              <a:t>B. 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«</a:t>
            </a:r>
            <a:r>
              <a:rPr lang="ru-RU" sz="2100" dirty="0" err="1" smtClean="0">
                <a:latin typeface="Times New Roman Tj" pitchFamily="18" charset="-52"/>
              </a:rPr>
              <a:t>Иштирок</a:t>
            </a:r>
            <a:r>
              <a:rPr lang="ru-RU" sz="2100" dirty="0" smtClean="0">
                <a:latin typeface="Times New Roman Tj" pitchFamily="18" charset="-52"/>
              </a:rPr>
              <a:t> дар идоракунї» - барои </a:t>
            </a:r>
            <a:r>
              <a:rPr lang="ru-RU" sz="2100" dirty="0" err="1" smtClean="0">
                <a:latin typeface="Times New Roman Tj" pitchFamily="18" charset="-52"/>
              </a:rPr>
              <a:t>сатҳи гурӯҳи </a:t>
            </a:r>
            <a:r>
              <a:rPr lang="ru-RU" sz="2100" dirty="0" smtClean="0">
                <a:latin typeface="Times New Roman Tj" pitchFamily="18" charset="-52"/>
              </a:rPr>
              <a:t>Б. 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«</a:t>
            </a:r>
            <a:r>
              <a:rPr lang="ru-RU" sz="2100" dirty="0" err="1" smtClean="0">
                <a:latin typeface="Times New Roman Tj" pitchFamily="18" charset="-52"/>
              </a:rPr>
              <a:t>Ваколатдињї</a:t>
            </a:r>
            <a:r>
              <a:rPr lang="ru-RU" sz="2100" dirty="0" smtClean="0">
                <a:latin typeface="Times New Roman Tj" pitchFamily="18" charset="-52"/>
              </a:rPr>
              <a:t>» - барои </a:t>
            </a:r>
            <a:r>
              <a:rPr lang="ru-RU" sz="2100" dirty="0" err="1" smtClean="0">
                <a:latin typeface="Times New Roman Tj" pitchFamily="18" charset="-52"/>
              </a:rPr>
              <a:t>сатҳи гурӯҳи </a:t>
            </a:r>
            <a:r>
              <a:rPr lang="ru-RU" sz="2100" dirty="0" smtClean="0">
                <a:latin typeface="Times New Roman Tj" pitchFamily="18" charset="-52"/>
              </a:rPr>
              <a:t>Г.</a:t>
            </a:r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П.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Херси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ва К.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Бландэд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err="1" smtClean="0">
                <a:latin typeface="Times New Roman Tj" pitchFamily="18" charset="-52"/>
              </a:rPr>
              <a:t>Дастурдињї</a:t>
            </a:r>
            <a:r>
              <a:rPr lang="ru-RU" sz="2200" b="1" dirty="0" smtClean="0">
                <a:latin typeface="Times New Roman Tj" pitchFamily="18" charset="-52"/>
              </a:rPr>
              <a:t>. </a:t>
            </a:r>
            <a:r>
              <a:rPr lang="ru-RU" sz="2200" dirty="0" smtClean="0">
                <a:latin typeface="Times New Roman Tj" pitchFamily="18" charset="-52"/>
              </a:rPr>
              <a:t>Роњбар </a:t>
            </a:r>
            <a:r>
              <a:rPr lang="ru-RU" sz="2200" dirty="0" smtClean="0">
                <a:latin typeface="Times New Roman Tj" pitchFamily="18" charset="-52"/>
              </a:rPr>
              <a:t>ба таври </a:t>
            </a:r>
            <a:r>
              <a:rPr lang="ru-RU" sz="2200" dirty="0" err="1" smtClean="0">
                <a:latin typeface="Times New Roman Tj" pitchFamily="18" charset="-52"/>
              </a:rPr>
              <a:t>ќотеона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зердастон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дастур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иљроиши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назорат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. Дар </a:t>
            </a:r>
            <a:r>
              <a:rPr lang="ru-RU" sz="2200" dirty="0" err="1" smtClean="0">
                <a:latin typeface="Times New Roman Tj" pitchFamily="18" charset="-52"/>
              </a:rPr>
              <a:t>натиља</a:t>
            </a:r>
            <a:r>
              <a:rPr lang="ru-RU" sz="2200" dirty="0" smtClean="0">
                <a:latin typeface="Times New Roman Tj" pitchFamily="18" charset="-52"/>
              </a:rPr>
              <a:t> ин </a:t>
            </a:r>
            <a:r>
              <a:rPr lang="ru-RU" sz="2200" dirty="0" err="1" smtClean="0">
                <a:latin typeface="Times New Roman Tj" pitchFamily="18" charset="-52"/>
              </a:rPr>
              <a:t>кор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талабот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љавобгў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иљро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намешавад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касе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ба он </a:t>
            </a:r>
            <a:r>
              <a:rPr lang="ru-RU" sz="2200" dirty="0" err="1" smtClean="0">
                <a:latin typeface="Times New Roman Tj" pitchFamily="18" charset="-52"/>
              </a:rPr>
              <a:t>љавобгар</a:t>
            </a:r>
            <a:r>
              <a:rPr lang="ru-RU" sz="2200" dirty="0" smtClean="0">
                <a:latin typeface="Times New Roman Tj" pitchFamily="18" charset="-52"/>
              </a:rPr>
              <a:t> аст њамчун </a:t>
            </a:r>
            <a:r>
              <a:rPr lang="ru-RU" sz="2200" dirty="0" err="1" smtClean="0">
                <a:latin typeface="Times New Roman Tj" pitchFamily="18" charset="-52"/>
              </a:rPr>
              <a:t>намунаи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ғайриқаноатбахш  ишора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. Лидер, </a:t>
            </a:r>
            <a:r>
              <a:rPr lang="ru-RU" sz="2200" dirty="0" err="1" smtClean="0">
                <a:latin typeface="Times New Roman Tj" pitchFamily="18" charset="-52"/>
              </a:rPr>
              <a:t>хатогињоро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ќайд</a:t>
            </a:r>
            <a:r>
              <a:rPr lang="ru-RU" sz="2200" dirty="0" smtClean="0">
                <a:latin typeface="Times New Roman Tj" pitchFamily="18" charset="-52"/>
              </a:rPr>
              <a:t> карда, </a:t>
            </a:r>
            <a:r>
              <a:rPr lang="ru-RU" sz="2200" dirty="0" err="1" smtClean="0">
                <a:latin typeface="Times New Roman Tj" pitchFamily="18" charset="-52"/>
              </a:rPr>
              <a:t>моњияти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равшану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возењ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фањмонида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имконият</a:t>
            </a:r>
            <a:r>
              <a:rPr lang="ru-RU" sz="2200" dirty="0" smtClean="0">
                <a:latin typeface="Times New Roman Tj" pitchFamily="18" charset="-52"/>
              </a:rPr>
              <a:t> барои </a:t>
            </a:r>
            <a:r>
              <a:rPr lang="ru-RU" sz="2200" dirty="0" err="1" smtClean="0">
                <a:latin typeface="Times New Roman Tj" pitchFamily="18" charset="-52"/>
              </a:rPr>
              <a:t>бењтар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гардидани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нишон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b="1" dirty="0" err="1" smtClean="0">
                <a:latin typeface="Times New Roman Tj" pitchFamily="18" charset="-52"/>
              </a:rPr>
              <a:t>Фањмо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баён</a:t>
            </a:r>
            <a:r>
              <a:rPr lang="ru-RU" sz="2200" b="1" dirty="0" smtClean="0">
                <a:latin typeface="Times New Roman Tj" pitchFamily="18" charset="-52"/>
              </a:rPr>
              <a:t> кардан.</a:t>
            </a:r>
            <a:r>
              <a:rPr lang="ru-RU" sz="2200" dirty="0" smtClean="0">
                <a:latin typeface="Times New Roman Tj" pitchFamily="18" charset="-52"/>
              </a:rPr>
              <a:t>  Аз як тараф, лидер </a:t>
            </a:r>
            <a:r>
              <a:rPr lang="ru-RU" sz="2200" dirty="0" err="1" smtClean="0">
                <a:latin typeface="Times New Roman Tj" pitchFamily="18" charset="-52"/>
              </a:rPr>
              <a:t>ташаббускор</a:t>
            </a:r>
            <a:r>
              <a:rPr lang="ru-RU" sz="2200" dirty="0" smtClean="0"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latin typeface="Times New Roman Tj" pitchFamily="18" charset="-52"/>
              </a:rPr>
              <a:t>њама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ваќт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ягон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чизи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навро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дастурњои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назоратиаш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пешнињод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менамояд</a:t>
            </a:r>
            <a:r>
              <a:rPr lang="ru-RU" sz="2200" dirty="0" smtClean="0">
                <a:latin typeface="Times New Roman Tj" pitchFamily="18" charset="-52"/>
              </a:rPr>
              <a:t> ва худ </a:t>
            </a:r>
            <a:r>
              <a:rPr lang="ru-RU" sz="2200" dirty="0" err="1" smtClean="0">
                <a:latin typeface="Times New Roman Tj" pitchFamily="18" charset="-52"/>
              </a:rPr>
              <a:t>фаъол</a:t>
            </a:r>
            <a:r>
              <a:rPr lang="ru-RU" sz="2200" dirty="0" smtClean="0">
                <a:latin typeface="Times New Roman Tj" pitchFamily="18" charset="-52"/>
              </a:rPr>
              <a:t> аст. Аз </a:t>
            </a:r>
            <a:r>
              <a:rPr lang="ru-RU" sz="2200" dirty="0" err="1" smtClean="0">
                <a:latin typeface="Times New Roman Tj" pitchFamily="18" charset="-52"/>
              </a:rPr>
              <a:t>тарафи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дигар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ў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кормандонро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фаъолият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оид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муайян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намудан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муќарар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намудњои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љалб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лидер бо </a:t>
            </a:r>
            <a:r>
              <a:rPr lang="ru-RU" sz="2200" dirty="0" err="1" smtClean="0">
                <a:latin typeface="Times New Roman Tj" pitchFamily="18" charset="-52"/>
              </a:rPr>
              <a:t>зердастон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мутобиќати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анљомдодашударо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муњокима</a:t>
            </a:r>
            <a:r>
              <a:rPr lang="ru-RU" sz="2200" dirty="0" smtClean="0">
                <a:latin typeface="Times New Roman Tj" pitchFamily="18" charset="-52"/>
              </a:rPr>
              <a:t> карда, дар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њиссиёти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ифтихор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нисбат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натиљаи</a:t>
            </a:r>
            <a:r>
              <a:rPr lang="ru-RU" sz="2200" dirty="0" smtClean="0">
                <a:latin typeface="Times New Roman Tj" pitchFamily="18" charset="-52"/>
              </a:rPr>
              <a:t> кори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ташаккул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  <a:endParaRPr lang="ru-RU" sz="22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П.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Херси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ва К.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Бландэд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40060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err="1" smtClean="0">
                <a:latin typeface="Times New Roman Tj" pitchFamily="18" charset="-52"/>
              </a:rPr>
              <a:t>Иштирок</a:t>
            </a:r>
            <a:r>
              <a:rPr lang="ru-RU" sz="2000" b="1" dirty="0" smtClean="0">
                <a:latin typeface="Times New Roman Tj" pitchFamily="18" charset="-52"/>
              </a:rPr>
              <a:t> дар идоракунї. </a:t>
            </a:r>
            <a:r>
              <a:rPr lang="ru-RU" sz="2000" dirty="0" smtClean="0">
                <a:latin typeface="Times New Roman Tj" pitchFamily="18" charset="-52"/>
              </a:rPr>
              <a:t>Лидер </a:t>
            </a:r>
            <a:r>
              <a:rPr lang="ru-RU" sz="2000" dirty="0" err="1" smtClean="0">
                <a:latin typeface="Times New Roman Tj" pitchFamily="18" charset="-52"/>
              </a:rPr>
              <a:t>диќќатро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барои </a:t>
            </a:r>
            <a:r>
              <a:rPr lang="ru-RU" sz="2000" dirty="0" err="1" smtClean="0">
                <a:latin typeface="Times New Roman Tj" pitchFamily="18" charset="-52"/>
              </a:rPr>
              <a:t>бењтар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њолати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ахлоќии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гурўњ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равона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r>
              <a:rPr lang="ru-RU" sz="2000" dirty="0" smtClean="0">
                <a:latin typeface="Times New Roman Tj" pitchFamily="18" charset="-52"/>
              </a:rPr>
              <a:t>Ў </a:t>
            </a:r>
            <a:r>
              <a:rPr lang="ru-RU" sz="2000" dirty="0" err="1" smtClean="0">
                <a:latin typeface="Times New Roman Tj" pitchFamily="18" charset="-52"/>
              </a:rPr>
              <a:t>дастурдињї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назоратро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камтар</a:t>
            </a:r>
            <a:r>
              <a:rPr lang="ru-RU" sz="2000" dirty="0" smtClean="0">
                <a:latin typeface="Times New Roman Tj" pitchFamily="18" charset="-52"/>
              </a:rPr>
              <a:t> карда, </a:t>
            </a:r>
            <a:r>
              <a:rPr lang="ru-RU" sz="2000" dirty="0" err="1" smtClean="0">
                <a:latin typeface="Times New Roman Tj" pitchFamily="18" charset="-52"/>
              </a:rPr>
              <a:t>онро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омўзиши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зердастон</a:t>
            </a:r>
            <a:r>
              <a:rPr lang="ru-RU" sz="2000" dirty="0" smtClean="0"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latin typeface="Times New Roman Tj" pitchFamily="18" charset="-52"/>
              </a:rPr>
              <a:t>мустаќилона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 карда </a:t>
            </a:r>
            <a:r>
              <a:rPr lang="ru-RU" sz="2000" dirty="0" err="1" smtClean="0">
                <a:latin typeface="Times New Roman Tj" pitchFamily="18" charset="-52"/>
              </a:rPr>
              <a:t>тавонистан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мустаќилона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проблемањоро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тавонистан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иваз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r>
              <a:rPr lang="ru-RU" sz="2000" dirty="0" err="1" smtClean="0">
                <a:latin typeface="Times New Roman Tj" pitchFamily="18" charset="-52"/>
              </a:rPr>
              <a:t>Шумораи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фармонњо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њамчу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шакли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роњбарї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аќал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</a:t>
            </a:r>
            <a:r>
              <a:rPr lang="ru-RU" sz="2000" dirty="0" smtClean="0">
                <a:latin typeface="Times New Roman Tj" pitchFamily="18" charset="-52"/>
              </a:rPr>
              <a:t>, роњбар ба </a:t>
            </a:r>
            <a:r>
              <a:rPr lang="ru-RU" sz="2000" dirty="0" err="1" smtClean="0">
                <a:latin typeface="Times New Roman Tj" pitchFamily="18" charset="-52"/>
              </a:rPr>
              <a:t>фаъолияти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зердастон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ќабул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ќарор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танњо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мавридњои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дахолат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менамояд</a:t>
            </a:r>
            <a:r>
              <a:rPr lang="ru-RU" sz="2000" dirty="0" smtClean="0">
                <a:latin typeface="Times New Roman Tj" pitchFamily="18" charset="-52"/>
              </a:rPr>
              <a:t>. Ў </a:t>
            </a:r>
            <a:r>
              <a:rPr lang="ru-RU" sz="2000" dirty="0" err="1" smtClean="0">
                <a:latin typeface="Times New Roman Tj" pitchFamily="18" charset="-52"/>
              </a:rPr>
              <a:t>масъулиятшиносї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ташабускориро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њавасманд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b="1" dirty="0" err="1" smtClean="0">
                <a:latin typeface="Times New Roman Tj" pitchFamily="18" charset="-52"/>
              </a:rPr>
              <a:t>Додани</a:t>
            </a:r>
            <a:r>
              <a:rPr lang="ru-RU" sz="2000" b="1" dirty="0" smtClean="0">
                <a:latin typeface="Times New Roman Tj" pitchFamily="18" charset="-52"/>
              </a:rPr>
              <a:t> </a:t>
            </a:r>
            <a:r>
              <a:rPr lang="ru-RU" sz="2000" b="1" dirty="0" err="1" smtClean="0">
                <a:latin typeface="Times New Roman Tj" pitchFamily="18" charset="-52"/>
              </a:rPr>
              <a:t>ваколат</a:t>
            </a:r>
            <a:r>
              <a:rPr lang="ru-RU" sz="2000" b="1" dirty="0" smtClean="0">
                <a:latin typeface="Times New Roman Tj" pitchFamily="18" charset="-52"/>
              </a:rPr>
              <a:t>. </a:t>
            </a:r>
            <a:r>
              <a:rPr lang="ru-RU" sz="2000" dirty="0" smtClean="0">
                <a:latin typeface="Times New Roman Tj" pitchFamily="18" charset="-52"/>
              </a:rPr>
              <a:t>Лидер ба </a:t>
            </a:r>
            <a:r>
              <a:rPr lang="ru-RU" sz="2000" dirty="0" err="1" smtClean="0">
                <a:latin typeface="Times New Roman Tj" pitchFamily="18" charset="-52"/>
              </a:rPr>
              <a:t>сифати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охирин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захираи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эњтиётї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баромад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ќисми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калони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зиммаи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аъзоёни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алоњидаи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гурўњ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мегузорад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r>
              <a:rPr lang="ru-RU" sz="2000" dirty="0" err="1" smtClean="0">
                <a:latin typeface="Times New Roman Tj" pitchFamily="18" charset="-52"/>
              </a:rPr>
              <a:t>Назорати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њамарўза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тарафи</a:t>
            </a:r>
            <a:r>
              <a:rPr lang="ru-RU" sz="2000" dirty="0" smtClean="0">
                <a:latin typeface="Times New Roman Tj" pitchFamily="18" charset="-52"/>
              </a:rPr>
              <a:t> худи </a:t>
            </a:r>
            <a:r>
              <a:rPr lang="ru-RU" sz="2000" dirty="0" err="1" smtClean="0">
                <a:latin typeface="Times New Roman Tj" pitchFamily="18" charset="-52"/>
              </a:rPr>
              <a:t>аъзоёни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гурўњ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гузаронида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r>
              <a:rPr lang="ru-RU" sz="2000" dirty="0" smtClean="0">
                <a:latin typeface="Times New Roman Tj" pitchFamily="18" charset="-52"/>
              </a:rPr>
              <a:t>Роњбар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саволњои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љавоб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гуфта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тавонад</a:t>
            </a:r>
            <a:r>
              <a:rPr lang="ru-RU" sz="2000" dirty="0" smtClean="0">
                <a:latin typeface="Times New Roman Tj" pitchFamily="18" charset="-52"/>
              </a:rPr>
              <a:t>: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а) </a:t>
            </a:r>
            <a:r>
              <a:rPr lang="ru-RU" sz="2000" dirty="0" err="1" smtClean="0">
                <a:latin typeface="Times New Roman Tj" pitchFamily="18" charset="-52"/>
              </a:rPr>
              <a:t>Гурўњ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кадом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дараља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меистад</a:t>
            </a:r>
            <a:r>
              <a:rPr lang="ru-RU" sz="2000" dirty="0" smtClean="0">
                <a:latin typeface="Times New Roman Tj" pitchFamily="18" charset="-52"/>
              </a:rPr>
              <a:t>?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б) </a:t>
            </a:r>
            <a:r>
              <a:rPr lang="ru-RU" sz="2000" dirty="0" err="1" smtClean="0">
                <a:latin typeface="Times New Roman Tj" pitchFamily="18" charset="-52"/>
              </a:rPr>
              <a:t>Кадом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тарзи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роњбариро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истифода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мебарад</a:t>
            </a:r>
            <a:r>
              <a:rPr lang="ru-RU" sz="2000" dirty="0" smtClean="0">
                <a:latin typeface="Times New Roman Tj" pitchFamily="18" charset="-52"/>
              </a:rPr>
              <a:t>?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Агар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</a:t>
            </a:r>
            <a:r>
              <a:rPr lang="ru-RU" sz="2000" dirty="0" smtClean="0">
                <a:latin typeface="Times New Roman Tj" pitchFamily="18" charset="-52"/>
              </a:rPr>
              <a:t> ба ин </a:t>
            </a:r>
            <a:r>
              <a:rPr lang="ru-RU" sz="2000" dirty="0" err="1" smtClean="0">
                <a:latin typeface="Times New Roman Tj" pitchFamily="18" charset="-52"/>
              </a:rPr>
              <a:t>саволњо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љавоби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дуруст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гардонад</a:t>
            </a:r>
            <a:r>
              <a:rPr lang="ru-RU" sz="2000" dirty="0" smtClean="0">
                <a:latin typeface="Times New Roman Tj" pitchFamily="18" charset="-52"/>
              </a:rPr>
              <a:t>, он </a:t>
            </a:r>
            <a:r>
              <a:rPr lang="ru-RU" sz="2000" dirty="0" err="1" smtClean="0">
                <a:latin typeface="Times New Roman Tj" pitchFamily="18" charset="-52"/>
              </a:rPr>
              <a:t>гоњ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лидери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гўрўњ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endParaRPr lang="ru-RU" sz="20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Назарияи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П.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Херси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ва К. </a:t>
            </a:r>
            <a:r>
              <a:rPr lang="ru-RU" sz="2800" dirty="0" err="1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Бландэд</a:t>
            </a:r>
            <a:r>
              <a:rPr lang="ru-RU" sz="2800" dirty="0" smtClean="0">
                <a:solidFill>
                  <a:schemeClr val="accent2"/>
                </a:solidFill>
                <a:effectLst/>
                <a:latin typeface="Times New Roman Tj" pitchFamily="18" charset="-52"/>
              </a:rPr>
              <a:t> </a:t>
            </a:r>
            <a:endParaRPr lang="ru-RU" sz="2800" dirty="0">
              <a:solidFill>
                <a:schemeClr val="accent2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90465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 Tj" pitchFamily="18" charset="-52"/>
              </a:rPr>
              <a:t>БА ДИЌЌАТАТОН ТАШАККУР!</a:t>
            </a:r>
            <a:endParaRPr lang="ru-RU" sz="4800" dirty="0" smtClean="0">
              <a:latin typeface="Times New Roman Tj" pitchFamily="18" charset="-52"/>
            </a:endParaRP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marL="0" indent="360363" algn="just"/>
            <a:r>
              <a:rPr lang="ru-RU" dirty="0" smtClean="0">
                <a:latin typeface="Times New Roman Tj" pitchFamily="18" charset="-52"/>
              </a:rPr>
              <a:t>Вебер ба </a:t>
            </a:r>
            <a:r>
              <a:rPr lang="ru-RU" dirty="0" err="1" smtClean="0">
                <a:latin typeface="Times New Roman Tj" pitchFamily="18" charset="-52"/>
              </a:rPr>
              <a:t>мафњуми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ратсионалистї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такмилёфта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такя</a:t>
            </a:r>
            <a:r>
              <a:rPr lang="ru-RU" dirty="0" smtClean="0">
                <a:latin typeface="Times New Roman Tj" pitchFamily="18" charset="-52"/>
              </a:rPr>
              <a:t> карда, </a:t>
            </a:r>
            <a:r>
              <a:rPr lang="ru-RU" dirty="0" err="1" smtClean="0">
                <a:latin typeface="Times New Roman Tj" pitchFamily="18" charset="-52"/>
              </a:rPr>
              <a:t>ду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капиталистонро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намудааст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иррахионалї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архаиестї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авантюристї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тољир</a:t>
            </a:r>
            <a:r>
              <a:rPr lang="ru-RU" dirty="0" smtClean="0">
                <a:latin typeface="Times New Roman Tj" pitchFamily="18" charset="-52"/>
              </a:rPr>
              <a:t>) ва </a:t>
            </a:r>
            <a:r>
              <a:rPr lang="ru-RU" dirty="0" err="1" smtClean="0">
                <a:latin typeface="Times New Roman Tj" pitchFamily="18" charset="-52"/>
              </a:rPr>
              <a:t>ратсионалї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сермањсул</a:t>
            </a:r>
            <a:r>
              <a:rPr lang="ru-RU" dirty="0" smtClean="0">
                <a:latin typeface="Times New Roman Tj" pitchFamily="18" charset="-52"/>
              </a:rPr>
              <a:t>). </a:t>
            </a:r>
          </a:p>
          <a:p>
            <a:pPr marL="0" indent="360363" algn="just"/>
            <a:r>
              <a:rPr lang="ru-RU" dirty="0" err="1" smtClean="0">
                <a:latin typeface="Times New Roman Tj" pitchFamily="18" charset="-52"/>
              </a:rPr>
              <a:t>Капиталисти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ирратсионалї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ибтидои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сохти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авлодї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хољагии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натуралї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табодули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мањсулоти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нобаробар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пайдо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</a:t>
            </a:r>
            <a:r>
              <a:rPr lang="ru-RU" dirty="0" smtClean="0">
                <a:latin typeface="Times New Roman Tj" pitchFamily="18" charset="-52"/>
              </a:rPr>
              <a:t> буд.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Фаъолияти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капиталист барои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гирифтани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фоида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- пул аз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њисоби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хариду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фурўш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нигаронида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шуда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буд. </a:t>
            </a:r>
            <a:r>
              <a:rPr lang="ru-RU" dirty="0" smtClean="0">
                <a:latin typeface="Times New Roman Tj" pitchFamily="18" charset="-52"/>
              </a:rPr>
              <a:t>Вале аз </a:t>
            </a:r>
            <a:r>
              <a:rPr lang="ru-RU" dirty="0" err="1" smtClean="0">
                <a:latin typeface="Times New Roman Tj" pitchFamily="18" charset="-52"/>
              </a:rPr>
              <a:t>њисоби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хариду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фурўш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бозор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мањсулот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љамъият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сарватманд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намегардид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marL="0" indent="360363" algn="just"/>
            <a:r>
              <a:rPr lang="ru-RU" dirty="0" smtClean="0">
                <a:latin typeface="Times New Roman Tj" pitchFamily="18" charset="-52"/>
              </a:rPr>
              <a:t>Барои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дуюм</a:t>
            </a:r>
            <a:r>
              <a:rPr lang="ru-RU" dirty="0" smtClean="0">
                <a:latin typeface="Times New Roman Tj" pitchFamily="18" charset="-52"/>
              </a:rPr>
              <a:t> – </a:t>
            </a:r>
            <a:r>
              <a:rPr lang="ru-RU" b="1" dirty="0" err="1" smtClean="0">
                <a:latin typeface="Times New Roman Tj" pitchFamily="18" charset="-52"/>
              </a:rPr>
              <a:t>ратсионализм</a:t>
            </a:r>
            <a:r>
              <a:rPr lang="ru-RU" dirty="0" smtClean="0">
                <a:latin typeface="Times New Roman Tj" pitchFamily="18" charset="-52"/>
              </a:rPr>
              <a:t>,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ислоњоти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калисо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фароњам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Арзиши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ратсионализм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ин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озодї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фардият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дар протестантизм њамчун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мафњум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ниёз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озоди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мазњабї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имкони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муоширати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шахсї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Худованд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шинохта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мешуд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баъдтар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моњияти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иљтимої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пайдо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намуда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, ба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фаъолияти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мењнатию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тарзи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њаёти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мардум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интиќол</a:t>
            </a:r>
            <a:r>
              <a:rPr lang="ru-RU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  <a:latin typeface="Times New Roman Tj" pitchFamily="18" charset="-52"/>
              </a:rPr>
              <a:t>ёфт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marL="0" indent="360363" algn="just"/>
            <a:r>
              <a:rPr lang="ru-RU" sz="2400" dirty="0" smtClean="0">
                <a:latin typeface="Times New Roman Tj" pitchFamily="18" charset="-52"/>
              </a:rPr>
              <a:t>Барои </a:t>
            </a:r>
            <a:r>
              <a:rPr lang="ru-RU" sz="2400" dirty="0" err="1" smtClean="0">
                <a:latin typeface="Times New Roman Tj" pitchFamily="18" charset="-52"/>
              </a:rPr>
              <a:t>ташаккул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рушди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асарњои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наќши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бозидаанд</a:t>
            </a:r>
            <a:r>
              <a:rPr lang="ru-RU" sz="2400" dirty="0" smtClean="0">
                <a:latin typeface="Times New Roman Tj" pitchFamily="18" charset="-52"/>
              </a:rPr>
              <a:t>. Ў </a:t>
            </a:r>
            <a:r>
              <a:rPr lang="ru-RU" sz="2400" dirty="0" err="1" smtClean="0">
                <a:latin typeface="Times New Roman Tj" pitchFamily="18" charset="-52"/>
              </a:rPr>
              <a:t>муддати</a:t>
            </a:r>
            <a:r>
              <a:rPr lang="ru-RU" sz="2400" dirty="0" smtClean="0">
                <a:latin typeface="Times New Roman Tj" pitchFamily="18" charset="-52"/>
              </a:rPr>
              <a:t> 20 </a:t>
            </a:r>
            <a:r>
              <a:rPr lang="ru-RU" sz="2400" dirty="0" err="1" smtClean="0">
                <a:latin typeface="Times New Roman Tj" pitchFamily="18" charset="-52"/>
              </a:rPr>
              <a:t>сол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директори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ширкати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калонтарини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металургии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истихрољи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маъдан</a:t>
            </a:r>
            <a:r>
              <a:rPr lang="ru-RU" sz="2400" dirty="0" smtClean="0">
                <a:latin typeface="Times New Roman Tj" pitchFamily="18" charset="-52"/>
              </a:rPr>
              <a:t> буд. </a:t>
            </a:r>
            <a:r>
              <a:rPr lang="ru-RU" sz="2400" dirty="0" err="1" smtClean="0">
                <a:latin typeface="Times New Roman Tj" pitchFamily="18" charset="-52"/>
              </a:rPr>
              <a:t>Туфайли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осори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«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Маъмурияти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умумї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истењсолї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»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«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Асосњои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менељмент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»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самти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менељменти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илмии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аврупоиро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ривољу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равнаќ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шўњрати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беандоза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пайдо</a:t>
            </a:r>
            <a:r>
              <a:rPr lang="ru-RU" sz="2400" dirty="0" smtClean="0">
                <a:latin typeface="Times New Roman Tj" pitchFamily="18" charset="-52"/>
              </a:rPr>
              <a:t> кард.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Файол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аввалин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муаллифи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назарияи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менељмент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шумор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меравад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marL="0" indent="360363" algn="just"/>
            <a:r>
              <a:rPr lang="ru-RU" sz="2400" dirty="0" err="1" smtClean="0">
                <a:latin typeface="Times New Roman Tj" pitchFamily="18" charset="-52"/>
              </a:rPr>
              <a:t>Файол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идоракуниро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раванди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якчанд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функсияњои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алоќаманди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маънидод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намудааст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банаќшагирї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маром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. Ў </a:t>
            </a:r>
            <a:r>
              <a:rPr lang="ru-RU" sz="2400" dirty="0" err="1" smtClean="0">
                <a:latin typeface="Times New Roman Tj" pitchFamily="18" charset="-52"/>
              </a:rPr>
              <a:t>таъкид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мекард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наќшаи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зинањои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- ба </a:t>
            </a:r>
            <a:r>
              <a:rPr lang="ru-RU" sz="2400" dirty="0" err="1" smtClean="0">
                <a:latin typeface="Times New Roman Tj" pitchFamily="18" charset="-52"/>
              </a:rPr>
              <a:t>захирањои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ширкат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маблаѓ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иморат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мањсулот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силсилаи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фурўш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шўњрат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ѓ</a:t>
            </a:r>
            <a:r>
              <a:rPr lang="ru-RU" sz="2400" dirty="0" smtClean="0">
                <a:latin typeface="Times New Roman Tj" pitchFamily="18" charset="-52"/>
              </a:rPr>
              <a:t>.);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- </a:t>
            </a:r>
            <a:r>
              <a:rPr lang="ru-RU" sz="2400" dirty="0" err="1" smtClean="0">
                <a:latin typeface="Times New Roman Tj" pitchFamily="18" charset="-52"/>
              </a:rPr>
              <a:t>бањисобгирии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њайат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моњияти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нотамом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marL="0" indent="360363" algn="just">
              <a:buNone/>
            </a:pPr>
            <a:r>
              <a:rPr lang="ru-RU" sz="2400" dirty="0" smtClean="0">
                <a:latin typeface="Times New Roman Tj" pitchFamily="18" charset="-52"/>
              </a:rPr>
              <a:t>- ба </a:t>
            </a:r>
            <a:r>
              <a:rPr lang="ru-RU" sz="2400" dirty="0" err="1" smtClean="0">
                <a:latin typeface="Times New Roman Tj" pitchFamily="18" charset="-52"/>
              </a:rPr>
              <a:t>ѓояњои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ояндае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шароитњои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техникї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молиявї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тиљоратї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аст.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Анри </a:t>
            </a: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Файол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(1841-1925)</a:t>
            </a:r>
            <a:endParaRPr lang="ru-RU" sz="28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525344"/>
          </a:xfrm>
        </p:spPr>
        <p:txBody>
          <a:bodyPr>
            <a:normAutofit fontScale="55000" lnSpcReduction="20000"/>
          </a:bodyPr>
          <a:lstStyle/>
          <a:p>
            <a:pPr marL="0" indent="360363" algn="just">
              <a:buNone/>
            </a:pPr>
            <a:r>
              <a:rPr lang="ru-RU" sz="2900" dirty="0" err="1" smtClean="0">
                <a:latin typeface="Times New Roman Tj" pitchFamily="18" charset="-52"/>
              </a:rPr>
              <a:t>Файол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чањордањ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принсипи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идоракуниро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муайян</a:t>
            </a:r>
            <a:r>
              <a:rPr lang="ru-RU" sz="2900" dirty="0" smtClean="0">
                <a:latin typeface="Times New Roman Tj" pitchFamily="18" charset="-52"/>
              </a:rPr>
              <a:t> кардааст, </a:t>
            </a:r>
            <a:r>
              <a:rPr lang="ru-RU" sz="2900" dirty="0" err="1" smtClean="0">
                <a:latin typeface="Times New Roman Tj" pitchFamily="18" charset="-52"/>
              </a:rPr>
              <a:t>ки</a:t>
            </a:r>
            <a:r>
              <a:rPr lang="ru-RU" sz="2900" dirty="0" smtClean="0">
                <a:latin typeface="Times New Roman Tj" pitchFamily="18" charset="-52"/>
              </a:rPr>
              <a:t> то </a:t>
            </a:r>
            <a:r>
              <a:rPr lang="ru-RU" sz="2900" dirty="0" err="1" smtClean="0">
                <a:latin typeface="Times New Roman Tj" pitchFamily="18" charset="-52"/>
              </a:rPr>
              <a:t>њанўз</a:t>
            </a:r>
            <a:r>
              <a:rPr lang="ru-RU" sz="2900" dirty="0" smtClean="0">
                <a:latin typeface="Times New Roman Tj" pitchFamily="18" charset="-52"/>
              </a:rPr>
              <a:t> аз </a:t>
            </a:r>
            <a:r>
              <a:rPr lang="ru-RU" sz="2900" dirty="0" err="1" smtClean="0">
                <a:latin typeface="Times New Roman Tj" pitchFamily="18" charset="-52"/>
              </a:rPr>
              <a:t>тарафи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мутахассисон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эътироф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мегарданд</a:t>
            </a:r>
            <a:r>
              <a:rPr lang="ru-RU" sz="2900" dirty="0" smtClean="0">
                <a:latin typeface="Times New Roman Tj" pitchFamily="18" charset="-52"/>
              </a:rPr>
              <a:t>: 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1. </a:t>
            </a:r>
            <a:r>
              <a:rPr lang="ru-RU" sz="2900" dirty="0" err="1" smtClean="0">
                <a:latin typeface="Times New Roman Tj" pitchFamily="18" charset="-52"/>
              </a:rPr>
              <a:t>Интизом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яъне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итоат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эњтиром</a:t>
            </a:r>
            <a:r>
              <a:rPr lang="ru-RU" sz="2900" dirty="0" smtClean="0">
                <a:latin typeface="Times New Roman Tj" pitchFamily="18" charset="-52"/>
              </a:rPr>
              <a:t> ба </a:t>
            </a:r>
            <a:r>
              <a:rPr lang="ru-RU" sz="2900" dirty="0" err="1" smtClean="0">
                <a:latin typeface="Times New Roman Tj" pitchFamily="18" charset="-52"/>
              </a:rPr>
              <a:t>созишнома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байни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ширкат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кормандон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Интизом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њамчунин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шарти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боадолатонаи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муљозоти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ќабулшуда</a:t>
            </a:r>
            <a:r>
              <a:rPr lang="ru-RU" sz="2900" dirty="0" smtClean="0">
                <a:latin typeface="Times New Roman Tj" pitchFamily="18" charset="-52"/>
              </a:rPr>
              <a:t> мебошад.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2. </a:t>
            </a:r>
            <a:r>
              <a:rPr lang="ru-RU" sz="2900" dirty="0" err="1" smtClean="0">
                <a:latin typeface="Times New Roman Tj" pitchFamily="18" charset="-52"/>
              </a:rPr>
              <a:t>Мукофотонидани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њайат</a:t>
            </a:r>
            <a:r>
              <a:rPr lang="ru-RU" sz="2900" dirty="0" smtClean="0">
                <a:latin typeface="Times New Roman Tj" pitchFamily="18" charset="-52"/>
              </a:rPr>
              <a:t>, аз </a:t>
            </a:r>
            <a:r>
              <a:rPr lang="ru-RU" sz="2900" dirty="0" err="1" smtClean="0">
                <a:latin typeface="Times New Roman Tj" pitchFamily="18" charset="-52"/>
              </a:rPr>
              <a:t>љумла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маоши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боадалатона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3. </a:t>
            </a:r>
            <a:r>
              <a:rPr lang="ru-RU" sz="2900" dirty="0" err="1" smtClean="0">
                <a:latin typeface="Times New Roman Tj" pitchFamily="18" charset="-52"/>
              </a:rPr>
              <a:t>Адолат</a:t>
            </a:r>
            <a:r>
              <a:rPr lang="ru-RU" sz="2900" dirty="0" smtClean="0">
                <a:latin typeface="Times New Roman Tj" pitchFamily="18" charset="-52"/>
              </a:rPr>
              <a:t>: </a:t>
            </a:r>
            <a:r>
              <a:rPr lang="ru-RU" sz="2900" dirty="0" err="1" smtClean="0">
                <a:latin typeface="Times New Roman Tj" pitchFamily="18" charset="-52"/>
              </a:rPr>
              <a:t>пайвасти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мењрубонї</a:t>
            </a:r>
            <a:r>
              <a:rPr lang="ru-RU" sz="2900" dirty="0" smtClean="0">
                <a:latin typeface="Times New Roman Tj" pitchFamily="18" charset="-52"/>
              </a:rPr>
              <a:t> ва ќарори </a:t>
            </a:r>
            <a:r>
              <a:rPr lang="ru-RU" sz="2900" dirty="0" err="1" smtClean="0">
                <a:latin typeface="Times New Roman Tj" pitchFamily="18" charset="-52"/>
              </a:rPr>
              <a:t>одилона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4. </a:t>
            </a:r>
            <a:r>
              <a:rPr lang="ru-RU" sz="2900" dirty="0" err="1" smtClean="0">
                <a:latin typeface="Times New Roman Tj" pitchFamily="18" charset="-52"/>
              </a:rPr>
              <a:t>Рўњияи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иттињодї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яъне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мувофиќати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њайат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муттањидии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вай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5. </a:t>
            </a:r>
            <a:r>
              <a:rPr lang="ru-RU" sz="2900" dirty="0" err="1" smtClean="0">
                <a:latin typeface="Times New Roman Tj" pitchFamily="18" charset="-52"/>
              </a:rPr>
              <a:t>Тобеъ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гардонидани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манфиатњои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шахсї</a:t>
            </a:r>
            <a:r>
              <a:rPr lang="ru-RU" sz="2900" dirty="0" smtClean="0">
                <a:latin typeface="Times New Roman Tj" pitchFamily="18" charset="-52"/>
              </a:rPr>
              <a:t> ба </a:t>
            </a:r>
            <a:r>
              <a:rPr lang="ru-RU" sz="2900" dirty="0" err="1" smtClean="0">
                <a:latin typeface="Times New Roman Tj" pitchFamily="18" charset="-52"/>
              </a:rPr>
              <a:t>умумї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Манфиатњои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корманди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алоњида</a:t>
            </a:r>
            <a:r>
              <a:rPr lang="ru-RU" sz="2900" dirty="0" smtClean="0">
                <a:latin typeface="Times New Roman Tj" pitchFamily="18" charset="-52"/>
              </a:rPr>
              <a:t> ё </a:t>
            </a:r>
            <a:r>
              <a:rPr lang="ru-RU" sz="2900" dirty="0" err="1" smtClean="0">
                <a:latin typeface="Times New Roman Tj" pitchFamily="18" charset="-52"/>
              </a:rPr>
              <a:t>гурўњ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набояд</a:t>
            </a:r>
            <a:r>
              <a:rPr lang="ru-RU" sz="2900" dirty="0" smtClean="0">
                <a:latin typeface="Times New Roman Tj" pitchFamily="18" charset="-52"/>
              </a:rPr>
              <a:t> аз </a:t>
            </a:r>
            <a:r>
              <a:rPr lang="ru-RU" sz="2900" dirty="0" err="1" smtClean="0">
                <a:latin typeface="Times New Roman Tj" pitchFamily="18" charset="-52"/>
              </a:rPr>
              <a:t>манфиатњои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ширкат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болотар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бошанд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6. </a:t>
            </a:r>
            <a:r>
              <a:rPr lang="ru-RU" sz="2900" dirty="0" err="1" smtClean="0">
                <a:latin typeface="Times New Roman Tj" pitchFamily="18" charset="-52"/>
              </a:rPr>
              <a:t>Таќсимоти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мењнат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яъне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тахассус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Маќсади</a:t>
            </a:r>
            <a:r>
              <a:rPr lang="ru-RU" sz="2900" dirty="0" smtClean="0">
                <a:latin typeface="Times New Roman Tj" pitchFamily="18" charset="-52"/>
              </a:rPr>
              <a:t> он: дар як </a:t>
            </a:r>
            <a:r>
              <a:rPr lang="ru-RU" sz="2900" dirty="0" err="1" smtClean="0">
                <a:latin typeface="Times New Roman Tj" pitchFamily="18" charset="-52"/>
              </a:rPr>
              <a:t>шароит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иљрои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кор</a:t>
            </a:r>
            <a:r>
              <a:rPr lang="ru-RU" sz="2900" dirty="0" smtClean="0">
                <a:latin typeface="Times New Roman Tj" pitchFamily="18" charset="-52"/>
              </a:rPr>
              <a:t>, аз </a:t>
            </a:r>
            <a:r>
              <a:rPr lang="ru-RU" sz="2900" dirty="0" err="1" smtClean="0">
                <a:latin typeface="Times New Roman Tj" pitchFamily="18" charset="-52"/>
              </a:rPr>
              <a:t>љињати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њаљм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калон</a:t>
            </a:r>
            <a:r>
              <a:rPr lang="ru-RU" sz="2900" dirty="0" smtClean="0">
                <a:latin typeface="Times New Roman Tj" pitchFamily="18" charset="-52"/>
              </a:rPr>
              <a:t> ва аз </a:t>
            </a:r>
            <a:r>
              <a:rPr lang="ru-RU" sz="2900" dirty="0" err="1" smtClean="0">
                <a:latin typeface="Times New Roman Tj" pitchFamily="18" charset="-52"/>
              </a:rPr>
              <a:t>љињати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сифат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бењтар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7. </a:t>
            </a:r>
            <a:r>
              <a:rPr lang="ru-RU" sz="2900" dirty="0" err="1" smtClean="0">
                <a:latin typeface="Times New Roman Tj" pitchFamily="18" charset="-52"/>
              </a:rPr>
              <a:t>Ваколат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масъулият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Ваколат</a:t>
            </a:r>
            <a:r>
              <a:rPr lang="ru-RU" sz="2900" dirty="0" smtClean="0">
                <a:latin typeface="Times New Roman Tj" pitchFamily="18" charset="-52"/>
              </a:rPr>
              <a:t> ин </a:t>
            </a:r>
            <a:r>
              <a:rPr lang="ru-RU" sz="2900" dirty="0" err="1" smtClean="0">
                <a:latin typeface="Times New Roman Tj" pitchFamily="18" charset="-52"/>
              </a:rPr>
              <a:t>њуќуки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додани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фармон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масъулият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бошад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баръакси</a:t>
            </a:r>
            <a:r>
              <a:rPr lang="ru-RU" sz="2900" dirty="0" smtClean="0">
                <a:latin typeface="Times New Roman Tj" pitchFamily="18" charset="-52"/>
              </a:rPr>
              <a:t> он мебошад.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8. </a:t>
            </a:r>
            <a:r>
              <a:rPr lang="ru-RU" sz="2900" dirty="0" err="1" smtClean="0">
                <a:latin typeface="Times New Roman Tj" pitchFamily="18" charset="-52"/>
              </a:rPr>
              <a:t>Яккасардорї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Корманд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бояд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танњо</a:t>
            </a:r>
            <a:r>
              <a:rPr lang="ru-RU" sz="2900" dirty="0" smtClean="0">
                <a:latin typeface="Times New Roman Tj" pitchFamily="18" charset="-52"/>
              </a:rPr>
              <a:t> аз як </a:t>
            </a:r>
            <a:r>
              <a:rPr lang="ru-RU" sz="2900" dirty="0" err="1" smtClean="0">
                <a:latin typeface="Times New Roman Tj" pitchFamily="18" charset="-52"/>
              </a:rPr>
              <a:t>нафар</a:t>
            </a:r>
            <a:r>
              <a:rPr lang="ru-RU" sz="2900" dirty="0" smtClean="0">
                <a:latin typeface="Times New Roman Tj" pitchFamily="18" charset="-52"/>
              </a:rPr>
              <a:t> – </a:t>
            </a:r>
            <a:r>
              <a:rPr lang="ru-RU" sz="2900" dirty="0" err="1" smtClean="0">
                <a:latin typeface="Times New Roman Tj" pitchFamily="18" charset="-52"/>
              </a:rPr>
              <a:t>роњбари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бевоситаи</a:t>
            </a:r>
            <a:r>
              <a:rPr lang="ru-RU" sz="2900" dirty="0" smtClean="0">
                <a:latin typeface="Times New Roman Tj" pitchFamily="18" charset="-52"/>
              </a:rPr>
              <a:t> худ </a:t>
            </a:r>
            <a:r>
              <a:rPr lang="ru-RU" sz="2900" dirty="0" err="1" smtClean="0">
                <a:latin typeface="Times New Roman Tj" pitchFamily="18" charset="-52"/>
              </a:rPr>
              <a:t>супориш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гирад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9. </a:t>
            </a:r>
            <a:r>
              <a:rPr lang="ru-RU" sz="2900" dirty="0" err="1" smtClean="0">
                <a:latin typeface="Times New Roman Tj" pitchFamily="18" charset="-52"/>
              </a:rPr>
              <a:t>Самти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ягона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Њар</a:t>
            </a:r>
            <a:r>
              <a:rPr lang="ru-RU" sz="2900" dirty="0" smtClean="0">
                <a:latin typeface="Times New Roman Tj" pitchFamily="18" charset="-52"/>
              </a:rPr>
              <a:t> як </a:t>
            </a:r>
            <a:r>
              <a:rPr lang="ru-RU" sz="2900" dirty="0" err="1" smtClean="0">
                <a:latin typeface="Times New Roman Tj" pitchFamily="18" charset="-52"/>
              </a:rPr>
              <a:t>гурўњ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ки</a:t>
            </a:r>
            <a:r>
              <a:rPr lang="ru-RU" sz="2900" dirty="0" smtClean="0">
                <a:latin typeface="Times New Roman Tj" pitchFamily="18" charset="-52"/>
              </a:rPr>
              <a:t> дар </a:t>
            </a:r>
            <a:r>
              <a:rPr lang="ru-RU" sz="2900" dirty="0" err="1" smtClean="0">
                <a:latin typeface="Times New Roman Tj" pitchFamily="18" charset="-52"/>
              </a:rPr>
              <a:t>чорчўбаи</a:t>
            </a:r>
            <a:r>
              <a:rPr lang="ru-RU" sz="2900" dirty="0" smtClean="0">
                <a:latin typeface="Times New Roman Tj" pitchFamily="18" charset="-52"/>
              </a:rPr>
              <a:t> як </a:t>
            </a:r>
            <a:r>
              <a:rPr lang="ru-RU" sz="2900" dirty="0" err="1" smtClean="0">
                <a:latin typeface="Times New Roman Tj" pitchFamily="18" charset="-52"/>
              </a:rPr>
              <a:t>маќсад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амал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мекунад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бояд</a:t>
            </a:r>
            <a:r>
              <a:rPr lang="ru-RU" sz="2900" dirty="0" smtClean="0">
                <a:latin typeface="Times New Roman Tj" pitchFamily="18" charset="-52"/>
              </a:rPr>
              <a:t> ба </a:t>
            </a:r>
            <a:r>
              <a:rPr lang="ru-RU" sz="2900" dirty="0" err="1" smtClean="0">
                <a:latin typeface="Times New Roman Tj" pitchFamily="18" charset="-52"/>
              </a:rPr>
              <a:t>наќшаи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ягона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муттањид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шуда</a:t>
            </a:r>
            <a:r>
              <a:rPr lang="ru-RU" sz="2900" dirty="0" smtClean="0">
                <a:latin typeface="Times New Roman Tj" pitchFamily="18" charset="-52"/>
              </a:rPr>
              <a:t>, як роњбар </a:t>
            </a:r>
            <a:r>
              <a:rPr lang="ru-RU" sz="2900" dirty="0" err="1" smtClean="0">
                <a:latin typeface="Times New Roman Tj" pitchFamily="18" charset="-52"/>
              </a:rPr>
              <a:t>дошта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бошад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10. </a:t>
            </a:r>
            <a:r>
              <a:rPr lang="ru-RU" sz="2900" dirty="0" err="1" smtClean="0">
                <a:latin typeface="Times New Roman Tj" pitchFamily="18" charset="-52"/>
              </a:rPr>
              <a:t>Мутамарказият</a:t>
            </a:r>
            <a:r>
              <a:rPr lang="ru-RU" sz="2900" dirty="0" smtClean="0">
                <a:latin typeface="Times New Roman Tj" pitchFamily="18" charset="-52"/>
              </a:rPr>
              <a:t>. Сухан дар </a:t>
            </a:r>
            <a:r>
              <a:rPr lang="ru-RU" sz="2900" dirty="0" err="1" smtClean="0">
                <a:latin typeface="Times New Roman Tj" pitchFamily="18" charset="-52"/>
              </a:rPr>
              <a:t>бораи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таносуб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байни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мутамарказият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ѓайримарказият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меравад</a:t>
            </a:r>
            <a:r>
              <a:rPr lang="ru-RU" sz="2900" dirty="0" smtClean="0">
                <a:latin typeface="Times New Roman Tj" pitchFamily="18" charset="-52"/>
              </a:rPr>
              <a:t>. Ин </a:t>
            </a:r>
            <a:r>
              <a:rPr lang="ru-RU" sz="2900" dirty="0" err="1" smtClean="0">
                <a:latin typeface="Times New Roman Tj" pitchFamily="18" charset="-52"/>
              </a:rPr>
              <a:t>масъала</a:t>
            </a:r>
            <a:r>
              <a:rPr lang="ru-RU" sz="2900" dirty="0" smtClean="0">
                <a:latin typeface="Times New Roman Tj" pitchFamily="18" charset="-52"/>
              </a:rPr>
              <a:t> бо </a:t>
            </a:r>
            <a:r>
              <a:rPr lang="ru-RU" sz="2900" dirty="0" err="1" smtClean="0">
                <a:latin typeface="Times New Roman Tj" pitchFamily="18" charset="-52"/>
              </a:rPr>
              <a:t>меъёре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ки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икониятњои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натиљаро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бењтару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хубтар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таъмин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менамояд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муайян</a:t>
            </a:r>
            <a:r>
              <a:rPr lang="ru-RU" sz="2900" dirty="0" smtClean="0">
                <a:latin typeface="Times New Roman Tj" pitchFamily="18" charset="-52"/>
              </a:rPr>
              <a:t> карда </a:t>
            </a:r>
            <a:r>
              <a:rPr lang="ru-RU" sz="2900" dirty="0" err="1" smtClean="0">
                <a:latin typeface="Times New Roman Tj" pitchFamily="18" charset="-52"/>
              </a:rPr>
              <a:t>мешавад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11. </a:t>
            </a:r>
            <a:r>
              <a:rPr lang="ru-RU" sz="2900" dirty="0" err="1" smtClean="0">
                <a:latin typeface="Times New Roman Tj" pitchFamily="18" charset="-52"/>
              </a:rPr>
              <a:t>Занљираи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кўњпаймої</a:t>
            </a:r>
            <a:r>
              <a:rPr lang="ru-RU" sz="2900" dirty="0" smtClean="0">
                <a:latin typeface="Times New Roman Tj" pitchFamily="18" charset="-52"/>
              </a:rPr>
              <a:t>. Ин як </a:t>
            </a:r>
            <a:r>
              <a:rPr lang="ru-RU" sz="2900" dirty="0" err="1" smtClean="0">
                <a:latin typeface="Times New Roman Tj" pitchFamily="18" charset="-52"/>
              </a:rPr>
              <a:t>зумра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шахсоне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мебошанд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ки</a:t>
            </a:r>
            <a:r>
              <a:rPr lang="ru-RU" sz="2900" dirty="0" smtClean="0">
                <a:latin typeface="Times New Roman Tj" pitchFamily="18" charset="-52"/>
              </a:rPr>
              <a:t> аз </a:t>
            </a:r>
            <a:r>
              <a:rPr lang="ru-RU" sz="2900" dirty="0" err="1" smtClean="0">
                <a:latin typeface="Times New Roman Tj" pitchFamily="18" charset="-52"/>
              </a:rPr>
              <a:t>вазифањои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роњбарї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сар</a:t>
            </a:r>
            <a:r>
              <a:rPr lang="ru-RU" sz="2900" dirty="0" smtClean="0">
                <a:latin typeface="Times New Roman Tj" pitchFamily="18" charset="-52"/>
              </a:rPr>
              <a:t> карда, </a:t>
            </a:r>
            <a:r>
              <a:rPr lang="ru-RU" sz="2900" dirty="0" err="1" smtClean="0">
                <a:latin typeface="Times New Roman Tj" pitchFamily="18" charset="-52"/>
              </a:rPr>
              <a:t>яъне</a:t>
            </a:r>
            <a:r>
              <a:rPr lang="ru-RU" sz="2900" dirty="0" smtClean="0">
                <a:latin typeface="Times New Roman Tj" pitchFamily="18" charset="-52"/>
              </a:rPr>
              <a:t> аз </a:t>
            </a:r>
            <a:r>
              <a:rPr lang="ru-RU" sz="2900" dirty="0" err="1" smtClean="0">
                <a:latin typeface="Times New Roman Tj" pitchFamily="18" charset="-52"/>
              </a:rPr>
              <a:t>шахсоне</a:t>
            </a:r>
            <a:r>
              <a:rPr lang="ru-RU" sz="2900" dirty="0" smtClean="0">
                <a:latin typeface="Times New Roman Tj" pitchFamily="18" charset="-52"/>
              </a:rPr>
              <a:t>, </a:t>
            </a:r>
            <a:r>
              <a:rPr lang="ru-RU" sz="2900" dirty="0" err="1" smtClean="0">
                <a:latin typeface="Times New Roman Tj" pitchFamily="18" charset="-52"/>
              </a:rPr>
              <a:t>ки</a:t>
            </a:r>
            <a:r>
              <a:rPr lang="ru-RU" sz="2900" dirty="0" smtClean="0">
                <a:latin typeface="Times New Roman Tj" pitchFamily="18" charset="-52"/>
              </a:rPr>
              <a:t> дар </a:t>
            </a:r>
            <a:r>
              <a:rPr lang="ru-RU" sz="2900" dirty="0" err="1" smtClean="0">
                <a:latin typeface="Times New Roman Tj" pitchFamily="18" charset="-52"/>
              </a:rPr>
              <a:t>маќомоти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олї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фаъолият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доранд</a:t>
            </a:r>
            <a:r>
              <a:rPr lang="ru-RU" sz="2900" dirty="0" smtClean="0">
                <a:latin typeface="Times New Roman Tj" pitchFamily="18" charset="-52"/>
              </a:rPr>
              <a:t>, то </a:t>
            </a:r>
            <a:r>
              <a:rPr lang="ru-RU" sz="2900" dirty="0" err="1" smtClean="0">
                <a:latin typeface="Times New Roman Tj" pitchFamily="18" charset="-52"/>
              </a:rPr>
              <a:t>роњбарони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зинањои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поёнї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меистанд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12. </a:t>
            </a:r>
            <a:r>
              <a:rPr lang="ru-RU" sz="2900" dirty="0" err="1" smtClean="0">
                <a:latin typeface="Times New Roman Tj" pitchFamily="18" charset="-52"/>
              </a:rPr>
              <a:t>Тартибот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Љой</a:t>
            </a:r>
            <a:r>
              <a:rPr lang="ru-RU" sz="2900" dirty="0" smtClean="0">
                <a:latin typeface="Times New Roman Tj" pitchFamily="18" charset="-52"/>
              </a:rPr>
              <a:t> – барои </a:t>
            </a:r>
            <a:r>
              <a:rPr lang="ru-RU" sz="2900" dirty="0" err="1" smtClean="0">
                <a:latin typeface="Times New Roman Tj" pitchFamily="18" charset="-52"/>
              </a:rPr>
              <a:t>њама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њама</a:t>
            </a:r>
            <a:r>
              <a:rPr lang="ru-RU" sz="2900" dirty="0" smtClean="0">
                <a:latin typeface="Times New Roman Tj" pitchFamily="18" charset="-52"/>
              </a:rPr>
              <a:t> дар </a:t>
            </a:r>
            <a:r>
              <a:rPr lang="ru-RU" sz="2900" dirty="0" err="1" smtClean="0">
                <a:latin typeface="Times New Roman Tj" pitchFamily="18" charset="-52"/>
              </a:rPr>
              <a:t>љои</a:t>
            </a:r>
            <a:r>
              <a:rPr lang="ru-RU" sz="2900" dirty="0" smtClean="0">
                <a:latin typeface="Times New Roman Tj" pitchFamily="18" charset="-52"/>
              </a:rPr>
              <a:t> худ.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13. </a:t>
            </a:r>
            <a:r>
              <a:rPr lang="ru-RU" sz="2900" dirty="0" err="1" smtClean="0">
                <a:latin typeface="Times New Roman Tj" pitchFamily="18" charset="-52"/>
              </a:rPr>
              <a:t>Љои</a:t>
            </a:r>
            <a:r>
              <a:rPr lang="ru-RU" sz="2900" dirty="0" smtClean="0">
                <a:latin typeface="Times New Roman Tj" pitchFamily="18" charset="-52"/>
              </a:rPr>
              <a:t> кори </a:t>
            </a:r>
            <a:r>
              <a:rPr lang="ru-RU" sz="2900" dirty="0" err="1" smtClean="0">
                <a:latin typeface="Times New Roman Tj" pitchFamily="18" charset="-52"/>
              </a:rPr>
              <a:t>устувор</a:t>
            </a:r>
            <a:r>
              <a:rPr lang="ru-RU" sz="2900" dirty="0" smtClean="0">
                <a:latin typeface="Times New Roman Tj" pitchFamily="18" charset="-52"/>
              </a:rPr>
              <a:t> барои </a:t>
            </a:r>
            <a:r>
              <a:rPr lang="ru-RU" sz="2900" dirty="0" err="1" smtClean="0">
                <a:latin typeface="Times New Roman Tj" pitchFamily="18" charset="-52"/>
              </a:rPr>
              <a:t>њайат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Љойивазкуни</a:t>
            </a:r>
            <a:r>
              <a:rPr lang="ru-RU" sz="2900" dirty="0" smtClean="0">
                <a:latin typeface="Times New Roman Tj" pitchFamily="18" charset="-52"/>
              </a:rPr>
              <a:t> (</a:t>
            </a:r>
            <a:r>
              <a:rPr lang="ru-RU" sz="2900" dirty="0" err="1" smtClean="0">
                <a:latin typeface="Times New Roman Tj" pitchFamily="18" charset="-52"/>
              </a:rPr>
              <a:t>азкорравї</a:t>
            </a:r>
            <a:r>
              <a:rPr lang="ru-RU" sz="2900" dirty="0" smtClean="0">
                <a:latin typeface="Times New Roman Tj" pitchFamily="18" charset="-52"/>
              </a:rPr>
              <a:t>)-и </a:t>
            </a:r>
            <a:r>
              <a:rPr lang="ru-RU" sz="2900" dirty="0" err="1" smtClean="0">
                <a:latin typeface="Times New Roman Tj" pitchFamily="18" charset="-52"/>
              </a:rPr>
              <a:t>зиёди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кадрњо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самаранокии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ташкилотро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коњиш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медињад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pPr marL="0" indent="360363" algn="just">
              <a:buNone/>
            </a:pPr>
            <a:r>
              <a:rPr lang="ru-RU" sz="2900" dirty="0" smtClean="0">
                <a:latin typeface="Times New Roman Tj" pitchFamily="18" charset="-52"/>
              </a:rPr>
              <a:t>14. </a:t>
            </a:r>
            <a:r>
              <a:rPr lang="ru-RU" sz="2900" dirty="0" err="1" smtClean="0">
                <a:latin typeface="Times New Roman Tj" pitchFamily="18" charset="-52"/>
              </a:rPr>
              <a:t>Ташаббус</a:t>
            </a:r>
            <a:r>
              <a:rPr lang="ru-RU" sz="2900" dirty="0" smtClean="0">
                <a:latin typeface="Times New Roman Tj" pitchFamily="18" charset="-52"/>
              </a:rPr>
              <a:t>. </a:t>
            </a:r>
            <a:r>
              <a:rPr lang="ru-RU" sz="2900" dirty="0" err="1" smtClean="0">
                <a:latin typeface="Times New Roman Tj" pitchFamily="18" charset="-52"/>
              </a:rPr>
              <a:t>Тањияи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наќша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таъмини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иљроиши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мувофаќонаи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онро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нишон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медињад</a:t>
            </a:r>
            <a:r>
              <a:rPr lang="ru-RU" sz="2900" dirty="0" smtClean="0">
                <a:latin typeface="Times New Roman Tj" pitchFamily="18" charset="-52"/>
              </a:rPr>
              <a:t>. Ин ба </a:t>
            </a:r>
            <a:r>
              <a:rPr lang="ru-RU" sz="2900" dirty="0" err="1" smtClean="0">
                <a:latin typeface="Times New Roman Tj" pitchFamily="18" charset="-52"/>
              </a:rPr>
              <a:t>ташкилот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ќувва</a:t>
            </a:r>
            <a:r>
              <a:rPr lang="ru-RU" sz="2900" dirty="0" smtClean="0">
                <a:latin typeface="Times New Roman Tj" pitchFamily="18" charset="-52"/>
              </a:rPr>
              <a:t> ва </a:t>
            </a:r>
            <a:r>
              <a:rPr lang="ru-RU" sz="2900" dirty="0" err="1" smtClean="0">
                <a:latin typeface="Times New Roman Tj" pitchFamily="18" charset="-52"/>
              </a:rPr>
              <a:t>љидду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љањдя</a:t>
            </a:r>
            <a:r>
              <a:rPr lang="ru-RU" sz="2900" dirty="0" smtClean="0">
                <a:latin typeface="Times New Roman Tj" pitchFamily="18" charset="-52"/>
              </a:rPr>
              <a:t> </a:t>
            </a:r>
            <a:r>
              <a:rPr lang="ru-RU" sz="2900" dirty="0" err="1" smtClean="0">
                <a:latin typeface="Times New Roman Tj" pitchFamily="18" charset="-52"/>
              </a:rPr>
              <a:t>медињад</a:t>
            </a:r>
            <a:r>
              <a:rPr lang="ru-RU" sz="2900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Тањќиќотњои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тањаввулоти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љамъиятиро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минбаъд</a:t>
            </a:r>
            <a:r>
              <a:rPr lang="ru-RU" sz="2400" dirty="0" smtClean="0">
                <a:latin typeface="Times New Roman Tj" pitchFamily="18" charset="-52"/>
              </a:rPr>
              <a:t> номи «</a:t>
            </a:r>
            <a:r>
              <a:rPr lang="ru-RU" sz="2400" dirty="0" err="1" smtClean="0">
                <a:latin typeface="Times New Roman Tj" pitchFamily="18" charset="-52"/>
              </a:rPr>
              <a:t>менељменти</a:t>
            </a:r>
            <a:r>
              <a:rPr lang="ru-RU" sz="2400" dirty="0" smtClean="0">
                <a:latin typeface="Times New Roman Tj" pitchFamily="18" charset="-52"/>
              </a:rPr>
              <a:t> илмї», ё </a:t>
            </a:r>
            <a:r>
              <a:rPr lang="ru-RU" sz="2400" dirty="0" err="1" smtClean="0">
                <a:latin typeface="Times New Roman Tj" pitchFamily="18" charset="-52"/>
              </a:rPr>
              <a:t>мактаби</a:t>
            </a:r>
            <a:r>
              <a:rPr lang="ru-RU" sz="2400" dirty="0" smtClean="0">
                <a:latin typeface="Times New Roman Tj" pitchFamily="18" charset="-52"/>
              </a:rPr>
              <a:t> «идоракунии илмї»-</a:t>
            </a:r>
            <a:r>
              <a:rPr lang="ru-RU" sz="2400" dirty="0" err="1" smtClean="0">
                <a:latin typeface="Times New Roman Tj" pitchFamily="18" charset="-52"/>
              </a:rPr>
              <a:t>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</a:t>
            </a:r>
            <a:r>
              <a:rPr lang="ru-RU" sz="2400" dirty="0" smtClean="0">
                <a:latin typeface="Times New Roman Tj" pitchFamily="18" charset="-52"/>
              </a:rPr>
              <a:t>. Тейлор </a:t>
            </a:r>
            <a:r>
              <a:rPr lang="ru-RU" sz="2400" dirty="0" err="1" smtClean="0">
                <a:latin typeface="Times New Roman Tj" pitchFamily="18" charset="-52"/>
              </a:rPr>
              <a:t>принсипи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арзиш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сарфаи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оќилонаи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</a:t>
            </a:r>
            <a:r>
              <a:rPr lang="ru-RU" sz="2400" dirty="0" smtClean="0">
                <a:latin typeface="Times New Roman Tj" pitchFamily="18" charset="-52"/>
              </a:rPr>
              <a:t>, идоракунии </a:t>
            </a:r>
            <a:r>
              <a:rPr lang="ru-RU" sz="2400" dirty="0" err="1" smtClean="0">
                <a:latin typeface="Times New Roman Tj" pitchFamily="18" charset="-52"/>
              </a:rPr>
              <a:t>истењсолотро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</a:t>
            </a:r>
            <a:r>
              <a:rPr lang="ru-RU" sz="2400" dirty="0" smtClean="0">
                <a:latin typeface="Times New Roman Tj" pitchFamily="18" charset="-52"/>
              </a:rPr>
              <a:t>. Тейлор </a:t>
            </a:r>
            <a:r>
              <a:rPr lang="ru-RU" sz="2400" dirty="0" err="1" smtClean="0">
                <a:latin typeface="Times New Roman Tj" pitchFamily="18" charset="-52"/>
              </a:rPr>
              <a:t>амалиётњои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омўхта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бењтаргардонии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дарёфт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асоснок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аввалин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маротиба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меъёри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тањлили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омориро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бурдааст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r>
              <a:rPr lang="ru-RU" sz="2400" dirty="0" err="1" smtClean="0">
                <a:latin typeface="Times New Roman Tj" pitchFamily="18" charset="-52"/>
              </a:rPr>
              <a:t>Мутобиќ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идеяи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таќсимоти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љамъиятї</a:t>
            </a:r>
            <a:r>
              <a:rPr lang="ru-RU" sz="2400" dirty="0" smtClean="0">
                <a:latin typeface="Times New Roman Tj" pitchFamily="18" charset="-52"/>
              </a:rPr>
              <a:t> Тейлор ба </a:t>
            </a:r>
            <a:r>
              <a:rPr lang="ru-RU" sz="2400" dirty="0" err="1" smtClean="0">
                <a:latin typeface="Times New Roman Tj" pitchFamily="18" charset="-52"/>
              </a:rPr>
              <a:t>менељер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функсияи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банаќшагирї</a:t>
            </a:r>
            <a:r>
              <a:rPr lang="ru-RU" sz="2400" dirty="0" smtClean="0">
                <a:latin typeface="Times New Roman Tj" pitchFamily="18" charset="-52"/>
              </a:rPr>
              <a:t> ва ба </a:t>
            </a:r>
            <a:r>
              <a:rPr lang="ru-RU" sz="2400" dirty="0" err="1" smtClean="0">
                <a:latin typeface="Times New Roman Tj" pitchFamily="18" charset="-52"/>
              </a:rPr>
              <a:t>коргар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функсияи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иљроишгарро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гардонид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/>
            </a:r>
            <a:b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</a:b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Штатњои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Муттањидаи</a:t>
            </a:r>
            <a: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Америка</a:t>
            </a:r>
            <a:br>
              <a:rPr lang="ru-RU" sz="36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</a:br>
            <a:r>
              <a:rPr lang="ru-RU" sz="3100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Фредрик</a:t>
            </a:r>
            <a:r>
              <a:rPr lang="ru-RU" sz="3100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100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Уинслоу</a:t>
            </a:r>
            <a:r>
              <a:rPr lang="ru-RU" sz="3100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Тейлор (1856-1915) </a:t>
            </a:r>
            <a:r>
              <a:rPr lang="ru-RU" sz="3600" dirty="0" smtClean="0">
                <a:solidFill>
                  <a:srgbClr val="FF0000"/>
                </a:solidFill>
                <a:latin typeface="Times New Roman Tj" pitchFamily="18" charset="-52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 Tj" pitchFamily="18" charset="-52"/>
              </a:rPr>
            </a:br>
            <a:endParaRPr lang="ru-RU" sz="36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Autofit/>
          </a:bodyPr>
          <a:lstStyle/>
          <a:p>
            <a:pPr marL="4763" indent="355600" algn="just">
              <a:buNone/>
            </a:pPr>
            <a:r>
              <a:rPr lang="ru-RU" sz="2000" dirty="0" smtClean="0">
                <a:latin typeface="Times New Roman Tj" pitchFamily="18" charset="-52"/>
              </a:rPr>
              <a:t>Барои </a:t>
            </a:r>
            <a:r>
              <a:rPr lang="ru-RU" sz="2000" dirty="0" err="1" smtClean="0">
                <a:latin typeface="Times New Roman Tj" pitchFamily="18" charset="-52"/>
              </a:rPr>
              <a:t>ташкили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истењсолоти</a:t>
            </a:r>
            <a:r>
              <a:rPr lang="ru-RU" sz="2000" dirty="0" smtClean="0">
                <a:latin typeface="Times New Roman Tj" pitchFamily="18" charset="-52"/>
              </a:rPr>
              <a:t> илмї Тейлор се </a:t>
            </a:r>
            <a:r>
              <a:rPr lang="ru-RU" sz="2000" dirty="0" err="1" smtClean="0">
                <a:latin typeface="Times New Roman Tj" pitchFamily="18" charset="-52"/>
              </a:rPr>
              <a:t>шарти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зеринро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пешнињод</a:t>
            </a:r>
            <a:r>
              <a:rPr lang="ru-RU" sz="2000" dirty="0" smtClean="0">
                <a:latin typeface="Times New Roman Tj" pitchFamily="18" charset="-52"/>
              </a:rPr>
              <a:t> кардааст:</a:t>
            </a:r>
          </a:p>
          <a:p>
            <a:pPr marL="4763" indent="355600" algn="just">
              <a:buNone/>
            </a:pPr>
            <a:r>
              <a:rPr lang="ru-RU" sz="2000" dirty="0" smtClean="0">
                <a:latin typeface="Times New Roman Tj" pitchFamily="18" charset="-52"/>
              </a:rPr>
              <a:t>1. </a:t>
            </a:r>
            <a:r>
              <a:rPr lang="ru-RU" sz="2000" dirty="0" err="1" smtClean="0">
                <a:latin typeface="Times New Roman Tj" pitchFamily="18" charset="-52"/>
              </a:rPr>
              <a:t>Шарти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вобастагии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хусусиятњои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тафриќавї</a:t>
            </a:r>
            <a:r>
              <a:rPr lang="ru-RU" sz="2000" dirty="0" smtClean="0">
                <a:latin typeface="Times New Roman Tj" pitchFamily="18" charset="-52"/>
              </a:rPr>
              <a:t> - </a:t>
            </a:r>
            <a:r>
              <a:rPr lang="ru-RU" sz="2000" dirty="0" err="1" smtClean="0">
                <a:latin typeface="Times New Roman Tj" pitchFamily="18" charset="-52"/>
              </a:rPr>
              <a:t>гурўњбандии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супоришњо</a:t>
            </a:r>
            <a:r>
              <a:rPr lang="ru-RU" sz="2000" dirty="0" smtClean="0"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latin typeface="Times New Roman Tj" pitchFamily="18" charset="-52"/>
              </a:rPr>
              <a:t>ташкил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љойњои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корї</a:t>
            </a:r>
            <a:r>
              <a:rPr lang="ru-RU" sz="2000" dirty="0" smtClean="0">
                <a:latin typeface="Times New Roman Tj" pitchFamily="18" charset="-52"/>
              </a:rPr>
              <a:t>. Ба </a:t>
            </a:r>
            <a:r>
              <a:rPr lang="ru-RU" sz="2000" dirty="0" err="1" smtClean="0">
                <a:latin typeface="Times New Roman Tj" pitchFamily="18" charset="-52"/>
              </a:rPr>
              <a:t>кормандон</a:t>
            </a:r>
            <a:r>
              <a:rPr lang="ru-RU" sz="2000" dirty="0" smtClean="0"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latin typeface="Times New Roman Tj" pitchFamily="18" charset="-52"/>
              </a:rPr>
              <a:t>иљрои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супоришњои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истењсолї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роњњои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њалли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дастурњои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хаттї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marL="4763" indent="355600" algn="just">
              <a:buNone/>
            </a:pPr>
            <a:r>
              <a:rPr lang="ru-RU" sz="2000" dirty="0" smtClean="0">
                <a:latin typeface="Times New Roman Tj" pitchFamily="18" charset="-52"/>
              </a:rPr>
              <a:t>2. </a:t>
            </a:r>
            <a:r>
              <a:rPr lang="ru-RU" sz="2000" dirty="0" err="1" smtClean="0">
                <a:latin typeface="Times New Roman Tj" pitchFamily="18" charset="-52"/>
              </a:rPr>
              <a:t>Шарти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тахассусї</a:t>
            </a:r>
            <a:r>
              <a:rPr lang="ru-RU" sz="2000" dirty="0" smtClean="0">
                <a:latin typeface="Times New Roman Tj" pitchFamily="18" charset="-52"/>
              </a:rPr>
              <a:t> -  </a:t>
            </a:r>
            <a:r>
              <a:rPr lang="ru-RU" sz="2000" dirty="0" err="1" smtClean="0">
                <a:latin typeface="Times New Roman Tj" pitchFamily="18" charset="-52"/>
              </a:rPr>
              <a:t>асоснок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идея </a:t>
            </a:r>
            <a:r>
              <a:rPr lang="ru-RU" sz="2000" dirty="0" err="1" smtClean="0">
                <a:latin typeface="Times New Roman Tj" pitchFamily="18" charset="-52"/>
              </a:rPr>
              <a:t>оид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иљрои</a:t>
            </a:r>
            <a:r>
              <a:rPr lang="ru-RU" sz="2000" dirty="0" smtClean="0">
                <a:latin typeface="Times New Roman Tj" pitchFamily="18" charset="-52"/>
              </a:rPr>
              <a:t> як </a:t>
            </a:r>
            <a:r>
              <a:rPr lang="ru-RU" sz="2000" dirty="0" err="1" smtClean="0">
                <a:latin typeface="Times New Roman Tj" pitchFamily="18" charset="-52"/>
              </a:rPr>
              <a:t>вазифаи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асосї</a:t>
            </a:r>
            <a:r>
              <a:rPr lang="ru-RU" sz="2000" dirty="0" smtClean="0">
                <a:latin typeface="Times New Roman Tj" pitchFamily="18" charset="-52"/>
              </a:rPr>
              <a:t>  на </a:t>
            </a:r>
            <a:r>
              <a:rPr lang="ru-RU" sz="2000" dirty="0" err="1" smtClean="0">
                <a:latin typeface="Times New Roman Tj" pitchFamily="18" charset="-52"/>
              </a:rPr>
              <a:t>бештар</a:t>
            </a:r>
            <a:r>
              <a:rPr lang="ru-RU" sz="2000" dirty="0" smtClean="0">
                <a:latin typeface="Times New Roman Tj" pitchFamily="18" charset="-52"/>
              </a:rPr>
              <a:t> аз он.</a:t>
            </a:r>
          </a:p>
          <a:p>
            <a:pPr marL="4763" indent="355600" algn="just">
              <a:buNone/>
            </a:pPr>
            <a:r>
              <a:rPr lang="ru-RU" sz="2000" dirty="0" smtClean="0">
                <a:latin typeface="Times New Roman Tj" pitchFamily="18" charset="-52"/>
              </a:rPr>
              <a:t>3. </a:t>
            </a:r>
            <a:r>
              <a:rPr lang="ru-RU" sz="2000" dirty="0" err="1" smtClean="0">
                <a:latin typeface="Times New Roman Tj" pitchFamily="18" charset="-52"/>
              </a:rPr>
              <a:t>Шарти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манфиатњои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моддї</a:t>
            </a:r>
            <a:r>
              <a:rPr lang="ru-RU" sz="2000" dirty="0" smtClean="0">
                <a:latin typeface="Times New Roman Tj" pitchFamily="18" charset="-52"/>
              </a:rPr>
              <a:t>. Аслан Тейлор </a:t>
            </a:r>
            <a:r>
              <a:rPr lang="ru-RU" sz="2000" dirty="0" err="1" smtClean="0">
                <a:latin typeface="Times New Roman Tj" pitchFamily="18" charset="-52"/>
              </a:rPr>
              <a:t>консепсияи</a:t>
            </a:r>
            <a:r>
              <a:rPr lang="ru-RU" sz="2000" dirty="0" smtClean="0">
                <a:latin typeface="Times New Roman Tj" pitchFamily="18" charset="-52"/>
              </a:rPr>
              <a:t> «одами </a:t>
            </a:r>
            <a:r>
              <a:rPr lang="ru-RU" sz="2000" dirty="0" err="1" smtClean="0">
                <a:latin typeface="Times New Roman Tj" pitchFamily="18" charset="-52"/>
              </a:rPr>
              <a:t>иќтисодї</a:t>
            </a:r>
            <a:r>
              <a:rPr lang="ru-RU" sz="2000" dirty="0" smtClean="0">
                <a:latin typeface="Times New Roman Tj" pitchFamily="18" charset="-52"/>
              </a:rPr>
              <a:t>»-</a:t>
            </a:r>
            <a:r>
              <a:rPr lang="ru-RU" sz="2000" dirty="0" err="1" smtClean="0">
                <a:latin typeface="Times New Roman Tj" pitchFamily="18" charset="-52"/>
              </a:rPr>
              <a:t>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пешнињод</a:t>
            </a:r>
            <a:r>
              <a:rPr lang="ru-RU" sz="2000" dirty="0" smtClean="0">
                <a:latin typeface="Times New Roman Tj" pitchFamily="18" charset="-52"/>
              </a:rPr>
              <a:t> кардааст,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принсипи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манфиатњои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моддї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ёфтааст</a:t>
            </a:r>
            <a:r>
              <a:rPr lang="ru-RU" sz="2000" dirty="0" smtClean="0">
                <a:latin typeface="Times New Roman Tj" pitchFamily="18" charset="-52"/>
              </a:rPr>
              <a:t>. Ў </a:t>
            </a:r>
            <a:r>
              <a:rPr lang="ru-RU" sz="2000" dirty="0" err="1" smtClean="0">
                <a:latin typeface="Times New Roman Tj" pitchFamily="18" charset="-52"/>
              </a:rPr>
              <a:t>пешнињод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намудааст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набояд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чизи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истењсолкардааш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зиёдтар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маош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гирад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њавасманди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корбайъ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њисоб</a:t>
            </a:r>
            <a:r>
              <a:rPr lang="ru-RU" sz="2000" dirty="0" smtClean="0">
                <a:latin typeface="Times New Roman Tj" pitchFamily="18" charset="-52"/>
              </a:rPr>
              <a:t> карда </a:t>
            </a:r>
            <a:r>
              <a:rPr lang="ru-RU" sz="2000" dirty="0" err="1" smtClean="0">
                <a:latin typeface="Times New Roman Tj" pitchFamily="18" charset="-52"/>
              </a:rPr>
              <a:t>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marL="4763" indent="355600" algn="just"/>
            <a:r>
              <a:rPr lang="ru-RU" sz="2000" dirty="0" err="1" smtClean="0">
                <a:latin typeface="Times New Roman Tj" pitchFamily="18" charset="-52"/>
              </a:rPr>
              <a:t>Ањамияти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осорњои</a:t>
            </a:r>
            <a:r>
              <a:rPr lang="ru-RU" sz="2000" dirty="0" smtClean="0">
                <a:latin typeface="Times New Roman Tj" pitchFamily="18" charset="-52"/>
              </a:rPr>
              <a:t> Тейлор аз он </a:t>
            </a:r>
            <a:r>
              <a:rPr lang="ru-RU" sz="2000" dirty="0" err="1" smtClean="0">
                <a:latin typeface="Times New Roman Tj" pitchFamily="18" charset="-52"/>
              </a:rPr>
              <a:t>иборат</a:t>
            </a:r>
            <a:r>
              <a:rPr lang="ru-RU" sz="2000" dirty="0" smtClean="0"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аввалин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шуда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вазифаи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зиёд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мањсулоти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истењсолиро</a:t>
            </a:r>
            <a:r>
              <a:rPr lang="ru-RU" sz="2000" dirty="0" smtClean="0">
                <a:latin typeface="Times New Roman Tj" pitchFamily="18" charset="-52"/>
              </a:rPr>
              <a:t> на аз </a:t>
            </a:r>
            <a:r>
              <a:rPr lang="ru-RU" sz="2000" dirty="0" err="1" smtClean="0">
                <a:latin typeface="Times New Roman Tj" pitchFamily="18" charset="-52"/>
              </a:rPr>
              <a:t>њисоби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васеъ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истењсолот</a:t>
            </a:r>
            <a:r>
              <a:rPr lang="ru-RU" sz="2000" dirty="0" smtClean="0">
                <a:latin typeface="Times New Roman Tj" pitchFamily="18" charset="-52"/>
              </a:rPr>
              <a:t>, балки ба </a:t>
            </a:r>
            <a:r>
              <a:rPr lang="ru-RU" sz="2000" dirty="0" err="1" smtClean="0">
                <a:latin typeface="Times New Roman Tj" pitchFamily="18" charset="-52"/>
              </a:rPr>
              <a:t>воситаи</a:t>
            </a:r>
            <a:r>
              <a:rPr lang="ru-RU" sz="2000" dirty="0" smtClean="0">
                <a:latin typeface="Times New Roman Tj" pitchFamily="18" charset="-52"/>
              </a:rPr>
              <a:t> баланд </a:t>
            </a:r>
            <a:r>
              <a:rPr lang="ru-RU" sz="2000" dirty="0" err="1" smtClean="0">
                <a:latin typeface="Times New Roman Tj" pitchFamily="18" charset="-52"/>
              </a:rPr>
              <a:t>бардоштани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маромњои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мењнатї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баррасї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намудааст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Фредрик</a:t>
            </a:r>
            <a:r>
              <a:rPr lang="ru-RU" sz="2800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Уинслоу</a:t>
            </a:r>
            <a:r>
              <a:rPr lang="ru-RU" sz="2800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Тейлор (1856-1915)</a:t>
            </a:r>
            <a:endParaRPr lang="ru-RU" sz="2800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800" b="1" dirty="0" smtClean="0">
                <a:latin typeface="Times New Roman Tj" pitchFamily="18" charset="-52"/>
              </a:rPr>
              <a:t>Френсис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аввалин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шуда</a:t>
            </a:r>
            <a:r>
              <a:rPr lang="ru-RU" sz="2800" dirty="0" smtClean="0">
                <a:latin typeface="Times New Roman Tj" pitchFamily="18" charset="-52"/>
              </a:rPr>
              <a:t>, дар ШМА </a:t>
            </a:r>
            <a:r>
              <a:rPr lang="ru-RU" sz="2800" dirty="0" err="1" smtClean="0">
                <a:latin typeface="Times New Roman Tj" pitchFamily="18" charset="-52"/>
              </a:rPr>
              <a:t>мутаасил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тайёр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кардани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инструкторонро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тибќи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ташкили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илмии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мењнат</a:t>
            </a:r>
            <a:r>
              <a:rPr lang="ru-RU" sz="2800" dirty="0" smtClean="0">
                <a:latin typeface="Times New Roman Tj" pitchFamily="18" charset="-52"/>
              </a:rPr>
              <a:t> ба </a:t>
            </a:r>
            <a:r>
              <a:rPr lang="ru-RU" sz="2800" dirty="0" err="1" smtClean="0">
                <a:latin typeface="Times New Roman Tj" pitchFamily="18" charset="-52"/>
              </a:rPr>
              <a:t>роњ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монд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800" dirty="0" smtClean="0">
                <a:latin typeface="Times New Roman Tj" pitchFamily="18" charset="-52"/>
              </a:rPr>
              <a:t>Ў </a:t>
            </a:r>
            <a:r>
              <a:rPr lang="ru-RU" sz="2800" dirty="0" err="1" smtClean="0">
                <a:latin typeface="Times New Roman Tj" pitchFamily="18" charset="-52"/>
              </a:rPr>
              <a:t>ташаббускори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комитети</a:t>
            </a:r>
            <a:r>
              <a:rPr lang="ru-RU" sz="2800" dirty="0" smtClean="0">
                <a:latin typeface="Times New Roman Tj" pitchFamily="18" charset="-52"/>
              </a:rPr>
              <a:t> «</a:t>
            </a:r>
            <a:r>
              <a:rPr lang="ru-RU" sz="2800" dirty="0" err="1" smtClean="0">
                <a:latin typeface="Times New Roman Tj" pitchFamily="18" charset="-52"/>
              </a:rPr>
              <a:t>мубориза</a:t>
            </a:r>
            <a:r>
              <a:rPr lang="ru-RU" sz="2800" dirty="0" smtClean="0">
                <a:latin typeface="Times New Roman Tj" pitchFamily="18" charset="-52"/>
              </a:rPr>
              <a:t> ба </a:t>
            </a:r>
            <a:r>
              <a:rPr lang="ru-RU" sz="2800" dirty="0" err="1" smtClean="0">
                <a:latin typeface="Times New Roman Tj" pitchFamily="18" charset="-52"/>
              </a:rPr>
              <a:t>хастагї</a:t>
            </a:r>
            <a:r>
              <a:rPr lang="ru-RU" sz="2800" dirty="0" smtClean="0">
                <a:latin typeface="Times New Roman Tj" pitchFamily="18" charset="-52"/>
              </a:rPr>
              <a:t>» дар Америка </a:t>
            </a:r>
            <a:r>
              <a:rPr lang="ru-RU" sz="2800" dirty="0" err="1" smtClean="0">
                <a:latin typeface="Times New Roman Tj" pitchFamily="18" charset="-52"/>
              </a:rPr>
              <a:t>буда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назарияи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дуруст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интихоб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кардани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касбро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инкишоф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дод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800" dirty="0" smtClean="0">
                <a:latin typeface="Times New Roman Tj" pitchFamily="18" charset="-52"/>
              </a:rPr>
              <a:t>Ба </a:t>
            </a:r>
            <a:r>
              <a:rPr lang="ru-RU" sz="2800" dirty="0" err="1" smtClean="0">
                <a:latin typeface="Times New Roman Tj" pitchFamily="18" charset="-52"/>
              </a:rPr>
              <a:t>аќидаи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ў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моњияти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ташкили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илмии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мењнат</a:t>
            </a:r>
            <a:r>
              <a:rPr lang="ru-RU" sz="2800" dirty="0" smtClean="0">
                <a:latin typeface="Times New Roman Tj" pitchFamily="18" charset="-52"/>
              </a:rPr>
              <a:t> дар он </a:t>
            </a:r>
            <a:r>
              <a:rPr lang="ru-RU" sz="2800" dirty="0" err="1" smtClean="0">
                <a:latin typeface="Times New Roman Tj" pitchFamily="18" charset="-52"/>
              </a:rPr>
              <a:t>ифода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меёбад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ки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њар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кас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он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кореро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кунад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ки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њам</a:t>
            </a:r>
            <a:r>
              <a:rPr lang="ru-RU" sz="2800" dirty="0" smtClean="0">
                <a:latin typeface="Times New Roman Tj" pitchFamily="18" charset="-52"/>
              </a:rPr>
              <a:t> аз </a:t>
            </a:r>
            <a:r>
              <a:rPr lang="ru-RU" sz="2800" dirty="0" err="1" smtClean="0">
                <a:latin typeface="Times New Roman Tj" pitchFamily="18" charset="-52"/>
              </a:rPr>
              <a:t>љињати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љисмонї</a:t>
            </a:r>
            <a:r>
              <a:rPr lang="ru-RU" sz="2800" dirty="0" smtClean="0">
                <a:latin typeface="Times New Roman Tj" pitchFamily="18" charset="-52"/>
              </a:rPr>
              <a:t> ва </a:t>
            </a:r>
            <a:r>
              <a:rPr lang="ru-RU" sz="2800" dirty="0" err="1" smtClean="0">
                <a:latin typeface="Times New Roman Tj" pitchFamily="18" charset="-52"/>
              </a:rPr>
              <a:t>њам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равонї</a:t>
            </a:r>
            <a:r>
              <a:rPr lang="ru-RU" sz="2800" dirty="0" smtClean="0">
                <a:latin typeface="Times New Roman Tj" pitchFamily="18" charset="-52"/>
              </a:rPr>
              <a:t> ба он </a:t>
            </a:r>
            <a:r>
              <a:rPr lang="ru-RU" sz="2800" dirty="0" err="1" smtClean="0">
                <a:latin typeface="Times New Roman Tj" pitchFamily="18" charset="-52"/>
              </a:rPr>
              <a:t>мутобиќат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дошта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бошад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800" b="1" dirty="0" err="1" smtClean="0">
                <a:latin typeface="Times New Roman Tj" pitchFamily="18" charset="-52"/>
              </a:rPr>
              <a:t>Лилиан</a:t>
            </a:r>
            <a:r>
              <a:rPr lang="ru-RU" sz="2800" dirty="0" smtClean="0">
                <a:latin typeface="Times New Roman Tj" pitchFamily="18" charset="-52"/>
              </a:rPr>
              <a:t> яке аз </a:t>
            </a:r>
            <a:r>
              <a:rPr lang="ru-RU" sz="2800" dirty="0" err="1" smtClean="0">
                <a:latin typeface="Times New Roman Tj" pitchFamily="18" charset="-52"/>
              </a:rPr>
              <a:t>аввалин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шахсест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ки</a:t>
            </a:r>
            <a:r>
              <a:rPr lang="ru-RU" sz="2800" dirty="0" smtClean="0">
                <a:latin typeface="Times New Roman Tj" pitchFamily="18" charset="-52"/>
              </a:rPr>
              <a:t> дар Америка </a:t>
            </a:r>
            <a:r>
              <a:rPr lang="ru-RU" sz="2800" dirty="0" err="1" smtClean="0">
                <a:latin typeface="Times New Roman Tj" pitchFamily="18" charset="-52"/>
              </a:rPr>
              <a:t>унвони</a:t>
            </a:r>
            <a:r>
              <a:rPr lang="ru-RU" sz="2800" dirty="0" smtClean="0">
                <a:latin typeface="Times New Roman Tj" pitchFamily="18" charset="-52"/>
              </a:rPr>
              <a:t> доктори илми </a:t>
            </a:r>
            <a:r>
              <a:rPr lang="ru-RU" sz="2800" dirty="0" err="1" smtClean="0">
                <a:latin typeface="Times New Roman Tj" pitchFamily="18" charset="-52"/>
              </a:rPr>
              <a:t>психологияро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соњиб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гардидааст</a:t>
            </a:r>
            <a:r>
              <a:rPr lang="ru-RU" sz="2800" dirty="0" smtClean="0">
                <a:latin typeface="Times New Roman Tj" pitchFamily="18" charset="-52"/>
              </a:rPr>
              <a:t>.  Ў кори </a:t>
            </a:r>
            <a:r>
              <a:rPr lang="ru-RU" sz="2800" dirty="0" err="1" smtClean="0">
                <a:latin typeface="Times New Roman Tj" pitchFamily="18" charset="-52"/>
              </a:rPr>
              <a:t>њамсари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худро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давом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дода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имкониятњои</a:t>
            </a:r>
            <a:r>
              <a:rPr lang="ru-RU" sz="2800" dirty="0" smtClean="0">
                <a:latin typeface="Times New Roman Tj" pitchFamily="18" charset="-52"/>
              </a:rPr>
              <a:t> илми </a:t>
            </a:r>
            <a:r>
              <a:rPr lang="ru-RU" sz="2800" dirty="0" err="1" smtClean="0">
                <a:latin typeface="Times New Roman Tj" pitchFamily="18" charset="-52"/>
              </a:rPr>
              <a:t>психологияро</a:t>
            </a:r>
            <a:r>
              <a:rPr lang="ru-RU" sz="2800" dirty="0" smtClean="0">
                <a:latin typeface="Times New Roman Tj" pitchFamily="18" charset="-52"/>
              </a:rPr>
              <a:t> дар </a:t>
            </a:r>
            <a:r>
              <a:rPr lang="ru-RU" sz="2800" dirty="0" err="1" smtClean="0">
                <a:latin typeface="Times New Roman Tj" pitchFamily="18" charset="-52"/>
              </a:rPr>
              <a:t>раванди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идоракуни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фаъолона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истифода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бурдааст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800" dirty="0" err="1" smtClean="0">
                <a:latin typeface="Times New Roman Tj" pitchFamily="18" charset="-52"/>
              </a:rPr>
              <a:t>Мувофиќи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аќидаи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ў</a:t>
            </a:r>
            <a:r>
              <a:rPr lang="ru-RU" sz="2800" dirty="0" smtClean="0">
                <a:latin typeface="Times New Roman Tj" pitchFamily="18" charset="-52"/>
              </a:rPr>
              <a:t> идоракунии илмї </a:t>
            </a:r>
            <a:r>
              <a:rPr lang="ru-RU" sz="2800" dirty="0" err="1" smtClean="0">
                <a:latin typeface="Times New Roman Tj" pitchFamily="18" charset="-52"/>
              </a:rPr>
              <a:t>рушди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ахлоќии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кормандон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њиссиёти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масъулият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њиссиёти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ифтихори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касбї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мањорати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худидоракунї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њиссиёти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одилонаро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таъмин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менамояд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800" dirty="0" err="1" smtClean="0">
                <a:latin typeface="Times New Roman Tj" pitchFamily="18" charset="-52"/>
              </a:rPr>
              <a:t>Комёбии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идоракуниро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ў</a:t>
            </a:r>
            <a:r>
              <a:rPr lang="ru-RU" sz="2800" dirty="0" smtClean="0">
                <a:latin typeface="Times New Roman Tj" pitchFamily="18" charset="-52"/>
              </a:rPr>
              <a:t> бо </a:t>
            </a:r>
            <a:r>
              <a:rPr lang="ru-RU" sz="2800" dirty="0" err="1" smtClean="0">
                <a:latin typeface="Times New Roman Tj" pitchFamily="18" charset="-52"/>
              </a:rPr>
              <a:t>психикаи</a:t>
            </a:r>
            <a:r>
              <a:rPr lang="ru-RU" sz="2800" dirty="0" smtClean="0">
                <a:latin typeface="Times New Roman Tj" pitchFamily="18" charset="-52"/>
              </a:rPr>
              <a:t> одам </a:t>
            </a:r>
            <a:r>
              <a:rPr lang="ru-RU" sz="2800" dirty="0" err="1" smtClean="0">
                <a:latin typeface="Times New Roman Tj" pitchFamily="18" charset="-52"/>
              </a:rPr>
              <a:t>алоќаманд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дониста</a:t>
            </a:r>
            <a:r>
              <a:rPr lang="ru-RU" sz="2800" dirty="0" smtClean="0">
                <a:latin typeface="Times New Roman Tj" pitchFamily="18" charset="-52"/>
              </a:rPr>
              <a:t>, </a:t>
            </a:r>
            <a:r>
              <a:rPr lang="ru-RU" sz="2800" dirty="0" err="1" smtClean="0">
                <a:latin typeface="Times New Roman Tj" pitchFamily="18" charset="-52"/>
              </a:rPr>
              <a:t>мењнатро</a:t>
            </a:r>
            <a:r>
              <a:rPr lang="ru-RU" sz="2800" dirty="0" smtClean="0">
                <a:latin typeface="Times New Roman Tj" pitchFamily="18" charset="-52"/>
              </a:rPr>
              <a:t> «</a:t>
            </a:r>
            <a:r>
              <a:rPr lang="ru-RU" sz="2800" dirty="0" err="1" smtClean="0">
                <a:latin typeface="Times New Roman Tj" pitchFamily="18" charset="-52"/>
              </a:rPr>
              <a:t>мураббии</a:t>
            </a:r>
            <a:r>
              <a:rPr lang="ru-RU" sz="2800" dirty="0" smtClean="0">
                <a:latin typeface="Times New Roman Tj" pitchFamily="18" charset="-52"/>
              </a:rPr>
              <a:t> </a:t>
            </a:r>
            <a:r>
              <a:rPr lang="ru-RU" sz="2800" dirty="0" err="1" smtClean="0">
                <a:latin typeface="Times New Roman Tj" pitchFamily="18" charset="-52"/>
              </a:rPr>
              <a:t>бузург</a:t>
            </a:r>
            <a:r>
              <a:rPr lang="ru-RU" sz="2800" dirty="0" smtClean="0">
                <a:latin typeface="Times New Roman Tj" pitchFamily="18" charset="-52"/>
              </a:rPr>
              <a:t>» </a:t>
            </a:r>
            <a:r>
              <a:rPr lang="ru-RU" sz="2800" dirty="0" err="1" smtClean="0">
                <a:latin typeface="Times New Roman Tj" pitchFamily="18" charset="-52"/>
              </a:rPr>
              <a:t>номидааст</a:t>
            </a:r>
            <a:r>
              <a:rPr lang="ru-RU" sz="2800" dirty="0" smtClean="0">
                <a:latin typeface="Times New Roman Tj" pitchFamily="18" charset="-52"/>
              </a:rPr>
              <a:t>. 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Френсис (1868-1924) ва 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Лилиан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(1878-1972) </a:t>
            </a:r>
            <a:r>
              <a:rPr lang="ru-RU" sz="32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Љилбертњо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endParaRPr lang="ru-RU" sz="32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898</TotalTime>
  <Words>4726</Words>
  <Application>Microsoft Office PowerPoint</Application>
  <PresentationFormat>Экран (4:3)</PresentationFormat>
  <Paragraphs>229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Открытая</vt:lpstr>
      <vt:lpstr>НАЗАРИЯИ ПСИХОЛОГИИ ИДОРАКУНЇ</vt:lpstr>
      <vt:lpstr>Назария ва амалияи менељмент</vt:lpstr>
      <vt:lpstr>Европа</vt:lpstr>
      <vt:lpstr>Слайд 4</vt:lpstr>
      <vt:lpstr>Анри Файол (1841-1925)</vt:lpstr>
      <vt:lpstr>Слайд 6</vt:lpstr>
      <vt:lpstr> Штатњои Муттањидаи Америка Фредрик Уинслоу Тейлор (1856-1915)  </vt:lpstr>
      <vt:lpstr>Фредрик Уинслоу Тейлор (1856-1915)</vt:lpstr>
      <vt:lpstr>Френсис (1868-1924) ва Лилиан (1878-1972) Љилбертњо </vt:lpstr>
      <vt:lpstr>Гаррингтон Эмерсон (1835-1931)</vt:lpstr>
      <vt:lpstr>Гуго Мюнстерберг (1863-1916)</vt:lpstr>
      <vt:lpstr>Гуго Мюнстерберг (1863-1916)</vt:lpstr>
      <vt:lpstr>Элтон Мэйо (1880-1949)</vt:lpstr>
      <vt:lpstr>Элтон Мэйо (1880-1949)</vt:lpstr>
      <vt:lpstr>Дуглас Мак-Грегор (1906-1964)</vt:lpstr>
      <vt:lpstr>Дуглас Мак-Грегор (1906-1964)</vt:lpstr>
      <vt:lpstr>Љопон</vt:lpstr>
      <vt:lpstr>Љопон</vt:lpstr>
      <vt:lpstr>Принсипхои асосии менељменти љопон</vt:lpstr>
      <vt:lpstr>Принсипхои асосии менељменти љопон</vt:lpstr>
      <vt:lpstr>Принсипхои асосии менељменти љопон</vt:lpstr>
      <vt:lpstr>Принсипхои асосии менељменти љопон</vt:lpstr>
      <vt:lpstr>Принсипхои асосии менељменти љопон</vt:lpstr>
      <vt:lpstr>НАЗАРИЯИ ПСИХОАНАЛИЗ</vt:lpstr>
      <vt:lpstr>НАЗАРИЯИ ПСИХОАНАЛИЗ</vt:lpstr>
      <vt:lpstr>НАЗАРИЯИ ПСИХОАНАЛИЗ</vt:lpstr>
      <vt:lpstr>НАЗАРИЯИ ПСИХОАНАЛИЗ</vt:lpstr>
      <vt:lpstr>НАЗАРИЯИ ПСИХОАНАЛИЗ</vt:lpstr>
      <vt:lpstr>Назарияи услубњои идоракунї</vt:lpstr>
      <vt:lpstr>Назарияи идоракунии Р. Блейк ва Д. Мутон</vt:lpstr>
      <vt:lpstr>Назарияи идоракунии оќилона</vt:lpstr>
      <vt:lpstr>Назарияи идоракунии шарикї</vt:lpstr>
      <vt:lpstr>Модели эњтимолияти самаранокии идоракунӣ</vt:lpstr>
      <vt:lpstr>Назарияи шароит (ё њолат)-њои лидерї(сарварї)</vt:lpstr>
      <vt:lpstr>Назарияи П. Херси ва К. Бландэд </vt:lpstr>
      <vt:lpstr>Назарияи П. Херси ва К. Бландэд </vt:lpstr>
      <vt:lpstr>Назарияи П. Херси ва К. Бландэд </vt:lpstr>
      <vt:lpstr>Слайд 38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ВА МЕТОДЊОИ ПСИХОЛОГИЯИ ИДОРАКУНЇ</dc:title>
  <dc:creator>PC</dc:creator>
  <cp:lastModifiedBy>PC</cp:lastModifiedBy>
  <cp:revision>75</cp:revision>
  <dcterms:created xsi:type="dcterms:W3CDTF">2018-06-01T15:31:39Z</dcterms:created>
  <dcterms:modified xsi:type="dcterms:W3CDTF">2018-06-04T15:28:44Z</dcterms:modified>
</cp:coreProperties>
</file>