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8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8494730-D380-46D1-8F2C-5F8F11A55AC1}" type="datetimeFigureOut">
              <a:rPr lang="ru-RU" smtClean="0"/>
              <a:pPr/>
              <a:t>13.10.2018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4C57E6D-F984-4984-9D35-595D421100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1512168"/>
          </a:xfrm>
        </p:spPr>
        <p:txBody>
          <a:bodyPr>
            <a:normAutofit/>
          </a:bodyPr>
          <a:lstStyle/>
          <a:p>
            <a:pPr algn="ctr"/>
            <a:r>
              <a:rPr lang="ru-RU" sz="4000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РОЊБАРЇ </a:t>
            </a:r>
            <a:r>
              <a:rPr lang="ru-RU" sz="4000" cap="small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ВА САРВАРЇ </a:t>
            </a:r>
            <a:endParaRPr lang="ru-RU" sz="4000" cap="small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000" b="1" dirty="0" smtClean="0">
                <a:solidFill>
                  <a:srgbClr val="FF0000"/>
                </a:solidFill>
                <a:latin typeface="Times New Roman Tj" pitchFamily="18" charset="-52"/>
              </a:rPr>
              <a:t>НУФУЗУ ЭЪТИБОР ВА ҲОКИМИЯТ ДАР ТАШКИЛОТ</a:t>
            </a:r>
            <a:endParaRPr lang="ru-RU" sz="3000" b="1" dirty="0">
              <a:solidFill>
                <a:srgbClr val="FF0000"/>
              </a:solidFill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Сарварро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шахсияти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хоразматикии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ќобилиятњои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ғайримустаќим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чизе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одамонро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итоат</a:t>
            </a:r>
            <a:r>
              <a:rPr lang="ru-RU" sz="2400" dirty="0" smtClean="0">
                <a:latin typeface="Times New Roman Tj" pitchFamily="18" charset="-52"/>
              </a:rPr>
              <a:t> кардан </a:t>
            </a:r>
            <a:r>
              <a:rPr lang="ru-RU" sz="2400" dirty="0" err="1" smtClean="0">
                <a:latin typeface="Times New Roman Tj" pitchFamily="18" charset="-52"/>
              </a:rPr>
              <a:t>водор</a:t>
            </a:r>
            <a:r>
              <a:rPr lang="ru-RU" sz="2400" dirty="0" smtClean="0">
                <a:latin typeface="Times New Roman Tj" pitchFamily="18" charset="-52"/>
              </a:rPr>
              <a:t> менамояд, </a:t>
            </a:r>
            <a:r>
              <a:rPr lang="ru-RU" sz="2400" dirty="0" err="1" smtClean="0">
                <a:latin typeface="Times New Roman Tj" pitchFamily="18" charset="-52"/>
              </a:rPr>
              <a:t>тасаввур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менамоянд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Илова</a:t>
            </a:r>
            <a:r>
              <a:rPr lang="ru-RU" sz="2400" dirty="0" smtClean="0">
                <a:latin typeface="Times New Roman Tj" pitchFamily="18" charset="-52"/>
              </a:rPr>
              <a:t> бар ин,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инсоне</a:t>
            </a:r>
            <a:r>
              <a:rPr lang="ru-RU" sz="2400" dirty="0" smtClean="0">
                <a:latin typeface="Times New Roman Tj" pitchFamily="18" charset="-52"/>
              </a:rPr>
              <a:t> мебошад, ки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  <a:r>
              <a:rPr lang="ru-RU" sz="2400" dirty="0" err="1" smtClean="0">
                <a:latin typeface="Times New Roman Tj" pitchFamily="18" charset="-52"/>
              </a:rPr>
              <a:t>Умуман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муваффаќияти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яке аз </a:t>
            </a:r>
            <a:r>
              <a:rPr lang="ru-RU" sz="2400" dirty="0" err="1" smtClean="0">
                <a:latin typeface="Times New Roman Tj" pitchFamily="18" charset="-52"/>
              </a:rPr>
              <a:t>шартњои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муњимтарини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дигарон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Одамон </a:t>
            </a:r>
            <a:r>
              <a:rPr lang="ru-RU" sz="2400" dirty="0" err="1" smtClean="0">
                <a:latin typeface="Times New Roman Tj" pitchFamily="18" charset="-52"/>
              </a:rPr>
              <a:t>одатан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шахсоне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гаштаанд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пайравї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Ќобилияти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сифати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идрок</a:t>
            </a:r>
            <a:r>
              <a:rPr lang="ru-RU" sz="2400" dirty="0" smtClean="0">
                <a:latin typeface="Times New Roman Tj" pitchFamily="18" charset="-52"/>
              </a:rPr>
              <a:t> карда мешавад, ки ба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муайяни</a:t>
            </a:r>
            <a:r>
              <a:rPr lang="ru-RU" sz="2400" dirty="0" smtClean="0">
                <a:latin typeface="Times New Roman Tj" pitchFamily="18" charset="-52"/>
              </a:rPr>
              <a:t> фаъолияти ў </a:t>
            </a:r>
            <a:r>
              <a:rPr lang="ru-RU" sz="2400" dirty="0" err="1" smtClean="0">
                <a:latin typeface="Times New Roman Tj" pitchFamily="18" charset="-52"/>
              </a:rPr>
              <a:t>вобастагї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Ба </a:t>
            </a:r>
            <a:r>
              <a:rPr lang="ru-RU" sz="2400" dirty="0" err="1" smtClean="0">
                <a:latin typeface="Times New Roman Tj" pitchFamily="18" charset="-52"/>
              </a:rPr>
              <a:t>нуфўзи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тарафдоронаш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</a:t>
            </a:r>
            <a:r>
              <a:rPr lang="ru-RU" sz="2400" dirty="0" err="1" smtClean="0">
                <a:latin typeface="Times New Roman Tj" pitchFamily="18" charset="-52"/>
              </a:rPr>
              <a:t>пайравони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кунанд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бонуфўз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боэътимод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дастгирї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, пас он </a:t>
            </a:r>
            <a:r>
              <a:rPr lang="ru-RU" sz="2400" dirty="0" err="1" smtClean="0">
                <a:latin typeface="Times New Roman Tj" pitchFamily="18" charset="-52"/>
              </a:rPr>
              <a:t>сарварро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шахси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баобрў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дар рафтори инсон низ </a:t>
            </a:r>
            <a:r>
              <a:rPr lang="ru-RU" sz="2400" dirty="0" err="1" smtClean="0">
                <a:latin typeface="Times New Roman Tj" pitchFamily="18" charset="-52"/>
              </a:rPr>
              <a:t>зоњир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Сухан, </a:t>
            </a:r>
            <a:r>
              <a:rPr lang="ru-RU" sz="2400" dirty="0" err="1" smtClean="0">
                <a:latin typeface="Times New Roman Tj" pitchFamily="18" charset="-52"/>
              </a:rPr>
              <a:t>тарзи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имою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ишораи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суханони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зердастонаш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фарқ 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Сухани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шакли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фармоишҳо сохта</a:t>
            </a:r>
            <a:r>
              <a:rPr lang="ru-RU" sz="2400" dirty="0" smtClean="0">
                <a:latin typeface="Times New Roman Tj" pitchFamily="18" charset="-52"/>
              </a:rPr>
              <a:t> мешавад.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Илова</a:t>
            </a:r>
            <a:r>
              <a:rPr lang="ru-RU" sz="2400" dirty="0" smtClean="0">
                <a:latin typeface="Times New Roman Tj" pitchFamily="18" charset="-52"/>
              </a:rPr>
              <a:t> бар ин, он </a:t>
            </a:r>
            <a:r>
              <a:rPr lang="ru-RU" sz="2400" dirty="0" err="1" smtClean="0">
                <a:latin typeface="Times New Roman Tj" pitchFamily="18" charset="-52"/>
              </a:rPr>
              <a:t>њамеша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суханони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суръати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пасттар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фосилаи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дарозро</a:t>
            </a:r>
            <a:r>
              <a:rPr lang="ru-RU" sz="2400" dirty="0" smtClean="0">
                <a:latin typeface="Times New Roman Tj" pitchFamily="18" charset="-52"/>
              </a:rPr>
              <a:t> тай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Ќоидањои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фарњангї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медињанд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дигарон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бештар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сухан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мегўяд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Одамоне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сухани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њамсўњбатони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мебуранд</a:t>
            </a:r>
            <a:r>
              <a:rPr lang="ru-RU" sz="2400" dirty="0" smtClean="0">
                <a:latin typeface="Times New Roman Tj" pitchFamily="18" charset="-52"/>
              </a:rPr>
              <a:t>, 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ҳамчун </a:t>
            </a:r>
            <a:r>
              <a:rPr lang="ru-RU" sz="2400" dirty="0" smtClean="0">
                <a:latin typeface="Times New Roman Tj" pitchFamily="18" charset="-52"/>
              </a:rPr>
              <a:t>инсони </a:t>
            </a:r>
            <a:r>
              <a:rPr lang="ru-RU" sz="2400" dirty="0" err="1" smtClean="0">
                <a:latin typeface="Times New Roman Tj" pitchFamily="18" charset="-52"/>
              </a:rPr>
              <a:t>муваффаќ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шуморида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гарчанде</a:t>
            </a:r>
            <a:r>
              <a:rPr lang="ru-RU" sz="2400" dirty="0" smtClean="0">
                <a:latin typeface="Times New Roman Tj" pitchFamily="18" charset="-52"/>
              </a:rPr>
              <a:t> ки аз </a:t>
            </a:r>
            <a:r>
              <a:rPr lang="ru-RU" sz="2400" dirty="0" err="1" smtClean="0">
                <a:latin typeface="Times New Roman Tj" pitchFamily="18" charset="-52"/>
              </a:rPr>
              <a:t>љињати</a:t>
            </a:r>
            <a:r>
              <a:rPr lang="ru-RU" sz="2400" dirty="0" smtClean="0">
                <a:latin typeface="Times New Roman Tj" pitchFamily="18" charset="-52"/>
              </a:rPr>
              <a:t> иљтимої, </a:t>
            </a:r>
            <a:r>
              <a:rPr lang="ru-RU" sz="2400" dirty="0" err="1" smtClean="0">
                <a:latin typeface="Times New Roman Tj" pitchFamily="18" charset="-52"/>
              </a:rPr>
              <a:t>умедбахшї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улфатпазирї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ќадар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эътимодбахш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набошанд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њуќуќи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ѓайрирасмии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сарварест</a:t>
            </a:r>
            <a:r>
              <a:rPr lang="ru-RU" sz="2400" dirty="0" smtClean="0">
                <a:latin typeface="Times New Roman Tj" pitchFamily="18" charset="-52"/>
              </a:rPr>
              <a:t>, ки ба он </a:t>
            </a:r>
            <a:r>
              <a:rPr lang="ru-RU" sz="2400" dirty="0" err="1" smtClean="0">
                <a:latin typeface="Times New Roman Tj" pitchFamily="18" charset="-52"/>
              </a:rPr>
              <a:t>ниёз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пайваста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мустањкам</a:t>
            </a:r>
            <a:r>
              <a:rPr lang="ru-RU" sz="2400" dirty="0" smtClean="0">
                <a:latin typeface="Times New Roman Tj" pitchFamily="18" charset="-52"/>
              </a:rPr>
              <a:t> менамояд.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рањбар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пас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расман</a:t>
            </a:r>
            <a:r>
              <a:rPr lang="ru-RU" sz="2400" dirty="0" smtClean="0">
                <a:latin typeface="Times New Roman Tj" pitchFamily="18" charset="-52"/>
              </a:rPr>
              <a:t> ба ў </a:t>
            </a:r>
            <a:r>
              <a:rPr lang="ru-RU" sz="2400" dirty="0" err="1" smtClean="0">
                <a:latin typeface="Times New Roman Tj" pitchFamily="18" charset="-52"/>
              </a:rPr>
              <a:t>мансуб</a:t>
            </a:r>
            <a:r>
              <a:rPr lang="ru-RU" sz="2400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Дар ин </a:t>
            </a:r>
            <a:r>
              <a:rPr lang="ru-RU" sz="2400" dirty="0" err="1" smtClean="0">
                <a:latin typeface="Times New Roman Tj" pitchFamily="18" charset="-52"/>
              </a:rPr>
              <a:t>њолат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ќонунї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њуќуќ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супориш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дињад</a:t>
            </a:r>
            <a:r>
              <a:rPr lang="ru-RU" sz="2400" dirty="0" smtClean="0">
                <a:latin typeface="Times New Roman Tj" pitchFamily="18" charset="-52"/>
              </a:rPr>
              <a:t> ё барои </a:t>
            </a:r>
            <a:r>
              <a:rPr lang="ru-RU" sz="2400" dirty="0" err="1" smtClean="0">
                <a:latin typeface="Times New Roman Tj" pitchFamily="18" charset="-52"/>
              </a:rPr>
              <a:t>ҳавасмандкунї </a:t>
            </a:r>
            <a:r>
              <a:rPr lang="ru-RU" sz="2400" dirty="0" smtClean="0">
                <a:latin typeface="Times New Roman Tj" pitchFamily="18" charset="-52"/>
              </a:rPr>
              <a:t>ё </a:t>
            </a:r>
            <a:r>
              <a:rPr lang="ru-RU" sz="2400" dirty="0" err="1" smtClean="0">
                <a:latin typeface="Times New Roman Tj" pitchFamily="18" charset="-52"/>
              </a:rPr>
              <a:t>љазо</a:t>
            </a:r>
            <a:r>
              <a:rPr lang="ru-RU" sz="2400" dirty="0" smtClean="0">
                <a:latin typeface="Times New Roman Tj" pitchFamily="18" charset="-52"/>
              </a:rPr>
              <a:t> додан </a:t>
            </a:r>
            <a:r>
              <a:rPr lang="ru-RU" sz="2400" dirty="0" err="1" smtClean="0">
                <a:latin typeface="Times New Roman Tj" pitchFamily="18" charset="-52"/>
              </a:rPr>
              <a:t>фармоишњо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содир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дар худ </a:t>
            </a:r>
            <a:r>
              <a:rPr lang="ru-RU" sz="2400" dirty="0" err="1" smtClean="0">
                <a:latin typeface="Times New Roman Tj" pitchFamily="18" charset="-52"/>
              </a:rPr>
              <a:t>ќувваеро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соњиб</a:t>
            </a:r>
            <a:r>
              <a:rPr lang="ru-RU" sz="2400" dirty="0" smtClean="0">
                <a:latin typeface="Times New Roman Tj" pitchFamily="18" charset="-52"/>
              </a:rPr>
              <a:t> аст, ки ба </a:t>
            </a:r>
            <a:r>
              <a:rPr lang="ru-RU" sz="2400" dirty="0" err="1" smtClean="0">
                <a:latin typeface="Times New Roman Tj" pitchFamily="18" charset="-52"/>
              </a:rPr>
              <a:t>воситаи</a:t>
            </a:r>
            <a:r>
              <a:rPr lang="ru-RU" sz="2400" dirty="0" smtClean="0">
                <a:latin typeface="Times New Roman Tj" pitchFamily="18" charset="-52"/>
              </a:rPr>
              <a:t> он роњбар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расонад</a:t>
            </a:r>
            <a:r>
              <a:rPr lang="ru-RU" sz="2400" dirty="0" smtClean="0">
                <a:latin typeface="Times New Roman Tj" pitchFamily="18" charset="-52"/>
              </a:rPr>
              <a:t> ва аз </a:t>
            </a:r>
            <a:r>
              <a:rPr lang="ru-RU" sz="2400" dirty="0" err="1" smtClean="0">
                <a:latin typeface="Times New Roman Tj" pitchFamily="18" charset="-52"/>
              </a:rPr>
              <a:t>зердастон</a:t>
            </a:r>
            <a:r>
              <a:rPr lang="ru-RU" sz="2400" dirty="0" smtClean="0">
                <a:latin typeface="Times New Roman Tj" pitchFamily="18" charset="-52"/>
              </a:rPr>
              <a:t> барои ба </a:t>
            </a:r>
            <a:r>
              <a:rPr lang="ru-RU" sz="2400" dirty="0" err="1" smtClean="0">
                <a:latin typeface="Times New Roman Tj" pitchFamily="18" charset="-52"/>
              </a:rPr>
              <a:t>маќсад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гардидани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корхона</a:t>
            </a:r>
            <a:r>
              <a:rPr lang="ru-RU" sz="2400" dirty="0" smtClean="0">
                <a:latin typeface="Times New Roman Tj" pitchFamily="18" charset="-52"/>
              </a:rPr>
              <a:t> ин ё он </a:t>
            </a:r>
            <a:r>
              <a:rPr lang="ru-RU" sz="2400" dirty="0" err="1" smtClean="0">
                <a:latin typeface="Times New Roman Tj" pitchFamily="18" charset="-52"/>
              </a:rPr>
              <a:t>амалро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менељмент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падидаи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таѓйирёбанда</a:t>
            </a:r>
            <a:r>
              <a:rPr lang="ru-RU" sz="2400" dirty="0" smtClean="0">
                <a:latin typeface="Times New Roman Tj" pitchFamily="18" charset="-52"/>
              </a:rPr>
              <a:t> мебошад: </a:t>
            </a: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боло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меравад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вазифаи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иљро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, ва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коррашро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иваз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љои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dirty="0" err="1" smtClean="0">
                <a:latin typeface="Times New Roman Tj" pitchFamily="18" charset="-52"/>
              </a:rPr>
              <a:t>шогирдаш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татбиќи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чорањои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санљиширо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дарбар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мегирад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фишангњои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фармоиш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амр</a:t>
            </a:r>
            <a:r>
              <a:rPr lang="ru-RU" sz="2400" dirty="0" smtClean="0">
                <a:latin typeface="Times New Roman Tj" pitchFamily="18" charset="-52"/>
              </a:rPr>
              <a:t>, дар </a:t>
            </a:r>
            <a:r>
              <a:rPr lang="ru-RU" sz="2400" dirty="0" err="1" smtClean="0">
                <a:latin typeface="Times New Roman Tj" pitchFamily="18" charset="-52"/>
              </a:rPr>
              <a:t>корхона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бенизомї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иљрои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фармоиш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амр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саркашї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, роњбар </a:t>
            </a:r>
            <a:r>
              <a:rPr lang="ru-RU" sz="2400" dirty="0" err="1" smtClean="0">
                <a:latin typeface="Times New Roman Tj" pitchFamily="18" charset="-52"/>
              </a:rPr>
              <a:t>њуќуќ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, бо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њокимияти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корманди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вайронкорро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љазо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дињад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кор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озод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Албатта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њудудњои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номањдуд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Вале,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њукумати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ќабулшударо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зарур</a:t>
            </a:r>
            <a:r>
              <a:rPr lang="ru-RU" sz="2400" dirty="0" smtClean="0">
                <a:latin typeface="Times New Roman Tj" pitchFamily="18" charset="-52"/>
              </a:rPr>
              <a:t> аст, ки </a:t>
            </a:r>
            <a:r>
              <a:rPr lang="ru-RU" sz="2400" dirty="0" err="1" smtClean="0">
                <a:latin typeface="Times New Roman Tj" pitchFamily="18" charset="-52"/>
              </a:rPr>
              <a:t>зертобеъонаш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эътироф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дастур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наќши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эътироф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накунанд</a:t>
            </a:r>
            <a:r>
              <a:rPr lang="ru-RU" sz="2400" dirty="0" smtClean="0">
                <a:latin typeface="Times New Roman Tj" pitchFamily="18" charset="-52"/>
              </a:rPr>
              <a:t>, пас </a:t>
            </a:r>
            <a:r>
              <a:rPr lang="ru-RU" sz="2400" dirty="0" err="1" smtClean="0">
                <a:latin typeface="Times New Roman Tj" pitchFamily="18" charset="-52"/>
              </a:rPr>
              <a:t>маълум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, ки ў </a:t>
            </a:r>
            <a:r>
              <a:rPr lang="ru-RU" sz="2400" dirty="0" err="1" smtClean="0">
                <a:latin typeface="Times New Roman Tj" pitchFamily="18" charset="-52"/>
              </a:rPr>
              <a:t>умуман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ягон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хел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Бинобар</a:t>
            </a:r>
            <a:r>
              <a:rPr lang="ru-RU" sz="2400" dirty="0" smtClean="0">
                <a:latin typeface="Times New Roman Tj" pitchFamily="18" charset="-52"/>
              </a:rPr>
              <a:t> ин, </a:t>
            </a:r>
            <a:r>
              <a:rPr lang="ru-RU" sz="2400" dirty="0" err="1" smtClean="0">
                <a:latin typeface="Times New Roman Tj" pitchFamily="18" charset="-52"/>
              </a:rPr>
              <a:t>коркарди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мувофиќи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идроки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фармоишњо</a:t>
            </a:r>
            <a:r>
              <a:rPr lang="ru-RU" sz="2400" dirty="0" smtClean="0">
                <a:latin typeface="Times New Roman Tj" pitchFamily="18" charset="-52"/>
              </a:rPr>
              <a:t>, ин </a:t>
            </a:r>
            <a:r>
              <a:rPr lang="ru-RU" sz="2400" dirty="0" err="1" smtClean="0">
                <a:latin typeface="Times New Roman Tj" pitchFamily="18" charset="-52"/>
              </a:rPr>
              <a:t>методи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дурусти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муошират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тобеъон</a:t>
            </a:r>
            <a:r>
              <a:rPr lang="ru-RU" sz="2400" dirty="0" smtClean="0">
                <a:latin typeface="Times New Roman Tj" pitchFamily="18" charset="-52"/>
              </a:rPr>
              <a:t> ва роњбар мебошад.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Аз ин 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манбаи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нуќтаи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•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расмї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ки дар он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њокимият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аз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олї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роњбари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якум,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тавассути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њамаи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сатњњои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идоракунї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њаракат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;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•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њокимият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њамчун раванди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зертобеъон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дар ин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сурат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дараљаи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ќабул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кардан ё 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рад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кардани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иљрои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вазифањо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метавонанд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гуногун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бошанд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Баъзе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менељерон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коргарон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замон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њокимияти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расмї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Вале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маљбур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бошанд</a:t>
            </a:r>
            <a:r>
              <a:rPr lang="ru-RU" sz="2400" dirty="0" smtClean="0">
                <a:latin typeface="Times New Roman Tj" pitchFamily="18" charset="-52"/>
              </a:rPr>
              <a:t>, ки аз </a:t>
            </a:r>
            <a:r>
              <a:rPr lang="ru-RU" sz="2400" dirty="0" err="1" smtClean="0">
                <a:latin typeface="Times New Roman Tj" pitchFamily="18" charset="-52"/>
              </a:rPr>
              <a:t>методи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салобати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роњбарї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аз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нуќтаи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амалисозї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иљроиш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осонї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ислоњ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Роњбарони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таљрибадор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хотиррасон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масъулият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супориш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вазифањои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нишон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ваколатњои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сахту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дурушти</a:t>
            </a:r>
            <a:r>
              <a:rPr lang="ru-RU" sz="2400" dirty="0" smtClean="0">
                <a:latin typeface="Times New Roman Tj" pitchFamily="18" charset="-52"/>
              </a:rPr>
              <a:t> худ  </a:t>
            </a:r>
            <a:r>
              <a:rPr lang="ru-RU" sz="2400" dirty="0" err="1" smtClean="0">
                <a:latin typeface="Times New Roman Tj" pitchFamily="18" charset="-52"/>
              </a:rPr>
              <a:t>афзал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мешуморанд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муносибат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бурдани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чун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ќонунї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осон</a:t>
            </a:r>
            <a:r>
              <a:rPr lang="ru-RU" sz="2400" dirty="0" smtClean="0">
                <a:latin typeface="Times New Roman Tj" pitchFamily="18" charset="-52"/>
              </a:rPr>
              <a:t> аст: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коргар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боварї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дорад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ки роњбар барои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амр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додан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њақ дорад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ва ба таври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ќатъї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иљро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намудани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он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вазифаи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асосии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онњо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мебошад.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ташкилот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одатан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ќонун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ќарордодњо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Ќонунњо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корфармо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талаб</a:t>
            </a:r>
            <a:r>
              <a:rPr lang="ru-RU" sz="2400" dirty="0" smtClean="0">
                <a:latin typeface="Times New Roman Tj" pitchFamily="18" charset="-52"/>
              </a:rPr>
              <a:t> менамояд, ки </a:t>
            </a:r>
            <a:r>
              <a:rPr lang="ru-RU" sz="2400" dirty="0" err="1" smtClean="0">
                <a:latin typeface="Times New Roman Tj" pitchFamily="18" charset="-52"/>
              </a:rPr>
              <a:t>музди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њадди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аќалро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пардозад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андозаю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мўњлати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мењнати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дастаиро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мањдуд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Созишнома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иттифоќњои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касаба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ќатор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мањдудиятњоро</a:t>
            </a:r>
            <a:r>
              <a:rPr lang="ru-RU" sz="2400" dirty="0" smtClean="0">
                <a:latin typeface="Times New Roman Tj" pitchFamily="18" charset="-52"/>
              </a:rPr>
              <a:t> дар фаъолияти роњбар </a:t>
            </a:r>
            <a:r>
              <a:rPr lang="ru-RU" sz="2400" dirty="0" err="1" smtClean="0">
                <a:latin typeface="Times New Roman Tj" pitchFamily="18" charset="-52"/>
              </a:rPr>
              <a:t>муќарар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аз </a:t>
            </a:r>
            <a:r>
              <a:rPr lang="ru-RU" sz="2400" dirty="0" err="1" smtClean="0">
                <a:latin typeface="Times New Roman Tj" pitchFamily="18" charset="-52"/>
              </a:rPr>
              <a:t>љумла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номгўи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љазоњои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интизомии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кормандон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созишнома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шароитњои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шартномаи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инфиродї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корманд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пешнињод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Олими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амрикої</a:t>
            </a:r>
            <a:r>
              <a:rPr lang="ru-RU" sz="2400" dirty="0" smtClean="0">
                <a:latin typeface="Times New Roman Tj" pitchFamily="18" charset="-52"/>
              </a:rPr>
              <a:t> Майкл </a:t>
            </a:r>
            <a:r>
              <a:rPr lang="ru-RU" sz="2400" dirty="0" err="1" smtClean="0">
                <a:latin typeface="Times New Roman Tj" pitchFamily="18" charset="-52"/>
              </a:rPr>
              <a:t>Мескон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шаклњои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зерини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дар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ќатори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шакли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њокимият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дар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асоси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u="sng" dirty="0" err="1" smtClean="0">
                <a:solidFill>
                  <a:srgbClr val="7030A0"/>
                </a:solidFill>
                <a:latin typeface="Times New Roman Tj" pitchFamily="18" charset="-52"/>
              </a:rPr>
              <a:t>маљбуркунї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њокимияти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ќонунї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),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менељер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метавонад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њокимиятро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дар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асоси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музди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мењнат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истифода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барад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; </a:t>
            </a:r>
            <a:r>
              <a:rPr lang="ru-RU" sz="2400" b="1" i="1" u="sng" dirty="0" err="1" smtClean="0">
                <a:solidFill>
                  <a:srgbClr val="7030A0"/>
                </a:solidFill>
                <a:latin typeface="Times New Roman Tj" pitchFamily="18" charset="-52"/>
              </a:rPr>
              <a:t>њокимияти</a:t>
            </a:r>
            <a:r>
              <a:rPr lang="ru-RU" sz="2400" b="1" i="1" u="sng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u="sng" dirty="0" err="1" smtClean="0">
                <a:solidFill>
                  <a:srgbClr val="7030A0"/>
                </a:solidFill>
                <a:latin typeface="Times New Roman Tj" pitchFamily="18" charset="-52"/>
              </a:rPr>
              <a:t>озмоишї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дар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асоси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эътиќоди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боаќлонаи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зертобеон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дар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дурустии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амалҳои роҳбар сохта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шудааст; </a:t>
            </a:r>
            <a:r>
              <a:rPr lang="ru-RU" sz="2400" b="1" i="1" u="sng" dirty="0" err="1" smtClean="0">
                <a:solidFill>
                  <a:srgbClr val="7030A0"/>
                </a:solidFill>
                <a:latin typeface="Times New Roman Tj" pitchFamily="18" charset="-52"/>
              </a:rPr>
              <a:t>њокимияти</a:t>
            </a:r>
            <a:r>
              <a:rPr lang="ru-RU" sz="2400" b="1" i="1" u="sng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u="sng" dirty="0" err="1" smtClean="0">
                <a:solidFill>
                  <a:srgbClr val="7030A0"/>
                </a:solidFill>
                <a:latin typeface="Times New Roman Tj" pitchFamily="18" charset="-52"/>
              </a:rPr>
              <a:t>намунавї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, ки бо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сифатњои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шахсї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ё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ќобилиятњои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сарварї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зертобеон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таъсир</a:t>
            </a:r>
            <a:r>
              <a:rPr lang="ru-RU" sz="24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4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мерасонад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бавосита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берунї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дохилї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дорои</a:t>
            </a:r>
            <a:r>
              <a:rPr lang="ru-RU" sz="2400" dirty="0" smtClean="0">
                <a:latin typeface="Times New Roman Tj" pitchFamily="18" charset="-52"/>
              </a:rPr>
              <a:t> бисёр </a:t>
            </a:r>
            <a:r>
              <a:rPr lang="ru-RU" sz="2400" dirty="0" err="1" smtClean="0">
                <a:latin typeface="Times New Roman Tj" pitchFamily="18" charset="-52"/>
              </a:rPr>
              <a:t>мањдудиятњои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Талаботњои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сиёсї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њуќуќї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маънавї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ахлоќї</a:t>
            </a:r>
            <a:r>
              <a:rPr lang="ru-RU" sz="2400" dirty="0" smtClean="0">
                <a:latin typeface="Times New Roman Tj" pitchFamily="18" charset="-52"/>
              </a:rPr>
              <a:t>, иљтимої ва </a:t>
            </a:r>
            <a:r>
              <a:rPr lang="ru-RU" sz="2400" dirty="0" err="1" smtClean="0">
                <a:latin typeface="Times New Roman Tj" pitchFamily="18" charset="-52"/>
              </a:rPr>
              <a:t>иќтисодї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амалишавии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мањдуд</a:t>
            </a:r>
            <a:r>
              <a:rPr lang="ru-RU" sz="2400" dirty="0" smtClean="0">
                <a:latin typeface="Times New Roman Tj" pitchFamily="18" charset="-52"/>
              </a:rPr>
              <a:t> менамояд.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5904656"/>
          </a:xfrm>
        </p:spPr>
        <p:txBody>
          <a:bodyPr>
            <a:normAutofit/>
          </a:bodyPr>
          <a:lstStyle/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just"/>
            <a:endParaRPr lang="ru-RU" sz="2400" dirty="0" smtClean="0">
              <a:latin typeface="Times New Roman Tj" pitchFamily="18" charset="-52"/>
            </a:endParaRPr>
          </a:p>
          <a:p>
            <a:pPr algn="ctr">
              <a:buNone/>
            </a:pPr>
            <a:r>
              <a:rPr lang="ru-RU" sz="4800" b="1" dirty="0" smtClean="0">
                <a:latin typeface="Times New Roman Tj" pitchFamily="18" charset="-52"/>
              </a:rPr>
              <a:t>БА ДИЌЌАТАТОН ТАШАККУР!</a:t>
            </a:r>
            <a:endParaRPr lang="ru-RU" sz="4800" dirty="0" smtClean="0">
              <a:latin typeface="Times New Roman Tj" pitchFamily="18" charset="-52"/>
            </a:endParaRP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 algn="just"/>
            <a:r>
              <a:rPr lang="ru-RU" sz="2400" dirty="0" err="1" smtClean="0">
                <a:latin typeface="Times New Roman Tj" pitchFamily="18" charset="-52"/>
              </a:rPr>
              <a:t>Зери</a:t>
            </a:r>
            <a:r>
              <a:rPr lang="ru-RU" sz="2400" dirty="0" smtClean="0">
                <a:latin typeface="Times New Roman Tj" pitchFamily="18" charset="-52"/>
              </a:rPr>
              <a:t> мафњуми </a:t>
            </a:r>
            <a:r>
              <a:rPr lang="ru-RU" sz="2400" dirty="0" err="1" smtClean="0">
                <a:latin typeface="Times New Roman Tj" pitchFamily="18" charset="-52"/>
              </a:rPr>
              <a:t>нуфузи</a:t>
            </a:r>
            <a:r>
              <a:rPr lang="ru-RU" sz="2400" dirty="0" smtClean="0">
                <a:latin typeface="Times New Roman Tj" pitchFamily="18" charset="-52"/>
              </a:rPr>
              <a:t> иљтимої </a:t>
            </a:r>
            <a:r>
              <a:rPr lang="ru-RU" sz="2400" dirty="0" err="1" smtClean="0">
                <a:latin typeface="Times New Roman Tj" pitchFamily="18" charset="-52"/>
              </a:rPr>
              <a:t>раванде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фањмида</a:t>
            </a:r>
            <a:r>
              <a:rPr lang="ru-RU" sz="2400" dirty="0" smtClean="0">
                <a:latin typeface="Times New Roman Tj" pitchFamily="18" charset="-52"/>
              </a:rPr>
              <a:t> мешавад, ки ба </a:t>
            </a:r>
            <a:r>
              <a:rPr lang="ru-RU" sz="2400" dirty="0" err="1" smtClean="0">
                <a:latin typeface="Times New Roman Tj" pitchFamily="18" charset="-52"/>
              </a:rPr>
              <a:t>воситаи</a:t>
            </a:r>
            <a:r>
              <a:rPr lang="ru-RU" sz="2400" dirty="0" smtClean="0">
                <a:latin typeface="Times New Roman Tj" pitchFamily="18" charset="-52"/>
              </a:rPr>
              <a:t> он рафтори як ё </a:t>
            </a:r>
            <a:r>
              <a:rPr lang="ru-RU" sz="2400" dirty="0" err="1" smtClean="0">
                <a:latin typeface="Times New Roman Tj" pitchFamily="18" charset="-52"/>
              </a:rPr>
              <a:t>якчанд</a:t>
            </a:r>
            <a:r>
              <a:rPr lang="ru-RU" sz="2400" dirty="0" smtClean="0">
                <a:latin typeface="Times New Roman Tj" pitchFamily="18" charset="-52"/>
              </a:rPr>
              <a:t> одамон </a:t>
            </a:r>
            <a:r>
              <a:rPr lang="ru-RU" sz="2400" dirty="0" err="1" smtClean="0">
                <a:latin typeface="Times New Roman Tj" pitchFamily="18" charset="-52"/>
              </a:rPr>
              <a:t>њолати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одамонро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таѓйир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медињад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latin typeface="Times New Roman Tj" pitchFamily="18" charset="-52"/>
              </a:rPr>
              <a:t>рафтор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дониш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эътиќод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арзишњо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маром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муносибат</a:t>
            </a:r>
            <a:r>
              <a:rPr lang="ru-RU" sz="2400" dirty="0" smtClean="0">
                <a:latin typeface="Times New Roman Tj" pitchFamily="18" charset="-52"/>
              </a:rPr>
              <a:t> ба ин ё он </a:t>
            </a:r>
            <a:r>
              <a:rPr lang="ru-RU" sz="2400" dirty="0" err="1" smtClean="0">
                <a:latin typeface="Times New Roman Tj" pitchFamily="18" charset="-52"/>
              </a:rPr>
              <a:t>ашё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падида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Нуфуз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эътибор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ќисми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асосии</a:t>
            </a:r>
            <a:r>
              <a:rPr lang="ru-RU" sz="2400" dirty="0" smtClean="0">
                <a:latin typeface="Times New Roman Tj" pitchFamily="18" charset="-52"/>
              </a:rPr>
              <a:t> раванди </a:t>
            </a:r>
            <a:r>
              <a:rPr lang="ru-RU" sz="2400" dirty="0" err="1" smtClean="0">
                <a:latin typeface="Times New Roman Tj" pitchFamily="18" charset="-52"/>
              </a:rPr>
              <a:t>њамкории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одамон,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психологии </a:t>
            </a:r>
            <a:r>
              <a:rPr lang="ru-RU" sz="2400" dirty="0" err="1" smtClean="0">
                <a:latin typeface="Times New Roman Tj" pitchFamily="18" charset="-52"/>
              </a:rPr>
              <a:t>сарварї</a:t>
            </a:r>
            <a:r>
              <a:rPr lang="ru-RU" sz="2400" dirty="0" smtClean="0"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Барои он ки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шавї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њокимияти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эњтимолї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кам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истифода</a:t>
            </a:r>
            <a:r>
              <a:rPr lang="ru-RU" sz="2400" dirty="0" smtClean="0">
                <a:latin typeface="Times New Roman Tj" pitchFamily="18" charset="-52"/>
              </a:rPr>
              <a:t> бурда, ба </a:t>
            </a:r>
            <a:r>
              <a:rPr lang="ru-RU" sz="2400" dirty="0" err="1" smtClean="0">
                <a:latin typeface="Times New Roman Tj" pitchFamily="18" charset="-52"/>
              </a:rPr>
              <a:t>дигарон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иродаи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онњо</a:t>
            </a:r>
            <a:r>
              <a:rPr lang="ru-RU" sz="2400" dirty="0" smtClean="0">
                <a:latin typeface="Times New Roman Tj" pitchFamily="18" charset="-52"/>
              </a:rPr>
              <a:t> бор карда, </a:t>
            </a:r>
            <a:r>
              <a:rPr lang="ru-RU" sz="2400" dirty="0" err="1" smtClean="0">
                <a:latin typeface="Times New Roman Tj" pitchFamily="18" charset="-52"/>
              </a:rPr>
              <a:t>ќарорњои</a:t>
            </a:r>
            <a:r>
              <a:rPr lang="ru-RU" sz="2400" dirty="0" smtClean="0">
                <a:latin typeface="Times New Roman Tj" pitchFamily="18" charset="-52"/>
              </a:rPr>
              <a:t> барои худ </a:t>
            </a:r>
            <a:r>
              <a:rPr lang="ru-RU" sz="2400" dirty="0" err="1" smtClean="0">
                <a:latin typeface="Times New Roman Tj" pitchFamily="18" charset="-52"/>
              </a:rPr>
              <a:t>заруриро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ќабул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намої</a:t>
            </a:r>
            <a:r>
              <a:rPr lang="ru-RU" sz="2400" dirty="0" smtClean="0">
                <a:latin typeface="Times New Roman Tj" pitchFamily="18" charset="-52"/>
              </a:rPr>
              <a:t>, ин ё </a:t>
            </a:r>
            <a:r>
              <a:rPr lang="ru-RU" sz="2400" dirty="0" err="1" smtClean="0">
                <a:latin typeface="Times New Roman Tj" pitchFamily="18" charset="-52"/>
              </a:rPr>
              <a:t>дигаронро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пайравони</a:t>
            </a:r>
            <a:r>
              <a:rPr lang="ru-RU" sz="2400" dirty="0" smtClean="0">
                <a:latin typeface="Times New Roman Tj" pitchFamily="18" charset="-52"/>
              </a:rPr>
              <a:t> худ </a:t>
            </a:r>
            <a:r>
              <a:rPr lang="ru-RU" sz="2400" dirty="0" err="1" smtClean="0">
                <a:latin typeface="Times New Roman Tj" pitchFamily="18" charset="-52"/>
              </a:rPr>
              <a:t>табдил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дињї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дар раванди </a:t>
            </a:r>
            <a:r>
              <a:rPr lang="ru-RU" sz="2400" dirty="0" err="1" smtClean="0">
                <a:latin typeface="Times New Roman Tj" pitchFamily="18" charset="-52"/>
              </a:rPr>
              <a:t>муошират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дутарафа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Аммо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вобаста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сарварї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бораи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нобаробар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сухан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меронанд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њангоми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расонидани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шахси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Ѓайр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аз ин, ин </a:t>
            </a:r>
            <a:r>
              <a:rPr lang="ru-RU" sz="2400" dirty="0" err="1" smtClean="0">
                <a:latin typeface="Times New Roman Tj" pitchFamily="18" charset="-52"/>
              </a:rPr>
              <a:t>таъсир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муддатњои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тўлонї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нигоњ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Албатта</a:t>
            </a:r>
            <a:r>
              <a:rPr lang="ru-RU" sz="2400" dirty="0" smtClean="0">
                <a:latin typeface="Times New Roman Tj" pitchFamily="18" charset="-52"/>
              </a:rPr>
              <a:t>, пеш аз он ки </a:t>
            </a:r>
            <a:r>
              <a:rPr lang="ru-RU" sz="2400" dirty="0" err="1" smtClean="0">
                <a:latin typeface="Times New Roman Tj" pitchFamily="18" charset="-52"/>
              </a:rPr>
              <a:t>иродаи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худро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касе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талкин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бошї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захираҳои гуногун</a:t>
            </a:r>
            <a:r>
              <a:rPr lang="ru-RU" sz="2400" dirty="0" smtClean="0">
                <a:latin typeface="Times New Roman Tj" pitchFamily="18" charset="-52"/>
              </a:rPr>
              <a:t>: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имконият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  <a:latin typeface="Times New Roman Tj" pitchFamily="18" charset="-52"/>
              </a:rPr>
              <a:t>амал</a:t>
            </a:r>
            <a:r>
              <a:rPr lang="ru-RU" sz="2400" dirty="0" smtClean="0">
                <a:solidFill>
                  <a:srgbClr val="FF0000"/>
                </a:solidFill>
                <a:latin typeface="Times New Roman Tj" pitchFamily="18" charset="-52"/>
              </a:rPr>
              <a:t>, объект </a:t>
            </a:r>
            <a:r>
              <a:rPr lang="ru-RU" sz="2400" dirty="0" smtClean="0">
                <a:latin typeface="Times New Roman Tj" pitchFamily="18" charset="-52"/>
              </a:rPr>
              <a:t>ва </a:t>
            </a:r>
            <a:r>
              <a:rPr lang="ru-RU" sz="2400" dirty="0" err="1" smtClean="0">
                <a:latin typeface="Times New Roman Tj" pitchFamily="18" charset="-52"/>
              </a:rPr>
              <a:t>ѓайра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такя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Инҳо </a:t>
            </a:r>
            <a:r>
              <a:rPr lang="ru-RU" sz="2400" dirty="0" err="1" smtClean="0">
                <a:latin typeface="Times New Roman Tj" pitchFamily="18" charset="-52"/>
              </a:rPr>
              <a:t>метавонанд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идеалї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(ирода, характер,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қобилияти ташкилотчигї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ѓ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.)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моддї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(пул,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њавасмандї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ё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маљбуркунї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бошанд</a:t>
            </a:r>
            <a:r>
              <a:rPr lang="ru-RU" sz="2400" dirty="0" smtClean="0">
                <a:latin typeface="Times New Roman Tj" pitchFamily="18" charset="-52"/>
              </a:rPr>
              <a:t>, ки ба раванди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нафар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нафари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гурўњ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328592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400" b="1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 Tj" pitchFamily="18" charset="-52"/>
              </a:rPr>
              <a:t>захирањоро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 ба се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 Tj" pitchFamily="18" charset="-52"/>
              </a:rPr>
              <a:t>гурўњ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 Tj" pitchFamily="18" charset="-52"/>
              </a:rPr>
              <a:t>људо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мекунанд</a:t>
            </a:r>
            <a:r>
              <a:rPr lang="ru-RU" sz="2400" b="1" dirty="0" smtClean="0">
                <a:solidFill>
                  <a:srgbClr val="FF0000"/>
                </a:solidFill>
                <a:latin typeface="Times New Roman Tj" pitchFamily="18" charset="-52"/>
              </a:rPr>
              <a:t>: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 Tj" pitchFamily="18" charset="-52"/>
              </a:rPr>
              <a:t>1) </a:t>
            </a:r>
            <a:r>
              <a:rPr lang="ru-RU" dirty="0" err="1" smtClean="0">
                <a:latin typeface="Times New Roman Tj" pitchFamily="18" charset="-52"/>
              </a:rPr>
              <a:t>Воситаи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, ки ба </a:t>
            </a:r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мушаххасе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лидерї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 вале ба </a:t>
            </a:r>
            <a:r>
              <a:rPr lang="ru-RU" dirty="0" err="1" smtClean="0">
                <a:latin typeface="Times New Roman Tj" pitchFamily="18" charset="-52"/>
              </a:rPr>
              <a:t>мавќеи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расмї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наќш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мавќеи</a:t>
            </a:r>
            <a:r>
              <a:rPr lang="ru-RU" dirty="0" smtClean="0">
                <a:latin typeface="Times New Roman Tj" pitchFamily="18" charset="-52"/>
              </a:rPr>
              <a:t> ў дар </a:t>
            </a:r>
            <a:r>
              <a:rPr lang="ru-RU" dirty="0" err="1" smtClean="0">
                <a:latin typeface="Times New Roman Tj" pitchFamily="18" charset="-52"/>
              </a:rPr>
              <a:t>љомеа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вобаста</a:t>
            </a:r>
            <a:r>
              <a:rPr lang="ru-RU" dirty="0" smtClean="0">
                <a:latin typeface="Times New Roman Tj" pitchFamily="18" charset="-52"/>
              </a:rPr>
              <a:t> мебошад.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Мавќеи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расмї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аллакай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њокимияти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ќонуниро</a:t>
            </a:r>
            <a:r>
              <a:rPr lang="ru-RU" dirty="0" smtClean="0">
                <a:latin typeface="Times New Roman Tj" pitchFamily="18" charset="-52"/>
              </a:rPr>
              <a:t> дар бар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чорчубаи</a:t>
            </a:r>
            <a:r>
              <a:rPr lang="ru-RU" dirty="0" smtClean="0">
                <a:latin typeface="Times New Roman Tj" pitchFamily="18" charset="-52"/>
              </a:rPr>
              <a:t> он, </a:t>
            </a:r>
            <a:r>
              <a:rPr lang="ru-RU" dirty="0" err="1" smtClean="0">
                <a:latin typeface="Times New Roman Tj" pitchFamily="18" charset="-52"/>
              </a:rPr>
              <a:t>дигареро</a:t>
            </a:r>
            <a:r>
              <a:rPr lang="ru-RU" dirty="0" smtClean="0">
                <a:latin typeface="Times New Roman Tj" pitchFamily="18" charset="-52"/>
              </a:rPr>
              <a:t> дар самти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маљбур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созад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 Tj" pitchFamily="18" charset="-52"/>
              </a:rPr>
              <a:t>Одами </a:t>
            </a:r>
            <a:r>
              <a:rPr lang="ru-RU" dirty="0" err="1" smtClean="0">
                <a:latin typeface="Times New Roman Tj" pitchFamily="18" charset="-52"/>
              </a:rPr>
              <a:t>дораи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њокимият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доираи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ќонун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амал</a:t>
            </a:r>
            <a:r>
              <a:rPr lang="ru-RU" dirty="0" smtClean="0">
                <a:latin typeface="Times New Roman Tj" pitchFamily="18" charset="-52"/>
              </a:rPr>
              <a:t> карда, </a:t>
            </a:r>
            <a:r>
              <a:rPr lang="ru-RU" dirty="0" err="1" smtClean="0">
                <a:latin typeface="Times New Roman Tj" pitchFamily="18" charset="-52"/>
              </a:rPr>
              <a:t>онњоеро</a:t>
            </a:r>
            <a:r>
              <a:rPr lang="ru-RU" dirty="0" smtClean="0">
                <a:latin typeface="Times New Roman Tj" pitchFamily="18" charset="-52"/>
              </a:rPr>
              <a:t>, ки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мешуморад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љазо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њавасманд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Сарваре</a:t>
            </a:r>
            <a:r>
              <a:rPr lang="ru-RU" dirty="0" smtClean="0">
                <a:latin typeface="Times New Roman Tj" pitchFamily="18" charset="-52"/>
              </a:rPr>
              <a:t>, ки ин ё он </a:t>
            </a:r>
            <a:r>
              <a:rPr lang="ru-RU" dirty="0" err="1" smtClean="0">
                <a:latin typeface="Times New Roman Tj" pitchFamily="18" charset="-52"/>
              </a:rPr>
              <a:t>мавќеи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расмиро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ноил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гардидааст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воситањои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назоратро</a:t>
            </a:r>
            <a:r>
              <a:rPr lang="ru-RU" dirty="0" smtClean="0">
                <a:latin typeface="Times New Roman Tj" pitchFamily="18" charset="-52"/>
              </a:rPr>
              <a:t> барои </a:t>
            </a:r>
            <a:r>
              <a:rPr lang="ru-RU" dirty="0" err="1" smtClean="0">
                <a:latin typeface="Times New Roman Tj" pitchFamily="18" charset="-52"/>
              </a:rPr>
              <a:t>таќсими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неъматњои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мухталиф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гирифта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воситањои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зўроварї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њамчунин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дастгирии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ќонун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урфу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одатњоеро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ихтиёри</a:t>
            </a:r>
            <a:r>
              <a:rPr lang="ru-RU" dirty="0" smtClean="0">
                <a:latin typeface="Times New Roman Tj" pitchFamily="18" charset="-52"/>
              </a:rPr>
              <a:t> худ </a:t>
            </a:r>
            <a:r>
              <a:rPr lang="ru-RU" dirty="0" err="1" smtClean="0">
                <a:latin typeface="Times New Roman Tj" pitchFamily="18" charset="-52"/>
              </a:rPr>
              <a:t>мегирад</a:t>
            </a:r>
            <a:r>
              <a:rPr lang="ru-RU" dirty="0" smtClean="0">
                <a:latin typeface="Times New Roman Tj" pitchFamily="18" charset="-52"/>
              </a:rPr>
              <a:t>, ки </a:t>
            </a:r>
            <a:r>
              <a:rPr lang="ru-RU" dirty="0" err="1" smtClean="0">
                <a:latin typeface="Times New Roman Tj" pitchFamily="18" charset="-52"/>
              </a:rPr>
              <a:t>шањрвандонро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вазифадор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менамоянд</a:t>
            </a:r>
            <a:r>
              <a:rPr lang="ru-RU" dirty="0" smtClean="0">
                <a:latin typeface="Times New Roman Tj" pitchFamily="18" charset="-52"/>
              </a:rPr>
              <a:t>, ба ин </a:t>
            </a:r>
            <a:r>
              <a:rPr lang="ru-RU" dirty="0" err="1" smtClean="0">
                <a:latin typeface="Times New Roman Tj" pitchFamily="18" charset="-52"/>
              </a:rPr>
              <a:t>сарвар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итоат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намоянд</a:t>
            </a:r>
            <a:r>
              <a:rPr lang="ru-RU" dirty="0" smtClean="0">
                <a:latin typeface="Times New Roman Tj" pitchFamily="18" charset="-52"/>
              </a:rPr>
              <a:t>.</a:t>
            </a:r>
            <a:endParaRPr lang="ru-RU" dirty="0" smtClean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 Tj" pitchFamily="18" charset="-52"/>
              </a:rPr>
              <a:t>2) </a:t>
            </a:r>
            <a:r>
              <a:rPr lang="ru-RU" dirty="0" err="1" smtClean="0">
                <a:latin typeface="Times New Roman Tj" pitchFamily="18" charset="-52"/>
              </a:rPr>
              <a:t>Воситањои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сарварро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err="1" smtClean="0">
                <a:latin typeface="Times New Roman Tj" pitchFamily="18" charset="-52"/>
              </a:rPr>
              <a:t>Бинобар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ин, </a:t>
            </a:r>
            <a:r>
              <a:rPr lang="ru-RU" dirty="0" err="1" smtClean="0">
                <a:latin typeface="Times New Roman Tj" pitchFamily="18" charset="-52"/>
              </a:rPr>
              <a:t>мањз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аксари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одамоне</a:t>
            </a:r>
            <a:r>
              <a:rPr lang="ru-RU" dirty="0" smtClean="0">
                <a:latin typeface="Times New Roman Tj" pitchFamily="18" charset="-52"/>
              </a:rPr>
              <a:t>, ки </a:t>
            </a:r>
            <a:r>
              <a:rPr lang="ru-RU" dirty="0" err="1" smtClean="0">
                <a:latin typeface="Times New Roman Tj" pitchFamily="18" charset="-52"/>
              </a:rPr>
              <a:t>кўшиши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бадаст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овардани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њокимиятро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доранд</a:t>
            </a:r>
            <a:r>
              <a:rPr lang="ru-RU" dirty="0" smtClean="0">
                <a:latin typeface="Times New Roman Tj" pitchFamily="18" charset="-52"/>
              </a:rPr>
              <a:t> ба имиджи худ </a:t>
            </a:r>
            <a:r>
              <a:rPr lang="ru-RU" dirty="0" err="1" smtClean="0">
                <a:latin typeface="Times New Roman Tj" pitchFamily="18" charset="-52"/>
              </a:rPr>
              <a:t>диќќати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медињанд</a:t>
            </a:r>
            <a:r>
              <a:rPr lang="ru-RU" dirty="0" smtClean="0">
                <a:latin typeface="Times New Roman Tj" pitchFamily="18" charset="-52"/>
              </a:rPr>
              <a:t>, ки ба љанбањои </a:t>
            </a:r>
            <a:r>
              <a:rPr lang="ru-RU" dirty="0" err="1" smtClean="0">
                <a:latin typeface="Times New Roman Tj" pitchFamily="18" charset="-52"/>
              </a:rPr>
              <a:t>мусбии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шахсият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сифат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рафтор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тарљумаи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њол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ѓайра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 </a:t>
            </a:r>
            <a:r>
              <a:rPr lang="ru-RU" dirty="0" err="1" smtClean="0">
                <a:latin typeface="Times New Roman Tj" pitchFamily="18" charset="-52"/>
              </a:rPr>
              <a:t>хатти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батол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кашида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љињатњои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манфиро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рўйпуш</a:t>
            </a:r>
            <a:r>
              <a:rPr lang="ru-RU" dirty="0" smtClean="0">
                <a:latin typeface="Times New Roman Tj" pitchFamily="18" charset="-52"/>
              </a:rPr>
              <a:t> менамояд.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err="1" smtClean="0">
                <a:latin typeface="Times New Roman Tj" pitchFamily="18" charset="-52"/>
              </a:rPr>
              <a:t>Пайравони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сарвар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гўё</a:t>
            </a:r>
            <a:r>
              <a:rPr lang="ru-RU" dirty="0" smtClean="0">
                <a:latin typeface="Times New Roman Tj" pitchFamily="18" charset="-52"/>
              </a:rPr>
              <a:t> ба ин </a:t>
            </a:r>
            <a:r>
              <a:rPr lang="ru-RU" dirty="0" err="1" smtClean="0">
                <a:latin typeface="Times New Roman Tj" pitchFamily="18" charset="-52"/>
              </a:rPr>
              <a:t>хислатњои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мусбї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сифат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тарљумаи</a:t>
            </a:r>
            <a:r>
              <a:rPr lang="ru-RU" dirty="0" smtClean="0">
                <a:latin typeface="Times New Roman Tj" pitchFamily="18" charset="-52"/>
              </a:rPr>
              <a:t> њол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мувофиќи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принсипи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: «Ба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гўед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дўсти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Шумо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кист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мегўям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ки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Шумо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кистед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»)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њамроњ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шудаанд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восита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моњияти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муносибати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сарвар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пайравонаш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њама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муњимтар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мебошанд</a:t>
            </a:r>
            <a:r>
              <a:rPr lang="ru-RU" dirty="0" smtClean="0">
                <a:latin typeface="Times New Roman Tj" pitchFamily="18" charset="-52"/>
              </a:rPr>
              <a:t>.</a:t>
            </a: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захирањоро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ба се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гурўњ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људо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мекунанд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: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507288" cy="5328592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latin typeface="Times New Roman Tj" pitchFamily="18" charset="-52"/>
              </a:rPr>
              <a:t>3) </a:t>
            </a:r>
            <a:r>
              <a:rPr lang="ru-RU" dirty="0" err="1" smtClean="0">
                <a:latin typeface="Times New Roman Tj" pitchFamily="18" charset="-52"/>
              </a:rPr>
              <a:t>Таъсиррасоние</a:t>
            </a:r>
            <a:r>
              <a:rPr lang="ru-RU" dirty="0" smtClean="0">
                <a:latin typeface="Times New Roman Tj" pitchFamily="18" charset="-52"/>
              </a:rPr>
              <a:t>, ки ба </a:t>
            </a:r>
            <a:r>
              <a:rPr lang="ru-RU" dirty="0" err="1" smtClean="0">
                <a:latin typeface="Times New Roman Tj" pitchFamily="18" charset="-52"/>
              </a:rPr>
              <a:t>воситаи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сухан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сухани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махсус</a:t>
            </a:r>
            <a:r>
              <a:rPr lang="ru-RU" dirty="0" smtClean="0">
                <a:latin typeface="Times New Roman Tj" pitchFamily="18" charset="-52"/>
              </a:rPr>
              <a:t> амалї </a:t>
            </a:r>
            <a:r>
              <a:rPr lang="ru-RU" dirty="0" err="1" smtClean="0">
                <a:latin typeface="Times New Roman Tj" pitchFamily="18" charset="-52"/>
              </a:rPr>
              <a:t>мегардад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smtClean="0">
                <a:latin typeface="Times New Roman Tj" pitchFamily="18" charset="-52"/>
              </a:rPr>
              <a:t>Дар </a:t>
            </a:r>
            <a:r>
              <a:rPr lang="ru-RU" dirty="0" smtClean="0">
                <a:latin typeface="Times New Roman Tj" pitchFamily="18" charset="-52"/>
              </a:rPr>
              <a:t>ин </a:t>
            </a:r>
            <a:r>
              <a:rPr lang="ru-RU" dirty="0" err="1" smtClean="0">
                <a:latin typeface="Times New Roman Tj" pitchFamily="18" charset="-52"/>
              </a:rPr>
              <a:t>љо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сухан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бораи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санъати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бовар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кунонидани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сарвар</a:t>
            </a:r>
            <a:r>
              <a:rPr lang="ru-RU" dirty="0" smtClean="0">
                <a:latin typeface="Times New Roman Tj" pitchFamily="18" charset="-52"/>
              </a:rPr>
              <a:t>, дарёфти </a:t>
            </a:r>
            <a:r>
              <a:rPr lang="ru-RU" dirty="0" err="1" smtClean="0">
                <a:latin typeface="Times New Roman Tj" pitchFamily="18" charset="-52"/>
              </a:rPr>
              <a:t>суханњои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зарурие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smtClean="0">
                <a:latin typeface="Times New Roman Tj" pitchFamily="18" charset="-52"/>
              </a:rPr>
              <a:t>ки </a:t>
            </a:r>
            <a:r>
              <a:rPr lang="ru-RU" dirty="0" err="1" smtClean="0">
                <a:latin typeface="Times New Roman Tj" pitchFamily="18" charset="-52"/>
              </a:rPr>
              <a:t>талабот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арзиш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идеалњои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одамонро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ќонеъ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созад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љањонбинии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онњоро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нишон</a:t>
            </a:r>
            <a:r>
              <a:rPr lang="ru-RU" dirty="0" smtClean="0">
                <a:latin typeface="Times New Roman Tj" pitchFamily="18" charset="-52"/>
              </a:rPr>
              <a:t> дода </a:t>
            </a:r>
            <a:r>
              <a:rPr lang="ru-RU" dirty="0" err="1" smtClean="0">
                <a:latin typeface="Times New Roman Tj" pitchFamily="18" charset="-52"/>
              </a:rPr>
              <a:t>тавонад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меравад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Суханњое</a:t>
            </a:r>
            <a:r>
              <a:rPr lang="ru-RU" dirty="0" smtClean="0">
                <a:latin typeface="Times New Roman Tj" pitchFamily="18" charset="-52"/>
              </a:rPr>
              <a:t>, ки аз </a:t>
            </a:r>
            <a:r>
              <a:rPr lang="ru-RU" dirty="0" err="1" smtClean="0">
                <a:latin typeface="Times New Roman Tj" pitchFamily="18" charset="-52"/>
              </a:rPr>
              <a:t>тарафи</a:t>
            </a:r>
            <a:r>
              <a:rPr lang="ru-RU" dirty="0" smtClean="0">
                <a:latin typeface="Times New Roman Tj" pitchFamily="18" charset="-52"/>
              </a:rPr>
              <a:t> як </a:t>
            </a:r>
            <a:r>
              <a:rPr lang="ru-RU" dirty="0" err="1" smtClean="0">
                <a:latin typeface="Times New Roman Tj" pitchFamily="18" charset="-52"/>
              </a:rPr>
              <a:t>шахс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гуфта</a:t>
            </a:r>
            <a:r>
              <a:rPr lang="ru-RU" dirty="0" smtClean="0">
                <a:latin typeface="Times New Roman Tj" pitchFamily="18" charset="-52"/>
              </a:rPr>
              <a:t> мешавад, барои </a:t>
            </a:r>
            <a:r>
              <a:rPr lang="ru-RU" dirty="0" err="1" smtClean="0">
                <a:latin typeface="Times New Roman Tj" pitchFamily="18" charset="-52"/>
              </a:rPr>
              <a:t>шунавандагон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бештар</a:t>
            </a:r>
            <a:r>
              <a:rPr lang="ru-RU" dirty="0" smtClean="0">
                <a:latin typeface="Times New Roman Tj" pitchFamily="18" charset="-52"/>
              </a:rPr>
              <a:t> ё </a:t>
            </a:r>
            <a:r>
              <a:rPr lang="ru-RU" dirty="0" err="1" smtClean="0">
                <a:latin typeface="Times New Roman Tj" pitchFamily="18" charset="-52"/>
              </a:rPr>
              <a:t>камтар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муваффаќ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бошад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яъне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Сухани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хубро</a:t>
            </a:r>
            <a:r>
              <a:rPr lang="ru-RU" dirty="0" smtClean="0">
                <a:latin typeface="Times New Roman Tj" pitchFamily="18" charset="-52"/>
              </a:rPr>
              <a:t> бо </a:t>
            </a:r>
            <a:r>
              <a:rPr lang="ru-RU" dirty="0" err="1" smtClean="0">
                <a:latin typeface="Times New Roman Tj" pitchFamily="18" charset="-52"/>
              </a:rPr>
              <a:t>далелњои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дуруст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бо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истифода</a:t>
            </a:r>
            <a:r>
              <a:rPr lang="ru-RU" dirty="0" smtClean="0">
                <a:latin typeface="Times New Roman Tj" pitchFamily="18" charset="-52"/>
              </a:rPr>
              <a:t> аз </a:t>
            </a:r>
            <a:r>
              <a:rPr lang="ru-RU" dirty="0" err="1" smtClean="0">
                <a:latin typeface="Times New Roman Tj" pitchFamily="18" charset="-52"/>
              </a:rPr>
              <a:t>ќоидањои</a:t>
            </a:r>
            <a:r>
              <a:rPr lang="ru-RU" dirty="0" smtClean="0">
                <a:latin typeface="Times New Roman Tj" pitchFamily="18" charset="-52"/>
              </a:rPr>
              <a:t> риторика ва </a:t>
            </a:r>
            <a:r>
              <a:rPr lang="ru-RU" dirty="0" err="1" smtClean="0">
                <a:latin typeface="Times New Roman Tj" pitchFamily="18" charset="-52"/>
              </a:rPr>
              <a:t>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коркардњои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илмї, </a:t>
            </a:r>
            <a:r>
              <a:rPr lang="ru-RU" dirty="0" smtClean="0">
                <a:latin typeface="Times New Roman Tj" pitchFamily="18" charset="-52"/>
              </a:rPr>
              <a:t>ки </a:t>
            </a:r>
            <a:r>
              <a:rPr lang="ru-RU" dirty="0" err="1" smtClean="0">
                <a:latin typeface="Times New Roman Tj" pitchFamily="18" charset="-52"/>
              </a:rPr>
              <a:t>шунавандагон</a:t>
            </a:r>
            <a:r>
              <a:rPr lang="ru-RU" dirty="0" smtClean="0">
                <a:latin typeface="Times New Roman Tj" pitchFamily="18" charset="-52"/>
              </a:rPr>
              <a:t> ба таври </a:t>
            </a:r>
            <a:r>
              <a:rPr lang="ru-RU" dirty="0" err="1" smtClean="0">
                <a:latin typeface="Times New Roman Tj" pitchFamily="18" charset="-52"/>
              </a:rPr>
              <a:t>автоматї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шакли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муайян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љавоб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мегардонанд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занг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задан ба кори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бештар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самараноктар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i="1" dirty="0" err="1" smtClean="0">
                <a:solidFill>
                  <a:srgbClr val="FF0000"/>
                </a:solidFill>
                <a:latin typeface="Times New Roman Tj" pitchFamily="18" charset="-52"/>
              </a:rPr>
              <a:t>ѓайра</a:t>
            </a:r>
            <a:r>
              <a:rPr lang="ru-RU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ташкил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намудан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зарур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smtClean="0">
                <a:latin typeface="Times New Roman Tj" pitchFamily="18" charset="-52"/>
              </a:rPr>
              <a:t>аст.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dirty="0" err="1" smtClean="0">
                <a:latin typeface="Times New Roman Tj" pitchFamily="18" charset="-52"/>
              </a:rPr>
              <a:t>Њамаи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намудњои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таъсиррасонї</a:t>
            </a:r>
            <a:r>
              <a:rPr lang="ru-RU" dirty="0" smtClean="0">
                <a:latin typeface="Times New Roman Tj" pitchFamily="18" charset="-52"/>
              </a:rPr>
              <a:t> ба якдигар </a:t>
            </a:r>
            <a:r>
              <a:rPr lang="ru-RU" dirty="0" err="1" smtClean="0">
                <a:latin typeface="Times New Roman Tj" pitchFamily="18" charset="-52"/>
              </a:rPr>
              <a:t>зич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алоќаманданд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њамдигарро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пурра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мекунанд</a:t>
            </a:r>
            <a:r>
              <a:rPr lang="ru-RU" dirty="0" smtClean="0">
                <a:latin typeface="Times New Roman Tj" pitchFamily="18" charset="-52"/>
              </a:rPr>
              <a:t> ва ба </a:t>
            </a:r>
            <a:r>
              <a:rPr lang="ru-RU" dirty="0" err="1" smtClean="0">
                <a:latin typeface="Times New Roman Tj" pitchFamily="18" charset="-52"/>
              </a:rPr>
              <a:t>њамдигар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робита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доранд</a:t>
            </a:r>
            <a:endParaRPr lang="ru-RU" dirty="0" smtClean="0">
              <a:latin typeface="Times New Roman Tj" pitchFamily="18" charset="-52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 smtClean="0">
              <a:solidFill>
                <a:srgbClr val="FF0000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Чунин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захирањоро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ба се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гурўњ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људо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800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мекунанд</a:t>
            </a:r>
            <a:r>
              <a:rPr lang="ru-RU" sz="2800" dirty="0" smtClean="0">
                <a:solidFill>
                  <a:srgbClr val="FF0000"/>
                </a:solidFill>
                <a:latin typeface="Times New Roman Tj" pitchFamily="18" charset="-52"/>
              </a:rPr>
              <a:t>: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Мукофот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ва </a:t>
            </a:r>
            <a:r>
              <a:rPr lang="ru-RU" sz="2400" dirty="0" err="1" smtClean="0">
                <a:latin typeface="Times New Roman Tj" pitchFamily="18" charset="-52"/>
              </a:rPr>
              <a:t>љазо</a:t>
            </a:r>
            <a:r>
              <a:rPr lang="ru-RU" sz="2400" dirty="0" smtClean="0">
                <a:latin typeface="Times New Roman Tj" pitchFamily="18" charset="-52"/>
              </a:rPr>
              <a:t> -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оддии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мебошад.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Барои </a:t>
            </a:r>
            <a:r>
              <a:rPr lang="ru-RU" sz="2400" dirty="0" smtClean="0">
                <a:latin typeface="Times New Roman Tj" pitchFamily="18" charset="-52"/>
              </a:rPr>
              <a:t>он, ки </a:t>
            </a:r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пурра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амал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бароварда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объекти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таъсиршаванда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дарк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дастовардњои</a:t>
            </a:r>
            <a:r>
              <a:rPr lang="ru-RU" sz="2400" dirty="0" smtClean="0">
                <a:latin typeface="Times New Roman Tj" pitchFamily="18" charset="-52"/>
              </a:rPr>
              <a:t> назаррас барои </a:t>
            </a:r>
            <a:r>
              <a:rPr lang="ru-RU" sz="2400" dirty="0" err="1" smtClean="0">
                <a:latin typeface="Times New Roman Tj" pitchFamily="18" charset="-52"/>
              </a:rPr>
              <a:t>маќадњои</a:t>
            </a:r>
            <a:r>
              <a:rPr lang="ru-RU" sz="2400" dirty="0" smtClean="0">
                <a:latin typeface="Times New Roman Tj" pitchFamily="18" charset="-52"/>
              </a:rPr>
              <a:t> он аз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субъект </a:t>
            </a:r>
            <a:r>
              <a:rPr lang="ru-RU" sz="2400" dirty="0" err="1" smtClean="0">
                <a:latin typeface="Times New Roman Tj" pitchFamily="18" charset="-52"/>
              </a:rPr>
              <a:t>вобастагї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навбати</a:t>
            </a:r>
            <a:r>
              <a:rPr lang="ru-RU" sz="2400" dirty="0" smtClean="0">
                <a:latin typeface="Times New Roman Tj" pitchFamily="18" charset="-52"/>
              </a:rPr>
              <a:t> худ барои </a:t>
            </a:r>
            <a:r>
              <a:rPr lang="ru-RU" sz="2400" dirty="0" err="1" smtClean="0">
                <a:latin typeface="Times New Roman Tj" pitchFamily="18" charset="-52"/>
              </a:rPr>
              <a:t>ноил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шудан</a:t>
            </a:r>
            <a:r>
              <a:rPr lang="ru-RU" sz="2400" dirty="0" smtClean="0">
                <a:latin typeface="Times New Roman Tj" pitchFamily="18" charset="-52"/>
              </a:rPr>
              <a:t> ба самаранокии </a:t>
            </a:r>
            <a:r>
              <a:rPr lang="ru-RU" sz="2400" dirty="0" err="1" smtClean="0">
                <a:latin typeface="Times New Roman Tj" pitchFamily="18" charset="-52"/>
              </a:rPr>
              <a:t>зарурї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маќсадњоеро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дуруст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тавонад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Аз </a:t>
            </a:r>
            <a:r>
              <a:rPr lang="ru-RU" sz="2400" dirty="0" err="1" smtClean="0">
                <a:latin typeface="Times New Roman Tj" pitchFamily="18" charset="-52"/>
              </a:rPr>
              <a:t>тарафи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таъсиррасонанда</a:t>
            </a:r>
            <a:r>
              <a:rPr lang="ru-RU" sz="2400" dirty="0" smtClean="0">
                <a:latin typeface="Times New Roman Tj" pitchFamily="18" charset="-52"/>
              </a:rPr>
              <a:t> низ </a:t>
            </a:r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танњо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ваќт</a:t>
            </a:r>
            <a:r>
              <a:rPr lang="ru-RU" sz="2400" dirty="0" smtClean="0">
                <a:latin typeface="Times New Roman Tj" pitchFamily="18" charset="-52"/>
              </a:rPr>
              <a:t> амалї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харољотњои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мукофоти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пешнињодшуда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харљи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ќувваи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љисмонї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 ва </a:t>
            </a:r>
            <a:r>
              <a:rPr lang="ru-RU" sz="2400" i="1" dirty="0" err="1" smtClean="0">
                <a:solidFill>
                  <a:srgbClr val="FF0000"/>
                </a:solidFill>
                <a:latin typeface="Times New Roman Tj" pitchFamily="18" charset="-52"/>
              </a:rPr>
              <a:t>ѓ</a:t>
            </a:r>
            <a:r>
              <a:rPr lang="ru-RU" sz="2400" i="1" dirty="0" smtClean="0">
                <a:solidFill>
                  <a:srgbClr val="FF0000"/>
                </a:solidFill>
                <a:latin typeface="Times New Roman Tj" pitchFamily="18" charset="-52"/>
              </a:rPr>
              <a:t>.)</a:t>
            </a:r>
            <a:r>
              <a:rPr lang="ru-RU" sz="2400" dirty="0" smtClean="0">
                <a:latin typeface="Times New Roman Tj" pitchFamily="18" charset="-52"/>
              </a:rPr>
              <a:t>, аз </a:t>
            </a:r>
            <a:r>
              <a:rPr lang="ru-RU" sz="2400" dirty="0" err="1" smtClean="0">
                <a:latin typeface="Times New Roman Tj" pitchFamily="18" charset="-52"/>
              </a:rPr>
              <a:t>нуќтаи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вай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манфиатњои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dirty="0" err="1" smtClean="0">
                <a:latin typeface="Times New Roman Tj" pitchFamily="18" charset="-52"/>
              </a:rPr>
              <a:t>њал</a:t>
            </a:r>
            <a:r>
              <a:rPr lang="ru-RU" sz="2400" dirty="0" smtClean="0">
                <a:latin typeface="Times New Roman Tj" pitchFamily="18" charset="-52"/>
              </a:rPr>
              <a:t> карда </a:t>
            </a:r>
            <a:r>
              <a:rPr lang="ru-RU" sz="2400" dirty="0" err="1" smtClean="0">
                <a:latin typeface="Times New Roman Tj" pitchFamily="18" charset="-52"/>
              </a:rPr>
              <a:t>шаванд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err="1" smtClean="0">
                <a:latin typeface="Times New Roman Tj" pitchFamily="18" charset="-52"/>
              </a:rPr>
              <a:t>Чунин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назорати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беруна</a:t>
            </a:r>
            <a:r>
              <a:rPr lang="ru-RU" sz="2400" dirty="0" smtClean="0">
                <a:latin typeface="Times New Roman Tj" pitchFamily="18" charset="-52"/>
              </a:rPr>
              <a:t> њамчун </a:t>
            </a:r>
            <a:r>
              <a:rPr lang="ru-RU" sz="2400" dirty="0" err="1" smtClean="0">
                <a:latin typeface="Times New Roman Tj" pitchFamily="18" charset="-52"/>
              </a:rPr>
              <a:t>стратегияи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камбудињои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љиддї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камбудињо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итоаткорї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ё </a:t>
            </a:r>
            <a:r>
              <a:rPr lang="ru-RU" sz="2400" dirty="0" err="1" smtClean="0">
                <a:latin typeface="Times New Roman Tj" pitchFamily="18" charset="-52"/>
              </a:rPr>
              <a:t>даркнашавандагии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ѓайриќонунии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иттилоот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Рафтори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аввалин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таѓйир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меёбад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ў </a:t>
            </a:r>
            <a:r>
              <a:rPr lang="ru-RU" sz="2400" dirty="0" smtClean="0">
                <a:latin typeface="Times New Roman Tj" pitchFamily="18" charset="-52"/>
              </a:rPr>
              <a:t>дар </a:t>
            </a:r>
            <a:r>
              <a:rPr lang="ru-RU" sz="2400" dirty="0" err="1" smtClean="0">
                <a:latin typeface="Times New Roman Tj" pitchFamily="18" charset="-52"/>
              </a:rPr>
              <a:t>зери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пурќувват</a:t>
            </a:r>
            <a:r>
              <a:rPr lang="ru-RU" sz="2400" dirty="0" smtClean="0">
                <a:latin typeface="Times New Roman Tj" pitchFamily="18" charset="-52"/>
              </a:rPr>
              <a:t> ё </a:t>
            </a:r>
            <a:r>
              <a:rPr lang="ru-RU" sz="2400" dirty="0" err="1" smtClean="0">
                <a:latin typeface="Times New Roman Tj" pitchFamily="18" charset="-52"/>
              </a:rPr>
              <a:t>доимї</a:t>
            </a:r>
            <a:r>
              <a:rPr lang="ru-RU" sz="2400" dirty="0" smtClean="0">
                <a:latin typeface="Times New Roman Tj" pitchFamily="18" charset="-52"/>
              </a:rPr>
              <a:t> ќарор </a:t>
            </a:r>
            <a:r>
              <a:rPr lang="ru-RU" sz="2400" dirty="0" err="1" smtClean="0">
                <a:latin typeface="Times New Roman Tj" pitchFamily="18" charset="-52"/>
              </a:rPr>
              <a:t>дошта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smtClean="0">
                <a:latin typeface="Times New Roman Tj" pitchFamily="18" charset="-52"/>
              </a:rPr>
              <a:t>пас </a:t>
            </a:r>
            <a:r>
              <a:rPr lang="ru-RU" sz="2400" dirty="0" err="1" smtClean="0">
                <a:latin typeface="Times New Roman Tj" pitchFamily="18" charset="-52"/>
              </a:rPr>
              <a:t>бояд</a:t>
            </a:r>
            <a:r>
              <a:rPr lang="ru-RU" sz="2400" dirty="0" smtClean="0">
                <a:latin typeface="Times New Roman Tj" pitchFamily="18" charset="-52"/>
              </a:rPr>
              <a:t> роњбар </a:t>
            </a:r>
            <a:r>
              <a:rPr lang="ru-RU" sz="2400" dirty="0" err="1" smtClean="0">
                <a:latin typeface="Times New Roman Tj" pitchFamily="18" charset="-52"/>
              </a:rPr>
              <a:t>њамеша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пайравонашро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назорат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Таъсиррасоние</a:t>
            </a:r>
            <a:r>
              <a:rPr lang="ru-RU" sz="2400" dirty="0" smtClean="0">
                <a:latin typeface="Times New Roman Tj" pitchFamily="18" charset="-52"/>
              </a:rPr>
              <a:t>, ки ба </a:t>
            </a:r>
            <a:r>
              <a:rPr lang="ru-RU" sz="2400" dirty="0" err="1" smtClean="0">
                <a:latin typeface="Times New Roman Tj" pitchFamily="18" charset="-52"/>
              </a:rPr>
              <a:t>зўроварї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оќибати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хуб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надорад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чунки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объекти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таъсиррасониро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эњтимолияти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фаро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гирифтани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њиссиёти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манфї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пайдо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400" dirty="0" smtClean="0">
                <a:latin typeface="Times New Roman Tj" pitchFamily="18" charset="-52"/>
              </a:rPr>
              <a:t>Агрессия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хайрхоњ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эътирозро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вуљуд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меорад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Агар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</a:t>
            </a:r>
            <a:r>
              <a:rPr lang="ru-RU" sz="2400" dirty="0" smtClean="0">
                <a:latin typeface="Times New Roman Tj" pitchFamily="18" charset="-52"/>
              </a:rPr>
              <a:t> як </a:t>
            </a:r>
            <a:r>
              <a:rPr lang="ru-RU" sz="2400" dirty="0" err="1" smtClean="0">
                <a:latin typeface="Times New Roman Tj" pitchFamily="18" charset="-52"/>
              </a:rPr>
              <a:t>маротиба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љазо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дида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бошад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њам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метавонад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душманї</a:t>
            </a:r>
            <a:r>
              <a:rPr lang="ru-RU" sz="2400" dirty="0" smtClean="0">
                <a:latin typeface="Times New Roman Tj" pitchFamily="18" charset="-52"/>
              </a:rPr>
              <a:t> ва ё </a:t>
            </a:r>
            <a:r>
              <a:rPr lang="ru-RU" sz="2400" dirty="0" err="1" smtClean="0">
                <a:latin typeface="Times New Roman Tj" pitchFamily="18" charset="-52"/>
              </a:rPr>
              <a:t>њатто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баъзан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нафрат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кунад</a:t>
            </a:r>
            <a:r>
              <a:rPr lang="ru-RU" sz="2400" dirty="0" smtClean="0">
                <a:latin typeface="Times New Roman Tj" pitchFamily="18" charset="-52"/>
              </a:rPr>
              <a:t>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Таъсиррасоние</a:t>
            </a:r>
            <a:r>
              <a:rPr lang="ru-RU" sz="2400" dirty="0" smtClean="0">
                <a:latin typeface="Times New Roman Tj" pitchFamily="18" charset="-52"/>
              </a:rPr>
              <a:t>, ки дар </a:t>
            </a:r>
            <a:r>
              <a:rPr lang="ru-RU" sz="2400" dirty="0" err="1" smtClean="0">
                <a:latin typeface="Times New Roman Tj" pitchFamily="18" charset="-52"/>
              </a:rPr>
              <a:t>асоси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мукофот</a:t>
            </a:r>
            <a:r>
              <a:rPr lang="ru-RU" sz="2400" dirty="0" smtClean="0">
                <a:latin typeface="Times New Roman Tj" pitchFamily="18" charset="-52"/>
              </a:rPr>
              <a:t> ва </a:t>
            </a:r>
            <a:r>
              <a:rPr lang="ru-RU" sz="2400" dirty="0" err="1" smtClean="0">
                <a:latin typeface="Times New Roman Tj" pitchFamily="18" charset="-52"/>
              </a:rPr>
              <a:t>зўроварї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асос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ёфтааст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самаранок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нест</a:t>
            </a:r>
            <a:r>
              <a:rPr lang="ru-RU" sz="2400" dirty="0" smtClean="0">
                <a:latin typeface="Times New Roman Tj" pitchFamily="18" charset="-52"/>
              </a:rPr>
              <a:t>.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Таъсиррасонї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гурўњњои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гуногун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људо</a:t>
            </a:r>
            <a:r>
              <a:rPr lang="ru-RU" sz="2400" dirty="0" smtClean="0">
                <a:latin typeface="Times New Roman Tj" pitchFamily="18" charset="-52"/>
              </a:rPr>
              <a:t> карда мешавад. </a:t>
            </a:r>
            <a:endParaRPr lang="ru-RU" sz="2400" dirty="0" smtClean="0">
              <a:latin typeface="Times New Roman Tj" pitchFamily="18" charset="-52"/>
            </a:endParaRP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дар гурўњи </a:t>
            </a:r>
            <a:r>
              <a:rPr lang="ru-RU" sz="2400" dirty="0" err="1" smtClean="0">
                <a:latin typeface="Times New Roman Tj" pitchFamily="18" charset="-52"/>
              </a:rPr>
              <a:t>хурд</a:t>
            </a:r>
            <a:r>
              <a:rPr lang="ru-RU" sz="2400" dirty="0" smtClean="0">
                <a:latin typeface="Times New Roman Tj" pitchFamily="18" charset="-52"/>
              </a:rPr>
              <a:t> аз </a:t>
            </a:r>
            <a:r>
              <a:rPr lang="ru-RU" sz="2400" dirty="0" err="1" smtClean="0">
                <a:latin typeface="Times New Roman Tj" pitchFamily="18" charset="-52"/>
              </a:rPr>
              <a:t>љузъњои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дигари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њокимият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бархурдор</a:t>
            </a:r>
            <a:r>
              <a:rPr lang="ru-RU" sz="2400" dirty="0" smtClean="0">
                <a:latin typeface="Times New Roman Tj" pitchFamily="18" charset="-52"/>
              </a:rPr>
              <a:t> аст, </a:t>
            </a:r>
            <a:r>
              <a:rPr lang="ru-RU" sz="2400" dirty="0" err="1" smtClean="0">
                <a:latin typeface="Times New Roman Tj" pitchFamily="18" charset="-52"/>
              </a:rPr>
              <a:t>нисбат</a:t>
            </a:r>
            <a:r>
              <a:rPr lang="ru-RU" sz="2400" dirty="0" smtClean="0">
                <a:latin typeface="Times New Roman Tj" pitchFamily="18" charset="-52"/>
              </a:rPr>
              <a:t> ба он </a:t>
            </a:r>
            <a:r>
              <a:rPr lang="ru-RU" sz="2400" dirty="0" err="1" smtClean="0">
                <a:latin typeface="Times New Roman Tj" pitchFamily="18" charset="-52"/>
              </a:rPr>
              <a:t>шахсе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масалан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рохбари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корпоратсия</a:t>
            </a:r>
            <a:r>
              <a:rPr lang="ru-RU" sz="2400" dirty="0" smtClean="0">
                <a:latin typeface="Times New Roman Tj" pitchFamily="18" charset="-52"/>
              </a:rPr>
              <a:t> мебошад.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32859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 Tj" pitchFamily="18" charset="-52"/>
              </a:rPr>
              <a:t>Ин </a:t>
            </a:r>
            <a:r>
              <a:rPr lang="ru-RU" sz="2400" dirty="0" err="1" smtClean="0">
                <a:latin typeface="Times New Roman Tj" pitchFamily="18" charset="-52"/>
              </a:rPr>
              <a:t>фарќиятњо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имкон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меди</a:t>
            </a:r>
            <a:r>
              <a:rPr lang="ru-RU" sz="2400" dirty="0" err="1" smtClean="0">
                <a:latin typeface="Times New Roman Tj" pitchFamily="18" charset="-52"/>
              </a:rPr>
              <a:t>њ</a:t>
            </a:r>
            <a:r>
              <a:rPr lang="ru-RU" sz="2400" dirty="0" err="1" smtClean="0">
                <a:latin typeface="Times New Roman Tj" pitchFamily="18" charset="-52"/>
              </a:rPr>
              <a:t>ад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smtClean="0">
                <a:latin typeface="Times New Roman Tj" pitchFamily="18" charset="-52"/>
              </a:rPr>
              <a:t>ки </a:t>
            </a:r>
            <a:r>
              <a:rPr lang="ru-RU" sz="2400" dirty="0" err="1" smtClean="0">
                <a:latin typeface="Times New Roman Tj" pitchFamily="18" charset="-52"/>
              </a:rPr>
              <a:t>ду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намуди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мустаќили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err="1" smtClean="0">
                <a:latin typeface="Times New Roman Tj" pitchFamily="18" charset="-52"/>
              </a:rPr>
              <a:t>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муайян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smtClean="0">
                <a:latin typeface="Times New Roman Tj" pitchFamily="18" charset="-52"/>
              </a:rPr>
              <a:t>карда </a:t>
            </a:r>
            <a:r>
              <a:rPr lang="ru-RU" sz="2400" dirty="0" err="1" smtClean="0">
                <a:latin typeface="Times New Roman Tj" pitchFamily="18" charset="-52"/>
              </a:rPr>
              <a:t>шавад</a:t>
            </a:r>
            <a:r>
              <a:rPr lang="ru-RU" sz="2400" dirty="0" smtClean="0">
                <a:latin typeface="Times New Roman Tj" pitchFamily="18" charset="-52"/>
              </a:rPr>
              <a:t>:</a:t>
            </a:r>
            <a:endParaRPr lang="ru-RU" sz="2400" dirty="0" smtClean="0">
              <a:latin typeface="Times New Roman Tj" pitchFamily="18" charset="-52"/>
            </a:endParaRP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1. </a:t>
            </a:r>
            <a:r>
              <a:rPr lang="ru-RU" sz="2400" dirty="0" err="1" smtClean="0">
                <a:latin typeface="Times New Roman Tj" pitchFamily="18" charset="-52"/>
              </a:rPr>
              <a:t>Сарварии</a:t>
            </a:r>
            <a:r>
              <a:rPr lang="ru-RU" sz="2400" dirty="0" smtClean="0">
                <a:latin typeface="Times New Roman Tj" pitchFamily="18" charset="-52"/>
              </a:rPr>
              <a:t> «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 ба </a:t>
            </a:r>
            <a:r>
              <a:rPr lang="ru-RU" sz="2400" dirty="0" err="1" smtClean="0">
                <a:latin typeface="Times New Roman Tj" pitchFamily="18" charset="-52"/>
              </a:rPr>
              <a:t>рў</a:t>
            </a:r>
            <a:r>
              <a:rPr lang="ru-RU" sz="2400" dirty="0" smtClean="0">
                <a:latin typeface="Times New Roman Tj" pitchFamily="18" charset="-52"/>
              </a:rPr>
              <a:t>», дар </a:t>
            </a:r>
            <a:r>
              <a:rPr lang="ru-RU" sz="2400" dirty="0" err="1" smtClean="0">
                <a:latin typeface="Times New Roman Tj" pitchFamily="18" charset="-52"/>
              </a:rPr>
              <a:t>гурўњњои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хурд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дар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љое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њамаи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иштирокдорони</a:t>
            </a:r>
            <a:r>
              <a:rPr lang="ru-RU" sz="2400" dirty="0" smtClean="0">
                <a:latin typeface="Times New Roman Tj" pitchFamily="18" charset="-52"/>
              </a:rPr>
              <a:t> он </a:t>
            </a:r>
            <a:r>
              <a:rPr lang="ru-RU" sz="2400" dirty="0" err="1" smtClean="0">
                <a:latin typeface="Times New Roman Tj" pitchFamily="18" charset="-52"/>
              </a:rPr>
              <a:t>имконият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доранд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бо якдигар </a:t>
            </a:r>
            <a:r>
              <a:rPr lang="ru-RU" sz="2400" dirty="0" err="1" smtClean="0">
                <a:latin typeface="Times New Roman Tj" pitchFamily="18" charset="-52"/>
              </a:rPr>
              <a:t>њамкорї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намоянд</a:t>
            </a:r>
            <a:r>
              <a:rPr lang="ru-RU" sz="2400" dirty="0" smtClean="0">
                <a:latin typeface="Times New Roman Tj" pitchFamily="18" charset="-52"/>
              </a:rPr>
              <a:t>, амалї мешавад.</a:t>
            </a:r>
          </a:p>
          <a:p>
            <a:pPr algn="just">
              <a:buNone/>
            </a:pPr>
            <a:r>
              <a:rPr lang="ru-RU" sz="2400" dirty="0" smtClean="0">
                <a:latin typeface="Times New Roman Tj" pitchFamily="18" charset="-52"/>
              </a:rPr>
              <a:t>2. «</a:t>
            </a:r>
            <a:r>
              <a:rPr lang="ru-RU" sz="2400" dirty="0" err="1" smtClean="0">
                <a:latin typeface="Times New Roman Tj" pitchFamily="18" charset="-52"/>
              </a:rPr>
              <a:t>Сарварии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канорї</a:t>
            </a:r>
            <a:r>
              <a:rPr lang="ru-RU" sz="2400" dirty="0" smtClean="0">
                <a:latin typeface="Times New Roman Tj" pitchFamily="18" charset="-52"/>
              </a:rPr>
              <a:t>» (</a:t>
            </a:r>
            <a:r>
              <a:rPr lang="ru-RU" sz="2400" dirty="0" err="1" smtClean="0">
                <a:latin typeface="Times New Roman Tj" pitchFamily="18" charset="-52"/>
              </a:rPr>
              <a:t>яъне</a:t>
            </a:r>
            <a:r>
              <a:rPr lang="ru-RU" sz="2400" dirty="0" smtClean="0">
                <a:latin typeface="Times New Roman Tj" pitchFamily="18" charset="-52"/>
              </a:rPr>
              <a:t> аз як тараф)  </a:t>
            </a:r>
            <a:r>
              <a:rPr lang="ru-RU" sz="2400" dirty="0" err="1" smtClean="0">
                <a:latin typeface="Times New Roman Tj" pitchFamily="18" charset="-52"/>
              </a:rPr>
              <a:t>хусусияти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муњимтарини</a:t>
            </a:r>
            <a:r>
              <a:rPr lang="ru-RU" sz="2400" dirty="0" smtClean="0">
                <a:latin typeface="Times New Roman Tj" pitchFamily="18" charset="-52"/>
              </a:rPr>
              <a:t> он муоширати </a:t>
            </a:r>
            <a:r>
              <a:rPr lang="ru-RU" sz="2400" dirty="0" err="1" smtClean="0">
                <a:latin typeface="Times New Roman Tj" pitchFamily="18" charset="-52"/>
              </a:rPr>
              <a:t>байни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сарварон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пайравонашон</a:t>
            </a:r>
            <a:r>
              <a:rPr lang="ru-RU" sz="2400" dirty="0" smtClean="0">
                <a:latin typeface="Times New Roman Tj" pitchFamily="18" charset="-52"/>
              </a:rPr>
              <a:t> мебошад, ки </a:t>
            </a:r>
            <a:r>
              <a:rPr lang="ru-RU" sz="2400" dirty="0" err="1" smtClean="0">
                <a:latin typeface="Times New Roman Tj" pitchFamily="18" charset="-52"/>
              </a:rPr>
              <a:t>бевосита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робитањои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шахсї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ањён-ањён</a:t>
            </a:r>
            <a:r>
              <a:rPr lang="ru-RU" sz="2400" dirty="0" smtClean="0">
                <a:latin typeface="Times New Roman Tj" pitchFamily="18" charset="-52"/>
              </a:rPr>
              <a:t> амалї </a:t>
            </a:r>
            <a:r>
              <a:rPr lang="ru-RU" sz="2400" dirty="0" err="1" smtClean="0">
                <a:latin typeface="Times New Roman Tj" pitchFamily="18" charset="-52"/>
              </a:rPr>
              <a:t>мешаванд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Мањз</a:t>
            </a:r>
            <a:r>
              <a:rPr lang="ru-RU" sz="2400" dirty="0" smtClean="0">
                <a:latin typeface="Times New Roman Tj" pitchFamily="18" charset="-52"/>
              </a:rPr>
              <a:t> дар </a:t>
            </a:r>
            <a:r>
              <a:rPr lang="ru-RU" sz="2400" dirty="0" err="1" smtClean="0">
                <a:latin typeface="Times New Roman Tj" pitchFamily="18" charset="-52"/>
              </a:rPr>
              <a:t>њолати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дуюм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коркарди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имиљ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образи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сарвар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муњимтар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мегардад</a:t>
            </a:r>
            <a:r>
              <a:rPr lang="ru-RU" sz="2400" dirty="0" smtClean="0">
                <a:latin typeface="Times New Roman Tj" pitchFamily="18" charset="-52"/>
              </a:rPr>
              <a:t>, ки </a:t>
            </a:r>
            <a:r>
              <a:rPr lang="ru-RU" sz="2400" dirty="0" err="1" smtClean="0">
                <a:latin typeface="Times New Roman Tj" pitchFamily="18" charset="-52"/>
              </a:rPr>
              <a:t>пайравонро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рўњбаланд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400" dirty="0" err="1" smtClean="0">
                <a:latin typeface="Times New Roman Tj" pitchFamily="18" charset="-52"/>
              </a:rPr>
              <a:t>Пайравон</a:t>
            </a:r>
            <a:r>
              <a:rPr lang="ru-RU" sz="2400" dirty="0" smtClean="0">
                <a:latin typeface="Times New Roman Tj" pitchFamily="18" charset="-52"/>
              </a:rPr>
              <a:t> бо </a:t>
            </a:r>
            <a:r>
              <a:rPr lang="ru-RU" sz="2400" dirty="0" err="1" smtClean="0">
                <a:latin typeface="Times New Roman Tj" pitchFamily="18" charset="-52"/>
              </a:rPr>
              <a:t>сарварон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мустаќиман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муошират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накарда</a:t>
            </a:r>
            <a:r>
              <a:rPr lang="ru-RU" sz="2400" dirty="0" smtClean="0">
                <a:latin typeface="Times New Roman Tj" pitchFamily="18" charset="-52"/>
              </a:rPr>
              <a:t>, </a:t>
            </a:r>
            <a:r>
              <a:rPr lang="ru-RU" sz="2400" dirty="0" err="1" smtClean="0">
                <a:latin typeface="Times New Roman Tj" pitchFamily="18" charset="-52"/>
              </a:rPr>
              <a:t>тавассути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миёнаравон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муошират</a:t>
            </a:r>
            <a:r>
              <a:rPr lang="ru-RU" sz="2400" dirty="0" smtClean="0">
                <a:latin typeface="Times New Roman Tj" pitchFamily="18" charset="-52"/>
              </a:rPr>
              <a:t> </a:t>
            </a:r>
            <a:r>
              <a:rPr lang="ru-RU" sz="2400" dirty="0" err="1" smtClean="0">
                <a:latin typeface="Times New Roman Tj" pitchFamily="18" charset="-52"/>
              </a:rPr>
              <a:t>мекунанд</a:t>
            </a:r>
            <a:r>
              <a:rPr lang="ru-RU" sz="24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4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Нуфузу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эътибор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 ва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ҳокимият </a:t>
            </a:r>
            <a:r>
              <a:rPr lang="ru-RU" sz="2800" i="1" dirty="0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дар </a:t>
            </a:r>
            <a:r>
              <a:rPr lang="ru-RU" sz="2800" i="1" dirty="0" err="1" smtClean="0">
                <a:solidFill>
                  <a:schemeClr val="tx1"/>
                </a:solidFill>
                <a:effectLst/>
                <a:latin typeface="Times New Roman Tj" pitchFamily="18" charset="-52"/>
              </a:rPr>
              <a:t>ташкилот</a:t>
            </a:r>
            <a:endParaRPr lang="ru-RU" sz="2800" i="1" dirty="0">
              <a:solidFill>
                <a:schemeClr val="tx1"/>
              </a:solidFill>
              <a:effectLst/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1114</TotalTime>
  <Words>1815</Words>
  <Application>Microsoft Office PowerPoint</Application>
  <PresentationFormat>Экран (4:3)</PresentationFormat>
  <Paragraphs>103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Открытая</vt:lpstr>
      <vt:lpstr>РОЊБАРЇ ВА САРВАРЇ 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Чунин захирањоро ба се гурўњ људо мекунанд:</vt:lpstr>
      <vt:lpstr>Чунин захирањоро ба се гурўњ људо мекунанд: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Нуфузу эътибор ва ҳокимият дар ташкилот</vt:lpstr>
      <vt:lpstr>Слайд 17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ВА МЕТОДЊОИ ПСИХОЛОГИЯИ ИДОРАКУНЇ</dc:title>
  <dc:creator>PC</dc:creator>
  <cp:lastModifiedBy>PC</cp:lastModifiedBy>
  <cp:revision>97</cp:revision>
  <dcterms:created xsi:type="dcterms:W3CDTF">2018-06-01T15:31:39Z</dcterms:created>
  <dcterms:modified xsi:type="dcterms:W3CDTF">2018-10-13T09:19:02Z</dcterms:modified>
</cp:coreProperties>
</file>