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46" r:id="rId2"/>
    <p:sldId id="447" r:id="rId3"/>
    <p:sldId id="442" r:id="rId4"/>
    <p:sldId id="441" r:id="rId5"/>
    <p:sldId id="439" r:id="rId6"/>
    <p:sldId id="440" r:id="rId7"/>
    <p:sldId id="445" r:id="rId8"/>
    <p:sldId id="451" r:id="rId9"/>
    <p:sldId id="452" r:id="rId10"/>
    <p:sldId id="43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03" autoAdjust="0"/>
    <p:restoredTop sz="86377" autoAdjust="0"/>
  </p:normalViewPr>
  <p:slideViewPr>
    <p:cSldViewPr snapToGrid="0">
      <p:cViewPr>
        <p:scale>
          <a:sx n="70" d="100"/>
          <a:sy n="70" d="100"/>
        </p:scale>
        <p:origin x="-1572" y="-1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D964-0458-4739-869F-E06619C025EE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37EB5-3704-478F-9F5E-191E05DCC9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8542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EE92D-6464-4C09-920D-17537FE8A63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96F19-9111-4B53-A67D-17E07CE85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111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Цель: подготовка магистров в области государственной политики, обладающих компетенциями, необходимыми при разработке и анализе государственной политики.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96F19-9111-4B53-A67D-17E07CE85EA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27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168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486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0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757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47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741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521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54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822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059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E12-CA34-44D1-9C4F-98324EF6AC44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88FB9-2CDA-421C-AE49-E1DBA4D14E0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"/>
            <a:ext cx="9144000" cy="68568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776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.apergenova@apa.kz" TargetMode="External"/><Relationship Id="rId2" Type="http://schemas.openxmlformats.org/officeDocument/2006/relationships/hyperlink" Target="mailto:erlan.abil@apa.k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"/>
            <a:ext cx="9144000" cy="685742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1083" y="2861468"/>
            <a:ext cx="52636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ОПЫТ ОРГАНИЗАЦИИ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УЧЕБНОГО ПРОЦЕССА ИНСТИТУТА УПРАВЛЕНИЯ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331132"/>
            <a:ext cx="9144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АСТАНА -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2018</a:t>
            </a:r>
            <a:endParaRPr lang="ru-RU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1578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2422" y="1211283"/>
            <a:ext cx="8711513" cy="318258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 Narrow" pitchFamily="34" charset="0"/>
              </a:rPr>
              <a:t>Спасибо за внимание!</a:t>
            </a:r>
            <a:endParaRPr lang="ru-RU" sz="2800" b="1" i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278" y="4421875"/>
            <a:ext cx="53736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Arial Narrow" pitchFamily="34" charset="0"/>
              <a:cs typeface="Times New Roman" pitchFamily="18" charset="0"/>
            </a:endParaRPr>
          </a:p>
          <a:p>
            <a:endParaRPr lang="en-US" sz="1600" dirty="0" smtClean="0">
              <a:latin typeface="Arial Narrow" pitchFamily="34" charset="0"/>
              <a:cs typeface="Times New Roman" pitchFamily="18" charset="0"/>
            </a:endParaRPr>
          </a:p>
          <a:p>
            <a:pPr marL="457200" indent="-457200" algn="ctr">
              <a:buAutoNum type="arabicPlain" startAt="10000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Астана, пр. Абая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33а 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тел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: 75 33 27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е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-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mail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  <a:hlinkClick r:id="rId2"/>
              </a:rPr>
              <a:t>erlan.abil@apa.kz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marL="457200" indent="-457200" algn="ctr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  <a:hlinkClick r:id="rId3"/>
              </a:rPr>
              <a:t>r.apergenova@apa.kz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www.pa-academy.kz</a:t>
            </a:r>
          </a:p>
        </p:txBody>
      </p:sp>
      <p:pic>
        <p:nvPicPr>
          <p:cNvPr id="1033" name="Picture 9" descr="C:\Users\Samal.Abakhanova\Desktop\project management\Без названия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05398" y="4402340"/>
            <a:ext cx="3016334" cy="8584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7176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6992" y="147412"/>
            <a:ext cx="7886700" cy="51661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ВИДЕНИЕ, МИССИЯ И ЦЕННОСТИ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49" y="925286"/>
            <a:ext cx="8112579" cy="5584371"/>
          </a:xfrm>
        </p:spPr>
        <p:txBody>
          <a:bodyPr/>
          <a:lstStyle/>
          <a:p>
            <a:r>
              <a:rPr lang="ru-RU" b="1" i="1" dirty="0" smtClean="0"/>
              <a:t>Видение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Высокопрофессиональная команда, способствующая достижению стратегических целей государства</a:t>
            </a:r>
            <a:endParaRPr lang="ru-RU" i="1" dirty="0" smtClean="0"/>
          </a:p>
          <a:p>
            <a:pPr>
              <a:buNone/>
            </a:pPr>
            <a:endParaRPr lang="ru-RU" dirty="0" smtClean="0">
              <a:cs typeface="Arial" pitchFamily="34" charset="0"/>
            </a:endParaRPr>
          </a:p>
          <a:p>
            <a:r>
              <a:rPr lang="ru-RU" b="1" i="1" dirty="0" smtClean="0"/>
              <a:t>Миссия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Формируя будущих лидеров государственной службы, меняем мир к лучшему</a:t>
            </a:r>
            <a:endParaRPr lang="ru-RU" dirty="0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ru-RU" b="1" dirty="0" smtClean="0">
              <a:cs typeface="Arial" pitchFamily="34" charset="0"/>
            </a:endParaRPr>
          </a:p>
          <a:p>
            <a:r>
              <a:rPr lang="ru-RU" b="1" i="1" dirty="0" smtClean="0"/>
              <a:t>Ценности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>
                <a:cs typeface="Arial" pitchFamily="34" charset="0"/>
              </a:rPr>
              <a:t>Постоянное развитие, адаптация к изменениям, нацеленность на результат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1346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 txBox="1">
            <a:spLocks/>
          </p:cNvSpPr>
          <p:nvPr/>
        </p:nvSpPr>
        <p:spPr>
          <a:xfrm>
            <a:off x="914400" y="38796"/>
            <a:ext cx="8229600" cy="638097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dirty="0" smtClean="0">
                <a:solidFill>
                  <a:schemeClr val="bg1"/>
                </a:solidFill>
              </a:rPr>
              <a:t>Задачи Института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33785070"/>
              </p:ext>
            </p:extLst>
          </p:nvPr>
        </p:nvGraphicFramePr>
        <p:xfrm>
          <a:off x="395536" y="1556792"/>
          <a:ext cx="8352928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9893"/>
                <a:gridCol w="717303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Teaching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+mn-lt"/>
                          <a:cs typeface="Arial" pitchFamily="34" charset="0"/>
                        </a:rPr>
                        <a:t>Формирование высокопрофессионального ППС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latin typeface="+mn-lt"/>
                        </a:rPr>
                        <a:t>Компетентностный</a:t>
                      </a:r>
                      <a:r>
                        <a:rPr lang="ru-RU" dirty="0" smtClean="0">
                          <a:latin typeface="+mn-lt"/>
                        </a:rPr>
                        <a:t> подход в обучении;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+mn-lt"/>
                        </a:rPr>
                        <a:t>Строгое соответствие программ современным требованиям государственного управления Казахстана;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+mn-lt"/>
                        </a:rPr>
                        <a:t>Широкое применение интерактивных технологий и методов обучения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Research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Формирование исследовательских проектных</a:t>
                      </a:r>
                      <a:r>
                        <a:rPr lang="ru-RU" baseline="0" dirty="0" smtClean="0"/>
                        <a:t> групп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Проведение совместных исследований с партнёрами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Нацеленность проектов и диссертаций обучающихся на решение</a:t>
                      </a:r>
                      <a:r>
                        <a:rPr lang="ru-RU" baseline="0" dirty="0" smtClean="0"/>
                        <a:t> актуальных прикладных задач государственного управления и экономики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Services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Участие</a:t>
                      </a:r>
                      <a:r>
                        <a:rPr lang="ru-RU" baseline="0" dirty="0" smtClean="0"/>
                        <a:t> в рабочих группах, экспертных комиссиях, научных и общественных советах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Разъяснение обществу политики Президента и Правительства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Работа с претендентами на обучение и выпускниками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FD7587D-2186-4006-9143-1A4970EDE55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122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43147" y="95004"/>
            <a:ext cx="8117495" cy="558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 smtClean="0">
                <a:solidFill>
                  <a:schemeClr val="bg1"/>
                </a:solidFill>
              </a:rPr>
              <a:t>Программы</a:t>
            </a:r>
            <a:r>
              <a:rPr lang="en-US" altLang="ru-RU" sz="3200" dirty="0" smtClean="0">
                <a:solidFill>
                  <a:schemeClr val="bg1"/>
                </a:solidFill>
              </a:rPr>
              <a:t> </a:t>
            </a:r>
            <a:r>
              <a:rPr lang="ru-RU" altLang="ru-RU" sz="3200" dirty="0" smtClean="0">
                <a:solidFill>
                  <a:schemeClr val="bg1"/>
                </a:solidFill>
              </a:rPr>
              <a:t>Академии в иерархии ЕРК</a:t>
            </a:r>
          </a:p>
        </p:txBody>
      </p:sp>
      <p:grpSp>
        <p:nvGrpSpPr>
          <p:cNvPr id="5" name="Группа 5"/>
          <p:cNvGrpSpPr/>
          <p:nvPr/>
        </p:nvGrpSpPr>
        <p:grpSpPr>
          <a:xfrm>
            <a:off x="239522" y="5618026"/>
            <a:ext cx="1995258" cy="979278"/>
            <a:chOff x="4098" y="3462139"/>
            <a:chExt cx="2857563" cy="104021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b="1" dirty="0">
                  <a:solidFill>
                    <a:srgbClr val="0070C0"/>
                  </a:solidFill>
                </a:rPr>
                <a:t>Уровень 4</a:t>
              </a:r>
            </a:p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</a:rPr>
                <a:t>Управляют собой </a:t>
              </a:r>
            </a:p>
          </p:txBody>
        </p:sp>
      </p:grpSp>
      <p:grpSp>
        <p:nvGrpSpPr>
          <p:cNvPr id="8" name="Группа 8"/>
          <p:cNvGrpSpPr/>
          <p:nvPr/>
        </p:nvGrpSpPr>
        <p:grpSpPr>
          <a:xfrm>
            <a:off x="250947" y="4413900"/>
            <a:ext cx="2026570" cy="1040212"/>
            <a:chOff x="4098" y="3462139"/>
            <a:chExt cx="2857563" cy="104021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b="1" dirty="0">
                  <a:solidFill>
                    <a:srgbClr val="0070C0"/>
                  </a:solidFill>
                </a:rPr>
                <a:t>Уровень 3</a:t>
              </a:r>
            </a:p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</a:rPr>
                <a:t>Управляет другими</a:t>
              </a:r>
              <a:r>
                <a:rPr lang="ru-RU" sz="2000" dirty="0"/>
                <a:t> </a:t>
              </a:r>
            </a:p>
          </p:txBody>
        </p:sp>
      </p:grpSp>
      <p:grpSp>
        <p:nvGrpSpPr>
          <p:cNvPr id="11" name="Группа 11"/>
          <p:cNvGrpSpPr/>
          <p:nvPr/>
        </p:nvGrpSpPr>
        <p:grpSpPr>
          <a:xfrm>
            <a:off x="239522" y="3249256"/>
            <a:ext cx="2059958" cy="1012422"/>
            <a:chOff x="4098" y="3462139"/>
            <a:chExt cx="2857563" cy="104021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b="1" dirty="0">
                  <a:solidFill>
                    <a:srgbClr val="0070C0"/>
                  </a:solidFill>
                </a:rPr>
                <a:t>Уровень 2</a:t>
              </a:r>
            </a:p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</a:rPr>
                <a:t>Управляет организацией </a:t>
              </a:r>
            </a:p>
          </p:txBody>
        </p:sp>
      </p:grpSp>
      <p:grpSp>
        <p:nvGrpSpPr>
          <p:cNvPr id="14" name="Группа 14"/>
          <p:cNvGrpSpPr/>
          <p:nvPr/>
        </p:nvGrpSpPr>
        <p:grpSpPr>
          <a:xfrm>
            <a:off x="274134" y="2056666"/>
            <a:ext cx="1981776" cy="1040212"/>
            <a:chOff x="4098" y="3462139"/>
            <a:chExt cx="2857563" cy="104021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sz="2000" b="1" dirty="0">
                  <a:solidFill>
                    <a:srgbClr val="0070C0"/>
                  </a:solidFill>
                </a:rPr>
                <a:t>Уровень 1</a:t>
              </a:r>
            </a:p>
            <a:p>
              <a:pPr algn="ctr" defTabSz="2000250" eaLnBrk="1" hangingPunct="1">
                <a:lnSpc>
                  <a:spcPct val="90000"/>
                </a:lnSpc>
                <a:defRPr/>
              </a:pP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</a:rPr>
                <a:t>Управляет сферой, отраслью </a:t>
              </a:r>
            </a:p>
          </p:txBody>
        </p:sp>
      </p:grpSp>
      <p:grpSp>
        <p:nvGrpSpPr>
          <p:cNvPr id="17" name="Группа 18"/>
          <p:cNvGrpSpPr>
            <a:grpSpLocks/>
          </p:cNvGrpSpPr>
          <p:nvPr/>
        </p:nvGrpSpPr>
        <p:grpSpPr bwMode="auto">
          <a:xfrm>
            <a:off x="5118100" y="5557838"/>
            <a:ext cx="1074738" cy="1069975"/>
            <a:chOff x="4098" y="3462139"/>
            <a:chExt cx="2857563" cy="1070679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4098" y="3462139"/>
              <a:ext cx="2857563" cy="104049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63191" y="3554275"/>
              <a:ext cx="2798470" cy="9785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dirty="0"/>
                <a:t>MPP</a:t>
              </a:r>
              <a:endParaRPr lang="ru-RU" sz="2400" dirty="0"/>
            </a:p>
          </p:txBody>
        </p:sp>
      </p:grpSp>
      <p:grpSp>
        <p:nvGrpSpPr>
          <p:cNvPr id="20" name="Группа 21"/>
          <p:cNvGrpSpPr>
            <a:grpSpLocks/>
          </p:cNvGrpSpPr>
          <p:nvPr/>
        </p:nvGrpSpPr>
        <p:grpSpPr bwMode="auto">
          <a:xfrm>
            <a:off x="6251575" y="4378325"/>
            <a:ext cx="906463" cy="2249488"/>
            <a:chOff x="4098" y="3462139"/>
            <a:chExt cx="2857563" cy="1040212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кругленный прямоугольник 4"/>
            <p:cNvSpPr/>
            <p:nvPr/>
          </p:nvSpPr>
          <p:spPr>
            <a:xfrm>
              <a:off x="34125" y="3492971"/>
              <a:ext cx="2797509" cy="978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MRD</a:t>
              </a:r>
              <a:endParaRPr lang="ru-RU" sz="2000" dirty="0"/>
            </a:p>
          </p:txBody>
        </p:sp>
      </p:grpSp>
      <p:grpSp>
        <p:nvGrpSpPr>
          <p:cNvPr id="23" name="Группа 24"/>
          <p:cNvGrpSpPr>
            <a:grpSpLocks/>
          </p:cNvGrpSpPr>
          <p:nvPr/>
        </p:nvGrpSpPr>
        <p:grpSpPr bwMode="auto">
          <a:xfrm>
            <a:off x="7240588" y="4378325"/>
            <a:ext cx="763587" cy="2249488"/>
            <a:chOff x="4098" y="3462139"/>
            <a:chExt cx="2857563" cy="1040212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33801" y="3492971"/>
              <a:ext cx="2798158" cy="978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ME</a:t>
              </a:r>
              <a:endParaRPr lang="ru-RU" sz="2000" dirty="0"/>
            </a:p>
          </p:txBody>
        </p:sp>
      </p:grpSp>
      <p:grpSp>
        <p:nvGrpSpPr>
          <p:cNvPr id="26" name="Группа 27"/>
          <p:cNvGrpSpPr>
            <a:grpSpLocks/>
          </p:cNvGrpSpPr>
          <p:nvPr/>
        </p:nvGrpSpPr>
        <p:grpSpPr bwMode="auto">
          <a:xfrm>
            <a:off x="8096250" y="4378325"/>
            <a:ext cx="792163" cy="2249488"/>
            <a:chOff x="4098" y="3462139"/>
            <a:chExt cx="2857563" cy="1040212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Скругленный прямоугольник 4"/>
            <p:cNvSpPr/>
            <p:nvPr/>
          </p:nvSpPr>
          <p:spPr>
            <a:xfrm>
              <a:off x="32733" y="3492971"/>
              <a:ext cx="2800294" cy="978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MIR</a:t>
              </a:r>
              <a:endParaRPr lang="ru-RU" sz="2000" dirty="0"/>
            </a:p>
          </p:txBody>
        </p:sp>
      </p:grpSp>
      <p:grpSp>
        <p:nvGrpSpPr>
          <p:cNvPr id="29" name="Группа 30"/>
          <p:cNvGrpSpPr>
            <a:grpSpLocks/>
          </p:cNvGrpSpPr>
          <p:nvPr/>
        </p:nvGrpSpPr>
        <p:grpSpPr bwMode="auto">
          <a:xfrm>
            <a:off x="4049487" y="4408488"/>
            <a:ext cx="1025751" cy="1046162"/>
            <a:chOff x="4098" y="3462139"/>
            <a:chExt cx="2857563" cy="1040212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Скругленный прямоугольник 4"/>
            <p:cNvSpPr/>
            <p:nvPr/>
          </p:nvSpPr>
          <p:spPr>
            <a:xfrm>
              <a:off x="4101" y="3492129"/>
              <a:ext cx="2825456" cy="980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MPA</a:t>
              </a:r>
              <a:endParaRPr lang="ru-RU" sz="2000" dirty="0"/>
            </a:p>
          </p:txBody>
        </p:sp>
      </p:grpSp>
      <p:grpSp>
        <p:nvGrpSpPr>
          <p:cNvPr id="32" name="Группа 33"/>
          <p:cNvGrpSpPr>
            <a:grpSpLocks/>
          </p:cNvGrpSpPr>
          <p:nvPr/>
        </p:nvGrpSpPr>
        <p:grpSpPr bwMode="auto">
          <a:xfrm>
            <a:off x="5118100" y="3221038"/>
            <a:ext cx="1074738" cy="1041400"/>
            <a:chOff x="4098" y="3462139"/>
            <a:chExt cx="2857563" cy="1040212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Скругленный прямоугольник 4"/>
            <p:cNvSpPr/>
            <p:nvPr/>
          </p:nvSpPr>
          <p:spPr>
            <a:xfrm>
              <a:off x="33646" y="3492267"/>
              <a:ext cx="2798467" cy="979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MPM</a:t>
              </a:r>
              <a:endParaRPr lang="ru-RU" sz="2000" dirty="0"/>
            </a:p>
          </p:txBody>
        </p:sp>
      </p:grpSp>
      <p:grpSp>
        <p:nvGrpSpPr>
          <p:cNvPr id="35" name="Группа 36"/>
          <p:cNvGrpSpPr/>
          <p:nvPr/>
        </p:nvGrpSpPr>
        <p:grpSpPr>
          <a:xfrm>
            <a:off x="8104909" y="3218789"/>
            <a:ext cx="791194" cy="1040212"/>
            <a:chOff x="4098" y="3462139"/>
            <a:chExt cx="2963192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Скругленный прямоугольник 4"/>
            <p:cNvSpPr/>
            <p:nvPr/>
          </p:nvSpPr>
          <p:spPr>
            <a:xfrm>
              <a:off x="34566" y="3492606"/>
              <a:ext cx="2932724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MIR</a:t>
              </a:r>
              <a:endParaRPr lang="ru-RU" sz="2000" dirty="0"/>
            </a:p>
          </p:txBody>
        </p:sp>
      </p:grpSp>
      <p:grpSp>
        <p:nvGrpSpPr>
          <p:cNvPr id="38" name="Группа 39"/>
          <p:cNvGrpSpPr/>
          <p:nvPr/>
        </p:nvGrpSpPr>
        <p:grpSpPr>
          <a:xfrm>
            <a:off x="7240238" y="3218789"/>
            <a:ext cx="756324" cy="1040212"/>
            <a:chOff x="4098" y="3462139"/>
            <a:chExt cx="2857563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ME</a:t>
              </a:r>
              <a:endParaRPr lang="ru-RU" sz="2000" dirty="0"/>
            </a:p>
          </p:txBody>
        </p:sp>
      </p:grpSp>
      <p:grpSp>
        <p:nvGrpSpPr>
          <p:cNvPr id="41" name="Группа 42"/>
          <p:cNvGrpSpPr/>
          <p:nvPr/>
        </p:nvGrpSpPr>
        <p:grpSpPr>
          <a:xfrm>
            <a:off x="6272398" y="3221466"/>
            <a:ext cx="885639" cy="1037535"/>
            <a:chOff x="4098" y="3462139"/>
            <a:chExt cx="2924987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Скругленный прямоугольник 4"/>
            <p:cNvSpPr/>
            <p:nvPr/>
          </p:nvSpPr>
          <p:spPr>
            <a:xfrm>
              <a:off x="34562" y="3492606"/>
              <a:ext cx="2894523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MRD</a:t>
              </a:r>
              <a:endParaRPr lang="ru-RU" sz="2000" dirty="0"/>
            </a:p>
          </p:txBody>
        </p:sp>
      </p:grpSp>
      <p:grpSp>
        <p:nvGrpSpPr>
          <p:cNvPr id="44" name="Группа 45"/>
          <p:cNvGrpSpPr/>
          <p:nvPr/>
        </p:nvGrpSpPr>
        <p:grpSpPr>
          <a:xfrm>
            <a:off x="5129862" y="4378487"/>
            <a:ext cx="1073983" cy="1075625"/>
            <a:chOff x="4098" y="3462139"/>
            <a:chExt cx="2857563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MPP</a:t>
              </a:r>
              <a:endParaRPr lang="ru-RU" sz="2000" dirty="0"/>
            </a:p>
          </p:txBody>
        </p:sp>
      </p:grpSp>
      <p:grpSp>
        <p:nvGrpSpPr>
          <p:cNvPr id="47" name="Группа 48"/>
          <p:cNvGrpSpPr/>
          <p:nvPr/>
        </p:nvGrpSpPr>
        <p:grpSpPr>
          <a:xfrm>
            <a:off x="4019929" y="2054739"/>
            <a:ext cx="1014227" cy="2235478"/>
            <a:chOff x="-551162" y="3462138"/>
            <a:chExt cx="3497403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-551162" y="3462138"/>
              <a:ext cx="3412826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Скругленный прямоугольник 4"/>
            <p:cNvSpPr/>
            <p:nvPr/>
          </p:nvSpPr>
          <p:spPr>
            <a:xfrm>
              <a:off x="-459791" y="3550399"/>
              <a:ext cx="3406032" cy="86785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MPA</a:t>
              </a:r>
              <a:endParaRPr lang="ru-RU" sz="2000" dirty="0"/>
            </a:p>
          </p:txBody>
        </p:sp>
      </p:grpSp>
      <p:grpSp>
        <p:nvGrpSpPr>
          <p:cNvPr id="50" name="Группа 52"/>
          <p:cNvGrpSpPr/>
          <p:nvPr/>
        </p:nvGrpSpPr>
        <p:grpSpPr>
          <a:xfrm>
            <a:off x="5130080" y="2054743"/>
            <a:ext cx="1053130" cy="1040212"/>
            <a:chOff x="4098" y="3462139"/>
            <a:chExt cx="2857563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Скругленный прямоугольник 4"/>
            <p:cNvSpPr/>
            <p:nvPr/>
          </p:nvSpPr>
          <p:spPr>
            <a:xfrm>
              <a:off x="34565" y="3492606"/>
              <a:ext cx="2796629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MPM</a:t>
              </a:r>
              <a:endParaRPr lang="ru-RU" sz="2000" dirty="0"/>
            </a:p>
          </p:txBody>
        </p:sp>
      </p:grpSp>
      <p:sp>
        <p:nvSpPr>
          <p:cNvPr id="53" name="Стрелка вниз 52"/>
          <p:cNvSpPr/>
          <p:nvPr/>
        </p:nvSpPr>
        <p:spPr>
          <a:xfrm rot="10800000">
            <a:off x="5529263" y="5237163"/>
            <a:ext cx="231775" cy="43973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 rot="10800000">
            <a:off x="6588125" y="4071938"/>
            <a:ext cx="233363" cy="43973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 rot="10800000">
            <a:off x="7505700" y="4078288"/>
            <a:ext cx="233363" cy="43973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 rot="10800000">
            <a:off x="8388350" y="4078288"/>
            <a:ext cx="233363" cy="43973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7" name="Стрелка вниз 56"/>
          <p:cNvSpPr/>
          <p:nvPr/>
        </p:nvSpPr>
        <p:spPr>
          <a:xfrm rot="10800000">
            <a:off x="4535488" y="4078288"/>
            <a:ext cx="233362" cy="43973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8" name="Стрелка вниз 57"/>
          <p:cNvSpPr/>
          <p:nvPr/>
        </p:nvSpPr>
        <p:spPr>
          <a:xfrm rot="10800000">
            <a:off x="5529263" y="2905125"/>
            <a:ext cx="231775" cy="43973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grpSp>
        <p:nvGrpSpPr>
          <p:cNvPr id="59" name="Группа 61"/>
          <p:cNvGrpSpPr>
            <a:grpSpLocks/>
          </p:cNvGrpSpPr>
          <p:nvPr/>
        </p:nvGrpSpPr>
        <p:grpSpPr bwMode="auto">
          <a:xfrm>
            <a:off x="2398816" y="4413250"/>
            <a:ext cx="1543792" cy="1046163"/>
            <a:chOff x="4098" y="3462139"/>
            <a:chExt cx="2857563" cy="1040212"/>
          </a:xfrm>
        </p:grpSpPr>
        <p:sp>
          <p:nvSpPr>
            <p:cNvPr id="60" name="Скругленный прямоугольник 59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Скругленный прямоугольник 4"/>
            <p:cNvSpPr/>
            <p:nvPr/>
          </p:nvSpPr>
          <p:spPr>
            <a:xfrm>
              <a:off x="34565" y="3492130"/>
              <a:ext cx="2796695" cy="9802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DPA, DE, DIR</a:t>
              </a:r>
              <a:endParaRPr lang="ru-RU" sz="2000" dirty="0"/>
            </a:p>
          </p:txBody>
        </p:sp>
      </p:grpSp>
      <p:grpSp>
        <p:nvGrpSpPr>
          <p:cNvPr id="62" name="Группа 64"/>
          <p:cNvGrpSpPr/>
          <p:nvPr/>
        </p:nvGrpSpPr>
        <p:grpSpPr>
          <a:xfrm>
            <a:off x="2359132" y="2054744"/>
            <a:ext cx="1543792" cy="2244430"/>
            <a:chOff x="4098" y="3462139"/>
            <a:chExt cx="2857563" cy="104021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63" name="Скругленный прямоугольник 62"/>
            <p:cNvSpPr/>
            <p:nvPr/>
          </p:nvSpPr>
          <p:spPr>
            <a:xfrm>
              <a:off x="4098" y="3462139"/>
              <a:ext cx="2857563" cy="10402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Скругленный прямоугольник 4"/>
            <p:cNvSpPr/>
            <p:nvPr/>
          </p:nvSpPr>
          <p:spPr>
            <a:xfrm>
              <a:off x="34565" y="3492606"/>
              <a:ext cx="2560521" cy="9792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1450" tIns="171450" rIns="171450" bIns="171450" spcCol="1270" anchor="ctr"/>
            <a:lstStyle/>
            <a:p>
              <a:pPr algn="ctr" defTabSz="20002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DPA, DE, DIR</a:t>
              </a:r>
              <a:endParaRPr lang="ru-RU" sz="2000" dirty="0"/>
            </a:p>
          </p:txBody>
        </p:sp>
      </p:grpSp>
      <p:sp>
        <p:nvSpPr>
          <p:cNvPr id="65" name="Стрелка вниз 64"/>
          <p:cNvSpPr/>
          <p:nvPr/>
        </p:nvSpPr>
        <p:spPr>
          <a:xfrm rot="10800000">
            <a:off x="2963863" y="4081463"/>
            <a:ext cx="231775" cy="43973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794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900" y="0"/>
            <a:ext cx="7724899" cy="6926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Докторантура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36344497"/>
              </p:ext>
            </p:extLst>
          </p:nvPr>
        </p:nvGraphicFramePr>
        <p:xfrm>
          <a:off x="249382" y="740197"/>
          <a:ext cx="8665337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5571"/>
                <a:gridCol w="3671753"/>
                <a:gridCol w="3378013"/>
              </a:tblGrid>
              <a:tr h="568346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Доктор государственного управления</a:t>
                      </a:r>
                    </a:p>
                    <a:p>
                      <a:pPr algn="ctr"/>
                      <a:r>
                        <a:rPr lang="en-US" sz="1600" dirty="0" smtClean="0"/>
                        <a:t>Doctor of Public Administration</a:t>
                      </a:r>
                      <a:r>
                        <a:rPr lang="ru-RU" sz="1600" dirty="0" smtClean="0"/>
                        <a:t> (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РА)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Доктор экономики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Doctor of Economics</a:t>
                      </a:r>
                      <a:r>
                        <a:rPr lang="ru-RU" sz="1600" dirty="0" smtClean="0"/>
                        <a:t> (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Е)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290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Срок обучения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ru-RU" sz="1600" dirty="0" smtClean="0"/>
                        <a:t> года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764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Действующие государственные служащие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 государственной службы не менее пяти лет;</a:t>
                      </a:r>
                    </a:p>
                    <a:p>
                      <a:r>
                        <a:rPr lang="ru-RU" sz="1600" dirty="0" smtClean="0"/>
                        <a:t>Знание английского языка (</a:t>
                      </a:r>
                      <a:r>
                        <a:rPr lang="en-US" sz="1600" dirty="0" smtClean="0"/>
                        <a:t>APTIS </a:t>
                      </a:r>
                      <a:r>
                        <a:rPr lang="ru-RU" sz="1600" dirty="0" smtClean="0"/>
                        <a:t>В2 / </a:t>
                      </a:r>
                      <a:r>
                        <a:rPr lang="en-US" sz="1600" dirty="0" smtClean="0"/>
                        <a:t>IELTS </a:t>
                      </a:r>
                      <a:r>
                        <a:rPr lang="ru-RU" sz="1600" dirty="0" smtClean="0"/>
                        <a:t>4.5 / Т</a:t>
                      </a:r>
                      <a:r>
                        <a:rPr lang="en-US" sz="1600" dirty="0" smtClean="0"/>
                        <a:t>OEFL </a:t>
                      </a:r>
                      <a:r>
                        <a:rPr lang="ru-RU" sz="1600" dirty="0" smtClean="0"/>
                        <a:t>РВТ 477 / Т</a:t>
                      </a:r>
                      <a:r>
                        <a:rPr lang="en-US" sz="1600" dirty="0" smtClean="0"/>
                        <a:t>OEFL IBT </a:t>
                      </a:r>
                      <a:r>
                        <a:rPr lang="ru-RU" sz="1600" dirty="0" smtClean="0"/>
                        <a:t>53)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76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Требования к предыдущему образованию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Магистратура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Магистратура по экономическим</a:t>
                      </a:r>
                      <a:r>
                        <a:rPr lang="ru-RU" sz="1600" baseline="0" dirty="0" smtClean="0"/>
                        <a:t> специальностям </a:t>
                      </a:r>
                      <a:endParaRPr lang="ru-RU" sz="1600" dirty="0"/>
                    </a:p>
                  </a:txBody>
                  <a:tcPr/>
                </a:tc>
              </a:tr>
              <a:tr h="29613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ориентирована на подготовку специалистов, способных: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проводить прикладные исследования в области ГУ и ГС;</a:t>
                      </a:r>
                    </a:p>
                    <a:p>
                      <a:pPr marL="285750" lvl="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совершенствовать технологию принятия государственных управленческих решений;</a:t>
                      </a:r>
                    </a:p>
                    <a:p>
                      <a:pPr marL="285750" lvl="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организовать эффективную деятельность государственного органа по достижению стратегических целей и приоритетов в условиях изменений.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проводить качественный экономический анализ на микро и макро уровнях;</a:t>
                      </a:r>
                    </a:p>
                    <a:p>
                      <a:pPr marL="285750" lvl="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принимать обоснованные управленческие решения для эффективного управления социально-экономическими процессами;</a:t>
                      </a:r>
                    </a:p>
                    <a:p>
                      <a:pPr marL="285750" lvl="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применять современные методы экономического анализа и принимать управленческие решения.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960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896" y="0"/>
            <a:ext cx="5800368" cy="6412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</a:rPr>
              <a:t>Магистратура</a:t>
            </a:r>
            <a:endParaRPr lang="ru-RU" sz="3200" dirty="0">
              <a:solidFill>
                <a:schemeClr val="bg1">
                  <a:lumMod val="9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51837678"/>
              </p:ext>
            </p:extLst>
          </p:nvPr>
        </p:nvGraphicFramePr>
        <p:xfrm>
          <a:off x="285750" y="785813"/>
          <a:ext cx="8750056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5960"/>
                <a:gridCol w="1440130"/>
                <a:gridCol w="2037131"/>
                <a:gridCol w="3866835"/>
              </a:tblGrid>
              <a:tr h="122907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МРР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MRD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753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Срок обучения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год</a:t>
                      </a:r>
                      <a:endParaRPr lang="ru-RU" sz="1400" dirty="0"/>
                    </a:p>
                  </a:txBody>
                  <a:tcPr/>
                </a:tc>
              </a:tr>
              <a:tr h="36063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Специализация программы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Политики:</a:t>
                      </a:r>
                    </a:p>
                    <a:p>
                      <a:pPr algn="l"/>
                      <a:r>
                        <a:rPr lang="ru-RU" sz="1400" dirty="0" smtClean="0"/>
                        <a:t>экономическая; социальная; региональная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Экономика; </a:t>
                      </a:r>
                      <a:endParaRPr lang="ru-RU" sz="1400" baseline="0" dirty="0" smtClean="0"/>
                    </a:p>
                    <a:p>
                      <a:pPr algn="l"/>
                      <a:r>
                        <a:rPr lang="ru-RU" sz="1400" baseline="0" dirty="0" smtClean="0"/>
                        <a:t>Статистика (КС МНЭ РК);</a:t>
                      </a:r>
                    </a:p>
                    <a:p>
                      <a:pPr algn="l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Государственный аудит (СК РК по ИРБ)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Управление регионом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Экономика региона</a:t>
                      </a:r>
                      <a:endParaRPr lang="ru-RU" sz="1400" dirty="0"/>
                    </a:p>
                  </a:txBody>
                  <a:tcPr/>
                </a:tc>
              </a:tr>
              <a:tr h="5732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Потенциальные</a:t>
                      </a:r>
                      <a:r>
                        <a:rPr lang="ru-RU" sz="1400" baseline="0" dirty="0" smtClean="0"/>
                        <a:t> партнёры</a:t>
                      </a:r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SDA Bocconi School of Management (Italy); 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DBB Akademie (Germany)</a:t>
                      </a:r>
                      <a:endParaRPr lang="ru-RU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KDI School of Public Policy and Management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S.Korea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 </a:t>
                      </a:r>
                    </a:p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Mohammed Bin Rashid School of Government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UAE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607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Требования</a:t>
                      </a:r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Действующие государственные служащие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 государственной службы не менее 1  года;</a:t>
                      </a:r>
                    </a:p>
                    <a:p>
                      <a:r>
                        <a:rPr lang="ru-RU" sz="1400" dirty="0" smtClean="0"/>
                        <a:t>Знание английского языка (</a:t>
                      </a:r>
                      <a:r>
                        <a:rPr lang="en-US" sz="1400" dirty="0" smtClean="0"/>
                        <a:t>APTIS </a:t>
                      </a:r>
                      <a:r>
                        <a:rPr lang="ru-RU" sz="1400" dirty="0" smtClean="0"/>
                        <a:t>В1 / </a:t>
                      </a:r>
                      <a:r>
                        <a:rPr lang="en-US" sz="1400" dirty="0" smtClean="0"/>
                        <a:t>IELTS </a:t>
                      </a:r>
                      <a:r>
                        <a:rPr lang="ru-RU" sz="1400" dirty="0" smtClean="0"/>
                        <a:t>4.0 / Т</a:t>
                      </a:r>
                      <a:r>
                        <a:rPr lang="en-US" sz="1400" dirty="0" smtClean="0"/>
                        <a:t>OEFL </a:t>
                      </a:r>
                      <a:r>
                        <a:rPr lang="ru-RU" sz="1400" dirty="0" smtClean="0"/>
                        <a:t>РВТ 437 / Т</a:t>
                      </a:r>
                      <a:r>
                        <a:rPr lang="en-US" sz="1400" dirty="0" smtClean="0"/>
                        <a:t>OEFL IBT </a:t>
                      </a:r>
                      <a:r>
                        <a:rPr lang="ru-RU" sz="1400" dirty="0" smtClean="0"/>
                        <a:t>41)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</a:tr>
              <a:tr h="307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Особые требования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государственная служба в МИО;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подразделения ЦИО занимающиеся вопросами местного и регионального развития</a:t>
                      </a:r>
                      <a:endParaRPr lang="ru-RU" sz="1400" dirty="0"/>
                    </a:p>
                  </a:txBody>
                  <a:tcPr/>
                </a:tc>
              </a:tr>
              <a:tr h="753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ориентирована на</a:t>
                      </a:r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8575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управленческих компетенций, профессиональных навыков;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умения осуществлять долгосрочное стратегическое планирование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–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применение на практике современных технологий государственного управления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–"/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предлагать обоснованные управленческие решения 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945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403" y="1"/>
            <a:ext cx="7886700" cy="66501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Таксономия образовательных целей (</a:t>
            </a:r>
            <a:r>
              <a:rPr lang="en-US" sz="3200" dirty="0" smtClean="0">
                <a:solidFill>
                  <a:schemeClr val="bg1"/>
                </a:solidFill>
              </a:rPr>
              <a:t>PLO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185" t="19473" r="19109" b="34456"/>
          <a:stretch/>
        </p:blipFill>
        <p:spPr bwMode="auto">
          <a:xfrm>
            <a:off x="273132" y="926275"/>
            <a:ext cx="8645236" cy="562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7122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957" y="0"/>
            <a:ext cx="7587303" cy="736979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Программа МРР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2012" y="736980"/>
            <a:ext cx="8283338" cy="5439984"/>
          </a:xfrm>
        </p:spPr>
        <p:txBody>
          <a:bodyPr/>
          <a:lstStyle/>
          <a:p>
            <a:r>
              <a:rPr lang="ru-RU" b="1" dirty="0" smtClean="0"/>
              <a:t>Обязательные курсы / </a:t>
            </a:r>
            <a:r>
              <a:rPr lang="ru-RU" b="1" dirty="0" err="1" smtClean="0"/>
              <a:t>Core</a:t>
            </a:r>
            <a:r>
              <a:rPr lang="ru-RU" b="1" dirty="0" smtClean="0"/>
              <a:t> </a:t>
            </a:r>
            <a:r>
              <a:rPr lang="ru-RU" b="1" dirty="0" err="1" smtClean="0"/>
              <a:t>course</a:t>
            </a:r>
            <a:r>
              <a:rPr lang="en-US" b="1" dirty="0" smtClean="0"/>
              <a:t>s</a:t>
            </a:r>
            <a:r>
              <a:rPr lang="ru-RU" b="1" dirty="0" smtClean="0"/>
              <a:t>:</a:t>
            </a:r>
            <a:endParaRPr lang="en-US" b="1" dirty="0" smtClean="0"/>
          </a:p>
          <a:p>
            <a:r>
              <a:rPr lang="ru-RU" dirty="0" smtClean="0"/>
              <a:t>Методы исследования / </a:t>
            </a:r>
            <a:r>
              <a:rPr lang="ru-RU" dirty="0" err="1" smtClean="0"/>
              <a:t>Research</a:t>
            </a:r>
            <a:r>
              <a:rPr lang="ru-RU" dirty="0" smtClean="0"/>
              <a:t> </a:t>
            </a:r>
            <a:r>
              <a:rPr lang="ru-RU" dirty="0" err="1" smtClean="0"/>
              <a:t>Methods</a:t>
            </a:r>
            <a:endParaRPr lang="en-US" dirty="0" smtClean="0"/>
          </a:p>
          <a:p>
            <a:r>
              <a:rPr lang="ru-RU" dirty="0" smtClean="0"/>
              <a:t>Управленческая экономика / </a:t>
            </a:r>
            <a:r>
              <a:rPr lang="en-US" dirty="0" smtClean="0"/>
              <a:t>Managerial economics</a:t>
            </a:r>
          </a:p>
          <a:p>
            <a:r>
              <a:rPr lang="ru-RU" dirty="0" smtClean="0"/>
              <a:t>Государственный менеджмент / </a:t>
            </a:r>
            <a:r>
              <a:rPr lang="ru-RU" dirty="0" err="1" smtClean="0"/>
              <a:t>Public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endParaRPr lang="en-US" dirty="0" smtClean="0"/>
          </a:p>
          <a:p>
            <a:r>
              <a:rPr lang="ru-RU" dirty="0" smtClean="0"/>
              <a:t>Политология и государственная политика / </a:t>
            </a:r>
            <a:r>
              <a:rPr lang="en-US" dirty="0" smtClean="0"/>
              <a:t>Politics and public policy </a:t>
            </a:r>
          </a:p>
          <a:p>
            <a:r>
              <a:rPr lang="ru-RU" dirty="0" smtClean="0"/>
              <a:t>Языковая компетенция государственных служащих / </a:t>
            </a:r>
            <a:r>
              <a:rPr lang="ru-RU" dirty="0" err="1" smtClean="0"/>
              <a:t>Language</a:t>
            </a:r>
            <a:r>
              <a:rPr lang="ru-RU" dirty="0" smtClean="0"/>
              <a:t> </a:t>
            </a:r>
            <a:r>
              <a:rPr lang="en-US" dirty="0" smtClean="0"/>
              <a:t>C</a:t>
            </a:r>
            <a:r>
              <a:rPr lang="ru-RU" dirty="0" err="1" smtClean="0"/>
              <a:t>ompetence</a:t>
            </a:r>
            <a:r>
              <a:rPr lang="ru-RU" dirty="0" smtClean="0"/>
              <a:t> of </a:t>
            </a:r>
            <a:r>
              <a:rPr lang="en-US" dirty="0" smtClean="0"/>
              <a:t>C</a:t>
            </a:r>
            <a:r>
              <a:rPr lang="ru-RU" dirty="0" err="1" smtClean="0"/>
              <a:t>ivil</a:t>
            </a:r>
            <a:r>
              <a:rPr lang="ru-RU" dirty="0" smtClean="0"/>
              <a:t> </a:t>
            </a:r>
            <a:r>
              <a:rPr lang="en-US" dirty="0" smtClean="0"/>
              <a:t>S</a:t>
            </a:r>
            <a:r>
              <a:rPr lang="ru-RU" dirty="0" err="1" smtClean="0"/>
              <a:t>ervants</a:t>
            </a:r>
            <a:endParaRPr lang="en-US" dirty="0" smtClean="0"/>
          </a:p>
          <a:p>
            <a:r>
              <a:rPr lang="ru-RU" dirty="0" smtClean="0"/>
              <a:t>Анализ государственной политики / </a:t>
            </a:r>
            <a:r>
              <a:rPr lang="ru-RU" dirty="0" err="1" smtClean="0"/>
              <a:t>Public</a:t>
            </a:r>
            <a:r>
              <a:rPr lang="ru-RU" dirty="0" smtClean="0"/>
              <a:t> </a:t>
            </a:r>
            <a:r>
              <a:rPr lang="ru-RU" dirty="0" err="1" smtClean="0"/>
              <a:t>Policy</a:t>
            </a:r>
            <a:r>
              <a:rPr lang="ru-RU" dirty="0" smtClean="0"/>
              <a:t> </a:t>
            </a:r>
            <a:r>
              <a:rPr lang="ru-RU" dirty="0" err="1" smtClean="0"/>
              <a:t>Analysis</a:t>
            </a:r>
            <a:endParaRPr lang="en-US" dirty="0" smtClean="0"/>
          </a:p>
          <a:p>
            <a:r>
              <a:rPr lang="ru-RU" dirty="0" smtClean="0"/>
              <a:t>Публичное право</a:t>
            </a:r>
            <a:r>
              <a:rPr lang="en-US" dirty="0" smtClean="0"/>
              <a:t> / Public Law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56" y="0"/>
            <a:ext cx="7641893" cy="80521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Программа МРР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002" y="1252419"/>
            <a:ext cx="7886700" cy="4351338"/>
          </a:xfrm>
        </p:spPr>
        <p:txBody>
          <a:bodyPr/>
          <a:lstStyle/>
          <a:p>
            <a:r>
              <a:rPr lang="ru-RU" dirty="0" smtClean="0"/>
              <a:t>Элективные курсы</a:t>
            </a:r>
            <a:r>
              <a:rPr lang="en-US" dirty="0" smtClean="0"/>
              <a:t> / Electives course:</a:t>
            </a:r>
          </a:p>
          <a:p>
            <a:r>
              <a:rPr lang="ru-RU" dirty="0" smtClean="0"/>
              <a:t>Цифровые технологии в государственном управлении / </a:t>
            </a:r>
            <a:r>
              <a:rPr lang="en-US" dirty="0" smtClean="0"/>
              <a:t>DT in Public Administration</a:t>
            </a:r>
          </a:p>
          <a:p>
            <a:r>
              <a:rPr lang="ru-RU" dirty="0" smtClean="0"/>
              <a:t>Организационное поведение</a:t>
            </a:r>
            <a:r>
              <a:rPr lang="en-US" dirty="0" smtClean="0"/>
              <a:t> / Organizational Behavior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543</Words>
  <Application>Microsoft Office PowerPoint</Application>
  <PresentationFormat>Экран (4:3)</PresentationFormat>
  <Paragraphs>122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ВИДЕНИЕ, МИССИЯ И ЦЕННОСТИ</vt:lpstr>
      <vt:lpstr>Слайд 3</vt:lpstr>
      <vt:lpstr>Слайд 4</vt:lpstr>
      <vt:lpstr>Докторантура</vt:lpstr>
      <vt:lpstr>Магистратура</vt:lpstr>
      <vt:lpstr>Таксономия образовательных целей (PLO)</vt:lpstr>
      <vt:lpstr>Программа МРР</vt:lpstr>
      <vt:lpstr>Программа МРР</vt:lpstr>
      <vt:lpstr>Спасибо за внимание!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Алтынай Базарова</dc:creator>
  <cp:lastModifiedBy>R.Apergenova</cp:lastModifiedBy>
  <cp:revision>107</cp:revision>
  <dcterms:created xsi:type="dcterms:W3CDTF">2017-11-09T03:55:11Z</dcterms:created>
  <dcterms:modified xsi:type="dcterms:W3CDTF">2018-05-21T07:31:18Z</dcterms:modified>
</cp:coreProperties>
</file>