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81" r:id="rId6"/>
    <p:sldMasterId id="2147483919" r:id="rId7"/>
    <p:sldMasterId id="2147483967" r:id="rId8"/>
    <p:sldMasterId id="2147484044" r:id="rId9"/>
    <p:sldMasterId id="2147484056" r:id="rId10"/>
  </p:sldMasterIdLst>
  <p:notesMasterIdLst>
    <p:notesMasterId r:id="rId50"/>
  </p:notesMasterIdLst>
  <p:sldIdLst>
    <p:sldId id="274" r:id="rId11"/>
    <p:sldId id="271" r:id="rId12"/>
    <p:sldId id="338" r:id="rId13"/>
    <p:sldId id="339" r:id="rId14"/>
    <p:sldId id="276" r:id="rId15"/>
    <p:sldId id="340" r:id="rId16"/>
    <p:sldId id="322" r:id="rId17"/>
    <p:sldId id="323" r:id="rId18"/>
    <p:sldId id="324" r:id="rId19"/>
    <p:sldId id="325" r:id="rId20"/>
    <p:sldId id="326" r:id="rId21"/>
    <p:sldId id="284" r:id="rId22"/>
    <p:sldId id="285" r:id="rId23"/>
    <p:sldId id="352" r:id="rId24"/>
    <p:sldId id="350" r:id="rId25"/>
    <p:sldId id="286" r:id="rId26"/>
    <p:sldId id="327" r:id="rId27"/>
    <p:sldId id="328" r:id="rId28"/>
    <p:sldId id="341" r:id="rId29"/>
    <p:sldId id="342" r:id="rId30"/>
    <p:sldId id="343" r:id="rId31"/>
    <p:sldId id="344" r:id="rId32"/>
    <p:sldId id="345" r:id="rId33"/>
    <p:sldId id="273" r:id="rId34"/>
    <p:sldId id="346" r:id="rId35"/>
    <p:sldId id="329" r:id="rId36"/>
    <p:sldId id="330" r:id="rId37"/>
    <p:sldId id="331" r:id="rId38"/>
    <p:sldId id="332" r:id="rId39"/>
    <p:sldId id="333" r:id="rId40"/>
    <p:sldId id="347" r:id="rId41"/>
    <p:sldId id="348" r:id="rId42"/>
    <p:sldId id="308" r:id="rId43"/>
    <p:sldId id="335" r:id="rId44"/>
    <p:sldId id="351" r:id="rId45"/>
    <p:sldId id="349" r:id="rId46"/>
    <p:sldId id="336" r:id="rId47"/>
    <p:sldId id="337" r:id="rId48"/>
    <p:sldId id="321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F069F-C76B-4021-8A8B-150C2DF14F9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C98B7-DB2C-4E5E-B19E-76DF3460C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7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 </a:t>
            </a:r>
            <a:r>
              <a:rPr lang="en-US" sz="1200" dirty="0" smtClean="0"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575,2 milliard </a:t>
            </a:r>
            <a:r>
              <a:rPr lang="en-US" sz="1200" dirty="0" err="1" smtClean="0"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tenge</a:t>
            </a:r>
            <a:r>
              <a:rPr lang="en-US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10 months of 2023</a:t>
            </a: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C98B7-DB2C-4E5E-B19E-76DF3460CDC9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0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E1BD-2EEA-40B8-9587-BC429F5C3F0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FE76-0C1C-48FA-BCA3-E2823513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E1BD-2EEA-40B8-9587-BC429F5C3F0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FE76-0C1C-48FA-BCA3-E2823513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23.11.2015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Злобина Т.А., ТАЦ АУЦА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14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23.11.2015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Злобина Т.А., ТАЦ АУЦА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887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23.11.2015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Злобина Т.А., ТАЦ АУЦА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26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23.11.2015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Злобина Т.А., ТАЦ АУЦА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0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23.11.2015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Злобина Т.А., ТАЦ АУЦА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152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23.11.2015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Злобина Т.А., ТАЦ АУЦА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892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23.11.2015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Злобина Т.А., ТАЦ АУЦА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953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23.11.2015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Злобина Т.А., ТАЦ АУЦА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984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23.11.2015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Злобина Т.А., ТАЦ АУЦА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283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23.11.2015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Злобина Т.А., ТАЦ АУЦА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8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E1BD-2EEA-40B8-9587-BC429F5C3F0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FE76-0C1C-48FA-BCA3-E2823513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23.11.2015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Злобина Т.А., ТАЦ АУЦА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57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D390-F9A5-4713-B41B-FE322B22619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1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5BC-D121-48C5-A201-82530D8D8BD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71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EBBA-1BB1-4367-AD96-C99C00783BA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9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E6F-80F0-40C9-8B60-B8190B553E3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7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D6A-F350-49A3-AD88-76C2326134E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55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0EC-5559-496A-B4AE-8739EF918D4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1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0321-ACFC-4726-8BF6-FB2858348A8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39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4760-238B-4D07-85A6-54BF094BFA5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0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E1BD-2EEA-40B8-9587-BC429F5C3F0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FE76-0C1C-48FA-BCA3-E2823513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9331-CA98-43D0-9416-0FD1D0997CE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47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A5F0-46CB-4518-9ACC-75FBE125BF2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88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69A5-516D-4623-8ADE-033BF8BEC0D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6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D390-F9A5-4713-B41B-FE322B22619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68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5BC-D121-48C5-A201-82530D8D8BD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81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EBBA-1BB1-4367-AD96-C99C00783BA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1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E6F-80F0-40C9-8B60-B8190B553E3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83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D6A-F350-49A3-AD88-76C2326134E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20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0EC-5559-496A-B4AE-8739EF918D4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71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0321-ACFC-4726-8BF6-FB2858348A8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7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E1BD-2EEA-40B8-9587-BC429F5C3F0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FE76-0C1C-48FA-BCA3-E2823513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4760-238B-4D07-85A6-54BF094BFA5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71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9331-CA98-43D0-9416-0FD1D0997CE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76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A5F0-46CB-4518-9ACC-75FBE125BF2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09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69A5-516D-4623-8ADE-033BF8BEC0D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87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D390-F9A5-4713-B41B-FE322B22619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97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5BC-D121-48C5-A201-82530D8D8BD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31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EBBA-1BB1-4367-AD96-C99C00783BA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81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E6F-80F0-40C9-8B60-B8190B553E3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23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D6A-F350-49A3-AD88-76C2326134E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84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0EC-5559-496A-B4AE-8739EF918D4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9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E1BD-2EEA-40B8-9587-BC429F5C3F0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FE76-0C1C-48FA-BCA3-E2823513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0321-ACFC-4726-8BF6-FB2858348A8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87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4760-238B-4D07-85A6-54BF094BFA5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9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9331-CA98-43D0-9416-0FD1D0997CE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14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A5F0-46CB-4518-9ACC-75FBE125BF2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63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69A5-516D-4623-8ADE-033BF8BEC0D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62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D390-F9A5-4713-B41B-FE322B22619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34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5BC-D121-48C5-A201-82530D8D8BD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9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EBBA-1BB1-4367-AD96-C99C00783BA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00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E6F-80F0-40C9-8B60-B8190B553E3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533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D6A-F350-49A3-AD88-76C2326134E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E1BD-2EEA-40B8-9587-BC429F5C3F0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FE76-0C1C-48FA-BCA3-E2823513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0EC-5559-496A-B4AE-8739EF918D4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087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0321-ACFC-4726-8BF6-FB2858348A8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56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4760-238B-4D07-85A6-54BF094BFA5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05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9331-CA98-43D0-9416-0FD1D0997CE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22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A5F0-46CB-4518-9ACC-75FBE125BF2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32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69A5-516D-4623-8ADE-033BF8BEC0D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61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D390-F9A5-4713-B41B-FE322B22619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44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5BC-D121-48C5-A201-82530D8D8BD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10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EBBA-1BB1-4367-AD96-C99C00783BA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90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E6F-80F0-40C9-8B60-B8190B553E3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5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E1BD-2EEA-40B8-9587-BC429F5C3F0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FE76-0C1C-48FA-BCA3-E2823513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D6A-F350-49A3-AD88-76C2326134E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553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0EC-5559-496A-B4AE-8739EF918D4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57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0321-ACFC-4726-8BF6-FB2858348A8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42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4760-238B-4D07-85A6-54BF094BFA5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744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9331-CA98-43D0-9416-0FD1D0997CE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43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A5F0-46CB-4518-9ACC-75FBE125BF2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72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69A5-516D-4623-8ADE-033BF8BEC0D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28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D390-F9A5-4713-B41B-FE322B22619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77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5BC-D121-48C5-A201-82530D8D8BD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681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EBBA-1BB1-4367-AD96-C99C00783BA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1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E1BD-2EEA-40B8-9587-BC429F5C3F0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FE76-0C1C-48FA-BCA3-E2823513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E6F-80F0-40C9-8B60-B8190B553E3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453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D6A-F350-49A3-AD88-76C2326134E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8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0EC-5559-496A-B4AE-8739EF918D4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77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0321-ACFC-4726-8BF6-FB2858348A8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535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4760-238B-4D07-85A6-54BF094BFA5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2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9331-CA98-43D0-9416-0FD1D0997CE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934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A5F0-46CB-4518-9ACC-75FBE125BF2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314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69A5-516D-4623-8ADE-033BF8BEC0D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2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D390-F9A5-4713-B41B-FE322B22619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0176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5BC-D121-48C5-A201-82530D8D8BD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5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E1BD-2EEA-40B8-9587-BC429F5C3F0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FE76-0C1C-48FA-BCA3-E2823513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EBBA-1BB1-4367-AD96-C99C00783BA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042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E6F-80F0-40C9-8B60-B8190B553E3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69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D6A-F350-49A3-AD88-76C2326134E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967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0EC-5559-496A-B4AE-8739EF918D4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735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0321-ACFC-4726-8BF6-FB2858348A8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613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4760-238B-4D07-85A6-54BF094BFA5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689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9331-CA98-43D0-9416-0FD1D0997CE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290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A5F0-46CB-4518-9ACC-75FBE125BF2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557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69A5-516D-4623-8ADE-033BF8BEC0D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3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D390-F9A5-4713-B41B-FE322B22619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1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3E1BD-2EEA-40B8-9587-BC429F5C3F0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FE76-0C1C-48FA-BCA3-E2823513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B5BC-D121-48C5-A201-82530D8D8BD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475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EBBA-1BB1-4367-AD96-C99C00783BA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023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3E6F-80F0-40C9-8B60-B8190B553E3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315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D6A-F350-49A3-AD88-76C2326134E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438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B80EC-5559-496A-B4AE-8739EF918D4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640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70321-ACFC-4726-8BF6-FB2858348A8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708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4760-238B-4D07-85A6-54BF094BFA5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449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9331-CA98-43D0-9416-0FD1D0997CE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843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A5F0-46CB-4518-9ACC-75FBE125BF2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94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69A5-516D-4623-8ADE-033BF8BEC0D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3E1BD-2EEA-40B8-9587-BC429F5C3F0E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FE76-0C1C-48FA-BCA3-E28235132D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23.11.2015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Злобина Т.А., ТАЦ АУЦА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2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44CFC6-653D-4AEF-8A9B-2ACE5F518B3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8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44CFC6-653D-4AEF-8A9B-2ACE5F518B3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0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44CFC6-653D-4AEF-8A9B-2ACE5F518B3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2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44CFC6-653D-4AEF-8A9B-2ACE5F518B3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1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44CFC6-653D-4AEF-8A9B-2ACE5F518B3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44CFC6-653D-4AEF-8A9B-2ACE5F518B3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44CFC6-653D-4AEF-8A9B-2ACE5F518B3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2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44CFC6-653D-4AEF-8A9B-2ACE5F518B3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04.06.2024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8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74;&#1076;.&#1088;&#1092;/dejatelnost/statistics/migracionnaya" TargetMode="External"/><Relationship Id="rId2" Type="http://schemas.openxmlformats.org/officeDocument/2006/relationships/hyperlink" Target="https://www.demoscope.ru/weekly/2023/01005/barom01.php" TargetMode="Externa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uca.kg/en/publications_/" TargetMode="External"/><Relationship Id="rId2" Type="http://schemas.openxmlformats.org/officeDocument/2006/relationships/hyperlink" Target="https://auca.kg/ru/publications_/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_________Microsoft_Word1.docx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mailto:zlobina_t@auca.kg" TargetMode="Externa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548" y="932353"/>
            <a:ext cx="8136904" cy="4557897"/>
          </a:xfrm>
        </p:spPr>
        <p:txBody>
          <a:bodyPr/>
          <a:lstStyle/>
          <a:p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                                                               </a:t>
            </a:r>
            <a: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32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3200" b="1" dirty="0">
                <a:effectLst/>
                <a:latin typeface="Calibri"/>
                <a:ea typeface="Calibri"/>
                <a:cs typeface="Times New Roman"/>
              </a:rPr>
              <a:t>«Современные миграционные тренды и формирование </a:t>
            </a:r>
            <a: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  <a:t>миграционных политик </a:t>
            </a:r>
            <a:r>
              <a:rPr lang="ru-RU" sz="3200" b="1" dirty="0">
                <a:effectLst/>
                <a:latin typeface="Calibri"/>
                <a:ea typeface="Calibri"/>
                <a:cs typeface="Times New Roman"/>
              </a:rPr>
              <a:t>в странах ЦА и РФ»</a:t>
            </a:r>
            <a: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44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872808" cy="2492896"/>
          </a:xfrm>
        </p:spPr>
        <p:txBody>
          <a:bodyPr>
            <a:normAutofit fontScale="92500"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Calibri" pitchFamily="34" charset="0"/>
              <a:ea typeface="Times New Roman UniToktom" pitchFamily="18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Татьяна Злобина (КР),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Дмитрий Полетаев (РФ и Туркменистан), Людмила Максакова (</a:t>
            </a:r>
            <a:r>
              <a:rPr lang="ru-RU" sz="2000" b="1" dirty="0" err="1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РУз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), Лейла </a:t>
            </a:r>
            <a:r>
              <a:rPr lang="ru-RU" sz="2000" b="1" dirty="0" err="1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Деловарова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 (РК), </a:t>
            </a:r>
            <a:r>
              <a:rPr lang="ru-RU" sz="2000" b="1" dirty="0" err="1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Саодат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Олимова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 (РТ)</a:t>
            </a:r>
          </a:p>
          <a:p>
            <a:endParaRPr lang="ru-RU" sz="2000" b="1" dirty="0">
              <a:solidFill>
                <a:schemeClr val="tx1"/>
              </a:solidFill>
              <a:latin typeface="Calibri" pitchFamily="34" charset="0"/>
              <a:ea typeface="Times New Roman UniToktom" pitchFamily="18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Бишкек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,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0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4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июня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Times New Roman UniToktom" pitchFamily="18" charset="0"/>
                <a:cs typeface="Calibri" pitchFamily="34" charset="0"/>
              </a:rPr>
              <a:t>2024 г.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ea typeface="Times New Roman UniToktom" pitchFamily="18" charset="0"/>
              <a:cs typeface="Calibri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7481" y="1278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75154"/>
            <a:ext cx="1770575" cy="865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49319"/>
            <a:ext cx="2097206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60860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Основные миграционные тренды в </a:t>
            </a:r>
            <a:r>
              <a:rPr lang="ru-RU" sz="3200" b="1" dirty="0">
                <a:solidFill>
                  <a:srgbClr val="FFFF00"/>
                </a:solidFill>
                <a:latin typeface="Calibri"/>
              </a:rPr>
              <a:t>Т</a:t>
            </a:r>
            <a:r>
              <a:rPr lang="ru-RU" sz="3200" b="1" dirty="0" smtClean="0">
                <a:solidFill>
                  <a:srgbClr val="FFFF00"/>
                </a:solidFill>
                <a:latin typeface="Calibri"/>
              </a:rPr>
              <a:t>уркменистане</a:t>
            </a:r>
            <a:r>
              <a:rPr lang="en-US" sz="3200" b="1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(2022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–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2023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гг.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ru-RU" dirty="0" smtClean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Нетто-миграция в Турцию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за период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2017-2022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 гг.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достигла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115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321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граждан Туркменистана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В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2022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году,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по просьбе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Туркменистана, Турция ввела визы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для туркменистанцев,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т.о. изменив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порядок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въезда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существовавший с 2007 г. </a:t>
            </a:r>
          </a:p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Миграция в РФ -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за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2016-2022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 гг.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РВП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в РФ выдано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13182 гражданам Туркменистана, вид на жительства – 12920 гражданам Туркменистана, гражданство РФ предоставлено – 13471 гражданам Туркменистана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 UniToktom" pitchFamily="18" charset="0"/>
                <a:cs typeface="Calibri" panose="020F0502020204030204" pitchFamily="34" charset="0"/>
              </a:rPr>
              <a:t>В настоящее время Туркменистан не может удовлетворить 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 UniToktom" pitchFamily="18" charset="0"/>
                <a:cs typeface="Calibri" panose="020F0502020204030204" pitchFamily="34" charset="0"/>
              </a:rPr>
              <a:t>потребность в получении образования </a:t>
            </a:r>
            <a:r>
              <a:rPr lang="ru-RU" sz="2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 UniToktom" pitchFamily="18" charset="0"/>
                <a:cs typeface="Calibri" panose="020F0502020204030204" pitchFamily="34" charset="0"/>
              </a:rPr>
              <a:t>своих молодых граждан, таким образом, список стран для образовательной миграции пополнился за последнее время и такими странами, как Китай и Венгрия. </a:t>
            </a:r>
            <a:endParaRPr lang="ru-RU" sz="2800" dirty="0">
              <a:solidFill>
                <a:schemeClr val="tx1"/>
              </a:solidFill>
              <a:latin typeface="Calibri" panose="020F0502020204030204" pitchFamily="34" charset="0"/>
              <a:ea typeface="Times New Roman UniToktom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60860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Основные миграционные тренды в </a:t>
            </a:r>
            <a:r>
              <a:rPr lang="ru-RU" sz="3200" b="1" dirty="0">
                <a:solidFill>
                  <a:srgbClr val="0000FF"/>
                </a:solidFill>
                <a:latin typeface="Calibri"/>
              </a:rPr>
              <a:t>К</a:t>
            </a:r>
            <a:r>
              <a:rPr lang="ru-RU" sz="3200" b="1" dirty="0" smtClean="0">
                <a:solidFill>
                  <a:srgbClr val="0000FF"/>
                </a:solidFill>
                <a:latin typeface="Calibri"/>
              </a:rPr>
              <a:t>ыргызстане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(2022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–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2023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гг.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ru-RU" dirty="0" smtClean="0">
              <a:solidFill>
                <a:prstClr val="black"/>
              </a:solidFill>
              <a:latin typeface="Calibri"/>
            </a:endParaRPr>
          </a:p>
          <a:p>
            <a:pPr marL="457200" indent="-457200" algn="just">
              <a:buFontTx/>
              <a:buChar char="-"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Данные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ЕАБР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- доля прибывающих в Россию граждан Кыргызской Республики сократилась с 19.9% в 2021 году до 15.2% в 2023 году в общей структуре миграции. </a:t>
            </a:r>
            <a:endParaRPr lang="ru-RU" sz="2800" dirty="0" smtClean="0">
              <a:solidFill>
                <a:prstClr val="black"/>
              </a:solidFill>
              <a:latin typeface="Calibri"/>
            </a:endParaRPr>
          </a:p>
          <a:p>
            <a:pPr marL="457200" indent="-457200" algn="just">
              <a:buFontTx/>
              <a:buChar char="-"/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Данные МВД РФ -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за первые шесть месяцев 2023 г. общий поток граждан КР в РФ увеличился на 45% и составил 460 тысяч человек, 57% из них приехали с целью работы. </a:t>
            </a:r>
            <a:endParaRPr lang="ru-RU" sz="2800" dirty="0" smtClean="0">
              <a:solidFill>
                <a:prstClr val="black"/>
              </a:solidFill>
              <a:latin typeface="Calibri"/>
            </a:endParaRPr>
          </a:p>
          <a:p>
            <a:pPr marL="457200" indent="-457200" algn="just">
              <a:buFontTx/>
              <a:buChar char="-"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Суммарное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пересечение границы РФ гражданами КР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за прошедший год составило 1 млн 100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тысяч.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Рост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на 11% граждан КР, получивших в РФ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вид на жительство.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6672"/>
            <a:ext cx="7990656" cy="655272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3600" b="1" dirty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Основные проблемы </a:t>
            </a:r>
            <a:r>
              <a:rPr lang="ru-RU" sz="36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трудящихся </a:t>
            </a:r>
            <a:r>
              <a:rPr lang="ru-RU" sz="3600" b="1" dirty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мигрантов из стран </a:t>
            </a:r>
            <a:r>
              <a:rPr lang="ru-RU" sz="36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ЦА (на примере КР) </a:t>
            </a:r>
            <a:r>
              <a:rPr lang="ru-RU" sz="3600" b="1" dirty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в </a:t>
            </a:r>
            <a:r>
              <a:rPr lang="ru-RU" sz="36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РФ </a:t>
            </a:r>
            <a:r>
              <a:rPr lang="ru-RU" sz="3600" b="1" dirty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(основная страна назначения трудовых мигрантов из Центральной Азии</a:t>
            </a:r>
            <a:r>
              <a:rPr lang="ru-RU" sz="36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):</a:t>
            </a:r>
          </a:p>
          <a:p>
            <a:pPr algn="l"/>
            <a:r>
              <a:rPr lang="en-US" sz="36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(</a:t>
            </a:r>
            <a:r>
              <a:rPr lang="ru-RU" sz="36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на основе изменений миграционного </a:t>
            </a:r>
            <a:r>
              <a:rPr lang="ru-RU" sz="3600" dirty="0" err="1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зак-ва</a:t>
            </a:r>
            <a:r>
              <a:rPr lang="ru-RU" sz="36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 РФ</a:t>
            </a:r>
            <a:r>
              <a:rPr lang="en-US" sz="36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)</a:t>
            </a:r>
            <a:endParaRPr lang="ru-RU" sz="3600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l"/>
            <a:endParaRPr lang="ru-RU" sz="3600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571500" indent="-571500" algn="l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Получение регистрации по месту временного пребывания;</a:t>
            </a:r>
          </a:p>
          <a:p>
            <a:pPr marL="571500" indent="-571500" algn="l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Дактилоскопия, </a:t>
            </a:r>
            <a:r>
              <a:rPr lang="ru-RU" sz="3600" dirty="0" err="1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медобследование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;</a:t>
            </a:r>
            <a:endParaRPr lang="ru-RU" sz="36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571500" indent="-571500" algn="l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Изменившиеся условия принятия гражданства, введение условий лишения </a:t>
            </a:r>
            <a:r>
              <a:rPr lang="ru-RU" sz="3600" dirty="0" err="1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гр-ва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 (2022 г. - гражданство России получили 23,4 тыс. кыргызстанцев)</a:t>
            </a:r>
          </a:p>
          <a:p>
            <a:pPr marL="571500" indent="-571500" algn="l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Воздействие экономических последствий санкций, под которыми находится РФ, обесценивание денег происходит быстрее, чем они зарабатываются;</a:t>
            </a:r>
          </a:p>
          <a:p>
            <a:pPr marL="571500" indent="-571500" algn="l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Трудности поиска альтернативных направлений трудовой миграции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(но, например, уже есть 33 новых государства для трудоустройства граждан КР);</a:t>
            </a:r>
            <a:endParaRPr lang="ru-RU" sz="36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571500" indent="-571500" algn="l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Добровольное согласие на участие в вооруженном конфликте или вынужденное согласие (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недавно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- 10 чел. в Калужской области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)</a:t>
            </a:r>
            <a:endParaRPr lang="ru-RU" sz="36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5536793"/>
          </a:xfrm>
        </p:spPr>
        <p:txBody>
          <a:bodyPr>
            <a:normAutofit fontScale="77500" lnSpcReduction="20000"/>
          </a:bodyPr>
          <a:lstStyle/>
          <a:p>
            <a:pPr marL="571500" indent="-571500" algn="just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Запрет на некоторые виды торговли, оказания услуг такси и гор транспорта – регионы сами вправе устанавливать запреты;</a:t>
            </a:r>
          </a:p>
          <a:p>
            <a:pPr marL="571500" indent="-571500" algn="just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Трудоустройство при помощи фирм- «прокладок»;</a:t>
            </a:r>
          </a:p>
          <a:p>
            <a:pPr marL="571500" indent="-571500" algn="just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Трудности с получением материнского капитала;</a:t>
            </a:r>
          </a:p>
          <a:p>
            <a:pPr marL="571500" indent="-571500" algn="just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Признание научных степеней, но до сих пор нет информации о признаний 4 видов квалификаций (</a:t>
            </a:r>
            <a:r>
              <a:rPr lang="ru-RU" sz="3600" dirty="0" err="1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высш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. образование);</a:t>
            </a:r>
          </a:p>
          <a:p>
            <a:pPr marL="571500" indent="-571500" algn="just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Проблемы с получением з/п  (помощь консульской службы значительна)</a:t>
            </a:r>
          </a:p>
          <a:p>
            <a:pPr marL="571500" indent="-571500" algn="just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Какие будут перспективы с созданием нового миграционного органа – институции, </a:t>
            </a:r>
            <a:r>
              <a:rPr lang="ru-RU" sz="3600" dirty="0" err="1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зак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-во?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9" y="635407"/>
            <a:ext cx="8781724" cy="6538009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67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Количество трудящихся мигрантов из стран ЦА в РФ</a:t>
            </a:r>
          </a:p>
          <a:p>
            <a:pPr algn="just"/>
            <a:endParaRPr lang="ru-RU" sz="3600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 2022 году в РФ трудовых мигрантов из Узбекистана было около 1,45 млн. чел. (1452 тыс. чел.), из Таджикистана было около 1 млн. чел (987 тыс. чел.), из Кыргызстана около 0,56 млн. чел. (563 тыс. чел.), из Туркменистана 0,002 тыс. чел. (1,66 тыс. чел.) и из Казахстана около 100 тыс. чел. (102 092 чел.).</a:t>
            </a: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Источник: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  <a:hlinkClick r:id="rId2"/>
              </a:rPr>
              <a:t>https://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  <a:hlinkClick r:id="rId2"/>
              </a:rPr>
              <a:t>www.demoscope.ru/weekly/2023/01005/barom01.php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 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 В 2022 г. от общего количества фактов постановки на миграционный учет (включает в том числе неоднократные факты постановки на учёт одного и того же иностранца) с целью «работа» было постановок на учёт граждан Узбекистана –5837 тыс. (49,4% от общего количества фактов постановки на миграционный учет), далее идут Таджикистан – 3528 тыс. (29,9%), Кыргызстан – 978 тыс. (8,3%), Казахстан - 163 тыс. (1,4%) и Туркменистан 8,3 тыс. (0,1%). Доля постановок на миграционный учёт граждан из Центральной Азии с целью «работа» от общего количества фактов постановки на миграционный учет по этой цели въезда составила 87,6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%.</a:t>
            </a:r>
          </a:p>
          <a:p>
            <a:pPr algn="just"/>
            <a:endParaRPr lang="ru-RU" sz="36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 2024 г. данные ГУВМ МВД (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  <a:hlinkClick r:id="rId3"/>
              </a:rPr>
              <a:t>https://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  <a:hlinkClick r:id="rId3"/>
              </a:rPr>
              <a:t>мвд.рф/dejatelnost/statistics/migracionnaya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 ) 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 численности въездов в разбивке по странам были убраны с сайта, в том числе за прошлые годы и теперь доступны только по персональному запросу в ГУВМ МВД. </a:t>
            </a:r>
          </a:p>
          <a:p>
            <a:pPr algn="just"/>
            <a:endParaRPr lang="ru-RU" sz="3600" b="1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3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5536793"/>
          </a:xfrm>
        </p:spPr>
        <p:txBody>
          <a:bodyPr>
            <a:normAutofit/>
          </a:bodyPr>
          <a:lstStyle/>
          <a:p>
            <a:pPr algn="just"/>
            <a:endParaRPr lang="ru-RU" sz="3600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ru-RU" sz="3600" b="1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600" y="1368063"/>
            <a:ext cx="11449272" cy="43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5536793"/>
          </a:xfrm>
        </p:spPr>
        <p:txBody>
          <a:bodyPr>
            <a:normAutofit/>
          </a:bodyPr>
          <a:lstStyle/>
          <a:p>
            <a:pPr algn="just"/>
            <a:endParaRPr lang="ru-RU" sz="3600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ru-RU" sz="3600" b="1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Формирование миграционных политик стран ЦА</a:t>
            </a:r>
            <a:endParaRPr lang="en-US" sz="3600" b="1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6393993"/>
          </a:xfrm>
        </p:spPr>
        <p:txBody>
          <a:bodyPr>
            <a:normAutofit fontScale="62500" lnSpcReduction="20000"/>
          </a:bodyPr>
          <a:lstStyle/>
          <a:p>
            <a:pPr marL="571500" indent="-571500" algn="just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Различные площадки для формирования такой политики –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страны-члены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ЕАЭС и страны, не входящие в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ЕАЭС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посредством двусторонних соглашений (Таджикистан – Россия, Узбекистан, Южная Корея, Казахстан – Узбекистан и др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.);</a:t>
            </a:r>
          </a:p>
          <a:p>
            <a:pPr marL="571500" indent="-571500" algn="just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Соглашение ЕАЭС о сотрудничестве в сфере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пенсионного обеспечения мигрантов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(2021 г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.);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Концепции миграционной политики –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Казахстан, Туркменистан разрабатываются, у остальных есть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действующие;</a:t>
            </a:r>
          </a:p>
          <a:p>
            <a:pPr marL="571500" indent="-571500" algn="just">
              <a:buFontTx/>
              <a:buChar char="-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Во всех странах региона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действуют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основные блоки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миграционного законодательства,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 миграция включена в государственные программы развития различных отраслей общественной жизни; Узбекистан разрабатывает законы (внешняя трудовая миграция);</a:t>
            </a:r>
            <a:endParaRPr lang="en-US" sz="36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Миграционные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институции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 странах –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имеются как гражданские,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так и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военизированные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– придерживаются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разного подхода к формированию миграционных политик.</a:t>
            </a:r>
            <a:endParaRPr lang="ru-RU" sz="36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5536793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Цели формирования миграционных политик стран ЦА</a:t>
            </a:r>
            <a:endParaRPr lang="en-US" sz="3600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endParaRPr lang="en-US" sz="3600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l"/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способствование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устойчивому развитию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экономик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стран;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 -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защита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права мигрантов;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обеспечение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государственной безопасности;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защита национальных интересов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стран.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5961945"/>
          </a:xfrm>
        </p:spPr>
        <p:txBody>
          <a:bodyPr>
            <a:normAutofit fontScale="85000" lnSpcReduction="1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КЫРГЫЗСТАН</a:t>
            </a:r>
          </a:p>
          <a:p>
            <a:pPr algn="l"/>
            <a:r>
              <a:rPr lang="ru-RU" sz="36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Действия государства в защиту прав ТМ</a:t>
            </a:r>
            <a:r>
              <a:rPr lang="en-US" sz="36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:</a:t>
            </a:r>
            <a:endParaRPr lang="en-US" sz="3600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Институционально: по прежнему нет отдельного органа, мандат МТСОМ КР огромен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Работа 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Совета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 вопросам миграции, соотечественников и зарубежных диаспор при Торага ЖК 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КР – координирующая роль, но институционально он не зарегулирован</a:t>
            </a:r>
          </a:p>
          <a:p>
            <a:pPr algn="just"/>
            <a:r>
              <a:rPr lang="ru-RU" sz="28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ДЕЯТЕЛЬНОСТЬ МТСОМ КР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Поиск новых рынков занятости – 33 страны – соглашения с Великобританией, </a:t>
            </a:r>
            <a:r>
              <a:rPr lang="ru-RU" sz="2800" dirty="0" err="1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Юж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. Кореей (онлайн подача), Германией и др.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Содействие в возврате з/п ТМ совместно с </a:t>
            </a:r>
            <a:r>
              <a:rPr lang="ru-RU" sz="2800" dirty="0" err="1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дипорганами</a:t>
            </a:r>
            <a:endParaRPr lang="ru-RU" sz="2800" dirty="0" smtClean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 сотрудничестве с НКО – убежище и горячая линия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МБОС – уставные документы и начало работы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548" y="932353"/>
            <a:ext cx="8136904" cy="4557897"/>
          </a:xfrm>
        </p:spPr>
        <p:txBody>
          <a:bodyPr/>
          <a:lstStyle/>
          <a:p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                                                               </a:t>
            </a:r>
            <a: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3200" b="1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>
                <a:effectLst/>
                <a:latin typeface="Calibri"/>
                <a:ea typeface="Calibri"/>
                <a:cs typeface="Times New Roman"/>
              </a:rPr>
            </a:br>
            <a: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200" b="1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797" y="4428461"/>
            <a:ext cx="6400800" cy="1224136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7481" y="1278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75154"/>
            <a:ext cx="1770575" cy="865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49319"/>
            <a:ext cx="2097206" cy="5303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2" y="1936493"/>
            <a:ext cx="4499548" cy="3753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1995240"/>
            <a:ext cx="2230503" cy="3657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276872"/>
            <a:ext cx="457093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23303"/>
            <a:ext cx="7990656" cy="5757329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 UniToktom" pitchFamily="18" charset="0"/>
                <a:ea typeface="Times New Roman UniToktom" pitchFamily="18" charset="0"/>
              </a:rPr>
              <a:t>Национальная законодательная</a:t>
            </a:r>
            <a:r>
              <a:rPr lang="ru-RU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 основа реализации миграционной политики КР</a:t>
            </a:r>
            <a:r>
              <a:rPr lang="en-US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:</a:t>
            </a:r>
            <a:endParaRPr lang="ru-RU" sz="1800" dirty="0" smtClean="0">
              <a:solidFill>
                <a:srgbClr val="FF000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Учитывая, что внешняя миграция является важнейшим социальным процессом, влияющим на все стороны общественной жизни, в Кыргызской Республике сформирована законодательная база регулирования миграционных </a:t>
            </a: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процессов: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   Конституция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Кыргызской Республики </a:t>
            </a:r>
            <a:r>
              <a:rPr lang="ru-RU" sz="1600" i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(1. Каждый </a:t>
            </a:r>
            <a:r>
              <a:rPr lang="ru-RU" sz="1600" i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имеет право на свободу передвижения, выбор места пребывания и жительства в Кыргызской Республике. </a:t>
            </a:r>
            <a:r>
              <a:rPr lang="ru-RU" sz="1600" i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2). Каждый </a:t>
            </a:r>
            <a:r>
              <a:rPr lang="ru-RU" sz="1600" i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имеет право свободно выезжать за пределы Кыргызской Республики.)</a:t>
            </a:r>
            <a:endParaRPr lang="ru-RU" sz="1600" i="1" dirty="0" smtClean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Закон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Кыргызской Республики "О внешней миграции"; </a:t>
            </a:r>
            <a:endParaRPr lang="ru-RU" sz="2000" dirty="0" smtClean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Закон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Кыргызской Республики "О внутренней миграции"; </a:t>
            </a:r>
            <a:endParaRPr lang="ru-RU" sz="2000" dirty="0" smtClean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Закон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Кыргызской Республики "О беженцах"; </a:t>
            </a:r>
            <a:endParaRPr lang="ru-RU" sz="2000" dirty="0" smtClean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Закон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Кыргызской Республики "О внешней трудовой миграции</a:t>
            </a: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";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Закон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Кыргызской Республики "О предупреждении и борьбе с торговлей людьми</a:t>
            </a: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")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Закон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Кыргызской Республики "О правовом положении иностранных граждан в Кыргызской Республике</a:t>
            </a: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"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др.</a:t>
            </a:r>
            <a:endParaRPr lang="ru-RU" sz="20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23303"/>
            <a:ext cx="7990656" cy="5757329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Государственная политика и государственные программы в сфере </a:t>
            </a:r>
            <a:r>
              <a:rPr lang="ru-RU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миграции</a:t>
            </a:r>
            <a:r>
              <a:rPr lang="en-US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:</a:t>
            </a:r>
            <a:endParaRPr lang="ru-RU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 UniToktom" pitchFamily="18" charset="0"/>
                <a:ea typeface="Times New Roman UniToktom" pitchFamily="18" charset="0"/>
              </a:rPr>
              <a:t>Стратегии, программы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Национальная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стратегии развития Кыргызской Республики на 2018-2040 годы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Программа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развития Кыргызской Республики «Единство. Доверие. Созидание» на период 2018-2022 годы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рамках Форума соотечественников «Мекендештер» при Президенте Кыргызской Республики был создан Совет по связям с соотечественниками за рубежом. </a:t>
            </a:r>
            <a:endParaRPr lang="ru-RU" sz="2000" dirty="0" smtClean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Миграционный совет при </a:t>
            </a:r>
            <a:r>
              <a:rPr lang="ru-RU" sz="2000" dirty="0" err="1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Торага</a:t>
            </a: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 ЖК КР.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29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января 2021 года Президентом Кыргызской Республики был подписан Указ </a:t>
            </a:r>
            <a:r>
              <a:rPr lang="ru-RU" sz="2000" dirty="0">
                <a:solidFill>
                  <a:srgbClr val="FF0000"/>
                </a:solidFill>
                <a:latin typeface="Times New Roman UniToktom" pitchFamily="18" charset="0"/>
                <a:ea typeface="Times New Roman UniToktom" pitchFamily="18" charset="0"/>
              </a:rPr>
              <a:t>«О принятии мер, направленных на улучшение миграционной ситуации</a:t>
            </a:r>
            <a:r>
              <a:rPr lang="ru-RU" sz="2000" dirty="0" smtClean="0">
                <a:solidFill>
                  <a:srgbClr val="FF0000"/>
                </a:solidFill>
                <a:latin typeface="Times New Roman UniToktom" pitchFamily="18" charset="0"/>
                <a:ea typeface="Times New Roman UniToktom" pitchFamily="18" charset="0"/>
              </a:rPr>
              <a:t>».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Постановлением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Правительства Кыргызской Республики от 4 мая 2021 года № 191 </a:t>
            </a:r>
            <a:r>
              <a:rPr lang="ru-RU" sz="2000" dirty="0">
                <a:solidFill>
                  <a:srgbClr val="FF0000"/>
                </a:solidFill>
                <a:latin typeface="Times New Roman UniToktom" pitchFamily="18" charset="0"/>
                <a:ea typeface="Times New Roman UniToktom" pitchFamily="18" charset="0"/>
              </a:rPr>
              <a:t>Концепция миграционной политики Кыргызской Республики на 2020-2030 годы </a:t>
            </a:r>
            <a:r>
              <a:rPr lang="ru-RU" sz="20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была утверждена. </a:t>
            </a:r>
          </a:p>
          <a:p>
            <a:pPr algn="just"/>
            <a:endParaRPr lang="en-US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50912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6"/>
            <a:ext cx="7990656" cy="675403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6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Государственные программы, планы действий</a:t>
            </a:r>
            <a:r>
              <a:rPr lang="en-US" sz="36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:</a:t>
            </a:r>
            <a:endParaRPr lang="en-US" sz="3600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План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мероприятий по борьбе с торговлей людьми на 2022-2025 гг. 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План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действий в области прав человека на 2019-2021 гг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.,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Межведомственный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план действий на 2019-2022 гг.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Национальная стратегия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устойчивого развития (НСУР) 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КР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на период 2018-2040 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гг. </a:t>
            </a:r>
            <a:endParaRPr lang="ru-RU" sz="28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Концепция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национальной безопасности Кыргызской Республики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Государственной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концепции развития малых городов и поселков городского типа Кыргызской Республики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Закон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Кыргызской Республики «Об основах государственной политики по поддержке соотечественников за рубежом»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Совет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 связям с соотечественниками за рубежом при </a:t>
            </a:r>
            <a:r>
              <a:rPr lang="ru-RU" sz="2800" i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Правительстве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 Кыргызской Республики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Совет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 связям с соотечественниками за рубежом при </a:t>
            </a:r>
            <a:r>
              <a:rPr lang="ru-RU" sz="2800" i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Президенте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 Кыргызской Республики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2657"/>
            <a:ext cx="7990656" cy="583954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6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Нормативная правовая база</a:t>
            </a:r>
            <a:endParaRPr lang="en-US" sz="3600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В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2021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г. Кыргызстан ратифицировал Соглашение о пенсионном обеспечении трудящихся государств-членов Евразийского экономического союза (ЕАЭС), 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Граждане могут проголосовать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 дипломатических и консульских представительствах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КР,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если они проживают в другой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стране,</a:t>
            </a:r>
            <a:endParaRPr lang="ru-RU" sz="36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Изменения в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2020 году в Кодекс КР о нарушениях, в Законы КР «О внешней трудовой миграции» и «О внешней миграции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»,</a:t>
            </a:r>
            <a:endParaRPr lang="ru-RU" sz="36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В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Кыргызстане в октябре 2023 г., как и ранее в соседнем Казахстане, вступило в силу новое положение о порядке пребывания иностранных граждан на территории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страны - </a:t>
            </a:r>
            <a:endParaRPr lang="ru-RU" sz="36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тменен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«визаран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», </a:t>
            </a:r>
            <a:endParaRPr lang="ru-RU" sz="36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В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2020 г. Кыргызстан установил критерии признания иностранных квалификаций для высококвалифицированных иностранных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работников. </a:t>
            </a:r>
            <a:endParaRPr lang="ru-RU" sz="36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5536793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Times New Roman UniToktom" pitchFamily="18" charset="0"/>
                <a:ea typeface="Times New Roman UniToktom" pitchFamily="18" charset="0"/>
              </a:rPr>
              <a:t>             Конфликты в регионе</a:t>
            </a:r>
          </a:p>
          <a:p>
            <a:pPr algn="just"/>
            <a:endParaRPr lang="ru-RU" sz="3600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ru-RU" sz="3600" b="1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Вооруженный конфликт между РФ и Украиной</a:t>
            </a:r>
            <a:endParaRPr lang="en-US" sz="3600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endParaRPr lang="ru-RU" sz="3600" b="1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Приход движения Талибан к власти в Афганистане</a:t>
            </a:r>
            <a:endParaRPr lang="en-US" sz="3600" b="1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Миграция и конфликты - </a:t>
            </a:r>
            <a:r>
              <a:rPr lang="ru-RU" dirty="0" smtClean="0">
                <a:solidFill>
                  <a:srgbClr val="0070C0"/>
                </a:solidFill>
              </a:rPr>
              <a:t>Узбекистан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err="1" smtClean="0"/>
              <a:t>Релокация</a:t>
            </a:r>
            <a:r>
              <a:rPr lang="ru-RU" sz="2400" b="1" dirty="0" smtClean="0"/>
              <a:t>:</a:t>
            </a:r>
            <a:r>
              <a:rPr lang="ru-RU" sz="2400" dirty="0" smtClean="0"/>
              <a:t> наплыв мигрантов из России на временное проживание вследствие СВО:</a:t>
            </a:r>
          </a:p>
          <a:p>
            <a:r>
              <a:rPr lang="ru-RU" sz="2400" dirty="0" smtClean="0"/>
              <a:t> волны:  стихийный наплыв,  </a:t>
            </a:r>
            <a:r>
              <a:rPr lang="ru-RU" sz="2400" dirty="0" err="1" smtClean="0"/>
              <a:t>он-лайн</a:t>
            </a:r>
            <a:r>
              <a:rPr lang="ru-RU" sz="2400" dirty="0" smtClean="0"/>
              <a:t> специалисты (6 тыс. IT), затем предприниматели, открывающие свой бизнес в Узбекистане. </a:t>
            </a:r>
          </a:p>
          <a:p>
            <a:r>
              <a:rPr lang="ru-RU" sz="2400" b="1" dirty="0" smtClean="0"/>
              <a:t>Транзитная миграция</a:t>
            </a:r>
            <a:r>
              <a:rPr lang="ru-RU" sz="2400" dirty="0" smtClean="0"/>
              <a:t> из зон конфликтов в Афганистане: оказание содействия, создание </a:t>
            </a:r>
            <a:r>
              <a:rPr lang="ru-RU" sz="2400" dirty="0" err="1" smtClean="0"/>
              <a:t>гуманитарно-логистического</a:t>
            </a:r>
            <a:r>
              <a:rPr lang="ru-RU" sz="2400" dirty="0" smtClean="0"/>
              <a:t> центра в г.Термез, тесное  сотрудничество с УВКБ ООН и другими международными </a:t>
            </a:r>
            <a:r>
              <a:rPr lang="ru-RU" sz="2400" dirty="0" err="1" smtClean="0"/>
              <a:t>организациями.При</a:t>
            </a:r>
            <a:r>
              <a:rPr lang="ru-RU" sz="2400" dirty="0" smtClean="0"/>
              <a:t> сотрудничестве с МОМ оказывается гуманитарная помощь афганцам.</a:t>
            </a:r>
          </a:p>
          <a:p>
            <a:r>
              <a:rPr lang="ru-RU" sz="2400" b="1" dirty="0" smtClean="0"/>
              <a:t>Обучение </a:t>
            </a:r>
            <a:r>
              <a:rPr lang="ru-RU" sz="2400" dirty="0" smtClean="0"/>
              <a:t>афганских граждан в вузах республики при участии правительства Афганистана, а также обучение профессиям. Создан образовательный центр для обучения афганских граждан для отправки ша работу в ЕС</a:t>
            </a:r>
          </a:p>
        </p:txBody>
      </p:sp>
    </p:spTree>
    <p:extLst>
      <p:ext uri="{BB962C8B-B14F-4D97-AF65-F5344CB8AC3E}">
        <p14:creationId xmlns:p14="http://schemas.microsoft.com/office/powerpoint/2010/main" val="2094539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/>
              <a:t>Миграция и конфликты </a:t>
            </a:r>
            <a:r>
              <a:rPr lang="en-US" sz="3600" dirty="0" smtClean="0"/>
              <a:t>- </a:t>
            </a:r>
            <a:r>
              <a:rPr lang="ru-RU" sz="3600" dirty="0" smtClean="0">
                <a:solidFill>
                  <a:srgbClr val="0070C0"/>
                </a:solidFill>
              </a:rPr>
              <a:t>Таджикистан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/>
          </a:bodyPr>
          <a:lstStyle/>
          <a:p>
            <a:pPr marL="571500" lvl="0" indent="-571500" algn="just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По данным УВКБ ООН, в апреле 2022 </a:t>
            </a: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г. </a:t>
            </a: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в </a:t>
            </a: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РТ </a:t>
            </a: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насчитывалось 7794 беженцев и 2100 </a:t>
            </a: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лиц, ищущих убежища</a:t>
            </a: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. Год спустя, в июне 2023 </a:t>
            </a: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г., </a:t>
            </a: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в </a:t>
            </a: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РТ остались </a:t>
            </a: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6,8 тысяч беженцев из Афганистана. Число беженцев уменьшается как за счет того, что они переезжают в третьи страны, так и за счет депортаций на родину</a:t>
            </a: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.</a:t>
            </a:r>
          </a:p>
          <a:p>
            <a:pPr marL="571500" lvl="0" indent="-571500" algn="just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В 2021-2022 </a:t>
            </a: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гг. </a:t>
            </a: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на </a:t>
            </a: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таджикско-кыргызской </a:t>
            </a: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границе в Ферганской долине периодически происходили вооруженные столкновения</a:t>
            </a: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.</a:t>
            </a:r>
          </a:p>
          <a:p>
            <a:pPr marL="571500" lvl="0" indent="-571500" algn="just">
              <a:buFontTx/>
              <a:buChar char="-"/>
            </a:pP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РТ </a:t>
            </a: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– одна из стран, которая ощутила на себе сильное негативное влияние событий в Украине с точки зрения миграции, экономики и безопасности. Это произошло из-за высокой зависимости от России</a:t>
            </a: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.</a:t>
            </a:r>
          </a:p>
          <a:p>
            <a:pPr marL="571500" lvl="0" indent="-571500" algn="just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Негативное влияние событий в Украине на мигрантов заключается в следующем: инфляция, последовавшая за </a:t>
            </a:r>
            <a:r>
              <a:rPr lang="ru-RU" sz="2200" dirty="0" err="1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санкционными</a:t>
            </a: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 мерами Запада, и снижение выгод от миграции из-за колебаний валютного курса, рост ксенофобии и мигрантофобии в РФ, вовлечение граждан </a:t>
            </a: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РТ </a:t>
            </a: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в </a:t>
            </a: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вооруженный конфликт </a:t>
            </a: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между </a:t>
            </a:r>
            <a:r>
              <a:rPr lang="ru-RU" sz="2200" dirty="0" smtClean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РФ и </a:t>
            </a:r>
            <a:r>
              <a:rPr lang="ru-RU" sz="2200" dirty="0">
                <a:solidFill>
                  <a:prstClr val="black"/>
                </a:solidFill>
                <a:latin typeface="Times New Roman UniToktom" pitchFamily="18" charset="0"/>
                <a:ea typeface="Times New Roman UniToktom" pitchFamily="18" charset="0"/>
              </a:rPr>
              <a:t>Украиной.</a:t>
            </a:r>
            <a:endParaRPr lang="en-US" sz="2200" b="1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51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Миграция и конфликты </a:t>
            </a:r>
            <a:r>
              <a:rPr lang="en-US" dirty="0" smtClean="0"/>
              <a:t>- </a:t>
            </a:r>
            <a:r>
              <a:rPr lang="ru-RU" dirty="0" smtClean="0">
                <a:solidFill>
                  <a:srgbClr val="0070C0"/>
                </a:solidFill>
              </a:rPr>
              <a:t>Россия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ru-RU" sz="2400" dirty="0"/>
              <a:t>С сентября 2023 </a:t>
            </a:r>
            <a:r>
              <a:rPr lang="ru-RU" sz="2400" dirty="0" smtClean="0"/>
              <a:t>г. </a:t>
            </a:r>
            <a:r>
              <a:rPr lang="ru-RU" sz="2400" dirty="0"/>
              <a:t>граждане Украины могут въезжать и выезжать из </a:t>
            </a:r>
            <a:r>
              <a:rPr lang="ru-RU" sz="2400" dirty="0" smtClean="0"/>
              <a:t>РФ </a:t>
            </a:r>
            <a:r>
              <a:rPr lang="ru-RU" sz="2400" dirty="0"/>
              <a:t>без виз на основании внутреннего паспорта, заграничного, дипломатического или служебного украинского паспорта, удостоверения личности моряка или члена экипажа воздушного судна, даже если срок действия этих документов истек</a:t>
            </a:r>
            <a:r>
              <a:rPr lang="ru-RU" sz="2400" dirty="0" smtClean="0"/>
              <a:t>.</a:t>
            </a:r>
          </a:p>
          <a:p>
            <a:endParaRPr lang="en-US" sz="2400" dirty="0"/>
          </a:p>
          <a:p>
            <a:r>
              <a:rPr lang="ru-RU" sz="2400" dirty="0"/>
              <a:t>С января 2024 </a:t>
            </a:r>
            <a:r>
              <a:rPr lang="ru-RU" sz="2400" dirty="0" smtClean="0"/>
              <a:t>г. </a:t>
            </a:r>
            <a:r>
              <a:rPr lang="ru-RU" sz="2400" dirty="0"/>
              <a:t>российский паспорт могут получить иностранцы, проходящие службу в </a:t>
            </a:r>
            <a:r>
              <a:rPr lang="ru-RU" sz="2400" dirty="0" smtClean="0"/>
              <a:t>ВС </a:t>
            </a:r>
            <a:r>
              <a:rPr lang="ru-RU" sz="2400" dirty="0"/>
              <a:t>РФ или воинских формированиях, и военнослужащие, уволившиеся из армии в тот же период, а также их супруги и дети.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558782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Миграция и конфликты </a:t>
            </a:r>
            <a:r>
              <a:rPr lang="en-US" dirty="0" smtClean="0"/>
              <a:t>- </a:t>
            </a:r>
            <a:r>
              <a:rPr lang="ru-RU" dirty="0" smtClean="0">
                <a:solidFill>
                  <a:srgbClr val="0070C0"/>
                </a:solidFill>
              </a:rPr>
              <a:t>Туркменистан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Для Туркменистана, как нейтрального государства, главным потенциальным фактором нестабильности в настоящее время является протяженная граница с Афганистаном. В случае обострения ситуации в Афганистане потенциально может увеличиться миграционная мобильность жителей Туркменистана в соседних с Афганистаном регионах</a:t>
            </a:r>
            <a:r>
              <a:rPr lang="ru-RU" sz="2400" dirty="0" smtClean="0"/>
              <a:t>.</a:t>
            </a:r>
          </a:p>
          <a:p>
            <a:endParaRPr lang="en-US" sz="2400" dirty="0"/>
          </a:p>
          <a:p>
            <a:r>
              <a:rPr lang="ru-RU" sz="2400" dirty="0"/>
              <a:t>Официальной информации о наличии или отсутствии значительного количества беженцев в Туркменистане нет. Сообщается, что в рамках ликвидации безгражданства в 2022 году только двое беженцев получили гражданство Туркменистана</a:t>
            </a:r>
            <a:r>
              <a:rPr lang="ru-RU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9597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Миграция и конфликты</a:t>
            </a:r>
            <a:r>
              <a:rPr lang="en-US" dirty="0" smtClean="0"/>
              <a:t>- </a:t>
            </a:r>
            <a:r>
              <a:rPr lang="ru-RU" dirty="0" smtClean="0">
                <a:solidFill>
                  <a:srgbClr val="0070C0"/>
                </a:solidFill>
              </a:rPr>
              <a:t>Казахстан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760640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Официальная позиция Казахстана – непризнание аннексии Россией территорий Херсонской, Луганской, Донецкой и Запорожской областей. При </a:t>
            </a:r>
            <a:r>
              <a:rPr lang="ru-RU" sz="2400" dirty="0" smtClean="0"/>
              <a:t>этом, </a:t>
            </a:r>
            <a:r>
              <a:rPr lang="ru-RU" sz="2400" dirty="0"/>
              <a:t>Казахстан придерживается </a:t>
            </a:r>
            <a:r>
              <a:rPr lang="ru-RU" sz="2400" dirty="0" err="1"/>
              <a:t>многовекторной</a:t>
            </a:r>
            <a:r>
              <a:rPr lang="ru-RU" sz="2400" dirty="0"/>
              <a:t> внешней политики и имеет одинаково хорошие отношения как с Россией, так и с Украиной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/>
              <a:t>Потоки релокантов из России в Казахстан и за его пределы в связи с постоянной мобилизацией, составившие в 2022 году от 200 000 до 800 000 (1 млн), не представляют прямой </a:t>
            </a:r>
            <a:r>
              <a:rPr lang="ru-RU" sz="2400" dirty="0" smtClean="0"/>
              <a:t>угрозы </a:t>
            </a:r>
            <a:r>
              <a:rPr lang="ru-RU" sz="2400" dirty="0"/>
              <a:t>безопасности Казахстана. Однако они постоянно вызывают множество социально-экономических проблем и несут определенную нагрузку на рынок труда Казахстана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/>
              <a:t>Следующий аспект – постоянный риск вербовки граждан Казахстана в вооруженный конфликт между двумя странами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/>
              <a:t>По состоянию на 30 июня 2023 </a:t>
            </a:r>
            <a:r>
              <a:rPr lang="ru-RU" sz="2400" dirty="0" smtClean="0"/>
              <a:t>г. </a:t>
            </a:r>
            <a:r>
              <a:rPr lang="ru-RU" sz="2400" dirty="0"/>
              <a:t>в Казахстане насчитывалось 979 беженцев (из Афганистана (485), Украины (411) и </a:t>
            </a:r>
            <a:r>
              <a:rPr lang="ru-RU" sz="2400" dirty="0" smtClean="0"/>
              <a:t>др. </a:t>
            </a:r>
            <a:r>
              <a:rPr lang="ru-RU" sz="2400" dirty="0"/>
              <a:t>стран) и 8266 лиц без гражданства, в том </a:t>
            </a:r>
            <a:r>
              <a:rPr lang="ru-RU" sz="2400" dirty="0" smtClean="0"/>
              <a:t>числе, </a:t>
            </a:r>
            <a:r>
              <a:rPr lang="ru-RU" sz="2400" dirty="0"/>
              <a:t>7397 лиц без гражданства, зарегистрированных государством, и 869 лиц с неопределенным гражданством, зарегистрированных УВКБ ООН. Потоки беженцев в Казахстан незначительны, поскольку страна не граничит с Афганистаном, Украиной или другими крупными странами происхождения беженцев.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87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5536793"/>
          </a:xfrm>
        </p:spPr>
        <p:txBody>
          <a:bodyPr>
            <a:normAutofit/>
          </a:bodyPr>
          <a:lstStyle/>
          <a:p>
            <a:pPr algn="just"/>
            <a:endParaRPr lang="ru-RU" sz="3600" dirty="0" smtClean="0">
              <a:solidFill>
                <a:srgbClr val="FF000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ru-RU" sz="3600" dirty="0">
              <a:solidFill>
                <a:srgbClr val="FF000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 UniToktom" pitchFamily="18" charset="0"/>
                <a:ea typeface="Times New Roman UniToktom" pitchFamily="18" charset="0"/>
                <a:hlinkClick r:id="rId2"/>
              </a:rPr>
              <a:t>https://auca.kg/ru/publications</a:t>
            </a:r>
            <a:r>
              <a:rPr lang="en-US" sz="3600" b="1" dirty="0" smtClean="0">
                <a:solidFill>
                  <a:srgbClr val="FF0000"/>
                </a:solidFill>
                <a:latin typeface="Times New Roman UniToktom" pitchFamily="18" charset="0"/>
                <a:ea typeface="Times New Roman UniToktom" pitchFamily="18" charset="0"/>
                <a:hlinkClick r:id="rId2"/>
              </a:rPr>
              <a:t>_/</a:t>
            </a:r>
            <a:endParaRPr lang="en-US" sz="3600" b="1" dirty="0" smtClean="0">
              <a:solidFill>
                <a:srgbClr val="FF000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  <a:hlinkClick r:id="rId3"/>
              </a:rPr>
              <a:t>https://auca.kg/en/publications</a:t>
            </a:r>
            <a:r>
              <a:rPr lang="en-US" sz="36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  <a:hlinkClick r:id="rId3"/>
              </a:rPr>
              <a:t>_/</a:t>
            </a:r>
            <a:r>
              <a:rPr lang="en-US" sz="36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 </a:t>
            </a:r>
            <a:endParaRPr lang="ru-RU" sz="3600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ru-RU" sz="3600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Миграция и конфликты </a:t>
            </a:r>
            <a:r>
              <a:rPr lang="en-US" dirty="0" smtClean="0"/>
              <a:t>- </a:t>
            </a:r>
            <a:r>
              <a:rPr lang="ru-RU" dirty="0" smtClean="0">
                <a:solidFill>
                  <a:srgbClr val="0070C0"/>
                </a:solidFill>
              </a:rPr>
              <a:t>Кыргызстан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Вооруженный конфликт между РФ и Украиной</a:t>
            </a:r>
            <a:r>
              <a:rPr lang="en-US" sz="2400" b="1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ru-RU" sz="2400" dirty="0" smtClean="0"/>
              <a:t>Термин «</a:t>
            </a:r>
            <a:r>
              <a:rPr lang="ru-RU" sz="2400" b="1" dirty="0" err="1" smtClean="0"/>
              <a:t>релокант</a:t>
            </a:r>
            <a:r>
              <a:rPr lang="ru-RU" sz="2400" dirty="0" smtClean="0"/>
              <a:t>»</a:t>
            </a:r>
            <a:endParaRPr lang="ru-RU" sz="2400" dirty="0"/>
          </a:p>
          <a:p>
            <a:r>
              <a:rPr lang="ru-RU" sz="2400" b="1" dirty="0" smtClean="0"/>
              <a:t>Въезд </a:t>
            </a:r>
            <a:r>
              <a:rPr lang="ru-RU" sz="2400" b="1" dirty="0"/>
              <a:t>в Кыргызстан из Российской Федерации (данные Министерства цифрового развития КР) </a:t>
            </a:r>
            <a:r>
              <a:rPr lang="ru-RU" sz="2400" dirty="0"/>
              <a:t>- </a:t>
            </a:r>
            <a:r>
              <a:rPr lang="ru-RU" sz="2400" dirty="0" smtClean="0"/>
              <a:t>за </a:t>
            </a:r>
            <a:r>
              <a:rPr lang="ru-RU" sz="2400" dirty="0"/>
              <a:t>9 месяцев 2022 </a:t>
            </a:r>
            <a:r>
              <a:rPr lang="ru-RU" sz="2400" dirty="0" smtClean="0"/>
              <a:t>г. </a:t>
            </a:r>
            <a:r>
              <a:rPr lang="ru-RU" sz="2400" dirty="0"/>
              <a:t>- 190 тыс. человек (в том </a:t>
            </a:r>
            <a:r>
              <a:rPr lang="ru-RU" sz="2400" dirty="0" smtClean="0"/>
              <a:t>числе, </a:t>
            </a:r>
            <a:r>
              <a:rPr lang="ru-RU" sz="2400" dirty="0"/>
              <a:t>в туристических целях).</a:t>
            </a:r>
          </a:p>
          <a:p>
            <a:r>
              <a:rPr lang="ru-RU" sz="2400" b="1" dirty="0" smtClean="0"/>
              <a:t>Данные МТСОМ </a:t>
            </a:r>
            <a:r>
              <a:rPr lang="ru-RU" sz="2400" b="1" dirty="0"/>
              <a:t>КР</a:t>
            </a:r>
            <a:r>
              <a:rPr lang="ru-RU" sz="2400" dirty="0"/>
              <a:t>: с начала 2022 </a:t>
            </a:r>
            <a:r>
              <a:rPr lang="ru-RU" sz="2400" dirty="0" smtClean="0"/>
              <a:t>г. </a:t>
            </a:r>
            <a:r>
              <a:rPr lang="ru-RU" sz="2400" dirty="0"/>
              <a:t>въехало около 760 тысяч релокантов, из них 730 тысяч </a:t>
            </a:r>
            <a:r>
              <a:rPr lang="ru-RU" sz="2400" dirty="0" smtClean="0"/>
              <a:t>чел. позже </a:t>
            </a:r>
            <a:r>
              <a:rPr lang="ru-RU" sz="2400" dirty="0"/>
              <a:t>выехали в другие страны</a:t>
            </a:r>
            <a:r>
              <a:rPr lang="ru-RU" sz="2400" dirty="0" smtClean="0"/>
              <a:t>.</a:t>
            </a:r>
          </a:p>
          <a:p>
            <a:r>
              <a:rPr lang="ru-RU" sz="2400" b="1" dirty="0"/>
              <a:t>Данные НСК КР </a:t>
            </a:r>
            <a:r>
              <a:rPr lang="ru-RU" sz="2400" dirty="0"/>
              <a:t>– за январь 2024 </a:t>
            </a:r>
            <a:r>
              <a:rPr lang="ru-RU" sz="2400" dirty="0" smtClean="0"/>
              <a:t>г. </a:t>
            </a:r>
            <a:r>
              <a:rPr lang="ru-RU" sz="2400" dirty="0"/>
              <a:t>ВВП КР увеличился на 7,4% по сравнению с январем 2023 </a:t>
            </a:r>
            <a:r>
              <a:rPr lang="ru-RU" sz="2400" dirty="0" smtClean="0"/>
              <a:t>г. </a:t>
            </a:r>
            <a:r>
              <a:rPr lang="ru-RU" sz="2400" dirty="0"/>
              <a:t>и составил 73,2 млрд сомов. (изменение методики расчета, передача предприятий, открытие бизнеса </a:t>
            </a:r>
            <a:r>
              <a:rPr lang="ru-RU" sz="2400" dirty="0" smtClean="0"/>
              <a:t>«</a:t>
            </a:r>
            <a:r>
              <a:rPr lang="ru-RU" sz="2400" dirty="0" err="1" smtClean="0"/>
              <a:t>релокантами</a:t>
            </a:r>
            <a:r>
              <a:rPr lang="ru-RU" sz="2400" dirty="0" smtClean="0"/>
              <a:t>»)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3264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223" y="635407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6672"/>
            <a:ext cx="7990656" cy="63813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6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Афганистан: приход движения Талибан к власти </a:t>
            </a:r>
            <a:endParaRPr lang="en-US" sz="3600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Массовый исход граждан Афганистана, для которых угроза жизни и здоровью была реальной в рез-те прихода Талибан к власти; 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 КР беженцев - 138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человек (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Афганистан,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Беларусь, Казахстан, Пакистан, Сирия), при этом, число лиц, ищущих убежище - 1141 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человек.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 массовому исходу страны ЦА не были готовы (еще не решены проблемы первой волны беженцев – мандатные беженцы в регионе, ожидающие переселения). Митинги в КР в 2021 г.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Национальные процедуры определены, установлены законодательно и действуют, в том числе и механизмы обжалования решений госорганов. </a:t>
            </a:r>
            <a:endParaRPr lang="ru-RU" sz="28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345 студентов в АУЦА (суммарно -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онлайн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офлайн и те,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кто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взял академический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отпуск). Миграционные планы, не связанные с КР или регионом.</a:t>
            </a:r>
            <a:endParaRPr lang="en-US" sz="28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223" y="635407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6672"/>
            <a:ext cx="7990656" cy="63813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Конфликты на кыргызско-таджикской границе</a:t>
            </a:r>
            <a:endParaRPr lang="en-US" sz="3600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не 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завершена делимитация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спорных участков границы, 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проведена делимитация 889,45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км 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из 972 км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общей границы);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территориальные споры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всплеск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как внутренней миграции в стране в другие области, не граничащие с РТ, так и к выезду наших граждан из приграничных районов в трудовую миграцию, 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 в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целом, к значительной депопуляции приграничных территорий. Такая тенденция представляет угрозу национальной безопасности КР с учетом все еще незавершенной делимитации границ и 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взаимных территориальных </a:t>
            </a: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притязаний. </a:t>
            </a:r>
            <a:endParaRPr lang="en-US" sz="28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5536793"/>
          </a:xfrm>
        </p:spPr>
        <p:txBody>
          <a:bodyPr>
            <a:normAutofit/>
          </a:bodyPr>
          <a:lstStyle/>
          <a:p>
            <a:pPr algn="just"/>
            <a:endParaRPr lang="ru-RU" sz="3600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ru-RU" sz="3600" b="1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r>
              <a:rPr lang="ru-RU" sz="44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Денежные переводы в страны ЦА из РФ</a:t>
            </a:r>
            <a:endParaRPr lang="en-US" sz="4400" b="1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7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3" y="635407"/>
            <a:ext cx="8997749" cy="5817929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5536793"/>
          </a:xfrm>
        </p:spPr>
        <p:txBody>
          <a:bodyPr>
            <a:normAutofit/>
          </a:bodyPr>
          <a:lstStyle/>
          <a:p>
            <a:pPr algn="just"/>
            <a:endParaRPr lang="ru-RU" sz="3600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ru-RU" sz="3600" b="1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120643"/>
              </p:ext>
            </p:extLst>
          </p:nvPr>
        </p:nvGraphicFramePr>
        <p:xfrm>
          <a:off x="0" y="1092607"/>
          <a:ext cx="9144000" cy="4480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4" imgW="5938880" imgH="2910194" progId="Word.Document.12">
                  <p:embed/>
                </p:oleObj>
              </mc:Choice>
              <mc:Fallback>
                <p:oleObj name="Документ" r:id="rId4" imgW="5938880" imgH="2910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092607"/>
                        <a:ext cx="9144000" cy="4480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5536793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 UniToktom" pitchFamily="18" charset="0"/>
                <a:ea typeface="Times New Roman UniToktom" pitchFamily="18" charset="0"/>
              </a:rPr>
              <a:t>Денежные перечисления трудящихся мигрантов из РФ в страны ЦА в % </a:t>
            </a:r>
            <a:r>
              <a:rPr lang="ru-RU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UniToktom" pitchFamily="18" charset="0"/>
                <a:ea typeface="Times New Roman UniToktom" pitchFamily="18" charset="0"/>
              </a:rPr>
              <a:t>от</a:t>
            </a:r>
            <a:r>
              <a:rPr lang="ru-RU" sz="3600" b="1" dirty="0" smtClean="0">
                <a:solidFill>
                  <a:srgbClr val="0000FF"/>
                </a:solidFill>
                <a:latin typeface="Times New Roman UniToktom" pitchFamily="18" charset="0"/>
                <a:ea typeface="Times New Roman UniToktom" pitchFamily="18" charset="0"/>
              </a:rPr>
              <a:t> ВВП стран ЦА</a:t>
            </a:r>
          </a:p>
          <a:p>
            <a:endParaRPr lang="ru-RU" sz="3600" b="1" dirty="0">
              <a:solidFill>
                <a:srgbClr val="0000FF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endParaRPr lang="ru-RU" sz="3600" b="1" dirty="0" smtClean="0">
              <a:solidFill>
                <a:srgbClr val="0000FF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Таджикистан 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- 48% от ВВП, </a:t>
            </a:r>
            <a:endParaRPr lang="ru-RU" sz="3600" b="1" dirty="0" smtClean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Кыргызстан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– 21% от ВВП, 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Узбекистан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– 18% от ВВП, 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Казахстан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0,06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% от ВВП (Казахстан - собственные вычисления проекта, официальных данных на сайтах госорганов нет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),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Туркменистан – 0.</a:t>
            </a:r>
          </a:p>
          <a:p>
            <a:pPr algn="just"/>
            <a:endParaRPr lang="ru-RU" sz="3600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r>
              <a:rPr lang="ru-RU" sz="3600" b="1" dirty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          </a:t>
            </a:r>
            <a:endParaRPr lang="ru-RU" sz="3600" b="1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553679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 UniToktom" pitchFamily="18" charset="0"/>
                <a:ea typeface="Times New Roman UniToktom" pitchFamily="18" charset="0"/>
              </a:rPr>
              <a:t>Прогнозные оценки </a:t>
            </a:r>
          </a:p>
          <a:p>
            <a:pPr algn="just"/>
            <a:endParaRPr lang="ru-RU" sz="3600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ru-RU" sz="3600" b="1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r>
              <a:rPr lang="ru-RU" sz="3600" b="1" dirty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          МИГРАЦИЯ В СТРАНАХ ЦА И РФ</a:t>
            </a:r>
            <a:endParaRPr lang="ru-RU" sz="3600" b="1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2656"/>
            <a:ext cx="7990656" cy="6696743"/>
          </a:xfrm>
        </p:spPr>
        <p:txBody>
          <a:bodyPr>
            <a:normAutofit fontScale="62500" lnSpcReduction="20000"/>
          </a:bodyPr>
          <a:lstStyle/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Сохранятся огромные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масштабы как внешней, так и внутренней трудовой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миграции;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связи с высоким уровнем инфляции и ростом цен внешняя трудовая миграция продолжится примерно в тех же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объемах;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Повысится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уровень диверсификации рынков труда для трудовых мигрантов (соглашения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);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Риски недокументированной трудовой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миграции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сохранятся;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Увеличится объем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организованной занятости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Включение западных стран в систему организационного подбора персонала;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Растущая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потребность в квалифицированной рабочей силе в странах назначения;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Модернизация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организационной системы управления внешней и внутренней миграцией;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Отсутствие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координации между странами отправки и странами назначения в управлении миграцией;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Российская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Федерация и Казахстан останутся странами назначения для основной массы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ТМ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из региона ЦА;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6086068"/>
          </a:xfrm>
        </p:spPr>
        <p:txBody>
          <a:bodyPr>
            <a:normAutofit fontScale="62500" lnSpcReduction="20000"/>
          </a:bodyPr>
          <a:lstStyle/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Миграция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граждан Афганистана в Европу, США и Канаду, другие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страны;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Образовательная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мобильность в Европу, США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из региона ЦА;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Рост популярности «Грин карты»,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снижение популярности программы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РФ «Соотечественники»;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Утрата молодого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 наиболее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трудоспособного населения;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Значительная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часть мигрантов длительное время испытывает чувство социальной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незащищенности;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Лишение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молодых мигрантов возможностей профессионального и карьерного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роста;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Внутренняя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миграция из приграничных районов в столицу и крупные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города;</a:t>
            </a:r>
          </a:p>
          <a:p>
            <a:pPr marL="571500" indent="-571500" algn="just">
              <a:buFontTx/>
              <a:buChar char="-"/>
            </a:pP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Сохранение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роли денежных переводов как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одного из важнейших факторов </a:t>
            </a:r>
            <a:r>
              <a:rPr lang="ru-RU" sz="3600" b="1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экономической деятельности в странах </a:t>
            </a:r>
            <a:r>
              <a:rPr lang="ru-RU" sz="3600" b="1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ЦА.</a:t>
            </a:r>
            <a:endParaRPr lang="ru-RU" sz="3600" b="1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charset="0"/>
              </a:defRPr>
            </a:lvl1pPr>
            <a:lvl2pPr>
              <a:defRPr sz="2800" b="1">
                <a:solidFill>
                  <a:schemeClr val="tx1"/>
                </a:solidFill>
                <a:latin typeface="Arial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</a:defRPr>
            </a:lvl4pPr>
            <a:lvl5pPr>
              <a:defRPr sz="2000" b="1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 b="1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 b="1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 b="1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F0764CA-3DF7-4EEB-B18F-242C4C9ED7FB}" type="slidenum">
              <a:rPr lang="en-US" sz="1400" b="0">
                <a:solidFill>
                  <a:prstClr val="black"/>
                </a:solidFill>
                <a:latin typeface="Times New Roman" pitchFamily="18" charset="0"/>
              </a:rPr>
              <a:pPr/>
              <a:t>39</a:t>
            </a:fld>
            <a:endParaRPr lang="en-US" sz="14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81000" y="6858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marL="609600" indent="-609600">
              <a:spcBef>
                <a:spcPct val="20000"/>
              </a:spcBef>
              <a:buClr>
                <a:srgbClr val="9C5252"/>
              </a:buClr>
              <a:buSzPct val="80000"/>
            </a:pPr>
            <a:endParaRPr kumimoji="1" lang="ru-RU" i="1">
              <a:solidFill>
                <a:prstClr val="black"/>
              </a:solidFill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762000" y="18288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609600" indent="-609600" algn="ctr">
              <a:spcBef>
                <a:spcPct val="20000"/>
              </a:spcBef>
              <a:buClr>
                <a:srgbClr val="9C5252"/>
              </a:buClr>
              <a:buSzPct val="80000"/>
            </a:pPr>
            <a:r>
              <a:rPr lang="ru-RU" sz="1400" dirty="0" smtClean="0">
                <a:solidFill>
                  <a:prstClr val="black"/>
                </a:solidFill>
              </a:rPr>
              <a:t>                                              </a:t>
            </a:r>
            <a:r>
              <a:rPr lang="en-US" sz="1400" dirty="0" smtClean="0">
                <a:solidFill>
                  <a:prstClr val="black"/>
                </a:solidFill>
              </a:rPr>
              <a:t>https</a:t>
            </a:r>
            <a:r>
              <a:rPr lang="en-US" sz="1400" dirty="0">
                <a:solidFill>
                  <a:prstClr val="black"/>
                </a:solidFill>
              </a:rPr>
              <a:t>://auca.kg/ru/tspc/</a:t>
            </a:r>
            <a:endParaRPr lang="ru-RU" sz="1400" dirty="0">
              <a:solidFill>
                <a:prstClr val="black"/>
              </a:solidFill>
            </a:endParaRPr>
          </a:p>
          <a:p>
            <a:pPr marL="609600" indent="-609600" algn="ctr">
              <a:spcBef>
                <a:spcPct val="20000"/>
              </a:spcBef>
              <a:buClr>
                <a:srgbClr val="9C5252"/>
              </a:buClr>
              <a:buSzPct val="80000"/>
              <a:buFont typeface="Wingdings" pitchFamily="2" charset="2"/>
              <a:buNone/>
            </a:pPr>
            <a:r>
              <a:rPr lang="ru-RU" sz="1400" dirty="0" smtClean="0">
                <a:solidFill>
                  <a:prstClr val="black"/>
                </a:solidFill>
              </a:rPr>
              <a:t>                                                 </a:t>
            </a:r>
            <a:r>
              <a:rPr lang="en-US" sz="1400" dirty="0" smtClean="0">
                <a:solidFill>
                  <a:prstClr val="black"/>
                </a:solidFill>
              </a:rPr>
              <a:t>Email</a:t>
            </a:r>
            <a:r>
              <a:rPr lang="en-US" sz="1400" dirty="0">
                <a:solidFill>
                  <a:prstClr val="black"/>
                </a:solidFill>
              </a:rPr>
              <a:t>: </a:t>
            </a:r>
            <a:r>
              <a:rPr lang="en-US" sz="1400" dirty="0" smtClean="0">
                <a:solidFill>
                  <a:prstClr val="black"/>
                </a:solidFill>
                <a:hlinkClick r:id="rId2"/>
              </a:rPr>
              <a:t>zlobina_t@auca.kg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  <a:latin typeface="Arial" charset="0"/>
              <a:sym typeface="Wingdings" pitchFamily="2" charset="2"/>
            </a:endParaRPr>
          </a:p>
          <a:p>
            <a:pPr marL="609600" indent="-609600" algn="ctr">
              <a:spcBef>
                <a:spcPct val="20000"/>
              </a:spcBef>
              <a:buClr>
                <a:srgbClr val="9C5252"/>
              </a:buClr>
              <a:buSzPct val="80000"/>
              <a:buFont typeface="Wingdings" pitchFamily="2" charset="2"/>
              <a:buNone/>
            </a:pPr>
            <a:endParaRPr lang="en-US" dirty="0">
              <a:solidFill>
                <a:prstClr val="black"/>
              </a:solidFill>
              <a:latin typeface="Arial" charset="0"/>
              <a:sym typeface="Wingdings" pitchFamily="2" charset="2"/>
            </a:endParaRPr>
          </a:p>
          <a:p>
            <a:pPr marL="609600" indent="-609600" algn="ctr">
              <a:spcBef>
                <a:spcPct val="20000"/>
              </a:spcBef>
              <a:buClr>
                <a:srgbClr val="9C5252"/>
              </a:buClr>
              <a:buSzPct val="80000"/>
              <a:buFont typeface="Wingdings" pitchFamily="2" charset="2"/>
              <a:buNone/>
            </a:pPr>
            <a:endParaRPr lang="en-US" dirty="0">
              <a:solidFill>
                <a:prstClr val="black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685800" y="4941888"/>
            <a:ext cx="7772400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9C5252"/>
              </a:buClr>
              <a:buSzPct val="80000"/>
              <a:buFont typeface="Wingdings" pitchFamily="2" charset="2"/>
              <a:buNone/>
            </a:pPr>
            <a:endParaRPr lang="ru-RU" sz="2000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58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26" y="539067"/>
            <a:ext cx="2977818" cy="70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828800"/>
            <a:ext cx="7431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   Благодарим за внимание, 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/>
              </a:rPr>
              <a:t>   наши контакты: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736917"/>
            <a:ext cx="2621507" cy="17436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526" y="2753729"/>
            <a:ext cx="2664183" cy="17740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481" y="4706113"/>
            <a:ext cx="2621507" cy="1743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859" y="417445"/>
            <a:ext cx="1767993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6086068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Тематическая направленность Миграционного ежегодника 2023</a:t>
            </a:r>
            <a:r>
              <a:rPr lang="en-US" sz="3600" dirty="0" smtClean="0">
                <a:solidFill>
                  <a:srgbClr val="0070C0"/>
                </a:solidFill>
                <a:latin typeface="Times New Roman UniToktom" pitchFamily="18" charset="0"/>
                <a:ea typeface="Times New Roman UniToktom" pitchFamily="18" charset="0"/>
              </a:rPr>
              <a:t>:</a:t>
            </a:r>
            <a:endParaRPr lang="en-US" sz="3600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Миграция (как и в Миграционном Ежегоднике 2021 г.) рассматривается как по странам, так и во взаимодействии стран региона;</a:t>
            </a:r>
            <a:endParaRPr lang="ru-RU" sz="28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Миграционный Ежегодник 2023 - формирование миграционных трендов под воздействием изменения общественно-политической обстановки как внутри стран, так и под воздействием конфликтов, развивающихся в регионе (Россия-Украина, Афганистан), 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</a:t>
            </a:r>
            <a:r>
              <a:rPr lang="ru-RU" sz="28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зменение политик стран региона за 2-летний период.</a:t>
            </a:r>
            <a:endParaRPr lang="ru-RU" sz="28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5536793"/>
          </a:xfrm>
        </p:spPr>
        <p:txBody>
          <a:bodyPr>
            <a:normAutofit/>
          </a:bodyPr>
          <a:lstStyle/>
          <a:p>
            <a:pPr algn="just"/>
            <a:endParaRPr lang="ru-RU" sz="3600" dirty="0" smtClean="0">
              <a:solidFill>
                <a:srgbClr val="FF000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ru-RU" sz="3600" dirty="0">
              <a:solidFill>
                <a:srgbClr val="FF000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lvl="0"/>
            <a:r>
              <a:rPr lang="ru-RU" sz="3600" b="1" dirty="0">
                <a:solidFill>
                  <a:srgbClr val="FF0000"/>
                </a:solidFill>
                <a:latin typeface="Times New Roman UniToktom" pitchFamily="18" charset="0"/>
                <a:ea typeface="Times New Roman UniToktom" pitchFamily="18" charset="0"/>
              </a:rPr>
              <a:t>Миграционная ситуация в регионе 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 UniToktom" pitchFamily="18" charset="0"/>
                <a:ea typeface="Times New Roman UniToktom" pitchFamily="18" charset="0"/>
              </a:rPr>
              <a:t>(</a:t>
            </a:r>
            <a:r>
              <a:rPr lang="ru-RU" sz="3600" b="1" dirty="0">
                <a:solidFill>
                  <a:srgbClr val="FF0000"/>
                </a:solidFill>
                <a:latin typeface="Times New Roman UniToktom" pitchFamily="18" charset="0"/>
                <a:ea typeface="Times New Roman UniToktom" pitchFamily="18" charset="0"/>
              </a:rPr>
              <a:t>по </a:t>
            </a:r>
            <a:r>
              <a:rPr lang="ru-RU" sz="3600" b="1" dirty="0" smtClean="0">
                <a:solidFill>
                  <a:srgbClr val="FF0000"/>
                </a:solidFill>
                <a:latin typeface="Times New Roman UniToktom" pitchFamily="18" charset="0"/>
                <a:ea typeface="Times New Roman UniToktom" pitchFamily="18" charset="0"/>
              </a:rPr>
              <a:t>странам ЦА и РФ)</a:t>
            </a:r>
            <a:endParaRPr lang="ru-RU" sz="3600" b="1" dirty="0">
              <a:solidFill>
                <a:srgbClr val="FF000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ru-RU" sz="3600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622259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3200" b="1" dirty="0">
                <a:solidFill>
                  <a:prstClr val="black"/>
                </a:solidFill>
                <a:latin typeface="Calibri"/>
              </a:rPr>
              <a:t>Миграционная ситуация </a:t>
            </a:r>
            <a:r>
              <a:rPr lang="ru-RU" sz="3200" b="1" dirty="0">
                <a:solidFill>
                  <a:srgbClr val="0070C0"/>
                </a:solidFill>
                <a:latin typeface="Calibri"/>
              </a:rPr>
              <a:t>в Узбекистане 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2022 – 2023 гг.)</a:t>
            </a:r>
            <a:endParaRPr lang="ru-RU" sz="32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Calibri"/>
              </a:rPr>
              <a:t>Внешняя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трудовая </a:t>
            </a:r>
            <a:r>
              <a:rPr lang="ru-RU" b="1" dirty="0" smtClean="0">
                <a:solidFill>
                  <a:prstClr val="black"/>
                </a:solidFill>
                <a:latin typeface="Calibri"/>
              </a:rPr>
              <a:t>миграция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Масштабы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: 2,5 – 3,5 млн. человек;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Страны назначения: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Россия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(70-75%), Казахстан (10-12%, зарубежные страны);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Мотивации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: угрозы безработицы,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стремление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заработать на обеспечение своей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семьи;</a:t>
            </a: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Calibri"/>
              </a:rPr>
              <a:t>Способствующие факторы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высокий рост трудовых ресурсов в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Узбекистане (),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увеличение потребности в рабочей силе во многих зарубежных странах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Оргнабор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: 2021 г. -108,1 тыс. человек; 2022 г.-7,1 тыс. человек; 2023 г. – 28,2 (8месяцев) тыс.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человек.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Реализуется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новая модель оргнабора с предварительной информационной и образовательной подготовкой. 28 моно-центров.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ru-RU" dirty="0">
              <a:solidFill>
                <a:srgbClr val="FF000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ru-RU" sz="3600" dirty="0" smtClean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algn="just"/>
            <a:endParaRPr lang="ru-RU" sz="3600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60860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Calibri"/>
              </a:rPr>
              <a:t>Таджикистан</a:t>
            </a:r>
            <a:r>
              <a:rPr lang="ru-RU" sz="3200" b="1" dirty="0">
                <a:solidFill>
                  <a:srgbClr val="FF0000"/>
                </a:solidFill>
                <a:latin typeface="Calibri"/>
              </a:rPr>
              <a:t>.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 Основные миграционные тренды (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2022 - 2023 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гг.)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ru-RU" dirty="0" smtClean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Внешняя миграция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(эмиграция – 10 тыс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. чел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., иммиграция – 0,4 тыс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. чел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.).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Основные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партнеры –Узбекистан и Россия</a:t>
            </a:r>
          </a:p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Внешняя трудовая миграция</a:t>
            </a:r>
            <a:r>
              <a:rPr lang="en-US" sz="28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(оценки -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от 373 773  человек до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1,6 млн.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чел.) -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91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% в Россию, 3% - в Казахстан, остальные – в другие страны </a:t>
            </a:r>
          </a:p>
          <a:p>
            <a:pPr algn="just"/>
            <a:r>
              <a:rPr lang="ru-RU" sz="2800" dirty="0">
                <a:solidFill>
                  <a:prstClr val="black"/>
                </a:solidFill>
                <a:latin typeface="Calibri"/>
              </a:rPr>
              <a:t>«Утечка мозгов»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- основные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направления :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РФ,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ЕС, США</a:t>
            </a:r>
          </a:p>
          <a:p>
            <a:pPr algn="just"/>
            <a:r>
              <a:rPr lang="ru-RU" sz="2800" dirty="0">
                <a:solidFill>
                  <a:prstClr val="black"/>
                </a:solidFill>
                <a:latin typeface="Calibri"/>
              </a:rPr>
              <a:t>Образовательная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миграция - основные страны: РФ,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США, ЕС, Казахстан, Турция, Малайзия</a:t>
            </a:r>
          </a:p>
          <a:p>
            <a:pPr algn="just"/>
            <a:endParaRPr lang="ru-RU" sz="3600" dirty="0">
              <a:solidFill>
                <a:srgbClr val="0070C0"/>
              </a:solidFill>
              <a:latin typeface="Times New Roman UniToktom" pitchFamily="18" charset="0"/>
              <a:ea typeface="Times New Roman UniToktom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60860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5100" b="1" dirty="0" smtClean="0">
                <a:solidFill>
                  <a:prstClr val="black"/>
                </a:solidFill>
                <a:latin typeface="Calibri"/>
              </a:rPr>
              <a:t>Основные миграционные тренды в </a:t>
            </a:r>
            <a:r>
              <a:rPr lang="ru-RU" sz="5100" b="1" dirty="0" smtClean="0">
                <a:solidFill>
                  <a:srgbClr val="00B050"/>
                </a:solidFill>
                <a:latin typeface="Calibri"/>
              </a:rPr>
              <a:t>Казахстане </a:t>
            </a:r>
            <a:r>
              <a:rPr lang="en-US" sz="5100" b="1" dirty="0" smtClean="0">
                <a:solidFill>
                  <a:prstClr val="black"/>
                </a:solidFill>
                <a:latin typeface="Calibri"/>
              </a:rPr>
              <a:t>(2022</a:t>
            </a:r>
            <a:r>
              <a:rPr lang="ru-RU" sz="5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100" b="1" dirty="0" smtClean="0">
                <a:solidFill>
                  <a:prstClr val="black"/>
                </a:solidFill>
                <a:latin typeface="Calibri"/>
              </a:rPr>
              <a:t>–</a:t>
            </a:r>
            <a:r>
              <a:rPr lang="ru-RU" sz="51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5100" b="1" dirty="0" smtClean="0">
                <a:solidFill>
                  <a:prstClr val="black"/>
                </a:solidFill>
                <a:latin typeface="Calibri"/>
              </a:rPr>
              <a:t>2023</a:t>
            </a:r>
            <a:r>
              <a:rPr lang="ru-RU" sz="5100" b="1" dirty="0" smtClean="0">
                <a:solidFill>
                  <a:prstClr val="black"/>
                </a:solidFill>
                <a:latin typeface="Calibri"/>
              </a:rPr>
              <a:t> гг.</a:t>
            </a:r>
            <a:r>
              <a:rPr lang="en-US" sz="51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ru-RU" sz="5100" b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5100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ru-RU" dirty="0" smtClean="0">
              <a:solidFill>
                <a:prstClr val="black"/>
              </a:solidFill>
              <a:latin typeface="Calibri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 данным МВД РК в 2022 году в Казахстан въехало 5,61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млн.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иностранцев. В основном из стран СНГ.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На первом месте иммигранты из Российской Федерации - 2,9 миллиона человек, на втором месте граждане Узбекистана – 2,3 миллиона.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Около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730 тысяч человек приехали из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Кыргызстана (порядка 710 тыс. чел.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последствии выехали из РК),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более 330 тысяч - из Таджикистана.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 состоянию на декабрь 2022 в стране временно пребывало порядка 650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тыс. чел. иностранцев.</a:t>
            </a:r>
            <a:endParaRPr lang="ru-RU" sz="3600" dirty="0">
              <a:solidFill>
                <a:schemeClr val="tx1"/>
              </a:solidFill>
              <a:latin typeface="Times New Roman UniToktom" pitchFamily="18" charset="0"/>
              <a:ea typeface="Times New Roman UniToktom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Чаще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всего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трудящиеся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мигранты приезжают из Китая, Узбекистана и Турции.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 состоянию на 1 июня 2022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г,,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по разрешениям местных исполнительных органов, на территории Казахстана </a:t>
            </a:r>
            <a:r>
              <a:rPr lang="ru-RU" sz="3600" dirty="0" smtClean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осуществляли </a:t>
            </a:r>
            <a:r>
              <a:rPr lang="ru-RU" sz="3600" dirty="0">
                <a:solidFill>
                  <a:schemeClr val="tx1"/>
                </a:solidFill>
                <a:latin typeface="Times New Roman UniToktom" pitchFamily="18" charset="0"/>
                <a:ea typeface="Times New Roman UniToktom" pitchFamily="18" charset="0"/>
              </a:rPr>
              <a:t>трудовую деятельность 16 424 иностранца.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8063"/>
            <a:ext cx="7772400" cy="5085273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en-US" sz="3200" b="1" dirty="0" smtClean="0">
                <a:effectLst/>
                <a:latin typeface="Calibri"/>
                <a:ea typeface="Calibri"/>
                <a:cs typeface="Times New Roman"/>
              </a:rPr>
            </a:br>
            <a:r>
              <a:rPr lang="ru-RU" sz="24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5407"/>
            <a:ext cx="7990656" cy="60860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Основные миграционные тренды в </a:t>
            </a:r>
            <a:r>
              <a:rPr lang="ru-RU" sz="3200" b="1" dirty="0" smtClean="0">
                <a:solidFill>
                  <a:srgbClr val="7030A0"/>
                </a:solidFill>
                <a:latin typeface="Calibri"/>
              </a:rPr>
              <a:t>России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(2022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–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2023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гг.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ru-RU" dirty="0" smtClean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Приход Талибан к власти в Афганистане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ru-RU" sz="2800" dirty="0">
                <a:solidFill>
                  <a:prstClr val="black"/>
                </a:solidFill>
                <a:latin typeface="Calibri"/>
              </a:rPr>
              <a:t>Сохраняющаяся напряженность в Афганистане приводит к росту численности граждан Таджикистана, получающих гражданство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РФ.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Вооруженный конфликт между РФ и Украиной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ru-RU" sz="2800" dirty="0">
                <a:solidFill>
                  <a:prstClr val="black"/>
                </a:solidFill>
                <a:latin typeface="Calibri"/>
              </a:rPr>
              <a:t>Въезд в Россию в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2022 - 2023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гг. не менее 3 млн. беженцев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из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Украины.</a:t>
            </a:r>
          </a:p>
          <a:p>
            <a:pPr algn="just"/>
            <a:r>
              <a:rPr lang="ru-RU" sz="2800" dirty="0">
                <a:solidFill>
                  <a:prstClr val="black"/>
                </a:solidFill>
                <a:latin typeface="Calibri"/>
              </a:rPr>
              <a:t>В 2022-2023 гг. выезд до 500 тыс.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граждан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из России (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получил распространение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новый термин «релоканты»), к осени 2023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г.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устоялись оценки в 500-700 тыс. чел. Часть выехавших из России в период российско-украинского конфликта вернулась обратно.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78207"/>
            <a:ext cx="8495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DC980D-53E0-4A8B-8FE2-6C879F3DEABB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3182</Words>
  <Application>Microsoft Office PowerPoint</Application>
  <PresentationFormat>Экран (4:3)</PresentationFormat>
  <Paragraphs>298</Paragraphs>
  <Slides>39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9" baseType="lpstr">
      <vt:lpstr>Arial</vt:lpstr>
      <vt:lpstr>Calibri</vt:lpstr>
      <vt:lpstr>Century Gothic</vt:lpstr>
      <vt:lpstr>Courier New</vt:lpstr>
      <vt:lpstr>Palatino Linotype</vt:lpstr>
      <vt:lpstr>Times New Roman</vt:lpstr>
      <vt:lpstr>Times New Roman UniToktom</vt:lpstr>
      <vt:lpstr>TimesNewRomanPSMT</vt:lpstr>
      <vt:lpstr>Wingdings</vt:lpstr>
      <vt:lpstr>Тема Office</vt:lpstr>
      <vt:lpstr>1_Executive</vt:lpstr>
      <vt:lpstr>2_Executive</vt:lpstr>
      <vt:lpstr>3_Executive</vt:lpstr>
      <vt:lpstr>4_Executive</vt:lpstr>
      <vt:lpstr>5_Executive</vt:lpstr>
      <vt:lpstr>9_Executive</vt:lpstr>
      <vt:lpstr>10_Executive</vt:lpstr>
      <vt:lpstr>12_Executive</vt:lpstr>
      <vt:lpstr>7_Executive</vt:lpstr>
      <vt:lpstr>Документ</vt:lpstr>
      <vt:lpstr>                                                                   «Современные миграционные тренды и формирование миграционных политик в странах ЦА и РФ»   </vt:lpstr>
      <vt:lpstr>                                                               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Миграция и конфликты - Узбекистан</vt:lpstr>
      <vt:lpstr>Миграция и конфликты - Таджикистан</vt:lpstr>
      <vt:lpstr>Миграция и конфликты - Россия</vt:lpstr>
      <vt:lpstr>Миграция и конфликты - Туркменистан</vt:lpstr>
      <vt:lpstr>Миграция и конфликты- Казахстан</vt:lpstr>
      <vt:lpstr>Миграция и конфликты - Кыргызстан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tatyana</cp:lastModifiedBy>
  <cp:revision>97</cp:revision>
  <dcterms:created xsi:type="dcterms:W3CDTF">2024-03-16T11:57:06Z</dcterms:created>
  <dcterms:modified xsi:type="dcterms:W3CDTF">2024-06-04T08:02:03Z</dcterms:modified>
</cp:coreProperties>
</file>