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9" r:id="rId2"/>
  </p:sldMasterIdLst>
  <p:notesMasterIdLst>
    <p:notesMasterId r:id="rId17"/>
  </p:notesMasterIdLst>
  <p:sldIdLst>
    <p:sldId id="333" r:id="rId3"/>
    <p:sldId id="354" r:id="rId4"/>
    <p:sldId id="356" r:id="rId5"/>
    <p:sldId id="344" r:id="rId6"/>
    <p:sldId id="346" r:id="rId7"/>
    <p:sldId id="345" r:id="rId8"/>
    <p:sldId id="350" r:id="rId9"/>
    <p:sldId id="551" r:id="rId10"/>
    <p:sldId id="351" r:id="rId11"/>
    <p:sldId id="353" r:id="rId12"/>
    <p:sldId id="549" r:id="rId13"/>
    <p:sldId id="550" r:id="rId14"/>
    <p:sldId id="520" r:id="rId15"/>
    <p:sldId id="329" r:id="rId16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7612766-0E88-48C4-9864-0E1D012B415F}">
          <p14:sldIdLst>
            <p14:sldId id="333"/>
            <p14:sldId id="354"/>
            <p14:sldId id="356"/>
            <p14:sldId id="344"/>
            <p14:sldId id="346"/>
            <p14:sldId id="345"/>
            <p14:sldId id="350"/>
            <p14:sldId id="551"/>
            <p14:sldId id="351"/>
            <p14:sldId id="353"/>
            <p14:sldId id="549"/>
            <p14:sldId id="550"/>
            <p14:sldId id="520"/>
            <p14:sldId id="329"/>
          </p14:sldIdLst>
        </p14:section>
        <p14:section name="Раздел без заголовка" id="{E53037E0-3332-49F8-925E-EB9516B39BD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795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551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  <p15:guide id="7" orient="horz" pos="1049" userDrawn="1">
          <p15:clr>
            <a:srgbClr val="A4A3A4"/>
          </p15:clr>
        </p15:guide>
        <p15:guide id="9" pos="36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2D83D1"/>
    <a:srgbClr val="336699"/>
    <a:srgbClr val="2875BB"/>
    <a:srgbClr val="4B113C"/>
    <a:srgbClr val="223139"/>
    <a:srgbClr val="BF3E1B"/>
    <a:srgbClr val="884A62"/>
    <a:srgbClr val="CC4F3B"/>
    <a:srgbClr val="EBF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29" autoAdjust="0"/>
    <p:restoredTop sz="94660" autoAdjust="0"/>
  </p:normalViewPr>
  <p:slideViewPr>
    <p:cSldViewPr snapToGrid="0" showGuides="1">
      <p:cViewPr varScale="1">
        <p:scale>
          <a:sx n="112" d="100"/>
          <a:sy n="112" d="100"/>
        </p:scale>
        <p:origin x="816" y="176"/>
      </p:cViewPr>
      <p:guideLst>
        <p:guide orient="horz" pos="2183"/>
        <p:guide pos="3795"/>
        <p:guide pos="7106"/>
        <p:guide pos="551"/>
        <p:guide orient="horz" pos="527"/>
        <p:guide orient="horz" pos="3816"/>
        <p:guide orient="horz" pos="1049"/>
        <p:guide pos="3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C1C86-5940-4E24-B0CB-5297A4D3F60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2F9CE7-60BB-4CE0-88A6-722AD302EE63}">
      <dgm:prSet phldrT="[Текст]" custT="1"/>
      <dgm:spPr/>
      <dgm:t>
        <a:bodyPr anchor="ctr"/>
        <a:lstStyle/>
        <a:p>
          <a:pPr algn="ctr"/>
          <a:r>
            <a: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ПППГЗ предусмотрено 57 случаев применения закупки методом из одного источника</a:t>
          </a:r>
          <a:endParaRPr lang="ru-RU" sz="18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B59A03-7DD4-47CB-8881-EECDACB83BF4}" type="parTrans" cxnId="{C14A0662-BAED-4D5E-939D-A02D6D5DA1C6}">
      <dgm:prSet/>
      <dgm:spPr/>
      <dgm:t>
        <a:bodyPr/>
        <a:lstStyle/>
        <a:p>
          <a:endParaRPr lang="ru-RU"/>
        </a:p>
      </dgm:t>
    </dgm:pt>
    <dgm:pt modelId="{B936DD12-B826-40F1-95AE-9F2419A116F7}" type="sibTrans" cxnId="{C14A0662-BAED-4D5E-939D-A02D6D5DA1C6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C797B08E-CBAF-4937-8059-E6E45C4A5C47}">
      <dgm:prSet phldrT="[Текст]" custT="1"/>
      <dgm:spPr/>
      <dgm:t>
        <a:bodyPr/>
        <a:lstStyle/>
        <a:p>
          <a:pPr algn="just"/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BBEE36-CF6E-42F0-88DE-5E7262BB3A88}" type="sibTrans" cxnId="{3065DA27-D277-468D-8BC0-E13E0D3DEC90}">
      <dgm:prSet/>
      <dgm:spPr/>
      <dgm:t>
        <a:bodyPr/>
        <a:lstStyle/>
        <a:p>
          <a:endParaRPr lang="ru-RU"/>
        </a:p>
      </dgm:t>
    </dgm:pt>
    <dgm:pt modelId="{568FAB24-C861-4B4A-AF7C-00EAA1C045CF}" type="parTrans" cxnId="{3065DA27-D277-468D-8BC0-E13E0D3DEC90}">
      <dgm:prSet/>
      <dgm:spPr/>
      <dgm:t>
        <a:bodyPr/>
        <a:lstStyle/>
        <a:p>
          <a:endParaRPr lang="ru-RU"/>
        </a:p>
      </dgm:t>
    </dgm:pt>
    <dgm:pt modelId="{E86E9461-2EC7-44F2-9FF0-95A62CB4FE38}" type="pres">
      <dgm:prSet presAssocID="{912C1C86-5940-4E24-B0CB-5297A4D3F60A}" presName="Name0" presStyleCnt="0">
        <dgm:presLayoutVars>
          <dgm:dir/>
        </dgm:presLayoutVars>
      </dgm:prSet>
      <dgm:spPr/>
    </dgm:pt>
    <dgm:pt modelId="{DDC60E1F-C576-4FDD-A51C-98D53C0BBEB1}" type="pres">
      <dgm:prSet presAssocID="{B936DD12-B826-40F1-95AE-9F2419A116F7}" presName="picture_1" presStyleLbl="bgImgPlace1" presStyleIdx="0" presStyleCnt="1" custLinFactNeighborX="-62971" custLinFactNeighborY="-4508"/>
      <dgm:spPr/>
    </dgm:pt>
    <dgm:pt modelId="{FEFAE381-0906-4940-BF1B-F8E6734B0594}" type="pres">
      <dgm:prSet presAssocID="{E52F9CE7-60BB-4CE0-88A6-722AD302EE63}" presName="text_1" presStyleLbl="node1" presStyleIdx="0" presStyleCnt="0" custScaleX="74042" custScaleY="71993" custLinFactNeighborX="-79030" custLinFactNeighborY="-74450">
        <dgm:presLayoutVars>
          <dgm:bulletEnabled val="1"/>
        </dgm:presLayoutVars>
      </dgm:prSet>
      <dgm:spPr/>
    </dgm:pt>
    <dgm:pt modelId="{DDB10715-CDBB-4A59-BC51-67804A89C783}" type="pres">
      <dgm:prSet presAssocID="{912C1C86-5940-4E24-B0CB-5297A4D3F60A}" presName="linV" presStyleCnt="0"/>
      <dgm:spPr/>
    </dgm:pt>
    <dgm:pt modelId="{9ECBD630-2752-4A5D-A48F-0E16EF6C3FD1}" type="pres">
      <dgm:prSet presAssocID="{C797B08E-CBAF-4937-8059-E6E45C4A5C47}" presName="pair" presStyleCnt="0"/>
      <dgm:spPr/>
    </dgm:pt>
    <dgm:pt modelId="{558CBFB7-D472-474A-B2CF-4D9F57A46381}" type="pres">
      <dgm:prSet presAssocID="{C797B08E-CBAF-4937-8059-E6E45C4A5C47}" presName="spaceH" presStyleLbl="node1" presStyleIdx="0" presStyleCnt="0"/>
      <dgm:spPr/>
    </dgm:pt>
    <dgm:pt modelId="{4F1A07FC-FFBB-4AE0-A943-1C7914E786B0}" type="pres">
      <dgm:prSet presAssocID="{C797B08E-CBAF-4937-8059-E6E45C4A5C47}" presName="desPictures" presStyleLbl="alignImgPlace1" presStyleIdx="0" presStyleCnt="1" custLinFactX="-100000" custLinFactNeighborX="-101006" custLinFactNeighborY="-10322"/>
      <dgm:spPr>
        <a:solidFill>
          <a:schemeClr val="tx2"/>
        </a:solidFill>
      </dgm:spPr>
    </dgm:pt>
    <dgm:pt modelId="{29BE2932-811B-4905-9403-54953ABDC459}" type="pres">
      <dgm:prSet presAssocID="{C797B08E-CBAF-4937-8059-E6E45C4A5C47}" presName="desTextWrapper" presStyleCnt="0"/>
      <dgm:spPr/>
    </dgm:pt>
    <dgm:pt modelId="{92B778FF-4FF1-46D8-9405-44D429850366}" type="pres">
      <dgm:prSet presAssocID="{C797B08E-CBAF-4937-8059-E6E45C4A5C47}" presName="desText" presStyleLbl="revTx" presStyleIdx="0" presStyleCnt="1" custScaleX="266129" custScaleY="125983" custLinFactNeighborX="-15130" custLinFactNeighborY="-20242">
        <dgm:presLayoutVars>
          <dgm:bulletEnabled val="1"/>
        </dgm:presLayoutVars>
      </dgm:prSet>
      <dgm:spPr/>
    </dgm:pt>
    <dgm:pt modelId="{3AC2CEC6-9D93-425A-A782-FC5B8E322A77}" type="pres">
      <dgm:prSet presAssocID="{912C1C86-5940-4E24-B0CB-5297A4D3F60A}" presName="maxNode" presStyleCnt="0"/>
      <dgm:spPr/>
    </dgm:pt>
    <dgm:pt modelId="{1C36D50B-AC25-4799-8155-7007852850EC}" type="pres">
      <dgm:prSet presAssocID="{912C1C86-5940-4E24-B0CB-5297A4D3F60A}" presName="Name33" presStyleCnt="0"/>
      <dgm:spPr/>
    </dgm:pt>
  </dgm:ptLst>
  <dgm:cxnLst>
    <dgm:cxn modelId="{3065DA27-D277-468D-8BC0-E13E0D3DEC90}" srcId="{912C1C86-5940-4E24-B0CB-5297A4D3F60A}" destId="{C797B08E-CBAF-4937-8059-E6E45C4A5C47}" srcOrd="1" destOrd="0" parTransId="{568FAB24-C861-4B4A-AF7C-00EAA1C045CF}" sibTransId="{09BBEE36-CF6E-42F0-88DE-5E7262BB3A88}"/>
    <dgm:cxn modelId="{B295234E-762D-4018-A2C6-15BB1DDCFA7D}" type="presOf" srcId="{912C1C86-5940-4E24-B0CB-5297A4D3F60A}" destId="{E86E9461-2EC7-44F2-9FF0-95A62CB4FE38}" srcOrd="0" destOrd="0" presId="urn:microsoft.com/office/officeart/2008/layout/AccentedPicture"/>
    <dgm:cxn modelId="{F205E45E-2039-427D-B865-09587A76A06A}" type="presOf" srcId="{B936DD12-B826-40F1-95AE-9F2419A116F7}" destId="{DDC60E1F-C576-4FDD-A51C-98D53C0BBEB1}" srcOrd="0" destOrd="0" presId="urn:microsoft.com/office/officeart/2008/layout/AccentedPicture"/>
    <dgm:cxn modelId="{C14A0662-BAED-4D5E-939D-A02D6D5DA1C6}" srcId="{912C1C86-5940-4E24-B0CB-5297A4D3F60A}" destId="{E52F9CE7-60BB-4CE0-88A6-722AD302EE63}" srcOrd="0" destOrd="0" parTransId="{49B59A03-7DD4-47CB-8881-EECDACB83BF4}" sibTransId="{B936DD12-B826-40F1-95AE-9F2419A116F7}"/>
    <dgm:cxn modelId="{392F0B89-9A68-4E66-B031-CE8DBCE365A1}" type="presOf" srcId="{C797B08E-CBAF-4937-8059-E6E45C4A5C47}" destId="{92B778FF-4FF1-46D8-9405-44D429850366}" srcOrd="0" destOrd="0" presId="urn:microsoft.com/office/officeart/2008/layout/AccentedPicture"/>
    <dgm:cxn modelId="{A1BD6EDD-8D93-4CDB-92C5-B6560F8872DB}" type="presOf" srcId="{E52F9CE7-60BB-4CE0-88A6-722AD302EE63}" destId="{FEFAE381-0906-4940-BF1B-F8E6734B0594}" srcOrd="0" destOrd="0" presId="urn:microsoft.com/office/officeart/2008/layout/AccentedPicture"/>
    <dgm:cxn modelId="{A8E1E690-D409-413A-93A6-595CA5C13171}" type="presParOf" srcId="{E86E9461-2EC7-44F2-9FF0-95A62CB4FE38}" destId="{DDC60E1F-C576-4FDD-A51C-98D53C0BBEB1}" srcOrd="0" destOrd="0" presId="urn:microsoft.com/office/officeart/2008/layout/AccentedPicture"/>
    <dgm:cxn modelId="{97D28E90-9396-4BB8-96CF-81B19A64F7BD}" type="presParOf" srcId="{E86E9461-2EC7-44F2-9FF0-95A62CB4FE38}" destId="{FEFAE381-0906-4940-BF1B-F8E6734B0594}" srcOrd="1" destOrd="0" presId="urn:microsoft.com/office/officeart/2008/layout/AccentedPicture"/>
    <dgm:cxn modelId="{33F6626F-14BD-4429-B586-36B0CF5376FF}" type="presParOf" srcId="{E86E9461-2EC7-44F2-9FF0-95A62CB4FE38}" destId="{DDB10715-CDBB-4A59-BC51-67804A89C783}" srcOrd="2" destOrd="0" presId="urn:microsoft.com/office/officeart/2008/layout/AccentedPicture"/>
    <dgm:cxn modelId="{634734E3-F6E1-4657-9995-34E2F3DF6C30}" type="presParOf" srcId="{DDB10715-CDBB-4A59-BC51-67804A89C783}" destId="{9ECBD630-2752-4A5D-A48F-0E16EF6C3FD1}" srcOrd="0" destOrd="0" presId="urn:microsoft.com/office/officeart/2008/layout/AccentedPicture"/>
    <dgm:cxn modelId="{6FEF9DBD-B856-451C-8855-6F561A2871BD}" type="presParOf" srcId="{9ECBD630-2752-4A5D-A48F-0E16EF6C3FD1}" destId="{558CBFB7-D472-474A-B2CF-4D9F57A46381}" srcOrd="0" destOrd="0" presId="urn:microsoft.com/office/officeart/2008/layout/AccentedPicture"/>
    <dgm:cxn modelId="{0CEAE01E-2AC8-4A3A-B09E-1105EC06C509}" type="presParOf" srcId="{9ECBD630-2752-4A5D-A48F-0E16EF6C3FD1}" destId="{4F1A07FC-FFBB-4AE0-A943-1C7914E786B0}" srcOrd="1" destOrd="0" presId="urn:microsoft.com/office/officeart/2008/layout/AccentedPicture"/>
    <dgm:cxn modelId="{ECF0403F-6B7C-4576-9EA4-BC0B8F371930}" type="presParOf" srcId="{9ECBD630-2752-4A5D-A48F-0E16EF6C3FD1}" destId="{29BE2932-811B-4905-9403-54953ABDC459}" srcOrd="2" destOrd="0" presId="urn:microsoft.com/office/officeart/2008/layout/AccentedPicture"/>
    <dgm:cxn modelId="{3EBF0B0D-BEE6-4C2E-8D42-7AB970175451}" type="presParOf" srcId="{29BE2932-811B-4905-9403-54953ABDC459}" destId="{92B778FF-4FF1-46D8-9405-44D429850366}" srcOrd="0" destOrd="0" presId="urn:microsoft.com/office/officeart/2008/layout/AccentedPicture"/>
    <dgm:cxn modelId="{757EAED1-44F2-4079-ADD8-5D9305E9F62A}" type="presParOf" srcId="{E86E9461-2EC7-44F2-9FF0-95A62CB4FE38}" destId="{3AC2CEC6-9D93-425A-A782-FC5B8E322A77}" srcOrd="3" destOrd="0" presId="urn:microsoft.com/office/officeart/2008/layout/AccentedPicture"/>
    <dgm:cxn modelId="{9C3A7256-8515-4E5E-A377-98DDA71E7AE9}" type="presParOf" srcId="{3AC2CEC6-9D93-425A-A782-FC5B8E322A77}" destId="{1C36D50B-AC25-4799-8155-7007852850EC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60E1F-C576-4FDD-A51C-98D53C0BBEB1}">
      <dsp:nvSpPr>
        <dsp:cNvPr id="0" name=""/>
        <dsp:cNvSpPr/>
      </dsp:nvSpPr>
      <dsp:spPr>
        <a:xfrm>
          <a:off x="52167" y="150582"/>
          <a:ext cx="3938496" cy="5023593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AE381-0906-4940-BF1B-F8E6734B0594}">
      <dsp:nvSpPr>
        <dsp:cNvPr id="0" name=""/>
        <dsp:cNvSpPr/>
      </dsp:nvSpPr>
      <dsp:spPr>
        <a:xfrm>
          <a:off x="686727" y="363587"/>
          <a:ext cx="2245429" cy="2169981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ПППГЗ предусмотрено 57 случаев применения закупки методом из одного источника</a:t>
          </a:r>
          <a:endParaRPr lang="ru-RU" sz="18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6727" y="363587"/>
        <a:ext cx="2245429" cy="2169981"/>
      </dsp:txXfrm>
    </dsp:sp>
    <dsp:sp modelId="{4F1A07FC-FFBB-4AE0-A943-1C7914E786B0}">
      <dsp:nvSpPr>
        <dsp:cNvPr id="0" name=""/>
        <dsp:cNvSpPr/>
      </dsp:nvSpPr>
      <dsp:spPr>
        <a:xfrm>
          <a:off x="3066204" y="162074"/>
          <a:ext cx="1356370" cy="1356370"/>
        </a:xfrm>
        <a:prstGeom prst="ellipse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778FF-4FF1-46D8-9405-44D429850366}">
      <dsp:nvSpPr>
        <dsp:cNvPr id="0" name=""/>
        <dsp:cNvSpPr/>
      </dsp:nvSpPr>
      <dsp:spPr>
        <a:xfrm>
          <a:off x="7044545" y="0"/>
          <a:ext cx="1836597" cy="170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3556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44545" y="0"/>
        <a:ext cx="1836597" cy="170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1" cy="499091"/>
          </a:xfrm>
          <a:prstGeom prst="rect">
            <a:avLst/>
          </a:prstGeom>
        </p:spPr>
        <p:txBody>
          <a:bodyPr vert="horz" lIns="92522" tIns="46260" rIns="92522" bIns="462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1" cy="499091"/>
          </a:xfrm>
          <a:prstGeom prst="rect">
            <a:avLst/>
          </a:prstGeom>
        </p:spPr>
        <p:txBody>
          <a:bodyPr vert="horz" lIns="92522" tIns="46260" rIns="92522" bIns="46260" rtlCol="0"/>
          <a:lstStyle>
            <a:lvl1pPr algn="r">
              <a:defRPr sz="1200"/>
            </a:lvl1pPr>
          </a:lstStyle>
          <a:p>
            <a:fld id="{42AC8287-CA0D-4129-A0FA-BE5BB849AE98}" type="datetimeFigureOut">
              <a:rPr lang="en-US" smtClean="0"/>
              <a:t>3/13/24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2" tIns="46260" rIns="92522" bIns="462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7127"/>
            <a:ext cx="5486400" cy="3916740"/>
          </a:xfrm>
          <a:prstGeom prst="rect">
            <a:avLst/>
          </a:prstGeom>
        </p:spPr>
        <p:txBody>
          <a:bodyPr vert="horz" lIns="92522" tIns="46260" rIns="92522" bIns="4626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801" cy="499090"/>
          </a:xfrm>
          <a:prstGeom prst="rect">
            <a:avLst/>
          </a:prstGeom>
        </p:spPr>
        <p:txBody>
          <a:bodyPr vert="horz" lIns="92522" tIns="46260" rIns="92522" bIns="462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1" cy="499090"/>
          </a:xfrm>
          <a:prstGeom prst="rect">
            <a:avLst/>
          </a:prstGeom>
        </p:spPr>
        <p:txBody>
          <a:bodyPr vert="horz" lIns="92522" tIns="46260" rIns="92522" bIns="46260" rtlCol="0" anchor="b"/>
          <a:lstStyle>
            <a:lvl1pPr algn="r">
              <a:defRPr sz="1200"/>
            </a:lvl1pPr>
          </a:lstStyle>
          <a:p>
            <a:fld id="{BB7769D3-A305-4183-BE92-92C9EF06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381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769D3-A305-4183-BE92-92C9EF06D1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21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Нормативные правовые акты, </a:t>
            </a:r>
            <a:r>
              <a:rPr lang="ru-RU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определяющие порядок организации и проведения государственных закупок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товаров, работ, услуг и консультационных услуг за счет государственных средств, а также порядок осуществления закупок государственными и муниципальными предприятиями, хозяйственными обществами, где 50 и более процентов доли участия в уставном капитале принадлежит государству: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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Бюджетный кодекс Кыргызской Республики – указано, что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приобретение товаров и услуг бюджетными учреждениями осуществляется в соответствии с требованиями закона о государственных закупках.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"/>
              <a:tabLst>
                <a:tab pos="450215" algn="l"/>
                <a:tab pos="630555" algn="l"/>
              </a:tabLst>
            </a:pP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Кыргызской Республики «О государственных закупках»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 на эффективное и экономичное использование государственных ресурсов путем регулирования отношений, связанных с обеспечением функционирования деятельности закупающих организаций;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проведения электронных государственных закупок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утвержденный приказом Министерства финансов Кыргызской Республики от 17.05.2022 года №86-Б (в соответствии с постановлением Правительства Кыргызской Республики «О делегировании отдельных нормотворческих полномочий Правительства Кыргызской Республики государственным органам и исполнительным органам местного самоуправления» от 15.09.2014 года №530), который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включает: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проведения электронных государственных закупок товаров, работ и услуг;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государственных закупок товаров, работ и услуг посредством электронного каталога веб-портала;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проведения электронных государственных закупок консультационных услуг;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Централизованные закупки;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Предквалификационные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процедуры;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заключения рамочного соглашения;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Администрирование контрактов; 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обжалования;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Типовые документы на закупку товаров, работ, услуг, и консультационных услуг.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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Типовой порядок организации и осуществления закупок государственными и муниципальными предприятиями, хозяйственными обществами, где 50 и более процентов доли участия в уставном капитале принадлежит государству, в том числе их дочерними хозяйственными обществами, утвержденный постановлением Кабинета Министров Кыргызской Республики от 10.06.2022 года № 301;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"/>
              <a:tabLst>
                <a:tab pos="450215" algn="l"/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осуществления государственных закупок лекарственных средств и медицинских изделий через организации (представительства), учрежденные Организацией Объединенных Наций, утвержденный постановлением Кабинета Министров КР от 30.04.2022 года № 246;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itchFamily="2" charset="2"/>
              <a:buChar char=""/>
              <a:tabLst>
                <a:tab pos="450215" algn="l"/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осуществления закупок товаров, работ и услуг, связанных с национальной обороной, национальной безопасностью, защитой государственной тайны и ликвидацией последствий стихийных бедствий, утвержденный постановлением Правительства КР от 01.07.1998 года № 398;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"/>
              <a:tabLst>
                <a:tab pos="450215" algn="l"/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 Кабинета Министров от 16.09.2022 года № 487-р об образовании независимой комиссии по рассмотрению административных жалоб по решениям закупающих организаций/Агента и обращений закупающих организаций/Агента.</a:t>
            </a:r>
            <a:endParaRPr lang="ru-KG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G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86F7B-CF8B-0146-A55C-B6A58925EB6C}" type="slidenum">
              <a:rPr lang="ru-KG" smtClean="0"/>
              <a:t>3</a:t>
            </a:fld>
            <a:endParaRPr lang="ru-KG"/>
          </a:p>
        </p:txBody>
      </p:sp>
    </p:spTree>
    <p:extLst>
      <p:ext uri="{BB962C8B-B14F-4D97-AF65-F5344CB8AC3E}">
        <p14:creationId xmlns:p14="http://schemas.microsoft.com/office/powerpoint/2010/main" val="207970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556">
              <a:defRPr/>
            </a:pPr>
            <a:fld id="{7392B679-AE23-4750-8FB0-6513430B8953}" type="slidenum">
              <a:rPr lang="zh-CN" altLang="en-US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 defTabSz="925556"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6142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89b24fdb42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g189b24fdb42_1_116:notes"/>
          <p:cNvSpPr txBox="1">
            <a:spLocks noGrp="1"/>
          </p:cNvSpPr>
          <p:nvPr>
            <p:ph type="body" idx="1"/>
          </p:nvPr>
        </p:nvSpPr>
        <p:spPr>
          <a:xfrm>
            <a:off x="685801" y="4787126"/>
            <a:ext cx="5486389" cy="391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46258" rIns="92540" bIns="46258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226" name="Google Shape;226;g189b24fdb42_1_116:notes"/>
          <p:cNvSpPr txBox="1">
            <a:spLocks noGrp="1"/>
          </p:cNvSpPr>
          <p:nvPr>
            <p:ph type="sldNum" idx="12"/>
          </p:nvPr>
        </p:nvSpPr>
        <p:spPr>
          <a:xfrm>
            <a:off x="3884612" y="9448186"/>
            <a:ext cx="2971667" cy="499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46258" rIns="92540" bIns="46258" anchor="b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fld id="{00000000-1234-1234-1234-123412341234}" type="slidenum">
              <a:rPr lang="ru-RU"/>
              <a:pPr>
                <a:buClr>
                  <a:schemeClr val="dk1"/>
                </a:buClr>
                <a:buSzPts val="1200"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8ba9394a62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8" name="Google Shape;398;g18ba9394a62_1_109:notes"/>
          <p:cNvSpPr txBox="1">
            <a:spLocks noGrp="1"/>
          </p:cNvSpPr>
          <p:nvPr>
            <p:ph type="body" idx="1"/>
          </p:nvPr>
        </p:nvSpPr>
        <p:spPr>
          <a:xfrm>
            <a:off x="685799" y="4724950"/>
            <a:ext cx="5486389" cy="447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46258" rIns="92540" bIns="46258" anchor="t" anchorCtr="0">
            <a:noAutofit/>
          </a:bodyPr>
          <a:lstStyle/>
          <a:p>
            <a:endParaRPr/>
          </a:p>
        </p:txBody>
      </p:sp>
      <p:sp>
        <p:nvSpPr>
          <p:cNvPr id="399" name="Google Shape;399;g18ba9394a62_1_109:notes"/>
          <p:cNvSpPr txBox="1">
            <a:spLocks noGrp="1"/>
          </p:cNvSpPr>
          <p:nvPr>
            <p:ph type="sldNum" idx="12"/>
          </p:nvPr>
        </p:nvSpPr>
        <p:spPr>
          <a:xfrm>
            <a:off x="3884605" y="9448173"/>
            <a:ext cx="2971667" cy="49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40" tIns="46258" rIns="92540" bIns="46258" anchor="b" anchorCtr="0">
            <a:noAutofit/>
          </a:bodyPr>
          <a:lstStyle/>
          <a:p>
            <a:fld id="{00000000-1234-1234-1234-123412341234}" type="slidenum">
              <a:rPr lang="ru-RU"/>
              <a:pPr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524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1000"/>
              </a:spcBef>
              <a:spcAft>
                <a:spcPts val="300"/>
              </a:spcAft>
            </a:pPr>
            <a:r>
              <a:rPr lang="ru-RU" sz="1800" b="1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Статья 28. Отмена закупки, признание закупки состоявшейся и несостоявшейся</a:t>
            </a:r>
            <a:endParaRPr lang="ru-RU" sz="1800" b="0" i="0" dirty="0">
              <a:solidFill>
                <a:srgbClr val="2B2B2B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300"/>
              </a:spcAft>
            </a:pPr>
            <a:r>
              <a:rPr lang="ru-RU" sz="1800" b="0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1. Закупающая организация/Агент может отменить процедуру государственных закупок в любое время до заключения контракта, если отпала необходимость в дальнейшем приобретении.</a:t>
            </a:r>
          </a:p>
          <a:p>
            <a:pPr algn="just">
              <a:spcAft>
                <a:spcPts val="300"/>
              </a:spcAft>
            </a:pPr>
            <a:r>
              <a:rPr lang="ru-RU" sz="1800" b="0" i="0" dirty="0">
                <a:solidFill>
                  <a:srgbClr val="2B2B2B"/>
                </a:solidFill>
                <a:effectLst/>
                <a:latin typeface="Arial" panose="020B0604020202020204" pitchFamily="34" charset="0"/>
              </a:rPr>
              <a:t>В последующем закупающей организации в течение 1 года с момента отмены запрещено приобретать такой предмет закупок, в котором по решению закупающей организации отпала необходимость.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222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782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769D3-A305-4183-BE92-92C9EF06D1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6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EBA85-B248-41EE-80DE-86CD930AA6E2}" type="datetime1">
              <a:rPr lang="en-US" smtClean="0"/>
              <a:t>3/13/24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1D15B-CAE7-431A-B51C-615CFF813914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470F-1955-4FFC-81AF-87E7E29E0160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19806" r="250" b="3668"/>
          <a:stretch/>
        </p:blipFill>
        <p:spPr>
          <a:xfrm>
            <a:off x="-172" y="-2449"/>
            <a:ext cx="12186807" cy="6860449"/>
          </a:xfrm>
          <a:prstGeom prst="rect">
            <a:avLst/>
          </a:prstGeom>
        </p:spPr>
      </p:pic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F083-02D1-4C60-8260-E9D5EB89F170}" type="datetime1">
              <a:rPr lang="en-US" altLang="zh-CN" smtClean="0"/>
              <a:t>3/13/24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506-10BC-4987-8D97-3F0C522185E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393370" y="5703305"/>
            <a:ext cx="9370423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393370" y="4512675"/>
            <a:ext cx="9370423" cy="1166213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600" b="1" kern="1000" baseline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  <p:extLst>
      <p:ext uri="{BB962C8B-B14F-4D97-AF65-F5344CB8AC3E}">
        <p14:creationId xmlns:p14="http://schemas.microsoft.com/office/powerpoint/2010/main" val="1038752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9_Пользовательский макет">
  <p:cSld name="309_Пользовательский макет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800855" y="585013"/>
            <a:ext cx="10595700" cy="6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9357178" y="5981995"/>
            <a:ext cx="28449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  <a:defRPr sz="6900" b="0" i="0" u="none" strike="noStrike" cap="none">
                <a:solidFill>
                  <a:srgbClr val="F2F2F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800855" y="1737008"/>
            <a:ext cx="10595700" cy="3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76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8"/>
            <a:ext cx="12185904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0"/>
            <a:ext cx="895129" cy="49244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24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6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56E9A6-2B76-F240-9040-3707068E13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2435" y="2673747"/>
            <a:ext cx="1510506" cy="151050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RU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7875F94-16D8-8745-9E56-49578FDC9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89957" y="2673747"/>
            <a:ext cx="1510506" cy="151050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RU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B91AEA0-ABEF-ED4D-B2C7-C93DA60D68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27479" y="2673747"/>
            <a:ext cx="1510506" cy="151050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RU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D236F28-6980-E04C-98F1-11C729315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5001" y="2673747"/>
            <a:ext cx="1510506" cy="151050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RU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1FC86C2-A68C-2346-815F-E05993D46E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02522" y="2673747"/>
            <a:ext cx="1510506" cy="1510507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05797312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3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6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90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7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53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430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90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38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861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333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81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5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2D18-20EE-4D96-8ACC-D2FDA3868A28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770" indent="0">
              <a:buNone/>
              <a:defRPr sz="1300" b="1"/>
            </a:lvl2pPr>
            <a:lvl3pPr marL="609539" indent="0">
              <a:buNone/>
              <a:defRPr sz="1200" b="1"/>
            </a:lvl3pPr>
            <a:lvl4pPr marL="914309" indent="0">
              <a:buNone/>
              <a:defRPr sz="1100" b="1"/>
            </a:lvl4pPr>
            <a:lvl5pPr marL="1219078" indent="0">
              <a:buNone/>
              <a:defRPr sz="1100" b="1"/>
            </a:lvl5pPr>
            <a:lvl6pPr marL="1523848" indent="0">
              <a:buNone/>
              <a:defRPr sz="1100" b="1"/>
            </a:lvl6pPr>
            <a:lvl7pPr marL="1828617" indent="0">
              <a:buNone/>
              <a:defRPr sz="1100" b="1"/>
            </a:lvl7pPr>
            <a:lvl8pPr marL="2133387" indent="0">
              <a:buNone/>
              <a:defRPr sz="1100" b="1"/>
            </a:lvl8pPr>
            <a:lvl9pPr marL="243815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71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57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19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33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770" indent="0">
              <a:buNone/>
              <a:defRPr sz="1900"/>
            </a:lvl2pPr>
            <a:lvl3pPr marL="609539" indent="0">
              <a:buNone/>
              <a:defRPr sz="1600"/>
            </a:lvl3pPr>
            <a:lvl4pPr marL="914309" indent="0">
              <a:buNone/>
              <a:defRPr sz="1300"/>
            </a:lvl4pPr>
            <a:lvl5pPr marL="1219078" indent="0">
              <a:buNone/>
              <a:defRPr sz="1300"/>
            </a:lvl5pPr>
            <a:lvl6pPr marL="1523848" indent="0">
              <a:buNone/>
              <a:defRPr sz="1300"/>
            </a:lvl6pPr>
            <a:lvl7pPr marL="1828617" indent="0">
              <a:buNone/>
              <a:defRPr sz="1300"/>
            </a:lvl7pPr>
            <a:lvl8pPr marL="2133387" indent="0">
              <a:buNone/>
              <a:defRPr sz="1300"/>
            </a:lvl8pPr>
            <a:lvl9pPr marL="243815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770" indent="0">
              <a:buNone/>
              <a:defRPr sz="800"/>
            </a:lvl2pPr>
            <a:lvl3pPr marL="609539" indent="0">
              <a:buNone/>
              <a:defRPr sz="700"/>
            </a:lvl3pPr>
            <a:lvl4pPr marL="914309" indent="0">
              <a:buNone/>
              <a:defRPr sz="600"/>
            </a:lvl4pPr>
            <a:lvl5pPr marL="1219078" indent="0">
              <a:buNone/>
              <a:defRPr sz="600"/>
            </a:lvl5pPr>
            <a:lvl6pPr marL="1523848" indent="0">
              <a:buNone/>
              <a:defRPr sz="600"/>
            </a:lvl6pPr>
            <a:lvl7pPr marL="1828617" indent="0">
              <a:buNone/>
              <a:defRPr sz="600"/>
            </a:lvl7pPr>
            <a:lvl8pPr marL="2133387" indent="0">
              <a:buNone/>
              <a:defRPr sz="600"/>
            </a:lvl8pPr>
            <a:lvl9pPr marL="243815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2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29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20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14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B3319-C64E-415B-90C9-3A71ACE8F525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25B59-D9D3-4BE2-BA02-8F24B4FE16ED}" type="datetime1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C821B-EE49-4744-8259-4883F5FC4BB9}" type="datetime1">
              <a:rPr lang="en-US" smtClean="0"/>
              <a:t>3/13/24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ABEB-F707-406D-AC1A-72226FDAB1D2}" type="datetime1">
              <a:rPr lang="en-US" smtClean="0"/>
              <a:t>3/13/24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B8E2-95CB-4911-8D91-53EE73C2A87B}" type="datetime1">
              <a:rPr lang="en-US" smtClean="0"/>
              <a:t>3/13/24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3124F-4FDD-498D-944C-730DBA9A5EDC}" type="datetime1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727E-4FA0-49D5-8905-69CD57FFACE1}" type="datetime1">
              <a:rPr lang="en-US" smtClean="0"/>
              <a:t>3/13/24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76000">
              <a:schemeClr val="bg1">
                <a:tint val="90000"/>
                <a:shade val="90000"/>
                <a:satMod val="200000"/>
              </a:schemeClr>
            </a:gs>
            <a:gs pos="92000">
              <a:schemeClr val="bg1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8603034-A5A8-4EFB-BCA1-9E9D03C635A5}" type="datetime1">
              <a:rPr lang="en-US" smtClean="0"/>
              <a:t>3/13/24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4"/>
          <p:cNvGrpSpPr/>
          <p:nvPr userDrawn="1"/>
        </p:nvGrpSpPr>
        <p:grpSpPr>
          <a:xfrm rot="16200000">
            <a:off x="11110793" y="418960"/>
            <a:ext cx="1198437" cy="491399"/>
            <a:chOff x="10993563" y="735481"/>
            <a:chExt cx="1198437" cy="491399"/>
          </a:xfrm>
        </p:grpSpPr>
        <p:grpSp>
          <p:nvGrpSpPr>
            <p:cNvPr id="11" name="Group 8"/>
            <p:cNvGrpSpPr>
              <a:grpSpLocks noChangeAspect="1"/>
            </p:cNvGrpSpPr>
            <p:nvPr/>
          </p:nvGrpSpPr>
          <p:grpSpPr bwMode="auto">
            <a:xfrm>
              <a:off x="10993563" y="772812"/>
              <a:ext cx="287277" cy="454068"/>
              <a:chOff x="3200" y="1150"/>
              <a:chExt cx="1278" cy="2020"/>
            </a:xfrm>
            <a:solidFill>
              <a:schemeClr val="accent2"/>
            </a:solidFill>
          </p:grpSpPr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3827" y="1861"/>
                <a:ext cx="0" cy="1299"/>
              </a:xfrm>
              <a:custGeom>
                <a:avLst/>
                <a:gdLst>
                  <a:gd name="T0" fmla="*/ 0 h 1299"/>
                  <a:gd name="T1" fmla="*/ 1299 h 1299"/>
                  <a:gd name="T2" fmla="*/ 0 h 12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99">
                    <a:moveTo>
                      <a:pt x="0" y="0"/>
                    </a:moveTo>
                    <a:lnTo>
                      <a:pt x="0" y="129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3827" y="1861"/>
                <a:ext cx="0" cy="1299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3779" y="1871"/>
                <a:ext cx="114" cy="12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3836" y="1861"/>
                <a:ext cx="0" cy="180"/>
              </a:xfrm>
              <a:custGeom>
                <a:avLst/>
                <a:gdLst>
                  <a:gd name="T0" fmla="*/ 180 h 180"/>
                  <a:gd name="T1" fmla="*/ 0 h 180"/>
                  <a:gd name="T2" fmla="*/ 180 h 18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80">
                    <a:moveTo>
                      <a:pt x="0" y="180"/>
                    </a:moveTo>
                    <a:lnTo>
                      <a:pt x="0" y="0"/>
                    </a:lnTo>
                    <a:lnTo>
                      <a:pt x="0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V="1">
                <a:off x="3836" y="1861"/>
                <a:ext cx="0" cy="18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3798" y="1871"/>
                <a:ext cx="86" cy="18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3625" y="1150"/>
                <a:ext cx="439" cy="789"/>
              </a:xfrm>
              <a:custGeom>
                <a:avLst/>
                <a:gdLst>
                  <a:gd name="T0" fmla="*/ 90 w 185"/>
                  <a:gd name="T1" fmla="*/ 333 h 333"/>
                  <a:gd name="T2" fmla="*/ 79 w 185"/>
                  <a:gd name="T3" fmla="*/ 326 h 333"/>
                  <a:gd name="T4" fmla="*/ 10 w 185"/>
                  <a:gd name="T5" fmla="*/ 217 h 333"/>
                  <a:gd name="T6" fmla="*/ 76 w 185"/>
                  <a:gd name="T7" fmla="*/ 18 h 333"/>
                  <a:gd name="T8" fmla="*/ 90 w 185"/>
                  <a:gd name="T9" fmla="*/ 0 h 333"/>
                  <a:gd name="T10" fmla="*/ 104 w 185"/>
                  <a:gd name="T11" fmla="*/ 17 h 333"/>
                  <a:gd name="T12" fmla="*/ 173 w 185"/>
                  <a:gd name="T13" fmla="*/ 209 h 333"/>
                  <a:gd name="T14" fmla="*/ 99 w 185"/>
                  <a:gd name="T15" fmla="*/ 326 h 333"/>
                  <a:gd name="T16" fmla="*/ 90 w 185"/>
                  <a:gd name="T17" fmla="*/ 333 h 333"/>
                  <a:gd name="T18" fmla="*/ 91 w 185"/>
                  <a:gd name="T19" fmla="*/ 59 h 333"/>
                  <a:gd name="T20" fmla="*/ 46 w 185"/>
                  <a:gd name="T21" fmla="*/ 210 h 333"/>
                  <a:gd name="T22" fmla="*/ 89 w 185"/>
                  <a:gd name="T23" fmla="*/ 288 h 333"/>
                  <a:gd name="T24" fmla="*/ 137 w 185"/>
                  <a:gd name="T25" fmla="*/ 205 h 333"/>
                  <a:gd name="T26" fmla="*/ 91 w 185"/>
                  <a:gd name="T27" fmla="*/ 59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333">
                    <a:moveTo>
                      <a:pt x="90" y="333"/>
                    </a:moveTo>
                    <a:cubicBezTo>
                      <a:pt x="79" y="326"/>
                      <a:pt x="79" y="326"/>
                      <a:pt x="79" y="326"/>
                    </a:cubicBezTo>
                    <a:cubicBezTo>
                      <a:pt x="77" y="325"/>
                      <a:pt x="23" y="289"/>
                      <a:pt x="10" y="217"/>
                    </a:cubicBezTo>
                    <a:cubicBezTo>
                      <a:pt x="0" y="156"/>
                      <a:pt x="22" y="89"/>
                      <a:pt x="76" y="18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7" y="21"/>
                      <a:pt x="185" y="112"/>
                      <a:pt x="173" y="209"/>
                    </a:cubicBezTo>
                    <a:cubicBezTo>
                      <a:pt x="167" y="255"/>
                      <a:pt x="143" y="294"/>
                      <a:pt x="99" y="326"/>
                    </a:cubicBezTo>
                    <a:lnTo>
                      <a:pt x="90" y="333"/>
                    </a:lnTo>
                    <a:close/>
                    <a:moveTo>
                      <a:pt x="91" y="59"/>
                    </a:moveTo>
                    <a:cubicBezTo>
                      <a:pt x="53" y="114"/>
                      <a:pt x="38" y="165"/>
                      <a:pt x="46" y="210"/>
                    </a:cubicBezTo>
                    <a:cubicBezTo>
                      <a:pt x="52" y="250"/>
                      <a:pt x="76" y="276"/>
                      <a:pt x="89" y="288"/>
                    </a:cubicBezTo>
                    <a:cubicBezTo>
                      <a:pt x="117" y="265"/>
                      <a:pt x="133" y="237"/>
                      <a:pt x="137" y="205"/>
                    </a:cubicBezTo>
                    <a:cubicBezTo>
                      <a:pt x="144" y="147"/>
                      <a:pt x="111" y="88"/>
                      <a:pt x="9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3872" y="2205"/>
                <a:ext cx="126" cy="138"/>
              </a:xfrm>
              <a:custGeom>
                <a:avLst/>
                <a:gdLst>
                  <a:gd name="T0" fmla="*/ 0 w 126"/>
                  <a:gd name="T1" fmla="*/ 138 h 138"/>
                  <a:gd name="T2" fmla="*/ 126 w 126"/>
                  <a:gd name="T3" fmla="*/ 0 h 138"/>
                  <a:gd name="T4" fmla="*/ 0 w 126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138">
                    <a:moveTo>
                      <a:pt x="0" y="138"/>
                    </a:moveTo>
                    <a:lnTo>
                      <a:pt x="126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 flipV="1">
                <a:off x="3872" y="2205"/>
                <a:ext cx="126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3822" y="2177"/>
                <a:ext cx="188" cy="194"/>
              </a:xfrm>
              <a:custGeom>
                <a:avLst/>
                <a:gdLst>
                  <a:gd name="T0" fmla="*/ 62 w 188"/>
                  <a:gd name="T1" fmla="*/ 194 h 194"/>
                  <a:gd name="T2" fmla="*/ 0 w 188"/>
                  <a:gd name="T3" fmla="*/ 137 h 194"/>
                  <a:gd name="T4" fmla="*/ 124 w 188"/>
                  <a:gd name="T5" fmla="*/ 0 h 194"/>
                  <a:gd name="T6" fmla="*/ 188 w 188"/>
                  <a:gd name="T7" fmla="*/ 56 h 194"/>
                  <a:gd name="T8" fmla="*/ 62 w 188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4">
                    <a:moveTo>
                      <a:pt x="62" y="194"/>
                    </a:moveTo>
                    <a:lnTo>
                      <a:pt x="0" y="137"/>
                    </a:lnTo>
                    <a:lnTo>
                      <a:pt x="124" y="0"/>
                    </a:lnTo>
                    <a:lnTo>
                      <a:pt x="188" y="56"/>
                    </a:lnTo>
                    <a:lnTo>
                      <a:pt x="62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1"/>
              <p:cNvSpPr>
                <a:spLocks noEditPoints="1"/>
              </p:cNvSpPr>
              <p:nvPr/>
            </p:nvSpPr>
            <p:spPr bwMode="auto">
              <a:xfrm>
                <a:off x="3898" y="1662"/>
                <a:ext cx="580" cy="590"/>
              </a:xfrm>
              <a:custGeom>
                <a:avLst/>
                <a:gdLst>
                  <a:gd name="T0" fmla="*/ 58 w 244"/>
                  <a:gd name="T1" fmla="*/ 249 h 249"/>
                  <a:gd name="T2" fmla="*/ 32 w 244"/>
                  <a:gd name="T3" fmla="*/ 247 h 249"/>
                  <a:gd name="T4" fmla="*/ 19 w 244"/>
                  <a:gd name="T5" fmla="*/ 245 h 249"/>
                  <a:gd name="T6" fmla="*/ 16 w 244"/>
                  <a:gd name="T7" fmla="*/ 234 h 249"/>
                  <a:gd name="T8" fmla="*/ 39 w 244"/>
                  <a:gd name="T9" fmla="*/ 107 h 249"/>
                  <a:gd name="T10" fmla="*/ 222 w 244"/>
                  <a:gd name="T11" fmla="*/ 4 h 249"/>
                  <a:gd name="T12" fmla="*/ 244 w 244"/>
                  <a:gd name="T13" fmla="*/ 0 h 249"/>
                  <a:gd name="T14" fmla="*/ 244 w 244"/>
                  <a:gd name="T15" fmla="*/ 22 h 249"/>
                  <a:gd name="T16" fmla="*/ 218 w 244"/>
                  <a:gd name="T17" fmla="*/ 133 h 249"/>
                  <a:gd name="T18" fmla="*/ 58 w 244"/>
                  <a:gd name="T19" fmla="*/ 249 h 249"/>
                  <a:gd name="T20" fmla="*/ 49 w 244"/>
                  <a:gd name="T21" fmla="*/ 212 h 249"/>
                  <a:gd name="T22" fmla="*/ 58 w 244"/>
                  <a:gd name="T23" fmla="*/ 213 h 249"/>
                  <a:gd name="T24" fmla="*/ 185 w 244"/>
                  <a:gd name="T25" fmla="*/ 119 h 249"/>
                  <a:gd name="T26" fmla="*/ 205 w 244"/>
                  <a:gd name="T27" fmla="*/ 44 h 249"/>
                  <a:gd name="T28" fmla="*/ 70 w 244"/>
                  <a:gd name="T29" fmla="*/ 126 h 249"/>
                  <a:gd name="T30" fmla="*/ 49 w 244"/>
                  <a:gd name="T31" fmla="*/ 212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49">
                    <a:moveTo>
                      <a:pt x="58" y="249"/>
                    </a:moveTo>
                    <a:cubicBezTo>
                      <a:pt x="49" y="249"/>
                      <a:pt x="40" y="248"/>
                      <a:pt x="32" y="247"/>
                    </a:cubicBezTo>
                    <a:cubicBezTo>
                      <a:pt x="19" y="245"/>
                      <a:pt x="19" y="245"/>
                      <a:pt x="19" y="245"/>
                    </a:cubicBezTo>
                    <a:cubicBezTo>
                      <a:pt x="16" y="234"/>
                      <a:pt x="16" y="234"/>
                      <a:pt x="16" y="234"/>
                    </a:cubicBezTo>
                    <a:cubicBezTo>
                      <a:pt x="16" y="231"/>
                      <a:pt x="0" y="168"/>
                      <a:pt x="39" y="107"/>
                    </a:cubicBezTo>
                    <a:cubicBezTo>
                      <a:pt x="72" y="55"/>
                      <a:pt x="134" y="20"/>
                      <a:pt x="222" y="4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22"/>
                      <a:pt x="244" y="22"/>
                      <a:pt x="244" y="22"/>
                    </a:cubicBezTo>
                    <a:cubicBezTo>
                      <a:pt x="243" y="25"/>
                      <a:pt x="241" y="78"/>
                      <a:pt x="218" y="133"/>
                    </a:cubicBezTo>
                    <a:cubicBezTo>
                      <a:pt x="187" y="209"/>
                      <a:pt x="131" y="249"/>
                      <a:pt x="58" y="249"/>
                    </a:cubicBezTo>
                    <a:close/>
                    <a:moveTo>
                      <a:pt x="49" y="212"/>
                    </a:moveTo>
                    <a:cubicBezTo>
                      <a:pt x="52" y="212"/>
                      <a:pt x="55" y="213"/>
                      <a:pt x="58" y="213"/>
                    </a:cubicBezTo>
                    <a:cubicBezTo>
                      <a:pt x="116" y="213"/>
                      <a:pt x="159" y="181"/>
                      <a:pt x="185" y="119"/>
                    </a:cubicBezTo>
                    <a:cubicBezTo>
                      <a:pt x="197" y="91"/>
                      <a:pt x="203" y="63"/>
                      <a:pt x="205" y="44"/>
                    </a:cubicBezTo>
                    <a:cubicBezTo>
                      <a:pt x="140" y="60"/>
                      <a:pt x="94" y="87"/>
                      <a:pt x="70" y="126"/>
                    </a:cubicBezTo>
                    <a:cubicBezTo>
                      <a:pt x="48" y="159"/>
                      <a:pt x="47" y="194"/>
                      <a:pt x="49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3872" y="2788"/>
                <a:ext cx="126" cy="138"/>
              </a:xfrm>
              <a:custGeom>
                <a:avLst/>
                <a:gdLst>
                  <a:gd name="T0" fmla="*/ 0 w 126"/>
                  <a:gd name="T1" fmla="*/ 138 h 138"/>
                  <a:gd name="T2" fmla="*/ 126 w 126"/>
                  <a:gd name="T3" fmla="*/ 0 h 138"/>
                  <a:gd name="T4" fmla="*/ 0 w 126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6" h="138">
                    <a:moveTo>
                      <a:pt x="0" y="138"/>
                    </a:moveTo>
                    <a:lnTo>
                      <a:pt x="126" y="0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 flipV="1">
                <a:off x="3872" y="2788"/>
                <a:ext cx="126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3822" y="2760"/>
                <a:ext cx="188" cy="194"/>
              </a:xfrm>
              <a:custGeom>
                <a:avLst/>
                <a:gdLst>
                  <a:gd name="T0" fmla="*/ 62 w 188"/>
                  <a:gd name="T1" fmla="*/ 194 h 194"/>
                  <a:gd name="T2" fmla="*/ 0 w 188"/>
                  <a:gd name="T3" fmla="*/ 137 h 194"/>
                  <a:gd name="T4" fmla="*/ 124 w 188"/>
                  <a:gd name="T5" fmla="*/ 0 h 194"/>
                  <a:gd name="T6" fmla="*/ 188 w 188"/>
                  <a:gd name="T7" fmla="*/ 59 h 194"/>
                  <a:gd name="T8" fmla="*/ 62 w 188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94">
                    <a:moveTo>
                      <a:pt x="62" y="194"/>
                    </a:moveTo>
                    <a:lnTo>
                      <a:pt x="0" y="137"/>
                    </a:lnTo>
                    <a:lnTo>
                      <a:pt x="124" y="0"/>
                    </a:lnTo>
                    <a:lnTo>
                      <a:pt x="188" y="59"/>
                    </a:lnTo>
                    <a:lnTo>
                      <a:pt x="62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3898" y="2245"/>
                <a:ext cx="580" cy="591"/>
              </a:xfrm>
              <a:custGeom>
                <a:avLst/>
                <a:gdLst>
                  <a:gd name="T0" fmla="*/ 58 w 244"/>
                  <a:gd name="T1" fmla="*/ 249 h 249"/>
                  <a:gd name="T2" fmla="*/ 32 w 244"/>
                  <a:gd name="T3" fmla="*/ 247 h 249"/>
                  <a:gd name="T4" fmla="*/ 19 w 244"/>
                  <a:gd name="T5" fmla="*/ 246 h 249"/>
                  <a:gd name="T6" fmla="*/ 16 w 244"/>
                  <a:gd name="T7" fmla="*/ 234 h 249"/>
                  <a:gd name="T8" fmla="*/ 39 w 244"/>
                  <a:gd name="T9" fmla="*/ 107 h 249"/>
                  <a:gd name="T10" fmla="*/ 222 w 244"/>
                  <a:gd name="T11" fmla="*/ 4 h 249"/>
                  <a:gd name="T12" fmla="*/ 244 w 244"/>
                  <a:gd name="T13" fmla="*/ 0 h 249"/>
                  <a:gd name="T14" fmla="*/ 244 w 244"/>
                  <a:gd name="T15" fmla="*/ 23 h 249"/>
                  <a:gd name="T16" fmla="*/ 218 w 244"/>
                  <a:gd name="T17" fmla="*/ 134 h 249"/>
                  <a:gd name="T18" fmla="*/ 58 w 244"/>
                  <a:gd name="T19" fmla="*/ 249 h 249"/>
                  <a:gd name="T20" fmla="*/ 49 w 244"/>
                  <a:gd name="T21" fmla="*/ 213 h 249"/>
                  <a:gd name="T22" fmla="*/ 58 w 244"/>
                  <a:gd name="T23" fmla="*/ 213 h 249"/>
                  <a:gd name="T24" fmla="*/ 205 w 244"/>
                  <a:gd name="T25" fmla="*/ 45 h 249"/>
                  <a:gd name="T26" fmla="*/ 70 w 244"/>
                  <a:gd name="T27" fmla="*/ 126 h 249"/>
                  <a:gd name="T28" fmla="*/ 49 w 244"/>
                  <a:gd name="T29" fmla="*/ 213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4" h="249">
                    <a:moveTo>
                      <a:pt x="58" y="249"/>
                    </a:moveTo>
                    <a:cubicBezTo>
                      <a:pt x="49" y="249"/>
                      <a:pt x="40" y="248"/>
                      <a:pt x="32" y="247"/>
                    </a:cubicBezTo>
                    <a:cubicBezTo>
                      <a:pt x="19" y="246"/>
                      <a:pt x="19" y="246"/>
                      <a:pt x="19" y="246"/>
                    </a:cubicBezTo>
                    <a:cubicBezTo>
                      <a:pt x="16" y="234"/>
                      <a:pt x="16" y="234"/>
                      <a:pt x="16" y="234"/>
                    </a:cubicBezTo>
                    <a:cubicBezTo>
                      <a:pt x="16" y="231"/>
                      <a:pt x="0" y="169"/>
                      <a:pt x="39" y="107"/>
                    </a:cubicBezTo>
                    <a:cubicBezTo>
                      <a:pt x="72" y="55"/>
                      <a:pt x="134" y="20"/>
                      <a:pt x="222" y="4"/>
                    </a:cubicBezTo>
                    <a:cubicBezTo>
                      <a:pt x="244" y="0"/>
                      <a:pt x="244" y="0"/>
                      <a:pt x="244" y="0"/>
                    </a:cubicBezTo>
                    <a:cubicBezTo>
                      <a:pt x="244" y="23"/>
                      <a:pt x="244" y="23"/>
                      <a:pt x="244" y="23"/>
                    </a:cubicBezTo>
                    <a:cubicBezTo>
                      <a:pt x="243" y="25"/>
                      <a:pt x="241" y="79"/>
                      <a:pt x="218" y="134"/>
                    </a:cubicBezTo>
                    <a:cubicBezTo>
                      <a:pt x="187" y="209"/>
                      <a:pt x="131" y="249"/>
                      <a:pt x="58" y="249"/>
                    </a:cubicBezTo>
                    <a:close/>
                    <a:moveTo>
                      <a:pt x="49" y="213"/>
                    </a:moveTo>
                    <a:cubicBezTo>
                      <a:pt x="52" y="213"/>
                      <a:pt x="55" y="213"/>
                      <a:pt x="58" y="213"/>
                    </a:cubicBezTo>
                    <a:cubicBezTo>
                      <a:pt x="170" y="213"/>
                      <a:pt x="198" y="96"/>
                      <a:pt x="205" y="45"/>
                    </a:cubicBezTo>
                    <a:cubicBezTo>
                      <a:pt x="140" y="60"/>
                      <a:pt x="94" y="87"/>
                      <a:pt x="70" y="126"/>
                    </a:cubicBezTo>
                    <a:cubicBezTo>
                      <a:pt x="48" y="160"/>
                      <a:pt x="47" y="195"/>
                      <a:pt x="49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699" y="2205"/>
                <a:ext cx="125" cy="138"/>
              </a:xfrm>
              <a:custGeom>
                <a:avLst/>
                <a:gdLst>
                  <a:gd name="T0" fmla="*/ 125 w 125"/>
                  <a:gd name="T1" fmla="*/ 138 h 138"/>
                  <a:gd name="T2" fmla="*/ 0 w 125"/>
                  <a:gd name="T3" fmla="*/ 0 h 138"/>
                  <a:gd name="T4" fmla="*/ 125 w 125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8">
                    <a:moveTo>
                      <a:pt x="125" y="138"/>
                    </a:moveTo>
                    <a:lnTo>
                      <a:pt x="0" y="0"/>
                    </a:lnTo>
                    <a:lnTo>
                      <a:pt x="125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H="1" flipV="1">
                <a:off x="3699" y="2205"/>
                <a:ext cx="125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3668" y="2177"/>
                <a:ext cx="187" cy="194"/>
              </a:xfrm>
              <a:custGeom>
                <a:avLst/>
                <a:gdLst>
                  <a:gd name="T0" fmla="*/ 126 w 187"/>
                  <a:gd name="T1" fmla="*/ 194 h 194"/>
                  <a:gd name="T2" fmla="*/ 0 w 187"/>
                  <a:gd name="T3" fmla="*/ 56 h 194"/>
                  <a:gd name="T4" fmla="*/ 64 w 187"/>
                  <a:gd name="T5" fmla="*/ 0 h 194"/>
                  <a:gd name="T6" fmla="*/ 187 w 187"/>
                  <a:gd name="T7" fmla="*/ 137 h 194"/>
                  <a:gd name="T8" fmla="*/ 126 w 18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94">
                    <a:moveTo>
                      <a:pt x="126" y="194"/>
                    </a:moveTo>
                    <a:lnTo>
                      <a:pt x="0" y="56"/>
                    </a:lnTo>
                    <a:lnTo>
                      <a:pt x="64" y="0"/>
                    </a:lnTo>
                    <a:lnTo>
                      <a:pt x="187" y="137"/>
                    </a:lnTo>
                    <a:lnTo>
                      <a:pt x="126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3200" y="1662"/>
                <a:ext cx="579" cy="598"/>
              </a:xfrm>
              <a:custGeom>
                <a:avLst/>
                <a:gdLst>
                  <a:gd name="T0" fmla="*/ 186 w 244"/>
                  <a:gd name="T1" fmla="*/ 252 h 252"/>
                  <a:gd name="T2" fmla="*/ 186 w 244"/>
                  <a:gd name="T3" fmla="*/ 252 h 252"/>
                  <a:gd name="T4" fmla="*/ 26 w 244"/>
                  <a:gd name="T5" fmla="*/ 135 h 252"/>
                  <a:gd name="T6" fmla="*/ 0 w 244"/>
                  <a:gd name="T7" fmla="*/ 23 h 252"/>
                  <a:gd name="T8" fmla="*/ 0 w 244"/>
                  <a:gd name="T9" fmla="*/ 0 h 252"/>
                  <a:gd name="T10" fmla="*/ 22 w 244"/>
                  <a:gd name="T11" fmla="*/ 4 h 252"/>
                  <a:gd name="T12" fmla="*/ 205 w 244"/>
                  <a:gd name="T13" fmla="*/ 107 h 252"/>
                  <a:gd name="T14" fmla="*/ 228 w 244"/>
                  <a:gd name="T15" fmla="*/ 234 h 252"/>
                  <a:gd name="T16" fmla="*/ 225 w 244"/>
                  <a:gd name="T17" fmla="*/ 246 h 252"/>
                  <a:gd name="T18" fmla="*/ 212 w 244"/>
                  <a:gd name="T19" fmla="*/ 249 h 252"/>
                  <a:gd name="T20" fmla="*/ 186 w 244"/>
                  <a:gd name="T21" fmla="*/ 252 h 252"/>
                  <a:gd name="T22" fmla="*/ 39 w 244"/>
                  <a:gd name="T23" fmla="*/ 46 h 252"/>
                  <a:gd name="T24" fmla="*/ 186 w 244"/>
                  <a:gd name="T25" fmla="*/ 216 h 252"/>
                  <a:gd name="T26" fmla="*/ 186 w 244"/>
                  <a:gd name="T27" fmla="*/ 216 h 252"/>
                  <a:gd name="T28" fmla="*/ 195 w 244"/>
                  <a:gd name="T29" fmla="*/ 214 h 252"/>
                  <a:gd name="T30" fmla="*/ 174 w 244"/>
                  <a:gd name="T31" fmla="*/ 127 h 252"/>
                  <a:gd name="T32" fmla="*/ 39 w 244"/>
                  <a:gd name="T33" fmla="*/ 4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52">
                    <a:moveTo>
                      <a:pt x="186" y="252"/>
                    </a:moveTo>
                    <a:cubicBezTo>
                      <a:pt x="186" y="252"/>
                      <a:pt x="186" y="252"/>
                      <a:pt x="186" y="252"/>
                    </a:cubicBezTo>
                    <a:cubicBezTo>
                      <a:pt x="113" y="252"/>
                      <a:pt x="57" y="210"/>
                      <a:pt x="26" y="135"/>
                    </a:cubicBezTo>
                    <a:cubicBezTo>
                      <a:pt x="3" y="80"/>
                      <a:pt x="1" y="2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10" y="20"/>
                      <a:pt x="172" y="55"/>
                      <a:pt x="205" y="107"/>
                    </a:cubicBezTo>
                    <a:cubicBezTo>
                      <a:pt x="244" y="169"/>
                      <a:pt x="228" y="231"/>
                      <a:pt x="228" y="234"/>
                    </a:cubicBezTo>
                    <a:cubicBezTo>
                      <a:pt x="225" y="246"/>
                      <a:pt x="225" y="246"/>
                      <a:pt x="225" y="246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4" y="250"/>
                      <a:pt x="195" y="252"/>
                      <a:pt x="186" y="252"/>
                    </a:cubicBezTo>
                    <a:close/>
                    <a:moveTo>
                      <a:pt x="39" y="46"/>
                    </a:moveTo>
                    <a:cubicBezTo>
                      <a:pt x="46" y="97"/>
                      <a:pt x="74" y="216"/>
                      <a:pt x="186" y="216"/>
                    </a:cubicBezTo>
                    <a:cubicBezTo>
                      <a:pt x="186" y="216"/>
                      <a:pt x="186" y="216"/>
                      <a:pt x="186" y="216"/>
                    </a:cubicBezTo>
                    <a:cubicBezTo>
                      <a:pt x="189" y="216"/>
                      <a:pt x="192" y="214"/>
                      <a:pt x="195" y="214"/>
                    </a:cubicBezTo>
                    <a:cubicBezTo>
                      <a:pt x="197" y="196"/>
                      <a:pt x="196" y="161"/>
                      <a:pt x="174" y="127"/>
                    </a:cubicBezTo>
                    <a:cubicBezTo>
                      <a:pt x="150" y="89"/>
                      <a:pt x="104" y="61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"/>
              <p:cNvSpPr>
                <a:spLocks/>
              </p:cNvSpPr>
              <p:nvPr/>
            </p:nvSpPr>
            <p:spPr bwMode="auto">
              <a:xfrm>
                <a:off x="3699" y="2788"/>
                <a:ext cx="125" cy="138"/>
              </a:xfrm>
              <a:custGeom>
                <a:avLst/>
                <a:gdLst>
                  <a:gd name="T0" fmla="*/ 125 w 125"/>
                  <a:gd name="T1" fmla="*/ 138 h 138"/>
                  <a:gd name="T2" fmla="*/ 0 w 125"/>
                  <a:gd name="T3" fmla="*/ 0 h 138"/>
                  <a:gd name="T4" fmla="*/ 125 w 125"/>
                  <a:gd name="T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" h="138">
                    <a:moveTo>
                      <a:pt x="125" y="138"/>
                    </a:moveTo>
                    <a:lnTo>
                      <a:pt x="0" y="0"/>
                    </a:lnTo>
                    <a:lnTo>
                      <a:pt x="125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33"/>
              <p:cNvSpPr>
                <a:spLocks noChangeShapeType="1"/>
              </p:cNvSpPr>
              <p:nvPr/>
            </p:nvSpPr>
            <p:spPr bwMode="auto">
              <a:xfrm flipH="1" flipV="1">
                <a:off x="3699" y="2788"/>
                <a:ext cx="125" cy="13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3668" y="2760"/>
                <a:ext cx="187" cy="194"/>
              </a:xfrm>
              <a:custGeom>
                <a:avLst/>
                <a:gdLst>
                  <a:gd name="T0" fmla="*/ 126 w 187"/>
                  <a:gd name="T1" fmla="*/ 194 h 194"/>
                  <a:gd name="T2" fmla="*/ 0 w 187"/>
                  <a:gd name="T3" fmla="*/ 59 h 194"/>
                  <a:gd name="T4" fmla="*/ 64 w 187"/>
                  <a:gd name="T5" fmla="*/ 0 h 194"/>
                  <a:gd name="T6" fmla="*/ 187 w 187"/>
                  <a:gd name="T7" fmla="*/ 137 h 194"/>
                  <a:gd name="T8" fmla="*/ 126 w 187"/>
                  <a:gd name="T9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7" h="194">
                    <a:moveTo>
                      <a:pt x="126" y="194"/>
                    </a:moveTo>
                    <a:lnTo>
                      <a:pt x="0" y="59"/>
                    </a:lnTo>
                    <a:lnTo>
                      <a:pt x="64" y="0"/>
                    </a:lnTo>
                    <a:lnTo>
                      <a:pt x="187" y="137"/>
                    </a:lnTo>
                    <a:lnTo>
                      <a:pt x="126" y="1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6"/>
              <p:cNvSpPr>
                <a:spLocks noEditPoints="1"/>
              </p:cNvSpPr>
              <p:nvPr/>
            </p:nvSpPr>
            <p:spPr bwMode="auto">
              <a:xfrm>
                <a:off x="3200" y="2248"/>
                <a:ext cx="579" cy="600"/>
              </a:xfrm>
              <a:custGeom>
                <a:avLst/>
                <a:gdLst>
                  <a:gd name="T0" fmla="*/ 186 w 244"/>
                  <a:gd name="T1" fmla="*/ 253 h 253"/>
                  <a:gd name="T2" fmla="*/ 186 w 244"/>
                  <a:gd name="T3" fmla="*/ 253 h 253"/>
                  <a:gd name="T4" fmla="*/ 26 w 244"/>
                  <a:gd name="T5" fmla="*/ 135 h 253"/>
                  <a:gd name="T6" fmla="*/ 0 w 244"/>
                  <a:gd name="T7" fmla="*/ 23 h 253"/>
                  <a:gd name="T8" fmla="*/ 0 w 244"/>
                  <a:gd name="T9" fmla="*/ 0 h 253"/>
                  <a:gd name="T10" fmla="*/ 22 w 244"/>
                  <a:gd name="T11" fmla="*/ 4 h 253"/>
                  <a:gd name="T12" fmla="*/ 205 w 244"/>
                  <a:gd name="T13" fmla="*/ 106 h 253"/>
                  <a:gd name="T14" fmla="*/ 228 w 244"/>
                  <a:gd name="T15" fmla="*/ 233 h 253"/>
                  <a:gd name="T16" fmla="*/ 225 w 244"/>
                  <a:gd name="T17" fmla="*/ 245 h 253"/>
                  <a:gd name="T18" fmla="*/ 212 w 244"/>
                  <a:gd name="T19" fmla="*/ 249 h 253"/>
                  <a:gd name="T20" fmla="*/ 186 w 244"/>
                  <a:gd name="T21" fmla="*/ 253 h 253"/>
                  <a:gd name="T22" fmla="*/ 39 w 244"/>
                  <a:gd name="T23" fmla="*/ 46 h 253"/>
                  <a:gd name="T24" fmla="*/ 186 w 244"/>
                  <a:gd name="T25" fmla="*/ 217 h 253"/>
                  <a:gd name="T26" fmla="*/ 186 w 244"/>
                  <a:gd name="T27" fmla="*/ 217 h 253"/>
                  <a:gd name="T28" fmla="*/ 195 w 244"/>
                  <a:gd name="T29" fmla="*/ 214 h 253"/>
                  <a:gd name="T30" fmla="*/ 174 w 244"/>
                  <a:gd name="T31" fmla="*/ 128 h 253"/>
                  <a:gd name="T32" fmla="*/ 39 w 244"/>
                  <a:gd name="T33" fmla="*/ 4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253">
                    <a:moveTo>
                      <a:pt x="186" y="253"/>
                    </a:moveTo>
                    <a:cubicBezTo>
                      <a:pt x="186" y="253"/>
                      <a:pt x="186" y="253"/>
                      <a:pt x="186" y="253"/>
                    </a:cubicBezTo>
                    <a:cubicBezTo>
                      <a:pt x="113" y="253"/>
                      <a:pt x="57" y="211"/>
                      <a:pt x="26" y="135"/>
                    </a:cubicBezTo>
                    <a:cubicBezTo>
                      <a:pt x="3" y="80"/>
                      <a:pt x="1" y="25"/>
                      <a:pt x="0" y="2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10" y="20"/>
                      <a:pt x="172" y="54"/>
                      <a:pt x="205" y="106"/>
                    </a:cubicBezTo>
                    <a:cubicBezTo>
                      <a:pt x="244" y="168"/>
                      <a:pt x="228" y="231"/>
                      <a:pt x="228" y="233"/>
                    </a:cubicBezTo>
                    <a:cubicBezTo>
                      <a:pt x="225" y="245"/>
                      <a:pt x="225" y="245"/>
                      <a:pt x="225" y="245"/>
                    </a:cubicBezTo>
                    <a:cubicBezTo>
                      <a:pt x="212" y="249"/>
                      <a:pt x="212" y="249"/>
                      <a:pt x="212" y="249"/>
                    </a:cubicBezTo>
                    <a:cubicBezTo>
                      <a:pt x="204" y="250"/>
                      <a:pt x="195" y="253"/>
                      <a:pt x="186" y="253"/>
                    </a:cubicBezTo>
                    <a:close/>
                    <a:moveTo>
                      <a:pt x="39" y="46"/>
                    </a:moveTo>
                    <a:cubicBezTo>
                      <a:pt x="46" y="97"/>
                      <a:pt x="74" y="217"/>
                      <a:pt x="186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9" y="217"/>
                      <a:pt x="192" y="214"/>
                      <a:pt x="195" y="214"/>
                    </a:cubicBezTo>
                    <a:cubicBezTo>
                      <a:pt x="197" y="196"/>
                      <a:pt x="196" y="161"/>
                      <a:pt x="174" y="128"/>
                    </a:cubicBezTo>
                    <a:cubicBezTo>
                      <a:pt x="150" y="89"/>
                      <a:pt x="104" y="62"/>
                      <a:pt x="3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1280840" y="735481"/>
              <a:ext cx="911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1"/>
                  </a:solidFill>
                  <a:latin typeface="+mj-lt"/>
                </a:rPr>
                <a:t>One Earth</a:t>
              </a:r>
            </a:p>
          </p:txBody>
        </p:sp>
      </p:grpSp>
      <p:cxnSp>
        <p:nvCxnSpPr>
          <p:cNvPr id="36" name="Straight Connector 57"/>
          <p:cNvCxnSpPr/>
          <p:nvPr userDrawn="1"/>
        </p:nvCxnSpPr>
        <p:spPr>
          <a:xfrm flipH="1">
            <a:off x="11724762" y="1465346"/>
            <a:ext cx="34593" cy="38803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711" r:id="rId15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60954" tIns="30477" rIns="60954" bIns="3047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60954" tIns="30477" rIns="60954" bIns="304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3/13/24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60954" tIns="30477" rIns="60954" bIns="30477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5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0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</p:sldLayoutIdLst>
  <p:txStyles>
    <p:titleStyle>
      <a:lvl1pPr algn="ctr" defTabSz="609539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60953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50" indent="-190481" algn="l" defTabSz="609539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24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93" indent="-152385" algn="l" defTabSz="609539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3" indent="-152385" algn="l" defTabSz="609539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23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002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7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541" indent="-152385" algn="l" defTabSz="60953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770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53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09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07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848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387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156" algn="l" defTabSz="609539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02505" y="4018547"/>
            <a:ext cx="7608248" cy="2127072"/>
          </a:xfrm>
        </p:spPr>
        <p:txBody>
          <a:bodyPr/>
          <a:lstStyle/>
          <a:p>
            <a:pPr algn="r"/>
            <a:br>
              <a:rPr lang="ru-RU" sz="2800" dirty="0">
                <a:solidFill>
                  <a:schemeClr val="tx1"/>
                </a:solidFill>
              </a:rPr>
            </a:b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 о внесенных изменениях                          в Закон Кыргызской Республики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 государственных закупках»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2024 г.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3381154"/>
            <a:ext cx="2711302" cy="266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71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"/>
            <a:ext cx="12192000" cy="1042734"/>
          </a:xfrm>
          <a:prstGeom prst="rect">
            <a:avLst/>
          </a:prstGeom>
          <a:solidFill>
            <a:srgbClr val="1D3880"/>
          </a:solidFill>
        </p:spPr>
      </p:sp>
      <p:sp>
        <p:nvSpPr>
          <p:cNvPr id="3" name="Freeform 3"/>
          <p:cNvSpPr/>
          <p:nvPr/>
        </p:nvSpPr>
        <p:spPr>
          <a:xfrm>
            <a:off x="2" y="-112293"/>
            <a:ext cx="12192000" cy="1163051"/>
          </a:xfrm>
          <a:custGeom>
            <a:avLst/>
            <a:gdLst/>
            <a:ahLst/>
            <a:cxnLst/>
            <a:rect l="l" t="t" r="r" b="b"/>
            <a:pathLst>
              <a:path w="18288000" h="2743841">
                <a:moveTo>
                  <a:pt x="0" y="0"/>
                </a:moveTo>
                <a:lnTo>
                  <a:pt x="18288000" y="0"/>
                </a:lnTo>
                <a:lnTo>
                  <a:pt x="18288000" y="2743841"/>
                </a:lnTo>
                <a:lnTo>
                  <a:pt x="0" y="2743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7000"/>
            </a:blip>
            <a:stretch>
              <a:fillRect t="-172447" b="-17244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3017" y="1154829"/>
            <a:ext cx="5950875" cy="4796792"/>
          </a:xfrm>
          <a:custGeom>
            <a:avLst/>
            <a:gdLst/>
            <a:ahLst/>
            <a:cxnLst/>
            <a:rect l="l" t="t" r="r" b="b"/>
            <a:pathLst>
              <a:path w="8926313" h="6316239">
                <a:moveTo>
                  <a:pt x="0" y="0"/>
                </a:moveTo>
                <a:lnTo>
                  <a:pt x="8926313" y="0"/>
                </a:lnTo>
                <a:lnTo>
                  <a:pt x="8926313" y="6316239"/>
                </a:lnTo>
                <a:lnTo>
                  <a:pt x="0" y="6316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7023" b="-478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45945" y="3859520"/>
            <a:ext cx="4210833" cy="2010495"/>
          </a:xfrm>
          <a:custGeom>
            <a:avLst/>
            <a:gdLst/>
            <a:ahLst/>
            <a:cxnLst/>
            <a:rect l="l" t="t" r="r" b="b"/>
            <a:pathLst>
              <a:path w="6316249" h="2619005">
                <a:moveTo>
                  <a:pt x="0" y="0"/>
                </a:moveTo>
                <a:lnTo>
                  <a:pt x="6316249" y="0"/>
                </a:lnTo>
                <a:lnTo>
                  <a:pt x="6316249" y="2619005"/>
                </a:lnTo>
                <a:lnTo>
                  <a:pt x="0" y="26190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67" b="-316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543244" y="1643725"/>
            <a:ext cx="1407633" cy="2045960"/>
          </a:xfrm>
          <a:custGeom>
            <a:avLst/>
            <a:gdLst/>
            <a:ahLst/>
            <a:cxnLst/>
            <a:rect l="l" t="t" r="r" b="b"/>
            <a:pathLst>
              <a:path w="2111450" h="2804397">
                <a:moveTo>
                  <a:pt x="0" y="0"/>
                </a:moveTo>
                <a:lnTo>
                  <a:pt x="2111450" y="0"/>
                </a:lnTo>
                <a:lnTo>
                  <a:pt x="2111450" y="2804397"/>
                </a:lnTo>
                <a:lnTo>
                  <a:pt x="0" y="28043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511733" y="3769597"/>
            <a:ext cx="1439143" cy="2162428"/>
          </a:xfrm>
          <a:custGeom>
            <a:avLst/>
            <a:gdLst/>
            <a:ahLst/>
            <a:cxnLst/>
            <a:rect l="l" t="t" r="r" b="b"/>
            <a:pathLst>
              <a:path w="2046724" h="2458538">
                <a:moveTo>
                  <a:pt x="0" y="0"/>
                </a:moveTo>
                <a:lnTo>
                  <a:pt x="2046724" y="0"/>
                </a:lnTo>
                <a:lnTo>
                  <a:pt x="2046724" y="2458538"/>
                </a:lnTo>
                <a:lnTo>
                  <a:pt x="0" y="245853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32" b="-5232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45945" y="1700166"/>
            <a:ext cx="1384700" cy="2069431"/>
          </a:xfrm>
          <a:custGeom>
            <a:avLst/>
            <a:gdLst/>
            <a:ahLst/>
            <a:cxnLst/>
            <a:rect l="l" t="t" r="r" b="b"/>
            <a:pathLst>
              <a:path w="1966931" h="2243851">
                <a:moveTo>
                  <a:pt x="0" y="0"/>
                </a:moveTo>
                <a:lnTo>
                  <a:pt x="1966930" y="0"/>
                </a:lnTo>
                <a:lnTo>
                  <a:pt x="1966930" y="2243851"/>
                </a:lnTo>
                <a:lnTo>
                  <a:pt x="0" y="22438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0916" r="-546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09239" y="3777915"/>
            <a:ext cx="1458111" cy="2173706"/>
          </a:xfrm>
          <a:custGeom>
            <a:avLst/>
            <a:gdLst/>
            <a:ahLst/>
            <a:cxnLst/>
            <a:rect l="l" t="t" r="r" b="b"/>
            <a:pathLst>
              <a:path w="2187167" h="2902038">
                <a:moveTo>
                  <a:pt x="0" y="0"/>
                </a:moveTo>
                <a:lnTo>
                  <a:pt x="2187167" y="0"/>
                </a:lnTo>
                <a:lnTo>
                  <a:pt x="2187167" y="2902038"/>
                </a:lnTo>
                <a:lnTo>
                  <a:pt x="0" y="2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aphicFrame>
        <p:nvGraphicFramePr>
          <p:cNvPr id="10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19592"/>
              </p:ext>
            </p:extLst>
          </p:nvPr>
        </p:nvGraphicFramePr>
        <p:xfrm>
          <a:off x="6096000" y="1243264"/>
          <a:ext cx="5862147" cy="4819796"/>
        </p:xfrm>
        <a:graphic>
          <a:graphicData uri="http://schemas.openxmlformats.org/drawingml/2006/table">
            <a:tbl>
              <a:tblPr/>
              <a:tblGrid>
                <a:gridCol w="342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2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77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товара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Код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ОКГЗ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зарегистрированных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видов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товара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Бумага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офисная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А4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30199780-1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Планшет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30191130-4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Уголь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09110000-3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Кефир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15555000-8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Матрасы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39143112-4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Электические лампы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31510000-4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97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Масленные краски(отечественные)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44812210-0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723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Медицинские изделия (маски, перчатки, бахилы)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33141420-0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Медикаменты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33611000-6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Мебель(стол,стулья,тумбочки)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39100000-3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Шприцы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33300007-8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Растительное масло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15411200-4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619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Мука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15612100-2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en-US" sz="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" name="Freeform 11"/>
          <p:cNvSpPr/>
          <p:nvPr/>
        </p:nvSpPr>
        <p:spPr>
          <a:xfrm>
            <a:off x="0" y="1484725"/>
            <a:ext cx="1600343" cy="1258474"/>
          </a:xfrm>
          <a:custGeom>
            <a:avLst/>
            <a:gdLst/>
            <a:ahLst/>
            <a:cxnLst/>
            <a:rect l="l" t="t" r="r" b="b"/>
            <a:pathLst>
              <a:path w="2400514" h="1887711">
                <a:moveTo>
                  <a:pt x="0" y="0"/>
                </a:moveTo>
                <a:lnTo>
                  <a:pt x="2400514" y="0"/>
                </a:lnTo>
                <a:lnTo>
                  <a:pt x="2400514" y="1887710"/>
                </a:lnTo>
                <a:lnTo>
                  <a:pt x="0" y="188771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85802" y="527264"/>
            <a:ext cx="11073515" cy="45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478">
              <a:lnSpc>
                <a:spcPts val="3540"/>
              </a:lnSpc>
            </a:pPr>
            <a:r>
              <a:rPr lang="en-US" sz="2900">
                <a:solidFill>
                  <a:srgbClr val="FFFFFF"/>
                </a:solidFill>
                <a:latin typeface="Rubik Semi-Bold"/>
              </a:rPr>
              <a:t>Часто закупаемые товары в Тандоо: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8102" y="6209261"/>
            <a:ext cx="10785550" cy="49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478">
              <a:lnSpc>
                <a:spcPts val="1919"/>
              </a:lnSpc>
              <a:spcBef>
                <a:spcPct val="0"/>
              </a:spcBef>
            </a:pP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На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данный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момент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в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электронном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каталоге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Тандоо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имеются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более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>
                <a:solidFill>
                  <a:srgbClr val="1D3880"/>
                </a:solidFill>
                <a:latin typeface="Rubik Bold"/>
              </a:rPr>
              <a:t>14 000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товаров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,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из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них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>
                <a:solidFill>
                  <a:srgbClr val="1D3880"/>
                </a:solidFill>
                <a:latin typeface="Rubik Bold"/>
              </a:rPr>
              <a:t>6769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товаров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отечественных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 </a:t>
            </a:r>
            <a:r>
              <a:rPr lang="en-US" sz="1600" spc="14" dirty="0" err="1">
                <a:solidFill>
                  <a:srgbClr val="1D3880"/>
                </a:solidFill>
                <a:latin typeface="Rubik Medium"/>
              </a:rPr>
              <a:t>производителей</a:t>
            </a:r>
            <a:r>
              <a:rPr lang="en-US" sz="1600" spc="14" dirty="0">
                <a:solidFill>
                  <a:srgbClr val="1D3880"/>
                </a:solidFill>
                <a:latin typeface="Rubik Medium"/>
              </a:rPr>
              <a:t>.</a:t>
            </a:r>
          </a:p>
        </p:txBody>
      </p:sp>
      <p:sp>
        <p:nvSpPr>
          <p:cNvPr id="1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440015" cy="365125"/>
          </a:xfrm>
        </p:spPr>
        <p:txBody>
          <a:bodyPr/>
          <a:lstStyle/>
          <a:p>
            <a:pPr algn="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7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3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24114" y="6698343"/>
            <a:ext cx="11039434" cy="7257"/>
            <a:chOff x="624114" y="6698343"/>
            <a:chExt cx="11039434" cy="7257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624114" y="6698343"/>
              <a:ext cx="3570514" cy="0"/>
            </a:xfrm>
            <a:prstGeom prst="line">
              <a:avLst/>
            </a:prstGeom>
            <a:ln w="57150">
              <a:solidFill>
                <a:srgbClr val="01698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334385" y="6698343"/>
              <a:ext cx="3570514" cy="0"/>
            </a:xfrm>
            <a:prstGeom prst="line">
              <a:avLst/>
            </a:prstGeom>
            <a:ln w="57150">
              <a:solidFill>
                <a:srgbClr val="3D910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093034" y="6705600"/>
              <a:ext cx="3570514" cy="0"/>
            </a:xfrm>
            <a:prstGeom prst="line">
              <a:avLst/>
            </a:prstGeom>
            <a:ln w="57150">
              <a:solidFill>
                <a:srgbClr val="05678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15"/>
          <p:cNvSpPr txBox="1"/>
          <p:nvPr/>
        </p:nvSpPr>
        <p:spPr>
          <a:xfrm>
            <a:off x="920045" y="253390"/>
            <a:ext cx="10608842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altLang="zh-CN" sz="3200" b="1" dirty="0">
                <a:solidFill>
                  <a:srgbClr val="1B4367"/>
                </a:solidFill>
                <a:latin typeface="Century Gothic" panose="020B0502020202020204" pitchFamily="34" charset="0"/>
                <a:cs typeface="+mn-ea"/>
                <a:sym typeface="+mn-lt"/>
              </a:rPr>
              <a:t>ПРЕДМЕТ ОБЖАЛОВАНИЯ</a:t>
            </a:r>
            <a:endParaRPr lang="zh-CN" altLang="en-US" sz="3200" b="1" dirty="0">
              <a:solidFill>
                <a:srgbClr val="1B4367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cxnSp>
        <p:nvCxnSpPr>
          <p:cNvPr id="9" name="直接连接符 28"/>
          <p:cNvCxnSpPr/>
          <p:nvPr/>
        </p:nvCxnSpPr>
        <p:spPr>
          <a:xfrm flipV="1">
            <a:off x="1040703" y="1030514"/>
            <a:ext cx="10077240" cy="20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1">
            <a:extLst>
              <a:ext uri="{FF2B5EF4-FFF2-40B4-BE49-F238E27FC236}">
                <a16:creationId xmlns:a16="http://schemas.microsoft.com/office/drawing/2014/main" id="{E67061AC-1367-4F8D-8E0E-154A9AC760F4}"/>
              </a:ext>
            </a:extLst>
          </p:cNvPr>
          <p:cNvSpPr txBox="1"/>
          <p:nvPr/>
        </p:nvSpPr>
        <p:spPr>
          <a:xfrm>
            <a:off x="892838" y="1098716"/>
            <a:ext cx="1037296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ctr" defTabSz="914377">
              <a:defRPr/>
            </a:pPr>
            <a:r>
              <a:rPr lang="ru-RU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Жалоба может быть подана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[</a:t>
            </a:r>
            <a:r>
              <a:rPr lang="ru-RU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ч.2, ст.43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]</a:t>
            </a:r>
            <a:r>
              <a:rPr lang="ru-RU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: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BCDC106-D0F6-49F2-99E6-197A6AD3207C}"/>
              </a:ext>
            </a:extLst>
          </p:cNvPr>
          <p:cNvGrpSpPr/>
          <p:nvPr/>
        </p:nvGrpSpPr>
        <p:grpSpPr>
          <a:xfrm>
            <a:off x="3249433" y="1560381"/>
            <a:ext cx="5740418" cy="5040000"/>
            <a:chOff x="3225791" y="1421468"/>
            <a:chExt cx="5740418" cy="5040000"/>
          </a:xfrm>
        </p:grpSpPr>
        <p:pic>
          <p:nvPicPr>
            <p:cNvPr id="56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AF329DAF-63FB-4E9C-8EBF-86C7F9E78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68023" y="2110974"/>
              <a:ext cx="1304914" cy="25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Pentagon 2">
              <a:extLst>
                <a:ext uri="{FF2B5EF4-FFF2-40B4-BE49-F238E27FC236}">
                  <a16:creationId xmlns:a16="http://schemas.microsoft.com/office/drawing/2014/main" id="{C759B8A2-9C8E-4257-BB3E-20B13418566A}"/>
                </a:ext>
              </a:extLst>
            </p:cNvPr>
            <p:cNvSpPr/>
            <p:nvPr/>
          </p:nvSpPr>
          <p:spPr>
            <a:xfrm rot="5400000">
              <a:off x="6042989" y="2053403"/>
              <a:ext cx="1008000" cy="48384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3D910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8" name="Rounded Rectangle 23">
              <a:extLst>
                <a:ext uri="{FF2B5EF4-FFF2-40B4-BE49-F238E27FC236}">
                  <a16:creationId xmlns:a16="http://schemas.microsoft.com/office/drawing/2014/main" id="{305319E9-64DC-4207-A307-826FC544F4E8}"/>
                </a:ext>
              </a:extLst>
            </p:cNvPr>
            <p:cNvSpPr/>
            <p:nvPr/>
          </p:nvSpPr>
          <p:spPr>
            <a:xfrm rot="18900000">
              <a:off x="8029914" y="4044934"/>
              <a:ext cx="837070" cy="837070"/>
            </a:xfrm>
            <a:prstGeom prst="ellipse">
              <a:avLst/>
            </a:prstGeom>
            <a:solidFill>
              <a:srgbClr val="98DC56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9" name="Rounded Rectangle 24">
              <a:extLst>
                <a:ext uri="{FF2B5EF4-FFF2-40B4-BE49-F238E27FC236}">
                  <a16:creationId xmlns:a16="http://schemas.microsoft.com/office/drawing/2014/main" id="{67D21254-0B1D-40B3-9B41-24F4772459C3}"/>
                </a:ext>
              </a:extLst>
            </p:cNvPr>
            <p:cNvSpPr/>
            <p:nvPr/>
          </p:nvSpPr>
          <p:spPr>
            <a:xfrm rot="18900000">
              <a:off x="8107866" y="4122886"/>
              <a:ext cx="681166" cy="681166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noFill/>
              <a:prstDash val="solid"/>
              <a:miter lim="800000"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D14A02C-E942-424B-B0F3-0F87C10CB10F}"/>
                </a:ext>
              </a:extLst>
            </p:cNvPr>
            <p:cNvSpPr txBox="1"/>
            <p:nvPr/>
          </p:nvSpPr>
          <p:spPr>
            <a:xfrm>
              <a:off x="8199273" y="4278803"/>
              <a:ext cx="498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/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 pitchFamily="34" charset="0"/>
                </a:rPr>
                <a:t>3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61" name="Pentagon 3">
              <a:extLst>
                <a:ext uri="{FF2B5EF4-FFF2-40B4-BE49-F238E27FC236}">
                  <a16:creationId xmlns:a16="http://schemas.microsoft.com/office/drawing/2014/main" id="{F2B483CF-901B-439B-BCF7-58C3B6C7BA10}"/>
                </a:ext>
              </a:extLst>
            </p:cNvPr>
            <p:cNvSpPr/>
            <p:nvPr/>
          </p:nvSpPr>
          <p:spPr>
            <a:xfrm rot="5400000">
              <a:off x="6042990" y="-106986"/>
              <a:ext cx="1008000" cy="48384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EBEE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2" name="Rounded Rectangle 5">
              <a:extLst>
                <a:ext uri="{FF2B5EF4-FFF2-40B4-BE49-F238E27FC236}">
                  <a16:creationId xmlns:a16="http://schemas.microsoft.com/office/drawing/2014/main" id="{57BCBA93-BDA1-4D56-82F1-47310A511B02}"/>
                </a:ext>
              </a:extLst>
            </p:cNvPr>
            <p:cNvSpPr/>
            <p:nvPr/>
          </p:nvSpPr>
          <p:spPr>
            <a:xfrm rot="18900000">
              <a:off x="8029069" y="1883703"/>
              <a:ext cx="838760" cy="838760"/>
            </a:xfrm>
            <a:prstGeom prst="ellipse">
              <a:avLst/>
            </a:prstGeom>
            <a:solidFill>
              <a:srgbClr val="5EBEE4">
                <a:lumMod val="75000"/>
              </a:srgb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3" name="Rounded Rectangle 6">
              <a:extLst>
                <a:ext uri="{FF2B5EF4-FFF2-40B4-BE49-F238E27FC236}">
                  <a16:creationId xmlns:a16="http://schemas.microsoft.com/office/drawing/2014/main" id="{F9FA143B-7F07-491A-B0F3-DCDB7E0146FB}"/>
                </a:ext>
              </a:extLst>
            </p:cNvPr>
            <p:cNvSpPr/>
            <p:nvPr/>
          </p:nvSpPr>
          <p:spPr>
            <a:xfrm rot="18900000">
              <a:off x="8107179" y="1961813"/>
              <a:ext cx="682540" cy="682540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noFill/>
              <a:prstDash val="solid"/>
              <a:miter lim="800000"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B19C9A6-E07C-447F-89AA-30EAA5016560}"/>
                </a:ext>
              </a:extLst>
            </p:cNvPr>
            <p:cNvSpPr txBox="1"/>
            <p:nvPr/>
          </p:nvSpPr>
          <p:spPr>
            <a:xfrm>
              <a:off x="8198770" y="2118417"/>
              <a:ext cx="499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/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 pitchFamily="34" charset="0"/>
                </a:rPr>
                <a:t>1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pic>
          <p:nvPicPr>
            <p:cNvPr id="6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85C5DF55-2CD9-44AE-92AA-55A0301F87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40920" y="3826841"/>
              <a:ext cx="5040000" cy="22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Pentagon 13">
              <a:extLst>
                <a:ext uri="{FF2B5EF4-FFF2-40B4-BE49-F238E27FC236}">
                  <a16:creationId xmlns:a16="http://schemas.microsoft.com/office/drawing/2014/main" id="{8AC2A5AD-6E61-48C6-825A-10A6280BBD50}"/>
                </a:ext>
              </a:extLst>
            </p:cNvPr>
            <p:cNvSpPr/>
            <p:nvPr/>
          </p:nvSpPr>
          <p:spPr>
            <a:xfrm rot="16200000">
              <a:off x="5141010" y="3152127"/>
              <a:ext cx="1008000" cy="48384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5EBEE4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7" name="Rounded Rectangle 19">
              <a:extLst>
                <a:ext uri="{FF2B5EF4-FFF2-40B4-BE49-F238E27FC236}">
                  <a16:creationId xmlns:a16="http://schemas.microsoft.com/office/drawing/2014/main" id="{16893B65-3F72-4E62-8365-2B75AE42A5ED}"/>
                </a:ext>
              </a:extLst>
            </p:cNvPr>
            <p:cNvSpPr/>
            <p:nvPr/>
          </p:nvSpPr>
          <p:spPr>
            <a:xfrm rot="18900000">
              <a:off x="3317677" y="5139858"/>
              <a:ext cx="837070" cy="837070"/>
            </a:xfrm>
            <a:prstGeom prst="ellipse">
              <a:avLst/>
            </a:prstGeom>
            <a:solidFill>
              <a:srgbClr val="5EBEE4">
                <a:lumMod val="75000"/>
              </a:srgbClr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68" name="Rounded Rectangle 20">
              <a:extLst>
                <a:ext uri="{FF2B5EF4-FFF2-40B4-BE49-F238E27FC236}">
                  <a16:creationId xmlns:a16="http://schemas.microsoft.com/office/drawing/2014/main" id="{37C38795-FDE0-42E2-A4DA-A88FF3D73495}"/>
                </a:ext>
              </a:extLst>
            </p:cNvPr>
            <p:cNvSpPr/>
            <p:nvPr/>
          </p:nvSpPr>
          <p:spPr>
            <a:xfrm rot="18900000">
              <a:off x="3395629" y="5217810"/>
              <a:ext cx="681166" cy="681166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noFill/>
              <a:prstDash val="solid"/>
              <a:miter lim="800000"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D333165-020B-4D3B-B600-150C2BD0B298}"/>
                </a:ext>
              </a:extLst>
            </p:cNvPr>
            <p:cNvSpPr txBox="1"/>
            <p:nvPr/>
          </p:nvSpPr>
          <p:spPr>
            <a:xfrm>
              <a:off x="3487036" y="5373727"/>
              <a:ext cx="498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/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 pitchFamily="34" charset="0"/>
                </a:rPr>
                <a:t>4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70" name="Pentagon 12">
              <a:extLst>
                <a:ext uri="{FF2B5EF4-FFF2-40B4-BE49-F238E27FC236}">
                  <a16:creationId xmlns:a16="http://schemas.microsoft.com/office/drawing/2014/main" id="{623EE4BF-5C69-4990-BFE9-A14A1F9CE251}"/>
                </a:ext>
              </a:extLst>
            </p:cNvPr>
            <p:cNvSpPr/>
            <p:nvPr/>
          </p:nvSpPr>
          <p:spPr>
            <a:xfrm rot="16200000">
              <a:off x="5141010" y="991738"/>
              <a:ext cx="1008000" cy="483843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98DC56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1" name="Rounded Rectangle 15">
              <a:extLst>
                <a:ext uri="{FF2B5EF4-FFF2-40B4-BE49-F238E27FC236}">
                  <a16:creationId xmlns:a16="http://schemas.microsoft.com/office/drawing/2014/main" id="{C6DC22F8-9095-46D8-BE28-EE4A3836E609}"/>
                </a:ext>
              </a:extLst>
            </p:cNvPr>
            <p:cNvSpPr/>
            <p:nvPr/>
          </p:nvSpPr>
          <p:spPr>
            <a:xfrm rot="18900000">
              <a:off x="3317677" y="2984899"/>
              <a:ext cx="837070" cy="837070"/>
            </a:xfrm>
            <a:prstGeom prst="ellipse">
              <a:avLst/>
            </a:prstGeom>
            <a:solidFill>
              <a:srgbClr val="3D9106"/>
            </a:solidFill>
            <a:ln>
              <a:noFill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2" name="Rounded Rectangle 16">
              <a:extLst>
                <a:ext uri="{FF2B5EF4-FFF2-40B4-BE49-F238E27FC236}">
                  <a16:creationId xmlns:a16="http://schemas.microsoft.com/office/drawing/2014/main" id="{BEAD5DA8-6BEE-4CA4-AE48-4142BD042321}"/>
                </a:ext>
              </a:extLst>
            </p:cNvPr>
            <p:cNvSpPr/>
            <p:nvPr/>
          </p:nvSpPr>
          <p:spPr>
            <a:xfrm rot="18900000">
              <a:off x="3395629" y="3062851"/>
              <a:ext cx="681166" cy="681166"/>
            </a:xfrm>
            <a:prstGeom prst="ellipse">
              <a:avLst/>
            </a:prstGeom>
            <a:solidFill>
              <a:sysClr val="window" lastClr="FFFFFF"/>
            </a:solidFill>
            <a:ln w="63500" cap="flat" cmpd="sng" algn="ctr">
              <a:noFill/>
              <a:prstDash val="solid"/>
              <a:miter lim="800000"/>
            </a:ln>
            <a:effectLst>
              <a:outerShdw blurRad="50800" dist="38100" dir="5400000" algn="ctr" rotWithShape="0">
                <a:srgbClr val="000000">
                  <a:alpha val="4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28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8950355-2A4B-41EA-A711-97013D932249}"/>
                </a:ext>
              </a:extLst>
            </p:cNvPr>
            <p:cNvSpPr txBox="1"/>
            <p:nvPr/>
          </p:nvSpPr>
          <p:spPr>
            <a:xfrm>
              <a:off x="3487036" y="3218768"/>
              <a:ext cx="498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6"/>
              <a:r>
                <a:rPr lang="en-US" altLang="ko-KR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 pitchFamily="34" charset="0"/>
                </a:rPr>
                <a:t>2</a:t>
              </a:r>
              <a:endParaRPr lang="ko-KR" alt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pic>
          <p:nvPicPr>
            <p:cNvPr id="74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955EFB77-EA4B-4A2E-B957-A420B5290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362176" y="5530354"/>
              <a:ext cx="1333697" cy="226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C4A10D83-01E4-4C1D-85F1-77603BCCF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455401" y="3326052"/>
              <a:ext cx="1150267" cy="205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EAE20F6-E3A6-476F-B665-9B6EF964492E}"/>
                </a:ext>
              </a:extLst>
            </p:cNvPr>
            <p:cNvSpPr txBox="1"/>
            <p:nvPr/>
          </p:nvSpPr>
          <p:spPr>
            <a:xfrm>
              <a:off x="4146073" y="1949717"/>
              <a:ext cx="3707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ru-RU" altLang="ko-KR" dirty="0">
                  <a:solidFill>
                    <a:prstClr val="white"/>
                  </a:solidFill>
                  <a:latin typeface="Century Gothic" panose="020B0502020202020204" pitchFamily="34" charset="0"/>
                  <a:cs typeface="Arial" pitchFamily="34" charset="0"/>
                </a:rPr>
                <a:t>на метод государственных закупок</a:t>
              </a:r>
              <a:endParaRPr lang="en-US" altLang="ko-K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62626BA-D6D9-4126-A6CE-EBB884F567C6}"/>
                </a:ext>
              </a:extLst>
            </p:cNvPr>
            <p:cNvSpPr txBox="1"/>
            <p:nvPr/>
          </p:nvSpPr>
          <p:spPr>
            <a:xfrm>
              <a:off x="4237873" y="3075887"/>
              <a:ext cx="3707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ru-RU" altLang="ko-KR" dirty="0">
                  <a:solidFill>
                    <a:prstClr val="white"/>
                  </a:solidFill>
                  <a:latin typeface="Century Gothic" panose="020B0502020202020204" pitchFamily="34" charset="0"/>
                  <a:cs typeface="Arial" pitchFamily="34" charset="0"/>
                </a:rPr>
                <a:t>на условия документации о закупке</a:t>
              </a:r>
              <a:endParaRPr lang="en-US" altLang="ko-K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EB1CA30-B707-4D10-82F7-105F00886733}"/>
                </a:ext>
              </a:extLst>
            </p:cNvPr>
            <p:cNvSpPr txBox="1"/>
            <p:nvPr/>
          </p:nvSpPr>
          <p:spPr>
            <a:xfrm>
              <a:off x="4120318" y="4062682"/>
              <a:ext cx="37077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86"/>
              <a:r>
                <a:rPr lang="ru-RU" altLang="ko-KR" dirty="0">
                  <a:solidFill>
                    <a:prstClr val="white"/>
                  </a:solidFill>
                  <a:latin typeface="Century Gothic" panose="020B0502020202020204" pitchFamily="34" charset="0"/>
                  <a:cs typeface="Arial" pitchFamily="34" charset="0"/>
                </a:rPr>
                <a:t>на действие (бездействие), решение закупающей организации/Агента</a:t>
              </a:r>
              <a:endParaRPr lang="en-US" altLang="ko-K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26B340B-1FFA-48D1-8136-B3C123D24276}"/>
                </a:ext>
              </a:extLst>
            </p:cNvPr>
            <p:cNvSpPr txBox="1"/>
            <p:nvPr/>
          </p:nvSpPr>
          <p:spPr>
            <a:xfrm>
              <a:off x="4127770" y="5121017"/>
              <a:ext cx="4037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6"/>
              <a:r>
                <a:rPr lang="ru-RU" altLang="ko-KR" dirty="0">
                  <a:solidFill>
                    <a:prstClr val="white"/>
                  </a:solidFill>
                  <a:latin typeface="Century Gothic" panose="020B0502020202020204" pitchFamily="34" charset="0"/>
                  <a:cs typeface="Arial" pitchFamily="34" charset="0"/>
                </a:rPr>
                <a:t>на изменение условий контракта в момент подписания контракта о закупках</a:t>
              </a:r>
              <a:endParaRPr lang="en-US" altLang="ko-KR" dirty="0">
                <a:solidFill>
                  <a:prstClr val="white"/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425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24114" y="6698343"/>
            <a:ext cx="11039434" cy="7257"/>
            <a:chOff x="624114" y="6698343"/>
            <a:chExt cx="11039434" cy="7257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624114" y="6698343"/>
              <a:ext cx="3570514" cy="0"/>
            </a:xfrm>
            <a:prstGeom prst="line">
              <a:avLst/>
            </a:prstGeom>
            <a:ln w="57150">
              <a:solidFill>
                <a:srgbClr val="01698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334385" y="6698343"/>
              <a:ext cx="3570514" cy="0"/>
            </a:xfrm>
            <a:prstGeom prst="line">
              <a:avLst/>
            </a:prstGeom>
            <a:ln w="57150">
              <a:solidFill>
                <a:srgbClr val="3D910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093034" y="6705600"/>
              <a:ext cx="3570514" cy="0"/>
            </a:xfrm>
            <a:prstGeom prst="line">
              <a:avLst/>
            </a:prstGeom>
            <a:ln w="57150">
              <a:solidFill>
                <a:srgbClr val="05678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15"/>
          <p:cNvSpPr txBox="1"/>
          <p:nvPr/>
        </p:nvSpPr>
        <p:spPr>
          <a:xfrm>
            <a:off x="920045" y="253390"/>
            <a:ext cx="10608842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altLang="zh-CN" sz="3200" b="1" dirty="0">
                <a:solidFill>
                  <a:srgbClr val="1B4367"/>
                </a:solidFill>
                <a:latin typeface="Century Gothic" panose="020B0502020202020204" pitchFamily="34" charset="0"/>
                <a:cs typeface="+mn-ea"/>
                <a:sym typeface="+mn-lt"/>
              </a:rPr>
              <a:t>ПРЕДМЕТ ОБЖАЛОВАНИЯ</a:t>
            </a:r>
            <a:endParaRPr lang="zh-CN" altLang="en-US" sz="3200" b="1" dirty="0">
              <a:solidFill>
                <a:srgbClr val="1B4367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cxnSp>
        <p:nvCxnSpPr>
          <p:cNvPr id="9" name="直接连接符 28"/>
          <p:cNvCxnSpPr/>
          <p:nvPr/>
        </p:nvCxnSpPr>
        <p:spPr>
          <a:xfrm flipV="1">
            <a:off x="1040703" y="1030514"/>
            <a:ext cx="10077240" cy="20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1">
            <a:extLst>
              <a:ext uri="{FF2B5EF4-FFF2-40B4-BE49-F238E27FC236}">
                <a16:creationId xmlns:a16="http://schemas.microsoft.com/office/drawing/2014/main" id="{E67061AC-1367-4F8D-8E0E-154A9AC760F4}"/>
              </a:ext>
            </a:extLst>
          </p:cNvPr>
          <p:cNvSpPr txBox="1"/>
          <p:nvPr/>
        </p:nvSpPr>
        <p:spPr>
          <a:xfrm>
            <a:off x="892838" y="1098716"/>
            <a:ext cx="10372969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lvl="0" algn="ctr" defTabSz="914377">
              <a:defRPr/>
            </a:pPr>
            <a:r>
              <a:rPr lang="ru-RU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Предметом обжалования не могут быть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[</a:t>
            </a:r>
            <a:r>
              <a:rPr lang="ru-RU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ч.3, ст.43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]</a:t>
            </a:r>
            <a:r>
              <a:rPr lang="ru-RU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+mn-ea"/>
                <a:sym typeface="+mn-lt"/>
              </a:rPr>
              <a:t>: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FC536CD-1D18-4633-8567-C11CF6E39096}"/>
              </a:ext>
            </a:extLst>
          </p:cNvPr>
          <p:cNvGrpSpPr/>
          <p:nvPr/>
        </p:nvGrpSpPr>
        <p:grpSpPr>
          <a:xfrm>
            <a:off x="1410820" y="1880135"/>
            <a:ext cx="4419425" cy="1632102"/>
            <a:chOff x="1919831" y="1832412"/>
            <a:chExt cx="4419425" cy="1632102"/>
          </a:xfrm>
        </p:grpSpPr>
        <p:grpSp>
          <p:nvGrpSpPr>
            <p:cNvPr id="81" name="Group 2">
              <a:extLst>
                <a:ext uri="{FF2B5EF4-FFF2-40B4-BE49-F238E27FC236}">
                  <a16:creationId xmlns:a16="http://schemas.microsoft.com/office/drawing/2014/main" id="{763D46E0-5900-4945-A9D1-91A143387808}"/>
                </a:ext>
              </a:extLst>
            </p:cNvPr>
            <p:cNvGrpSpPr/>
            <p:nvPr/>
          </p:nvGrpSpPr>
          <p:grpSpPr>
            <a:xfrm>
              <a:off x="2119704" y="1832412"/>
              <a:ext cx="4219552" cy="1632102"/>
              <a:chOff x="1096128" y="1731300"/>
              <a:chExt cx="3597956" cy="1594914"/>
            </a:xfrm>
          </p:grpSpPr>
          <p:sp>
            <p:nvSpPr>
              <p:cNvPr id="82" name="Parallelogram 3">
                <a:extLst>
                  <a:ext uri="{FF2B5EF4-FFF2-40B4-BE49-F238E27FC236}">
                    <a16:creationId xmlns:a16="http://schemas.microsoft.com/office/drawing/2014/main" id="{A9C4084A-A619-4898-9343-33598B2B9ED9}"/>
                  </a:ext>
                </a:extLst>
              </p:cNvPr>
              <p:cNvSpPr/>
              <p:nvPr/>
            </p:nvSpPr>
            <p:spPr>
              <a:xfrm>
                <a:off x="1096128" y="1731300"/>
                <a:ext cx="3401707" cy="1364082"/>
              </a:xfrm>
              <a:prstGeom prst="parallelogram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rgbClr val="3D910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4" name="Parallelogram 39">
                <a:extLst>
                  <a:ext uri="{FF2B5EF4-FFF2-40B4-BE49-F238E27FC236}">
                    <a16:creationId xmlns:a16="http://schemas.microsoft.com/office/drawing/2014/main" id="{2DAAB194-8C98-4564-9FDC-5560A22B1C74}"/>
                  </a:ext>
                </a:extLst>
              </p:cNvPr>
              <p:cNvSpPr/>
              <p:nvPr/>
            </p:nvSpPr>
            <p:spPr>
              <a:xfrm>
                <a:off x="1329862" y="1953539"/>
                <a:ext cx="3364222" cy="1372675"/>
              </a:xfrm>
              <a:custGeom>
                <a:avLst/>
                <a:gdLst>
                  <a:gd name="connsiteX0" fmla="*/ 3206721 w 3401707"/>
                  <a:gd name="connsiteY0" fmla="*/ 0 h 1364082"/>
                  <a:gd name="connsiteX1" fmla="*/ 3401707 w 3401707"/>
                  <a:gd name="connsiteY1" fmla="*/ 0 h 1364082"/>
                  <a:gd name="connsiteX2" fmla="*/ 3060687 w 3401707"/>
                  <a:gd name="connsiteY2" fmla="*/ 1364082 h 1364082"/>
                  <a:gd name="connsiteX3" fmla="*/ 0 w 3401707"/>
                  <a:gd name="connsiteY3" fmla="*/ 1364082 h 1364082"/>
                  <a:gd name="connsiteX4" fmla="*/ 37796 w 3401707"/>
                  <a:gd name="connsiteY4" fmla="*/ 1212899 h 1364082"/>
                  <a:gd name="connsiteX5" fmla="*/ 2948478 w 3401707"/>
                  <a:gd name="connsiteY5" fmla="*/ 1212899 h 1364082"/>
                  <a:gd name="connsiteX6" fmla="*/ 3206721 w 3401707"/>
                  <a:gd name="connsiteY6" fmla="*/ 0 h 1364082"/>
                  <a:gd name="connsiteX0" fmla="*/ 3206721 w 3364222"/>
                  <a:gd name="connsiteY0" fmla="*/ 8593 h 1372675"/>
                  <a:gd name="connsiteX1" fmla="*/ 3364222 w 3364222"/>
                  <a:gd name="connsiteY1" fmla="*/ 0 h 1372675"/>
                  <a:gd name="connsiteX2" fmla="*/ 3060687 w 3364222"/>
                  <a:gd name="connsiteY2" fmla="*/ 1372675 h 1372675"/>
                  <a:gd name="connsiteX3" fmla="*/ 0 w 3364222"/>
                  <a:gd name="connsiteY3" fmla="*/ 1372675 h 1372675"/>
                  <a:gd name="connsiteX4" fmla="*/ 37796 w 3364222"/>
                  <a:gd name="connsiteY4" fmla="*/ 1221492 h 1372675"/>
                  <a:gd name="connsiteX5" fmla="*/ 2948478 w 3364222"/>
                  <a:gd name="connsiteY5" fmla="*/ 1221492 h 1372675"/>
                  <a:gd name="connsiteX6" fmla="*/ 3206721 w 3364222"/>
                  <a:gd name="connsiteY6" fmla="*/ 8593 h 1372675"/>
                  <a:gd name="connsiteX0" fmla="*/ 3206721 w 3364222"/>
                  <a:gd name="connsiteY0" fmla="*/ 8593 h 1372675"/>
                  <a:gd name="connsiteX1" fmla="*/ 3364222 w 3364222"/>
                  <a:gd name="connsiteY1" fmla="*/ 0 h 1372675"/>
                  <a:gd name="connsiteX2" fmla="*/ 3060687 w 3364222"/>
                  <a:gd name="connsiteY2" fmla="*/ 1372675 h 1372675"/>
                  <a:gd name="connsiteX3" fmla="*/ 0 w 3364222"/>
                  <a:gd name="connsiteY3" fmla="*/ 1372675 h 1372675"/>
                  <a:gd name="connsiteX4" fmla="*/ 37796 w 3364222"/>
                  <a:gd name="connsiteY4" fmla="*/ 1221492 h 1372675"/>
                  <a:gd name="connsiteX5" fmla="*/ 2940982 w 3364222"/>
                  <a:gd name="connsiteY5" fmla="*/ 1221492 h 1372675"/>
                  <a:gd name="connsiteX6" fmla="*/ 3206721 w 3364222"/>
                  <a:gd name="connsiteY6" fmla="*/ 8593 h 1372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64222" h="1372675">
                    <a:moveTo>
                      <a:pt x="3206721" y="8593"/>
                    </a:moveTo>
                    <a:lnTo>
                      <a:pt x="3364222" y="0"/>
                    </a:lnTo>
                    <a:lnTo>
                      <a:pt x="3060687" y="1372675"/>
                    </a:lnTo>
                    <a:lnTo>
                      <a:pt x="0" y="1372675"/>
                    </a:lnTo>
                    <a:lnTo>
                      <a:pt x="37796" y="1221492"/>
                    </a:lnTo>
                    <a:lnTo>
                      <a:pt x="2940982" y="1221492"/>
                    </a:lnTo>
                    <a:cubicBezTo>
                      <a:pt x="3042057" y="817192"/>
                      <a:pt x="3105646" y="412893"/>
                      <a:pt x="3206721" y="8593"/>
                    </a:cubicBezTo>
                    <a:close/>
                  </a:path>
                </a:pathLst>
              </a:custGeom>
              <a:solidFill>
                <a:srgbClr val="3D9106"/>
              </a:solidFill>
              <a:ln w="12700" cap="flat" cmpd="sng" algn="ctr">
                <a:solidFill>
                  <a:srgbClr val="3D910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BCAA62C-1676-4E00-A7C4-13D0C2A35547}"/>
                </a:ext>
              </a:extLst>
            </p:cNvPr>
            <p:cNvSpPr txBox="1"/>
            <p:nvPr/>
          </p:nvSpPr>
          <p:spPr>
            <a:xfrm>
              <a:off x="2845611" y="2101358"/>
              <a:ext cx="30863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 pitchFamily="34" charset="0"/>
                </a:rPr>
                <a:t>условие применения банковского сопровождения контрактов</a:t>
              </a:r>
              <a:endPara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grpSp>
          <p:nvGrpSpPr>
            <p:cNvPr id="87" name="Group 8">
              <a:extLst>
                <a:ext uri="{FF2B5EF4-FFF2-40B4-BE49-F238E27FC236}">
                  <a16:creationId xmlns:a16="http://schemas.microsoft.com/office/drawing/2014/main" id="{1392DB59-4559-44B4-B7B8-E45F6B1A0633}"/>
                </a:ext>
              </a:extLst>
            </p:cNvPr>
            <p:cNvGrpSpPr/>
            <p:nvPr/>
          </p:nvGrpSpPr>
          <p:grpSpPr>
            <a:xfrm>
              <a:off x="1919831" y="2087693"/>
              <a:ext cx="777316" cy="777316"/>
              <a:chOff x="896255" y="1986583"/>
              <a:chExt cx="777316" cy="777316"/>
            </a:xfrm>
          </p:grpSpPr>
          <p:sp>
            <p:nvSpPr>
              <p:cNvPr id="88" name="Oval 9">
                <a:extLst>
                  <a:ext uri="{FF2B5EF4-FFF2-40B4-BE49-F238E27FC236}">
                    <a16:creationId xmlns:a16="http://schemas.microsoft.com/office/drawing/2014/main" id="{679053F6-857B-4356-93AE-C89BBBD99B9C}"/>
                  </a:ext>
                </a:extLst>
              </p:cNvPr>
              <p:cNvSpPr/>
              <p:nvPr/>
            </p:nvSpPr>
            <p:spPr>
              <a:xfrm>
                <a:off x="896255" y="1986583"/>
                <a:ext cx="777316" cy="777316"/>
              </a:xfrm>
              <a:prstGeom prst="ellipse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rgbClr val="3D910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9" name="Oval 10">
                <a:extLst>
                  <a:ext uri="{FF2B5EF4-FFF2-40B4-BE49-F238E27FC236}">
                    <a16:creationId xmlns:a16="http://schemas.microsoft.com/office/drawing/2014/main" id="{3C4B6732-63B0-44BF-AA95-BC567C74C6F8}"/>
                  </a:ext>
                </a:extLst>
              </p:cNvPr>
              <p:cNvSpPr/>
              <p:nvPr/>
            </p:nvSpPr>
            <p:spPr>
              <a:xfrm>
                <a:off x="987877" y="2078205"/>
                <a:ext cx="594072" cy="594072"/>
              </a:xfrm>
              <a:prstGeom prst="ellipse">
                <a:avLst/>
              </a:prstGeom>
              <a:solidFill>
                <a:srgbClr val="3D910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EE403712-BDE2-4F7C-AA63-0ECE85D102CD}"/>
                  </a:ext>
                </a:extLst>
              </p:cNvPr>
              <p:cNvSpPr txBox="1"/>
              <p:nvPr/>
            </p:nvSpPr>
            <p:spPr>
              <a:xfrm>
                <a:off x="996881" y="2147286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01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C227AFF-95DD-4F63-895C-3501B70D3B6B}"/>
              </a:ext>
            </a:extLst>
          </p:cNvPr>
          <p:cNvGrpSpPr/>
          <p:nvPr/>
        </p:nvGrpSpPr>
        <p:grpSpPr>
          <a:xfrm>
            <a:off x="1559284" y="4628768"/>
            <a:ext cx="4428217" cy="1632103"/>
            <a:chOff x="970259" y="3905010"/>
            <a:chExt cx="4428217" cy="1632103"/>
          </a:xfrm>
        </p:grpSpPr>
        <p:grpSp>
          <p:nvGrpSpPr>
            <p:cNvPr id="91" name="Group 12">
              <a:extLst>
                <a:ext uri="{FF2B5EF4-FFF2-40B4-BE49-F238E27FC236}">
                  <a16:creationId xmlns:a16="http://schemas.microsoft.com/office/drawing/2014/main" id="{583D05D8-86EF-42FD-AFA8-A781E1A7DBF1}"/>
                </a:ext>
              </a:extLst>
            </p:cNvPr>
            <p:cNvGrpSpPr/>
            <p:nvPr/>
          </p:nvGrpSpPr>
          <p:grpSpPr>
            <a:xfrm>
              <a:off x="1170132" y="3905010"/>
              <a:ext cx="4228344" cy="1632103"/>
              <a:chOff x="1096128" y="1731300"/>
              <a:chExt cx="3605453" cy="1594915"/>
            </a:xfrm>
          </p:grpSpPr>
          <p:sp>
            <p:nvSpPr>
              <p:cNvPr id="92" name="Parallelogram 13">
                <a:extLst>
                  <a:ext uri="{FF2B5EF4-FFF2-40B4-BE49-F238E27FC236}">
                    <a16:creationId xmlns:a16="http://schemas.microsoft.com/office/drawing/2014/main" id="{E3A8C49A-1017-4AB9-BBF4-9B0ACFBB0DE2}"/>
                  </a:ext>
                </a:extLst>
              </p:cNvPr>
              <p:cNvSpPr/>
              <p:nvPr/>
            </p:nvSpPr>
            <p:spPr>
              <a:xfrm>
                <a:off x="1096128" y="1731300"/>
                <a:ext cx="3401707" cy="1364082"/>
              </a:xfrm>
              <a:prstGeom prst="parallelogram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rgbClr val="01698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3" name="Parallelogram 39">
                <a:extLst>
                  <a:ext uri="{FF2B5EF4-FFF2-40B4-BE49-F238E27FC236}">
                    <a16:creationId xmlns:a16="http://schemas.microsoft.com/office/drawing/2014/main" id="{3495FC26-84D8-463F-9F04-1B0DD400BF3F}"/>
                  </a:ext>
                </a:extLst>
              </p:cNvPr>
              <p:cNvSpPr/>
              <p:nvPr/>
            </p:nvSpPr>
            <p:spPr>
              <a:xfrm>
                <a:off x="1329863" y="1962133"/>
                <a:ext cx="3371718" cy="1364082"/>
              </a:xfrm>
              <a:custGeom>
                <a:avLst/>
                <a:gdLst>
                  <a:gd name="connsiteX0" fmla="*/ 3206721 w 3401707"/>
                  <a:gd name="connsiteY0" fmla="*/ 0 h 1364082"/>
                  <a:gd name="connsiteX1" fmla="*/ 3401707 w 3401707"/>
                  <a:gd name="connsiteY1" fmla="*/ 0 h 1364082"/>
                  <a:gd name="connsiteX2" fmla="*/ 3060687 w 3401707"/>
                  <a:gd name="connsiteY2" fmla="*/ 1364082 h 1364082"/>
                  <a:gd name="connsiteX3" fmla="*/ 0 w 3401707"/>
                  <a:gd name="connsiteY3" fmla="*/ 1364082 h 1364082"/>
                  <a:gd name="connsiteX4" fmla="*/ 37796 w 3401707"/>
                  <a:gd name="connsiteY4" fmla="*/ 1212899 h 1364082"/>
                  <a:gd name="connsiteX5" fmla="*/ 2940981 w 3401707"/>
                  <a:gd name="connsiteY5" fmla="*/ 1221491 h 1364082"/>
                  <a:gd name="connsiteX6" fmla="*/ 3206721 w 3401707"/>
                  <a:gd name="connsiteY6" fmla="*/ 0 h 1364082"/>
                  <a:gd name="connsiteX0" fmla="*/ 3206721 w 3371718"/>
                  <a:gd name="connsiteY0" fmla="*/ 0 h 1364082"/>
                  <a:gd name="connsiteX1" fmla="*/ 3371718 w 3371718"/>
                  <a:gd name="connsiteY1" fmla="*/ 0 h 1364082"/>
                  <a:gd name="connsiteX2" fmla="*/ 3060687 w 3371718"/>
                  <a:gd name="connsiteY2" fmla="*/ 1364082 h 1364082"/>
                  <a:gd name="connsiteX3" fmla="*/ 0 w 3371718"/>
                  <a:gd name="connsiteY3" fmla="*/ 1364082 h 1364082"/>
                  <a:gd name="connsiteX4" fmla="*/ 37796 w 3371718"/>
                  <a:gd name="connsiteY4" fmla="*/ 1212899 h 1364082"/>
                  <a:gd name="connsiteX5" fmla="*/ 2940981 w 3371718"/>
                  <a:gd name="connsiteY5" fmla="*/ 1221491 h 1364082"/>
                  <a:gd name="connsiteX6" fmla="*/ 3206721 w 3371718"/>
                  <a:gd name="connsiteY6" fmla="*/ 0 h 136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718" h="1364082">
                    <a:moveTo>
                      <a:pt x="3206721" y="0"/>
                    </a:moveTo>
                    <a:lnTo>
                      <a:pt x="3371718" y="0"/>
                    </a:lnTo>
                    <a:lnTo>
                      <a:pt x="3060687" y="1364082"/>
                    </a:lnTo>
                    <a:lnTo>
                      <a:pt x="0" y="1364082"/>
                    </a:lnTo>
                    <a:lnTo>
                      <a:pt x="37796" y="1212899"/>
                    </a:lnTo>
                    <a:lnTo>
                      <a:pt x="2940981" y="1221491"/>
                    </a:lnTo>
                    <a:cubicBezTo>
                      <a:pt x="3042056" y="817191"/>
                      <a:pt x="3105646" y="404300"/>
                      <a:pt x="3206721" y="0"/>
                    </a:cubicBezTo>
                    <a:close/>
                  </a:path>
                </a:pathLst>
              </a:custGeom>
              <a:solidFill>
                <a:srgbClr val="01698A"/>
              </a:solidFill>
              <a:ln w="12700" cap="flat" cmpd="sng" algn="ctr">
                <a:solidFill>
                  <a:srgbClr val="01698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521BF0E-9F55-4035-A245-C64C3262A054}"/>
                </a:ext>
              </a:extLst>
            </p:cNvPr>
            <p:cNvSpPr txBox="1"/>
            <p:nvPr/>
          </p:nvSpPr>
          <p:spPr>
            <a:xfrm>
              <a:off x="1746196" y="3961760"/>
              <a:ext cx="324686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 pitchFamily="34" charset="0"/>
                </a:rPr>
                <a:t>закупки, осуществленные через электронный каталог на стандартные товары, где цена является единственным критерием оценки</a:t>
              </a:r>
              <a:endPara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grpSp>
          <p:nvGrpSpPr>
            <p:cNvPr id="95" name="Group 18">
              <a:extLst>
                <a:ext uri="{FF2B5EF4-FFF2-40B4-BE49-F238E27FC236}">
                  <a16:creationId xmlns:a16="http://schemas.microsoft.com/office/drawing/2014/main" id="{01BAD08B-EAB1-408C-A652-0AE29A51E292}"/>
                </a:ext>
              </a:extLst>
            </p:cNvPr>
            <p:cNvGrpSpPr/>
            <p:nvPr/>
          </p:nvGrpSpPr>
          <p:grpSpPr>
            <a:xfrm>
              <a:off x="970259" y="4160291"/>
              <a:ext cx="777316" cy="777316"/>
              <a:chOff x="896255" y="1986583"/>
              <a:chExt cx="777316" cy="777316"/>
            </a:xfrm>
          </p:grpSpPr>
          <p:sp>
            <p:nvSpPr>
              <p:cNvPr id="96" name="Oval 19">
                <a:extLst>
                  <a:ext uri="{FF2B5EF4-FFF2-40B4-BE49-F238E27FC236}">
                    <a16:creationId xmlns:a16="http://schemas.microsoft.com/office/drawing/2014/main" id="{B39490CA-8864-4B43-BD27-FCAF906AFCA3}"/>
                  </a:ext>
                </a:extLst>
              </p:cNvPr>
              <p:cNvSpPr/>
              <p:nvPr/>
            </p:nvSpPr>
            <p:spPr>
              <a:xfrm>
                <a:off x="896255" y="1986583"/>
                <a:ext cx="777316" cy="777316"/>
              </a:xfrm>
              <a:prstGeom prst="ellipse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rgbClr val="01698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7" name="Oval 20">
                <a:extLst>
                  <a:ext uri="{FF2B5EF4-FFF2-40B4-BE49-F238E27FC236}">
                    <a16:creationId xmlns:a16="http://schemas.microsoft.com/office/drawing/2014/main" id="{DBFDD341-25E0-4C1E-8C96-A1FF5ACC05ED}"/>
                  </a:ext>
                </a:extLst>
              </p:cNvPr>
              <p:cNvSpPr/>
              <p:nvPr/>
            </p:nvSpPr>
            <p:spPr>
              <a:xfrm>
                <a:off x="987877" y="2078205"/>
                <a:ext cx="594072" cy="594072"/>
              </a:xfrm>
              <a:prstGeom prst="ellipse">
                <a:avLst/>
              </a:prstGeom>
              <a:solidFill>
                <a:srgbClr val="01698A"/>
              </a:solidFill>
              <a:ln w="12700" cap="flat" cmpd="sng" algn="ctr">
                <a:solidFill>
                  <a:srgbClr val="01698A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F347754-1B3D-461A-A3A1-A415941CBA32}"/>
                  </a:ext>
                </a:extLst>
              </p:cNvPr>
              <p:cNvSpPr txBox="1"/>
              <p:nvPr/>
            </p:nvSpPr>
            <p:spPr>
              <a:xfrm>
                <a:off x="996881" y="2147286"/>
                <a:ext cx="57606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03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B3E2572-02F2-4D42-98B8-D940E4AA5477}"/>
              </a:ext>
            </a:extLst>
          </p:cNvPr>
          <p:cNvGrpSpPr/>
          <p:nvPr/>
        </p:nvGrpSpPr>
        <p:grpSpPr>
          <a:xfrm>
            <a:off x="6067711" y="3072856"/>
            <a:ext cx="4428217" cy="1632103"/>
            <a:chOff x="6812992" y="2467500"/>
            <a:chExt cx="4428217" cy="1632103"/>
          </a:xfrm>
        </p:grpSpPr>
        <p:grpSp>
          <p:nvGrpSpPr>
            <p:cNvPr id="99" name="Group 22">
              <a:extLst>
                <a:ext uri="{FF2B5EF4-FFF2-40B4-BE49-F238E27FC236}">
                  <a16:creationId xmlns:a16="http://schemas.microsoft.com/office/drawing/2014/main" id="{6E1937A6-EB4B-458D-A26A-5DF9443E4BC5}"/>
                </a:ext>
              </a:extLst>
            </p:cNvPr>
            <p:cNvGrpSpPr/>
            <p:nvPr/>
          </p:nvGrpSpPr>
          <p:grpSpPr>
            <a:xfrm>
              <a:off x="7012865" y="2467500"/>
              <a:ext cx="4228344" cy="1632103"/>
              <a:chOff x="1096128" y="1731300"/>
              <a:chExt cx="3605453" cy="1594915"/>
            </a:xfrm>
          </p:grpSpPr>
          <p:sp>
            <p:nvSpPr>
              <p:cNvPr id="100" name="Parallelogram 23">
                <a:extLst>
                  <a:ext uri="{FF2B5EF4-FFF2-40B4-BE49-F238E27FC236}">
                    <a16:creationId xmlns:a16="http://schemas.microsoft.com/office/drawing/2014/main" id="{F5A5834D-E903-43DD-BFE2-DC74C5F70714}"/>
                  </a:ext>
                </a:extLst>
              </p:cNvPr>
              <p:cNvSpPr/>
              <p:nvPr/>
            </p:nvSpPr>
            <p:spPr>
              <a:xfrm>
                <a:off x="1096128" y="1731300"/>
                <a:ext cx="3401707" cy="1364082"/>
              </a:xfrm>
              <a:prstGeom prst="parallelogram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1" name="Parallelogram 39">
                <a:extLst>
                  <a:ext uri="{FF2B5EF4-FFF2-40B4-BE49-F238E27FC236}">
                    <a16:creationId xmlns:a16="http://schemas.microsoft.com/office/drawing/2014/main" id="{7A1B69D3-68AE-4D51-8175-CF4C7BF6B909}"/>
                  </a:ext>
                </a:extLst>
              </p:cNvPr>
              <p:cNvSpPr/>
              <p:nvPr/>
            </p:nvSpPr>
            <p:spPr>
              <a:xfrm>
                <a:off x="1329862" y="1962133"/>
                <a:ext cx="3371719" cy="1364082"/>
              </a:xfrm>
              <a:custGeom>
                <a:avLst/>
                <a:gdLst>
                  <a:gd name="connsiteX0" fmla="*/ 3206721 w 3401707"/>
                  <a:gd name="connsiteY0" fmla="*/ 0 h 1364082"/>
                  <a:gd name="connsiteX1" fmla="*/ 3401707 w 3401707"/>
                  <a:gd name="connsiteY1" fmla="*/ 0 h 1364082"/>
                  <a:gd name="connsiteX2" fmla="*/ 3060687 w 3401707"/>
                  <a:gd name="connsiteY2" fmla="*/ 1364082 h 1364082"/>
                  <a:gd name="connsiteX3" fmla="*/ 0 w 3401707"/>
                  <a:gd name="connsiteY3" fmla="*/ 1364082 h 1364082"/>
                  <a:gd name="connsiteX4" fmla="*/ 37796 w 3401707"/>
                  <a:gd name="connsiteY4" fmla="*/ 1212899 h 1364082"/>
                  <a:gd name="connsiteX5" fmla="*/ 2970970 w 3401707"/>
                  <a:gd name="connsiteY5" fmla="*/ 1212899 h 1364082"/>
                  <a:gd name="connsiteX6" fmla="*/ 3206721 w 3401707"/>
                  <a:gd name="connsiteY6" fmla="*/ 0 h 1364082"/>
                  <a:gd name="connsiteX0" fmla="*/ 3206721 w 3401707"/>
                  <a:gd name="connsiteY0" fmla="*/ 0 h 1364082"/>
                  <a:gd name="connsiteX1" fmla="*/ 3401707 w 3401707"/>
                  <a:gd name="connsiteY1" fmla="*/ 0 h 1364082"/>
                  <a:gd name="connsiteX2" fmla="*/ 3060687 w 3401707"/>
                  <a:gd name="connsiteY2" fmla="*/ 1364082 h 1364082"/>
                  <a:gd name="connsiteX3" fmla="*/ 0 w 3401707"/>
                  <a:gd name="connsiteY3" fmla="*/ 1364082 h 1364082"/>
                  <a:gd name="connsiteX4" fmla="*/ 37796 w 3401707"/>
                  <a:gd name="connsiteY4" fmla="*/ 1212899 h 1364082"/>
                  <a:gd name="connsiteX5" fmla="*/ 2940982 w 3401707"/>
                  <a:gd name="connsiteY5" fmla="*/ 1212899 h 1364082"/>
                  <a:gd name="connsiteX6" fmla="*/ 3206721 w 3401707"/>
                  <a:gd name="connsiteY6" fmla="*/ 0 h 1364082"/>
                  <a:gd name="connsiteX0" fmla="*/ 3206721 w 3371719"/>
                  <a:gd name="connsiteY0" fmla="*/ 0 h 1364082"/>
                  <a:gd name="connsiteX1" fmla="*/ 3371719 w 3371719"/>
                  <a:gd name="connsiteY1" fmla="*/ 8592 h 1364082"/>
                  <a:gd name="connsiteX2" fmla="*/ 3060687 w 3371719"/>
                  <a:gd name="connsiteY2" fmla="*/ 1364082 h 1364082"/>
                  <a:gd name="connsiteX3" fmla="*/ 0 w 3371719"/>
                  <a:gd name="connsiteY3" fmla="*/ 1364082 h 1364082"/>
                  <a:gd name="connsiteX4" fmla="*/ 37796 w 3371719"/>
                  <a:gd name="connsiteY4" fmla="*/ 1212899 h 1364082"/>
                  <a:gd name="connsiteX5" fmla="*/ 2940982 w 3371719"/>
                  <a:gd name="connsiteY5" fmla="*/ 1212899 h 1364082"/>
                  <a:gd name="connsiteX6" fmla="*/ 3206721 w 3371719"/>
                  <a:gd name="connsiteY6" fmla="*/ 0 h 1364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71719" h="1364082">
                    <a:moveTo>
                      <a:pt x="3206721" y="0"/>
                    </a:moveTo>
                    <a:lnTo>
                      <a:pt x="3371719" y="8592"/>
                    </a:lnTo>
                    <a:lnTo>
                      <a:pt x="3060687" y="1364082"/>
                    </a:lnTo>
                    <a:lnTo>
                      <a:pt x="0" y="1364082"/>
                    </a:lnTo>
                    <a:lnTo>
                      <a:pt x="37796" y="1212899"/>
                    </a:lnTo>
                    <a:lnTo>
                      <a:pt x="2940982" y="1212899"/>
                    </a:lnTo>
                    <a:cubicBezTo>
                      <a:pt x="3042057" y="808599"/>
                      <a:pt x="3105646" y="404300"/>
                      <a:pt x="3206721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659D78-5AF9-4461-8678-FAB9C32F83EA}"/>
                </a:ext>
              </a:extLst>
            </p:cNvPr>
            <p:cNvSpPr txBox="1"/>
            <p:nvPr/>
          </p:nvSpPr>
          <p:spPr>
            <a:xfrm>
              <a:off x="7680367" y="2654842"/>
              <a:ext cx="29455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entury Gothic" panose="020B0502020202020204" pitchFamily="34" charset="0"/>
                  <a:cs typeface="Arial" pitchFamily="34" charset="0"/>
                </a:rPr>
                <a:t>решение закупающей организации, принятое в соответствии с частью 1 статьи 28 Закона</a:t>
              </a:r>
              <a:endParaRPr lang="en-US" altLang="ko-KR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Arial" pitchFamily="34" charset="0"/>
              </a:endParaRPr>
            </a:p>
          </p:txBody>
        </p:sp>
        <p:grpSp>
          <p:nvGrpSpPr>
            <p:cNvPr id="103" name="Group 28">
              <a:extLst>
                <a:ext uri="{FF2B5EF4-FFF2-40B4-BE49-F238E27FC236}">
                  <a16:creationId xmlns:a16="http://schemas.microsoft.com/office/drawing/2014/main" id="{8D771B86-7A22-40CA-97F3-8A6E50E6B8EC}"/>
                </a:ext>
              </a:extLst>
            </p:cNvPr>
            <p:cNvGrpSpPr/>
            <p:nvPr/>
          </p:nvGrpSpPr>
          <p:grpSpPr>
            <a:xfrm>
              <a:off x="6812992" y="2722781"/>
              <a:ext cx="777316" cy="777316"/>
              <a:chOff x="896255" y="1986583"/>
              <a:chExt cx="777316" cy="777316"/>
            </a:xfrm>
          </p:grpSpPr>
          <p:sp>
            <p:nvSpPr>
              <p:cNvPr id="104" name="Oval 29">
                <a:extLst>
                  <a:ext uri="{FF2B5EF4-FFF2-40B4-BE49-F238E27FC236}">
                    <a16:creationId xmlns:a16="http://schemas.microsoft.com/office/drawing/2014/main" id="{8C63C145-9B2D-4B3C-9F65-8B59E449A14F}"/>
                  </a:ext>
                </a:extLst>
              </p:cNvPr>
              <p:cNvSpPr/>
              <p:nvPr/>
            </p:nvSpPr>
            <p:spPr>
              <a:xfrm>
                <a:off x="896255" y="1986583"/>
                <a:ext cx="777316" cy="777316"/>
              </a:xfrm>
              <a:prstGeom prst="ellipse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5" name="Oval 30">
                <a:extLst>
                  <a:ext uri="{FF2B5EF4-FFF2-40B4-BE49-F238E27FC236}">
                    <a16:creationId xmlns:a16="http://schemas.microsoft.com/office/drawing/2014/main" id="{C540EAF6-1535-48AD-8D5C-9FF69478B5E8}"/>
                  </a:ext>
                </a:extLst>
              </p:cNvPr>
              <p:cNvSpPr/>
              <p:nvPr/>
            </p:nvSpPr>
            <p:spPr>
              <a:xfrm>
                <a:off x="987877" y="2078205"/>
                <a:ext cx="594072" cy="594072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0E6EE064-227A-496A-91E9-0666C5E7574A}"/>
                  </a:ext>
                </a:extLst>
              </p:cNvPr>
              <p:cNvSpPr txBox="1"/>
              <p:nvPr/>
            </p:nvSpPr>
            <p:spPr>
              <a:xfrm>
                <a:off x="996881" y="2147286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cs typeface="Arial" pitchFamily="34" charset="0"/>
                  </a:rPr>
                  <a:t>02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7486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24114" y="6698343"/>
            <a:ext cx="11039434" cy="7257"/>
            <a:chOff x="624114" y="6698343"/>
            <a:chExt cx="11039434" cy="7257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624114" y="6698343"/>
              <a:ext cx="3570514" cy="0"/>
            </a:xfrm>
            <a:prstGeom prst="line">
              <a:avLst/>
            </a:prstGeom>
            <a:ln w="57150">
              <a:solidFill>
                <a:srgbClr val="01698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4334385" y="6698343"/>
              <a:ext cx="3570514" cy="0"/>
            </a:xfrm>
            <a:prstGeom prst="line">
              <a:avLst/>
            </a:prstGeom>
            <a:ln w="57150">
              <a:solidFill>
                <a:srgbClr val="3D9106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8093034" y="6705600"/>
              <a:ext cx="3570514" cy="0"/>
            </a:xfrm>
            <a:prstGeom prst="line">
              <a:avLst/>
            </a:prstGeom>
            <a:ln w="57150">
              <a:solidFill>
                <a:srgbClr val="05678E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文本框 15"/>
          <p:cNvSpPr txBox="1"/>
          <p:nvPr/>
        </p:nvSpPr>
        <p:spPr>
          <a:xfrm>
            <a:off x="920045" y="253390"/>
            <a:ext cx="10608842" cy="58477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ru-RU" altLang="zh-CN" sz="3200" b="1" dirty="0">
                <a:solidFill>
                  <a:srgbClr val="1B4367"/>
                </a:solidFill>
                <a:latin typeface="Century Gothic" panose="020B0502020202020204" pitchFamily="34" charset="0"/>
                <a:cs typeface="+mn-ea"/>
                <a:sym typeface="+mn-lt"/>
              </a:rPr>
              <a:t>ТРИ ИНСТАНЦИИ</a:t>
            </a:r>
            <a:endParaRPr lang="zh-CN" altLang="en-US" sz="3200" b="1" dirty="0">
              <a:solidFill>
                <a:srgbClr val="1B4367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cxnSp>
        <p:nvCxnSpPr>
          <p:cNvPr id="9" name="直接连接符 28"/>
          <p:cNvCxnSpPr/>
          <p:nvPr/>
        </p:nvCxnSpPr>
        <p:spPr>
          <a:xfrm flipV="1">
            <a:off x="1040703" y="1030514"/>
            <a:ext cx="10077240" cy="20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1"/>
          <p:cNvSpPr txBox="1"/>
          <p:nvPr/>
        </p:nvSpPr>
        <p:spPr>
          <a:xfrm>
            <a:off x="3568351" y="1224899"/>
            <a:ext cx="5021943" cy="338554"/>
          </a:xfrm>
          <a:prstGeom prst="rect">
            <a:avLst/>
          </a:prstGeom>
          <a:solidFill>
            <a:srgbClr val="01698A"/>
          </a:solidFill>
        </p:spPr>
        <p:txBody>
          <a:bodyPr wrap="square" lIns="91440" tIns="45720" rIns="91440" bIns="45720" rtlCol="0">
            <a:spAutoFit/>
          </a:bodyPr>
          <a:lstStyle/>
          <a:p>
            <a:pPr lvl="0" algn="ctr" defTabSz="914377">
              <a:defRPr/>
            </a:pPr>
            <a:r>
              <a:rPr lang="ru-RU" altLang="zh-CN" sz="1600" b="1" dirty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Решение о присуждении контракта</a:t>
            </a:r>
          </a:p>
        </p:txBody>
      </p:sp>
      <p:cxnSp>
        <p:nvCxnSpPr>
          <p:cNvPr id="3" name="Прямая со стрелкой 2"/>
          <p:cNvCxnSpPr>
            <a:cxnSpLocks/>
          </p:cNvCxnSpPr>
          <p:nvPr/>
        </p:nvCxnSpPr>
        <p:spPr>
          <a:xfrm flipH="1">
            <a:off x="6073936" y="1548837"/>
            <a:ext cx="5386" cy="27516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3" idx="1"/>
          </p:cNvCxnSpPr>
          <p:nvPr/>
        </p:nvCxnSpPr>
        <p:spPr>
          <a:xfrm flipH="1">
            <a:off x="4142175" y="1990507"/>
            <a:ext cx="932251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054566" y="1990507"/>
            <a:ext cx="780029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9" idx="2"/>
          </p:cNvCxnSpPr>
          <p:nvPr/>
        </p:nvCxnSpPr>
        <p:spPr>
          <a:xfrm>
            <a:off x="3149412" y="2159784"/>
            <a:ext cx="0" cy="27104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  <a:stCxn id="20" idx="2"/>
          </p:cNvCxnSpPr>
          <p:nvPr/>
        </p:nvCxnSpPr>
        <p:spPr>
          <a:xfrm>
            <a:off x="8833075" y="2159784"/>
            <a:ext cx="0" cy="288946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/>
            <a:stCxn id="27" idx="1"/>
            <a:endCxn id="24" idx="3"/>
          </p:cNvCxnSpPr>
          <p:nvPr/>
        </p:nvCxnSpPr>
        <p:spPr>
          <a:xfrm flipH="1" flipV="1">
            <a:off x="4337183" y="2741118"/>
            <a:ext cx="743990" cy="408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7" idx="3"/>
          </p:cNvCxnSpPr>
          <p:nvPr/>
        </p:nvCxnSpPr>
        <p:spPr>
          <a:xfrm flipH="1">
            <a:off x="7066699" y="2745198"/>
            <a:ext cx="767896" cy="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cxnSpLocks/>
          </p:cNvCxnSpPr>
          <p:nvPr/>
        </p:nvCxnSpPr>
        <p:spPr>
          <a:xfrm>
            <a:off x="8830076" y="3035500"/>
            <a:ext cx="0" cy="31730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090617" y="3557837"/>
            <a:ext cx="767896" cy="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178907" y="3558529"/>
            <a:ext cx="932251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/>
          </p:cNvCxnSpPr>
          <p:nvPr/>
        </p:nvCxnSpPr>
        <p:spPr>
          <a:xfrm flipV="1">
            <a:off x="3151966" y="3046765"/>
            <a:ext cx="0" cy="313375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B33B9803-C06B-4000-AF86-EDA927724808}"/>
              </a:ext>
            </a:extLst>
          </p:cNvPr>
          <p:cNvCxnSpPr>
            <a:cxnSpLocks/>
          </p:cNvCxnSpPr>
          <p:nvPr/>
        </p:nvCxnSpPr>
        <p:spPr>
          <a:xfrm>
            <a:off x="6073936" y="3720068"/>
            <a:ext cx="0" cy="309007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DB42829D-B807-41A4-84F3-C697A57035F6}"/>
              </a:ext>
            </a:extLst>
          </p:cNvPr>
          <p:cNvCxnSpPr>
            <a:cxnSpLocks/>
          </p:cNvCxnSpPr>
          <p:nvPr/>
        </p:nvCxnSpPr>
        <p:spPr>
          <a:xfrm>
            <a:off x="7096684" y="4211036"/>
            <a:ext cx="767895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3BD2B474-9E1C-4BBB-898D-D2B82841816A}"/>
              </a:ext>
            </a:extLst>
          </p:cNvPr>
          <p:cNvCxnSpPr/>
          <p:nvPr/>
        </p:nvCxnSpPr>
        <p:spPr>
          <a:xfrm flipH="1">
            <a:off x="7078831" y="4837475"/>
            <a:ext cx="767896" cy="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64694F0-7728-408F-9D15-AE15D89FB9DA}"/>
              </a:ext>
            </a:extLst>
          </p:cNvPr>
          <p:cNvCxnSpPr>
            <a:cxnSpLocks/>
          </p:cNvCxnSpPr>
          <p:nvPr/>
        </p:nvCxnSpPr>
        <p:spPr>
          <a:xfrm>
            <a:off x="8830076" y="4869168"/>
            <a:ext cx="0" cy="47117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FC65844D-5A10-47BE-9A16-85A855249ECD}"/>
              </a:ext>
            </a:extLst>
          </p:cNvPr>
          <p:cNvCxnSpPr/>
          <p:nvPr/>
        </p:nvCxnSpPr>
        <p:spPr>
          <a:xfrm flipH="1">
            <a:off x="7090617" y="5519439"/>
            <a:ext cx="767896" cy="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F357BCE1-604A-4890-9FA4-8B0EAFF64CEC}"/>
              </a:ext>
            </a:extLst>
          </p:cNvPr>
          <p:cNvCxnSpPr/>
          <p:nvPr/>
        </p:nvCxnSpPr>
        <p:spPr>
          <a:xfrm flipH="1">
            <a:off x="4172840" y="5519439"/>
            <a:ext cx="932251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id="{D92505B3-A4F6-4238-8059-2AD54241E39C}"/>
              </a:ext>
            </a:extLst>
          </p:cNvPr>
          <p:cNvCxnSpPr>
            <a:stCxn id="60" idx="1"/>
          </p:cNvCxnSpPr>
          <p:nvPr/>
        </p:nvCxnSpPr>
        <p:spPr>
          <a:xfrm rot="10800000">
            <a:off x="1800225" y="3033506"/>
            <a:ext cx="387826" cy="2476111"/>
          </a:xfrm>
          <a:prstGeom prst="bentConnector2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E9BE2087-D897-49D6-A107-27F061CD4771}"/>
              </a:ext>
            </a:extLst>
          </p:cNvPr>
          <p:cNvCxnSpPr>
            <a:cxnSpLocks/>
          </p:cNvCxnSpPr>
          <p:nvPr/>
        </p:nvCxnSpPr>
        <p:spPr>
          <a:xfrm>
            <a:off x="8830076" y="5678893"/>
            <a:ext cx="0" cy="31730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48FAB5A2-B53B-4C35-87BF-9790D373F2B1}"/>
              </a:ext>
            </a:extLst>
          </p:cNvPr>
          <p:cNvCxnSpPr/>
          <p:nvPr/>
        </p:nvCxnSpPr>
        <p:spPr>
          <a:xfrm flipH="1">
            <a:off x="7090617" y="6154027"/>
            <a:ext cx="767896" cy="1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B3924C97-B70A-4BEB-B482-3B2309EB82E2}"/>
              </a:ext>
            </a:extLst>
          </p:cNvPr>
          <p:cNvGrpSpPr/>
          <p:nvPr/>
        </p:nvGrpSpPr>
        <p:grpSpPr>
          <a:xfrm>
            <a:off x="1528144" y="1821230"/>
            <a:ext cx="10012876" cy="4511277"/>
            <a:chOff x="1528144" y="1821230"/>
            <a:chExt cx="10012876" cy="4511277"/>
          </a:xfrm>
        </p:grpSpPr>
        <p:sp>
          <p:nvSpPr>
            <p:cNvPr id="60" name="文本框 11">
              <a:extLst>
                <a:ext uri="{FF2B5EF4-FFF2-40B4-BE49-F238E27FC236}">
                  <a16:creationId xmlns:a16="http://schemas.microsoft.com/office/drawing/2014/main" id="{8DE9D148-43F0-434C-997B-0E081D403F0E}"/>
                </a:ext>
              </a:extLst>
            </p:cNvPr>
            <p:cNvSpPr txBox="1"/>
            <p:nvPr/>
          </p:nvSpPr>
          <p:spPr>
            <a:xfrm>
              <a:off x="2188051" y="5340339"/>
              <a:ext cx="1985526" cy="338554"/>
            </a:xfrm>
            <a:prstGeom prst="rect">
              <a:avLst/>
            </a:prstGeom>
            <a:noFill/>
            <a:ln>
              <a:solidFill>
                <a:srgbClr val="00EA6A"/>
              </a:solidFill>
            </a:ln>
          </p:spPr>
          <p:txBody>
            <a:bodyPr wrap="square" lIns="91440" tIns="45720" rIns="91440" bIns="45720" rtlCol="0">
              <a:spAutoFit/>
            </a:bodyPr>
            <a:lstStyle/>
            <a:p>
              <a:pPr lvl="0" algn="ctr" defTabSz="914377">
                <a:defRPr/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+mn-ea"/>
                  <a:sym typeface="+mn-lt"/>
                </a:rPr>
                <a:t>Да</a:t>
              </a:r>
            </a:p>
          </p:txBody>
        </p: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D249F951-7EFE-462A-BC34-CCA9DF25E8D2}"/>
                </a:ext>
              </a:extLst>
            </p:cNvPr>
            <p:cNvGrpSpPr/>
            <p:nvPr/>
          </p:nvGrpSpPr>
          <p:grpSpPr>
            <a:xfrm>
              <a:off x="1528144" y="1821230"/>
              <a:ext cx="10012876" cy="4511277"/>
              <a:chOff x="1528144" y="1821230"/>
              <a:chExt cx="10012876" cy="4511277"/>
            </a:xfrm>
            <a:noFill/>
          </p:grpSpPr>
          <p:grpSp>
            <p:nvGrpSpPr>
              <p:cNvPr id="33" name="Группа 32">
                <a:extLst>
                  <a:ext uri="{FF2B5EF4-FFF2-40B4-BE49-F238E27FC236}">
                    <a16:creationId xmlns:a16="http://schemas.microsoft.com/office/drawing/2014/main" id="{A0AAD36A-8ECC-456A-AD5A-388B75318657}"/>
                  </a:ext>
                </a:extLst>
              </p:cNvPr>
              <p:cNvGrpSpPr/>
              <p:nvPr/>
            </p:nvGrpSpPr>
            <p:grpSpPr>
              <a:xfrm>
                <a:off x="1528144" y="1821230"/>
                <a:ext cx="10012876" cy="3857879"/>
                <a:chOff x="1540278" y="2035251"/>
                <a:chExt cx="10012876" cy="3857879"/>
              </a:xfrm>
              <a:grpFill/>
            </p:grpSpPr>
            <p:sp>
              <p:nvSpPr>
                <p:cNvPr id="13" name="文本框 11"/>
                <p:cNvSpPr txBox="1"/>
                <p:nvPr/>
              </p:nvSpPr>
              <p:spPr>
                <a:xfrm>
                  <a:off x="5086560" y="2035251"/>
                  <a:ext cx="1985526" cy="338554"/>
                </a:xfrm>
                <a:prstGeom prst="rect">
                  <a:avLst/>
                </a:prstGeom>
                <a:grpFill/>
                <a:ln>
                  <a:solidFill>
                    <a:srgbClr val="01698A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Согласны?</a:t>
                  </a:r>
                </a:p>
              </p:txBody>
            </p:sp>
            <p:sp>
              <p:nvSpPr>
                <p:cNvPr id="19" name="文本框 11"/>
                <p:cNvSpPr txBox="1"/>
                <p:nvPr/>
              </p:nvSpPr>
              <p:spPr>
                <a:xfrm>
                  <a:off x="2168783" y="2035251"/>
                  <a:ext cx="1985526" cy="338554"/>
                </a:xfrm>
                <a:prstGeom prst="rect">
                  <a:avLst/>
                </a:prstGeom>
                <a:grpFill/>
                <a:ln>
                  <a:solidFill>
                    <a:srgbClr val="00EA6A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Да</a:t>
                  </a:r>
                </a:p>
              </p:txBody>
            </p:sp>
            <p:sp>
              <p:nvSpPr>
                <p:cNvPr id="20" name="文本框 11"/>
                <p:cNvSpPr txBox="1"/>
                <p:nvPr/>
              </p:nvSpPr>
              <p:spPr>
                <a:xfrm>
                  <a:off x="7852446" y="2035251"/>
                  <a:ext cx="1985526" cy="338554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Нет</a:t>
                  </a:r>
                </a:p>
              </p:txBody>
            </p:sp>
            <p:sp>
              <p:nvSpPr>
                <p:cNvPr id="24" name="文本框 11"/>
                <p:cNvSpPr txBox="1"/>
                <p:nvPr/>
              </p:nvSpPr>
              <p:spPr>
                <a:xfrm>
                  <a:off x="1540278" y="2662751"/>
                  <a:ext cx="2809039" cy="584775"/>
                </a:xfrm>
                <a:prstGeom prst="rect">
                  <a:avLst/>
                </a:prstGeom>
                <a:grpFill/>
                <a:ln>
                  <a:solidFill>
                    <a:srgbClr val="00EA6A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Не предпринимаются никакие действия</a:t>
                  </a:r>
                </a:p>
              </p:txBody>
            </p:sp>
            <p:sp>
              <p:nvSpPr>
                <p:cNvPr id="26" name="文本框 11"/>
                <p:cNvSpPr txBox="1"/>
                <p:nvPr/>
              </p:nvSpPr>
              <p:spPr>
                <a:xfrm>
                  <a:off x="7858861" y="2666833"/>
                  <a:ext cx="2781423" cy="584775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Подача жалобы в Комиссию ЗО</a:t>
                  </a:r>
                </a:p>
              </p:txBody>
            </p:sp>
            <p:sp>
              <p:nvSpPr>
                <p:cNvPr id="27" name="文本框 11"/>
                <p:cNvSpPr txBox="1"/>
                <p:nvPr/>
              </p:nvSpPr>
              <p:spPr>
                <a:xfrm>
                  <a:off x="5093307" y="2666832"/>
                  <a:ext cx="1985526" cy="584775"/>
                </a:xfrm>
                <a:prstGeom prst="rect">
                  <a:avLst/>
                </a:prstGeom>
                <a:grpFill/>
                <a:ln>
                  <a:solidFill>
                    <a:srgbClr val="00EA6A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Жалоба удовлетворена</a:t>
                  </a:r>
                </a:p>
              </p:txBody>
            </p:sp>
            <p:sp>
              <p:nvSpPr>
                <p:cNvPr id="35" name="文本框 11"/>
                <p:cNvSpPr txBox="1"/>
                <p:nvPr/>
              </p:nvSpPr>
              <p:spPr>
                <a:xfrm>
                  <a:off x="7876713" y="3586360"/>
                  <a:ext cx="3253361" cy="338554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Признана необоснованной</a:t>
                  </a:r>
                </a:p>
              </p:txBody>
            </p:sp>
            <p:sp>
              <p:nvSpPr>
                <p:cNvPr id="37" name="文本框 11"/>
                <p:cNvSpPr txBox="1"/>
                <p:nvPr/>
              </p:nvSpPr>
              <p:spPr>
                <a:xfrm>
                  <a:off x="5123292" y="3595535"/>
                  <a:ext cx="1985526" cy="338554"/>
                </a:xfrm>
                <a:prstGeom prst="rect">
                  <a:avLst/>
                </a:prstGeom>
                <a:grpFill/>
                <a:ln>
                  <a:solidFill>
                    <a:srgbClr val="01698A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Согласны?</a:t>
                  </a:r>
                </a:p>
              </p:txBody>
            </p:sp>
            <p:sp>
              <p:nvSpPr>
                <p:cNvPr id="38" name="文本框 11"/>
                <p:cNvSpPr txBox="1"/>
                <p:nvPr/>
              </p:nvSpPr>
              <p:spPr>
                <a:xfrm>
                  <a:off x="2180917" y="3586338"/>
                  <a:ext cx="1985526" cy="338554"/>
                </a:xfrm>
                <a:prstGeom prst="rect">
                  <a:avLst/>
                </a:prstGeom>
                <a:grpFill/>
                <a:ln>
                  <a:solidFill>
                    <a:srgbClr val="00EA6A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Да</a:t>
                  </a:r>
                </a:p>
              </p:txBody>
            </p:sp>
            <p:sp>
              <p:nvSpPr>
                <p:cNvPr id="41" name="文本框 11">
                  <a:extLst>
                    <a:ext uri="{FF2B5EF4-FFF2-40B4-BE49-F238E27FC236}">
                      <a16:creationId xmlns:a16="http://schemas.microsoft.com/office/drawing/2014/main" id="{2FA36F21-0E1C-4F27-B627-B139A5711027}"/>
                    </a:ext>
                  </a:extLst>
                </p:cNvPr>
                <p:cNvSpPr txBox="1"/>
                <p:nvPr/>
              </p:nvSpPr>
              <p:spPr>
                <a:xfrm>
                  <a:off x="5123292" y="4258130"/>
                  <a:ext cx="1985526" cy="338554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Нет</a:t>
                  </a:r>
                </a:p>
              </p:txBody>
            </p:sp>
            <p:sp>
              <p:nvSpPr>
                <p:cNvPr id="43" name="文本框 11">
                  <a:extLst>
                    <a:ext uri="{FF2B5EF4-FFF2-40B4-BE49-F238E27FC236}">
                      <a16:creationId xmlns:a16="http://schemas.microsoft.com/office/drawing/2014/main" id="{A635A000-2373-4500-9C33-AF2CFAA448D4}"/>
                    </a:ext>
                  </a:extLst>
                </p:cNvPr>
                <p:cNvSpPr txBox="1"/>
                <p:nvPr/>
              </p:nvSpPr>
              <p:spPr>
                <a:xfrm>
                  <a:off x="7876713" y="4252192"/>
                  <a:ext cx="3676441" cy="830997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Подача административной жалобы в Независимую Комиссию</a:t>
                  </a:r>
                </a:p>
              </p:txBody>
            </p:sp>
            <p:sp>
              <p:nvSpPr>
                <p:cNvPr id="46" name="文本框 11">
                  <a:extLst>
                    <a:ext uri="{FF2B5EF4-FFF2-40B4-BE49-F238E27FC236}">
                      <a16:creationId xmlns:a16="http://schemas.microsoft.com/office/drawing/2014/main" id="{466439D1-3E91-4BF0-A5F9-F603C8F97A9D}"/>
                    </a:ext>
                  </a:extLst>
                </p:cNvPr>
                <p:cNvSpPr txBox="1"/>
                <p:nvPr/>
              </p:nvSpPr>
              <p:spPr>
                <a:xfrm>
                  <a:off x="5117225" y="4807937"/>
                  <a:ext cx="1985526" cy="584775"/>
                </a:xfrm>
                <a:prstGeom prst="rect">
                  <a:avLst/>
                </a:prstGeom>
                <a:grpFill/>
                <a:ln>
                  <a:solidFill>
                    <a:srgbClr val="00EA6A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 err="1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Адм.жалоба</a:t>
                  </a: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 удовлетворена</a:t>
                  </a:r>
                </a:p>
              </p:txBody>
            </p:sp>
            <p:sp>
              <p:nvSpPr>
                <p:cNvPr id="48" name="文本框 11">
                  <a:extLst>
                    <a:ext uri="{FF2B5EF4-FFF2-40B4-BE49-F238E27FC236}">
                      <a16:creationId xmlns:a16="http://schemas.microsoft.com/office/drawing/2014/main" id="{63A75EDA-D8B9-4341-B845-2B889BA9412D}"/>
                    </a:ext>
                  </a:extLst>
                </p:cNvPr>
                <p:cNvSpPr txBox="1"/>
                <p:nvPr/>
              </p:nvSpPr>
              <p:spPr>
                <a:xfrm>
                  <a:off x="7876713" y="5554360"/>
                  <a:ext cx="3253361" cy="338554"/>
                </a:xfrm>
                <a:prstGeom prst="rect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Признана необоснованной</a:t>
                  </a:r>
                </a:p>
              </p:txBody>
            </p:sp>
            <p:sp>
              <p:nvSpPr>
                <p:cNvPr id="50" name="文本框 11">
                  <a:extLst>
                    <a:ext uri="{FF2B5EF4-FFF2-40B4-BE49-F238E27FC236}">
                      <a16:creationId xmlns:a16="http://schemas.microsoft.com/office/drawing/2014/main" id="{BDF6E479-61AF-4AE8-9732-C5D2142B6B27}"/>
                    </a:ext>
                  </a:extLst>
                </p:cNvPr>
                <p:cNvSpPr txBox="1"/>
                <p:nvPr/>
              </p:nvSpPr>
              <p:spPr>
                <a:xfrm>
                  <a:off x="5123292" y="5554576"/>
                  <a:ext cx="1985526" cy="338554"/>
                </a:xfrm>
                <a:prstGeom prst="rect">
                  <a:avLst/>
                </a:prstGeom>
                <a:grpFill/>
                <a:ln>
                  <a:solidFill>
                    <a:srgbClr val="01698A"/>
                  </a:solidFill>
                </a:ln>
              </p:spPr>
              <p:txBody>
                <a:bodyPr wrap="square" lIns="91440" tIns="45720" rIns="91440" bIns="45720" rtlCol="0">
                  <a:spAutoFit/>
                </a:bodyPr>
                <a:lstStyle/>
                <a:p>
                  <a:pPr lvl="0" algn="ctr" defTabSz="914377">
                    <a:defRPr/>
                  </a:pPr>
                  <a:r>
                    <a:rPr lang="ru-RU" altLang="zh-CN" sz="1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cs typeface="+mn-ea"/>
                      <a:sym typeface="+mn-lt"/>
                    </a:rPr>
                    <a:t>Согласны?</a:t>
                  </a:r>
                </a:p>
              </p:txBody>
            </p:sp>
          </p:grpSp>
          <p:sp>
            <p:nvSpPr>
              <p:cNvPr id="64" name="文本框 11">
                <a:extLst>
                  <a:ext uri="{FF2B5EF4-FFF2-40B4-BE49-F238E27FC236}">
                    <a16:creationId xmlns:a16="http://schemas.microsoft.com/office/drawing/2014/main" id="{8BEF3C6D-B920-4A70-B68D-0DF746201D24}"/>
                  </a:ext>
                </a:extLst>
              </p:cNvPr>
              <p:cNvSpPr txBox="1"/>
              <p:nvPr/>
            </p:nvSpPr>
            <p:spPr>
              <a:xfrm>
                <a:off x="7858513" y="5980787"/>
                <a:ext cx="1985526" cy="338554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lvl="0" algn="ctr" defTabSz="914377">
                  <a:defRPr/>
                </a:pPr>
                <a:r>
                  <a:rPr lang="ru-RU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cs typeface="+mn-ea"/>
                    <a:sym typeface="+mn-lt"/>
                  </a:rPr>
                  <a:t>Нет</a:t>
                </a:r>
              </a:p>
            </p:txBody>
          </p:sp>
          <p:sp>
            <p:nvSpPr>
              <p:cNvPr id="67" name="文本框 11">
                <a:extLst>
                  <a:ext uri="{FF2B5EF4-FFF2-40B4-BE49-F238E27FC236}">
                    <a16:creationId xmlns:a16="http://schemas.microsoft.com/office/drawing/2014/main" id="{B0CA74D3-708F-4792-8381-A32E41D97454}"/>
                  </a:ext>
                </a:extLst>
              </p:cNvPr>
              <p:cNvSpPr txBox="1"/>
              <p:nvPr/>
            </p:nvSpPr>
            <p:spPr>
              <a:xfrm>
                <a:off x="5126879" y="5993953"/>
                <a:ext cx="1985526" cy="338554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lvl="0" algn="ctr" defTabSz="914377">
                  <a:defRPr/>
                </a:pPr>
                <a:r>
                  <a:rPr lang="ru-RU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cs typeface="+mn-ea"/>
                    <a:sym typeface="+mn-lt"/>
                  </a:rPr>
                  <a:t>СУД</a:t>
                </a:r>
              </a:p>
            </p:txBody>
          </p:sp>
          <p:sp>
            <p:nvSpPr>
              <p:cNvPr id="68" name="文本框 11">
                <a:extLst>
                  <a:ext uri="{FF2B5EF4-FFF2-40B4-BE49-F238E27FC236}">
                    <a16:creationId xmlns:a16="http://schemas.microsoft.com/office/drawing/2014/main" id="{811E7CF2-458E-4151-8EC2-F8F8E7260CDE}"/>
                  </a:ext>
                </a:extLst>
              </p:cNvPr>
              <p:cNvSpPr txBox="1"/>
              <p:nvPr/>
            </p:nvSpPr>
            <p:spPr>
              <a:xfrm>
                <a:off x="2178232" y="5980787"/>
                <a:ext cx="1985526" cy="338554"/>
              </a:xfrm>
              <a:prstGeom prst="rect">
                <a:avLst/>
              </a:prstGeom>
              <a:grpFill/>
              <a:ln>
                <a:solidFill>
                  <a:srgbClr val="00EA6A"/>
                </a:solidFill>
              </a:ln>
            </p:spPr>
            <p:txBody>
              <a:bodyPr wrap="square" lIns="91440" tIns="45720" rIns="91440" bIns="45720" rtlCol="0">
                <a:spAutoFit/>
              </a:bodyPr>
              <a:lstStyle/>
              <a:p>
                <a:pPr lvl="0" algn="ctr" defTabSz="914377">
                  <a:defRPr/>
                </a:pPr>
                <a:r>
                  <a:rPr lang="ru-RU" altLang="zh-CN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cs typeface="+mn-ea"/>
                    <a:sym typeface="+mn-lt"/>
                  </a:rPr>
                  <a:t>Решение</a:t>
                </a:r>
              </a:p>
            </p:txBody>
          </p:sp>
        </p:grpSp>
      </p:grp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9BB1A822-28AD-4AE8-9117-112763A6268A}"/>
              </a:ext>
            </a:extLst>
          </p:cNvPr>
          <p:cNvCxnSpPr/>
          <p:nvPr/>
        </p:nvCxnSpPr>
        <p:spPr>
          <a:xfrm flipH="1">
            <a:off x="4172840" y="6196269"/>
            <a:ext cx="932251" cy="0"/>
          </a:xfrm>
          <a:prstGeom prst="straightConnector1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оединитель: уступ 72">
            <a:extLst>
              <a:ext uri="{FF2B5EF4-FFF2-40B4-BE49-F238E27FC236}">
                <a16:creationId xmlns:a16="http://schemas.microsoft.com/office/drawing/2014/main" id="{7415AFD4-2EB1-422D-89AB-0576FCA2AB3B}"/>
              </a:ext>
            </a:extLst>
          </p:cNvPr>
          <p:cNvCxnSpPr>
            <a:stCxn id="68" idx="1"/>
            <a:endCxn id="24" idx="1"/>
          </p:cNvCxnSpPr>
          <p:nvPr/>
        </p:nvCxnSpPr>
        <p:spPr>
          <a:xfrm rot="10800000">
            <a:off x="1528144" y="2741118"/>
            <a:ext cx="650088" cy="3408946"/>
          </a:xfrm>
          <a:prstGeom prst="bentConnector3">
            <a:avLst>
              <a:gd name="adj1" fmla="val 135164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781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125972"/>
          </a:xfrm>
          <a:solidFill>
            <a:schemeClr val="bg2"/>
          </a:solidFill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2993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1040FE6-38F6-9C76-5753-051E5854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6CDF404-7E17-A4C2-4E0A-0306EEC4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506-10BC-4987-8D97-3F0C522185E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5FF034-CF7E-AA7E-38AF-A6A9214BC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8010" y="-448507"/>
            <a:ext cx="6615978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ru-KG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y-KG" altLang="ru-KG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ru-KG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y-KG" altLang="ru-KG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Документтер менен танышуу үчүн төмөнкү QR кодту сканерлеңиз.</a:t>
            </a:r>
            <a:endParaRPr kumimoji="0" lang="ky-KG" altLang="ru-KG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y-KG" altLang="ru-K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5" descr="http://qrcoder.ru/code/?https%3A%2F%2Fdrive.google.com%2Fdrive%2Ffolders%2F0B1IAo-nDnJeofkdiaGJ2dlRpMlZhMGtZZFZNSy1FQ0hPekd2dGJWWlViWHNZYnVXcEhWVEk%3Fresourcekey%3D0-loFzEl5h1MF6QUXDrpJRlg%26usp%3Dsharing&amp;10&amp;0">
            <a:extLst>
              <a:ext uri="{FF2B5EF4-FFF2-40B4-BE49-F238E27FC236}">
                <a16:creationId xmlns:a16="http://schemas.microsoft.com/office/drawing/2014/main" id="{F32D5ABB-4DB0-A8E9-F4A1-9A7BB5828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904876"/>
            <a:ext cx="5816600" cy="58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4A233C5-07F0-9214-B97A-956B3BE22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73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y-KG" altLang="ru-KG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ky-KG" altLang="ru-K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5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"/>
          <p:cNvSpPr/>
          <p:nvPr/>
        </p:nvSpPr>
        <p:spPr>
          <a:xfrm>
            <a:off x="1178214" y="4013200"/>
            <a:ext cx="1255118" cy="12553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99" extrusionOk="0">
                <a:moveTo>
                  <a:pt x="8694" y="0"/>
                </a:moveTo>
                <a:cubicBezTo>
                  <a:pt x="8195" y="0"/>
                  <a:pt x="7896" y="-1"/>
                  <a:pt x="7697" y="82"/>
                </a:cubicBezTo>
                <a:cubicBezTo>
                  <a:pt x="7409" y="187"/>
                  <a:pt x="7183" y="416"/>
                  <a:pt x="7079" y="704"/>
                </a:cubicBezTo>
                <a:cubicBezTo>
                  <a:pt x="6996" y="903"/>
                  <a:pt x="6997" y="1202"/>
                  <a:pt x="6997" y="1701"/>
                </a:cubicBezTo>
                <a:lnTo>
                  <a:pt x="6997" y="6996"/>
                </a:lnTo>
                <a:lnTo>
                  <a:pt x="1701" y="6996"/>
                </a:lnTo>
                <a:cubicBezTo>
                  <a:pt x="1202" y="6996"/>
                  <a:pt x="903" y="6995"/>
                  <a:pt x="704" y="7078"/>
                </a:cubicBezTo>
                <a:cubicBezTo>
                  <a:pt x="416" y="7183"/>
                  <a:pt x="187" y="7409"/>
                  <a:pt x="82" y="7696"/>
                </a:cubicBezTo>
                <a:cubicBezTo>
                  <a:pt x="-1" y="7895"/>
                  <a:pt x="0" y="8195"/>
                  <a:pt x="0" y="8693"/>
                </a:cubicBezTo>
                <a:lnTo>
                  <a:pt x="0" y="12903"/>
                </a:lnTo>
                <a:cubicBezTo>
                  <a:pt x="0" y="13401"/>
                  <a:pt x="-1" y="13700"/>
                  <a:pt x="82" y="13900"/>
                </a:cubicBezTo>
                <a:cubicBezTo>
                  <a:pt x="187" y="14187"/>
                  <a:pt x="416" y="14413"/>
                  <a:pt x="704" y="14518"/>
                </a:cubicBezTo>
                <a:cubicBezTo>
                  <a:pt x="903" y="14601"/>
                  <a:pt x="1202" y="14603"/>
                  <a:pt x="1701" y="14603"/>
                </a:cubicBezTo>
                <a:lnTo>
                  <a:pt x="6997" y="14603"/>
                </a:lnTo>
                <a:lnTo>
                  <a:pt x="6997" y="19899"/>
                </a:lnTo>
                <a:cubicBezTo>
                  <a:pt x="6997" y="20397"/>
                  <a:pt x="6996" y="20696"/>
                  <a:pt x="7079" y="20896"/>
                </a:cubicBezTo>
                <a:cubicBezTo>
                  <a:pt x="7183" y="21183"/>
                  <a:pt x="7409" y="21409"/>
                  <a:pt x="7697" y="21514"/>
                </a:cubicBezTo>
                <a:cubicBezTo>
                  <a:pt x="7896" y="21597"/>
                  <a:pt x="8195" y="21599"/>
                  <a:pt x="8694" y="21599"/>
                </a:cubicBezTo>
                <a:lnTo>
                  <a:pt x="12904" y="21599"/>
                </a:lnTo>
                <a:cubicBezTo>
                  <a:pt x="13403" y="21599"/>
                  <a:pt x="13702" y="21597"/>
                  <a:pt x="13901" y="21514"/>
                </a:cubicBezTo>
                <a:cubicBezTo>
                  <a:pt x="14189" y="21409"/>
                  <a:pt x="14415" y="21183"/>
                  <a:pt x="14519" y="20896"/>
                </a:cubicBezTo>
                <a:cubicBezTo>
                  <a:pt x="14602" y="20696"/>
                  <a:pt x="14605" y="20397"/>
                  <a:pt x="14605" y="19899"/>
                </a:cubicBezTo>
                <a:lnTo>
                  <a:pt x="14605" y="14603"/>
                </a:lnTo>
                <a:lnTo>
                  <a:pt x="19901" y="14603"/>
                </a:lnTo>
                <a:cubicBezTo>
                  <a:pt x="20399" y="14603"/>
                  <a:pt x="20698" y="14601"/>
                  <a:pt x="20898" y="14518"/>
                </a:cubicBezTo>
                <a:cubicBezTo>
                  <a:pt x="21185" y="14413"/>
                  <a:pt x="21411" y="14187"/>
                  <a:pt x="21516" y="13900"/>
                </a:cubicBezTo>
                <a:cubicBezTo>
                  <a:pt x="21599" y="13700"/>
                  <a:pt x="21598" y="13401"/>
                  <a:pt x="21598" y="12903"/>
                </a:cubicBezTo>
                <a:lnTo>
                  <a:pt x="21598" y="8693"/>
                </a:lnTo>
                <a:cubicBezTo>
                  <a:pt x="21598" y="8195"/>
                  <a:pt x="21599" y="7895"/>
                  <a:pt x="21516" y="7696"/>
                </a:cubicBezTo>
                <a:cubicBezTo>
                  <a:pt x="21411" y="7409"/>
                  <a:pt x="21185" y="7183"/>
                  <a:pt x="20898" y="7078"/>
                </a:cubicBezTo>
                <a:cubicBezTo>
                  <a:pt x="20698" y="6995"/>
                  <a:pt x="20399" y="6996"/>
                  <a:pt x="19901" y="6996"/>
                </a:cubicBezTo>
                <a:lnTo>
                  <a:pt x="14605" y="6996"/>
                </a:lnTo>
                <a:lnTo>
                  <a:pt x="14605" y="1701"/>
                </a:lnTo>
                <a:cubicBezTo>
                  <a:pt x="14605" y="1202"/>
                  <a:pt x="14602" y="903"/>
                  <a:pt x="14519" y="704"/>
                </a:cubicBezTo>
                <a:cubicBezTo>
                  <a:pt x="14415" y="416"/>
                  <a:pt x="14189" y="187"/>
                  <a:pt x="13901" y="82"/>
                </a:cubicBezTo>
                <a:cubicBezTo>
                  <a:pt x="13702" y="-1"/>
                  <a:pt x="13403" y="0"/>
                  <a:pt x="12904" y="0"/>
                </a:cubicBezTo>
                <a:lnTo>
                  <a:pt x="8694" y="0"/>
                </a:lnTo>
                <a:close/>
              </a:path>
            </a:pathLst>
          </a:custGeom>
          <a:solidFill>
            <a:srgbClr val="F2F2F3"/>
          </a:solidFill>
          <a:ln w="254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11" name="Shape"/>
          <p:cNvSpPr/>
          <p:nvPr/>
        </p:nvSpPr>
        <p:spPr>
          <a:xfrm>
            <a:off x="751723" y="5616773"/>
            <a:ext cx="634900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99" extrusionOk="0">
                <a:moveTo>
                  <a:pt x="8694" y="0"/>
                </a:moveTo>
                <a:cubicBezTo>
                  <a:pt x="8195" y="0"/>
                  <a:pt x="7896" y="-1"/>
                  <a:pt x="7697" y="82"/>
                </a:cubicBezTo>
                <a:cubicBezTo>
                  <a:pt x="7409" y="187"/>
                  <a:pt x="7183" y="416"/>
                  <a:pt x="7079" y="704"/>
                </a:cubicBezTo>
                <a:cubicBezTo>
                  <a:pt x="6996" y="903"/>
                  <a:pt x="6997" y="1202"/>
                  <a:pt x="6997" y="1701"/>
                </a:cubicBezTo>
                <a:lnTo>
                  <a:pt x="6997" y="6996"/>
                </a:lnTo>
                <a:lnTo>
                  <a:pt x="1701" y="6996"/>
                </a:lnTo>
                <a:cubicBezTo>
                  <a:pt x="1202" y="6996"/>
                  <a:pt x="903" y="6995"/>
                  <a:pt x="704" y="7078"/>
                </a:cubicBezTo>
                <a:cubicBezTo>
                  <a:pt x="416" y="7183"/>
                  <a:pt x="187" y="7409"/>
                  <a:pt x="82" y="7696"/>
                </a:cubicBezTo>
                <a:cubicBezTo>
                  <a:pt x="-1" y="7895"/>
                  <a:pt x="0" y="8195"/>
                  <a:pt x="0" y="8693"/>
                </a:cubicBezTo>
                <a:lnTo>
                  <a:pt x="0" y="12903"/>
                </a:lnTo>
                <a:cubicBezTo>
                  <a:pt x="0" y="13401"/>
                  <a:pt x="-1" y="13700"/>
                  <a:pt x="82" y="13900"/>
                </a:cubicBezTo>
                <a:cubicBezTo>
                  <a:pt x="187" y="14187"/>
                  <a:pt x="416" y="14413"/>
                  <a:pt x="704" y="14518"/>
                </a:cubicBezTo>
                <a:cubicBezTo>
                  <a:pt x="903" y="14601"/>
                  <a:pt x="1202" y="14603"/>
                  <a:pt x="1701" y="14603"/>
                </a:cubicBezTo>
                <a:lnTo>
                  <a:pt x="6997" y="14603"/>
                </a:lnTo>
                <a:lnTo>
                  <a:pt x="6997" y="19899"/>
                </a:lnTo>
                <a:cubicBezTo>
                  <a:pt x="6997" y="20397"/>
                  <a:pt x="6996" y="20696"/>
                  <a:pt x="7079" y="20896"/>
                </a:cubicBezTo>
                <a:cubicBezTo>
                  <a:pt x="7183" y="21183"/>
                  <a:pt x="7409" y="21409"/>
                  <a:pt x="7697" y="21514"/>
                </a:cubicBezTo>
                <a:cubicBezTo>
                  <a:pt x="7896" y="21597"/>
                  <a:pt x="8195" y="21599"/>
                  <a:pt x="8694" y="21599"/>
                </a:cubicBezTo>
                <a:lnTo>
                  <a:pt x="12904" y="21599"/>
                </a:lnTo>
                <a:cubicBezTo>
                  <a:pt x="13403" y="21599"/>
                  <a:pt x="13702" y="21597"/>
                  <a:pt x="13901" y="21514"/>
                </a:cubicBezTo>
                <a:cubicBezTo>
                  <a:pt x="14189" y="21409"/>
                  <a:pt x="14415" y="21183"/>
                  <a:pt x="14519" y="20896"/>
                </a:cubicBezTo>
                <a:cubicBezTo>
                  <a:pt x="14602" y="20696"/>
                  <a:pt x="14605" y="20397"/>
                  <a:pt x="14605" y="19899"/>
                </a:cubicBezTo>
                <a:lnTo>
                  <a:pt x="14605" y="14603"/>
                </a:lnTo>
                <a:lnTo>
                  <a:pt x="19901" y="14603"/>
                </a:lnTo>
                <a:cubicBezTo>
                  <a:pt x="20399" y="14603"/>
                  <a:pt x="20698" y="14601"/>
                  <a:pt x="20898" y="14518"/>
                </a:cubicBezTo>
                <a:cubicBezTo>
                  <a:pt x="21185" y="14413"/>
                  <a:pt x="21411" y="14187"/>
                  <a:pt x="21516" y="13900"/>
                </a:cubicBezTo>
                <a:cubicBezTo>
                  <a:pt x="21599" y="13700"/>
                  <a:pt x="21598" y="13401"/>
                  <a:pt x="21598" y="12903"/>
                </a:cubicBezTo>
                <a:lnTo>
                  <a:pt x="21598" y="8693"/>
                </a:lnTo>
                <a:cubicBezTo>
                  <a:pt x="21598" y="8195"/>
                  <a:pt x="21599" y="7895"/>
                  <a:pt x="21516" y="7696"/>
                </a:cubicBezTo>
                <a:cubicBezTo>
                  <a:pt x="21411" y="7409"/>
                  <a:pt x="21185" y="7183"/>
                  <a:pt x="20898" y="7078"/>
                </a:cubicBezTo>
                <a:cubicBezTo>
                  <a:pt x="20698" y="6995"/>
                  <a:pt x="20399" y="6996"/>
                  <a:pt x="19901" y="6996"/>
                </a:cubicBezTo>
                <a:lnTo>
                  <a:pt x="14605" y="6996"/>
                </a:lnTo>
                <a:lnTo>
                  <a:pt x="14605" y="1701"/>
                </a:lnTo>
                <a:cubicBezTo>
                  <a:pt x="14605" y="1202"/>
                  <a:pt x="14602" y="903"/>
                  <a:pt x="14519" y="704"/>
                </a:cubicBezTo>
                <a:cubicBezTo>
                  <a:pt x="14415" y="416"/>
                  <a:pt x="14189" y="187"/>
                  <a:pt x="13901" y="82"/>
                </a:cubicBezTo>
                <a:cubicBezTo>
                  <a:pt x="13702" y="-1"/>
                  <a:pt x="13403" y="0"/>
                  <a:pt x="12904" y="0"/>
                </a:cubicBezTo>
                <a:lnTo>
                  <a:pt x="8694" y="0"/>
                </a:lnTo>
                <a:close/>
              </a:path>
            </a:pathLst>
          </a:custGeom>
          <a:solidFill>
            <a:srgbClr val="F2F2F3"/>
          </a:solidFill>
          <a:ln w="254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102" name="TextBox 38"/>
          <p:cNvSpPr txBox="1"/>
          <p:nvPr/>
        </p:nvSpPr>
        <p:spPr>
          <a:xfrm>
            <a:off x="751723" y="377360"/>
            <a:ext cx="10964789" cy="1453186"/>
          </a:xfrm>
          <a:prstGeom prst="rect">
            <a:avLst/>
          </a:prstGeom>
          <a:solidFill>
            <a:schemeClr val="accent1"/>
          </a:solidFill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>
              <a:lnSpc>
                <a:spcPct val="10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Перечень основных нормативных правовых актов, регулирующих порядок организации и проведения государственных закупок за счет государственных средств, а также порядок осуществления закупок государственными и муниципальными предприятиями, хозяйственными обществами, с государственной долей участия:</a:t>
            </a:r>
          </a:p>
        </p:txBody>
      </p:sp>
      <p:sp>
        <p:nvSpPr>
          <p:cNvPr id="15" name="Rounded Rectangle"/>
          <p:cNvSpPr/>
          <p:nvPr/>
        </p:nvSpPr>
        <p:spPr>
          <a:xfrm rot="5400000">
            <a:off x="3942539" y="-1566447"/>
            <a:ext cx="4609926" cy="11714717"/>
          </a:xfrm>
          <a:prstGeom prst="roundRect">
            <a:avLst>
              <a:gd name="adj" fmla="val 17169"/>
            </a:avLst>
          </a:prstGeom>
          <a:gradFill>
            <a:gsLst>
              <a:gs pos="0">
                <a:schemeClr val="accent5">
                  <a:alpha val="87000"/>
                </a:schemeClr>
              </a:gs>
              <a:gs pos="100000">
                <a:schemeClr val="accent1">
                  <a:alpha val="87000"/>
                </a:schemeClr>
              </a:gs>
            </a:gsLst>
            <a:lin ang="3255681"/>
          </a:gradFill>
          <a:ln w="25400">
            <a:miter lim="400000"/>
          </a:ln>
        </p:spPr>
        <p:txBody>
          <a:bodyPr tIns="45720" bIns="45720" anchor="ctr"/>
          <a:lstStyle/>
          <a:p>
            <a:endParaRPr sz="900"/>
          </a:p>
        </p:txBody>
      </p:sp>
      <p:sp>
        <p:nvSpPr>
          <p:cNvPr id="5" name="Прямоугольник 4"/>
          <p:cNvSpPr/>
          <p:nvPr/>
        </p:nvSpPr>
        <p:spPr>
          <a:xfrm>
            <a:off x="390143" y="2756186"/>
            <a:ext cx="1180185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Закон КР «О государственных закупках» от 14 апреля 2023 г. №27;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Постановление Кабмина «Об утверждении порядка осуществления закупок» №489 от 19 сентября 2023;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Постановление Кабинета Министров КР от 27 сентября 2022 года </a:t>
            </a:r>
            <a:r>
              <a:rPr lang="en-US" sz="2000" dirty="0"/>
              <a:t>N</a:t>
            </a:r>
            <a:r>
              <a:rPr lang="ru-RU" sz="2000" dirty="0"/>
              <a:t> 522 "Об осуществлении банковского сопровождения контракта в сфере государственных закупок»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/>
              <a:t>Приказ МФ КР «Об утверждении инструкции по отбору независимой комиссии по жалобам и обращениям, типовых форм по процедуре осуществления государственных закупок товаров, работ, услуг и консультационных услуг» от 14 ноября 2023 № 7-П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/>
              <a:t>Постановление Кабинета Министров Кыргызской Республики  «Об утверждении Порядка организации государственных закупок товаров, работ и услуг, связанных с защитой государственных секретов» от 18 ноября 2022 года №641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73915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905" y="0"/>
            <a:ext cx="11678653" cy="1600200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Методы государственных закупок 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сроки предоставления предложений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24"/>
          <p:cNvSpPr/>
          <p:nvPr/>
        </p:nvSpPr>
        <p:spPr>
          <a:xfrm>
            <a:off x="604481" y="2254112"/>
            <a:ext cx="3373961" cy="42444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t"/>
          <a:lstStyle/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1. ОДНОЭТАПНЫЙ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не менее 2-х недель; при осуществлении одноэтапного метода </a:t>
            </a:r>
            <a:r>
              <a:rPr lang="ru-RU" altLang="zh-CN" sz="1200" b="1" kern="0" dirty="0" err="1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двухпакетным</a:t>
            </a: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 способом - не менее 3-х недель</a:t>
            </a: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2. ДВУХЭТАПНЫЙ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не менее 2-х недель</a:t>
            </a: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3. УПРОЩЕННЫЙ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не менее 1 недели</a:t>
            </a: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4. НА ПОНИЖЕНИЕ ЦЕНЫ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не менее 1 недели</a:t>
            </a: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5. ПРЯМОГО ЗАКЛЮЧЕНИЯ ДОГОВОРА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2 дня</a:t>
            </a: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8" name="圆角矩形 24"/>
          <p:cNvSpPr/>
          <p:nvPr/>
        </p:nvSpPr>
        <p:spPr>
          <a:xfrm>
            <a:off x="4371473" y="2215502"/>
            <a:ext cx="3360821" cy="432165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t"/>
          <a:lstStyle/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1. НЕОГРАНИЧЕННЫЙ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не менее 10 рабочих дней</a:t>
            </a: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2. ОГРАНИЧЕННЫЙ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не менее 5 рабочих дней</a:t>
            </a: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3. ЗАПРОС КОТИРОВОК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не менее 3 рабочих дней</a:t>
            </a: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4. ИЗ ОДНОГО ИСТОЧНИКА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подписывается контракт без публикации объявления о закупке на веб-портале.</a:t>
            </a:r>
          </a:p>
        </p:txBody>
      </p:sp>
      <p:sp>
        <p:nvSpPr>
          <p:cNvPr id="9" name="圆角矩形 24"/>
          <p:cNvSpPr/>
          <p:nvPr/>
        </p:nvSpPr>
        <p:spPr>
          <a:xfrm>
            <a:off x="8021053" y="2215503"/>
            <a:ext cx="3336758" cy="4321657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t"/>
          <a:lstStyle/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1. НЕОГРАНИЧЕННЫЙ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не менее 10 рабочих дней</a:t>
            </a: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2. ЗАПРОС КОТИРОВОК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не менее 3 рабочих дней</a:t>
            </a:r>
          </a:p>
          <a:p>
            <a:pPr lvl="0">
              <a:defRPr/>
            </a:pPr>
            <a:endParaRPr lang="ru-RU" altLang="zh-CN" sz="12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3. ИЗ ОДНОГО ИСТОЧНИКА</a:t>
            </a:r>
          </a:p>
          <a:p>
            <a:pPr lvl="0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подписывается контракт без публикации объявления о закупке на веб-портале.</a:t>
            </a:r>
          </a:p>
        </p:txBody>
      </p:sp>
      <p:sp>
        <p:nvSpPr>
          <p:cNvPr id="10" name="圆角矩形 24"/>
          <p:cNvSpPr/>
          <p:nvPr/>
        </p:nvSpPr>
        <p:spPr>
          <a:xfrm>
            <a:off x="1069702" y="1525690"/>
            <a:ext cx="2232234" cy="619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Закон КР «ОГЗ» 2015г.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11" name="圆角矩形 24"/>
          <p:cNvSpPr/>
          <p:nvPr/>
        </p:nvSpPr>
        <p:spPr>
          <a:xfrm>
            <a:off x="4935766" y="1525690"/>
            <a:ext cx="2232234" cy="619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altLang="zh-CN" sz="16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Закон КР «ОГЗ» 2022г.</a:t>
            </a:r>
            <a:endParaRPr lang="zh-CN" altLang="en-US" sz="16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12" name="圆角矩形 24"/>
          <p:cNvSpPr/>
          <p:nvPr/>
        </p:nvSpPr>
        <p:spPr>
          <a:xfrm>
            <a:off x="8505218" y="1525690"/>
            <a:ext cx="2232234" cy="61966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altLang="zh-CN" sz="16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Закон КР «ОГЗ» 2023г.</a:t>
            </a:r>
            <a:endParaRPr lang="zh-CN" altLang="en-US" sz="16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3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1143840" y="240633"/>
            <a:ext cx="10197928" cy="63654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r>
              <a:rPr lang="ru-RU" sz="2300" b="1" dirty="0">
                <a:solidFill>
                  <a:srgbClr val="1B4367"/>
                </a:solidFill>
                <a:latin typeface="+mn-lt"/>
                <a:ea typeface="+mn-ea"/>
                <a:cs typeface="+mn-ea"/>
              </a:rPr>
              <a:t>Случаи применения закупок методом прямого заключения договора/методом закупки из одного источника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9CF8887-C30C-4107-8017-1CB792469FD2}"/>
              </a:ext>
            </a:extLst>
          </p:cNvPr>
          <p:cNvGrpSpPr/>
          <p:nvPr/>
        </p:nvGrpSpPr>
        <p:grpSpPr>
          <a:xfrm>
            <a:off x="199189" y="2451702"/>
            <a:ext cx="10839596" cy="2929536"/>
            <a:chOff x="2232298" y="4361766"/>
            <a:chExt cx="19574519" cy="5686746"/>
          </a:xfrm>
        </p:grpSpPr>
        <p:sp>
          <p:nvSpPr>
            <p:cNvPr id="20" name="Полилиния 2">
              <a:extLst>
                <a:ext uri="{FF2B5EF4-FFF2-40B4-BE49-F238E27FC236}">
                  <a16:creationId xmlns:a16="http://schemas.microsoft.com/office/drawing/2014/main" id="{7A922091-5ECD-4E43-A9FD-B2A39C42C8BE}"/>
                </a:ext>
              </a:extLst>
            </p:cNvPr>
            <p:cNvSpPr/>
            <p:nvPr/>
          </p:nvSpPr>
          <p:spPr>
            <a:xfrm rot="21446771">
              <a:off x="4188830" y="5330124"/>
              <a:ext cx="17617987" cy="2203870"/>
            </a:xfrm>
            <a:custGeom>
              <a:avLst/>
              <a:gdLst>
                <a:gd name="connsiteX0" fmla="*/ 18745200 w 18745200"/>
                <a:gd name="connsiteY0" fmla="*/ 0 h 3606800"/>
                <a:gd name="connsiteX1" fmla="*/ 0 w 18745200"/>
                <a:gd name="connsiteY1" fmla="*/ 3606800 h 3606800"/>
                <a:gd name="connsiteX0" fmla="*/ 19405600 w 19405600"/>
                <a:gd name="connsiteY0" fmla="*/ 0 h 3911600"/>
                <a:gd name="connsiteX1" fmla="*/ 0 w 19405600"/>
                <a:gd name="connsiteY1" fmla="*/ 3911600 h 3911600"/>
                <a:gd name="connsiteX0" fmla="*/ 19405600 w 19405600"/>
                <a:gd name="connsiteY0" fmla="*/ 0 h 3911600"/>
                <a:gd name="connsiteX1" fmla="*/ 0 w 19405600"/>
                <a:gd name="connsiteY1" fmla="*/ 3911600 h 3911600"/>
                <a:gd name="connsiteX0" fmla="*/ 19405600 w 19405600"/>
                <a:gd name="connsiteY0" fmla="*/ 0 h 4024641"/>
                <a:gd name="connsiteX1" fmla="*/ 0 w 19405600"/>
                <a:gd name="connsiteY1" fmla="*/ 3911600 h 4024641"/>
                <a:gd name="connsiteX0" fmla="*/ 19405600 w 19405600"/>
                <a:gd name="connsiteY0" fmla="*/ 0 h 4106959"/>
                <a:gd name="connsiteX1" fmla="*/ 0 w 19405600"/>
                <a:gd name="connsiteY1" fmla="*/ 3911600 h 410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05600" h="4106959">
                  <a:moveTo>
                    <a:pt x="19405600" y="0"/>
                  </a:moveTo>
                  <a:cubicBezTo>
                    <a:pt x="12433300" y="4809066"/>
                    <a:pt x="3378200" y="4207933"/>
                    <a:pt x="0" y="3911600"/>
                  </a:cubicBezTo>
                </a:path>
              </a:pathLst>
            </a:custGeom>
            <a:noFill/>
            <a:ln w="63500" cap="rnd" cmpd="sng" algn="ctr">
              <a:solidFill>
                <a:srgbClr val="242529">
                  <a:lumMod val="25000"/>
                  <a:lumOff val="75000"/>
                </a:srgbClr>
              </a:solidFill>
              <a:prstDash val="sysDash"/>
              <a:headEnd type="none" w="lg" len="sm"/>
              <a:tailEnd type="none" w="lg" len="med"/>
            </a:ln>
            <a:effectLst/>
          </p:spPr>
          <p:txBody>
            <a:bodyPr rtlCol="0" anchor="ctr"/>
            <a:lstStyle/>
            <a:p>
              <a:pPr algn="ctr" defTabSz="3251281">
                <a:defRPr/>
              </a:pPr>
              <a:endParaRPr lang="ru-RU" sz="2100" b="1" kern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Полилиния 77">
              <a:extLst>
                <a:ext uri="{FF2B5EF4-FFF2-40B4-BE49-F238E27FC236}">
                  <a16:creationId xmlns:a16="http://schemas.microsoft.com/office/drawing/2014/main" id="{75A52001-0E2E-4B79-A8E0-20A90E7229FE}"/>
                </a:ext>
              </a:extLst>
            </p:cNvPr>
            <p:cNvSpPr/>
            <p:nvPr/>
          </p:nvSpPr>
          <p:spPr>
            <a:xfrm>
              <a:off x="2564889" y="6557753"/>
              <a:ext cx="1900466" cy="2579154"/>
            </a:xfrm>
            <a:custGeom>
              <a:avLst/>
              <a:gdLst>
                <a:gd name="connsiteX0" fmla="*/ 1888069 w 3776136"/>
                <a:gd name="connsiteY0" fmla="*/ 0 h 3776137"/>
                <a:gd name="connsiteX1" fmla="*/ 2436749 w 3776136"/>
                <a:gd name="connsiteY1" fmla="*/ 227270 h 3776137"/>
                <a:gd name="connsiteX2" fmla="*/ 3548867 w 3776136"/>
                <a:gd name="connsiteY2" fmla="*/ 1339389 h 3776137"/>
                <a:gd name="connsiteX3" fmla="*/ 3548867 w 3776136"/>
                <a:gd name="connsiteY3" fmla="*/ 2436748 h 3776137"/>
                <a:gd name="connsiteX4" fmla="*/ 2436749 w 3776136"/>
                <a:gd name="connsiteY4" fmla="*/ 3548867 h 3776137"/>
                <a:gd name="connsiteX5" fmla="*/ 1339389 w 3776136"/>
                <a:gd name="connsiteY5" fmla="*/ 3548867 h 3776137"/>
                <a:gd name="connsiteX6" fmla="*/ 227271 w 3776136"/>
                <a:gd name="connsiteY6" fmla="*/ 2436748 h 3776137"/>
                <a:gd name="connsiteX7" fmla="*/ 227271 w 3776136"/>
                <a:gd name="connsiteY7" fmla="*/ 1339389 h 3776137"/>
                <a:gd name="connsiteX8" fmla="*/ 1339389 w 3776136"/>
                <a:gd name="connsiteY8" fmla="*/ 227270 h 3776137"/>
                <a:gd name="connsiteX9" fmla="*/ 1888069 w 3776136"/>
                <a:gd name="connsiteY9" fmla="*/ 0 h 377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6136" h="3776137">
                  <a:moveTo>
                    <a:pt x="1888069" y="0"/>
                  </a:moveTo>
                  <a:cubicBezTo>
                    <a:pt x="2086653" y="0"/>
                    <a:pt x="2285235" y="75757"/>
                    <a:pt x="2436749" y="227270"/>
                  </a:cubicBezTo>
                  <a:lnTo>
                    <a:pt x="3548867" y="1339389"/>
                  </a:lnTo>
                  <a:cubicBezTo>
                    <a:pt x="3851893" y="1642416"/>
                    <a:pt x="3851893" y="2133721"/>
                    <a:pt x="3548867" y="2436748"/>
                  </a:cubicBezTo>
                  <a:lnTo>
                    <a:pt x="2436749" y="3548867"/>
                  </a:lnTo>
                  <a:cubicBezTo>
                    <a:pt x="2133721" y="3851894"/>
                    <a:pt x="1642417" y="3851894"/>
                    <a:pt x="1339389" y="3548867"/>
                  </a:cubicBezTo>
                  <a:lnTo>
                    <a:pt x="227271" y="2436748"/>
                  </a:lnTo>
                  <a:cubicBezTo>
                    <a:pt x="-75757" y="2133721"/>
                    <a:pt x="-75757" y="1642416"/>
                    <a:pt x="227271" y="1339389"/>
                  </a:cubicBezTo>
                  <a:lnTo>
                    <a:pt x="1339389" y="227270"/>
                  </a:lnTo>
                  <a:cubicBezTo>
                    <a:pt x="1490903" y="75757"/>
                    <a:pt x="1689487" y="0"/>
                    <a:pt x="18880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3251281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*Закон «ОГЗ» 2015 г.</a:t>
              </a:r>
              <a:endParaRPr lang="en-US" sz="1400" b="1" kern="0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22" name="Полилиния 80">
              <a:extLst>
                <a:ext uri="{FF2B5EF4-FFF2-40B4-BE49-F238E27FC236}">
                  <a16:creationId xmlns:a16="http://schemas.microsoft.com/office/drawing/2014/main" id="{4B0F2080-CC9E-49DC-A627-C6498C5E485A}"/>
                </a:ext>
              </a:extLst>
            </p:cNvPr>
            <p:cNvSpPr/>
            <p:nvPr/>
          </p:nvSpPr>
          <p:spPr>
            <a:xfrm>
              <a:off x="4957899" y="6271431"/>
              <a:ext cx="2201611" cy="2837068"/>
            </a:xfrm>
            <a:custGeom>
              <a:avLst/>
              <a:gdLst>
                <a:gd name="connsiteX0" fmla="*/ 1888069 w 3776136"/>
                <a:gd name="connsiteY0" fmla="*/ 0 h 3776137"/>
                <a:gd name="connsiteX1" fmla="*/ 2436749 w 3776136"/>
                <a:gd name="connsiteY1" fmla="*/ 227270 h 3776137"/>
                <a:gd name="connsiteX2" fmla="*/ 3548867 w 3776136"/>
                <a:gd name="connsiteY2" fmla="*/ 1339389 h 3776137"/>
                <a:gd name="connsiteX3" fmla="*/ 3548867 w 3776136"/>
                <a:gd name="connsiteY3" fmla="*/ 2436748 h 3776137"/>
                <a:gd name="connsiteX4" fmla="*/ 2436749 w 3776136"/>
                <a:gd name="connsiteY4" fmla="*/ 3548867 h 3776137"/>
                <a:gd name="connsiteX5" fmla="*/ 1339389 w 3776136"/>
                <a:gd name="connsiteY5" fmla="*/ 3548867 h 3776137"/>
                <a:gd name="connsiteX6" fmla="*/ 227271 w 3776136"/>
                <a:gd name="connsiteY6" fmla="*/ 2436748 h 3776137"/>
                <a:gd name="connsiteX7" fmla="*/ 227271 w 3776136"/>
                <a:gd name="connsiteY7" fmla="*/ 1339389 h 3776137"/>
                <a:gd name="connsiteX8" fmla="*/ 1339389 w 3776136"/>
                <a:gd name="connsiteY8" fmla="*/ 227270 h 3776137"/>
                <a:gd name="connsiteX9" fmla="*/ 1888069 w 3776136"/>
                <a:gd name="connsiteY9" fmla="*/ 0 h 377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6136" h="3776137">
                  <a:moveTo>
                    <a:pt x="1888069" y="0"/>
                  </a:moveTo>
                  <a:cubicBezTo>
                    <a:pt x="2086653" y="0"/>
                    <a:pt x="2285235" y="75757"/>
                    <a:pt x="2436749" y="227270"/>
                  </a:cubicBezTo>
                  <a:lnTo>
                    <a:pt x="3548867" y="1339389"/>
                  </a:lnTo>
                  <a:cubicBezTo>
                    <a:pt x="3851893" y="1642416"/>
                    <a:pt x="3851893" y="2133721"/>
                    <a:pt x="3548867" y="2436748"/>
                  </a:cubicBezTo>
                  <a:lnTo>
                    <a:pt x="2436749" y="3548867"/>
                  </a:lnTo>
                  <a:cubicBezTo>
                    <a:pt x="2133721" y="3851894"/>
                    <a:pt x="1642417" y="3851894"/>
                    <a:pt x="1339389" y="3548867"/>
                  </a:cubicBezTo>
                  <a:lnTo>
                    <a:pt x="227271" y="2436748"/>
                  </a:lnTo>
                  <a:cubicBezTo>
                    <a:pt x="-75757" y="2133721"/>
                    <a:pt x="-75757" y="1642416"/>
                    <a:pt x="227271" y="1339389"/>
                  </a:cubicBezTo>
                  <a:lnTo>
                    <a:pt x="1339389" y="227270"/>
                  </a:lnTo>
                  <a:cubicBezTo>
                    <a:pt x="1490903" y="75757"/>
                    <a:pt x="1689487" y="0"/>
                    <a:pt x="18880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3251281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Закон «ОГЗ» 2017 г.</a:t>
              </a:r>
              <a:endParaRPr lang="en-US" sz="1400" b="1" kern="0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23" name="Полилиния 83">
              <a:extLst>
                <a:ext uri="{FF2B5EF4-FFF2-40B4-BE49-F238E27FC236}">
                  <a16:creationId xmlns:a16="http://schemas.microsoft.com/office/drawing/2014/main" id="{C3BC6106-1C62-4260-ACE8-C384E2E014B0}"/>
                </a:ext>
              </a:extLst>
            </p:cNvPr>
            <p:cNvSpPr/>
            <p:nvPr/>
          </p:nvSpPr>
          <p:spPr>
            <a:xfrm>
              <a:off x="7744834" y="6116683"/>
              <a:ext cx="2334962" cy="3120775"/>
            </a:xfrm>
            <a:custGeom>
              <a:avLst/>
              <a:gdLst>
                <a:gd name="connsiteX0" fmla="*/ 1888069 w 3776136"/>
                <a:gd name="connsiteY0" fmla="*/ 0 h 3776137"/>
                <a:gd name="connsiteX1" fmla="*/ 2436749 w 3776136"/>
                <a:gd name="connsiteY1" fmla="*/ 227270 h 3776137"/>
                <a:gd name="connsiteX2" fmla="*/ 3548867 w 3776136"/>
                <a:gd name="connsiteY2" fmla="*/ 1339389 h 3776137"/>
                <a:gd name="connsiteX3" fmla="*/ 3548867 w 3776136"/>
                <a:gd name="connsiteY3" fmla="*/ 2436748 h 3776137"/>
                <a:gd name="connsiteX4" fmla="*/ 2436749 w 3776136"/>
                <a:gd name="connsiteY4" fmla="*/ 3548867 h 3776137"/>
                <a:gd name="connsiteX5" fmla="*/ 1339389 w 3776136"/>
                <a:gd name="connsiteY5" fmla="*/ 3548867 h 3776137"/>
                <a:gd name="connsiteX6" fmla="*/ 227271 w 3776136"/>
                <a:gd name="connsiteY6" fmla="*/ 2436748 h 3776137"/>
                <a:gd name="connsiteX7" fmla="*/ 227271 w 3776136"/>
                <a:gd name="connsiteY7" fmla="*/ 1339389 h 3776137"/>
                <a:gd name="connsiteX8" fmla="*/ 1339389 w 3776136"/>
                <a:gd name="connsiteY8" fmla="*/ 227270 h 3776137"/>
                <a:gd name="connsiteX9" fmla="*/ 1888069 w 3776136"/>
                <a:gd name="connsiteY9" fmla="*/ 0 h 377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6136" h="3776137">
                  <a:moveTo>
                    <a:pt x="1888069" y="0"/>
                  </a:moveTo>
                  <a:cubicBezTo>
                    <a:pt x="2086653" y="0"/>
                    <a:pt x="2285235" y="75757"/>
                    <a:pt x="2436749" y="227270"/>
                  </a:cubicBezTo>
                  <a:lnTo>
                    <a:pt x="3548867" y="1339389"/>
                  </a:lnTo>
                  <a:cubicBezTo>
                    <a:pt x="3851893" y="1642416"/>
                    <a:pt x="3851893" y="2133721"/>
                    <a:pt x="3548867" y="2436748"/>
                  </a:cubicBezTo>
                  <a:lnTo>
                    <a:pt x="2436749" y="3548867"/>
                  </a:lnTo>
                  <a:cubicBezTo>
                    <a:pt x="2133721" y="3851894"/>
                    <a:pt x="1642417" y="3851894"/>
                    <a:pt x="1339389" y="3548867"/>
                  </a:cubicBezTo>
                  <a:lnTo>
                    <a:pt x="227271" y="2436748"/>
                  </a:lnTo>
                  <a:cubicBezTo>
                    <a:pt x="-75757" y="2133721"/>
                    <a:pt x="-75757" y="1642416"/>
                    <a:pt x="227271" y="1339389"/>
                  </a:cubicBezTo>
                  <a:lnTo>
                    <a:pt x="1339389" y="227270"/>
                  </a:lnTo>
                  <a:cubicBezTo>
                    <a:pt x="1490903" y="75757"/>
                    <a:pt x="1689487" y="0"/>
                    <a:pt x="18880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3251281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Закон «ОГЗ» 2019 г.</a:t>
              </a:r>
              <a:endParaRPr lang="en-US" sz="1400" b="1" kern="0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24" name="Полилиния 84">
              <a:extLst>
                <a:ext uri="{FF2B5EF4-FFF2-40B4-BE49-F238E27FC236}">
                  <a16:creationId xmlns:a16="http://schemas.microsoft.com/office/drawing/2014/main" id="{728C21DE-B269-4FCD-AD7A-183212352F12}"/>
                </a:ext>
              </a:extLst>
            </p:cNvPr>
            <p:cNvSpPr/>
            <p:nvPr/>
          </p:nvSpPr>
          <p:spPr>
            <a:xfrm>
              <a:off x="18008547" y="4361766"/>
              <a:ext cx="2404458" cy="3312549"/>
            </a:xfrm>
            <a:custGeom>
              <a:avLst/>
              <a:gdLst>
                <a:gd name="connsiteX0" fmla="*/ 1888069 w 3776136"/>
                <a:gd name="connsiteY0" fmla="*/ 0 h 3776137"/>
                <a:gd name="connsiteX1" fmla="*/ 2436749 w 3776136"/>
                <a:gd name="connsiteY1" fmla="*/ 227270 h 3776137"/>
                <a:gd name="connsiteX2" fmla="*/ 3548867 w 3776136"/>
                <a:gd name="connsiteY2" fmla="*/ 1339389 h 3776137"/>
                <a:gd name="connsiteX3" fmla="*/ 3548867 w 3776136"/>
                <a:gd name="connsiteY3" fmla="*/ 2436748 h 3776137"/>
                <a:gd name="connsiteX4" fmla="*/ 2436749 w 3776136"/>
                <a:gd name="connsiteY4" fmla="*/ 3548867 h 3776137"/>
                <a:gd name="connsiteX5" fmla="*/ 1339389 w 3776136"/>
                <a:gd name="connsiteY5" fmla="*/ 3548867 h 3776137"/>
                <a:gd name="connsiteX6" fmla="*/ 227271 w 3776136"/>
                <a:gd name="connsiteY6" fmla="*/ 2436748 h 3776137"/>
                <a:gd name="connsiteX7" fmla="*/ 227271 w 3776136"/>
                <a:gd name="connsiteY7" fmla="*/ 1339389 h 3776137"/>
                <a:gd name="connsiteX8" fmla="*/ 1339389 w 3776136"/>
                <a:gd name="connsiteY8" fmla="*/ 227270 h 3776137"/>
                <a:gd name="connsiteX9" fmla="*/ 1888069 w 3776136"/>
                <a:gd name="connsiteY9" fmla="*/ 0 h 377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76136" h="3776137">
                  <a:moveTo>
                    <a:pt x="1888069" y="0"/>
                  </a:moveTo>
                  <a:cubicBezTo>
                    <a:pt x="2086653" y="0"/>
                    <a:pt x="2285235" y="75757"/>
                    <a:pt x="2436749" y="227270"/>
                  </a:cubicBezTo>
                  <a:lnTo>
                    <a:pt x="3548867" y="1339389"/>
                  </a:lnTo>
                  <a:cubicBezTo>
                    <a:pt x="3851893" y="1642416"/>
                    <a:pt x="3851893" y="2133721"/>
                    <a:pt x="3548867" y="2436748"/>
                  </a:cubicBezTo>
                  <a:lnTo>
                    <a:pt x="2436749" y="3548867"/>
                  </a:lnTo>
                  <a:cubicBezTo>
                    <a:pt x="2133721" y="3851894"/>
                    <a:pt x="1642417" y="3851894"/>
                    <a:pt x="1339389" y="3548867"/>
                  </a:cubicBezTo>
                  <a:lnTo>
                    <a:pt x="227271" y="2436748"/>
                  </a:lnTo>
                  <a:cubicBezTo>
                    <a:pt x="-75757" y="2133721"/>
                    <a:pt x="-75757" y="1642416"/>
                    <a:pt x="227271" y="1339389"/>
                  </a:cubicBezTo>
                  <a:lnTo>
                    <a:pt x="1339389" y="227270"/>
                  </a:lnTo>
                  <a:cubicBezTo>
                    <a:pt x="1490903" y="75757"/>
                    <a:pt x="1689487" y="0"/>
                    <a:pt x="1888069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3251281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ru-RU" sz="1400" b="1" kern="0" dirty="0">
                  <a:solidFill>
                    <a:srgbClr val="FFFFFF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Закон «ОГЗ» 2023 г</a:t>
              </a:r>
              <a:endParaRPr lang="en-US" sz="1400" b="1" kern="0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25" name="Текст 1">
              <a:extLst>
                <a:ext uri="{FF2B5EF4-FFF2-40B4-BE49-F238E27FC236}">
                  <a16:creationId xmlns:a16="http://schemas.microsoft.com/office/drawing/2014/main" id="{120624F9-3F6F-4796-AA8D-7987866E932C}"/>
                </a:ext>
              </a:extLst>
            </p:cNvPr>
            <p:cNvSpPr txBox="1">
              <a:spLocks/>
            </p:cNvSpPr>
            <p:nvPr/>
          </p:nvSpPr>
          <p:spPr>
            <a:xfrm>
              <a:off x="2232298" y="9136906"/>
              <a:ext cx="2233057" cy="745769"/>
            </a:xfrm>
            <a:prstGeom prst="rect">
              <a:avLst/>
            </a:prstGeom>
          </p:spPr>
          <p:txBody>
            <a:bodyPr/>
            <a:lstStyle>
              <a:lvl1pPr marL="914492" indent="-914492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lang="en-US" sz="2800" b="0" i="0" kern="1200" baseline="0" dirty="0">
                  <a:solidFill>
                    <a:schemeClr val="tx2"/>
                  </a:solidFill>
                  <a:latin typeface="Tahoma" charset="0"/>
                  <a:ea typeface="Tahoma" charset="0"/>
                  <a:cs typeface="Tahoma" charset="0"/>
                </a:defRPr>
              </a:lvl1pPr>
              <a:lvl2pPr marL="1981398" indent="-762077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305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62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948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71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59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91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23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3251445">
                <a:lnSpc>
                  <a:spcPct val="150000"/>
                </a:lnSpc>
                <a:buNone/>
                <a:defRPr/>
              </a:pPr>
              <a:r>
                <a:rPr lang="ru-RU" sz="1400" b="1" dirty="0">
                  <a:solidFill>
                    <a:srgbClr val="242529">
                      <a:lumMod val="75000"/>
                      <a:lumOff val="25000"/>
                    </a:srgbClr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11 случаев</a:t>
              </a:r>
              <a:endParaRPr lang="ru-RU" sz="1400" dirty="0">
                <a:solidFill>
                  <a:srgbClr val="242529">
                    <a:lumMod val="75000"/>
                    <a:lumOff val="25000"/>
                  </a:srgb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26" name="Текст 7">
              <a:extLst>
                <a:ext uri="{FF2B5EF4-FFF2-40B4-BE49-F238E27FC236}">
                  <a16:creationId xmlns:a16="http://schemas.microsoft.com/office/drawing/2014/main" id="{6C5C7D6D-0C0A-47FD-AF66-2B4060CEC01E}"/>
                </a:ext>
              </a:extLst>
            </p:cNvPr>
            <p:cNvSpPr txBox="1">
              <a:spLocks/>
            </p:cNvSpPr>
            <p:nvPr/>
          </p:nvSpPr>
          <p:spPr>
            <a:xfrm>
              <a:off x="4640169" y="9032654"/>
              <a:ext cx="2837066" cy="996381"/>
            </a:xfrm>
            <a:prstGeom prst="rect">
              <a:avLst/>
            </a:prstGeom>
          </p:spPr>
          <p:txBody>
            <a:bodyPr/>
            <a:lstStyle>
              <a:lvl1pPr marL="914492" indent="-914492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398" indent="-762077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305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62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948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71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59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91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23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ru-RU" sz="1400" b="1" dirty="0">
                  <a:solidFill>
                    <a:srgbClr val="242529">
                      <a:lumMod val="75000"/>
                      <a:lumOff val="25000"/>
                    </a:srgbClr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12 случаев</a:t>
              </a:r>
              <a:endParaRPr lang="en-US" sz="1400" dirty="0">
                <a:solidFill>
                  <a:srgbClr val="242529">
                    <a:lumMod val="75000"/>
                    <a:lumOff val="25000"/>
                  </a:srgb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  <p:sp>
          <p:nvSpPr>
            <p:cNvPr id="28" name="Текст 8">
              <a:extLst>
                <a:ext uri="{FF2B5EF4-FFF2-40B4-BE49-F238E27FC236}">
                  <a16:creationId xmlns:a16="http://schemas.microsoft.com/office/drawing/2014/main" id="{3F40024F-CB89-4E1A-BDE0-EA0AE2E2986A}"/>
                </a:ext>
              </a:extLst>
            </p:cNvPr>
            <p:cNvSpPr txBox="1">
              <a:spLocks/>
            </p:cNvSpPr>
            <p:nvPr/>
          </p:nvSpPr>
          <p:spPr>
            <a:xfrm>
              <a:off x="7579564" y="9190801"/>
              <a:ext cx="3001415" cy="857711"/>
            </a:xfrm>
            <a:prstGeom prst="rect">
              <a:avLst/>
            </a:prstGeom>
          </p:spPr>
          <p:txBody>
            <a:bodyPr/>
            <a:lstStyle>
              <a:lvl1pPr marL="914492" indent="-914492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85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981398" indent="-762077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75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048305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64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26762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486948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6706271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59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913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4236" indent="-609660" algn="l" defTabSz="243864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50000"/>
                </a:lnSpc>
                <a:buNone/>
              </a:pPr>
              <a:r>
                <a:rPr lang="ru-RU" sz="1400" b="1" dirty="0">
                  <a:solidFill>
                    <a:srgbClr val="242529">
                      <a:lumMod val="75000"/>
                      <a:lumOff val="25000"/>
                    </a:srgbClr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21 случаев</a:t>
              </a:r>
              <a:endParaRPr lang="en-US" sz="1400" dirty="0">
                <a:solidFill>
                  <a:srgbClr val="242529">
                    <a:lumMod val="75000"/>
                    <a:lumOff val="25000"/>
                  </a:srgb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sp>
        <p:nvSpPr>
          <p:cNvPr id="30" name="Объект 2">
            <a:extLst>
              <a:ext uri="{FF2B5EF4-FFF2-40B4-BE49-F238E27FC236}">
                <a16:creationId xmlns:a16="http://schemas.microsoft.com/office/drawing/2014/main" id="{8DC3D9F2-96F7-4ADF-B1E5-79892ECAFEE8}"/>
              </a:ext>
            </a:extLst>
          </p:cNvPr>
          <p:cNvSpPr txBox="1">
            <a:spLocks/>
          </p:cNvSpPr>
          <p:nvPr/>
        </p:nvSpPr>
        <p:spPr>
          <a:xfrm>
            <a:off x="383365" y="1348939"/>
            <a:ext cx="6016408" cy="1660139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spcAft>
                <a:spcPts val="800"/>
              </a:spcAft>
              <a:buClr>
                <a:srgbClr val="8CB64A"/>
              </a:buClr>
              <a:buNone/>
              <a:defRPr/>
            </a:pPr>
            <a:r>
              <a:rPr lang="ru-RU" sz="210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Полилиния 83">
            <a:extLst>
              <a:ext uri="{FF2B5EF4-FFF2-40B4-BE49-F238E27FC236}">
                <a16:creationId xmlns:a16="http://schemas.microsoft.com/office/drawing/2014/main" id="{C3BC6106-1C62-4260-ACE8-C384E2E014B0}"/>
              </a:ext>
            </a:extLst>
          </p:cNvPr>
          <p:cNvSpPr/>
          <p:nvPr/>
        </p:nvSpPr>
        <p:spPr>
          <a:xfrm>
            <a:off x="4714184" y="3201009"/>
            <a:ext cx="1298915" cy="1607672"/>
          </a:xfrm>
          <a:custGeom>
            <a:avLst/>
            <a:gdLst>
              <a:gd name="connsiteX0" fmla="*/ 1888069 w 3776136"/>
              <a:gd name="connsiteY0" fmla="*/ 0 h 3776137"/>
              <a:gd name="connsiteX1" fmla="*/ 2436749 w 3776136"/>
              <a:gd name="connsiteY1" fmla="*/ 227270 h 3776137"/>
              <a:gd name="connsiteX2" fmla="*/ 3548867 w 3776136"/>
              <a:gd name="connsiteY2" fmla="*/ 1339389 h 3776137"/>
              <a:gd name="connsiteX3" fmla="*/ 3548867 w 3776136"/>
              <a:gd name="connsiteY3" fmla="*/ 2436748 h 3776137"/>
              <a:gd name="connsiteX4" fmla="*/ 2436749 w 3776136"/>
              <a:gd name="connsiteY4" fmla="*/ 3548867 h 3776137"/>
              <a:gd name="connsiteX5" fmla="*/ 1339389 w 3776136"/>
              <a:gd name="connsiteY5" fmla="*/ 3548867 h 3776137"/>
              <a:gd name="connsiteX6" fmla="*/ 227271 w 3776136"/>
              <a:gd name="connsiteY6" fmla="*/ 2436748 h 3776137"/>
              <a:gd name="connsiteX7" fmla="*/ 227271 w 3776136"/>
              <a:gd name="connsiteY7" fmla="*/ 1339389 h 3776137"/>
              <a:gd name="connsiteX8" fmla="*/ 1339389 w 3776136"/>
              <a:gd name="connsiteY8" fmla="*/ 227270 h 3776137"/>
              <a:gd name="connsiteX9" fmla="*/ 1888069 w 3776136"/>
              <a:gd name="connsiteY9" fmla="*/ 0 h 37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136" h="3776137">
                <a:moveTo>
                  <a:pt x="1888069" y="0"/>
                </a:moveTo>
                <a:cubicBezTo>
                  <a:pt x="2086653" y="0"/>
                  <a:pt x="2285235" y="75757"/>
                  <a:pt x="2436749" y="227270"/>
                </a:cubicBezTo>
                <a:lnTo>
                  <a:pt x="3548867" y="1339389"/>
                </a:lnTo>
                <a:cubicBezTo>
                  <a:pt x="3851893" y="1642416"/>
                  <a:pt x="3851893" y="2133721"/>
                  <a:pt x="3548867" y="2436748"/>
                </a:cubicBezTo>
                <a:lnTo>
                  <a:pt x="2436749" y="3548867"/>
                </a:lnTo>
                <a:cubicBezTo>
                  <a:pt x="2133721" y="3851894"/>
                  <a:pt x="1642417" y="3851894"/>
                  <a:pt x="1339389" y="3548867"/>
                </a:cubicBezTo>
                <a:lnTo>
                  <a:pt x="227271" y="2436748"/>
                </a:lnTo>
                <a:cubicBezTo>
                  <a:pt x="-75757" y="2133721"/>
                  <a:pt x="-75757" y="1642416"/>
                  <a:pt x="227271" y="1339389"/>
                </a:cubicBezTo>
                <a:lnTo>
                  <a:pt x="1339389" y="227270"/>
                </a:lnTo>
                <a:cubicBezTo>
                  <a:pt x="1490903" y="75757"/>
                  <a:pt x="1689487" y="0"/>
                  <a:pt x="18880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3251281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Закон «ОГЗ» 2020 г.</a:t>
            </a:r>
            <a:endParaRPr lang="en-US" sz="1400" b="1" kern="0" dirty="0">
              <a:solidFill>
                <a:srgbClr val="FFFF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3F40024F-CB89-4E1A-BDE0-EA0AE2E2986A}"/>
              </a:ext>
            </a:extLst>
          </p:cNvPr>
          <p:cNvSpPr txBox="1">
            <a:spLocks/>
          </p:cNvSpPr>
          <p:nvPr/>
        </p:nvSpPr>
        <p:spPr>
          <a:xfrm>
            <a:off x="4564628" y="4782960"/>
            <a:ext cx="1598026" cy="44185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242529">
                    <a:lumMod val="75000"/>
                    <a:lumOff val="25000"/>
                  </a:srgb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22 случаев</a:t>
            </a:r>
            <a:endParaRPr lang="en-US" sz="1400" dirty="0">
              <a:solidFill>
                <a:srgbClr val="242529">
                  <a:lumMod val="75000"/>
                  <a:lumOff val="25000"/>
                </a:srgb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6" name="Полилиния 83">
            <a:extLst>
              <a:ext uri="{FF2B5EF4-FFF2-40B4-BE49-F238E27FC236}">
                <a16:creationId xmlns:a16="http://schemas.microsoft.com/office/drawing/2014/main" id="{C3BC6106-1C62-4260-ACE8-C384E2E014B0}"/>
              </a:ext>
            </a:extLst>
          </p:cNvPr>
          <p:cNvSpPr/>
          <p:nvPr/>
        </p:nvSpPr>
        <p:spPr>
          <a:xfrm>
            <a:off x="6160712" y="3009078"/>
            <a:ext cx="1272923" cy="1607672"/>
          </a:xfrm>
          <a:custGeom>
            <a:avLst/>
            <a:gdLst>
              <a:gd name="connsiteX0" fmla="*/ 1888069 w 3776136"/>
              <a:gd name="connsiteY0" fmla="*/ 0 h 3776137"/>
              <a:gd name="connsiteX1" fmla="*/ 2436749 w 3776136"/>
              <a:gd name="connsiteY1" fmla="*/ 227270 h 3776137"/>
              <a:gd name="connsiteX2" fmla="*/ 3548867 w 3776136"/>
              <a:gd name="connsiteY2" fmla="*/ 1339389 h 3776137"/>
              <a:gd name="connsiteX3" fmla="*/ 3548867 w 3776136"/>
              <a:gd name="connsiteY3" fmla="*/ 2436748 h 3776137"/>
              <a:gd name="connsiteX4" fmla="*/ 2436749 w 3776136"/>
              <a:gd name="connsiteY4" fmla="*/ 3548867 h 3776137"/>
              <a:gd name="connsiteX5" fmla="*/ 1339389 w 3776136"/>
              <a:gd name="connsiteY5" fmla="*/ 3548867 h 3776137"/>
              <a:gd name="connsiteX6" fmla="*/ 227271 w 3776136"/>
              <a:gd name="connsiteY6" fmla="*/ 2436748 h 3776137"/>
              <a:gd name="connsiteX7" fmla="*/ 227271 w 3776136"/>
              <a:gd name="connsiteY7" fmla="*/ 1339389 h 3776137"/>
              <a:gd name="connsiteX8" fmla="*/ 1339389 w 3776136"/>
              <a:gd name="connsiteY8" fmla="*/ 227270 h 3776137"/>
              <a:gd name="connsiteX9" fmla="*/ 1888069 w 3776136"/>
              <a:gd name="connsiteY9" fmla="*/ 0 h 37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136" h="3776137">
                <a:moveTo>
                  <a:pt x="1888069" y="0"/>
                </a:moveTo>
                <a:cubicBezTo>
                  <a:pt x="2086653" y="0"/>
                  <a:pt x="2285235" y="75757"/>
                  <a:pt x="2436749" y="227270"/>
                </a:cubicBezTo>
                <a:lnTo>
                  <a:pt x="3548867" y="1339389"/>
                </a:lnTo>
                <a:cubicBezTo>
                  <a:pt x="3851893" y="1642416"/>
                  <a:pt x="3851893" y="2133721"/>
                  <a:pt x="3548867" y="2436748"/>
                </a:cubicBezTo>
                <a:lnTo>
                  <a:pt x="2436749" y="3548867"/>
                </a:lnTo>
                <a:cubicBezTo>
                  <a:pt x="2133721" y="3851894"/>
                  <a:pt x="1642417" y="3851894"/>
                  <a:pt x="1339389" y="3548867"/>
                </a:cubicBezTo>
                <a:lnTo>
                  <a:pt x="227271" y="2436748"/>
                </a:lnTo>
                <a:cubicBezTo>
                  <a:pt x="-75757" y="2133721"/>
                  <a:pt x="-75757" y="1642416"/>
                  <a:pt x="227271" y="1339389"/>
                </a:cubicBezTo>
                <a:lnTo>
                  <a:pt x="1339389" y="227270"/>
                </a:lnTo>
                <a:cubicBezTo>
                  <a:pt x="1490903" y="75757"/>
                  <a:pt x="1689487" y="0"/>
                  <a:pt x="18880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3251281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Закон «ОГЗ» 2021 г.</a:t>
            </a:r>
            <a:endParaRPr lang="en-US" sz="1400" b="1" kern="0" dirty="0">
              <a:solidFill>
                <a:srgbClr val="FFFF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7" name="Текст 8">
            <a:extLst>
              <a:ext uri="{FF2B5EF4-FFF2-40B4-BE49-F238E27FC236}">
                <a16:creationId xmlns:a16="http://schemas.microsoft.com/office/drawing/2014/main" id="{3F40024F-CB89-4E1A-BDE0-EA0AE2E2986A}"/>
              </a:ext>
            </a:extLst>
          </p:cNvPr>
          <p:cNvSpPr txBox="1">
            <a:spLocks/>
          </p:cNvSpPr>
          <p:nvPr/>
        </p:nvSpPr>
        <p:spPr>
          <a:xfrm>
            <a:off x="6013099" y="4676063"/>
            <a:ext cx="1598026" cy="44185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242529">
                    <a:lumMod val="75000"/>
                    <a:lumOff val="25000"/>
                  </a:srgb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23 случаев</a:t>
            </a:r>
            <a:endParaRPr lang="en-US" sz="1400" dirty="0">
              <a:solidFill>
                <a:srgbClr val="242529">
                  <a:lumMod val="75000"/>
                  <a:lumOff val="25000"/>
                </a:srgb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8" name="Полилиния 83">
            <a:extLst>
              <a:ext uri="{FF2B5EF4-FFF2-40B4-BE49-F238E27FC236}">
                <a16:creationId xmlns:a16="http://schemas.microsoft.com/office/drawing/2014/main" id="{C3BC6106-1C62-4260-ACE8-C384E2E014B0}"/>
              </a:ext>
            </a:extLst>
          </p:cNvPr>
          <p:cNvSpPr/>
          <p:nvPr/>
        </p:nvSpPr>
        <p:spPr>
          <a:xfrm>
            <a:off x="7523748" y="2759006"/>
            <a:ext cx="1331495" cy="1607672"/>
          </a:xfrm>
          <a:custGeom>
            <a:avLst/>
            <a:gdLst>
              <a:gd name="connsiteX0" fmla="*/ 1888069 w 3776136"/>
              <a:gd name="connsiteY0" fmla="*/ 0 h 3776137"/>
              <a:gd name="connsiteX1" fmla="*/ 2436749 w 3776136"/>
              <a:gd name="connsiteY1" fmla="*/ 227270 h 3776137"/>
              <a:gd name="connsiteX2" fmla="*/ 3548867 w 3776136"/>
              <a:gd name="connsiteY2" fmla="*/ 1339389 h 3776137"/>
              <a:gd name="connsiteX3" fmla="*/ 3548867 w 3776136"/>
              <a:gd name="connsiteY3" fmla="*/ 2436748 h 3776137"/>
              <a:gd name="connsiteX4" fmla="*/ 2436749 w 3776136"/>
              <a:gd name="connsiteY4" fmla="*/ 3548867 h 3776137"/>
              <a:gd name="connsiteX5" fmla="*/ 1339389 w 3776136"/>
              <a:gd name="connsiteY5" fmla="*/ 3548867 h 3776137"/>
              <a:gd name="connsiteX6" fmla="*/ 227271 w 3776136"/>
              <a:gd name="connsiteY6" fmla="*/ 2436748 h 3776137"/>
              <a:gd name="connsiteX7" fmla="*/ 227271 w 3776136"/>
              <a:gd name="connsiteY7" fmla="*/ 1339389 h 3776137"/>
              <a:gd name="connsiteX8" fmla="*/ 1339389 w 3776136"/>
              <a:gd name="connsiteY8" fmla="*/ 227270 h 3776137"/>
              <a:gd name="connsiteX9" fmla="*/ 1888069 w 3776136"/>
              <a:gd name="connsiteY9" fmla="*/ 0 h 37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136" h="3776137">
                <a:moveTo>
                  <a:pt x="1888069" y="0"/>
                </a:moveTo>
                <a:cubicBezTo>
                  <a:pt x="2086653" y="0"/>
                  <a:pt x="2285235" y="75757"/>
                  <a:pt x="2436749" y="227270"/>
                </a:cubicBezTo>
                <a:lnTo>
                  <a:pt x="3548867" y="1339389"/>
                </a:lnTo>
                <a:cubicBezTo>
                  <a:pt x="3851893" y="1642416"/>
                  <a:pt x="3851893" y="2133721"/>
                  <a:pt x="3548867" y="2436748"/>
                </a:cubicBezTo>
                <a:lnTo>
                  <a:pt x="2436749" y="3548867"/>
                </a:lnTo>
                <a:cubicBezTo>
                  <a:pt x="2133721" y="3851894"/>
                  <a:pt x="1642417" y="3851894"/>
                  <a:pt x="1339389" y="3548867"/>
                </a:cubicBezTo>
                <a:lnTo>
                  <a:pt x="227271" y="2436748"/>
                </a:lnTo>
                <a:cubicBezTo>
                  <a:pt x="-75757" y="2133721"/>
                  <a:pt x="-75757" y="1642416"/>
                  <a:pt x="227271" y="1339389"/>
                </a:cubicBezTo>
                <a:lnTo>
                  <a:pt x="1339389" y="227270"/>
                </a:lnTo>
                <a:cubicBezTo>
                  <a:pt x="1490903" y="75757"/>
                  <a:pt x="1689487" y="0"/>
                  <a:pt x="188806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3251281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Закон «ОГЗ» 2022 г.</a:t>
            </a:r>
            <a:endParaRPr lang="en-US" sz="1400" b="1" kern="0" dirty="0">
              <a:solidFill>
                <a:srgbClr val="FFFF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F40024F-CB89-4E1A-BDE0-EA0AE2E2986A}"/>
              </a:ext>
            </a:extLst>
          </p:cNvPr>
          <p:cNvSpPr txBox="1">
            <a:spLocks/>
          </p:cNvSpPr>
          <p:nvPr/>
        </p:nvSpPr>
        <p:spPr>
          <a:xfrm>
            <a:off x="8935453" y="4018149"/>
            <a:ext cx="1235461" cy="44185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242529">
                    <a:lumMod val="75000"/>
                    <a:lumOff val="25000"/>
                  </a:srgb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21 случаев</a:t>
            </a:r>
            <a:endParaRPr lang="en-US" sz="1400" dirty="0">
              <a:solidFill>
                <a:srgbClr val="242529">
                  <a:lumMod val="75000"/>
                  <a:lumOff val="25000"/>
                </a:srgb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1" name="Текст 8">
            <a:extLst>
              <a:ext uri="{FF2B5EF4-FFF2-40B4-BE49-F238E27FC236}">
                <a16:creationId xmlns:a16="http://schemas.microsoft.com/office/drawing/2014/main" id="{3F40024F-CB89-4E1A-BDE0-EA0AE2E2986A}"/>
              </a:ext>
            </a:extLst>
          </p:cNvPr>
          <p:cNvSpPr txBox="1">
            <a:spLocks/>
          </p:cNvSpPr>
          <p:nvPr/>
        </p:nvSpPr>
        <p:spPr>
          <a:xfrm>
            <a:off x="7433635" y="4325320"/>
            <a:ext cx="1598026" cy="44185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242529">
                    <a:lumMod val="75000"/>
                    <a:lumOff val="25000"/>
                  </a:srgb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14 случаев</a:t>
            </a:r>
            <a:endParaRPr lang="en-US" sz="1400" dirty="0">
              <a:solidFill>
                <a:srgbClr val="242529">
                  <a:lumMod val="75000"/>
                  <a:lumOff val="25000"/>
                </a:srgb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2" name="Полилиния 84">
            <a:extLst>
              <a:ext uri="{FF2B5EF4-FFF2-40B4-BE49-F238E27FC236}">
                <a16:creationId xmlns:a16="http://schemas.microsoft.com/office/drawing/2014/main" id="{728C21DE-B269-4FCD-AD7A-183212352F12}"/>
              </a:ext>
            </a:extLst>
          </p:cNvPr>
          <p:cNvSpPr/>
          <p:nvPr/>
        </p:nvSpPr>
        <p:spPr>
          <a:xfrm>
            <a:off x="10278817" y="1722359"/>
            <a:ext cx="1472025" cy="1945284"/>
          </a:xfrm>
          <a:custGeom>
            <a:avLst/>
            <a:gdLst>
              <a:gd name="connsiteX0" fmla="*/ 1888069 w 3776136"/>
              <a:gd name="connsiteY0" fmla="*/ 0 h 3776137"/>
              <a:gd name="connsiteX1" fmla="*/ 2436749 w 3776136"/>
              <a:gd name="connsiteY1" fmla="*/ 227270 h 3776137"/>
              <a:gd name="connsiteX2" fmla="*/ 3548867 w 3776136"/>
              <a:gd name="connsiteY2" fmla="*/ 1339389 h 3776137"/>
              <a:gd name="connsiteX3" fmla="*/ 3548867 w 3776136"/>
              <a:gd name="connsiteY3" fmla="*/ 2436748 h 3776137"/>
              <a:gd name="connsiteX4" fmla="*/ 2436749 w 3776136"/>
              <a:gd name="connsiteY4" fmla="*/ 3548867 h 3776137"/>
              <a:gd name="connsiteX5" fmla="*/ 1339389 w 3776136"/>
              <a:gd name="connsiteY5" fmla="*/ 3548867 h 3776137"/>
              <a:gd name="connsiteX6" fmla="*/ 227271 w 3776136"/>
              <a:gd name="connsiteY6" fmla="*/ 2436748 h 3776137"/>
              <a:gd name="connsiteX7" fmla="*/ 227271 w 3776136"/>
              <a:gd name="connsiteY7" fmla="*/ 1339389 h 3776137"/>
              <a:gd name="connsiteX8" fmla="*/ 1339389 w 3776136"/>
              <a:gd name="connsiteY8" fmla="*/ 227270 h 3776137"/>
              <a:gd name="connsiteX9" fmla="*/ 1888069 w 3776136"/>
              <a:gd name="connsiteY9" fmla="*/ 0 h 377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6136" h="3776137">
                <a:moveTo>
                  <a:pt x="1888069" y="0"/>
                </a:moveTo>
                <a:cubicBezTo>
                  <a:pt x="2086653" y="0"/>
                  <a:pt x="2285235" y="75757"/>
                  <a:pt x="2436749" y="227270"/>
                </a:cubicBezTo>
                <a:lnTo>
                  <a:pt x="3548867" y="1339389"/>
                </a:lnTo>
                <a:cubicBezTo>
                  <a:pt x="3851893" y="1642416"/>
                  <a:pt x="3851893" y="2133721"/>
                  <a:pt x="3548867" y="2436748"/>
                </a:cubicBezTo>
                <a:lnTo>
                  <a:pt x="2436749" y="3548867"/>
                </a:lnTo>
                <a:cubicBezTo>
                  <a:pt x="2133721" y="3851894"/>
                  <a:pt x="1642417" y="3851894"/>
                  <a:pt x="1339389" y="3548867"/>
                </a:cubicBezTo>
                <a:lnTo>
                  <a:pt x="227271" y="2436748"/>
                </a:lnTo>
                <a:cubicBezTo>
                  <a:pt x="-75757" y="2133721"/>
                  <a:pt x="-75757" y="1642416"/>
                  <a:pt x="227271" y="1339389"/>
                </a:cubicBezTo>
                <a:lnTo>
                  <a:pt x="1339389" y="227270"/>
                </a:lnTo>
                <a:cubicBezTo>
                  <a:pt x="1490903" y="75757"/>
                  <a:pt x="1689487" y="0"/>
                  <a:pt x="1888069" y="0"/>
                </a:cubicBezTo>
                <a:close/>
              </a:path>
            </a:pathLst>
          </a:cu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defTabSz="3251281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FFFFFF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*ПППГЗ</a:t>
            </a:r>
            <a:endParaRPr lang="en-US" sz="2400" b="1" kern="0" dirty="0">
              <a:solidFill>
                <a:srgbClr val="FFFFFF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3" name="Текст 8">
            <a:extLst>
              <a:ext uri="{FF2B5EF4-FFF2-40B4-BE49-F238E27FC236}">
                <a16:creationId xmlns:a16="http://schemas.microsoft.com/office/drawing/2014/main" id="{3F40024F-CB89-4E1A-BDE0-EA0AE2E2986A}"/>
              </a:ext>
            </a:extLst>
          </p:cNvPr>
          <p:cNvSpPr txBox="1">
            <a:spLocks/>
          </p:cNvSpPr>
          <p:nvPr/>
        </p:nvSpPr>
        <p:spPr>
          <a:xfrm>
            <a:off x="10397098" y="3667643"/>
            <a:ext cx="1235461" cy="441851"/>
          </a:xfrm>
          <a:prstGeom prst="rect">
            <a:avLst/>
          </a:prstGeom>
        </p:spPr>
        <p:txBody>
          <a:bodyPr/>
          <a:lstStyle>
            <a:lvl1pPr marL="914492" indent="-914492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8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1398" indent="-762077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7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48305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64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26762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86948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6271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59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913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4236" indent="-609660" algn="l" defTabSz="24386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53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ru-RU" sz="1400" b="1" dirty="0">
                <a:solidFill>
                  <a:srgbClr val="242529">
                    <a:lumMod val="75000"/>
                    <a:lumOff val="25000"/>
                  </a:srgbClr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57 случаев</a:t>
            </a:r>
            <a:endParaRPr lang="en-US" sz="1400" dirty="0">
              <a:solidFill>
                <a:srgbClr val="242529">
                  <a:lumMod val="75000"/>
                  <a:lumOff val="25000"/>
                </a:srgbClr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383365" y="5831306"/>
            <a:ext cx="3671575" cy="6365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lIns="0" tIns="60958" rIns="0" bIns="60958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r>
              <a:rPr lang="ru-RU" sz="1400" b="1" dirty="0">
                <a:solidFill>
                  <a:srgbClr val="1B4367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*ПППГЗ – Порядок проведения процедур государственных закупок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58476" y="640061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2592" y="5877398"/>
            <a:ext cx="378690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Закон «ОГЗ» - Закон Кыргызской Республики «О государственных закупках»</a:t>
            </a:r>
          </a:p>
        </p:txBody>
      </p:sp>
    </p:spTree>
    <p:extLst>
      <p:ext uri="{BB962C8B-B14F-4D97-AF65-F5344CB8AC3E}">
        <p14:creationId xmlns:p14="http://schemas.microsoft.com/office/powerpoint/2010/main" val="820363055"/>
      </p:ext>
    </p:extLst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g189b24fdb42_1_116"/>
          <p:cNvGrpSpPr/>
          <p:nvPr/>
        </p:nvGrpSpPr>
        <p:grpSpPr>
          <a:xfrm>
            <a:off x="3263445" y="1447076"/>
            <a:ext cx="5017399" cy="4256102"/>
            <a:chOff x="-408704" y="4467931"/>
            <a:chExt cx="18074204" cy="7432941"/>
          </a:xfrm>
        </p:grpSpPr>
        <p:grpSp>
          <p:nvGrpSpPr>
            <p:cNvPr id="231" name="Google Shape;231;g189b24fdb42_1_116"/>
            <p:cNvGrpSpPr/>
            <p:nvPr/>
          </p:nvGrpSpPr>
          <p:grpSpPr>
            <a:xfrm>
              <a:off x="6827670" y="4467932"/>
              <a:ext cx="10837830" cy="7432938"/>
              <a:chOff x="9259888" y="2870200"/>
              <a:chExt cx="3557586" cy="2439909"/>
            </a:xfrm>
          </p:grpSpPr>
          <p:sp>
            <p:nvSpPr>
              <p:cNvPr id="232" name="Google Shape;232;g189b24fdb42_1_116"/>
              <p:cNvSpPr/>
              <p:nvPr/>
            </p:nvSpPr>
            <p:spPr>
              <a:xfrm>
                <a:off x="9259888" y="2870200"/>
                <a:ext cx="3119439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284" extrusionOk="0">
                    <a:moveTo>
                      <a:pt x="561" y="9"/>
                    </a:moveTo>
                    <a:cubicBezTo>
                      <a:pt x="550" y="0"/>
                      <a:pt x="534" y="8"/>
                      <a:pt x="534" y="22"/>
                    </a:cubicBezTo>
                    <a:cubicBezTo>
                      <a:pt x="534" y="97"/>
                      <a:pt x="534" y="97"/>
                      <a:pt x="534" y="97"/>
                    </a:cubicBezTo>
                    <a:cubicBezTo>
                      <a:pt x="169" y="97"/>
                      <a:pt x="169" y="97"/>
                      <a:pt x="169" y="97"/>
                    </a:cubicBezTo>
                    <a:cubicBezTo>
                      <a:pt x="79" y="97"/>
                      <a:pt x="6" y="196"/>
                      <a:pt x="0" y="284"/>
                    </a:cubicBezTo>
                    <a:cubicBezTo>
                      <a:pt x="31" y="244"/>
                      <a:pt x="80" y="218"/>
                      <a:pt x="134" y="218"/>
                    </a:cubicBezTo>
                    <a:cubicBezTo>
                      <a:pt x="534" y="218"/>
                      <a:pt x="534" y="218"/>
                      <a:pt x="534" y="218"/>
                    </a:cubicBezTo>
                    <a:cubicBezTo>
                      <a:pt x="575" y="218"/>
                      <a:pt x="575" y="218"/>
                      <a:pt x="575" y="218"/>
                    </a:cubicBezTo>
                    <a:cubicBezTo>
                      <a:pt x="831" y="218"/>
                      <a:pt x="831" y="218"/>
                      <a:pt x="831" y="218"/>
                    </a:cubicBezTo>
                    <a:lnTo>
                      <a:pt x="561" y="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600" b="0" i="0" u="none" strike="noStrike" cap="none">
                  <a:solidFill>
                    <a:srgbClr val="18478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3" name="Google Shape;233;g189b24fdb42_1_116"/>
              <p:cNvSpPr/>
              <p:nvPr/>
            </p:nvSpPr>
            <p:spPr>
              <a:xfrm>
                <a:off x="9271000" y="4243309"/>
                <a:ext cx="3119439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284" extrusionOk="0">
                    <a:moveTo>
                      <a:pt x="575" y="66"/>
                    </a:moveTo>
                    <a:cubicBezTo>
                      <a:pt x="534" y="66"/>
                      <a:pt x="534" y="66"/>
                      <a:pt x="534" y="66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80" y="66"/>
                      <a:pt x="31" y="40"/>
                      <a:pt x="0" y="0"/>
                    </a:cubicBezTo>
                    <a:cubicBezTo>
                      <a:pt x="6" y="89"/>
                      <a:pt x="79" y="187"/>
                      <a:pt x="169" y="187"/>
                    </a:cubicBezTo>
                    <a:cubicBezTo>
                      <a:pt x="534" y="187"/>
                      <a:pt x="534" y="187"/>
                      <a:pt x="534" y="187"/>
                    </a:cubicBezTo>
                    <a:cubicBezTo>
                      <a:pt x="534" y="262"/>
                      <a:pt x="534" y="262"/>
                      <a:pt x="534" y="262"/>
                    </a:cubicBezTo>
                    <a:cubicBezTo>
                      <a:pt x="534" y="276"/>
                      <a:pt x="550" y="284"/>
                      <a:pt x="561" y="275"/>
                    </a:cubicBezTo>
                    <a:cubicBezTo>
                      <a:pt x="831" y="66"/>
                      <a:pt x="831" y="66"/>
                      <a:pt x="831" y="66"/>
                    </a:cubicBezTo>
                    <a:lnTo>
                      <a:pt x="575" y="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600" b="0" i="0" u="none" strike="noStrike" cap="none">
                  <a:solidFill>
                    <a:srgbClr val="18478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4" name="Google Shape;234;g189b24fdb42_1_116"/>
              <p:cNvSpPr/>
              <p:nvPr/>
            </p:nvSpPr>
            <p:spPr>
              <a:xfrm>
                <a:off x="9271000" y="3874604"/>
                <a:ext cx="3546474" cy="496888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32" extrusionOk="0">
                    <a:moveTo>
                      <a:pt x="936" y="53"/>
                    </a:moveTo>
                    <a:cubicBezTo>
                      <a:pt x="869" y="0"/>
                      <a:pt x="869" y="0"/>
                      <a:pt x="869" y="0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80" y="0"/>
                      <a:pt x="35" y="23"/>
                      <a:pt x="3" y="59"/>
                    </a:cubicBezTo>
                    <a:cubicBezTo>
                      <a:pt x="0" y="63"/>
                      <a:pt x="0" y="69"/>
                      <a:pt x="3" y="73"/>
                    </a:cubicBezTo>
                    <a:cubicBezTo>
                      <a:pt x="35" y="109"/>
                      <a:pt x="80" y="132"/>
                      <a:pt x="131" y="132"/>
                    </a:cubicBezTo>
                    <a:cubicBezTo>
                      <a:pt x="531" y="132"/>
                      <a:pt x="531" y="132"/>
                      <a:pt x="531" y="132"/>
                    </a:cubicBezTo>
                    <a:cubicBezTo>
                      <a:pt x="572" y="132"/>
                      <a:pt x="572" y="132"/>
                      <a:pt x="572" y="132"/>
                    </a:cubicBezTo>
                    <a:cubicBezTo>
                      <a:pt x="869" y="132"/>
                      <a:pt x="869" y="132"/>
                      <a:pt x="869" y="132"/>
                    </a:cubicBezTo>
                    <a:cubicBezTo>
                      <a:pt x="936" y="79"/>
                      <a:pt x="936" y="79"/>
                      <a:pt x="936" y="79"/>
                    </a:cubicBezTo>
                    <a:cubicBezTo>
                      <a:pt x="945" y="73"/>
                      <a:pt x="945" y="59"/>
                      <a:pt x="936" y="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600" b="0" i="0" u="none" strike="noStrike" cap="none">
                  <a:solidFill>
                    <a:srgbClr val="18478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235" name="Google Shape;235;g189b24fdb42_1_116"/>
            <p:cNvGrpSpPr/>
            <p:nvPr/>
          </p:nvGrpSpPr>
          <p:grpSpPr>
            <a:xfrm flipH="1">
              <a:off x="-408704" y="4467931"/>
              <a:ext cx="10837830" cy="7432941"/>
              <a:chOff x="9259888" y="2870200"/>
              <a:chExt cx="3557586" cy="2439910"/>
            </a:xfrm>
          </p:grpSpPr>
          <p:sp>
            <p:nvSpPr>
              <p:cNvPr id="236" name="Google Shape;236;g189b24fdb42_1_116"/>
              <p:cNvSpPr/>
              <p:nvPr/>
            </p:nvSpPr>
            <p:spPr>
              <a:xfrm>
                <a:off x="9259888" y="2870200"/>
                <a:ext cx="3119439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284" extrusionOk="0">
                    <a:moveTo>
                      <a:pt x="561" y="9"/>
                    </a:moveTo>
                    <a:cubicBezTo>
                      <a:pt x="550" y="0"/>
                      <a:pt x="534" y="8"/>
                      <a:pt x="534" y="22"/>
                    </a:cubicBezTo>
                    <a:cubicBezTo>
                      <a:pt x="534" y="97"/>
                      <a:pt x="534" y="97"/>
                      <a:pt x="534" y="97"/>
                    </a:cubicBezTo>
                    <a:cubicBezTo>
                      <a:pt x="169" y="97"/>
                      <a:pt x="169" y="97"/>
                      <a:pt x="169" y="97"/>
                    </a:cubicBezTo>
                    <a:cubicBezTo>
                      <a:pt x="79" y="97"/>
                      <a:pt x="6" y="196"/>
                      <a:pt x="0" y="284"/>
                    </a:cubicBezTo>
                    <a:cubicBezTo>
                      <a:pt x="31" y="244"/>
                      <a:pt x="80" y="218"/>
                      <a:pt x="134" y="218"/>
                    </a:cubicBezTo>
                    <a:cubicBezTo>
                      <a:pt x="534" y="218"/>
                      <a:pt x="534" y="218"/>
                      <a:pt x="534" y="218"/>
                    </a:cubicBezTo>
                    <a:cubicBezTo>
                      <a:pt x="575" y="218"/>
                      <a:pt x="575" y="218"/>
                      <a:pt x="575" y="218"/>
                    </a:cubicBezTo>
                    <a:cubicBezTo>
                      <a:pt x="831" y="218"/>
                      <a:pt x="831" y="218"/>
                      <a:pt x="831" y="218"/>
                    </a:cubicBezTo>
                    <a:lnTo>
                      <a:pt x="561" y="9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600" b="0" i="0" u="none" strike="noStrike" cap="none">
                  <a:solidFill>
                    <a:srgbClr val="18478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7" name="Google Shape;237;g189b24fdb42_1_116"/>
              <p:cNvSpPr/>
              <p:nvPr/>
            </p:nvSpPr>
            <p:spPr>
              <a:xfrm>
                <a:off x="9271000" y="4243310"/>
                <a:ext cx="3119439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284" extrusionOk="0">
                    <a:moveTo>
                      <a:pt x="575" y="66"/>
                    </a:moveTo>
                    <a:cubicBezTo>
                      <a:pt x="534" y="66"/>
                      <a:pt x="534" y="66"/>
                      <a:pt x="534" y="66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80" y="66"/>
                      <a:pt x="31" y="40"/>
                      <a:pt x="0" y="0"/>
                    </a:cubicBezTo>
                    <a:cubicBezTo>
                      <a:pt x="6" y="89"/>
                      <a:pt x="79" y="187"/>
                      <a:pt x="169" y="187"/>
                    </a:cubicBezTo>
                    <a:cubicBezTo>
                      <a:pt x="534" y="187"/>
                      <a:pt x="534" y="187"/>
                      <a:pt x="534" y="187"/>
                    </a:cubicBezTo>
                    <a:cubicBezTo>
                      <a:pt x="534" y="262"/>
                      <a:pt x="534" y="262"/>
                      <a:pt x="534" y="262"/>
                    </a:cubicBezTo>
                    <a:cubicBezTo>
                      <a:pt x="534" y="276"/>
                      <a:pt x="550" y="284"/>
                      <a:pt x="561" y="275"/>
                    </a:cubicBezTo>
                    <a:cubicBezTo>
                      <a:pt x="831" y="66"/>
                      <a:pt x="831" y="66"/>
                      <a:pt x="831" y="66"/>
                    </a:cubicBezTo>
                    <a:lnTo>
                      <a:pt x="575" y="66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600" b="0" i="0" u="none" strike="noStrike" cap="none">
                  <a:solidFill>
                    <a:srgbClr val="18478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8" name="Google Shape;238;g189b24fdb42_1_116"/>
              <p:cNvSpPr/>
              <p:nvPr/>
            </p:nvSpPr>
            <p:spPr>
              <a:xfrm>
                <a:off x="9271000" y="3808413"/>
                <a:ext cx="3546474" cy="496888"/>
              </a:xfrm>
              <a:custGeom>
                <a:avLst/>
                <a:gdLst/>
                <a:ahLst/>
                <a:cxnLst/>
                <a:rect l="l" t="t" r="r" b="b"/>
                <a:pathLst>
                  <a:path w="945" h="132" extrusionOk="0">
                    <a:moveTo>
                      <a:pt x="936" y="53"/>
                    </a:moveTo>
                    <a:cubicBezTo>
                      <a:pt x="869" y="0"/>
                      <a:pt x="869" y="0"/>
                      <a:pt x="869" y="0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531" y="0"/>
                      <a:pt x="531" y="0"/>
                      <a:pt x="531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80" y="0"/>
                      <a:pt x="35" y="23"/>
                      <a:pt x="3" y="59"/>
                    </a:cubicBezTo>
                    <a:cubicBezTo>
                      <a:pt x="0" y="63"/>
                      <a:pt x="0" y="69"/>
                      <a:pt x="3" y="73"/>
                    </a:cubicBezTo>
                    <a:cubicBezTo>
                      <a:pt x="35" y="109"/>
                      <a:pt x="80" y="132"/>
                      <a:pt x="131" y="132"/>
                    </a:cubicBezTo>
                    <a:cubicBezTo>
                      <a:pt x="531" y="132"/>
                      <a:pt x="531" y="132"/>
                      <a:pt x="531" y="132"/>
                    </a:cubicBezTo>
                    <a:cubicBezTo>
                      <a:pt x="572" y="132"/>
                      <a:pt x="572" y="132"/>
                      <a:pt x="572" y="132"/>
                    </a:cubicBezTo>
                    <a:cubicBezTo>
                      <a:pt x="869" y="132"/>
                      <a:pt x="869" y="132"/>
                      <a:pt x="869" y="132"/>
                    </a:cubicBezTo>
                    <a:cubicBezTo>
                      <a:pt x="936" y="79"/>
                      <a:pt x="936" y="79"/>
                      <a:pt x="936" y="79"/>
                    </a:cubicBezTo>
                    <a:cubicBezTo>
                      <a:pt x="945" y="73"/>
                      <a:pt x="945" y="59"/>
                      <a:pt x="936" y="53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rgbClr r="0" g="0" b="0"/>
              </a:lnRef>
              <a:fillRef idx="1001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600" b="0" i="0" u="none" strike="noStrike" cap="none">
                  <a:solidFill>
                    <a:srgbClr val="18478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39" name="Google Shape;239;g189b24fdb42_1_116"/>
          <p:cNvSpPr/>
          <p:nvPr/>
        </p:nvSpPr>
        <p:spPr>
          <a:xfrm>
            <a:off x="4299284" y="2036250"/>
            <a:ext cx="2887579" cy="2966500"/>
          </a:xfrm>
          <a:custGeom>
            <a:avLst/>
            <a:gdLst/>
            <a:ahLst/>
            <a:cxnLst/>
            <a:rect l="l" t="t" r="r" b="b"/>
            <a:pathLst>
              <a:path w="3776136" h="3776137" extrusionOk="0">
                <a:moveTo>
                  <a:pt x="1888069" y="0"/>
                </a:moveTo>
                <a:cubicBezTo>
                  <a:pt x="2086653" y="0"/>
                  <a:pt x="2285235" y="75757"/>
                  <a:pt x="2436749" y="227270"/>
                </a:cubicBezTo>
                <a:lnTo>
                  <a:pt x="3548867" y="1339389"/>
                </a:lnTo>
                <a:cubicBezTo>
                  <a:pt x="3851893" y="1642416"/>
                  <a:pt x="3851893" y="2133721"/>
                  <a:pt x="3548867" y="2436748"/>
                </a:cubicBezTo>
                <a:lnTo>
                  <a:pt x="2436749" y="3548867"/>
                </a:lnTo>
                <a:cubicBezTo>
                  <a:pt x="2133721" y="3851894"/>
                  <a:pt x="1642417" y="3851894"/>
                  <a:pt x="1339389" y="3548867"/>
                </a:cubicBezTo>
                <a:lnTo>
                  <a:pt x="227271" y="2436748"/>
                </a:lnTo>
                <a:cubicBezTo>
                  <a:pt x="-75757" y="2133721"/>
                  <a:pt x="-75757" y="1642416"/>
                  <a:pt x="227271" y="1339389"/>
                </a:cubicBezTo>
                <a:lnTo>
                  <a:pt x="1339389" y="227270"/>
                </a:lnTo>
                <a:cubicBezTo>
                  <a:pt x="1490903" y="75757"/>
                  <a:pt x="1689487" y="0"/>
                  <a:pt x="18880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600"/>
            </a:pPr>
            <a:r>
              <a:rPr lang="ru-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Методы государственных закупок с публикацией и без публикации закупок на веб-портале</a:t>
            </a:r>
            <a:endParaRPr sz="1600" b="1" i="0" u="none" strike="noStrike" cap="none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g189b24fdb42_1_116"/>
          <p:cNvSpPr txBox="1"/>
          <p:nvPr/>
        </p:nvSpPr>
        <p:spPr>
          <a:xfrm>
            <a:off x="244775" y="3591505"/>
            <a:ext cx="30948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600" b="0" i="0" u="sng" strike="noStrike" cap="none">
              <a:solidFill>
                <a:srgbClr val="18478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g189b24fdb42_1_116"/>
          <p:cNvSpPr txBox="1"/>
          <p:nvPr/>
        </p:nvSpPr>
        <p:spPr>
          <a:xfrm>
            <a:off x="8112075" y="713346"/>
            <a:ext cx="3415439" cy="70784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ru-RU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 публикации объявления на веб-портале</a:t>
            </a: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g189b24fdb42_1_116"/>
          <p:cNvSpPr txBox="1"/>
          <p:nvPr/>
        </p:nvSpPr>
        <p:spPr>
          <a:xfrm>
            <a:off x="313674" y="608776"/>
            <a:ext cx="3496326" cy="707846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публикацией объявления на веб-портале</a:t>
            </a: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g189b24fdb42_1_116"/>
          <p:cNvSpPr/>
          <p:nvPr/>
        </p:nvSpPr>
        <p:spPr>
          <a:xfrm>
            <a:off x="8465995" y="2576568"/>
            <a:ext cx="3061519" cy="2111875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из одного источника</a:t>
            </a:r>
            <a:endParaRPr sz="16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g189b24fdb42_1_116"/>
          <p:cNvSpPr/>
          <p:nvPr/>
        </p:nvSpPr>
        <p:spPr>
          <a:xfrm>
            <a:off x="497305" y="4130842"/>
            <a:ext cx="2695074" cy="220183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запроса котировок с установлением квалификационных требований и без установления квалификационных требований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g189b24fdb42_1_116"/>
          <p:cNvSpPr/>
          <p:nvPr/>
        </p:nvSpPr>
        <p:spPr>
          <a:xfrm>
            <a:off x="497305" y="1447077"/>
            <a:ext cx="2766140" cy="134424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222A34"/>
              </a:buClr>
              <a:buSzPts val="1200"/>
            </a:pP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Неограниченный метод </a:t>
            </a:r>
          </a:p>
          <a:p>
            <a:pPr algn="ctr">
              <a:buClr>
                <a:srgbClr val="222A34"/>
              </a:buClr>
              <a:buSzPts val="1200"/>
            </a:pP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g189b24fdb42_1_116"/>
          <p:cNvSpPr txBox="1"/>
          <p:nvPr/>
        </p:nvSpPr>
        <p:spPr>
          <a:xfrm>
            <a:off x="11724975" y="6457800"/>
            <a:ext cx="321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3</a:t>
            </a:r>
            <a:endParaRPr sz="1400" b="1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sp>
        <p:nvSpPr>
          <p:cNvPr id="33" name="Google Shape;242;g189b24fdb42_1_116"/>
          <p:cNvSpPr txBox="1"/>
          <p:nvPr/>
        </p:nvSpPr>
        <p:spPr>
          <a:xfrm>
            <a:off x="313674" y="5500"/>
            <a:ext cx="11571801" cy="400069"/>
          </a:xfrm>
          <a:prstGeom prst="rect">
            <a:avLst/>
          </a:prstGeom>
          <a:solidFill>
            <a:schemeClr val="lt1">
              <a:alpha val="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Действующая редакция Закона Кыргызская Республика «ОГЗ»</a:t>
            </a:r>
            <a:endParaRPr sz="20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" name="Google Shape;255;g189b24fdb42_1_116"/>
          <p:cNvSpPr/>
          <p:nvPr/>
        </p:nvSpPr>
        <p:spPr>
          <a:xfrm>
            <a:off x="4763037" y="5245977"/>
            <a:ext cx="1950584" cy="57836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222A34"/>
              </a:buClr>
              <a:buSzPts val="1200"/>
            </a:pPr>
            <a:r>
              <a:rPr lang="ru-RU" sz="15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Централизованные закупки «Агент» </a:t>
            </a:r>
          </a:p>
        </p:txBody>
      </p:sp>
      <p:sp>
        <p:nvSpPr>
          <p:cNvPr id="21" name="Google Shape;255;g189b24fdb42_1_116"/>
          <p:cNvSpPr/>
          <p:nvPr/>
        </p:nvSpPr>
        <p:spPr>
          <a:xfrm>
            <a:off x="553453" y="3199128"/>
            <a:ext cx="2558715" cy="57836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222A34"/>
              </a:buClr>
              <a:buSzPts val="1200"/>
            </a:pPr>
            <a:r>
              <a:rPr lang="ru-RU" sz="15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Рамочное соглашение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577205" y="3737755"/>
            <a:ext cx="484632" cy="344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0800000">
            <a:off x="1602526" y="2911206"/>
            <a:ext cx="484632" cy="344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4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5" name="Google Shape;415;g18ba9394a62_1_109"/>
          <p:cNvCxnSpPr/>
          <p:nvPr/>
        </p:nvCxnSpPr>
        <p:spPr>
          <a:xfrm rot="10800000" flipH="1">
            <a:off x="580897" y="790684"/>
            <a:ext cx="10700400" cy="4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g18ba9394a62_1_109"/>
          <p:cNvSpPr txBox="1"/>
          <p:nvPr/>
        </p:nvSpPr>
        <p:spPr>
          <a:xfrm>
            <a:off x="448989" y="177600"/>
            <a:ext cx="113379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21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Случаи применения метода закупки из одного источника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424" name="Google Shape;424;g18ba9394a62_1_109"/>
          <p:cNvSpPr txBox="1"/>
          <p:nvPr/>
        </p:nvSpPr>
        <p:spPr>
          <a:xfrm>
            <a:off x="11690397" y="6292092"/>
            <a:ext cx="3780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4</a:t>
            </a:r>
            <a:endParaRPr sz="1400" b="1" dirty="0"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6073424"/>
              </p:ext>
            </p:extLst>
          </p:nvPr>
        </p:nvGraphicFramePr>
        <p:xfrm>
          <a:off x="224590" y="1034716"/>
          <a:ext cx="11517836" cy="552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47347" y="487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8989" y="4581728"/>
            <a:ext cx="3551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Примечание: 15 пункт (ПППГЗ), осуществления конкретных закупок товаров или услуг при определении особого режима законодательством Кыргызской Республики не предусмотрено Договором о ЕАЭС</a:t>
            </a:r>
          </a:p>
        </p:txBody>
      </p:sp>
      <p:sp>
        <p:nvSpPr>
          <p:cNvPr id="29" name="Овал 28"/>
          <p:cNvSpPr/>
          <p:nvPr/>
        </p:nvSpPr>
        <p:spPr>
          <a:xfrm>
            <a:off x="3467081" y="3089012"/>
            <a:ext cx="1329903" cy="132990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76796" y="3089012"/>
            <a:ext cx="66815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Закон не регулирует нижеследующие закупки. Порядок организации и осуществления таких закупок определяется Кабинетом Министров: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1) закупки связанные с защитой государственных секретов;</a:t>
            </a:r>
          </a:p>
          <a:p>
            <a:pPr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2) закупки осуществляемые Национальным банком Кыргызской Республики;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3) закупки за счет средств международных фондов, учрежденных в целях содействия экономическому сотрудничеству между Кыргызской Республикой и другими государствами;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4) закупки связанные с услугами гемодиализа для больных хронической почечной недостаточностью пятой стадии;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4-1) осуществляемые государственными высшими учебными заведениями, обладающими особым статусом;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5) закупки осуществляемые государственными и муниципальными предприятиями; акционерными обществами, где 50 и более процентов доли участия в уставном капитале принадлежат государству, в том числе их дочерними хозяйственными обществами;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6) закупки связанные с изготовлением учебников для общеобразовательных организаций, за исключением учебников, изданных рельефно-точечным шрифтом Брайля. Порядок организации и осуществления таких закупок определяется Кабинетом Министров.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796" y="1323474"/>
            <a:ext cx="6585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Кроме того, постановлением Кабинета Министров Кыргызской Республики  «Об утверждении Порядка организации государственных закупок товаров, работ и услуг, связанных с защитой государственных секретов» от 18 ноября 2022 года №641 предусмотрено 9 случаев закупки товаров, работ и услуг, а также 10 пунктом предусмотрены иные закупки, связанные с защитой государственных секретов, в соответствии с законодательством о защите государственных секретов.</a:t>
            </a:r>
          </a:p>
        </p:txBody>
      </p:sp>
    </p:spTree>
    <p:extLst>
      <p:ext uri="{BB962C8B-B14F-4D97-AF65-F5344CB8AC3E}">
        <p14:creationId xmlns:p14="http://schemas.microsoft.com/office/powerpoint/2010/main" val="19142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C966CF-6898-E903-A6A2-9F640CD7B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п.8 ч.3 Ст.17 приобретения товаров, работ и услуг, необходимых для обеспечения деятельности, охраны и безопасности Президента Кыргызской Республики,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Торага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Жогорку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Кенеша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Кыргызской Республики, Председателя Кабинета Министров Кыргызской Республики, председателя Верховного суда Кыргызской Республики, председателя Конституционного суда Кыргызской Республики, в том числе обеспечения мероприятий, проводимых с участием указанных лиц, а также осуществления закупок, связанных с обеспечением визитов глав иностранных государств, глав правительств иностранных государств, руководителей международных организаций, парламентских делегаций, правительственных делегаций, делегаций иностранных государств (бытовое, гостиничное, транспортное обслуживание, эксплуатация компьютерного оборудования, протокольная атрибутика, обеспечение санитарно-эпидемиологического благополучия, предоставление безопасного питания);</a:t>
            </a:r>
          </a:p>
          <a:p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.14 приобретения услуг по изготовлению государственных наград Кыргызской Республики и документов к ним; </a:t>
            </a: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.55 приобретения товаров, работ и услуг за счет средств, выделенных из Фонда Президента Кыргызской Республики и резервного фонда Председателя Кабинета Министров Кыргызской Республики;</a:t>
            </a:r>
            <a:endParaRPr lang="ru-K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G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906D0E-4585-486D-AA2B-7DCB25A2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DECCB0-908E-CEBA-DA66-96AB6B601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Google Shape;416;g18ba9394a62_1_109">
            <a:extLst>
              <a:ext uri="{FF2B5EF4-FFF2-40B4-BE49-F238E27FC236}">
                <a16:creationId xmlns:a16="http://schemas.microsoft.com/office/drawing/2014/main" id="{E5BF8C34-0A37-8E17-C1B4-00B53516FF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2100" b="1" dirty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Случаи применения метода закупки из одного источника</a:t>
            </a:r>
            <a:endParaRPr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Способы закупки работ закупающей организацией по строительству дорог и социальных объектов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391038" y="6356351"/>
            <a:ext cx="440015" cy="365125"/>
          </a:xfrm>
        </p:spPr>
        <p:txBody>
          <a:bodyPr/>
          <a:lstStyle/>
          <a:p>
            <a:pPr algn="r"/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255;g189b24fdb42_1_116"/>
          <p:cNvSpPr/>
          <p:nvPr/>
        </p:nvSpPr>
        <p:spPr>
          <a:xfrm>
            <a:off x="834189" y="1775942"/>
            <a:ext cx="1989221" cy="1344249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222A34"/>
              </a:buClr>
              <a:buSzPts val="1200"/>
            </a:pP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способ.  Неограниченный метод </a:t>
            </a:r>
          </a:p>
          <a:p>
            <a:pPr algn="ctr">
              <a:buClr>
                <a:srgbClr val="222A34"/>
              </a:buClr>
              <a:buSzPts val="1200"/>
            </a:pP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255;g189b24fdb42_1_116"/>
          <p:cNvSpPr/>
          <p:nvPr/>
        </p:nvSpPr>
        <p:spPr>
          <a:xfrm>
            <a:off x="834189" y="3450172"/>
            <a:ext cx="1989221" cy="2669891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tx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222A34"/>
              </a:buClr>
              <a:buSzPts val="1200"/>
            </a:pP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способ.</a:t>
            </a:r>
          </a:p>
          <a:p>
            <a:pPr>
              <a:buClr>
                <a:srgbClr val="222A34"/>
              </a:buClr>
              <a:buSzPts val="1200"/>
            </a:pPr>
            <a:r>
              <a:rPr lang="ru-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Метод закупки из одного источника </a:t>
            </a:r>
          </a:p>
          <a:p>
            <a:pPr algn="ctr">
              <a:buClr>
                <a:srgbClr val="222A34"/>
              </a:buClr>
              <a:buSzPts val="1200"/>
            </a:pPr>
            <a:endParaRPr lang="ru-RU" sz="16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3160295" y="19147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3304834" y="3240862"/>
            <a:ext cx="1004077" cy="1674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1 вариант</a:t>
            </a:r>
          </a:p>
        </p:txBody>
      </p:sp>
      <p:sp>
        <p:nvSpPr>
          <p:cNvPr id="14" name="圆角矩形 24"/>
          <p:cNvSpPr/>
          <p:nvPr/>
        </p:nvSpPr>
        <p:spPr>
          <a:xfrm>
            <a:off x="3965454" y="1798358"/>
            <a:ext cx="1986320" cy="125601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r>
              <a:rPr lang="ru-RU" altLang="zh-CN" sz="1600" b="1" kern="0" dirty="0" err="1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Двухпакетным</a:t>
            </a:r>
            <a:r>
              <a:rPr lang="ru-RU" altLang="zh-CN" sz="16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 /  способом </a:t>
            </a:r>
            <a:endParaRPr lang="zh-CN" altLang="en-US" sz="1600" b="1" kern="0" dirty="0">
              <a:solidFill>
                <a:sysClr val="window" lastClr="FFFFFF"/>
              </a:solidFill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altLang="zh-CN" sz="16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с переговорами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6200000">
            <a:off x="6312567" y="193716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圆角矩形 24"/>
          <p:cNvSpPr/>
          <p:nvPr/>
        </p:nvSpPr>
        <p:spPr>
          <a:xfrm>
            <a:off x="7125598" y="1775942"/>
            <a:ext cx="1914128" cy="13442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600" b="1" kern="0" noProof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Публикация закупки / и определение победителя на веб-портале 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6200000">
            <a:off x="9344525" y="195886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圆角矩形 24"/>
          <p:cNvSpPr/>
          <p:nvPr/>
        </p:nvSpPr>
        <p:spPr>
          <a:xfrm>
            <a:off x="10076045" y="1928342"/>
            <a:ext cx="1914128" cy="134424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Заключения контракта 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19" name="圆角矩形 24"/>
          <p:cNvSpPr/>
          <p:nvPr/>
        </p:nvSpPr>
        <p:spPr>
          <a:xfrm>
            <a:off x="4846472" y="3450172"/>
            <a:ext cx="1986320" cy="125601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Пункт 10 ПППГЗ: определенными НПА, которые могут осуществлять исключительно ГП/МП и АО 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51527" y="3576142"/>
            <a:ext cx="4322852" cy="1004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b="1" dirty="0">
                <a:solidFill>
                  <a:schemeClr val="bg1"/>
                </a:solidFill>
              </a:rPr>
              <a:t>Например: ГП «</a:t>
            </a:r>
            <a:r>
              <a:rPr lang="ru-RU" sz="1200" b="1" dirty="0" err="1">
                <a:solidFill>
                  <a:schemeClr val="bg1"/>
                </a:solidFill>
              </a:rPr>
              <a:t>Кыргызавтожол</a:t>
            </a:r>
            <a:r>
              <a:rPr lang="ru-RU" sz="1200" b="1" dirty="0">
                <a:solidFill>
                  <a:schemeClr val="bg1"/>
                </a:solidFill>
              </a:rPr>
              <a:t>» осуществляет закупки в соответствии с Порядком, утвержденным постановлением Кабинета Министров КР от 10.06.2022г. №301 (ГП «</a:t>
            </a:r>
            <a:r>
              <a:rPr lang="ru-RU" sz="1200" b="1" dirty="0" err="1">
                <a:solidFill>
                  <a:schemeClr val="bg1"/>
                </a:solidFill>
              </a:rPr>
              <a:t>Кыргызфармация</a:t>
            </a:r>
            <a:r>
              <a:rPr lang="ru-RU" sz="1200" b="1" dirty="0">
                <a:solidFill>
                  <a:schemeClr val="bg1"/>
                </a:solidFill>
              </a:rPr>
              <a:t>», ОАО «</a:t>
            </a:r>
            <a:r>
              <a:rPr lang="ru-RU" sz="1200" b="1" dirty="0" err="1">
                <a:solidFill>
                  <a:schemeClr val="bg1"/>
                </a:solidFill>
              </a:rPr>
              <a:t>Кыргызиндустрия</a:t>
            </a:r>
            <a:r>
              <a:rPr lang="ru-RU" sz="1200" b="1" dirty="0">
                <a:solidFill>
                  <a:schemeClr val="bg1"/>
                </a:solidFill>
              </a:rPr>
              <a:t>» и т.д.)</a:t>
            </a:r>
          </a:p>
        </p:txBody>
      </p:sp>
      <p:sp>
        <p:nvSpPr>
          <p:cNvPr id="23" name="Стрелка вниз 22"/>
          <p:cNvSpPr/>
          <p:nvPr/>
        </p:nvSpPr>
        <p:spPr>
          <a:xfrm rot="16200000">
            <a:off x="3248686" y="4771240"/>
            <a:ext cx="1004077" cy="16746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2 вариант</a:t>
            </a:r>
          </a:p>
        </p:txBody>
      </p:sp>
      <p:sp>
        <p:nvSpPr>
          <p:cNvPr id="24" name="圆角矩形 24"/>
          <p:cNvSpPr/>
          <p:nvPr/>
        </p:nvSpPr>
        <p:spPr>
          <a:xfrm>
            <a:off x="4814388" y="5017168"/>
            <a:ext cx="1986320" cy="125601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18478F"/>
              </a:gs>
              <a:gs pos="0">
                <a:srgbClr val="238DED"/>
              </a:gs>
            </a:gsLst>
            <a:lin ang="5400000" scaled="0"/>
          </a:gradFill>
          <a:ln w="12700" cap="flat" cmpd="sng" algn="ctr">
            <a:noFill/>
            <a:prstDash val="solid"/>
            <a:miter lim="800000"/>
          </a:ln>
          <a:effectLst>
            <a:outerShdw blurRad="127000" dist="63500" dir="2700000" algn="tl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ru-RU" altLang="zh-CN" sz="1200" b="1" kern="0" dirty="0">
                <a:solidFill>
                  <a:sysClr val="window" lastClr="FFFFFF"/>
                </a:solidFill>
                <a:latin typeface="Times New Roman" pitchFamily="18" charset="0"/>
                <a:ea typeface="方正黑体简体" panose="02010601030101010101" pitchFamily="2" charset="-122"/>
                <a:cs typeface="Times New Roman" pitchFamily="18" charset="0"/>
              </a:rPr>
              <a:t>Пункт 13 ПППГЗ: об изъятии из национального режима 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ea typeface="方正黑体简体" panose="02010601030101010101" pitchFamily="2" charset="-122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51527" y="4706189"/>
            <a:ext cx="4322852" cy="1855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b="1" dirty="0">
                <a:solidFill>
                  <a:schemeClr val="bg1"/>
                </a:solidFill>
              </a:rPr>
              <a:t>Например: 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</a:rPr>
              <a:t>1) распоряжение Президента КР от 15.03.2023г. №42 и распоряжение Кабинета Министров КР от 16.03.2023г. №112-р;</a:t>
            </a:r>
          </a:p>
          <a:p>
            <a:pPr algn="just"/>
            <a:r>
              <a:rPr lang="ru-RU" sz="1200" b="1" dirty="0">
                <a:solidFill>
                  <a:schemeClr val="bg1"/>
                </a:solidFill>
              </a:rPr>
              <a:t>2) </a:t>
            </a:r>
            <a:r>
              <a:rPr lang="ru-RU" sz="1200" b="1" dirty="0">
                <a:solidFill>
                  <a:prstClr val="white"/>
                </a:solidFill>
              </a:rPr>
              <a:t>распоряжение Президента КР от 05.11.2022г. №213 и распоряжение Кабинета Министров КР от 14.12.2022г. №675-р</a:t>
            </a:r>
          </a:p>
          <a:p>
            <a:pPr algn="just"/>
            <a:r>
              <a:rPr lang="ru-RU" sz="1200" b="1" dirty="0">
                <a:solidFill>
                  <a:prstClr val="white"/>
                </a:solidFill>
              </a:rPr>
              <a:t>3) Указ Президента КР от 13.04.2022г. №114 и распоряжение Кабинета Министров КР от 14.06.2023г. №337-р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3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19" dur="1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24" dur="1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1.85185E-6 L 0.10052 1.85185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5017</TotalTime>
  <Words>1794</Words>
  <Application>Microsoft Macintosh PowerPoint</Application>
  <PresentationFormat>Широкоэкранный</PresentationFormat>
  <Paragraphs>248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32" baseType="lpstr">
      <vt:lpstr>Rubik Bold</vt:lpstr>
      <vt:lpstr>Rubik Medium</vt:lpstr>
      <vt:lpstr>Rubik Semi-Bold</vt:lpstr>
      <vt:lpstr>宋体</vt:lpstr>
      <vt:lpstr>幼圆</vt:lpstr>
      <vt:lpstr>微软雅黑 Light</vt:lpstr>
      <vt:lpstr>Arial</vt:lpstr>
      <vt:lpstr>Calibri</vt:lpstr>
      <vt:lpstr>Century Gothic</vt:lpstr>
      <vt:lpstr>Courier New</vt:lpstr>
      <vt:lpstr>Palatino Linotype</vt:lpstr>
      <vt:lpstr>Roboto</vt:lpstr>
      <vt:lpstr>Tahoma</vt:lpstr>
      <vt:lpstr>Times New Roman</vt:lpstr>
      <vt:lpstr>Wingdings</vt:lpstr>
      <vt:lpstr>Wingdings 2</vt:lpstr>
      <vt:lpstr>Исполнительная</vt:lpstr>
      <vt:lpstr>Office Theme</vt:lpstr>
      <vt:lpstr>  Информация о внесенных изменениях                          в Закон Кыргызской Республики  «О государственных закупках»  2024 г.</vt:lpstr>
      <vt:lpstr>Презентация PowerPoint</vt:lpstr>
      <vt:lpstr>Презентация PowerPoint</vt:lpstr>
      <vt:lpstr>Методы государственных закупок  и сроки предоставления предложений</vt:lpstr>
      <vt:lpstr>Презентация PowerPoint</vt:lpstr>
      <vt:lpstr>Презентация PowerPoint</vt:lpstr>
      <vt:lpstr>Презентация PowerPoint</vt:lpstr>
      <vt:lpstr>Случаи применения метода закупки из одного источника</vt:lpstr>
      <vt:lpstr>Способы закупки работ закупающей организацией по строительству дорог и социальных объектов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</dc:title>
  <dc:creator>Admin</dc:creator>
  <cp:lastModifiedBy>Dastan Ulanbek uulu</cp:lastModifiedBy>
  <cp:revision>442</cp:revision>
  <cp:lastPrinted>2023-09-03T09:03:05Z</cp:lastPrinted>
  <dcterms:created xsi:type="dcterms:W3CDTF">2018-01-15T04:16:08Z</dcterms:created>
  <dcterms:modified xsi:type="dcterms:W3CDTF">2024-03-13T11:57:08Z</dcterms:modified>
</cp:coreProperties>
</file>