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6" r:id="rId3"/>
    <p:sldId id="262" r:id="rId4"/>
    <p:sldId id="265" r:id="rId5"/>
    <p:sldId id="263" r:id="rId6"/>
    <p:sldId id="266" r:id="rId7"/>
    <p:sldId id="257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81" r:id="rId17"/>
    <p:sldId id="282" r:id="rId18"/>
    <p:sldId id="283" r:id="rId19"/>
    <p:sldId id="332" r:id="rId20"/>
    <p:sldId id="310" r:id="rId21"/>
    <p:sldId id="313" r:id="rId22"/>
    <p:sldId id="312" r:id="rId23"/>
    <p:sldId id="316" r:id="rId24"/>
    <p:sldId id="267" r:id="rId25"/>
    <p:sldId id="333" r:id="rId26"/>
    <p:sldId id="335" r:id="rId27"/>
    <p:sldId id="336" r:id="rId28"/>
    <p:sldId id="334" r:id="rId29"/>
    <p:sldId id="271" r:id="rId3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orient="horz" pos="2047" userDrawn="1">
          <p15:clr>
            <a:srgbClr val="A4A3A4"/>
          </p15:clr>
        </p15:guide>
        <p15:guide id="6" orient="horz" pos="2500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07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 Comp" initials="BC" lastIdx="2" clrIdx="0">
    <p:extLst>
      <p:ext uri="{19B8F6BF-5375-455C-9EA6-DF929625EA0E}">
        <p15:presenceInfo xmlns:p15="http://schemas.microsoft.com/office/powerpoint/2012/main" userId="Black Com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6" autoAdjust="0"/>
  </p:normalViewPr>
  <p:slideViewPr>
    <p:cSldViewPr snapToGrid="0">
      <p:cViewPr varScale="1">
        <p:scale>
          <a:sx n="102" d="100"/>
          <a:sy n="102" d="100"/>
        </p:scale>
        <p:origin x="72" y="72"/>
      </p:cViewPr>
      <p:guideLst>
        <p:guide orient="horz" pos="2160"/>
        <p:guide pos="3840"/>
        <p:guide orient="horz" pos="1139"/>
        <p:guide orient="horz" pos="1593"/>
        <p:guide orient="horz" pos="2047"/>
        <p:guide orient="horz" pos="2500"/>
        <p:guide orient="horz" pos="822"/>
        <p:guide orient="horz" pos="3022"/>
        <p:guide orient="horz" pos="3407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7D-4261-AD99-B56BC70404BB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7D-4261-AD99-B56BC70404BB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7D-4261-AD99-B56BC70404B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7D-4261-AD99-B56BC70404BB}"/>
              </c:ext>
            </c:extLst>
          </c:dPt>
          <c:dPt>
            <c:idx val="4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7D-4261-AD99-B56BC70404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Знаю очень хорошо и пользуюсь</c:v>
                </c:pt>
                <c:pt idx="1">
                  <c:v>Знаю хорошо, но не пользуюсь</c:v>
                </c:pt>
                <c:pt idx="2">
                  <c:v>Знаю только в общих чертах </c:v>
                </c:pt>
                <c:pt idx="3">
                  <c:v>Ничего не знаю, не слышал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0.38</c:v>
                </c:pt>
                <c:pt idx="1">
                  <c:v>0.28000000000000003</c:v>
                </c:pt>
                <c:pt idx="2">
                  <c:v>0.23400000000000001</c:v>
                </c:pt>
                <c:pt idx="3">
                  <c:v>8.8999999999999996E-2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7D-4261-AD99-B56BC7040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083680"/>
        <c:axId val="387088384"/>
      </c:barChart>
      <c:catAx>
        <c:axId val="3870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088384"/>
        <c:crosses val="autoZero"/>
        <c:auto val="1"/>
        <c:lblAlgn val="ctr"/>
        <c:lblOffset val="100"/>
        <c:noMultiLvlLbl val="0"/>
      </c:catAx>
      <c:valAx>
        <c:axId val="3870883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870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644466316710413"/>
          <c:y val="4.4070512820512824E-2"/>
          <c:w val="0.46809237386993291"/>
          <c:h val="0.9479166666666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5E-4002-99B9-9FF3469667CE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E-4002-99B9-9FF3469667CE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5E-4002-99B9-9FF3469667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Возможность получения государственных услуг в электронном виде </c:v>
                </c:pt>
                <c:pt idx="1">
                  <c:v>Возможность направить жалобу или предложение в государственные органы в электронном виде </c:v>
                </c:pt>
                <c:pt idx="2">
                  <c:v>Возможность получить актуальную информацию о государственных органах и государственных услугах </c:v>
                </c:pt>
                <c:pt idx="3">
                  <c:v>Возможность доступа к открытой информации органов власти </c:v>
                </c:pt>
                <c:pt idx="4">
                  <c:v>Участие граждан в процедурах формирования и экспертизы государственных решений </c:v>
                </c:pt>
                <c:pt idx="5">
                  <c:v>Ничего из перечисленного </c:v>
                </c:pt>
                <c:pt idx="6">
                  <c:v>Затрудняюсь ответить</c:v>
                </c:pt>
                <c:pt idx="7">
                  <c:v>Все перечисленное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0.59299999999999997</c:v>
                </c:pt>
                <c:pt idx="1">
                  <c:v>0.39500000000000002</c:v>
                </c:pt>
                <c:pt idx="2">
                  <c:v>0.318</c:v>
                </c:pt>
                <c:pt idx="3">
                  <c:v>0.26900000000000002</c:v>
                </c:pt>
                <c:pt idx="4">
                  <c:v>0.21</c:v>
                </c:pt>
                <c:pt idx="5">
                  <c:v>4.1000000000000002E-2</c:v>
                </c:pt>
                <c:pt idx="6">
                  <c:v>3.2000000000000001E-2</c:v>
                </c:pt>
                <c:pt idx="7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5E-4002-99B9-9FF346966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7081720"/>
        <c:axId val="387085640"/>
      </c:barChart>
      <c:catAx>
        <c:axId val="387081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7085640"/>
        <c:crosses val="autoZero"/>
        <c:auto val="1"/>
        <c:lblAlgn val="ctr"/>
        <c:lblOffset val="100"/>
        <c:noMultiLvlLbl val="0"/>
      </c:catAx>
      <c:valAx>
        <c:axId val="38708564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8708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C6-4D82-9C3C-ED16AF49C5DE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C6-4D82-9C3C-ED16AF49C5DE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C6-4D82-9C3C-ED16AF49C5DE}"/>
              </c:ext>
            </c:extLst>
          </c:dPt>
          <c:dPt>
            <c:idx val="3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C6-4D82-9C3C-ED16AF49C5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Традиционный (офлайн) и электронный способ взаимодействия граждан с государством равнозначны по удобству и надежности  </c:v>
                </c:pt>
                <c:pt idx="1">
                  <c:v>Электронный формат взаимодействия граждан с государством является более удобным и надежным</c:v>
                </c:pt>
                <c:pt idx="2">
                  <c:v>Традиционный (офлайн) формат взаимодействия граждан с государством является наиболее удобным и надежным 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0.374</c:v>
                </c:pt>
                <c:pt idx="1">
                  <c:v>0.32500000000000001</c:v>
                </c:pt>
                <c:pt idx="2">
                  <c:v>0.20599999999999999</c:v>
                </c:pt>
                <c:pt idx="3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C6-4D82-9C3C-ED16AF49C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086032"/>
        <c:axId val="387090736"/>
      </c:barChart>
      <c:catAx>
        <c:axId val="3870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7090736"/>
        <c:crosses val="autoZero"/>
        <c:auto val="1"/>
        <c:lblAlgn val="ctr"/>
        <c:lblOffset val="100"/>
        <c:noMultiLvlLbl val="0"/>
      </c:catAx>
      <c:valAx>
        <c:axId val="387090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870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644466316710413"/>
          <c:y val="4.4070512820512824E-2"/>
          <c:w val="0.46809237386993291"/>
          <c:h val="0.9479166666666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2C-4887-B6DE-489A36DD9FEC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2C-4887-B6DE-489A36DD9FEC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2C-4887-B6DE-489A36DD9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Возможность не стоять в очереди </c:v>
                </c:pt>
                <c:pt idx="1">
                  <c:v>Возможность обращения в удобное время и в любом месте </c:v>
                </c:pt>
                <c:pt idx="2">
                  <c:v>Сокращение времени предоставления услуги </c:v>
                </c:pt>
                <c:pt idx="3">
                  <c:v>Возможность не носить справки в органы власти </c:v>
                </c:pt>
                <c:pt idx="4">
                  <c:v>Возможность не общаться с чиновником лично </c:v>
                </c:pt>
                <c:pt idx="5">
                  <c:v>Не вижу никаких плюсов 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0.59899999999999998</c:v>
                </c:pt>
                <c:pt idx="1">
                  <c:v>0.49299999999999999</c:v>
                </c:pt>
                <c:pt idx="2">
                  <c:v>0.39900000000000002</c:v>
                </c:pt>
                <c:pt idx="3">
                  <c:v>0.26400000000000001</c:v>
                </c:pt>
                <c:pt idx="4">
                  <c:v>0.22</c:v>
                </c:pt>
                <c:pt idx="5">
                  <c:v>3.5000000000000003E-2</c:v>
                </c:pt>
                <c:pt idx="6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2C-4887-B6DE-489A36DD9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7086424"/>
        <c:axId val="387089560"/>
      </c:barChart>
      <c:catAx>
        <c:axId val="387086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7089560"/>
        <c:crosses val="autoZero"/>
        <c:auto val="1"/>
        <c:lblAlgn val="ctr"/>
        <c:lblOffset val="100"/>
        <c:noMultiLvlLbl val="0"/>
      </c:catAx>
      <c:valAx>
        <c:axId val="3870895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8708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644466316710413"/>
          <c:y val="1.1631346081739784E-2"/>
          <c:w val="0.44262941090696994"/>
          <c:h val="0.97861882264716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C-4C86-A904-78637127A63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DC-4C86-A904-78637127A63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DC-4C86-A904-78637127A6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Портал электронного правительства e-gov</c:v>
                </c:pt>
                <c:pt idx="1">
                  <c:v>Личный прием граждан руководством государственного органа</c:v>
                </c:pt>
                <c:pt idx="2">
                  <c:v>Колл-центр государственного органа</c:v>
                </c:pt>
                <c:pt idx="3">
                  <c:v>Общественная приемная в государственном органе</c:v>
                </c:pt>
                <c:pt idx="4">
                  <c:v>Контакт-центр государственного органа</c:v>
                </c:pt>
                <c:pt idx="5">
                  <c:v>Система E-өтініш</c:v>
                </c:pt>
                <c:pt idx="6">
                  <c:v>Телефон доверия</c:v>
                </c:pt>
                <c:pt idx="7">
                  <c:v>Специальное мобильное приложение</c:v>
                </c:pt>
                <c:pt idx="8">
                  <c:v>Фронт-офис государственного органа</c:v>
                </c:pt>
                <c:pt idx="9">
                  <c:v>Официальный сайт государственного органа</c:v>
                </c:pt>
                <c:pt idx="10">
                  <c:v>Официальный аккаунт государственного органа в социальных сетях</c:v>
                </c:pt>
                <c:pt idx="11">
                  <c:v>Блог первого руководителя госоргана</c:v>
                </c:pt>
                <c:pt idx="12">
                  <c:v>Преднамеренная подача апелляции</c:v>
                </c:pt>
                <c:pt idx="13">
                  <c:v>ЦОН</c:v>
                </c:pt>
                <c:pt idx="14">
                  <c:v>Затрудняюсь ответить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0.56799999999999995</c:v>
                </c:pt>
                <c:pt idx="1">
                  <c:v>0.252</c:v>
                </c:pt>
                <c:pt idx="2">
                  <c:v>0.188</c:v>
                </c:pt>
                <c:pt idx="3">
                  <c:v>0.153</c:v>
                </c:pt>
                <c:pt idx="4">
                  <c:v>0.13400000000000001</c:v>
                </c:pt>
                <c:pt idx="5">
                  <c:v>0.126</c:v>
                </c:pt>
                <c:pt idx="6">
                  <c:v>0.11799999999999999</c:v>
                </c:pt>
                <c:pt idx="7">
                  <c:v>9.4E-2</c:v>
                </c:pt>
                <c:pt idx="8">
                  <c:v>7.0000000000000007E-2</c:v>
                </c:pt>
                <c:pt idx="9">
                  <c:v>6.4000000000000001E-2</c:v>
                </c:pt>
                <c:pt idx="10">
                  <c:v>3.5000000000000003E-2</c:v>
                </c:pt>
                <c:pt idx="11">
                  <c:v>2.1000000000000001E-2</c:v>
                </c:pt>
                <c:pt idx="12">
                  <c:v>1.0999999999999999E-2</c:v>
                </c:pt>
                <c:pt idx="13">
                  <c:v>5.0000000000000001E-3</c:v>
                </c:pt>
                <c:pt idx="1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DC-4C86-A904-78637127A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7092304"/>
        <c:axId val="387095832"/>
      </c:barChart>
      <c:catAx>
        <c:axId val="387092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7095832"/>
        <c:crosses val="autoZero"/>
        <c:auto val="1"/>
        <c:lblAlgn val="ctr"/>
        <c:lblOffset val="100"/>
        <c:noMultiLvlLbl val="0"/>
      </c:catAx>
      <c:valAx>
        <c:axId val="38709583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8709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150543888739377"/>
          <c:y val="1.1631346081739784E-2"/>
          <c:w val="0.40943215063938398"/>
          <c:h val="0.97861882264716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C3-49A8-8D07-8D8755D8DFC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C3-49A8-8D07-8D8755D8DFC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C3-49A8-8D07-8D8755D8DFC2}"/>
              </c:ext>
            </c:extLst>
          </c:dPt>
          <c:dPt>
            <c:idx val="13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C3-49A8-8D07-8D8755D8DF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Портал электронного правительства eGov</c:v>
                </c:pt>
                <c:pt idx="1">
                  <c:v>Личный прием граждан руководством государственного органа</c:v>
                </c:pt>
                <c:pt idx="2">
                  <c:v>Общественная приемная в государственном органе</c:v>
                </c:pt>
                <c:pt idx="3">
                  <c:v>Консультация Колл-центра</c:v>
                </c:pt>
                <c:pt idx="4">
                  <c:v>Телефон доверия</c:v>
                </c:pt>
                <c:pt idx="5">
                  <c:v>Официальный сайт государственного органа </c:v>
                </c:pt>
                <c:pt idx="6">
                  <c:v>Специальное мобильное приложение</c:v>
                </c:pt>
                <c:pt idx="7">
                  <c:v>Контакт-центр государственного органа</c:v>
                </c:pt>
                <c:pt idx="8">
                  <c:v>Фронт-офис государственного органа</c:v>
                </c:pt>
                <c:pt idx="9">
                  <c:v>Блог первого руководителя госоргана</c:v>
                </c:pt>
                <c:pt idx="10">
                  <c:v>Система E-өтініш</c:v>
                </c:pt>
                <c:pt idx="11">
                  <c:v>Официальный аккаунт государственного органа в социальных сетях</c:v>
                </c:pt>
                <c:pt idx="12">
                  <c:v>Подача обращения нарочно</c:v>
                </c:pt>
                <c:pt idx="13">
                  <c:v>Затрудняюсь ответить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0.44400000000000001</c:v>
                </c:pt>
                <c:pt idx="1">
                  <c:v>0.30599999999999999</c:v>
                </c:pt>
                <c:pt idx="2">
                  <c:v>0.19900000000000001</c:v>
                </c:pt>
                <c:pt idx="3">
                  <c:v>0.16300000000000001</c:v>
                </c:pt>
                <c:pt idx="4">
                  <c:v>0.14399999999999999</c:v>
                </c:pt>
                <c:pt idx="5">
                  <c:v>0.127</c:v>
                </c:pt>
                <c:pt idx="6">
                  <c:v>0.12</c:v>
                </c:pt>
                <c:pt idx="7">
                  <c:v>0.1</c:v>
                </c:pt>
                <c:pt idx="8">
                  <c:v>8.6999999999999994E-2</c:v>
                </c:pt>
                <c:pt idx="9">
                  <c:v>5.8999999999999997E-2</c:v>
                </c:pt>
                <c:pt idx="10">
                  <c:v>5.8000000000000003E-2</c:v>
                </c:pt>
                <c:pt idx="11">
                  <c:v>4.8000000000000001E-2</c:v>
                </c:pt>
                <c:pt idx="12">
                  <c:v>8.9999999999999993E-3</c:v>
                </c:pt>
                <c:pt idx="1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C3-49A8-8D07-8D8755D8D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7098184"/>
        <c:axId val="387100536"/>
      </c:barChart>
      <c:catAx>
        <c:axId val="387098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7100536"/>
        <c:crosses val="autoZero"/>
        <c:auto val="1"/>
        <c:lblAlgn val="ctr"/>
        <c:lblOffset val="100"/>
        <c:noMultiLvlLbl val="0"/>
      </c:catAx>
      <c:valAx>
        <c:axId val="38710053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87098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732502187226621E-2"/>
          <c:y val="7.575757575757576E-2"/>
          <c:w val="0.95580453484981043"/>
          <c:h val="0.78033072570474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F9-46C7-A774-995C9080E7C5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F9-46C7-A774-995C9080E7C5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F9-46C7-A774-995C9080E7C5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F9-46C7-A774-995C9080E7C5}"/>
              </c:ext>
            </c:extLst>
          </c:dPt>
          <c:dPt>
            <c:idx val="4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F9-46C7-A774-995C9080E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Хороший уровень качества: быстро отрабатываются практически все запросы, в срок решаются все вопросы, всегда есть ответ от конкретного органа или представителя</c:v>
                </c:pt>
                <c:pt idx="1">
                  <c:v>Достаточно хороший уровень качества коммуникации: есть ответ от конкретного органа или представителя, вопросы решаются по мере возможностей, но не всегда удовлетворительно</c:v>
                </c:pt>
                <c:pt idx="2">
                  <c:v>Недостаточный уровень качества коммуникации: запросы отрабатываются, но решаются только простые вопросы, на обращения часто поступает формальный ответ</c:v>
                </c:pt>
                <c:pt idx="3">
                  <c:v>Низкий уровень качества коммуникации: приходится долго ждать ответа от органа или представителя, решаются только простые вопросы, обращения часто остаются без ответа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0.19500000000000001</c:v>
                </c:pt>
                <c:pt idx="1">
                  <c:v>0.42899999999999999</c:v>
                </c:pt>
                <c:pt idx="2">
                  <c:v>0.221</c:v>
                </c:pt>
                <c:pt idx="3">
                  <c:v>7.5999999999999998E-2</c:v>
                </c:pt>
                <c:pt idx="4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F9-46C7-A774-995C9080E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072704"/>
        <c:axId val="376701800"/>
      </c:barChart>
      <c:catAx>
        <c:axId val="3870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6701800"/>
        <c:crosses val="autoZero"/>
        <c:auto val="1"/>
        <c:lblAlgn val="ctr"/>
        <c:lblOffset val="100"/>
        <c:noMultiLvlLbl val="0"/>
      </c:catAx>
      <c:valAx>
        <c:axId val="3767018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8707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Астана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5311531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4-4BCF-9511-431979F7BD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Шымкент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299349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04-4BCF-9511-431979F7BD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Петропавловск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183858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04-4BCF-9511-431979F7B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702584"/>
        <c:axId val="376697096"/>
      </c:barChart>
      <c:catAx>
        <c:axId val="376702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697096"/>
        <c:crosses val="autoZero"/>
        <c:auto val="1"/>
        <c:lblAlgn val="ctr"/>
        <c:lblOffset val="100"/>
        <c:noMultiLvlLbl val="0"/>
      </c:catAx>
      <c:valAx>
        <c:axId val="376697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670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2000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20035964826935"/>
          <c:y val="0"/>
          <c:w val="0.67972566754677621"/>
          <c:h val="0.99956775066038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TikTok</c:v>
                </c:pt>
                <c:pt idx="1">
                  <c:v>Vkontakte</c:v>
                </c:pt>
                <c:pt idx="2">
                  <c:v>Telegram</c:v>
                </c:pt>
                <c:pt idx="3">
                  <c:v>Twitter</c:v>
                </c:pt>
                <c:pt idx="4">
                  <c:v>YouTube</c:v>
                </c:pt>
                <c:pt idx="5">
                  <c:v>Facebook</c:v>
                </c:pt>
                <c:pt idx="6">
                  <c:v>Instagram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14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B-4910-9966-45909E31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6693176"/>
        <c:axId val="376699448"/>
      </c:barChart>
      <c:catAx>
        <c:axId val="376693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6699448"/>
        <c:crosses val="autoZero"/>
        <c:auto val="1"/>
        <c:lblAlgn val="ctr"/>
        <c:lblOffset val="100"/>
        <c:noMultiLvlLbl val="0"/>
      </c:catAx>
      <c:valAx>
        <c:axId val="376699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69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2400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2726B-FCB3-4C05-B692-79FC5BCCCE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6AC1-4F41-4324-B0DD-6996FC648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1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56AC1-4F41-4324-B0DD-6996FC648C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2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56AC1-4F41-4324-B0DD-6996FC648C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5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56AC1-4F41-4324-B0DD-6996FC648C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6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F3051-788F-B992-CB48-ED69EBE3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9B1CF-2219-B11A-75CF-8BB814E9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5F7F5-7CB2-E1EE-2C89-EE4B5C77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52ECB-A15B-5A5C-E011-54ECB982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F3954-0A11-B650-1501-4CC1EFE8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8B2F9-6584-E58A-D296-8AA0DAA6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A84FF8-CA27-5F76-B1C1-C6023DDD5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15AD1-941F-FB13-4031-744DA10A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B4F65-CFAF-00E4-4672-513C2751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430CF-44BF-023D-30CD-CE7FB7B4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54BB46-1BB3-632D-4CA1-BD97E9819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8276C3-1C14-71B3-A2BF-DCD2FF254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115C7-CD92-2585-339D-8B1BF644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FF07B-FE0C-F7FC-3228-A3845CD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162C3-EAB5-2A10-630F-CD7FEACD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4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9B474-5A3C-37C8-903C-517B9C48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84266-9835-DC3E-4D37-D7FDFD26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62F16-C574-738B-840E-B666A2B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A16CE-C08B-EF16-F3C3-319E1C53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089CE-479B-CFEB-06E2-5E967E6B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8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A3CA0-D373-BABE-6842-70174A30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4EE07E-365C-9B5E-05B9-81FFE634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79BB0-75F4-5AF8-9083-B548A1B4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C9971A-7579-06C3-F913-82A7A2AD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B1153-FF57-3D5F-EDDA-8E0ECDD4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5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861D2-799D-1E1E-C522-E4732C72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A541A-19BE-BA4C-D53E-86E9A979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E83D7C-E262-3B06-AB99-146C57E0B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1DD9D5-B6D7-E93A-CE61-CC0F05EF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8797BA-C6D0-1F31-434E-2282DB0B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17B90F-35D6-C63B-4A32-433E1FFD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D14-D63E-513A-B5D2-02545014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5B41-B1BF-6A38-C3A7-F63FA365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35234E-1120-4943-93D9-511D65584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E1A509-B858-E1FC-D16F-47C672BBB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A91D7-8ED6-8653-77FE-4A3CE1175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C944E5-E6BF-4DDA-3A70-B79F74D6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99875C-2CA5-3AD0-551A-690569A7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3799E-D7C7-F756-2BF4-22F009D4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9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26F61-F712-6886-059A-6787F22D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5EB48E-E1D2-BB76-FD26-1E6C81F2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C8748F-E0D4-9032-4C68-A0CD93AC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9AC9EC-3E3E-D3E5-4DD1-BF6348F8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5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FA2F98-6C44-53DB-3E25-D5993C49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3D7F12-B094-902A-CAA6-9713E96B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F6EC67-506E-BC41-9E03-33106BEA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E80F0-04EE-69BC-42D0-00EF7A43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B9939-791C-F19B-A9C2-17F1E0E1C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F5452-CF29-77B3-4AD3-DED720DA0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91CFF-01A5-B0AE-BC88-12A3110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8BB8C8-907C-3312-D257-ECF0DE8B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2C3A7B-77ED-1AA8-2F10-AA5E74E4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5EABE-111D-39B8-7C0C-7FA22329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74D659-180A-FBC7-D303-2CB16588E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572FA0-2A9F-06A9-9511-7C4C06F79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3D1F3-6B9C-7F88-6384-76A06D61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2C6217-C70B-27EB-651A-110CE331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2F078-567E-E10C-01AD-AFFAE5CC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2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2CA32-74B2-4385-5261-1D73F3AD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DA002-3599-81AD-86DB-0FC8716F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FF8CC-BD93-D211-072F-BCDFD2394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1D58-AFA8-4F81-9735-8762A716653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917E1-FCFA-41B3-F836-DAC1AD44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40548-3BDB-C864-4270-C37E9FF61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024A-E844-4A36-86F1-7E7664206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stanacivilservicehub.org/publication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sites/default/files/inline-files/DPA_Factsheets_2021_Denmark_vFINAL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www.borger.d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en.digst.dk/systems/digital-post/digital-post-user-dat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orger.dk/internet-og-sikkerhed/digital-post/fritagelse-fra-digital-post" TargetMode="External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k.dk/om-kommunen/kontakt/koebenhavns-borgerservic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orger.dk/Om-borger-dk/Find-en-myndighed/Undervisningsministerie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https://www.astanacivilservicehub.org/publication" TargetMode="External"/><Relationship Id="rId2" Type="http://schemas.openxmlformats.org/officeDocument/2006/relationships/hyperlink" Target="mailto:opinions@opinions.k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tmarket.ru/ratings/freedom-in-the-world" TargetMode="External"/><Relationship Id="rId2" Type="http://schemas.openxmlformats.org/officeDocument/2006/relationships/hyperlink" Target="https://nonews.co/directory/lists/countries/e-govern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AB3858-2D3C-48BF-AB30-F78342EA212C}"/>
              </a:ext>
            </a:extLst>
          </p:cNvPr>
          <p:cNvSpPr/>
          <p:nvPr/>
        </p:nvSpPr>
        <p:spPr>
          <a:xfrm>
            <a:off x="334963" y="5760006"/>
            <a:ext cx="182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2023, г. Астана</a:t>
            </a:r>
            <a:endParaRPr lang="aa-ET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C03859-5AE4-4C83-89F4-675BEC959A19}"/>
              </a:ext>
            </a:extLst>
          </p:cNvPr>
          <p:cNvSpPr/>
          <p:nvPr/>
        </p:nvSpPr>
        <p:spPr>
          <a:xfrm>
            <a:off x="455036" y="2711004"/>
            <a:ext cx="8124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Каналы коммуникации общественности и государственных органов в Казахстане</a:t>
            </a:r>
            <a:endParaRPr lang="ru-RU" sz="3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604A89-265C-4816-8EE0-48D279039988}"/>
              </a:ext>
            </a:extLst>
          </p:cNvPr>
          <p:cNvSpPr/>
          <p:nvPr/>
        </p:nvSpPr>
        <p:spPr>
          <a:xfrm>
            <a:off x="2991490" y="4803316"/>
            <a:ext cx="42295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й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ж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</a:p>
          <a:p>
            <a:r>
              <a:rPr lang="ru-RU" dirty="0"/>
              <a:t>магистр </a:t>
            </a:r>
            <a:r>
              <a:rPr lang="aa-ET" dirty="0"/>
              <a:t>с</a:t>
            </a:r>
            <a:r>
              <a:rPr lang="ru-RU" dirty="0"/>
              <a:t>о</a:t>
            </a:r>
            <a:r>
              <a:rPr lang="aa-ET" dirty="0"/>
              <a:t>ц</a:t>
            </a:r>
            <a:r>
              <a:rPr lang="ru-RU" dirty="0"/>
              <a:t>и</a:t>
            </a:r>
            <a:r>
              <a:rPr lang="aa-ET" dirty="0"/>
              <a:t>о</a:t>
            </a:r>
            <a:r>
              <a:rPr lang="ru-RU" dirty="0"/>
              <a:t>л</a:t>
            </a:r>
            <a:r>
              <a:rPr lang="aa-ET" dirty="0"/>
              <a:t>о</a:t>
            </a:r>
            <a:r>
              <a:rPr lang="ru-RU" dirty="0"/>
              <a:t>г</a:t>
            </a:r>
            <a:r>
              <a:rPr lang="aa-ET" dirty="0"/>
              <a:t>и</a:t>
            </a:r>
            <a:r>
              <a:rPr lang="ru-RU" dirty="0"/>
              <a:t>и</a:t>
            </a:r>
          </a:p>
          <a:p>
            <a:r>
              <a:rPr lang="ru-RU" dirty="0"/>
              <a:t>За</a:t>
            </a:r>
            <a:r>
              <a:rPr lang="aa-ET" dirty="0"/>
              <a:t>м</a:t>
            </a:r>
            <a:r>
              <a:rPr lang="ru-RU" dirty="0"/>
              <a:t>е</a:t>
            </a:r>
            <a:r>
              <a:rPr lang="aa-ET" dirty="0"/>
              <a:t>с</a:t>
            </a:r>
            <a:r>
              <a:rPr lang="ru-RU" dirty="0"/>
              <a:t>т</a:t>
            </a:r>
            <a:r>
              <a:rPr lang="aa-ET" dirty="0"/>
              <a:t>и</a:t>
            </a:r>
            <a:r>
              <a:rPr lang="ru-RU" dirty="0"/>
              <a:t>т</a:t>
            </a:r>
            <a:r>
              <a:rPr lang="aa-ET" dirty="0"/>
              <a:t>е</a:t>
            </a:r>
            <a:r>
              <a:rPr lang="ru-RU" dirty="0"/>
              <a:t>л</a:t>
            </a:r>
            <a:r>
              <a:rPr lang="aa-ET" dirty="0"/>
              <a:t>ь </a:t>
            </a:r>
            <a:r>
              <a:rPr lang="ru-RU" dirty="0"/>
              <a:t>д</a:t>
            </a:r>
            <a:r>
              <a:rPr lang="aa-ET" dirty="0"/>
              <a:t>и</a:t>
            </a:r>
            <a:r>
              <a:rPr lang="ru-RU" dirty="0"/>
              <a:t>р</a:t>
            </a:r>
            <a:r>
              <a:rPr lang="aa-ET" dirty="0"/>
              <a:t>е</a:t>
            </a:r>
            <a:r>
              <a:rPr lang="ru-RU" dirty="0"/>
              <a:t>к</a:t>
            </a:r>
            <a:r>
              <a:rPr lang="aa-ET" dirty="0"/>
              <a:t>т</a:t>
            </a:r>
            <a:r>
              <a:rPr lang="ru-RU" dirty="0"/>
              <a:t>о</a:t>
            </a:r>
            <a:r>
              <a:rPr lang="aa-ET" dirty="0"/>
              <a:t>р</a:t>
            </a:r>
            <a:r>
              <a:rPr lang="ru-RU" dirty="0"/>
              <a:t>а</a:t>
            </a:r>
            <a:r>
              <a:rPr lang="aa-ET" dirty="0"/>
              <a:t> </a:t>
            </a:r>
            <a:r>
              <a:rPr lang="ru-RU" dirty="0"/>
              <a:t>Исследовательского института «Общественное мнение»</a:t>
            </a:r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image3.png" descr="Logo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38" y="347662"/>
            <a:ext cx="10795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222F88-60EB-A3BE-4B48-A536797A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264" y="540926"/>
            <a:ext cx="1892688" cy="6056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D1B7DA-5773-4A90-879A-FEEE3174FC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66" t="16729" r="47428" b="75975"/>
          <a:stretch/>
        </p:blipFill>
        <p:spPr>
          <a:xfrm>
            <a:off x="3689076" y="577356"/>
            <a:ext cx="4207276" cy="532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D11754-2CFE-4871-8C98-3ED07E89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483" y="1866685"/>
            <a:ext cx="3126554" cy="44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3E662-77FA-40A5-8BCE-D583D8ED493E}"/>
              </a:ext>
            </a:extLst>
          </p:cNvPr>
          <p:cNvSpPr/>
          <p:nvPr/>
        </p:nvSpPr>
        <p:spPr>
          <a:xfrm>
            <a:off x="8579796" y="6280644"/>
            <a:ext cx="3360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https://www.astanacivilservicehub.org/publication</a:t>
            </a:r>
            <a:endParaRPr lang="ru-KZ" sz="1200" dirty="0"/>
          </a:p>
          <a:p>
            <a:r>
              <a:rPr lang="ru-RU" sz="1200" dirty="0"/>
              <a:t>https://opinions.kz/ru/knigi</a:t>
            </a:r>
            <a:endParaRPr lang="ru-KZ" sz="1200" dirty="0"/>
          </a:p>
        </p:txBody>
      </p:sp>
    </p:spTree>
    <p:extLst>
      <p:ext uri="{BB962C8B-B14F-4D97-AF65-F5344CB8AC3E}">
        <p14:creationId xmlns:p14="http://schemas.microsoft.com/office/powerpoint/2010/main" val="147403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12688-088B-4616-84A0-8E278DD7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«Какие возможности, предоставляемые Электронным правительством, для Вас наиболее важны?»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19C52A7-C178-4666-B7C9-28C89831E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89165"/>
              </p:ext>
            </p:extLst>
          </p:nvPr>
        </p:nvGraphicFramePr>
        <p:xfrm>
          <a:off x="838200" y="1690688"/>
          <a:ext cx="10515600" cy="464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81574D-1E4F-41C4-A08C-692D4E242339}"/>
              </a:ext>
            </a:extLst>
          </p:cNvPr>
          <p:cNvSpPr/>
          <p:nvPr/>
        </p:nvSpPr>
        <p:spPr>
          <a:xfrm>
            <a:off x="206829" y="6335486"/>
            <a:ext cx="1198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  <a:t>Примечание - Сумма не равна 100%, т.к. респонденты могли отметить несколько вариантов ответа.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6408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5A62B-DCA3-494E-B1F0-98600060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«Какое из следующих высказываний в большей степени отражает Ваше мнение?»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981A7DE-46AE-4679-BFC5-E2B0B0214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88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09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74D03-7DCC-4960-B1D4-31EE3C47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«Какое из перечисленных преимуществ электронного взаимодействия с государственными органами является наиболее важным лично для Вас?»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DA5F712-6B51-41AD-B9AD-7AC132260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884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58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85D5A-214F-448C-827A-F2D8554D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«Каким каналом коммуникации Вы воспользовались при последнем обращении в государственный орган?»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10A04E8-E49C-4B0B-B3EB-C6BB93303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73493"/>
              </p:ext>
            </p:extLst>
          </p:nvPr>
        </p:nvGraphicFramePr>
        <p:xfrm>
          <a:off x="838200" y="1534886"/>
          <a:ext cx="10515600" cy="495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95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1A1DF-CAA0-4180-AC39-B85FE7E4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 случае возникновения необходимости обращения с запросом в государственный орган какие варианты обращения будут для Вас наиболее предпочтительными?»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DC53A94-C825-4F00-9BBA-B04506A8F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961412"/>
              </p:ext>
            </p:extLst>
          </p:nvPr>
        </p:nvGraphicFramePr>
        <p:xfrm>
          <a:off x="838200" y="1690688"/>
          <a:ext cx="10515600" cy="498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19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6F41C-52ED-43DF-82F5-3D368674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«Как бы Вы оценили качество работы государственных органов с обращениями граждан?»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8B3F53A-691C-49E5-BB09-2319B24B5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083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30C1BE80-6ADE-475B-9A03-02629BCFD702}"/>
              </a:ext>
            </a:extLst>
          </p:cNvPr>
          <p:cNvSpPr/>
          <p:nvPr/>
        </p:nvSpPr>
        <p:spPr>
          <a:xfrm rot="16200000">
            <a:off x="2653392" y="370340"/>
            <a:ext cx="489857" cy="3249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9386DEF3-9B5F-4527-86C5-3602FED808FC}"/>
              </a:ext>
            </a:extLst>
          </p:cNvPr>
          <p:cNvSpPr/>
          <p:nvPr/>
        </p:nvSpPr>
        <p:spPr>
          <a:xfrm rot="16200000">
            <a:off x="6953250" y="1379991"/>
            <a:ext cx="489857" cy="3249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11677-C876-44D0-9D01-9E491ADAA132}"/>
              </a:ext>
            </a:extLst>
          </p:cNvPr>
          <p:cNvSpPr txBox="1"/>
          <p:nvPr/>
        </p:nvSpPr>
        <p:spPr>
          <a:xfrm>
            <a:off x="2519049" y="13133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dirty="0">
                <a:latin typeface="Arial" panose="020B0604020202020204" pitchFamily="34" charset="0"/>
                <a:cs typeface="Arial" panose="020B0604020202020204" pitchFamily="34" charset="0"/>
              </a:rPr>
              <a:t>62,4%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CA138-0BF8-452E-BC7B-5FDA279DD4D2}"/>
              </a:ext>
            </a:extLst>
          </p:cNvPr>
          <p:cNvSpPr txBox="1"/>
          <p:nvPr/>
        </p:nvSpPr>
        <p:spPr>
          <a:xfrm>
            <a:off x="6778832" y="225548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dirty="0">
                <a:latin typeface="Arial" panose="020B0604020202020204" pitchFamily="34" charset="0"/>
                <a:cs typeface="Arial" panose="020B0604020202020204" pitchFamily="34" charset="0"/>
              </a:rPr>
              <a:t>29,7%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4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EDDDF-0A1F-4E83-8093-02382DF1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Показатели работы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-центров Министерства просвещения, акиматов г. Алматы и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Айыртауского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района Северо-Казахстанской области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7EEC7D8-F313-41F2-926D-DA489C58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34002"/>
              </p:ext>
            </p:extLst>
          </p:nvPr>
        </p:nvGraphicFramePr>
        <p:xfrm>
          <a:off x="838199" y="1808163"/>
          <a:ext cx="10515598" cy="360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537">
                  <a:extLst>
                    <a:ext uri="{9D8B030D-6E8A-4147-A177-3AD203B41FA5}">
                      <a16:colId xmlns:a16="http://schemas.microsoft.com/office/drawing/2014/main" val="4097696261"/>
                    </a:ext>
                  </a:extLst>
                </a:gridCol>
                <a:gridCol w="1615882">
                  <a:extLst>
                    <a:ext uri="{9D8B030D-6E8A-4147-A177-3AD203B41FA5}">
                      <a16:colId xmlns:a16="http://schemas.microsoft.com/office/drawing/2014/main" val="990959344"/>
                    </a:ext>
                  </a:extLst>
                </a:gridCol>
                <a:gridCol w="1820396">
                  <a:extLst>
                    <a:ext uri="{9D8B030D-6E8A-4147-A177-3AD203B41FA5}">
                      <a16:colId xmlns:a16="http://schemas.microsoft.com/office/drawing/2014/main" val="3665001721"/>
                    </a:ext>
                  </a:extLst>
                </a:gridCol>
                <a:gridCol w="1615882">
                  <a:extLst>
                    <a:ext uri="{9D8B030D-6E8A-4147-A177-3AD203B41FA5}">
                      <a16:colId xmlns:a16="http://schemas.microsoft.com/office/drawing/2014/main" val="3590752750"/>
                    </a:ext>
                  </a:extLst>
                </a:gridCol>
                <a:gridCol w="1924901">
                  <a:extLst>
                    <a:ext uri="{9D8B030D-6E8A-4147-A177-3AD203B41FA5}">
                      <a16:colId xmlns:a16="http://schemas.microsoft.com/office/drawing/2014/main" val="864930704"/>
                    </a:ext>
                  </a:extLst>
                </a:gridCol>
              </a:tblGrid>
              <a:tr h="1091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звонков в день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количество звонков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операторов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обработки звонка, минут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02018"/>
                  </a:ext>
                </a:extLst>
              </a:tr>
              <a:tr h="349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Алматы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11 670</a:t>
                      </a:r>
                      <a:r>
                        <a:rPr lang="ru-RU" sz="20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04094"/>
                  </a:ext>
                </a:extLst>
              </a:tr>
              <a:tr h="349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Айыртауский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  <a:r>
                        <a:rPr lang="ru-RU" sz="20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77908"/>
                  </a:ext>
                </a:extLst>
              </a:tr>
              <a:tr h="349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просвещения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2 000</a:t>
                      </a:r>
                      <a:r>
                        <a:rPr lang="ru-RU" sz="20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9025"/>
                  </a:ext>
                </a:extLst>
              </a:tr>
              <a:tr h="146195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2021 и первый квартал 2022 гг.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2020 – первый квартал 2022 гг.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 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первые два месяца существования </a:t>
                      </a:r>
                      <a:r>
                        <a:rPr lang="ru-RU" sz="2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-центра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221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695B13-0845-4C5A-B1CF-0E1D768FF24B}"/>
              </a:ext>
            </a:extLst>
          </p:cNvPr>
          <p:cNvSpPr/>
          <p:nvPr/>
        </p:nvSpPr>
        <p:spPr>
          <a:xfrm>
            <a:off x="838199" y="5667673"/>
            <a:ext cx="10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ru-RU" dirty="0"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  <a:t>-центр ведет запись на личный прием, принимает заявления, осуществляет консультации по различным вопросам, входящим в компетенцию акимата (ЖКХ, землепользование, культура, образование, социальное обеспечение, строительство и т.д.), работает с обращениями граждан.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0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65A7C-4670-4051-99D5-8016D140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звонков в контакт-центры городских акиматов за 2020 – первый квартал 2022 гг.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720722A-A12C-49C8-A96C-35EDE8D41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177852"/>
              </p:ext>
            </p:extLst>
          </p:nvPr>
        </p:nvGraphicFramePr>
        <p:xfrm>
          <a:off x="838200" y="1825625"/>
          <a:ext cx="10515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E68BDC-A4CC-4B4F-9017-164EA9689061}"/>
              </a:ext>
            </a:extLst>
          </p:cNvPr>
          <p:cNvSpPr/>
          <p:nvPr/>
        </p:nvSpPr>
        <p:spPr>
          <a:xfrm>
            <a:off x="943428" y="5211810"/>
            <a:ext cx="10410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  <a:t>Круг вопросов, которые можно задать в контакт-центрах всех трех городов, включает в себя вопросы благоустройства, инфраструктуры, транспорта, жизнеобеспечения.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5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3B97E-4883-4D58-BDB9-5897153F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Распространенность социальных сетей в государственных органах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BBBB02-4E9F-4E45-93A5-4542A86CE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4609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28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A3EDDE-3E7C-BFDF-E6A5-5AACE5BC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244" y="1946765"/>
            <a:ext cx="6675695" cy="3364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F8D06-9F8E-FB94-1315-F6DEF9B2C168}"/>
              </a:ext>
            </a:extLst>
          </p:cNvPr>
          <p:cNvSpPr txBox="1"/>
          <p:nvPr/>
        </p:nvSpPr>
        <p:spPr>
          <a:xfrm>
            <a:off x="136733" y="6550223"/>
            <a:ext cx="453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Public Administration factsheet 2021 Denmark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491FF-F102-18CE-720A-C1DE811CBE7D}"/>
              </a:ext>
            </a:extLst>
          </p:cNvPr>
          <p:cNvSpPr txBox="1"/>
          <p:nvPr/>
        </p:nvSpPr>
        <p:spPr>
          <a:xfrm>
            <a:off x="970342" y="1986332"/>
            <a:ext cx="421215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Единая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платформа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информации, предоставляемой госорганами, и к более 2000 государственным онлайн услугам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FB5FE-4893-623E-DF41-E2D39216F459}"/>
              </a:ext>
            </a:extLst>
          </p:cNvPr>
          <p:cNvSpPr txBox="1"/>
          <p:nvPr/>
        </p:nvSpPr>
        <p:spPr>
          <a:xfrm>
            <a:off x="267454" y="961402"/>
            <a:ext cx="93959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BORGER.DK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электронного правительства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Дании  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E18CF9-0CF3-2044-FC11-3527EB8FD6CA}"/>
              </a:ext>
            </a:extLst>
          </p:cNvPr>
          <p:cNvSpPr txBox="1"/>
          <p:nvPr/>
        </p:nvSpPr>
        <p:spPr>
          <a:xfrm>
            <a:off x="7187178" y="5034508"/>
            <a:ext cx="3460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Источник: официальный сайт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www.borger.dk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нформация">
            <a:extLst>
              <a:ext uri="{FF2B5EF4-FFF2-40B4-BE49-F238E27FC236}">
                <a16:creationId xmlns:a16="http://schemas.microsoft.com/office/drawing/2014/main" id="{B8F4FF11-91E2-EA35-0E41-AB71F625FD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992" y="2032530"/>
            <a:ext cx="702888" cy="7028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68843B-D03B-35F6-A54B-DE3E413D7535}"/>
              </a:ext>
            </a:extLst>
          </p:cNvPr>
          <p:cNvSpPr txBox="1"/>
          <p:nvPr/>
        </p:nvSpPr>
        <p:spPr>
          <a:xfrm>
            <a:off x="938881" y="3945112"/>
            <a:ext cx="4437825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Посредством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Почты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Post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портале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возможность коммуницировать с госорганами</a:t>
            </a:r>
          </a:p>
        </p:txBody>
      </p:sp>
      <p:pic>
        <p:nvPicPr>
          <p:cNvPr id="26" name="Рисунок 25" descr="Информация">
            <a:extLst>
              <a:ext uri="{FF2B5EF4-FFF2-40B4-BE49-F238E27FC236}">
                <a16:creationId xmlns:a16="http://schemas.microsoft.com/office/drawing/2014/main" id="{0D1C6C0D-8397-6414-0821-9A5FB9C1E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992" y="3928931"/>
            <a:ext cx="702888" cy="70288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5AAE500-7F74-7E40-6C35-125776E6800E}"/>
              </a:ext>
            </a:extLst>
          </p:cNvPr>
          <p:cNvSpPr txBox="1">
            <a:spLocks/>
          </p:cNvSpPr>
          <p:nvPr/>
        </p:nvSpPr>
        <p:spPr>
          <a:xfrm>
            <a:off x="267454" y="444559"/>
            <a:ext cx="8202049" cy="56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коммуникации Дании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4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DA951E-2A68-EAB1-F3B7-CA8C691AFC9B}"/>
              </a:ext>
            </a:extLst>
          </p:cNvPr>
          <p:cNvSpPr txBox="1"/>
          <p:nvPr/>
        </p:nvSpPr>
        <p:spPr>
          <a:xfrm>
            <a:off x="1047134" y="304551"/>
            <a:ext cx="10097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ИССЛЕДОВАНИЯ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983" y="2813447"/>
            <a:ext cx="29617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 исследования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анализ каналов коммуникации государственных органов с населением.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C99359C-93E1-084F-9A52-9A5B190CA43D}"/>
              </a:ext>
            </a:extLst>
          </p:cNvPr>
          <p:cNvSpPr txBox="1">
            <a:spLocks/>
          </p:cNvSpPr>
          <p:nvPr/>
        </p:nvSpPr>
        <p:spPr>
          <a:xfrm>
            <a:off x="4526325" y="1742048"/>
            <a:ext cx="3681163" cy="46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КАЗАХСТАНСКИЙ ОПЫТ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096BB12-254C-F84E-43B4-24C74C9D8426}"/>
              </a:ext>
            </a:extLst>
          </p:cNvPr>
          <p:cNvSpPr txBox="1">
            <a:spLocks/>
          </p:cNvSpPr>
          <p:nvPr/>
        </p:nvSpPr>
        <p:spPr>
          <a:xfrm>
            <a:off x="4622833" y="3237646"/>
            <a:ext cx="3681163" cy="382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</a:t>
            </a:r>
          </a:p>
        </p:txBody>
      </p:sp>
      <p:cxnSp>
        <p:nvCxnSpPr>
          <p:cNvPr id="7" name="Прямая со стрелкой 6"/>
          <p:cNvCxnSpPr>
            <a:stCxn id="13" idx="3"/>
            <a:endCxn id="15" idx="1"/>
          </p:cNvCxnSpPr>
          <p:nvPr/>
        </p:nvCxnSpPr>
        <p:spPr>
          <a:xfrm flipV="1">
            <a:off x="3501699" y="1972111"/>
            <a:ext cx="1024626" cy="145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  <a:stCxn id="13" idx="3"/>
            <a:endCxn id="16" idx="1"/>
          </p:cNvCxnSpPr>
          <p:nvPr/>
        </p:nvCxnSpPr>
        <p:spPr>
          <a:xfrm>
            <a:off x="3501699" y="3429000"/>
            <a:ext cx="1121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805511" y="1372241"/>
            <a:ext cx="2961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Опрос населения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05511" y="2145933"/>
            <a:ext cx="2961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Анализ документов 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31" name="Прямая со стрелкой 30"/>
          <p:cNvCxnSpPr>
            <a:stCxn id="15" idx="3"/>
            <a:endCxn id="27" idx="1"/>
          </p:cNvCxnSpPr>
          <p:nvPr/>
        </p:nvCxnSpPr>
        <p:spPr>
          <a:xfrm flipV="1">
            <a:off x="8207488" y="1572296"/>
            <a:ext cx="598023" cy="39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15" idx="3"/>
          </p:cNvCxnSpPr>
          <p:nvPr/>
        </p:nvCxnSpPr>
        <p:spPr>
          <a:xfrm>
            <a:off x="8207488" y="1972111"/>
            <a:ext cx="498767" cy="39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526325" y="4578651"/>
            <a:ext cx="3803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kk-KZ" sz="2000" b="1" cap="all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карты процессов взаимодействия государственных органов с населением</a:t>
            </a:r>
            <a:endParaRPr lang="ru-RU" sz="2000" b="1" cap="all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/>
          <p:cNvCxnSpPr>
            <a:cxnSpLocks/>
            <a:stCxn id="13" idx="3"/>
            <a:endCxn id="34" idx="1"/>
          </p:cNvCxnSpPr>
          <p:nvPr/>
        </p:nvCxnSpPr>
        <p:spPr>
          <a:xfrm>
            <a:off x="3501699" y="3429000"/>
            <a:ext cx="1024626" cy="181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2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0AD77-5DAD-2408-D98A-F93F569F9D4D}"/>
              </a:ext>
            </a:extLst>
          </p:cNvPr>
          <p:cNvSpPr txBox="1"/>
          <p:nvPr/>
        </p:nvSpPr>
        <p:spPr>
          <a:xfrm>
            <a:off x="970342" y="3429000"/>
            <a:ext cx="1095420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направлять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</a:t>
            </a:r>
            <a:r>
              <a:rPr lang="ru-RU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напрямую 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в органы государственной власти, регионы, муниципалитеты и другие органы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CB0FA-9BA1-5DC2-24D8-45230B47F2A2}"/>
              </a:ext>
            </a:extLst>
          </p:cNvPr>
          <p:cNvSpPr txBox="1"/>
          <p:nvPr/>
        </p:nvSpPr>
        <p:spPr>
          <a:xfrm>
            <a:off x="471948" y="1726426"/>
            <a:ext cx="10842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Зарегистрировано </a:t>
            </a:r>
            <a:r>
              <a:rPr lang="ru-RU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млн граждан Дании (91,7 % всего населения Дании)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700 000 бизнеса</a:t>
            </a:r>
            <a:r>
              <a:rPr lang="ru-RU" b="0" i="0" dirty="0">
                <a:latin typeface="Arial" panose="020B0604020202020204" pitchFamily="34" charset="0"/>
                <a:cs typeface="Arial" panose="020B0604020202020204" pitchFamily="34" charset="0"/>
              </a:rPr>
              <a:t>, в системе задействовано 600 институтов власти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нформация">
            <a:extLst>
              <a:ext uri="{FF2B5EF4-FFF2-40B4-BE49-F238E27FC236}">
                <a16:creationId xmlns:a16="http://schemas.microsoft.com/office/drawing/2014/main" id="{491DF85D-13F4-8211-6EFE-6D5904421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54" y="1726426"/>
            <a:ext cx="702888" cy="7028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F5319F-E157-1EF6-B3F2-FBF8F6D8D89D}"/>
              </a:ext>
            </a:extLst>
          </p:cNvPr>
          <p:cNvSpPr txBox="1"/>
          <p:nvPr/>
        </p:nvSpPr>
        <p:spPr>
          <a:xfrm>
            <a:off x="970342" y="2722462"/>
            <a:ext cx="617621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получать почту по достижению </a:t>
            </a:r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лет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Информация">
            <a:extLst>
              <a:ext uri="{FF2B5EF4-FFF2-40B4-BE49-F238E27FC236}">
                <a16:creationId xmlns:a16="http://schemas.microsoft.com/office/drawing/2014/main" id="{2E13EDE5-B99D-A3E6-2734-6AAD90B67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54" y="2541834"/>
            <a:ext cx="702888" cy="702888"/>
          </a:xfrm>
          <a:prstGeom prst="rect">
            <a:avLst/>
          </a:prstGeom>
        </p:spPr>
      </p:pic>
      <p:pic>
        <p:nvPicPr>
          <p:cNvPr id="19" name="Рисунок 18" descr="Информация">
            <a:extLst>
              <a:ext uri="{FF2B5EF4-FFF2-40B4-BE49-F238E27FC236}">
                <a16:creationId xmlns:a16="http://schemas.microsoft.com/office/drawing/2014/main" id="{D0D87495-B872-6BFA-2803-527DF60DB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54" y="3357242"/>
            <a:ext cx="702888" cy="7028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6BCE715-8423-9477-555C-09F246D35570}"/>
              </a:ext>
            </a:extLst>
          </p:cNvPr>
          <p:cNvSpPr txBox="1"/>
          <p:nvPr/>
        </p:nvSpPr>
        <p:spPr>
          <a:xfrm>
            <a:off x="9103895" y="6599468"/>
            <a:ext cx="617621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Источник: Официальный сайт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borger.dk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48258A-F8C2-74C5-D7A0-DFD503D5FD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406"/>
          <a:stretch/>
        </p:blipFill>
        <p:spPr>
          <a:xfrm>
            <a:off x="575454" y="4244408"/>
            <a:ext cx="4885631" cy="2557075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6E6A8E-800E-65B5-6BF5-A2FB20F1156F}"/>
              </a:ext>
            </a:extLst>
          </p:cNvPr>
          <p:cNvSpPr txBox="1">
            <a:spLocks/>
          </p:cNvSpPr>
          <p:nvPr/>
        </p:nvSpPr>
        <p:spPr>
          <a:xfrm>
            <a:off x="267454" y="444559"/>
            <a:ext cx="8202049" cy="567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коммуникации Дании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0D9BD-41AC-3E5E-688F-4BF79AC0E3DF}"/>
              </a:ext>
            </a:extLst>
          </p:cNvPr>
          <p:cNvSpPr txBox="1"/>
          <p:nvPr/>
        </p:nvSpPr>
        <p:spPr>
          <a:xfrm>
            <a:off x="267454" y="961402"/>
            <a:ext cx="311961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Сервис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Post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189BD-17EA-B6AF-C717-5D1CE87802F1}"/>
              </a:ext>
            </a:extLst>
          </p:cNvPr>
          <p:cNvSpPr txBox="1"/>
          <p:nvPr/>
        </p:nvSpPr>
        <p:spPr>
          <a:xfrm>
            <a:off x="6242743" y="4822446"/>
            <a:ext cx="4885631" cy="830997"/>
          </a:xfrm>
          <a:prstGeom prst="rect">
            <a:avLst/>
          </a:prstGeom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График 1. Статистика отправлений сообщений-рассылок от государственных органов к гражданам и предприятия в Дании, 2021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4C218-8FA1-2276-035B-91D2BC37D10C}"/>
              </a:ext>
            </a:extLst>
          </p:cNvPr>
          <p:cNvSpPr txBox="1"/>
          <p:nvPr/>
        </p:nvSpPr>
        <p:spPr>
          <a:xfrm>
            <a:off x="2297451" y="6446100"/>
            <a:ext cx="63514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граждане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417FE-7BF7-D583-BC77-01202F11C940}"/>
              </a:ext>
            </a:extLst>
          </p:cNvPr>
          <p:cNvSpPr txBox="1"/>
          <p:nvPr/>
        </p:nvSpPr>
        <p:spPr>
          <a:xfrm>
            <a:off x="3234302" y="6446100"/>
            <a:ext cx="90184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5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864330-F34F-122C-DF78-9851551D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656" y="1641751"/>
            <a:ext cx="4980688" cy="2791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B57709-A8E1-6954-1976-7428828D04CB}"/>
              </a:ext>
            </a:extLst>
          </p:cNvPr>
          <p:cNvSpPr txBox="1"/>
          <p:nvPr/>
        </p:nvSpPr>
        <p:spPr>
          <a:xfrm>
            <a:off x="990477" y="4676794"/>
            <a:ext cx="10732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rgbClr val="0B24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граждан </a:t>
            </a:r>
            <a:r>
              <a:rPr lang="ru-RU" sz="1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есть возможность освободиться от цифровой почты и вместо этого получать почту, как обычную бумажную почту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нформация">
            <a:extLst>
              <a:ext uri="{FF2B5EF4-FFF2-40B4-BE49-F238E27FC236}">
                <a16:creationId xmlns:a16="http://schemas.microsoft.com/office/drawing/2014/main" id="{A30B1183-4EEC-9F02-71DA-6761807E6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257" y="4518393"/>
            <a:ext cx="572220" cy="572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3CCA7A-CA8C-E604-739D-0E7F617B636D}"/>
              </a:ext>
            </a:extLst>
          </p:cNvPr>
          <p:cNvSpPr txBox="1"/>
          <p:nvPr/>
        </p:nvSpPr>
        <p:spPr>
          <a:xfrm>
            <a:off x="990477" y="5107164"/>
            <a:ext cx="482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 критериев освобождения, например: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153EB5-A3BE-16CE-F630-BF2C3DBAF8DD}"/>
              </a:ext>
            </a:extLst>
          </p:cNvPr>
          <p:cNvSpPr txBox="1"/>
          <p:nvPr/>
        </p:nvSpPr>
        <p:spPr>
          <a:xfrm>
            <a:off x="9171783" y="6630702"/>
            <a:ext cx="617621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Источник: Официальный сайт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borger.dk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02427-94E2-4C1F-6019-74CA0EAA4CD3}"/>
              </a:ext>
            </a:extLst>
          </p:cNvPr>
          <p:cNvSpPr txBox="1">
            <a:spLocks/>
          </p:cNvSpPr>
          <p:nvPr/>
        </p:nvSpPr>
        <p:spPr>
          <a:xfrm>
            <a:off x="267454" y="444559"/>
            <a:ext cx="8202049" cy="567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коммуникации Дании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1ADEE-3925-F845-953D-68E218708FE7}"/>
              </a:ext>
            </a:extLst>
          </p:cNvPr>
          <p:cNvSpPr txBox="1"/>
          <p:nvPr/>
        </p:nvSpPr>
        <p:spPr>
          <a:xfrm>
            <a:off x="267454" y="961402"/>
            <a:ext cx="853966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 коммуникаций посредством Digital Post: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F73B6-03F2-77D4-B499-F185A0853C65}"/>
              </a:ext>
            </a:extLst>
          </p:cNvPr>
          <p:cNvSpPr txBox="1"/>
          <p:nvPr/>
        </p:nvSpPr>
        <p:spPr>
          <a:xfrm>
            <a:off x="3332422" y="3231354"/>
            <a:ext cx="162361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орган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DEF57-F307-21E4-E6B1-4408C60A1B5B}"/>
              </a:ext>
            </a:extLst>
          </p:cNvPr>
          <p:cNvSpPr txBox="1"/>
          <p:nvPr/>
        </p:nvSpPr>
        <p:spPr>
          <a:xfrm>
            <a:off x="5484656" y="3293638"/>
            <a:ext cx="123805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Технические решения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6841E-D92B-897D-5AA3-C0ABB35C99E9}"/>
              </a:ext>
            </a:extLst>
          </p:cNvPr>
          <p:cNvSpPr txBox="1"/>
          <p:nvPr/>
        </p:nvSpPr>
        <p:spPr>
          <a:xfrm>
            <a:off x="7907474" y="2093300"/>
            <a:ext cx="67887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Житель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18949-C747-98F0-DD6C-005A87DA30AD}"/>
              </a:ext>
            </a:extLst>
          </p:cNvPr>
          <p:cNvSpPr txBox="1"/>
          <p:nvPr/>
        </p:nvSpPr>
        <p:spPr>
          <a:xfrm>
            <a:off x="7922841" y="3286007"/>
            <a:ext cx="93673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E9849-7552-643C-C5D4-37F6E52108FF}"/>
              </a:ext>
            </a:extLst>
          </p:cNvPr>
          <p:cNvSpPr txBox="1"/>
          <p:nvPr/>
        </p:nvSpPr>
        <p:spPr>
          <a:xfrm>
            <a:off x="7579399" y="4265394"/>
            <a:ext cx="162361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орган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3DB4F9-54E3-7986-7238-5DBF036A7120}"/>
              </a:ext>
            </a:extLst>
          </p:cNvPr>
          <p:cNvSpPr txBox="1"/>
          <p:nvPr/>
        </p:nvSpPr>
        <p:spPr>
          <a:xfrm>
            <a:off x="990476" y="5579018"/>
            <a:ext cx="774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Есть психическое расстройство, из-за которого гражданин не может использовать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Digital post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84CD8-FD98-4C2C-10F1-BA79036865F9}"/>
              </a:ext>
            </a:extLst>
          </p:cNvPr>
          <p:cNvSpPr txBox="1"/>
          <p:nvPr/>
        </p:nvSpPr>
        <p:spPr>
          <a:xfrm>
            <a:off x="990477" y="5889141"/>
            <a:ext cx="821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 гражданина нет доступа к компьютеру, смартфону или планшету дома или по месту жительства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9094373-C07F-7C01-8E67-BF9B16CFD958}"/>
              </a:ext>
            </a:extLst>
          </p:cNvPr>
          <p:cNvCxnSpPr>
            <a:cxnSpLocks/>
          </p:cNvCxnSpPr>
          <p:nvPr/>
        </p:nvCxnSpPr>
        <p:spPr>
          <a:xfrm>
            <a:off x="990476" y="5531401"/>
            <a:ext cx="0" cy="979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88C92DA-F770-C6E8-54C7-2C9E699E56C5}"/>
              </a:ext>
            </a:extLst>
          </p:cNvPr>
          <p:cNvSpPr txBox="1"/>
          <p:nvPr/>
        </p:nvSpPr>
        <p:spPr>
          <a:xfrm>
            <a:off x="990476" y="6183789"/>
            <a:ext cx="9693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Гражданин живет в районе, где нет возможности установить интернет-соединение (минимальная скорость загрузки 512 кбит/с) и т.д.</a:t>
            </a:r>
          </a:p>
        </p:txBody>
      </p:sp>
    </p:spTree>
    <p:extLst>
      <p:ext uri="{BB962C8B-B14F-4D97-AF65-F5344CB8AC3E}">
        <p14:creationId xmlns:p14="http://schemas.microsoft.com/office/powerpoint/2010/main" val="2540770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C6AF43-FC04-9F4B-7E15-7F83CA011C1E}"/>
              </a:ext>
            </a:extLst>
          </p:cNvPr>
          <p:cNvSpPr txBox="1"/>
          <p:nvPr/>
        </p:nvSpPr>
        <p:spPr>
          <a:xfrm>
            <a:off x="950557" y="1897409"/>
            <a:ext cx="726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borger.dk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сайт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муниципалитетов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связаны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нформация">
            <a:extLst>
              <a:ext uri="{FF2B5EF4-FFF2-40B4-BE49-F238E27FC236}">
                <a16:creationId xmlns:a16="http://schemas.microsoft.com/office/drawing/2014/main" id="{C10CDE55-67C1-53E9-130F-F7D15354C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098" y="1780953"/>
            <a:ext cx="702888" cy="702888"/>
          </a:xfrm>
          <a:prstGeom prst="rect">
            <a:avLst/>
          </a:prstGeom>
        </p:spPr>
      </p:pic>
      <p:pic>
        <p:nvPicPr>
          <p:cNvPr id="13" name="Рисунок 12" descr="Информация">
            <a:extLst>
              <a:ext uri="{FF2B5EF4-FFF2-40B4-BE49-F238E27FC236}">
                <a16:creationId xmlns:a16="http://schemas.microsoft.com/office/drawing/2014/main" id="{787D47B2-AFD1-E050-FC94-F4C0AA944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098" y="2850382"/>
            <a:ext cx="702888" cy="7028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51C136-E576-8EA2-701D-FE9E70700DB0}"/>
              </a:ext>
            </a:extLst>
          </p:cNvPr>
          <p:cNvSpPr txBox="1"/>
          <p:nvPr/>
        </p:nvSpPr>
        <p:spPr>
          <a:xfrm>
            <a:off x="950557" y="2878661"/>
            <a:ext cx="1053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сайте работает сервис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 serv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услуги самообслуживания, для получения онлайн госуслуги,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который предлагает именно данный муниципалитет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0A7ECA-083A-3F65-8C04-7B05FCE634EA}"/>
              </a:ext>
            </a:extLst>
          </p:cNvPr>
          <p:cNvSpPr txBox="1"/>
          <p:nvPr/>
        </p:nvSpPr>
        <p:spPr>
          <a:xfrm>
            <a:off x="7058525" y="6576203"/>
            <a:ext cx="617621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Источник: Официальный сайт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муниципалитета г. Копенгаген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20EC90-7B64-70AC-00EB-EEED6BC2C4E1}"/>
              </a:ext>
            </a:extLst>
          </p:cNvPr>
          <p:cNvSpPr txBox="1">
            <a:spLocks/>
          </p:cNvSpPr>
          <p:nvPr/>
        </p:nvSpPr>
        <p:spPr>
          <a:xfrm>
            <a:off x="267454" y="444559"/>
            <a:ext cx="8202049" cy="567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коммуникации Дании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32093-1406-7914-EDCA-B2830EDABE01}"/>
              </a:ext>
            </a:extLst>
          </p:cNvPr>
          <p:cNvSpPr txBox="1"/>
          <p:nvPr/>
        </p:nvSpPr>
        <p:spPr>
          <a:xfrm>
            <a:off x="267454" y="961402"/>
            <a:ext cx="1169427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муниципалитета города (на примере г. Копенгаген)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F3175-7C84-5A9F-7F6F-D65DE88694C9}"/>
              </a:ext>
            </a:extLst>
          </p:cNvPr>
          <p:cNvSpPr txBox="1"/>
          <p:nvPr/>
        </p:nvSpPr>
        <p:spPr>
          <a:xfrm>
            <a:off x="950557" y="3979339"/>
            <a:ext cx="856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Способы консультации, обращения :</a:t>
            </a:r>
          </a:p>
        </p:txBody>
      </p:sp>
      <p:pic>
        <p:nvPicPr>
          <p:cNvPr id="10" name="Рисунок 9" descr="Информация">
            <a:extLst>
              <a:ext uri="{FF2B5EF4-FFF2-40B4-BE49-F238E27FC236}">
                <a16:creationId xmlns:a16="http://schemas.microsoft.com/office/drawing/2014/main" id="{F138181A-9BDF-C56B-6891-67DFE6FBA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098" y="3812561"/>
            <a:ext cx="702888" cy="702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F22E49-D3CD-070D-F999-E4AAE99B0C39}"/>
              </a:ext>
            </a:extLst>
          </p:cNvPr>
          <p:cNvSpPr txBox="1"/>
          <p:nvPr/>
        </p:nvSpPr>
        <p:spPr>
          <a:xfrm>
            <a:off x="950558" y="4638636"/>
            <a:ext cx="746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-центр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(с понедельника по пятницу с 08:00 до 17:00)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93D57-488F-B0DC-CB65-510642BFC5D9}"/>
              </a:ext>
            </a:extLst>
          </p:cNvPr>
          <p:cNvSpPr txBox="1"/>
          <p:nvPr/>
        </p:nvSpPr>
        <p:spPr>
          <a:xfrm>
            <a:off x="950558" y="5159146"/>
            <a:ext cx="9920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Посредством почты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Post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(Ответ на письмо должен быть получен в течение 10 рабочих дней)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F7945-E9B6-4F85-D220-76770ACA5667}"/>
              </a:ext>
            </a:extLst>
          </p:cNvPr>
          <p:cNvSpPr txBox="1"/>
          <p:nvPr/>
        </p:nvSpPr>
        <p:spPr>
          <a:xfrm>
            <a:off x="950557" y="5745539"/>
            <a:ext cx="514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Посредством сервиса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“Citizen Service”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A184350-E438-9A47-9483-46793DFFC57A}"/>
              </a:ext>
            </a:extLst>
          </p:cNvPr>
          <p:cNvCxnSpPr>
            <a:cxnSpLocks/>
          </p:cNvCxnSpPr>
          <p:nvPr/>
        </p:nvCxnSpPr>
        <p:spPr>
          <a:xfrm>
            <a:off x="907986" y="4638636"/>
            <a:ext cx="0" cy="20296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74C15B-BD5C-7DA5-50E8-70987BDD487C}"/>
              </a:ext>
            </a:extLst>
          </p:cNvPr>
          <p:cNvSpPr txBox="1"/>
          <p:nvPr/>
        </p:nvSpPr>
        <p:spPr>
          <a:xfrm>
            <a:off x="943853" y="6242012"/>
            <a:ext cx="684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Facebook, Twitter, Instagram, LinkedIn)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8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B0B5C9-598B-993A-20DF-FCD414F5598E}"/>
              </a:ext>
            </a:extLst>
          </p:cNvPr>
          <p:cNvSpPr txBox="1"/>
          <p:nvPr/>
        </p:nvSpPr>
        <p:spPr>
          <a:xfrm>
            <a:off x="970342" y="2057364"/>
            <a:ext cx="1078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официальных сайтах министерств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сервис самообслуживания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 на сайтах муниципалитетов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нформация">
            <a:extLst>
              <a:ext uri="{FF2B5EF4-FFF2-40B4-BE49-F238E27FC236}">
                <a16:creationId xmlns:a16="http://schemas.microsoft.com/office/drawing/2014/main" id="{F6D3FC31-755A-9DBE-B710-8606AE272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54" y="2079626"/>
            <a:ext cx="702888" cy="702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4CBDB2-B472-8C9B-374E-DF382EB52F5F}"/>
              </a:ext>
            </a:extLst>
          </p:cNvPr>
          <p:cNvSpPr txBox="1"/>
          <p:nvPr/>
        </p:nvSpPr>
        <p:spPr>
          <a:xfrm>
            <a:off x="4712779" y="6585058"/>
            <a:ext cx="308810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Источник: Официальный сайт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borger.dk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72333A-B319-B404-B550-0CBFF618ECA7}"/>
              </a:ext>
            </a:extLst>
          </p:cNvPr>
          <p:cNvSpPr txBox="1">
            <a:spLocks/>
          </p:cNvSpPr>
          <p:nvPr/>
        </p:nvSpPr>
        <p:spPr>
          <a:xfrm>
            <a:off x="267454" y="444559"/>
            <a:ext cx="8202049" cy="567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коммуникации Дании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5192D-8D3E-42F2-7C54-AFEF3FA67F15}"/>
              </a:ext>
            </a:extLst>
          </p:cNvPr>
          <p:cNvSpPr txBox="1"/>
          <p:nvPr/>
        </p:nvSpPr>
        <p:spPr>
          <a:xfrm>
            <a:off x="267454" y="961560"/>
            <a:ext cx="1197875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министерства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(на примере Министерства детей и образования Дании) </a:t>
            </a:r>
          </a:p>
        </p:txBody>
      </p:sp>
      <p:pic>
        <p:nvPicPr>
          <p:cNvPr id="10" name="Рисунок 9" descr="Информация">
            <a:extLst>
              <a:ext uri="{FF2B5EF4-FFF2-40B4-BE49-F238E27FC236}">
                <a16:creationId xmlns:a16="http://schemas.microsoft.com/office/drawing/2014/main" id="{64F18F7B-6C78-8A58-D9D9-A10C6DB72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54" y="3034948"/>
            <a:ext cx="702888" cy="702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E9B9F-5DEF-7784-A7EB-4BD36E36B321}"/>
              </a:ext>
            </a:extLst>
          </p:cNvPr>
          <p:cNvSpPr txBox="1"/>
          <p:nvPr/>
        </p:nvSpPr>
        <p:spPr>
          <a:xfrm>
            <a:off x="970342" y="3201726"/>
            <a:ext cx="856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Способы консультации, обращения 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5ACD2-3834-079D-B36C-7E20739172BE}"/>
              </a:ext>
            </a:extLst>
          </p:cNvPr>
          <p:cNvSpPr txBox="1"/>
          <p:nvPr/>
        </p:nvSpPr>
        <p:spPr>
          <a:xfrm>
            <a:off x="1012671" y="3920209"/>
            <a:ext cx="433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-центр: 33 92 50 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96A63-DD05-B392-D10B-1C66F6B554E6}"/>
              </a:ext>
            </a:extLst>
          </p:cNvPr>
          <p:cNvSpPr txBox="1"/>
          <p:nvPr/>
        </p:nvSpPr>
        <p:spPr>
          <a:xfrm>
            <a:off x="1012671" y="4638692"/>
            <a:ext cx="3545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Посредством почты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Post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D54AF-02E6-AD91-1658-66F18F11E247}"/>
              </a:ext>
            </a:extLst>
          </p:cNvPr>
          <p:cNvSpPr txBox="1"/>
          <p:nvPr/>
        </p:nvSpPr>
        <p:spPr>
          <a:xfrm>
            <a:off x="1012671" y="5288522"/>
            <a:ext cx="10457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Посетить офис министерства по адресу: 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Frederiksholms Kanal 21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1220 Copenhagen K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A234F8D-F2BE-04B4-FBE4-5460EC732D96}"/>
              </a:ext>
            </a:extLst>
          </p:cNvPr>
          <p:cNvCxnSpPr>
            <a:cxnSpLocks/>
          </p:cNvCxnSpPr>
          <p:nvPr/>
        </p:nvCxnSpPr>
        <p:spPr>
          <a:xfrm>
            <a:off x="970342" y="3964632"/>
            <a:ext cx="0" cy="2320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BE6793-D31E-6066-1896-BA457EF4F676}"/>
              </a:ext>
            </a:extLst>
          </p:cNvPr>
          <p:cNvSpPr txBox="1"/>
          <p:nvPr/>
        </p:nvSpPr>
        <p:spPr>
          <a:xfrm>
            <a:off x="1012671" y="5896440"/>
            <a:ext cx="684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Facebook, Twitter, Instagram,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2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DA951E-2A68-EAB1-F3B7-CA8C691AFC9B}"/>
              </a:ext>
            </a:extLst>
          </p:cNvPr>
          <p:cNvSpPr txBox="1"/>
          <p:nvPr/>
        </p:nvSpPr>
        <p:spPr>
          <a:xfrm>
            <a:off x="1040860" y="304551"/>
            <a:ext cx="10104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kk-KZ" sz="24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 процессов взаимодействия </a:t>
            </a:r>
            <a:r>
              <a:rPr lang="kk-KZ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органов с населением</a:t>
            </a:r>
            <a:endParaRPr lang="ru-RU" sz="24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977" y="2459038"/>
            <a:ext cx="4866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/>
              <a:t>По завершении опроса населения, анализа каналов коммуникации с населением используемых шестью министерствами, акиматами и по результатам сравнительного анализа работы стран ОЭСР были разработаны </a:t>
            </a:r>
            <a:r>
              <a:rPr lang="ru-RU" sz="2400" b="1" i="1" dirty="0"/>
              <a:t>карты процессов.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87" t="24644" r="25897" b="7664"/>
          <a:stretch/>
        </p:blipFill>
        <p:spPr>
          <a:xfrm>
            <a:off x="5504537" y="1080066"/>
            <a:ext cx="6546893" cy="5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12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DA951E-2A68-EAB1-F3B7-CA8C691AFC9B}"/>
              </a:ext>
            </a:extLst>
          </p:cNvPr>
          <p:cNvSpPr txBox="1"/>
          <p:nvPr/>
        </p:nvSpPr>
        <p:spPr>
          <a:xfrm>
            <a:off x="1040860" y="304551"/>
            <a:ext cx="10104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kk-KZ" sz="24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 процессов взаимодействия </a:t>
            </a:r>
            <a:r>
              <a:rPr lang="kk-KZ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органов с населением</a:t>
            </a:r>
            <a:endParaRPr lang="ru-RU" sz="24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872" t="27380" r="25898" b="9943"/>
          <a:stretch/>
        </p:blipFill>
        <p:spPr>
          <a:xfrm>
            <a:off x="2628360" y="1135548"/>
            <a:ext cx="6629940" cy="5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0DD7B-0662-4153-A1F2-64D3AF18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/>
          <a:lstStyle/>
          <a:p>
            <a:r>
              <a:rPr lang="ru-RU" sz="2400" b="1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9B26E-928A-48CF-A00E-D1ADC8B2E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981076"/>
            <a:ext cx="10658475" cy="5195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В обществе существует запрос на оптимизацию каналов связи населения с государственными органами.  Как показывают данные опроса, таких каналов должно быть несколько, они должны быть гибкими и удобными. Главным критерием, по мнению опрошенных казахстанцев, должно стать максимально оперативное реагирование государственных органов на запросы граждан. Очевидно, государство осознает данный факт, что объективно выражается в постепенном прогрессе каналов связи. Однако анализ показывает некоторые проблемы в данной сфере.</a:t>
            </a:r>
          </a:p>
          <a:p>
            <a:pPr marL="0" indent="0">
              <a:buNone/>
            </a:pPr>
            <a:r>
              <a:rPr lang="ru-RU" sz="1600" dirty="0"/>
              <a:t>В целях оптимизации работы каналов коммуникации рекомендуется: </a:t>
            </a:r>
          </a:p>
          <a:p>
            <a:pPr lvl="0"/>
            <a:r>
              <a:rPr lang="ru-RU" sz="1600" dirty="0"/>
              <a:t>разработать единый стандарт каналов коммуникаций для ЦГО и МИО, с учетом особенностей каждого государственного органа, </a:t>
            </a:r>
          </a:p>
          <a:p>
            <a:pPr lvl="0"/>
            <a:r>
              <a:rPr lang="ru-RU" sz="1600" dirty="0"/>
              <a:t>провести комплексный мониторинг, который будет включать в себя восприятие различных каналов разными целевыми группами населения в разрезе возраста, региона, рода занятий и т.д., </a:t>
            </a:r>
          </a:p>
          <a:p>
            <a:pPr lvl="0"/>
            <a:r>
              <a:rPr lang="ru-RU" sz="1600" dirty="0"/>
              <a:t>разграничить функции каналов, устранить дублирование функций,</a:t>
            </a:r>
          </a:p>
          <a:p>
            <a:pPr lvl="0"/>
            <a:r>
              <a:rPr lang="ru-RU" sz="1600" dirty="0"/>
              <a:t>разработать стандарты по каналам коммуникаций, отдельные по ЦГО и МИО, которые будут содержать новые доработанные критерии </a:t>
            </a:r>
            <a:r>
              <a:rPr lang="ru-RU" sz="1600" dirty="0" err="1"/>
              <a:t>решенности</a:t>
            </a:r>
            <a:r>
              <a:rPr lang="ru-RU" sz="1600" dirty="0"/>
              <a:t> вопросов,</a:t>
            </a:r>
          </a:p>
          <a:p>
            <a:pPr lvl="0"/>
            <a:r>
              <a:rPr lang="ru-RU" sz="1600" dirty="0"/>
              <a:t>разработать единые стандарты мобильных приложений для областных центров и городов, которые включают в себя базовый обязательный функционал,</a:t>
            </a:r>
          </a:p>
          <a:p>
            <a:pPr lvl="0"/>
            <a:r>
              <a:rPr lang="ru-RU" sz="1600" dirty="0"/>
              <a:t>интегрировать все каналы коммуникации с гражданами в единый комплекс,</a:t>
            </a:r>
          </a:p>
          <a:p>
            <a:pPr lvl="0"/>
            <a:r>
              <a:rPr lang="ru-RU" sz="1600" dirty="0"/>
              <a:t>рассмотреть возможность создания департаментов по коммуникации с гражданами в ЦГО и МИО. Исходя из того, что деятельность государственных органов базово направлена на обеспечение прав и потребностей граждан, улучшение их жизни, департаменты по коммуникации с гражданами должны быть важной частью структуры госорганов.</a:t>
            </a:r>
          </a:p>
          <a:p>
            <a:pPr marL="0" indent="0">
              <a:buNone/>
            </a:pPr>
            <a:r>
              <a:rPr lang="ru-RU" sz="1600" dirty="0"/>
              <a:t>Для разработки стандартов коммуникации, оптимизации каналов и мониторинга рекомендуется в ЦГО и МИО создать временные координационные группы по оптимизации каналов коммуникации.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741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EE1CA4-A40D-49E8-8C65-BDEE41A12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2" t="20139" r="23437" b="19583"/>
          <a:stretch/>
        </p:blipFill>
        <p:spPr>
          <a:xfrm>
            <a:off x="1400175" y="265595"/>
            <a:ext cx="9563100" cy="63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E1983-C2DD-4DAF-81D8-E02BC49F0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8" t="5278" r="41641" b="3889"/>
          <a:stretch/>
        </p:blipFill>
        <p:spPr>
          <a:xfrm>
            <a:off x="380999" y="314325"/>
            <a:ext cx="5381625" cy="6229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CC7DC-4E44-4AB6-95DE-C2FF1017B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7" t="21945" r="44219" b="38889"/>
          <a:stretch/>
        </p:blipFill>
        <p:spPr>
          <a:xfrm>
            <a:off x="5181600" y="2630488"/>
            <a:ext cx="6870654" cy="3970337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E1E65EA-2705-4D1F-BAF7-1557304E8DA8}"/>
              </a:ext>
            </a:extLst>
          </p:cNvPr>
          <p:cNvCxnSpPr/>
          <p:nvPr/>
        </p:nvCxnSpPr>
        <p:spPr>
          <a:xfrm>
            <a:off x="7019636" y="3786909"/>
            <a:ext cx="40085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07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AB3858-2D3C-48BF-AB30-F78342EA212C}"/>
              </a:ext>
            </a:extLst>
          </p:cNvPr>
          <p:cNvSpPr/>
          <p:nvPr/>
        </p:nvSpPr>
        <p:spPr>
          <a:xfrm>
            <a:off x="400951" y="2526531"/>
            <a:ext cx="686989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 Республика Казахстан, </a:t>
            </a:r>
            <a:r>
              <a:rPr lang="ru-RU" dirty="0" err="1"/>
              <a:t>г.Астана</a:t>
            </a:r>
            <a:r>
              <a:rPr lang="ru-RU" dirty="0"/>
              <a:t> ул. </a:t>
            </a:r>
            <a:r>
              <a:rPr lang="ru-RU" dirty="0" err="1"/>
              <a:t>Абикена</a:t>
            </a:r>
            <a:r>
              <a:rPr lang="ru-RU" dirty="0"/>
              <a:t> </a:t>
            </a:r>
            <a:r>
              <a:rPr lang="ru-RU" dirty="0" err="1"/>
              <a:t>Бектурова</a:t>
            </a:r>
            <a:r>
              <a:rPr lang="ru-RU" dirty="0"/>
              <a:t>, 3/1, офис 83</a:t>
            </a:r>
            <a:br>
              <a:rPr lang="ru-RU" dirty="0"/>
            </a:br>
            <a:r>
              <a:rPr lang="ru-RU" dirty="0"/>
              <a:t>(ЖК BI </a:t>
            </a:r>
            <a:r>
              <a:rPr lang="ru-RU" dirty="0" err="1"/>
              <a:t>City</a:t>
            </a:r>
            <a:r>
              <a:rPr lang="ru-RU" dirty="0"/>
              <a:t> </a:t>
            </a:r>
            <a:r>
              <a:rPr lang="ru-RU" dirty="0" err="1"/>
              <a:t>Seoul</a:t>
            </a:r>
            <a:r>
              <a:rPr lang="ru-RU" dirty="0"/>
              <a:t>), район Нура, почтовый индекс: Z05P5H9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 +7 7172 24 24 26</a:t>
            </a:r>
            <a:br>
              <a:rPr lang="ru-RU" dirty="0"/>
            </a:br>
            <a:r>
              <a:rPr lang="ru-RU" dirty="0"/>
              <a:t> +7 700 424 84 26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r>
              <a:rPr lang="ru-RU" dirty="0">
                <a:hlinkClick r:id="rId2"/>
              </a:rPr>
              <a:t>opinions@opinions.kz</a:t>
            </a:r>
            <a:endParaRPr lang="aa-ET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C03859-5AE4-4C83-89F4-675BEC959A19}"/>
              </a:ext>
            </a:extLst>
          </p:cNvPr>
          <p:cNvSpPr/>
          <p:nvPr/>
        </p:nvSpPr>
        <p:spPr>
          <a:xfrm>
            <a:off x="605723" y="1829761"/>
            <a:ext cx="812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Спасибо за внимание! </a:t>
            </a:r>
            <a:endParaRPr lang="ru-RU" sz="3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604A89-265C-4816-8EE0-48D279039988}"/>
              </a:ext>
            </a:extLst>
          </p:cNvPr>
          <p:cNvSpPr/>
          <p:nvPr/>
        </p:nvSpPr>
        <p:spPr>
          <a:xfrm>
            <a:off x="616154" y="5301411"/>
            <a:ext cx="6439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й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ж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</a:t>
            </a:r>
            <a:r>
              <a:rPr lang="aa-ET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</a:p>
          <a:p>
            <a:r>
              <a:rPr lang="ru-RU" dirty="0"/>
              <a:t>магистр </a:t>
            </a:r>
            <a:r>
              <a:rPr lang="aa-ET" dirty="0"/>
              <a:t>с</a:t>
            </a:r>
            <a:r>
              <a:rPr lang="ru-RU" dirty="0"/>
              <a:t>о</a:t>
            </a:r>
            <a:r>
              <a:rPr lang="aa-ET" dirty="0"/>
              <a:t>ц</a:t>
            </a:r>
            <a:r>
              <a:rPr lang="ru-RU" dirty="0"/>
              <a:t>и</a:t>
            </a:r>
            <a:r>
              <a:rPr lang="aa-ET" dirty="0"/>
              <a:t>о</a:t>
            </a:r>
            <a:r>
              <a:rPr lang="ru-RU" dirty="0"/>
              <a:t>л</a:t>
            </a:r>
            <a:r>
              <a:rPr lang="aa-ET" dirty="0"/>
              <a:t>о</a:t>
            </a:r>
            <a:r>
              <a:rPr lang="ru-RU" dirty="0"/>
              <a:t>г</a:t>
            </a:r>
            <a:r>
              <a:rPr lang="aa-ET" dirty="0"/>
              <a:t>и</a:t>
            </a:r>
            <a:r>
              <a:rPr lang="ru-RU" dirty="0"/>
              <a:t>и</a:t>
            </a:r>
          </a:p>
          <a:p>
            <a:r>
              <a:rPr lang="ru-RU" dirty="0"/>
              <a:t>За</a:t>
            </a:r>
            <a:r>
              <a:rPr lang="aa-ET" dirty="0"/>
              <a:t>м</a:t>
            </a:r>
            <a:r>
              <a:rPr lang="ru-RU" dirty="0"/>
              <a:t>е</a:t>
            </a:r>
            <a:r>
              <a:rPr lang="aa-ET" dirty="0"/>
              <a:t>с</a:t>
            </a:r>
            <a:r>
              <a:rPr lang="ru-RU" dirty="0"/>
              <a:t>т</a:t>
            </a:r>
            <a:r>
              <a:rPr lang="aa-ET" dirty="0"/>
              <a:t>и</a:t>
            </a:r>
            <a:r>
              <a:rPr lang="ru-RU" dirty="0"/>
              <a:t>т</a:t>
            </a:r>
            <a:r>
              <a:rPr lang="aa-ET" dirty="0"/>
              <a:t>е</a:t>
            </a:r>
            <a:r>
              <a:rPr lang="ru-RU" dirty="0"/>
              <a:t>л</a:t>
            </a:r>
            <a:r>
              <a:rPr lang="aa-ET" dirty="0"/>
              <a:t>ь </a:t>
            </a:r>
            <a:r>
              <a:rPr lang="ru-RU" dirty="0"/>
              <a:t>д</a:t>
            </a:r>
            <a:r>
              <a:rPr lang="aa-ET" dirty="0"/>
              <a:t>и</a:t>
            </a:r>
            <a:r>
              <a:rPr lang="ru-RU" dirty="0"/>
              <a:t>р</a:t>
            </a:r>
            <a:r>
              <a:rPr lang="aa-ET" dirty="0"/>
              <a:t>е</a:t>
            </a:r>
            <a:r>
              <a:rPr lang="ru-RU" dirty="0"/>
              <a:t>к</a:t>
            </a:r>
            <a:r>
              <a:rPr lang="aa-ET" dirty="0"/>
              <a:t>т</a:t>
            </a:r>
            <a:r>
              <a:rPr lang="ru-RU" dirty="0"/>
              <a:t>о</a:t>
            </a:r>
            <a:r>
              <a:rPr lang="aa-ET" dirty="0"/>
              <a:t>р</a:t>
            </a:r>
            <a:r>
              <a:rPr lang="ru-RU" dirty="0"/>
              <a:t>а</a:t>
            </a:r>
            <a:r>
              <a:rPr lang="aa-ET" dirty="0"/>
              <a:t> </a:t>
            </a:r>
            <a:r>
              <a:rPr lang="ru-RU" dirty="0"/>
              <a:t>Исследовательского института «Общественное мнение»</a:t>
            </a:r>
            <a:endParaRPr lang="ru-RU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image3.png" descr="Logo&#10;&#10;Description automatically gener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38" y="347662"/>
            <a:ext cx="10795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222F88-60EB-A3BE-4B48-A536797AC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264" y="540926"/>
            <a:ext cx="1892688" cy="6056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D1B7DA-5773-4A90-879A-FEEE3174FC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66" t="16729" r="47428" b="75975"/>
          <a:stretch/>
        </p:blipFill>
        <p:spPr>
          <a:xfrm>
            <a:off x="3689076" y="577356"/>
            <a:ext cx="4207276" cy="532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D11754-2CFE-4871-8C98-3ED07E89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106" y="1593154"/>
            <a:ext cx="2269692" cy="32042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E40B6E-E3B5-4F23-B8BD-5B96AF40415A}"/>
              </a:ext>
            </a:extLst>
          </p:cNvPr>
          <p:cNvSpPr/>
          <p:nvPr/>
        </p:nvSpPr>
        <p:spPr>
          <a:xfrm>
            <a:off x="7835119" y="5901575"/>
            <a:ext cx="3740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https://www.astanacivilservicehub.org/publication</a:t>
            </a:r>
            <a:endParaRPr lang="ru-KZ" sz="1200" dirty="0"/>
          </a:p>
          <a:p>
            <a:r>
              <a:rPr lang="ru-RU" sz="1200" dirty="0"/>
              <a:t>https://opinions.kz/ru/knigi</a:t>
            </a:r>
            <a:endParaRPr lang="ru-KZ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FF663-939F-471E-810E-F3369A47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09" y="2414536"/>
            <a:ext cx="2375333" cy="33370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9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DA951E-2A68-EAB1-F3B7-CA8C691AFC9B}"/>
              </a:ext>
            </a:extLst>
          </p:cNvPr>
          <p:cNvSpPr txBox="1"/>
          <p:nvPr/>
        </p:nvSpPr>
        <p:spPr>
          <a:xfrm>
            <a:off x="1040860" y="304551"/>
            <a:ext cx="10104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ИССЛЕДОВАНИЯ -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КАЗАХСТАНСКИЙ ОПЫТ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(опрос населения)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43D49-17D6-1018-EEE6-8CCEEE4AA941}"/>
              </a:ext>
            </a:extLst>
          </p:cNvPr>
          <p:cNvSpPr txBox="1"/>
          <p:nvPr/>
        </p:nvSpPr>
        <p:spPr>
          <a:xfrm>
            <a:off x="6316448" y="1285551"/>
            <a:ext cx="5686911" cy="481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</a:t>
            </a:r>
            <a:r>
              <a:rPr lang="ru-RU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ализу были подвержены </a:t>
            </a:r>
            <a:r>
              <a:rPr lang="ru-RU" sz="15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КАНАЛОВ КОММУНИКАЦИЙ </a:t>
            </a:r>
            <a:r>
              <a:rPr lang="ru-RU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госорганов с гражданами: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Личный прием граждан руководством государственного органа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Общественная приемная в государственном органе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Фронт-офис государственного органа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Call-центр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Контакт-центр 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kk-K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 доверия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Блог первого руководителя государственного органа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Сервис «Онлайн-приемная», сервис «Вопрос-Ответ»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Официальный аккаунт государственного органа в социальных сетях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Официальный сайт государственного органа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«Электронное правительство»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kk-K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Порталы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«Открытое правительство» </a:t>
            </a: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kk-K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Подача обращения нарочно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8038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 мобильные приложения </a:t>
            </a:r>
          </a:p>
          <a:p>
            <a:pPr marL="808038" lvl="0" indent="-34290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Группа">
            <a:extLst>
              <a:ext uri="{FF2B5EF4-FFF2-40B4-BE49-F238E27FC236}">
                <a16:creationId xmlns:a16="http://schemas.microsoft.com/office/drawing/2014/main" id="{ADA5E737-E365-2F89-ABA2-4D2F92E7C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085" y="4796763"/>
            <a:ext cx="478723" cy="478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F82F4-DA79-0BF6-FE5D-FCC5FBC36130}"/>
              </a:ext>
            </a:extLst>
          </p:cNvPr>
          <p:cNvSpPr txBox="1"/>
          <p:nvPr/>
        </p:nvSpPr>
        <p:spPr>
          <a:xfrm>
            <a:off x="967527" y="2725741"/>
            <a:ext cx="45160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Дата полевых работ: </a:t>
            </a:r>
            <a:r>
              <a:rPr lang="ru-RU" sz="1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26.10.2022-31.10.2022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ABC60-7484-7FCF-8EF9-9AA726576A5F}"/>
              </a:ext>
            </a:extLst>
          </p:cNvPr>
          <p:cNvSpPr txBox="1"/>
          <p:nvPr/>
        </p:nvSpPr>
        <p:spPr>
          <a:xfrm>
            <a:off x="967527" y="4866251"/>
            <a:ext cx="4755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Выборка: </a:t>
            </a:r>
            <a:r>
              <a:rPr lang="ru-RU" sz="1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lang="kk-KZ" sz="1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r>
              <a:rPr lang="ru-RU" sz="1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00 респондентов </a:t>
            </a:r>
            <a:r>
              <a:rPr lang="ru-RU" sz="1400" i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(1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лет и старше)</a:t>
            </a:r>
            <a:r>
              <a:rPr lang="ru-RU" sz="1400" b="1" i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Ежедневник">
            <a:extLst>
              <a:ext uri="{FF2B5EF4-FFF2-40B4-BE49-F238E27FC236}">
                <a16:creationId xmlns:a16="http://schemas.microsoft.com/office/drawing/2014/main" id="{919C8118-74ED-531E-4B0F-BE3584109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771" y="1900563"/>
            <a:ext cx="558669" cy="558669"/>
          </a:xfrm>
          <a:prstGeom prst="rect">
            <a:avLst/>
          </a:prstGeom>
        </p:spPr>
      </p:pic>
      <p:pic>
        <p:nvPicPr>
          <p:cNvPr id="9" name="Рисунок 8" descr="Центр обработки вызовов">
            <a:extLst>
              <a:ext uri="{FF2B5EF4-FFF2-40B4-BE49-F238E27FC236}">
                <a16:creationId xmlns:a16="http://schemas.microsoft.com/office/drawing/2014/main" id="{EB22A1D7-7725-2F56-B487-342E212D89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085" y="3390978"/>
            <a:ext cx="474039" cy="474039"/>
          </a:xfrm>
          <a:prstGeom prst="rect">
            <a:avLst/>
          </a:prstGeom>
        </p:spPr>
      </p:pic>
      <p:pic>
        <p:nvPicPr>
          <p:cNvPr id="10" name="Рисунок 9" descr="Подключения">
            <a:extLst>
              <a:ext uri="{FF2B5EF4-FFF2-40B4-BE49-F238E27FC236}">
                <a16:creationId xmlns:a16="http://schemas.microsoft.com/office/drawing/2014/main" id="{4A28F540-E010-A32E-D2F4-92CE4A4090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81269" y="2639931"/>
            <a:ext cx="510174" cy="510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C1B0F-E8CF-805A-AFFE-955951B017FF}"/>
              </a:ext>
            </a:extLst>
          </p:cNvPr>
          <p:cNvSpPr txBox="1"/>
          <p:nvPr/>
        </p:nvSpPr>
        <p:spPr>
          <a:xfrm>
            <a:off x="973539" y="1291810"/>
            <a:ext cx="49313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География исследования: </a:t>
            </a:r>
            <a:r>
              <a:rPr lang="ru-RU" sz="15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РК 17 областей и 3 ГРЗ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AEF0C-634C-F063-805B-50B105F095D8}"/>
              </a:ext>
            </a:extLst>
          </p:cNvPr>
          <p:cNvSpPr txBox="1"/>
          <p:nvPr/>
        </p:nvSpPr>
        <p:spPr>
          <a:xfrm>
            <a:off x="925791" y="4134937"/>
            <a:ext cx="5202635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Онлайн-опрос</a:t>
            </a:r>
            <a:r>
              <a:rPr lang="ru-RU" sz="1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на платформе </a:t>
            </a:r>
            <a:r>
              <a:rPr lang="en-US" sz="16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KoboCollect</a:t>
            </a:r>
            <a:endParaRPr lang="ru-RU" sz="1400" dirty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5BDC7-0BC6-7797-6E70-A8AFC475631F}"/>
              </a:ext>
            </a:extLst>
          </p:cNvPr>
          <p:cNvSpPr txBox="1"/>
          <p:nvPr/>
        </p:nvSpPr>
        <p:spPr>
          <a:xfrm>
            <a:off x="967527" y="3460918"/>
            <a:ext cx="2856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отбора: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квота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Опубликована административная карта Казахстана с учетом новых областей">
            <a:extLst>
              <a:ext uri="{FF2B5EF4-FFF2-40B4-BE49-F238E27FC236}">
                <a16:creationId xmlns:a16="http://schemas.microsoft.com/office/drawing/2014/main" id="{A169E821-FD71-2661-D2DC-804B6F303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b="5963"/>
          <a:stretch/>
        </p:blipFill>
        <p:spPr bwMode="auto">
          <a:xfrm>
            <a:off x="71197" y="1227066"/>
            <a:ext cx="781641" cy="472636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pic>
      <p:sp>
        <p:nvSpPr>
          <p:cNvPr id="2" name="Прямоугольник 1"/>
          <p:cNvSpPr/>
          <p:nvPr/>
        </p:nvSpPr>
        <p:spPr>
          <a:xfrm>
            <a:off x="921752" y="2014498"/>
            <a:ext cx="50771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Объект исследования: </a:t>
            </a:r>
            <a:r>
              <a:rPr lang="ru-RU" sz="15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население РК </a:t>
            </a:r>
            <a:r>
              <a:rPr lang="ru-RU" sz="1200" i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(18 лет и старше)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67527" y="5442586"/>
            <a:ext cx="50689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6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Анализ данных: </a:t>
            </a:r>
            <a:r>
              <a:rPr lang="en-US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Statistical Package for the Social Sciences</a:t>
            </a:r>
            <a:r>
              <a:rPr 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SPSS</a:t>
            </a:r>
            <a:r>
              <a:rPr 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07A5A64-93B9-F1FD-0AE1-FA022403A4EF}"/>
              </a:ext>
            </a:extLst>
          </p:cNvPr>
          <p:cNvCxnSpPr>
            <a:stCxn id="4" idx="2"/>
          </p:cNvCxnSpPr>
          <p:nvPr/>
        </p:nvCxnSpPr>
        <p:spPr>
          <a:xfrm>
            <a:off x="6092863" y="1135548"/>
            <a:ext cx="2281" cy="5615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56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9478" y="167759"/>
            <a:ext cx="3554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ИССЛЕДОВАНИЯ 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8BE95FF-A5A4-1868-CD21-B38698FC9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6486"/>
              </p:ext>
            </p:extLst>
          </p:nvPr>
        </p:nvGraphicFramePr>
        <p:xfrm>
          <a:off x="370113" y="689491"/>
          <a:ext cx="11451773" cy="5809271"/>
        </p:xfrm>
        <a:graphic>
          <a:graphicData uri="http://schemas.openxmlformats.org/drawingml/2006/table">
            <a:tbl>
              <a:tblPr/>
              <a:tblGrid>
                <a:gridCol w="2579915">
                  <a:extLst>
                    <a:ext uri="{9D8B030D-6E8A-4147-A177-3AD203B41FA5}">
                      <a16:colId xmlns:a16="http://schemas.microsoft.com/office/drawing/2014/main" val="4049341189"/>
                    </a:ext>
                  </a:extLst>
                </a:gridCol>
                <a:gridCol w="1136807">
                  <a:extLst>
                    <a:ext uri="{9D8B030D-6E8A-4147-A177-3AD203B41FA5}">
                      <a16:colId xmlns:a16="http://schemas.microsoft.com/office/drawing/2014/main" val="882483961"/>
                    </a:ext>
                  </a:extLst>
                </a:gridCol>
                <a:gridCol w="1136807">
                  <a:extLst>
                    <a:ext uri="{9D8B030D-6E8A-4147-A177-3AD203B41FA5}">
                      <a16:colId xmlns:a16="http://schemas.microsoft.com/office/drawing/2014/main" val="1556126564"/>
                    </a:ext>
                  </a:extLst>
                </a:gridCol>
                <a:gridCol w="1136807">
                  <a:extLst>
                    <a:ext uri="{9D8B030D-6E8A-4147-A177-3AD203B41FA5}">
                      <a16:colId xmlns:a16="http://schemas.microsoft.com/office/drawing/2014/main" val="2289709120"/>
                    </a:ext>
                  </a:extLst>
                </a:gridCol>
                <a:gridCol w="965812">
                  <a:extLst>
                    <a:ext uri="{9D8B030D-6E8A-4147-A177-3AD203B41FA5}">
                      <a16:colId xmlns:a16="http://schemas.microsoft.com/office/drawing/2014/main" val="2532804540"/>
                    </a:ext>
                  </a:extLst>
                </a:gridCol>
                <a:gridCol w="965812">
                  <a:extLst>
                    <a:ext uri="{9D8B030D-6E8A-4147-A177-3AD203B41FA5}">
                      <a16:colId xmlns:a16="http://schemas.microsoft.com/office/drawing/2014/main" val="2921915659"/>
                    </a:ext>
                  </a:extLst>
                </a:gridCol>
                <a:gridCol w="965812">
                  <a:extLst>
                    <a:ext uri="{9D8B030D-6E8A-4147-A177-3AD203B41FA5}">
                      <a16:colId xmlns:a16="http://schemas.microsoft.com/office/drawing/2014/main" val="1053445761"/>
                    </a:ext>
                  </a:extLst>
                </a:gridCol>
                <a:gridCol w="854667">
                  <a:extLst>
                    <a:ext uri="{9D8B030D-6E8A-4147-A177-3AD203B41FA5}">
                      <a16:colId xmlns:a16="http://schemas.microsoft.com/office/drawing/2014/main" val="3014593695"/>
                    </a:ext>
                  </a:extLst>
                </a:gridCol>
                <a:gridCol w="854667">
                  <a:extLst>
                    <a:ext uri="{9D8B030D-6E8A-4147-A177-3AD203B41FA5}">
                      <a16:colId xmlns:a16="http://schemas.microsoft.com/office/drawing/2014/main" val="1043813355"/>
                    </a:ext>
                  </a:extLst>
                </a:gridCol>
                <a:gridCol w="854667">
                  <a:extLst>
                    <a:ext uri="{9D8B030D-6E8A-4147-A177-3AD203B41FA5}">
                      <a16:colId xmlns:a16="http://schemas.microsoft.com/office/drawing/2014/main" val="2175984561"/>
                    </a:ext>
                  </a:extLst>
                </a:gridCol>
              </a:tblGrid>
              <a:tr h="252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Генеральная совокупность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Выборочная совокупность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62238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28465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Абай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202 828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425 099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402330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Акмолинская область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269 384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292 721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562 105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401125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Актюбинская область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313 385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598 186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37687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Алматинская область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465 022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483 117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948 139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673238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Атырауская область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201 045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217 815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418 860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369476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Западно-казахстанская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471 576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93953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Жамбылская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364 758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387 864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752 622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115401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221 560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235 970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457 530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527782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Карагандинская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379 526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438 980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818 506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132909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Костанайская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295 903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330 472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626 375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21063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Кызылординская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253 984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947426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Мангистауская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210 984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224 442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435 426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320117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Павлодарская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257 448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293 577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206163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Северо-казахстанская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409 521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525985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Туркестанская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597 074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592 205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1 189 279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511193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Область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Улытау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76 877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147 543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873158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Восточно-казахстанская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256 301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293 444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549 745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076254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Астана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399 429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468 831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868 260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3287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648 481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814 671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1 463 152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463171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Шымкент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322 899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370 322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693 221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66045"/>
                  </a:ext>
                </a:extLst>
              </a:tr>
              <a:tr h="2525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6 112 007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6 774 378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12 886 385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4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5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DA951E-2A68-EAB1-F3B7-CA8C691AFC9B}"/>
              </a:ext>
            </a:extLst>
          </p:cNvPr>
          <p:cNvSpPr txBox="1"/>
          <p:nvPr/>
        </p:nvSpPr>
        <p:spPr>
          <a:xfrm>
            <a:off x="1040860" y="304551"/>
            <a:ext cx="10104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ИССЛЕДОВАНИЯ -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КАЗАХСТАНСКИЙ ОПЫТ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(анализ документов)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C1B0F-E8CF-805A-AFFE-955951B017FF}"/>
              </a:ext>
            </a:extLst>
          </p:cNvPr>
          <p:cNvSpPr txBox="1"/>
          <p:nvPr/>
        </p:nvSpPr>
        <p:spPr>
          <a:xfrm>
            <a:off x="332472" y="1282392"/>
            <a:ext cx="4931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 запросу в государственные органы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471" y="3867643"/>
            <a:ext cx="567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Анализ экспертом без запроса в ГО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07A5A64-93B9-F1FD-0AE1-FA022403A4EF}"/>
              </a:ext>
            </a:extLst>
          </p:cNvPr>
          <p:cNvCxnSpPr>
            <a:stCxn id="4" idx="2"/>
          </p:cNvCxnSpPr>
          <p:nvPr/>
        </p:nvCxnSpPr>
        <p:spPr>
          <a:xfrm>
            <a:off x="6092863" y="1135548"/>
            <a:ext cx="2281" cy="5615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658E5A-6944-BD22-2349-58620C1EB138}"/>
              </a:ext>
            </a:extLst>
          </p:cNvPr>
          <p:cNvSpPr txBox="1"/>
          <p:nvPr/>
        </p:nvSpPr>
        <p:spPr>
          <a:xfrm>
            <a:off x="6368128" y="1227066"/>
            <a:ext cx="5662468" cy="575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500" b="1" dirty="0">
                <a:latin typeface="Arial" panose="020B0604020202020204" pitchFamily="34" charset="0"/>
                <a:cs typeface="Arial" panose="020B0604020202020204" pitchFamily="34" charset="0"/>
              </a:rPr>
              <a:t>Были проанализированы статистические данные </a:t>
            </a:r>
          </a:p>
          <a:p>
            <a:r>
              <a:rPr lang="kk-KZ" sz="1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ГОСОРГАНА 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министерств, 3 </a:t>
            </a:r>
            <a:r>
              <a:rPr lang="ru-RU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городов республиканского значения, 2 областных </a:t>
            </a:r>
            <a:r>
              <a:rPr lang="ru-RU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городов областного значения, 4 районных </a:t>
            </a:r>
            <a:r>
              <a:rPr lang="ru-RU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ru-RU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сельских округов)</a:t>
            </a:r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kk-KZ" sz="13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информации и общественного развития (без комитетов);</a:t>
            </a: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(без комитетов);</a:t>
            </a: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(без комитетов);</a:t>
            </a: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социальной защиты населения (без комитетов);</a:t>
            </a: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экологии, геологии и природных ресурсов (без комитетов);</a:t>
            </a: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финансов (без комитетов);</a:t>
            </a:r>
            <a:endParaRPr lang="aa-E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71463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Акимат города Астаны (включая все отделы);</a:t>
            </a:r>
          </a:p>
          <a:p>
            <a:pPr marL="534988" indent="-271463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Акимат города Алматы (включая все отделы);</a:t>
            </a:r>
          </a:p>
          <a:p>
            <a:pPr marL="534988" indent="-271463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Акимат города Шымкента (включая все отделы);</a:t>
            </a: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Акимат Северо-Казахстанской области (областной), а также акимат города Петропавловска, акиматы 2 районов (Айыртауский,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Мамлюцкий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), 2 акимата сельских округов (Елецкий сельский округ, Дубровинский сельский округ);</a:t>
            </a:r>
          </a:p>
          <a:p>
            <a:pPr marL="538163" indent="-274638">
              <a:lnSpc>
                <a:spcPct val="11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Акимат Западно-Казахстанской области (областной), а также акимат города Уральск, 2 акимата районов (Таскалинский, Акжаикский), 2 акимата сельских округов (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Мерейский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сельский округ,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Аксуатский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сельский округ)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13328"/>
              </p:ext>
            </p:extLst>
          </p:nvPr>
        </p:nvGraphicFramePr>
        <p:xfrm>
          <a:off x="610852" y="4308028"/>
          <a:ext cx="5189718" cy="18264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89718">
                  <a:extLst>
                    <a:ext uri="{9D8B030D-6E8A-4147-A177-3AD203B41FA5}">
                      <a16:colId xmlns:a16="http://schemas.microsoft.com/office/drawing/2014/main" val="1259982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 аккаунт государственного органа в социальных сетях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 сайт государственного органа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Портал электронного правительства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Открытые правительственные порталы (открытые данные, открытые НПД, открытые бюджеты, открытый диалог)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81994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10852" y="1646240"/>
            <a:ext cx="54018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проведения качественного исследования был произведен анализ документации, в том числе анализ статистических данных, внутренней документации и информации, полученной от государственных органов по запросу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частности, были проанализированы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сведения по ключевым показателям функционирования каждого из каналов коммуникации в период с 2020 по 2022 год.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240" y="845140"/>
            <a:ext cx="10891520" cy="561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пыт семи стран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ОЭСР, как наиболее успешных примеров взаимодействия государственных органов с гражданами: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Дания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Финляндия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Южная Корея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Эстония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Канада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Литва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Грузия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коммуникации государственных органов с населением.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 анализа: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сравнительный контент-анализ.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endParaRPr lang="kk-K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Сбор данных: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официальные интернет-ресурсы (официальные сайты государственных органов, социальные сети, международные доклады и др.).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Сроки полевых работ: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октябрь –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ноябрь 2022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A951E-2A68-EAB1-F3B7-CA8C691AFC9B}"/>
              </a:ext>
            </a:extLst>
          </p:cNvPr>
          <p:cNvSpPr txBox="1"/>
          <p:nvPr/>
        </p:nvSpPr>
        <p:spPr>
          <a:xfrm>
            <a:off x="1040860" y="304551"/>
            <a:ext cx="10104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ИССЛЕДОВАНИЯ - </a:t>
            </a:r>
            <a:r>
              <a:rPr lang="ru-RU" sz="24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326017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6">
            <a:extLst>
              <a:ext uri="{FF2B5EF4-FFF2-40B4-BE49-F238E27FC236}">
                <a16:creationId xmlns:a16="http://schemas.microsoft.com/office/drawing/2014/main" id="{237BFD96-FE65-27B7-6012-57D0FA634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89491"/>
              </p:ext>
            </p:extLst>
          </p:nvPr>
        </p:nvGraphicFramePr>
        <p:xfrm>
          <a:off x="8166066" y="2146529"/>
          <a:ext cx="3598021" cy="4175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34114">
                  <a:extLst>
                    <a:ext uri="{9D8B030D-6E8A-4147-A177-3AD203B41FA5}">
                      <a16:colId xmlns:a16="http://schemas.microsoft.com/office/drawing/2014/main" val="3983092845"/>
                    </a:ext>
                  </a:extLst>
                </a:gridCol>
                <a:gridCol w="911224">
                  <a:extLst>
                    <a:ext uri="{9D8B030D-6E8A-4147-A177-3AD203B41FA5}">
                      <a16:colId xmlns:a16="http://schemas.microsoft.com/office/drawing/2014/main" val="2429920257"/>
                    </a:ext>
                  </a:extLst>
                </a:gridCol>
                <a:gridCol w="1052683">
                  <a:extLst>
                    <a:ext uri="{9D8B030D-6E8A-4147-A177-3AD203B41FA5}">
                      <a16:colId xmlns:a16="http://schemas.microsoft.com/office/drawing/2014/main" val="2719408270"/>
                    </a:ext>
                  </a:extLst>
                </a:gridCol>
              </a:tblGrid>
              <a:tr h="4445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(место)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(место)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9935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3661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Южная Корея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671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Эстония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9051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Финляндия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094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2507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3310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76015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7337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7986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Казахстан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6838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052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Грузия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65617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CDA951E-2A68-EAB1-F3B7-CA8C691AFC9B}"/>
              </a:ext>
            </a:extLst>
          </p:cNvPr>
          <p:cNvSpPr txBox="1"/>
          <p:nvPr/>
        </p:nvSpPr>
        <p:spPr>
          <a:xfrm>
            <a:off x="1040860" y="304551"/>
            <a:ext cx="10104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ИССЛЕДОВАНИЯ - </a:t>
            </a:r>
            <a:r>
              <a:rPr lang="ru-RU" sz="24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913" y="995330"/>
            <a:ext cx="9283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Предлагаются эти страны как наиболее успешные по двум рейтингам: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82BA-E489-EA2F-8FFF-3695191293C0}"/>
              </a:ext>
            </a:extLst>
          </p:cNvPr>
          <p:cNvSpPr txBox="1"/>
          <p:nvPr/>
        </p:nvSpPr>
        <p:spPr>
          <a:xfrm>
            <a:off x="427914" y="1592832"/>
            <a:ext cx="73497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Рейтинг стран по уровню развития электронного правительства</a:t>
            </a:r>
          </a:p>
          <a:p>
            <a:pPr fontAlgn="base"/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588" algn="just"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United Nations E-Government Survey: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E-Government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People» оценивает готовность и возможности национальных государственных структур в 190 странах в использовании информационно-коммуникационных технологий (ИКТ) для предоставления гражданам государственных услуг.</a:t>
            </a:r>
          </a:p>
          <a:p>
            <a:pPr indent="1588" algn="just" fontAlgn="base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588" algn="just" fontAlgn="base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https://nonews.co/directory/lists/countries/e-government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BC1BC-E1E2-DF7F-6551-DE446CB16FAA}"/>
              </a:ext>
            </a:extLst>
          </p:cNvPr>
          <p:cNvSpPr txBox="1"/>
          <p:nvPr/>
        </p:nvSpPr>
        <p:spPr>
          <a:xfrm>
            <a:off x="427913" y="4392064"/>
            <a:ext cx="6589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Рейтинг стран мира по уровню политических и гражданских свобод </a:t>
            </a:r>
          </a:p>
          <a:p>
            <a:pPr fontAlgn="base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https://gtmarket.ru/ratings/freedom-in-the-world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ABA5A-0E39-883F-ADD1-96248C40C0B9}"/>
              </a:ext>
            </a:extLst>
          </p:cNvPr>
          <p:cNvSpPr txBox="1"/>
          <p:nvPr/>
        </p:nvSpPr>
        <p:spPr>
          <a:xfrm>
            <a:off x="8730110" y="1586318"/>
            <a:ext cx="2659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рейтинга</a:t>
            </a:r>
          </a:p>
        </p:txBody>
      </p:sp>
    </p:spTree>
    <p:extLst>
      <p:ext uri="{BB962C8B-B14F-4D97-AF65-F5344CB8AC3E}">
        <p14:creationId xmlns:p14="http://schemas.microsoft.com/office/powerpoint/2010/main" val="214719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C03859-5AE4-4C83-89F4-675BEC959A19}"/>
              </a:ext>
            </a:extLst>
          </p:cNvPr>
          <p:cNvSpPr/>
          <p:nvPr/>
        </p:nvSpPr>
        <p:spPr>
          <a:xfrm>
            <a:off x="2033620" y="3071222"/>
            <a:ext cx="812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Некоторые результаты исследования</a:t>
            </a:r>
            <a:endParaRPr lang="ru-RU" sz="3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image3.png" descr="Logo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38" y="347662"/>
            <a:ext cx="10795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222F88-60EB-A3BE-4B48-A536797A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264" y="540926"/>
            <a:ext cx="1892688" cy="6056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D1B7DA-5773-4A90-879A-FEEE3174FC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66" t="16729" r="47428" b="75975"/>
          <a:stretch/>
        </p:blipFill>
        <p:spPr>
          <a:xfrm>
            <a:off x="3689076" y="577356"/>
            <a:ext cx="4207276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6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C06BA-2F6B-4653-9C5D-7A529B2D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 Казахстане с 2006 года действует портал «Электронного правительства», где можно получать государственные услуги в электронном/ онлайн формате. Знаете ли Вы об этом?»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4A6C9C-831D-4C6F-8DF5-8AF73DFF5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837780"/>
              </p:ext>
            </p:extLst>
          </p:nvPr>
        </p:nvGraphicFramePr>
        <p:xfrm>
          <a:off x="838200" y="1825626"/>
          <a:ext cx="10515600" cy="452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665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2226</Words>
  <Application>Microsoft Office PowerPoint</Application>
  <PresentationFormat>Широкоэкранный</PresentationFormat>
  <Paragraphs>469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Proxima nova</vt:lpstr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 Казахстане с 2006 года действует портал «Электронного правительства», где можно получать государственные услуги в электронном/ онлайн формате. Знаете ли Вы об этом?»</vt:lpstr>
      <vt:lpstr>«Какие возможности, предоставляемые Электронным правительством, для Вас наиболее важны?»</vt:lpstr>
      <vt:lpstr>«Какое из следующих высказываний в большей степени отражает Ваше мнение?»</vt:lpstr>
      <vt:lpstr>«Какое из перечисленных преимуществ электронного взаимодействия с государственными органами является наиболее важным лично для Вас?»</vt:lpstr>
      <vt:lpstr>«Каким каналом коммуникации Вы воспользовались при последнем обращении в государственный орган?»</vt:lpstr>
      <vt:lpstr>«В случае возникновения необходимости обращения с запросом в государственный орган какие варианты обращения будут для Вас наиболее предпочтительными?»</vt:lpstr>
      <vt:lpstr>«Как бы Вы оценили качество работы государственных органов с обращениями граждан?»</vt:lpstr>
      <vt:lpstr>Показатели работы Call-центров Министерства просвещения, акиматов г. Алматы и Айыртауского района Северо-Казахстанской области</vt:lpstr>
      <vt:lpstr>Количество звонков в контакт-центры городских акиматов за 2020 – первый квартал 2022 гг.</vt:lpstr>
      <vt:lpstr>Распространенность социальных сетей в государственных органах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PC02</dc:creator>
  <cp:lastModifiedBy>Black Comp</cp:lastModifiedBy>
  <cp:revision>31</cp:revision>
  <cp:lastPrinted>2023-05-15T06:00:21Z</cp:lastPrinted>
  <dcterms:created xsi:type="dcterms:W3CDTF">2023-04-25T11:37:30Z</dcterms:created>
  <dcterms:modified xsi:type="dcterms:W3CDTF">2023-09-27T12:09:44Z</dcterms:modified>
</cp:coreProperties>
</file>