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0"/>
  </p:notesMasterIdLst>
  <p:sldIdLst>
    <p:sldId id="256" r:id="rId2"/>
    <p:sldId id="569" r:id="rId3"/>
    <p:sldId id="402" r:id="rId4"/>
    <p:sldId id="549" r:id="rId5"/>
    <p:sldId id="257" r:id="rId6"/>
    <p:sldId id="556" r:id="rId7"/>
    <p:sldId id="566" r:id="rId8"/>
    <p:sldId id="567" r:id="rId9"/>
    <p:sldId id="568" r:id="rId10"/>
    <p:sldId id="570" r:id="rId11"/>
    <p:sldId id="563" r:id="rId12"/>
    <p:sldId id="571" r:id="rId13"/>
    <p:sldId id="560" r:id="rId14"/>
    <p:sldId id="572" r:id="rId15"/>
    <p:sldId id="573" r:id="rId16"/>
    <p:sldId id="575" r:id="rId17"/>
    <p:sldId id="576" r:id="rId18"/>
    <p:sldId id="55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405"/>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ульнара Исенова" userId="39ab9af2983ca021" providerId="LiveId" clId="{5A886AFA-75F3-5E44-9743-BBD3D2D50C1D}"/>
    <pc:docChg chg="undo custSel addSld modSld">
      <pc:chgData name="Гульнара Исенова" userId="39ab9af2983ca021" providerId="LiveId" clId="{5A886AFA-75F3-5E44-9743-BBD3D2D50C1D}" dt="2023-09-08T10:54:04.391" v="533" actId="20577"/>
      <pc:docMkLst>
        <pc:docMk/>
      </pc:docMkLst>
      <pc:sldChg chg="modSp mod">
        <pc:chgData name="Гульнара Исенова" userId="39ab9af2983ca021" providerId="LiveId" clId="{5A886AFA-75F3-5E44-9743-BBD3D2D50C1D}" dt="2023-09-08T09:13:06.676" v="1" actId="27636"/>
        <pc:sldMkLst>
          <pc:docMk/>
          <pc:sldMk cId="4207966269" sldId="256"/>
        </pc:sldMkLst>
        <pc:spChg chg="mod">
          <ac:chgData name="Гульнара Исенова" userId="39ab9af2983ca021" providerId="LiveId" clId="{5A886AFA-75F3-5E44-9743-BBD3D2D50C1D}" dt="2023-09-08T09:13:06.676" v="1" actId="27636"/>
          <ac:spMkLst>
            <pc:docMk/>
            <pc:sldMk cId="4207966269" sldId="256"/>
            <ac:spMk id="3" creationId="{250C306F-B995-A914-114F-A85C02537659}"/>
          </ac:spMkLst>
        </pc:spChg>
      </pc:sldChg>
      <pc:sldChg chg="modSp mod">
        <pc:chgData name="Гульнара Исенова" userId="39ab9af2983ca021" providerId="LiveId" clId="{5A886AFA-75F3-5E44-9743-BBD3D2D50C1D}" dt="2023-09-08T10:48:22.255" v="335" actId="20577"/>
        <pc:sldMkLst>
          <pc:docMk/>
          <pc:sldMk cId="1507493389" sldId="258"/>
        </pc:sldMkLst>
        <pc:spChg chg="mod">
          <ac:chgData name="Гульнара Исенова" userId="39ab9af2983ca021" providerId="LiveId" clId="{5A886AFA-75F3-5E44-9743-BBD3D2D50C1D}" dt="2023-09-08T10:48:22.255" v="335" actId="20577"/>
          <ac:spMkLst>
            <pc:docMk/>
            <pc:sldMk cId="1507493389" sldId="258"/>
            <ac:spMk id="6" creationId="{D980A124-F659-E256-582F-35A3D27C753E}"/>
          </ac:spMkLst>
        </pc:spChg>
      </pc:sldChg>
      <pc:sldChg chg="modSp">
        <pc:chgData name="Гульнара Исенова" userId="39ab9af2983ca021" providerId="LiveId" clId="{5A886AFA-75F3-5E44-9743-BBD3D2D50C1D}" dt="2023-09-08T09:18:23.485" v="114" actId="20577"/>
        <pc:sldMkLst>
          <pc:docMk/>
          <pc:sldMk cId="3994914262" sldId="259"/>
        </pc:sldMkLst>
        <pc:graphicFrameChg chg="mod">
          <ac:chgData name="Гульнара Исенова" userId="39ab9af2983ca021" providerId="LiveId" clId="{5A886AFA-75F3-5E44-9743-BBD3D2D50C1D}" dt="2023-09-08T09:18:23.485" v="114" actId="20577"/>
          <ac:graphicFrameMkLst>
            <pc:docMk/>
            <pc:sldMk cId="3994914262" sldId="259"/>
            <ac:graphicFrameMk id="4" creationId="{F93AA7AD-CBEA-4B0E-6E3D-F19FE3CCFFC9}"/>
          </ac:graphicFrameMkLst>
        </pc:graphicFrameChg>
      </pc:sldChg>
      <pc:sldChg chg="modSp mod">
        <pc:chgData name="Гульнара Исенова" userId="39ab9af2983ca021" providerId="LiveId" clId="{5A886AFA-75F3-5E44-9743-BBD3D2D50C1D}" dt="2023-09-08T10:49:59.529" v="347" actId="27636"/>
        <pc:sldMkLst>
          <pc:docMk/>
          <pc:sldMk cId="3789276789" sldId="260"/>
        </pc:sldMkLst>
        <pc:spChg chg="mod">
          <ac:chgData name="Гульнара Исенова" userId="39ab9af2983ca021" providerId="LiveId" clId="{5A886AFA-75F3-5E44-9743-BBD3D2D50C1D}" dt="2023-09-08T10:49:59.529" v="347" actId="27636"/>
          <ac:spMkLst>
            <pc:docMk/>
            <pc:sldMk cId="3789276789" sldId="260"/>
            <ac:spMk id="3" creationId="{BB5FCEE5-7421-30C6-31A1-BEA3572DE590}"/>
          </ac:spMkLst>
        </pc:spChg>
      </pc:sldChg>
      <pc:sldChg chg="modSp mod">
        <pc:chgData name="Гульнара Исенова" userId="39ab9af2983ca021" providerId="LiveId" clId="{5A886AFA-75F3-5E44-9743-BBD3D2D50C1D}" dt="2023-09-08T09:29:33.911" v="255" actId="20577"/>
        <pc:sldMkLst>
          <pc:docMk/>
          <pc:sldMk cId="3045658382" sldId="261"/>
        </pc:sldMkLst>
        <pc:spChg chg="mod">
          <ac:chgData name="Гульнара Исенова" userId="39ab9af2983ca021" providerId="LiveId" clId="{5A886AFA-75F3-5E44-9743-BBD3D2D50C1D}" dt="2023-09-08T09:29:33.911" v="255" actId="20577"/>
          <ac:spMkLst>
            <pc:docMk/>
            <pc:sldMk cId="3045658382" sldId="261"/>
            <ac:spMk id="3" creationId="{F6FDC60F-93B8-8C60-5169-57545C330DFD}"/>
          </ac:spMkLst>
        </pc:spChg>
      </pc:sldChg>
      <pc:sldChg chg="modSp mod">
        <pc:chgData name="Гульнара Исенова" userId="39ab9af2983ca021" providerId="LiveId" clId="{5A886AFA-75F3-5E44-9743-BBD3D2D50C1D}" dt="2023-09-08T10:53:31.073" v="529" actId="20577"/>
        <pc:sldMkLst>
          <pc:docMk/>
          <pc:sldMk cId="2896712805" sldId="262"/>
        </pc:sldMkLst>
        <pc:spChg chg="mod">
          <ac:chgData name="Гульнара Исенова" userId="39ab9af2983ca021" providerId="LiveId" clId="{5A886AFA-75F3-5E44-9743-BBD3D2D50C1D}" dt="2023-09-08T10:53:31.073" v="529" actId="20577"/>
          <ac:spMkLst>
            <pc:docMk/>
            <pc:sldMk cId="2896712805" sldId="262"/>
            <ac:spMk id="3" creationId="{F6FDC60F-93B8-8C60-5169-57545C330DFD}"/>
          </ac:spMkLst>
        </pc:spChg>
      </pc:sldChg>
      <pc:sldChg chg="modSp mod">
        <pc:chgData name="Гульнара Исенова" userId="39ab9af2983ca021" providerId="LiveId" clId="{5A886AFA-75F3-5E44-9743-BBD3D2D50C1D}" dt="2023-09-08T09:30:50.935" v="266" actId="20577"/>
        <pc:sldMkLst>
          <pc:docMk/>
          <pc:sldMk cId="4206585045" sldId="264"/>
        </pc:sldMkLst>
        <pc:graphicFrameChg chg="modGraphic">
          <ac:chgData name="Гульнара Исенова" userId="39ab9af2983ca021" providerId="LiveId" clId="{5A886AFA-75F3-5E44-9743-BBD3D2D50C1D}" dt="2023-09-08T09:30:50.935" v="266" actId="20577"/>
          <ac:graphicFrameMkLst>
            <pc:docMk/>
            <pc:sldMk cId="4206585045" sldId="264"/>
            <ac:graphicFrameMk id="4" creationId="{0AF83844-7917-7A1E-6A69-103BCD21EA43}"/>
          </ac:graphicFrameMkLst>
        </pc:graphicFrameChg>
      </pc:sldChg>
      <pc:sldChg chg="modSp mod">
        <pc:chgData name="Гульнара Исенова" userId="39ab9af2983ca021" providerId="LiveId" clId="{5A886AFA-75F3-5E44-9743-BBD3D2D50C1D}" dt="2023-09-08T10:54:04.391" v="533" actId="20577"/>
        <pc:sldMkLst>
          <pc:docMk/>
          <pc:sldMk cId="482918652" sldId="267"/>
        </pc:sldMkLst>
        <pc:graphicFrameChg chg="modGraphic">
          <ac:chgData name="Гульнара Исенова" userId="39ab9af2983ca021" providerId="LiveId" clId="{5A886AFA-75F3-5E44-9743-BBD3D2D50C1D}" dt="2023-09-08T10:54:04.391" v="533" actId="20577"/>
          <ac:graphicFrameMkLst>
            <pc:docMk/>
            <pc:sldMk cId="482918652" sldId="267"/>
            <ac:graphicFrameMk id="4" creationId="{0AF83844-7917-7A1E-6A69-103BCD21EA43}"/>
          </ac:graphicFrameMkLst>
        </pc:graphicFrameChg>
      </pc:sldChg>
      <pc:sldChg chg="modSp add mod">
        <pc:chgData name="Гульнара Исенова" userId="39ab9af2983ca021" providerId="LiveId" clId="{5A886AFA-75F3-5E44-9743-BBD3D2D50C1D}" dt="2023-09-08T10:43:23.409" v="275" actId="27636"/>
        <pc:sldMkLst>
          <pc:docMk/>
          <pc:sldMk cId="1324600087" sldId="268"/>
        </pc:sldMkLst>
        <pc:spChg chg="mod">
          <ac:chgData name="Гульнара Исенова" userId="39ab9af2983ca021" providerId="LiveId" clId="{5A886AFA-75F3-5E44-9743-BBD3D2D50C1D}" dt="2023-09-08T10:43:23.409" v="275" actId="27636"/>
          <ac:spMkLst>
            <pc:docMk/>
            <pc:sldMk cId="1324600087" sldId="268"/>
            <ac:spMk id="6" creationId="{D980A124-F659-E256-582F-35A3D27C753E}"/>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66EDA-7E57-4BD5-90F0-277A2BAA81F3}" type="doc">
      <dgm:prSet loTypeId="urn:microsoft.com/office/officeart/2005/8/layout/hProcess9" loCatId="process" qsTypeId="urn:microsoft.com/office/officeart/2005/8/quickstyle/simple1" qsCatId="simple" csTypeId="urn:microsoft.com/office/officeart/2005/8/colors/accent1_2" csCatId="accent1" phldr="1"/>
      <dgm:spPr/>
    </dgm:pt>
    <dgm:pt modelId="{B74FEB73-6910-4ED6-8437-BBFF629AB72E}">
      <dgm:prSet/>
      <dgm:spPr/>
      <dgm:t>
        <a:bodyPr/>
        <a:lstStyle/>
        <a:p>
          <a:r>
            <a:rPr lang="ru-RU" dirty="0"/>
            <a:t>Мыслить проективно – значит стать инициатором изменений. Если проект не изменит ситуацию – это не проект, а операционная деятельность.   </a:t>
          </a:r>
        </a:p>
      </dgm:t>
    </dgm:pt>
    <dgm:pt modelId="{2ADEDC95-78F4-47CE-AB03-54519C0CCD06}" type="parTrans" cxnId="{310063BD-0EE5-470A-A7D9-E6ED5409BD79}">
      <dgm:prSet/>
      <dgm:spPr/>
      <dgm:t>
        <a:bodyPr/>
        <a:lstStyle/>
        <a:p>
          <a:endParaRPr lang="ru-RU"/>
        </a:p>
      </dgm:t>
    </dgm:pt>
    <dgm:pt modelId="{FA895C4E-4042-44F7-97F7-33521571BE48}" type="sibTrans" cxnId="{310063BD-0EE5-470A-A7D9-E6ED5409BD79}">
      <dgm:prSet/>
      <dgm:spPr/>
      <dgm:t>
        <a:bodyPr/>
        <a:lstStyle/>
        <a:p>
          <a:endParaRPr lang="ru-RU"/>
        </a:p>
      </dgm:t>
    </dgm:pt>
    <dgm:pt modelId="{4DD05839-B91F-4680-811F-044074FEEDC5}">
      <dgm:prSet/>
      <dgm:spPr/>
      <dgm:t>
        <a:bodyPr/>
        <a:lstStyle/>
        <a:p>
          <a:r>
            <a:rPr lang="ru-RU"/>
            <a:t>Проектное мышление – это умение «бросать» свою мысль вперед, хорошо чувствовать проблему и предугадывать оптимальные и рациональные пути ее решения. </a:t>
          </a:r>
        </a:p>
      </dgm:t>
    </dgm:pt>
    <dgm:pt modelId="{58CE5E8D-F0BC-44BA-A24D-304AEBDE6D10}" type="parTrans" cxnId="{8B56415B-9FE8-4858-B620-139C581E19FC}">
      <dgm:prSet/>
      <dgm:spPr/>
      <dgm:t>
        <a:bodyPr/>
        <a:lstStyle/>
        <a:p>
          <a:endParaRPr lang="ru-RU"/>
        </a:p>
      </dgm:t>
    </dgm:pt>
    <dgm:pt modelId="{14DA375E-862D-4071-8CA9-66BAC145419B}" type="sibTrans" cxnId="{8B56415B-9FE8-4858-B620-139C581E19FC}">
      <dgm:prSet/>
      <dgm:spPr/>
      <dgm:t>
        <a:bodyPr/>
        <a:lstStyle/>
        <a:p>
          <a:endParaRPr lang="ru-RU"/>
        </a:p>
      </dgm:t>
    </dgm:pt>
    <dgm:pt modelId="{2598B878-C6FE-469F-9985-4A17A14B589A}">
      <dgm:prSet/>
      <dgm:spPr/>
      <dgm:t>
        <a:bodyPr/>
        <a:lstStyle/>
        <a:p>
          <a:r>
            <a:rPr lang="ru-RU" dirty="0"/>
            <a:t>Это инновационный подход к достижению целей.</a:t>
          </a:r>
        </a:p>
        <a:p>
          <a:r>
            <a:rPr lang="ru-RU" dirty="0"/>
            <a:t>Главное результат, а не процесс, экономит ресурсы, развивает дополнительные личностные и профессиональные навыки</a:t>
          </a:r>
        </a:p>
      </dgm:t>
    </dgm:pt>
    <dgm:pt modelId="{8C4FE3A5-9CD5-4FD4-9DAA-DE97D2E6A771}" type="parTrans" cxnId="{27C3946F-4246-4543-81E2-C1F0859EB42E}">
      <dgm:prSet/>
      <dgm:spPr/>
      <dgm:t>
        <a:bodyPr/>
        <a:lstStyle/>
        <a:p>
          <a:endParaRPr lang="ru-RU"/>
        </a:p>
      </dgm:t>
    </dgm:pt>
    <dgm:pt modelId="{A3EB1B00-BF40-4E5D-A17D-2EDB57462F8F}" type="sibTrans" cxnId="{27C3946F-4246-4543-81E2-C1F0859EB42E}">
      <dgm:prSet/>
      <dgm:spPr/>
      <dgm:t>
        <a:bodyPr/>
        <a:lstStyle/>
        <a:p>
          <a:endParaRPr lang="ru-RU"/>
        </a:p>
      </dgm:t>
    </dgm:pt>
    <dgm:pt modelId="{C18DDB5A-7585-47AB-8E56-A905E0626D90}">
      <dgm:prSet/>
      <dgm:spPr/>
      <dgm:t>
        <a:bodyPr/>
        <a:lstStyle/>
        <a:p>
          <a:r>
            <a:rPr lang="ru-RU" dirty="0"/>
            <a:t>Любой проект ограничен во времени, ресурсами, требованиями к качеству</a:t>
          </a:r>
        </a:p>
      </dgm:t>
    </dgm:pt>
    <dgm:pt modelId="{32DF617C-6347-42DB-87C4-3C65627D9AB0}" type="parTrans" cxnId="{A5A8E690-A7AE-433B-B7ED-66AD2E941B29}">
      <dgm:prSet/>
      <dgm:spPr/>
      <dgm:t>
        <a:bodyPr/>
        <a:lstStyle/>
        <a:p>
          <a:endParaRPr lang="ru-RU"/>
        </a:p>
      </dgm:t>
    </dgm:pt>
    <dgm:pt modelId="{8C7E0979-9A52-41A9-B3AE-A2535786C975}" type="sibTrans" cxnId="{A5A8E690-A7AE-433B-B7ED-66AD2E941B29}">
      <dgm:prSet/>
      <dgm:spPr/>
      <dgm:t>
        <a:bodyPr/>
        <a:lstStyle/>
        <a:p>
          <a:endParaRPr lang="ru-RU"/>
        </a:p>
      </dgm:t>
    </dgm:pt>
    <dgm:pt modelId="{6625BC92-0F84-4203-8A07-0C294AE57E30}">
      <dgm:prSet/>
      <dgm:spPr/>
      <dgm:t>
        <a:bodyPr/>
        <a:lstStyle/>
        <a:p>
          <a:r>
            <a:rPr lang="ru-RU" dirty="0"/>
            <a:t>Любой проект приносит выгоды: Заказчику, потребителям, людям, региону, стране</a:t>
          </a:r>
        </a:p>
      </dgm:t>
    </dgm:pt>
    <dgm:pt modelId="{2659A6D7-E00C-4D33-8D88-894849430A03}" type="parTrans" cxnId="{CB9C4C3F-5E86-41DD-BBDA-11FD0E496B70}">
      <dgm:prSet/>
      <dgm:spPr/>
      <dgm:t>
        <a:bodyPr/>
        <a:lstStyle/>
        <a:p>
          <a:endParaRPr lang="ru-RU"/>
        </a:p>
      </dgm:t>
    </dgm:pt>
    <dgm:pt modelId="{32631295-A55C-47D3-A5F6-11F97F6298B7}" type="sibTrans" cxnId="{CB9C4C3F-5E86-41DD-BBDA-11FD0E496B70}">
      <dgm:prSet/>
      <dgm:spPr/>
      <dgm:t>
        <a:bodyPr/>
        <a:lstStyle/>
        <a:p>
          <a:endParaRPr lang="ru-RU"/>
        </a:p>
      </dgm:t>
    </dgm:pt>
    <dgm:pt modelId="{C2296A65-7E47-4035-984B-79D283C32EF1}" type="pres">
      <dgm:prSet presAssocID="{9F366EDA-7E57-4BD5-90F0-277A2BAA81F3}" presName="CompostProcess" presStyleCnt="0">
        <dgm:presLayoutVars>
          <dgm:dir/>
          <dgm:resizeHandles val="exact"/>
        </dgm:presLayoutVars>
      </dgm:prSet>
      <dgm:spPr/>
    </dgm:pt>
    <dgm:pt modelId="{07AFFCCD-C8E3-4A4C-ACCB-D5BF49688511}" type="pres">
      <dgm:prSet presAssocID="{9F366EDA-7E57-4BD5-90F0-277A2BAA81F3}" presName="arrow" presStyleLbl="bgShp" presStyleIdx="0" presStyleCnt="1"/>
      <dgm:spPr/>
    </dgm:pt>
    <dgm:pt modelId="{D06FC598-898F-42BD-BC09-80137B1E0F25}" type="pres">
      <dgm:prSet presAssocID="{9F366EDA-7E57-4BD5-90F0-277A2BAA81F3}" presName="linearProcess" presStyleCnt="0"/>
      <dgm:spPr/>
    </dgm:pt>
    <dgm:pt modelId="{BE0B5ED5-DE73-46AC-9E3F-751DEAC5868B}" type="pres">
      <dgm:prSet presAssocID="{B74FEB73-6910-4ED6-8437-BBFF629AB72E}" presName="textNode" presStyleLbl="node1" presStyleIdx="0" presStyleCnt="5">
        <dgm:presLayoutVars>
          <dgm:bulletEnabled val="1"/>
        </dgm:presLayoutVars>
      </dgm:prSet>
      <dgm:spPr/>
    </dgm:pt>
    <dgm:pt modelId="{D9A3119E-2726-472E-A49F-67B888EEED6F}" type="pres">
      <dgm:prSet presAssocID="{FA895C4E-4042-44F7-97F7-33521571BE48}" presName="sibTrans" presStyleCnt="0"/>
      <dgm:spPr/>
    </dgm:pt>
    <dgm:pt modelId="{235402AE-B688-4E18-ADA9-50C415229EFB}" type="pres">
      <dgm:prSet presAssocID="{4DD05839-B91F-4680-811F-044074FEEDC5}" presName="textNode" presStyleLbl="node1" presStyleIdx="1" presStyleCnt="5">
        <dgm:presLayoutVars>
          <dgm:bulletEnabled val="1"/>
        </dgm:presLayoutVars>
      </dgm:prSet>
      <dgm:spPr/>
    </dgm:pt>
    <dgm:pt modelId="{DB6113E2-2B8B-4F20-A31C-F2FED45F1055}" type="pres">
      <dgm:prSet presAssocID="{14DA375E-862D-4071-8CA9-66BAC145419B}" presName="sibTrans" presStyleCnt="0"/>
      <dgm:spPr/>
    </dgm:pt>
    <dgm:pt modelId="{63248FA4-3B69-48D9-998D-CC9A8C208D7A}" type="pres">
      <dgm:prSet presAssocID="{2598B878-C6FE-469F-9985-4A17A14B589A}" presName="textNode" presStyleLbl="node1" presStyleIdx="2" presStyleCnt="5">
        <dgm:presLayoutVars>
          <dgm:bulletEnabled val="1"/>
        </dgm:presLayoutVars>
      </dgm:prSet>
      <dgm:spPr/>
    </dgm:pt>
    <dgm:pt modelId="{12B76648-5C11-4ADD-9046-FAC348AFF961}" type="pres">
      <dgm:prSet presAssocID="{A3EB1B00-BF40-4E5D-A17D-2EDB57462F8F}" presName="sibTrans" presStyleCnt="0"/>
      <dgm:spPr/>
    </dgm:pt>
    <dgm:pt modelId="{447771A1-4C9E-46A2-9B74-82E8C164E0DB}" type="pres">
      <dgm:prSet presAssocID="{C18DDB5A-7585-47AB-8E56-A905E0626D90}" presName="textNode" presStyleLbl="node1" presStyleIdx="3" presStyleCnt="5">
        <dgm:presLayoutVars>
          <dgm:bulletEnabled val="1"/>
        </dgm:presLayoutVars>
      </dgm:prSet>
      <dgm:spPr/>
    </dgm:pt>
    <dgm:pt modelId="{FC81D14C-E4E4-4B11-BDF1-45A95366711E}" type="pres">
      <dgm:prSet presAssocID="{8C7E0979-9A52-41A9-B3AE-A2535786C975}" presName="sibTrans" presStyleCnt="0"/>
      <dgm:spPr/>
    </dgm:pt>
    <dgm:pt modelId="{158588AD-1B37-4CBB-95EC-0B0E29532972}" type="pres">
      <dgm:prSet presAssocID="{6625BC92-0F84-4203-8A07-0C294AE57E30}" presName="textNode" presStyleLbl="node1" presStyleIdx="4" presStyleCnt="5">
        <dgm:presLayoutVars>
          <dgm:bulletEnabled val="1"/>
        </dgm:presLayoutVars>
      </dgm:prSet>
      <dgm:spPr/>
    </dgm:pt>
  </dgm:ptLst>
  <dgm:cxnLst>
    <dgm:cxn modelId="{51732326-82A8-4508-A633-5E1C761743DA}" type="presOf" srcId="{B74FEB73-6910-4ED6-8437-BBFF629AB72E}" destId="{BE0B5ED5-DE73-46AC-9E3F-751DEAC5868B}" srcOrd="0" destOrd="0" presId="urn:microsoft.com/office/officeart/2005/8/layout/hProcess9"/>
    <dgm:cxn modelId="{CB9C4C3F-5E86-41DD-BBDA-11FD0E496B70}" srcId="{9F366EDA-7E57-4BD5-90F0-277A2BAA81F3}" destId="{6625BC92-0F84-4203-8A07-0C294AE57E30}" srcOrd="4" destOrd="0" parTransId="{2659A6D7-E00C-4D33-8D88-894849430A03}" sibTransId="{32631295-A55C-47D3-A5F6-11F97F6298B7}"/>
    <dgm:cxn modelId="{8B56415B-9FE8-4858-B620-139C581E19FC}" srcId="{9F366EDA-7E57-4BD5-90F0-277A2BAA81F3}" destId="{4DD05839-B91F-4680-811F-044074FEEDC5}" srcOrd="1" destOrd="0" parTransId="{58CE5E8D-F0BC-44BA-A24D-304AEBDE6D10}" sibTransId="{14DA375E-862D-4071-8CA9-66BAC145419B}"/>
    <dgm:cxn modelId="{794EE94A-E144-4CE7-B4A3-7FEE4E363423}" type="presOf" srcId="{2598B878-C6FE-469F-9985-4A17A14B589A}" destId="{63248FA4-3B69-48D9-998D-CC9A8C208D7A}" srcOrd="0" destOrd="0" presId="urn:microsoft.com/office/officeart/2005/8/layout/hProcess9"/>
    <dgm:cxn modelId="{27C3946F-4246-4543-81E2-C1F0859EB42E}" srcId="{9F366EDA-7E57-4BD5-90F0-277A2BAA81F3}" destId="{2598B878-C6FE-469F-9985-4A17A14B589A}" srcOrd="2" destOrd="0" parTransId="{8C4FE3A5-9CD5-4FD4-9DAA-DE97D2E6A771}" sibTransId="{A3EB1B00-BF40-4E5D-A17D-2EDB57462F8F}"/>
    <dgm:cxn modelId="{B830B885-EF83-402B-8FDD-46C9FF2CF07D}" type="presOf" srcId="{6625BC92-0F84-4203-8A07-0C294AE57E30}" destId="{158588AD-1B37-4CBB-95EC-0B0E29532972}" srcOrd="0" destOrd="0" presId="urn:microsoft.com/office/officeart/2005/8/layout/hProcess9"/>
    <dgm:cxn modelId="{A5A8E690-A7AE-433B-B7ED-66AD2E941B29}" srcId="{9F366EDA-7E57-4BD5-90F0-277A2BAA81F3}" destId="{C18DDB5A-7585-47AB-8E56-A905E0626D90}" srcOrd="3" destOrd="0" parTransId="{32DF617C-6347-42DB-87C4-3C65627D9AB0}" sibTransId="{8C7E0979-9A52-41A9-B3AE-A2535786C975}"/>
    <dgm:cxn modelId="{EFA3F294-DE91-4CA5-ADB4-3E68C42B53A2}" type="presOf" srcId="{9F366EDA-7E57-4BD5-90F0-277A2BAA81F3}" destId="{C2296A65-7E47-4035-984B-79D283C32EF1}" srcOrd="0" destOrd="0" presId="urn:microsoft.com/office/officeart/2005/8/layout/hProcess9"/>
    <dgm:cxn modelId="{AF1690B2-14AD-47F3-9C36-B07E46F1ABE2}" type="presOf" srcId="{C18DDB5A-7585-47AB-8E56-A905E0626D90}" destId="{447771A1-4C9E-46A2-9B74-82E8C164E0DB}" srcOrd="0" destOrd="0" presId="urn:microsoft.com/office/officeart/2005/8/layout/hProcess9"/>
    <dgm:cxn modelId="{310063BD-0EE5-470A-A7D9-E6ED5409BD79}" srcId="{9F366EDA-7E57-4BD5-90F0-277A2BAA81F3}" destId="{B74FEB73-6910-4ED6-8437-BBFF629AB72E}" srcOrd="0" destOrd="0" parTransId="{2ADEDC95-78F4-47CE-AB03-54519C0CCD06}" sibTransId="{FA895C4E-4042-44F7-97F7-33521571BE48}"/>
    <dgm:cxn modelId="{E71287C7-53AB-4BA2-90DD-DED081B663CE}" type="presOf" srcId="{4DD05839-B91F-4680-811F-044074FEEDC5}" destId="{235402AE-B688-4E18-ADA9-50C415229EFB}" srcOrd="0" destOrd="0" presId="urn:microsoft.com/office/officeart/2005/8/layout/hProcess9"/>
    <dgm:cxn modelId="{B33A1032-BD4A-450A-B92E-EADDEDE024D3}" type="presParOf" srcId="{C2296A65-7E47-4035-984B-79D283C32EF1}" destId="{07AFFCCD-C8E3-4A4C-ACCB-D5BF49688511}" srcOrd="0" destOrd="0" presId="urn:microsoft.com/office/officeart/2005/8/layout/hProcess9"/>
    <dgm:cxn modelId="{17231695-92CB-4F2B-A125-6AF2B6257EB7}" type="presParOf" srcId="{C2296A65-7E47-4035-984B-79D283C32EF1}" destId="{D06FC598-898F-42BD-BC09-80137B1E0F25}" srcOrd="1" destOrd="0" presId="urn:microsoft.com/office/officeart/2005/8/layout/hProcess9"/>
    <dgm:cxn modelId="{DD3FAA06-19D7-43D6-9E3C-429B5EC5DF01}" type="presParOf" srcId="{D06FC598-898F-42BD-BC09-80137B1E0F25}" destId="{BE0B5ED5-DE73-46AC-9E3F-751DEAC5868B}" srcOrd="0" destOrd="0" presId="urn:microsoft.com/office/officeart/2005/8/layout/hProcess9"/>
    <dgm:cxn modelId="{EAA53643-7334-4CB6-8EFA-590B16B2CA6E}" type="presParOf" srcId="{D06FC598-898F-42BD-BC09-80137B1E0F25}" destId="{D9A3119E-2726-472E-A49F-67B888EEED6F}" srcOrd="1" destOrd="0" presId="urn:microsoft.com/office/officeart/2005/8/layout/hProcess9"/>
    <dgm:cxn modelId="{47D838F6-0D96-40C5-BB0A-A6A2163F7F06}" type="presParOf" srcId="{D06FC598-898F-42BD-BC09-80137B1E0F25}" destId="{235402AE-B688-4E18-ADA9-50C415229EFB}" srcOrd="2" destOrd="0" presId="urn:microsoft.com/office/officeart/2005/8/layout/hProcess9"/>
    <dgm:cxn modelId="{A171B429-A645-4ECE-B564-8F825C5A70C5}" type="presParOf" srcId="{D06FC598-898F-42BD-BC09-80137B1E0F25}" destId="{DB6113E2-2B8B-4F20-A31C-F2FED45F1055}" srcOrd="3" destOrd="0" presId="urn:microsoft.com/office/officeart/2005/8/layout/hProcess9"/>
    <dgm:cxn modelId="{8413F1D9-0431-4E63-9FFA-F974CD6CB963}" type="presParOf" srcId="{D06FC598-898F-42BD-BC09-80137B1E0F25}" destId="{63248FA4-3B69-48D9-998D-CC9A8C208D7A}" srcOrd="4" destOrd="0" presId="urn:microsoft.com/office/officeart/2005/8/layout/hProcess9"/>
    <dgm:cxn modelId="{B3AF8219-E6D0-4F3C-9436-A06C7AC7BE65}" type="presParOf" srcId="{D06FC598-898F-42BD-BC09-80137B1E0F25}" destId="{12B76648-5C11-4ADD-9046-FAC348AFF961}" srcOrd="5" destOrd="0" presId="urn:microsoft.com/office/officeart/2005/8/layout/hProcess9"/>
    <dgm:cxn modelId="{B611CCA3-CF38-4769-B23C-95487F9FA70E}" type="presParOf" srcId="{D06FC598-898F-42BD-BC09-80137B1E0F25}" destId="{447771A1-4C9E-46A2-9B74-82E8C164E0DB}" srcOrd="6" destOrd="0" presId="urn:microsoft.com/office/officeart/2005/8/layout/hProcess9"/>
    <dgm:cxn modelId="{F0AE82A5-0B3E-4650-8693-78CF521173EA}" type="presParOf" srcId="{D06FC598-898F-42BD-BC09-80137B1E0F25}" destId="{FC81D14C-E4E4-4B11-BDF1-45A95366711E}" srcOrd="7" destOrd="0" presId="urn:microsoft.com/office/officeart/2005/8/layout/hProcess9"/>
    <dgm:cxn modelId="{300263F8-5774-4FF7-AE9C-32F996C0BE64}" type="presParOf" srcId="{D06FC598-898F-42BD-BC09-80137B1E0F25}" destId="{158588AD-1B37-4CBB-95EC-0B0E2953297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0E11C-AA86-498F-B186-60266B27B33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25D7E6F2-1C54-46D0-8EA0-674B26DF7A2A}">
      <dgm:prSet phldrT="[Текст]" custT="1"/>
      <dgm:spPr/>
      <dgm:t>
        <a:bodyPr/>
        <a:lstStyle/>
        <a:p>
          <a:r>
            <a:rPr lang="ru-RU" sz="1600" dirty="0">
              <a:latin typeface="Arial" panose="020B0604020202020204" pitchFamily="34" charset="0"/>
              <a:cs typeface="Arial" panose="020B0604020202020204" pitchFamily="34" charset="0"/>
            </a:rPr>
            <a:t>Принцип "Слышащего государства</a:t>
          </a:r>
          <a:r>
            <a:rPr lang="ru-RU" sz="1400" dirty="0"/>
            <a:t>" </a:t>
          </a:r>
        </a:p>
      </dgm:t>
    </dgm:pt>
    <dgm:pt modelId="{1CD14E15-B19B-4BD3-99C2-FC0F73C30B2D}" type="parTrans" cxnId="{B5911C17-4849-4357-AAE7-0A27466C597E}">
      <dgm:prSet/>
      <dgm:spPr/>
      <dgm:t>
        <a:bodyPr/>
        <a:lstStyle/>
        <a:p>
          <a:endParaRPr lang="ru-RU"/>
        </a:p>
      </dgm:t>
    </dgm:pt>
    <dgm:pt modelId="{9E2734EC-B8FA-4F9C-9860-984F919938AD}" type="sibTrans" cxnId="{B5911C17-4849-4357-AAE7-0A27466C597E}">
      <dgm:prSet/>
      <dgm:spPr/>
      <dgm:t>
        <a:bodyPr/>
        <a:lstStyle/>
        <a:p>
          <a:endParaRPr lang="ru-RU"/>
        </a:p>
      </dgm:t>
    </dgm:pt>
    <dgm:pt modelId="{856CE678-FEB3-4F97-90DA-FD7E94B3541F}">
      <dgm:prSet custT="1"/>
      <dgm:spPr/>
      <dgm:t>
        <a:bodyPr/>
        <a:lstStyle/>
        <a:p>
          <a:r>
            <a:rPr lang="ru-RU" sz="1600" dirty="0">
              <a:latin typeface="Arial" panose="020B0604020202020204" pitchFamily="34" charset="0"/>
              <a:cs typeface="Arial" panose="020B0604020202020204" pitchFamily="34" charset="0"/>
            </a:rPr>
            <a:t>Принцип эффективного государства</a:t>
          </a:r>
        </a:p>
      </dgm:t>
    </dgm:pt>
    <dgm:pt modelId="{87BB07F6-DE07-4F0F-A6AF-3EF05C94F14C}" type="parTrans" cxnId="{C686E969-2348-42EA-B7ED-F98484843497}">
      <dgm:prSet/>
      <dgm:spPr/>
      <dgm:t>
        <a:bodyPr/>
        <a:lstStyle/>
        <a:p>
          <a:endParaRPr lang="ru-RU"/>
        </a:p>
      </dgm:t>
    </dgm:pt>
    <dgm:pt modelId="{8E5CD1C3-672C-4755-802F-C5609D732676}" type="sibTrans" cxnId="{C686E969-2348-42EA-B7ED-F98484843497}">
      <dgm:prSet/>
      <dgm:spPr/>
      <dgm:t>
        <a:bodyPr/>
        <a:lstStyle/>
        <a:p>
          <a:endParaRPr lang="ru-RU"/>
        </a:p>
      </dgm:t>
    </dgm:pt>
    <dgm:pt modelId="{B0B9BC70-5E35-4302-8C64-77D0A35A45D1}">
      <dgm:prSet/>
      <dgm:spPr/>
      <dgm:t>
        <a:bodyPr/>
        <a:lstStyle/>
        <a:p>
          <a:r>
            <a:rPr lang="ru-RU" dirty="0">
              <a:latin typeface="Arial" panose="020B0604020202020204" pitchFamily="34" charset="0"/>
              <a:cs typeface="Arial" panose="020B0604020202020204" pitchFamily="34" charset="0"/>
            </a:rPr>
            <a:t>Принцип подотчетного  государства </a:t>
          </a:r>
        </a:p>
      </dgm:t>
    </dgm:pt>
    <dgm:pt modelId="{68369BF9-D492-4392-B3FF-5455C5D6272B}" type="parTrans" cxnId="{C0EEFD3C-EAAB-4775-BCE8-F479E57C111C}">
      <dgm:prSet/>
      <dgm:spPr/>
      <dgm:t>
        <a:bodyPr/>
        <a:lstStyle/>
        <a:p>
          <a:endParaRPr lang="ru-RU"/>
        </a:p>
      </dgm:t>
    </dgm:pt>
    <dgm:pt modelId="{7FBA8384-A1A5-425E-AF12-F14FF74280C4}" type="sibTrans" cxnId="{C0EEFD3C-EAAB-4775-BCE8-F479E57C111C}">
      <dgm:prSet/>
      <dgm:spPr/>
      <dgm:t>
        <a:bodyPr/>
        <a:lstStyle/>
        <a:p>
          <a:endParaRPr lang="ru-RU"/>
        </a:p>
      </dgm:t>
    </dgm:pt>
    <dgm:pt modelId="{4CEAA202-DD3F-47C4-94B0-9E7110860C68}">
      <dgm:prSet/>
      <dgm:spPr/>
      <dgm:t>
        <a:bodyPr/>
        <a:lstStyle/>
        <a:p>
          <a:r>
            <a:rPr lang="ru-RU" dirty="0">
              <a:latin typeface="Arial" panose="020B0604020202020204" pitchFamily="34" charset="0"/>
              <a:cs typeface="Arial" panose="020B0604020202020204" pitchFamily="34" charset="0"/>
            </a:rPr>
            <a:t>Принцип профессионального государства  </a:t>
          </a:r>
        </a:p>
      </dgm:t>
    </dgm:pt>
    <dgm:pt modelId="{B0F7426C-77FC-46DD-9A7D-098931CB1A4D}" type="parTrans" cxnId="{6855D910-9661-47D5-BFA0-9E1099E19005}">
      <dgm:prSet/>
      <dgm:spPr/>
      <dgm:t>
        <a:bodyPr/>
        <a:lstStyle/>
        <a:p>
          <a:endParaRPr lang="ru-RU"/>
        </a:p>
      </dgm:t>
    </dgm:pt>
    <dgm:pt modelId="{AD26D50E-3DC1-4641-B58E-2E60AE19EBD4}" type="sibTrans" cxnId="{6855D910-9661-47D5-BFA0-9E1099E19005}">
      <dgm:prSet/>
      <dgm:spPr/>
      <dgm:t>
        <a:bodyPr/>
        <a:lstStyle/>
        <a:p>
          <a:endParaRPr lang="ru-RU"/>
        </a:p>
      </dgm:t>
    </dgm:pt>
    <dgm:pt modelId="{6E0FA4A4-8A1E-4489-97F6-5B601D60AD6B}">
      <dgm:prSet custT="1"/>
      <dgm:spPr/>
      <dgm:t>
        <a:bodyPr/>
        <a:lstStyle/>
        <a:p>
          <a:r>
            <a:rPr lang="ru-RU" sz="1600" dirty="0">
              <a:latin typeface="Arial" panose="020B0604020202020204" pitchFamily="34" charset="0"/>
              <a:cs typeface="Arial" panose="020B0604020202020204" pitchFamily="34" charset="0"/>
            </a:rPr>
            <a:t>Принцип прагматичного  государства</a:t>
          </a:r>
        </a:p>
      </dgm:t>
    </dgm:pt>
    <dgm:pt modelId="{A5AA8CDF-5006-468C-9D1E-467268864D35}" type="parTrans" cxnId="{D487DD53-1390-4C9C-AB1F-B2F2D757E764}">
      <dgm:prSet/>
      <dgm:spPr/>
      <dgm:t>
        <a:bodyPr/>
        <a:lstStyle/>
        <a:p>
          <a:endParaRPr lang="ru-RU"/>
        </a:p>
      </dgm:t>
    </dgm:pt>
    <dgm:pt modelId="{07CB00D7-DFE3-45AE-AD51-C7839F4B808E}" type="sibTrans" cxnId="{D487DD53-1390-4C9C-AB1F-B2F2D757E764}">
      <dgm:prSet/>
      <dgm:spPr/>
      <dgm:t>
        <a:bodyPr/>
        <a:lstStyle/>
        <a:p>
          <a:endParaRPr lang="ru-RU"/>
        </a:p>
      </dgm:t>
    </dgm:pt>
    <dgm:pt modelId="{B8F760D2-2DFD-465A-A454-7FE7EB2ABAF0}" type="pres">
      <dgm:prSet presAssocID="{EDD0E11C-AA86-498F-B186-60266B27B331}" presName="Name0" presStyleCnt="0">
        <dgm:presLayoutVars>
          <dgm:dir/>
          <dgm:resizeHandles val="exact"/>
        </dgm:presLayoutVars>
      </dgm:prSet>
      <dgm:spPr/>
    </dgm:pt>
    <dgm:pt modelId="{1DCC5BDB-9C66-4479-81F4-92D38A7FB220}" type="pres">
      <dgm:prSet presAssocID="{EDD0E11C-AA86-498F-B186-60266B27B331}" presName="cycle" presStyleCnt="0"/>
      <dgm:spPr/>
    </dgm:pt>
    <dgm:pt modelId="{ED519AD2-C41E-4ED0-9D4B-60242D7AC31C}" type="pres">
      <dgm:prSet presAssocID="{25D7E6F2-1C54-46D0-8EA0-674B26DF7A2A}" presName="nodeFirstNode" presStyleLbl="node1" presStyleIdx="0" presStyleCnt="5">
        <dgm:presLayoutVars>
          <dgm:bulletEnabled val="1"/>
        </dgm:presLayoutVars>
      </dgm:prSet>
      <dgm:spPr/>
    </dgm:pt>
    <dgm:pt modelId="{2430C515-5174-42F2-824C-39FB5E4DD1B2}" type="pres">
      <dgm:prSet presAssocID="{9E2734EC-B8FA-4F9C-9860-984F919938AD}" presName="sibTransFirstNode" presStyleLbl="bgShp" presStyleIdx="0" presStyleCnt="1" custLinFactNeighborX="0" custLinFactNeighborY="-624"/>
      <dgm:spPr/>
    </dgm:pt>
    <dgm:pt modelId="{3125FACD-B3DB-40BE-A121-A779F6E27C38}" type="pres">
      <dgm:prSet presAssocID="{856CE678-FEB3-4F97-90DA-FD7E94B3541F}" presName="nodeFollowingNodes" presStyleLbl="node1" presStyleIdx="1" presStyleCnt="5">
        <dgm:presLayoutVars>
          <dgm:bulletEnabled val="1"/>
        </dgm:presLayoutVars>
      </dgm:prSet>
      <dgm:spPr/>
    </dgm:pt>
    <dgm:pt modelId="{F13787FE-4C22-4ED2-ABAE-B9C61F3164CA}" type="pres">
      <dgm:prSet presAssocID="{B0B9BC70-5E35-4302-8C64-77D0A35A45D1}" presName="nodeFollowingNodes" presStyleLbl="node1" presStyleIdx="2" presStyleCnt="5">
        <dgm:presLayoutVars>
          <dgm:bulletEnabled val="1"/>
        </dgm:presLayoutVars>
      </dgm:prSet>
      <dgm:spPr/>
    </dgm:pt>
    <dgm:pt modelId="{478B93E5-EBD1-4393-BA9A-B91ADA91303E}" type="pres">
      <dgm:prSet presAssocID="{4CEAA202-DD3F-47C4-94B0-9E7110860C68}" presName="nodeFollowingNodes" presStyleLbl="node1" presStyleIdx="3" presStyleCnt="5">
        <dgm:presLayoutVars>
          <dgm:bulletEnabled val="1"/>
        </dgm:presLayoutVars>
      </dgm:prSet>
      <dgm:spPr/>
    </dgm:pt>
    <dgm:pt modelId="{8F57ECE7-4FB0-44E8-817E-E739C579E586}" type="pres">
      <dgm:prSet presAssocID="{6E0FA4A4-8A1E-4489-97F6-5B601D60AD6B}" presName="nodeFollowingNodes" presStyleLbl="node1" presStyleIdx="4" presStyleCnt="5">
        <dgm:presLayoutVars>
          <dgm:bulletEnabled val="1"/>
        </dgm:presLayoutVars>
      </dgm:prSet>
      <dgm:spPr/>
    </dgm:pt>
  </dgm:ptLst>
  <dgm:cxnLst>
    <dgm:cxn modelId="{6855D910-9661-47D5-BFA0-9E1099E19005}" srcId="{EDD0E11C-AA86-498F-B186-60266B27B331}" destId="{4CEAA202-DD3F-47C4-94B0-9E7110860C68}" srcOrd="3" destOrd="0" parTransId="{B0F7426C-77FC-46DD-9A7D-098931CB1A4D}" sibTransId="{AD26D50E-3DC1-4641-B58E-2E60AE19EBD4}"/>
    <dgm:cxn modelId="{B5911C17-4849-4357-AAE7-0A27466C597E}" srcId="{EDD0E11C-AA86-498F-B186-60266B27B331}" destId="{25D7E6F2-1C54-46D0-8EA0-674B26DF7A2A}" srcOrd="0" destOrd="0" parTransId="{1CD14E15-B19B-4BD3-99C2-FC0F73C30B2D}" sibTransId="{9E2734EC-B8FA-4F9C-9860-984F919938AD}"/>
    <dgm:cxn modelId="{C0EEFD3C-EAAB-4775-BCE8-F479E57C111C}" srcId="{EDD0E11C-AA86-498F-B186-60266B27B331}" destId="{B0B9BC70-5E35-4302-8C64-77D0A35A45D1}" srcOrd="2" destOrd="0" parTransId="{68369BF9-D492-4392-B3FF-5455C5D6272B}" sibTransId="{7FBA8384-A1A5-425E-AF12-F14FF74280C4}"/>
    <dgm:cxn modelId="{C0C9B569-5F45-498A-B315-40C15C81F2F0}" type="presOf" srcId="{6E0FA4A4-8A1E-4489-97F6-5B601D60AD6B}" destId="{8F57ECE7-4FB0-44E8-817E-E739C579E586}" srcOrd="0" destOrd="0" presId="urn:microsoft.com/office/officeart/2005/8/layout/cycle3"/>
    <dgm:cxn modelId="{C686E969-2348-42EA-B7ED-F98484843497}" srcId="{EDD0E11C-AA86-498F-B186-60266B27B331}" destId="{856CE678-FEB3-4F97-90DA-FD7E94B3541F}" srcOrd="1" destOrd="0" parTransId="{87BB07F6-DE07-4F0F-A6AF-3EF05C94F14C}" sibTransId="{8E5CD1C3-672C-4755-802F-C5609D732676}"/>
    <dgm:cxn modelId="{D487DD53-1390-4C9C-AB1F-B2F2D757E764}" srcId="{EDD0E11C-AA86-498F-B186-60266B27B331}" destId="{6E0FA4A4-8A1E-4489-97F6-5B601D60AD6B}" srcOrd="4" destOrd="0" parTransId="{A5AA8CDF-5006-468C-9D1E-467268864D35}" sibTransId="{07CB00D7-DFE3-45AE-AD51-C7839F4B808E}"/>
    <dgm:cxn modelId="{530D815A-D8E7-429D-AAB7-ABCC4CC26255}" type="presOf" srcId="{EDD0E11C-AA86-498F-B186-60266B27B331}" destId="{B8F760D2-2DFD-465A-A454-7FE7EB2ABAF0}" srcOrd="0" destOrd="0" presId="urn:microsoft.com/office/officeart/2005/8/layout/cycle3"/>
    <dgm:cxn modelId="{B18CBC7E-FCB1-4E2F-A741-BA73E8152734}" type="presOf" srcId="{4CEAA202-DD3F-47C4-94B0-9E7110860C68}" destId="{478B93E5-EBD1-4393-BA9A-B91ADA91303E}" srcOrd="0" destOrd="0" presId="urn:microsoft.com/office/officeart/2005/8/layout/cycle3"/>
    <dgm:cxn modelId="{6995989E-69C7-4592-9DFE-1EC959DA5EE4}" type="presOf" srcId="{B0B9BC70-5E35-4302-8C64-77D0A35A45D1}" destId="{F13787FE-4C22-4ED2-ABAE-B9C61F3164CA}" srcOrd="0" destOrd="0" presId="urn:microsoft.com/office/officeart/2005/8/layout/cycle3"/>
    <dgm:cxn modelId="{3B8EE4E0-EDC4-459D-8BC7-AEB3A3040DF4}" type="presOf" srcId="{25D7E6F2-1C54-46D0-8EA0-674B26DF7A2A}" destId="{ED519AD2-C41E-4ED0-9D4B-60242D7AC31C}" srcOrd="0" destOrd="0" presId="urn:microsoft.com/office/officeart/2005/8/layout/cycle3"/>
    <dgm:cxn modelId="{0F8196E2-BD0A-4B4B-91AD-BEB7103F5A78}" type="presOf" srcId="{856CE678-FEB3-4F97-90DA-FD7E94B3541F}" destId="{3125FACD-B3DB-40BE-A121-A779F6E27C38}" srcOrd="0" destOrd="0" presId="urn:microsoft.com/office/officeart/2005/8/layout/cycle3"/>
    <dgm:cxn modelId="{C4B8DDEF-F928-483A-B79E-5BB16C13D62E}" type="presOf" srcId="{9E2734EC-B8FA-4F9C-9860-984F919938AD}" destId="{2430C515-5174-42F2-824C-39FB5E4DD1B2}" srcOrd="0" destOrd="0" presId="urn:microsoft.com/office/officeart/2005/8/layout/cycle3"/>
    <dgm:cxn modelId="{C1DF2480-33CC-40A6-96E4-7D8F21C0A448}" type="presParOf" srcId="{B8F760D2-2DFD-465A-A454-7FE7EB2ABAF0}" destId="{1DCC5BDB-9C66-4479-81F4-92D38A7FB220}" srcOrd="0" destOrd="0" presId="urn:microsoft.com/office/officeart/2005/8/layout/cycle3"/>
    <dgm:cxn modelId="{F604FD47-8936-4DB7-8B86-6A95CCC9569C}" type="presParOf" srcId="{1DCC5BDB-9C66-4479-81F4-92D38A7FB220}" destId="{ED519AD2-C41E-4ED0-9D4B-60242D7AC31C}" srcOrd="0" destOrd="0" presId="urn:microsoft.com/office/officeart/2005/8/layout/cycle3"/>
    <dgm:cxn modelId="{85D38D34-3518-4D24-A082-2DF1D49CCD18}" type="presParOf" srcId="{1DCC5BDB-9C66-4479-81F4-92D38A7FB220}" destId="{2430C515-5174-42F2-824C-39FB5E4DD1B2}" srcOrd="1" destOrd="0" presId="urn:microsoft.com/office/officeart/2005/8/layout/cycle3"/>
    <dgm:cxn modelId="{0FA4AB24-4A20-429A-894A-064758D37E20}" type="presParOf" srcId="{1DCC5BDB-9C66-4479-81F4-92D38A7FB220}" destId="{3125FACD-B3DB-40BE-A121-A779F6E27C38}" srcOrd="2" destOrd="0" presId="urn:microsoft.com/office/officeart/2005/8/layout/cycle3"/>
    <dgm:cxn modelId="{023C41DA-1203-4965-AFCD-46C616FB5AA0}" type="presParOf" srcId="{1DCC5BDB-9C66-4479-81F4-92D38A7FB220}" destId="{F13787FE-4C22-4ED2-ABAE-B9C61F3164CA}" srcOrd="3" destOrd="0" presId="urn:microsoft.com/office/officeart/2005/8/layout/cycle3"/>
    <dgm:cxn modelId="{35DC9B8F-E3FF-40DF-A15C-D21C04522BC3}" type="presParOf" srcId="{1DCC5BDB-9C66-4479-81F4-92D38A7FB220}" destId="{478B93E5-EBD1-4393-BA9A-B91ADA91303E}" srcOrd="4" destOrd="0" presId="urn:microsoft.com/office/officeart/2005/8/layout/cycle3"/>
    <dgm:cxn modelId="{CB07398E-8BF7-4755-BC4A-47A0E6E981AE}" type="presParOf" srcId="{1DCC5BDB-9C66-4479-81F4-92D38A7FB220}" destId="{8F57ECE7-4FB0-44E8-817E-E739C579E58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B4EF5-BB33-4248-842E-C885F1E7002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19C0578D-8C1B-4CDC-93B9-F7E12BB4F790}">
      <dgm:prSet phldrT="[Текст]" custT="1"/>
      <dgm:spPr/>
      <dgm:t>
        <a:bodyPr/>
        <a:lstStyle/>
        <a:p>
          <a:r>
            <a:rPr lang="ru-RU" sz="2000" dirty="0">
              <a:solidFill>
                <a:srgbClr val="002060"/>
              </a:solidFill>
              <a:latin typeface="Arial" panose="020B0604020202020204" pitchFamily="34" charset="0"/>
              <a:cs typeface="Arial" panose="020B0604020202020204" pitchFamily="34" charset="0"/>
            </a:rPr>
            <a:t>Задача 1 реформы</a:t>
          </a:r>
        </a:p>
      </dgm:t>
    </dgm:pt>
    <dgm:pt modelId="{7C3BAC73-ADB7-40B1-B16B-4BE7CE77F84C}" type="parTrans" cxnId="{CD813EA2-8132-4ED7-ABE0-F96411145340}">
      <dgm:prSet/>
      <dgm:spPr/>
      <dgm:t>
        <a:bodyPr/>
        <a:lstStyle/>
        <a:p>
          <a:endParaRPr lang="ru-RU"/>
        </a:p>
      </dgm:t>
    </dgm:pt>
    <dgm:pt modelId="{9F284984-C36B-40E6-837E-2772C1ABC1FA}" type="sibTrans" cxnId="{CD813EA2-8132-4ED7-ABE0-F96411145340}">
      <dgm:prSet/>
      <dgm:spPr/>
      <dgm:t>
        <a:bodyPr/>
        <a:lstStyle/>
        <a:p>
          <a:endParaRPr lang="ru-RU"/>
        </a:p>
      </dgm:t>
    </dgm:pt>
    <dgm:pt modelId="{4080438E-9DAB-43AD-9E9F-106D784BBA76}">
      <dgm:prSet phldrT="[Текст]" custT="1"/>
      <dgm:spPr/>
      <dgm:t>
        <a:bodyPr/>
        <a:lstStyle/>
        <a:p>
          <a:r>
            <a:rPr lang="ru-RU" sz="1400" dirty="0">
              <a:latin typeface="Arial" panose="020B0604020202020204" pitchFamily="34" charset="0"/>
              <a:cs typeface="Arial" panose="020B0604020202020204" pitchFamily="34" charset="0"/>
            </a:rPr>
            <a:t>Формирование новой модели государственного управления, ориентированной на людей</a:t>
          </a:r>
        </a:p>
      </dgm:t>
    </dgm:pt>
    <dgm:pt modelId="{A69B4AE6-276F-4504-BFF7-848D56FC9943}" type="parTrans" cxnId="{964F8C82-9A13-4179-AB86-CA788C2DDA1D}">
      <dgm:prSet/>
      <dgm:spPr/>
      <dgm:t>
        <a:bodyPr/>
        <a:lstStyle/>
        <a:p>
          <a:endParaRPr lang="ru-RU"/>
        </a:p>
      </dgm:t>
    </dgm:pt>
    <dgm:pt modelId="{751EBB7C-9998-4B86-B0AE-795E89E6291C}" type="sibTrans" cxnId="{964F8C82-9A13-4179-AB86-CA788C2DDA1D}">
      <dgm:prSet/>
      <dgm:spPr/>
      <dgm:t>
        <a:bodyPr/>
        <a:lstStyle/>
        <a:p>
          <a:endParaRPr lang="ru-RU"/>
        </a:p>
      </dgm:t>
    </dgm:pt>
    <dgm:pt modelId="{56408CF7-00A9-49FF-B9C0-D36655F3D5C2}">
      <dgm:prSet phldrT="[Текст]" custT="1"/>
      <dgm:spPr/>
      <dgm:t>
        <a:bodyPr/>
        <a:lstStyle/>
        <a:p>
          <a:r>
            <a:rPr lang="en-US" sz="2000" dirty="0">
              <a:solidFill>
                <a:srgbClr val="002060"/>
              </a:solidFill>
              <a:latin typeface="Arial" panose="020B0604020202020204" pitchFamily="34" charset="0"/>
              <a:cs typeface="Arial" panose="020B0604020202020204" pitchFamily="34" charset="0"/>
            </a:rPr>
            <a:t>KPI</a:t>
          </a:r>
          <a:endParaRPr lang="ru-RU" sz="2000" dirty="0">
            <a:solidFill>
              <a:srgbClr val="002060"/>
            </a:solidFill>
            <a:latin typeface="Arial" panose="020B0604020202020204" pitchFamily="34" charset="0"/>
            <a:cs typeface="Arial" panose="020B0604020202020204" pitchFamily="34" charset="0"/>
          </a:endParaRPr>
        </a:p>
      </dgm:t>
    </dgm:pt>
    <dgm:pt modelId="{4AA6108D-7CB8-43D1-B65A-EBF12A429F06}" type="parTrans" cxnId="{C7783B31-8A4A-4E95-93C1-85D41427E9F0}">
      <dgm:prSet/>
      <dgm:spPr/>
      <dgm:t>
        <a:bodyPr/>
        <a:lstStyle/>
        <a:p>
          <a:endParaRPr lang="ru-RU"/>
        </a:p>
      </dgm:t>
    </dgm:pt>
    <dgm:pt modelId="{0DAE66CA-5E5B-4D2D-B135-D46C820E670E}" type="sibTrans" cxnId="{C7783B31-8A4A-4E95-93C1-85D41427E9F0}">
      <dgm:prSet/>
      <dgm:spPr/>
      <dgm:t>
        <a:bodyPr/>
        <a:lstStyle/>
        <a:p>
          <a:endParaRPr lang="ru-RU"/>
        </a:p>
      </dgm:t>
    </dgm:pt>
    <dgm:pt modelId="{62CB985C-449F-4568-8CDD-AFA53B658B71}">
      <dgm:prSet phldrT="[Текст]" custT="1"/>
      <dgm:spPr/>
      <dgm:t>
        <a:bodyPr/>
        <a:lstStyle/>
        <a:p>
          <a:r>
            <a:rPr lang="ru-RU" sz="1400" dirty="0">
              <a:latin typeface="Arial" panose="020B0604020202020204" pitchFamily="34" charset="0"/>
              <a:cs typeface="Arial" panose="020B0604020202020204" pitchFamily="34" charset="0"/>
            </a:rPr>
            <a:t>Индекс Всемирного банка по учету мнения населения и подотчетность государственных органов, </a:t>
          </a:r>
          <a:r>
            <a:rPr lang="ru-RU" sz="1400" dirty="0" err="1">
              <a:latin typeface="Arial" panose="020B0604020202020204" pitchFamily="34" charset="0"/>
              <a:cs typeface="Arial" panose="020B0604020202020204" pitchFamily="34" charset="0"/>
            </a:rPr>
            <a:t>процентиль</a:t>
          </a:r>
          <a:r>
            <a:rPr lang="ru-RU" sz="1400" dirty="0">
              <a:latin typeface="Arial" panose="020B0604020202020204" pitchFamily="34" charset="0"/>
              <a:cs typeface="Arial" panose="020B0604020202020204" pitchFamily="34" charset="0"/>
            </a:rPr>
            <a:t>: 2021 год – 20…2030 год – 73;</a:t>
          </a:r>
        </a:p>
      </dgm:t>
    </dgm:pt>
    <dgm:pt modelId="{F06181AD-9A9E-4B17-BF8C-1B5CC2C7298D}" type="parTrans" cxnId="{C603BC8C-A8EE-4733-B0A9-129586602586}">
      <dgm:prSet/>
      <dgm:spPr/>
      <dgm:t>
        <a:bodyPr/>
        <a:lstStyle/>
        <a:p>
          <a:endParaRPr lang="ru-RU"/>
        </a:p>
      </dgm:t>
    </dgm:pt>
    <dgm:pt modelId="{DA8E2300-D09D-49C9-9E91-A69D5F2FAC8F}" type="sibTrans" cxnId="{C603BC8C-A8EE-4733-B0A9-129586602586}">
      <dgm:prSet/>
      <dgm:spPr/>
      <dgm:t>
        <a:bodyPr/>
        <a:lstStyle/>
        <a:p>
          <a:endParaRPr lang="ru-RU"/>
        </a:p>
      </dgm:t>
    </dgm:pt>
    <dgm:pt modelId="{DE364056-F984-43FB-A8F9-0F90553EAC57}">
      <dgm:prSet phldrT="[Текст]" custT="1"/>
      <dgm:spPr/>
      <dgm:t>
        <a:bodyPr/>
        <a:lstStyle/>
        <a:p>
          <a:r>
            <a:rPr lang="ru-RU" sz="2000" dirty="0">
              <a:solidFill>
                <a:srgbClr val="002060"/>
              </a:solidFill>
              <a:latin typeface="Arial" panose="020B0604020202020204" pitchFamily="34" charset="0"/>
              <a:cs typeface="Arial" panose="020B0604020202020204" pitchFamily="34" charset="0"/>
            </a:rPr>
            <a:t>Группы проектов </a:t>
          </a:r>
        </a:p>
      </dgm:t>
    </dgm:pt>
    <dgm:pt modelId="{AB385C31-CA11-4DAC-814A-1ADA93A692F0}" type="parTrans" cxnId="{DAA7F639-A38B-4679-A458-1D8B69B9D6EF}">
      <dgm:prSet/>
      <dgm:spPr/>
      <dgm:t>
        <a:bodyPr/>
        <a:lstStyle/>
        <a:p>
          <a:endParaRPr lang="ru-RU"/>
        </a:p>
      </dgm:t>
    </dgm:pt>
    <dgm:pt modelId="{412361C8-F958-4B0A-A3E6-160C9EE72CC8}" type="sibTrans" cxnId="{DAA7F639-A38B-4679-A458-1D8B69B9D6EF}">
      <dgm:prSet/>
      <dgm:spPr/>
      <dgm:t>
        <a:bodyPr/>
        <a:lstStyle/>
        <a:p>
          <a:endParaRPr lang="ru-RU"/>
        </a:p>
      </dgm:t>
    </dgm:pt>
    <dgm:pt modelId="{A737A030-2D83-4668-9E61-5551AC39D9C1}">
      <dgm:prSet phldrT="[Текст]" custT="1"/>
      <dgm:spPr/>
      <dgm:t>
        <a:bodyPr/>
        <a:lstStyle/>
        <a:p>
          <a:r>
            <a:rPr lang="ru-RU" sz="1400" dirty="0">
              <a:latin typeface="Arial" panose="020B0604020202020204" pitchFamily="34" charset="0"/>
              <a:cs typeface="Arial" panose="020B0604020202020204" pitchFamily="34" charset="0"/>
            </a:rPr>
            <a:t>"Систематизация, стандартизация и регламентация взаимодействия госорганов с населением" – 1 проект;</a:t>
          </a:r>
        </a:p>
      </dgm:t>
    </dgm:pt>
    <dgm:pt modelId="{2EB6ADD5-00CA-4702-80BE-DC36C185F953}" type="parTrans" cxnId="{7A3A0955-B15C-43CB-B5CE-2911E57A66B3}">
      <dgm:prSet/>
      <dgm:spPr/>
      <dgm:t>
        <a:bodyPr/>
        <a:lstStyle/>
        <a:p>
          <a:endParaRPr lang="ru-RU"/>
        </a:p>
      </dgm:t>
    </dgm:pt>
    <dgm:pt modelId="{1869C057-6296-43FE-A5AB-01F9CCCB394F}" type="sibTrans" cxnId="{7A3A0955-B15C-43CB-B5CE-2911E57A66B3}">
      <dgm:prSet/>
      <dgm:spPr/>
      <dgm:t>
        <a:bodyPr/>
        <a:lstStyle/>
        <a:p>
          <a:endParaRPr lang="ru-RU"/>
        </a:p>
      </dgm:t>
    </dgm:pt>
    <dgm:pt modelId="{11F63994-0461-4388-BB49-0664DF9C5242}">
      <dgm:prSet custT="1"/>
      <dgm:spPr/>
      <dgm:t>
        <a:bodyPr/>
        <a:lstStyle/>
        <a:p>
          <a:r>
            <a:rPr lang="ru-RU" sz="1400" b="1" i="1" dirty="0">
              <a:latin typeface="Arial" panose="020B0604020202020204" pitchFamily="34" charset="0"/>
              <a:cs typeface="Arial" panose="020B0604020202020204" pitchFamily="34" charset="0"/>
            </a:rPr>
            <a:t>Цель</a:t>
          </a:r>
          <a:r>
            <a:rPr lang="ru-RU" sz="1400" dirty="0">
              <a:latin typeface="Arial" panose="020B0604020202020204" pitchFamily="34" charset="0"/>
              <a:cs typeface="Arial" panose="020B0604020202020204" pitchFamily="34" charset="0"/>
            </a:rPr>
            <a:t> (задача реформы): эффективный, справедливый, прозрачный, оперативно реагирующий на запросы общества государственный аппарат, работающий по принципу "Слышащего государства"</a:t>
          </a:r>
        </a:p>
      </dgm:t>
    </dgm:pt>
    <dgm:pt modelId="{A97457BB-BEE4-4C07-8B43-5CFBA08A9EA9}" type="parTrans" cxnId="{D5386EC8-C39E-450A-BF19-8C7CC58AAE35}">
      <dgm:prSet/>
      <dgm:spPr/>
      <dgm:t>
        <a:bodyPr/>
        <a:lstStyle/>
        <a:p>
          <a:endParaRPr lang="ru-RU"/>
        </a:p>
      </dgm:t>
    </dgm:pt>
    <dgm:pt modelId="{943C1DF0-1919-4B30-8C03-38DDE986DF04}" type="sibTrans" cxnId="{D5386EC8-C39E-450A-BF19-8C7CC58AAE35}">
      <dgm:prSet/>
      <dgm:spPr/>
      <dgm:t>
        <a:bodyPr/>
        <a:lstStyle/>
        <a:p>
          <a:endParaRPr lang="ru-RU"/>
        </a:p>
      </dgm:t>
    </dgm:pt>
    <dgm:pt modelId="{67FF6F0E-3F95-4D19-809C-10537F1E9230}">
      <dgm:prSet custT="1"/>
      <dgm:spPr/>
      <dgm:t>
        <a:bodyPr/>
        <a:lstStyle/>
        <a:p>
          <a:r>
            <a:rPr lang="ru-RU" sz="1400" dirty="0" err="1">
              <a:latin typeface="Arial" panose="020B0604020202020204" pitchFamily="34" charset="0"/>
              <a:cs typeface="Arial" panose="020B0604020202020204" pitchFamily="34" charset="0"/>
            </a:rPr>
            <a:t>The</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Global</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right</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to</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information</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rating</a:t>
          </a:r>
          <a:r>
            <a:rPr lang="ru-RU" sz="1400" dirty="0">
              <a:latin typeface="Arial" panose="020B0604020202020204" pitchFamily="34" charset="0"/>
              <a:cs typeface="Arial" panose="020B0604020202020204" pitchFamily="34" charset="0"/>
            </a:rPr>
            <a:t> (глобальный рейтинг права на информацию), место в рейтинге, балл: 2021 год – 61… 2030 год – 85;</a:t>
          </a:r>
        </a:p>
      </dgm:t>
    </dgm:pt>
    <dgm:pt modelId="{516026EB-7284-48DB-8A11-2080B1ACDA35}" type="parTrans" cxnId="{1A37910A-E2FC-4CE3-86B4-FF5CDB69B82E}">
      <dgm:prSet/>
      <dgm:spPr/>
      <dgm:t>
        <a:bodyPr/>
        <a:lstStyle/>
        <a:p>
          <a:endParaRPr lang="ru-RU"/>
        </a:p>
      </dgm:t>
    </dgm:pt>
    <dgm:pt modelId="{BDFB1A6F-B6A9-4C70-8BF0-8966529F25FB}" type="sibTrans" cxnId="{1A37910A-E2FC-4CE3-86B4-FF5CDB69B82E}">
      <dgm:prSet/>
      <dgm:spPr/>
      <dgm:t>
        <a:bodyPr/>
        <a:lstStyle/>
        <a:p>
          <a:endParaRPr lang="ru-RU"/>
        </a:p>
      </dgm:t>
    </dgm:pt>
    <dgm:pt modelId="{890A6847-0D5D-4089-9A01-14BE7E429DE4}">
      <dgm:prSet custT="1"/>
      <dgm:spPr/>
      <dgm:t>
        <a:bodyPr/>
        <a:lstStyle/>
        <a:p>
          <a:r>
            <a:rPr lang="ru-RU" sz="1400" dirty="0">
              <a:latin typeface="Arial" panose="020B0604020202020204" pitchFamily="34" charset="0"/>
              <a:cs typeface="Arial" panose="020B0604020202020204" pitchFamily="34" charset="0"/>
            </a:rPr>
            <a:t>уровень доверия населения к государственным органам, % (социологический опрос): 2021 год – 60 %… 2030 год – 75 %</a:t>
          </a:r>
        </a:p>
      </dgm:t>
    </dgm:pt>
    <dgm:pt modelId="{6A31C2AC-735D-4FD9-89F7-F3684C0E6F89}" type="parTrans" cxnId="{AD938280-F426-432C-8164-4B23AE2A97DB}">
      <dgm:prSet/>
      <dgm:spPr/>
      <dgm:t>
        <a:bodyPr/>
        <a:lstStyle/>
        <a:p>
          <a:endParaRPr lang="ru-RU"/>
        </a:p>
      </dgm:t>
    </dgm:pt>
    <dgm:pt modelId="{C625B392-63BD-4499-878B-E1DBD8050646}" type="sibTrans" cxnId="{AD938280-F426-432C-8164-4B23AE2A97DB}">
      <dgm:prSet/>
      <dgm:spPr/>
      <dgm:t>
        <a:bodyPr/>
        <a:lstStyle/>
        <a:p>
          <a:endParaRPr lang="ru-RU"/>
        </a:p>
      </dgm:t>
    </dgm:pt>
    <dgm:pt modelId="{EABED8B9-CE6D-442D-AFAA-477AD57FA709}">
      <dgm:prSet custT="1"/>
      <dgm:spPr/>
      <dgm:t>
        <a:bodyPr/>
        <a:lstStyle/>
        <a:p>
          <a:r>
            <a:rPr lang="ru-RU" sz="1400" dirty="0">
              <a:latin typeface="Arial" panose="020B0604020202020204" pitchFamily="34" charset="0"/>
              <a:cs typeface="Arial" panose="020B0604020202020204" pitchFamily="34" charset="0"/>
            </a:rPr>
            <a:t>"Оперативное реагирование на поступающие запросы СМИ, НПО и населения" – 1 проект;</a:t>
          </a:r>
        </a:p>
      </dgm:t>
    </dgm:pt>
    <dgm:pt modelId="{4AC75275-F652-4949-A648-5DFC16E69F39}" type="parTrans" cxnId="{58F77C5C-FFD8-4BC4-A1E9-1EED76294FC7}">
      <dgm:prSet/>
      <dgm:spPr/>
      <dgm:t>
        <a:bodyPr/>
        <a:lstStyle/>
        <a:p>
          <a:endParaRPr lang="ru-RU"/>
        </a:p>
      </dgm:t>
    </dgm:pt>
    <dgm:pt modelId="{73688D0A-3B91-47FE-AD85-776310E38AD3}" type="sibTrans" cxnId="{58F77C5C-FFD8-4BC4-A1E9-1EED76294FC7}">
      <dgm:prSet/>
      <dgm:spPr/>
      <dgm:t>
        <a:bodyPr/>
        <a:lstStyle/>
        <a:p>
          <a:endParaRPr lang="ru-RU"/>
        </a:p>
      </dgm:t>
    </dgm:pt>
    <dgm:pt modelId="{D2E66637-36D2-4B89-8854-7F1E4135FF86}">
      <dgm:prSet custT="1"/>
      <dgm:spPr/>
      <dgm:t>
        <a:bodyPr/>
        <a:lstStyle/>
        <a:p>
          <a:r>
            <a:rPr lang="ru-RU" sz="1400" dirty="0">
              <a:latin typeface="Arial" panose="020B0604020202020204" pitchFamily="34" charset="0"/>
              <a:cs typeface="Arial" panose="020B0604020202020204" pitchFamily="34" charset="0"/>
            </a:rPr>
            <a:t>"Создание "единого окна" по взаимодействию государства с населением" 3 проекта;</a:t>
          </a:r>
        </a:p>
      </dgm:t>
    </dgm:pt>
    <dgm:pt modelId="{72CC8A45-8CB8-4162-BFE5-BE0C83D1DE89}" type="parTrans" cxnId="{CBBE195D-F32A-4665-8A97-E9F89AA7360A}">
      <dgm:prSet/>
      <dgm:spPr/>
      <dgm:t>
        <a:bodyPr/>
        <a:lstStyle/>
        <a:p>
          <a:endParaRPr lang="ru-RU"/>
        </a:p>
      </dgm:t>
    </dgm:pt>
    <dgm:pt modelId="{6326C00D-1011-4CEE-B0DB-99D39BBEB773}" type="sibTrans" cxnId="{CBBE195D-F32A-4665-8A97-E9F89AA7360A}">
      <dgm:prSet/>
      <dgm:spPr/>
      <dgm:t>
        <a:bodyPr/>
        <a:lstStyle/>
        <a:p>
          <a:endParaRPr lang="ru-RU"/>
        </a:p>
      </dgm:t>
    </dgm:pt>
    <dgm:pt modelId="{40C7A53E-0EF5-4247-B4BB-81F4CFDBAD7F}">
      <dgm:prSet custT="1"/>
      <dgm:spPr/>
      <dgm:t>
        <a:bodyPr/>
        <a:lstStyle/>
        <a:p>
          <a:r>
            <a:rPr lang="ru-RU" sz="1400" dirty="0">
              <a:latin typeface="Arial" panose="020B0604020202020204" pitchFamily="34" charset="0"/>
              <a:cs typeface="Arial" panose="020B0604020202020204" pitchFamily="34" charset="0"/>
            </a:rPr>
            <a:t>"Обеспечение открытости информации и </a:t>
          </a:r>
          <a:r>
            <a:rPr lang="ru-RU" sz="1400" dirty="0" err="1">
              <a:latin typeface="Arial" panose="020B0604020202020204" pitchFamily="34" charset="0"/>
              <a:cs typeface="Arial" panose="020B0604020202020204" pitchFamily="34" charset="0"/>
            </a:rPr>
            <a:t>проактивности</a:t>
          </a:r>
          <a:r>
            <a:rPr lang="ru-RU" sz="1400" dirty="0">
              <a:latin typeface="Arial" panose="020B0604020202020204" pitchFamily="34" charset="0"/>
              <a:cs typeface="Arial" panose="020B0604020202020204" pitchFamily="34" charset="0"/>
            </a:rPr>
            <a:t> деятельности госорганов, </a:t>
          </a:r>
          <a:r>
            <a:rPr lang="ru-RU" sz="1400" dirty="0" err="1">
              <a:latin typeface="Arial" panose="020B0604020202020204" pitchFamily="34" charset="0"/>
              <a:cs typeface="Arial" panose="020B0604020202020204" pitchFamily="34" charset="0"/>
            </a:rPr>
            <a:t>квазигосударственного</a:t>
          </a:r>
          <a:r>
            <a:rPr lang="ru-RU" sz="1400" dirty="0">
              <a:latin typeface="Arial" panose="020B0604020202020204" pitchFamily="34" charset="0"/>
              <a:cs typeface="Arial" panose="020B0604020202020204" pitchFamily="34" charset="0"/>
            </a:rPr>
            <a:t> сектора" – 1 проект</a:t>
          </a:r>
        </a:p>
      </dgm:t>
    </dgm:pt>
    <dgm:pt modelId="{644C495F-427C-4273-8C2D-CC489952A7E7}" type="parTrans" cxnId="{0E249326-ECC3-412F-9B98-A99E98A9714F}">
      <dgm:prSet/>
      <dgm:spPr/>
      <dgm:t>
        <a:bodyPr/>
        <a:lstStyle/>
        <a:p>
          <a:endParaRPr lang="ru-RU"/>
        </a:p>
      </dgm:t>
    </dgm:pt>
    <dgm:pt modelId="{B9A723AF-F851-4177-8A6E-B9DAD9E490DF}" type="sibTrans" cxnId="{0E249326-ECC3-412F-9B98-A99E98A9714F}">
      <dgm:prSet/>
      <dgm:spPr/>
      <dgm:t>
        <a:bodyPr/>
        <a:lstStyle/>
        <a:p>
          <a:endParaRPr lang="ru-RU"/>
        </a:p>
      </dgm:t>
    </dgm:pt>
    <dgm:pt modelId="{063CB2C5-F1BE-4430-B79C-B27DBC192AF2}" type="pres">
      <dgm:prSet presAssocID="{183B4EF5-BB33-4248-842E-C885F1E7002C}" presName="linearFlow" presStyleCnt="0">
        <dgm:presLayoutVars>
          <dgm:dir/>
          <dgm:animLvl val="lvl"/>
          <dgm:resizeHandles/>
        </dgm:presLayoutVars>
      </dgm:prSet>
      <dgm:spPr/>
    </dgm:pt>
    <dgm:pt modelId="{C1C2C235-36E9-4C84-934F-47E2C40E75FA}" type="pres">
      <dgm:prSet presAssocID="{19C0578D-8C1B-4CDC-93B9-F7E12BB4F790}" presName="compositeNode" presStyleCnt="0">
        <dgm:presLayoutVars>
          <dgm:bulletEnabled val="1"/>
        </dgm:presLayoutVars>
      </dgm:prSet>
      <dgm:spPr/>
    </dgm:pt>
    <dgm:pt modelId="{0F60E5DD-6B71-4FE6-9E6F-B21F60B01EE4}" type="pres">
      <dgm:prSet presAssocID="{19C0578D-8C1B-4CDC-93B9-F7E12BB4F790}"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Исследование"/>
        </a:ext>
      </dgm:extLst>
    </dgm:pt>
    <dgm:pt modelId="{8CC4114B-1DA2-46D3-B1B1-55AB21F3E2D7}" type="pres">
      <dgm:prSet presAssocID="{19C0578D-8C1B-4CDC-93B9-F7E12BB4F790}" presName="childNode" presStyleLbl="node1" presStyleIdx="0" presStyleCnt="3" custScaleX="103914" custLinFactNeighborX="-825" custLinFactNeighborY="0">
        <dgm:presLayoutVars>
          <dgm:bulletEnabled val="1"/>
        </dgm:presLayoutVars>
      </dgm:prSet>
      <dgm:spPr/>
    </dgm:pt>
    <dgm:pt modelId="{D8DDCA9C-4613-46A0-ABC0-9C203946D8B4}" type="pres">
      <dgm:prSet presAssocID="{19C0578D-8C1B-4CDC-93B9-F7E12BB4F790}" presName="parentNode" presStyleLbl="revTx" presStyleIdx="0" presStyleCnt="3" custScaleX="63906">
        <dgm:presLayoutVars>
          <dgm:chMax val="0"/>
          <dgm:bulletEnabled val="1"/>
        </dgm:presLayoutVars>
      </dgm:prSet>
      <dgm:spPr/>
    </dgm:pt>
    <dgm:pt modelId="{0577C1D5-0633-4D4A-9350-F069054FE28C}" type="pres">
      <dgm:prSet presAssocID="{9F284984-C36B-40E6-837E-2772C1ABC1FA}" presName="sibTrans" presStyleCnt="0"/>
      <dgm:spPr/>
    </dgm:pt>
    <dgm:pt modelId="{75AFB8D0-8043-4F60-BEEA-3D8D8902561D}" type="pres">
      <dgm:prSet presAssocID="{56408CF7-00A9-49FF-B9C0-D36655F3D5C2}" presName="compositeNode" presStyleCnt="0">
        <dgm:presLayoutVars>
          <dgm:bulletEnabled val="1"/>
        </dgm:presLayoutVars>
      </dgm:prSet>
      <dgm:spPr/>
    </dgm:pt>
    <dgm:pt modelId="{E38997E2-5B26-4F79-9332-5BB40A1F3224}" type="pres">
      <dgm:prSet presAssocID="{56408CF7-00A9-49FF-B9C0-D36655F3D5C2}"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Статистика"/>
        </a:ext>
      </dgm:extLst>
    </dgm:pt>
    <dgm:pt modelId="{7E2D9525-3BC1-41FC-99DA-29C05BCE8EDC}" type="pres">
      <dgm:prSet presAssocID="{56408CF7-00A9-49FF-B9C0-D36655F3D5C2}" presName="childNode" presStyleLbl="node1" presStyleIdx="1" presStyleCnt="3" custScaleX="110970">
        <dgm:presLayoutVars>
          <dgm:bulletEnabled val="1"/>
        </dgm:presLayoutVars>
      </dgm:prSet>
      <dgm:spPr/>
    </dgm:pt>
    <dgm:pt modelId="{B25C0CA8-E879-4902-AFC2-3A5C2E61D908}" type="pres">
      <dgm:prSet presAssocID="{56408CF7-00A9-49FF-B9C0-D36655F3D5C2}" presName="parentNode" presStyleLbl="revTx" presStyleIdx="1" presStyleCnt="3">
        <dgm:presLayoutVars>
          <dgm:chMax val="0"/>
          <dgm:bulletEnabled val="1"/>
        </dgm:presLayoutVars>
      </dgm:prSet>
      <dgm:spPr/>
    </dgm:pt>
    <dgm:pt modelId="{1E8DEC96-0D0D-444E-8961-2ACFF58B6F99}" type="pres">
      <dgm:prSet presAssocID="{0DAE66CA-5E5B-4D2D-B135-D46C820E670E}" presName="sibTrans" presStyleCnt="0"/>
      <dgm:spPr/>
    </dgm:pt>
    <dgm:pt modelId="{C595BB0F-33C9-48F7-BEF2-BD3204158C45}" type="pres">
      <dgm:prSet presAssocID="{DE364056-F984-43FB-A8F9-0F90553EAC57}" presName="compositeNode" presStyleCnt="0">
        <dgm:presLayoutVars>
          <dgm:bulletEnabled val="1"/>
        </dgm:presLayoutVars>
      </dgm:prSet>
      <dgm:spPr/>
    </dgm:pt>
    <dgm:pt modelId="{CF4ACF85-F766-4ED4-976E-DEE6AD829BB7}" type="pres">
      <dgm:prSet presAssocID="{DE364056-F984-43FB-A8F9-0F90553EAC57}"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Открытая папка"/>
        </a:ext>
      </dgm:extLst>
    </dgm:pt>
    <dgm:pt modelId="{8778D162-82C9-4BF4-ABA6-0500B59CDBBA}" type="pres">
      <dgm:prSet presAssocID="{DE364056-F984-43FB-A8F9-0F90553EAC57}" presName="childNode" presStyleLbl="node1" presStyleIdx="2" presStyleCnt="3" custScaleX="116219">
        <dgm:presLayoutVars>
          <dgm:bulletEnabled val="1"/>
        </dgm:presLayoutVars>
      </dgm:prSet>
      <dgm:spPr/>
    </dgm:pt>
    <dgm:pt modelId="{607834A0-20F2-4A54-B49D-0E634FC7E053}" type="pres">
      <dgm:prSet presAssocID="{DE364056-F984-43FB-A8F9-0F90553EAC57}" presName="parentNode" presStyleLbl="revTx" presStyleIdx="2" presStyleCnt="3" custScaleX="95397">
        <dgm:presLayoutVars>
          <dgm:chMax val="0"/>
          <dgm:bulletEnabled val="1"/>
        </dgm:presLayoutVars>
      </dgm:prSet>
      <dgm:spPr/>
    </dgm:pt>
  </dgm:ptLst>
  <dgm:cxnLst>
    <dgm:cxn modelId="{1A37910A-E2FC-4CE3-86B4-FF5CDB69B82E}" srcId="{56408CF7-00A9-49FF-B9C0-D36655F3D5C2}" destId="{67FF6F0E-3F95-4D19-809C-10537F1E9230}" srcOrd="1" destOrd="0" parTransId="{516026EB-7284-48DB-8A11-2080B1ACDA35}" sibTransId="{BDFB1A6F-B6A9-4C70-8BF0-8966529F25FB}"/>
    <dgm:cxn modelId="{1625351A-998B-4177-8881-E6A1F4909033}" type="presOf" srcId="{890A6847-0D5D-4089-9A01-14BE7E429DE4}" destId="{7E2D9525-3BC1-41FC-99DA-29C05BCE8EDC}" srcOrd="0" destOrd="2" presId="urn:microsoft.com/office/officeart/2005/8/layout/hList2"/>
    <dgm:cxn modelId="{0E249326-ECC3-412F-9B98-A99E98A9714F}" srcId="{DE364056-F984-43FB-A8F9-0F90553EAC57}" destId="{40C7A53E-0EF5-4247-B4BB-81F4CFDBAD7F}" srcOrd="3" destOrd="0" parTransId="{644C495F-427C-4273-8C2D-CC489952A7E7}" sibTransId="{B9A723AF-F851-4177-8A6E-B9DAD9E490DF}"/>
    <dgm:cxn modelId="{4CE46829-4F35-4AB5-B7B9-3014E19142F4}" type="presOf" srcId="{56408CF7-00A9-49FF-B9C0-D36655F3D5C2}" destId="{B25C0CA8-E879-4902-AFC2-3A5C2E61D908}" srcOrd="0" destOrd="0" presId="urn:microsoft.com/office/officeart/2005/8/layout/hList2"/>
    <dgm:cxn modelId="{C7783B31-8A4A-4E95-93C1-85D41427E9F0}" srcId="{183B4EF5-BB33-4248-842E-C885F1E7002C}" destId="{56408CF7-00A9-49FF-B9C0-D36655F3D5C2}" srcOrd="1" destOrd="0" parTransId="{4AA6108D-7CB8-43D1-B65A-EBF12A429F06}" sibTransId="{0DAE66CA-5E5B-4D2D-B135-D46C820E670E}"/>
    <dgm:cxn modelId="{DAA7F639-A38B-4679-A458-1D8B69B9D6EF}" srcId="{183B4EF5-BB33-4248-842E-C885F1E7002C}" destId="{DE364056-F984-43FB-A8F9-0F90553EAC57}" srcOrd="2" destOrd="0" parTransId="{AB385C31-CA11-4DAC-814A-1ADA93A692F0}" sibTransId="{412361C8-F958-4B0A-A3E6-160C9EE72CC8}"/>
    <dgm:cxn modelId="{9B29733A-F623-4D89-8FB6-3CA5EFAB479F}" type="presOf" srcId="{40C7A53E-0EF5-4247-B4BB-81F4CFDBAD7F}" destId="{8778D162-82C9-4BF4-ABA6-0500B59CDBBA}" srcOrd="0" destOrd="3" presId="urn:microsoft.com/office/officeart/2005/8/layout/hList2"/>
    <dgm:cxn modelId="{58F77C5C-FFD8-4BC4-A1E9-1EED76294FC7}" srcId="{DE364056-F984-43FB-A8F9-0F90553EAC57}" destId="{EABED8B9-CE6D-442D-AFAA-477AD57FA709}" srcOrd="1" destOrd="0" parTransId="{4AC75275-F652-4949-A648-5DFC16E69F39}" sibTransId="{73688D0A-3B91-47FE-AD85-776310E38AD3}"/>
    <dgm:cxn modelId="{CBBE195D-F32A-4665-8A97-E9F89AA7360A}" srcId="{DE364056-F984-43FB-A8F9-0F90553EAC57}" destId="{D2E66637-36D2-4B89-8854-7F1E4135FF86}" srcOrd="2" destOrd="0" parTransId="{72CC8A45-8CB8-4162-BFE5-BE0C83D1DE89}" sibTransId="{6326C00D-1011-4CEE-B0DB-99D39BBEB773}"/>
    <dgm:cxn modelId="{9A454A5F-4A3F-4247-AFAA-26E97BFCB7F4}" type="presOf" srcId="{DE364056-F984-43FB-A8F9-0F90553EAC57}" destId="{607834A0-20F2-4A54-B49D-0E634FC7E053}" srcOrd="0" destOrd="0" presId="urn:microsoft.com/office/officeart/2005/8/layout/hList2"/>
    <dgm:cxn modelId="{29434A60-C471-4F9B-A0BF-DB793A200BFA}" type="presOf" srcId="{67FF6F0E-3F95-4D19-809C-10537F1E9230}" destId="{7E2D9525-3BC1-41FC-99DA-29C05BCE8EDC}" srcOrd="0" destOrd="1" presId="urn:microsoft.com/office/officeart/2005/8/layout/hList2"/>
    <dgm:cxn modelId="{6B374766-B71C-4B4B-9E40-AF936B97A7B7}" type="presOf" srcId="{62CB985C-449F-4568-8CDD-AFA53B658B71}" destId="{7E2D9525-3BC1-41FC-99DA-29C05BCE8EDC}" srcOrd="0" destOrd="0" presId="urn:microsoft.com/office/officeart/2005/8/layout/hList2"/>
    <dgm:cxn modelId="{2C8EEA47-41CA-4CE3-963A-7D70CF7F3539}" type="presOf" srcId="{D2E66637-36D2-4B89-8854-7F1E4135FF86}" destId="{8778D162-82C9-4BF4-ABA6-0500B59CDBBA}" srcOrd="0" destOrd="2" presId="urn:microsoft.com/office/officeart/2005/8/layout/hList2"/>
    <dgm:cxn modelId="{625E604F-35F9-43C0-80BF-9D489A06BEC1}" type="presOf" srcId="{11F63994-0461-4388-BB49-0664DF9C5242}" destId="{8CC4114B-1DA2-46D3-B1B1-55AB21F3E2D7}" srcOrd="0" destOrd="1" presId="urn:microsoft.com/office/officeart/2005/8/layout/hList2"/>
    <dgm:cxn modelId="{F0A2EE53-0245-47B1-911A-C5D57648E9AC}" type="presOf" srcId="{183B4EF5-BB33-4248-842E-C885F1E7002C}" destId="{063CB2C5-F1BE-4430-B79C-B27DBC192AF2}" srcOrd="0" destOrd="0" presId="urn:microsoft.com/office/officeart/2005/8/layout/hList2"/>
    <dgm:cxn modelId="{7A3A0955-B15C-43CB-B5CE-2911E57A66B3}" srcId="{DE364056-F984-43FB-A8F9-0F90553EAC57}" destId="{A737A030-2D83-4668-9E61-5551AC39D9C1}" srcOrd="0" destOrd="0" parTransId="{2EB6ADD5-00CA-4702-80BE-DC36C185F953}" sibTransId="{1869C057-6296-43FE-A5AB-01F9CCCB394F}"/>
    <dgm:cxn modelId="{AD938280-F426-432C-8164-4B23AE2A97DB}" srcId="{56408CF7-00A9-49FF-B9C0-D36655F3D5C2}" destId="{890A6847-0D5D-4089-9A01-14BE7E429DE4}" srcOrd="2" destOrd="0" parTransId="{6A31C2AC-735D-4FD9-89F7-F3684C0E6F89}" sibTransId="{C625B392-63BD-4499-878B-E1DBD8050646}"/>
    <dgm:cxn modelId="{964F8C82-9A13-4179-AB86-CA788C2DDA1D}" srcId="{19C0578D-8C1B-4CDC-93B9-F7E12BB4F790}" destId="{4080438E-9DAB-43AD-9E9F-106D784BBA76}" srcOrd="0" destOrd="0" parTransId="{A69B4AE6-276F-4504-BFF7-848D56FC9943}" sibTransId="{751EBB7C-9998-4B86-B0AE-795E89E6291C}"/>
    <dgm:cxn modelId="{C603BC8C-A8EE-4733-B0A9-129586602586}" srcId="{56408CF7-00A9-49FF-B9C0-D36655F3D5C2}" destId="{62CB985C-449F-4568-8CDD-AFA53B658B71}" srcOrd="0" destOrd="0" parTransId="{F06181AD-9A9E-4B17-BF8C-1B5CC2C7298D}" sibTransId="{DA8E2300-D09D-49C9-9E91-A69D5F2FAC8F}"/>
    <dgm:cxn modelId="{CD813EA2-8132-4ED7-ABE0-F96411145340}" srcId="{183B4EF5-BB33-4248-842E-C885F1E7002C}" destId="{19C0578D-8C1B-4CDC-93B9-F7E12BB4F790}" srcOrd="0" destOrd="0" parTransId="{7C3BAC73-ADB7-40B1-B16B-4BE7CE77F84C}" sibTransId="{9F284984-C36B-40E6-837E-2772C1ABC1FA}"/>
    <dgm:cxn modelId="{3E6302B2-9954-4F7E-B08A-0FDD70209F16}" type="presOf" srcId="{EABED8B9-CE6D-442D-AFAA-477AD57FA709}" destId="{8778D162-82C9-4BF4-ABA6-0500B59CDBBA}" srcOrd="0" destOrd="1" presId="urn:microsoft.com/office/officeart/2005/8/layout/hList2"/>
    <dgm:cxn modelId="{D5386EC8-C39E-450A-BF19-8C7CC58AAE35}" srcId="{19C0578D-8C1B-4CDC-93B9-F7E12BB4F790}" destId="{11F63994-0461-4388-BB49-0664DF9C5242}" srcOrd="1" destOrd="0" parTransId="{A97457BB-BEE4-4C07-8B43-5CFBA08A9EA9}" sibTransId="{943C1DF0-1919-4B30-8C03-38DDE986DF04}"/>
    <dgm:cxn modelId="{525B95D0-F1E1-4FA1-BCCD-3152D3BAB6F5}" type="presOf" srcId="{4080438E-9DAB-43AD-9E9F-106D784BBA76}" destId="{8CC4114B-1DA2-46D3-B1B1-55AB21F3E2D7}" srcOrd="0" destOrd="0" presId="urn:microsoft.com/office/officeart/2005/8/layout/hList2"/>
    <dgm:cxn modelId="{386BE4E0-7427-4D7A-A846-C099BBD3555F}" type="presOf" srcId="{19C0578D-8C1B-4CDC-93B9-F7E12BB4F790}" destId="{D8DDCA9C-4613-46A0-ABC0-9C203946D8B4}" srcOrd="0" destOrd="0" presId="urn:microsoft.com/office/officeart/2005/8/layout/hList2"/>
    <dgm:cxn modelId="{7BDD9EEC-837C-407C-9EA3-330538ACB4EA}" type="presOf" srcId="{A737A030-2D83-4668-9E61-5551AC39D9C1}" destId="{8778D162-82C9-4BF4-ABA6-0500B59CDBBA}" srcOrd="0" destOrd="0" presId="urn:microsoft.com/office/officeart/2005/8/layout/hList2"/>
    <dgm:cxn modelId="{D15AA2B6-2D18-4A7B-A01F-51FC854FC5FB}" type="presParOf" srcId="{063CB2C5-F1BE-4430-B79C-B27DBC192AF2}" destId="{C1C2C235-36E9-4C84-934F-47E2C40E75FA}" srcOrd="0" destOrd="0" presId="urn:microsoft.com/office/officeart/2005/8/layout/hList2"/>
    <dgm:cxn modelId="{F7F5EE8C-E425-41EF-AD08-EA6617E45853}" type="presParOf" srcId="{C1C2C235-36E9-4C84-934F-47E2C40E75FA}" destId="{0F60E5DD-6B71-4FE6-9E6F-B21F60B01EE4}" srcOrd="0" destOrd="0" presId="urn:microsoft.com/office/officeart/2005/8/layout/hList2"/>
    <dgm:cxn modelId="{839AF771-4B32-472A-A8A4-BCA454D760E4}" type="presParOf" srcId="{C1C2C235-36E9-4C84-934F-47E2C40E75FA}" destId="{8CC4114B-1DA2-46D3-B1B1-55AB21F3E2D7}" srcOrd="1" destOrd="0" presId="urn:microsoft.com/office/officeart/2005/8/layout/hList2"/>
    <dgm:cxn modelId="{55C07B25-4F0F-4D37-A2A5-AABA8F7005DC}" type="presParOf" srcId="{C1C2C235-36E9-4C84-934F-47E2C40E75FA}" destId="{D8DDCA9C-4613-46A0-ABC0-9C203946D8B4}" srcOrd="2" destOrd="0" presId="urn:microsoft.com/office/officeart/2005/8/layout/hList2"/>
    <dgm:cxn modelId="{A614EB3D-E776-4C5C-850D-912C4DC98DD2}" type="presParOf" srcId="{063CB2C5-F1BE-4430-B79C-B27DBC192AF2}" destId="{0577C1D5-0633-4D4A-9350-F069054FE28C}" srcOrd="1" destOrd="0" presId="urn:microsoft.com/office/officeart/2005/8/layout/hList2"/>
    <dgm:cxn modelId="{EF0E8948-B8DD-43DA-AFAC-B1925181E258}" type="presParOf" srcId="{063CB2C5-F1BE-4430-B79C-B27DBC192AF2}" destId="{75AFB8D0-8043-4F60-BEEA-3D8D8902561D}" srcOrd="2" destOrd="0" presId="urn:microsoft.com/office/officeart/2005/8/layout/hList2"/>
    <dgm:cxn modelId="{91917657-7DA1-46A7-A905-341448E665B3}" type="presParOf" srcId="{75AFB8D0-8043-4F60-BEEA-3D8D8902561D}" destId="{E38997E2-5B26-4F79-9332-5BB40A1F3224}" srcOrd="0" destOrd="0" presId="urn:microsoft.com/office/officeart/2005/8/layout/hList2"/>
    <dgm:cxn modelId="{03513B84-9A4D-49A6-8809-8AE324FA4E83}" type="presParOf" srcId="{75AFB8D0-8043-4F60-BEEA-3D8D8902561D}" destId="{7E2D9525-3BC1-41FC-99DA-29C05BCE8EDC}" srcOrd="1" destOrd="0" presId="urn:microsoft.com/office/officeart/2005/8/layout/hList2"/>
    <dgm:cxn modelId="{C8062DAF-7487-4899-8F7F-241BE992B7F6}" type="presParOf" srcId="{75AFB8D0-8043-4F60-BEEA-3D8D8902561D}" destId="{B25C0CA8-E879-4902-AFC2-3A5C2E61D908}" srcOrd="2" destOrd="0" presId="urn:microsoft.com/office/officeart/2005/8/layout/hList2"/>
    <dgm:cxn modelId="{54A05EE4-08E7-4DC2-9BBC-939407AD0EFF}" type="presParOf" srcId="{063CB2C5-F1BE-4430-B79C-B27DBC192AF2}" destId="{1E8DEC96-0D0D-444E-8961-2ACFF58B6F99}" srcOrd="3" destOrd="0" presId="urn:microsoft.com/office/officeart/2005/8/layout/hList2"/>
    <dgm:cxn modelId="{3B61CF0A-6414-4CB4-A8E2-BE1806C3A49F}" type="presParOf" srcId="{063CB2C5-F1BE-4430-B79C-B27DBC192AF2}" destId="{C595BB0F-33C9-48F7-BEF2-BD3204158C45}" srcOrd="4" destOrd="0" presId="urn:microsoft.com/office/officeart/2005/8/layout/hList2"/>
    <dgm:cxn modelId="{07675838-1847-4BD6-84B1-9AED2A364943}" type="presParOf" srcId="{C595BB0F-33C9-48F7-BEF2-BD3204158C45}" destId="{CF4ACF85-F766-4ED4-976E-DEE6AD829BB7}" srcOrd="0" destOrd="0" presId="urn:microsoft.com/office/officeart/2005/8/layout/hList2"/>
    <dgm:cxn modelId="{B31FE999-BEEF-4A74-A75B-62B319CB6B89}" type="presParOf" srcId="{C595BB0F-33C9-48F7-BEF2-BD3204158C45}" destId="{8778D162-82C9-4BF4-ABA6-0500B59CDBBA}" srcOrd="1" destOrd="0" presId="urn:microsoft.com/office/officeart/2005/8/layout/hList2"/>
    <dgm:cxn modelId="{C1E5736C-BDB6-4793-A9AF-A59208A84E2E}" type="presParOf" srcId="{C595BB0F-33C9-48F7-BEF2-BD3204158C45}" destId="{607834A0-20F2-4A54-B49D-0E634FC7E05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3B4EF5-BB33-4248-842E-C885F1E7002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19C0578D-8C1B-4CDC-93B9-F7E12BB4F790}">
      <dgm:prSet phldrT="[Текст]" custT="1"/>
      <dgm:spPr/>
      <dgm:t>
        <a:bodyPr/>
        <a:lstStyle/>
        <a:p>
          <a:r>
            <a:rPr lang="ru-RU" sz="2000" dirty="0">
              <a:solidFill>
                <a:srgbClr val="002060"/>
              </a:solidFill>
              <a:latin typeface="Arial" panose="020B0604020202020204" pitchFamily="34" charset="0"/>
              <a:cs typeface="Arial" panose="020B0604020202020204" pitchFamily="34" charset="0"/>
            </a:rPr>
            <a:t>Задача 2 реформы</a:t>
          </a:r>
        </a:p>
      </dgm:t>
    </dgm:pt>
    <dgm:pt modelId="{7C3BAC73-ADB7-40B1-B16B-4BE7CE77F84C}" type="parTrans" cxnId="{CD813EA2-8132-4ED7-ABE0-F96411145340}">
      <dgm:prSet/>
      <dgm:spPr/>
      <dgm:t>
        <a:bodyPr/>
        <a:lstStyle/>
        <a:p>
          <a:endParaRPr lang="ru-RU"/>
        </a:p>
      </dgm:t>
    </dgm:pt>
    <dgm:pt modelId="{9F284984-C36B-40E6-837E-2772C1ABC1FA}" type="sibTrans" cxnId="{CD813EA2-8132-4ED7-ABE0-F96411145340}">
      <dgm:prSet/>
      <dgm:spPr/>
      <dgm:t>
        <a:bodyPr/>
        <a:lstStyle/>
        <a:p>
          <a:endParaRPr lang="ru-RU"/>
        </a:p>
      </dgm:t>
    </dgm:pt>
    <dgm:pt modelId="{4080438E-9DAB-43AD-9E9F-106D784BBA76}">
      <dgm:prSet phldrT="[Текст]" custT="1"/>
      <dgm:spPr/>
      <dgm:t>
        <a:bodyPr/>
        <a:lstStyle/>
        <a:p>
          <a:r>
            <a:rPr lang="ru-RU" sz="1400" dirty="0">
              <a:latin typeface="Arial" panose="020B0604020202020204" pitchFamily="34" charset="0"/>
              <a:cs typeface="Arial" panose="020B0604020202020204" pitchFamily="34" charset="0"/>
            </a:rPr>
            <a:t>Совершенствование подходов к стратегическому и бюджетному планированию, а также проведению реформ</a:t>
          </a:r>
        </a:p>
      </dgm:t>
    </dgm:pt>
    <dgm:pt modelId="{A69B4AE6-276F-4504-BFF7-848D56FC9943}" type="parTrans" cxnId="{964F8C82-9A13-4179-AB86-CA788C2DDA1D}">
      <dgm:prSet/>
      <dgm:spPr/>
      <dgm:t>
        <a:bodyPr/>
        <a:lstStyle/>
        <a:p>
          <a:endParaRPr lang="ru-RU"/>
        </a:p>
      </dgm:t>
    </dgm:pt>
    <dgm:pt modelId="{751EBB7C-9998-4B86-B0AE-795E89E6291C}" type="sibTrans" cxnId="{964F8C82-9A13-4179-AB86-CA788C2DDA1D}">
      <dgm:prSet/>
      <dgm:spPr/>
      <dgm:t>
        <a:bodyPr/>
        <a:lstStyle/>
        <a:p>
          <a:endParaRPr lang="ru-RU"/>
        </a:p>
      </dgm:t>
    </dgm:pt>
    <dgm:pt modelId="{56408CF7-00A9-49FF-B9C0-D36655F3D5C2}">
      <dgm:prSet phldrT="[Текст]" custT="1"/>
      <dgm:spPr/>
      <dgm:t>
        <a:bodyPr/>
        <a:lstStyle/>
        <a:p>
          <a:r>
            <a:rPr lang="en-US" sz="2000" dirty="0">
              <a:solidFill>
                <a:srgbClr val="002060"/>
              </a:solidFill>
              <a:latin typeface="Arial" panose="020B0604020202020204" pitchFamily="34" charset="0"/>
              <a:cs typeface="Arial" panose="020B0604020202020204" pitchFamily="34" charset="0"/>
            </a:rPr>
            <a:t>KPI</a:t>
          </a:r>
          <a:endParaRPr lang="ru-RU" sz="2000" dirty="0">
            <a:solidFill>
              <a:srgbClr val="002060"/>
            </a:solidFill>
            <a:latin typeface="Arial" panose="020B0604020202020204" pitchFamily="34" charset="0"/>
            <a:cs typeface="Arial" panose="020B0604020202020204" pitchFamily="34" charset="0"/>
          </a:endParaRPr>
        </a:p>
      </dgm:t>
    </dgm:pt>
    <dgm:pt modelId="{4AA6108D-7CB8-43D1-B65A-EBF12A429F06}" type="parTrans" cxnId="{C7783B31-8A4A-4E95-93C1-85D41427E9F0}">
      <dgm:prSet/>
      <dgm:spPr/>
      <dgm:t>
        <a:bodyPr/>
        <a:lstStyle/>
        <a:p>
          <a:endParaRPr lang="ru-RU"/>
        </a:p>
      </dgm:t>
    </dgm:pt>
    <dgm:pt modelId="{0DAE66CA-5E5B-4D2D-B135-D46C820E670E}" type="sibTrans" cxnId="{C7783B31-8A4A-4E95-93C1-85D41427E9F0}">
      <dgm:prSet/>
      <dgm:spPr/>
      <dgm:t>
        <a:bodyPr/>
        <a:lstStyle/>
        <a:p>
          <a:endParaRPr lang="ru-RU"/>
        </a:p>
      </dgm:t>
    </dgm:pt>
    <dgm:pt modelId="{62CB985C-449F-4568-8CDD-AFA53B658B71}">
      <dgm:prSet phldrT="[Текст]" custT="1"/>
      <dgm:spPr/>
      <dgm:t>
        <a:bodyPr/>
        <a:lstStyle/>
        <a:p>
          <a:r>
            <a:rPr lang="ru-RU" sz="1400" dirty="0">
              <a:latin typeface="Arial" panose="020B0604020202020204" pitchFamily="34" charset="0"/>
              <a:cs typeface="Arial" panose="020B0604020202020204" pitchFamily="34" charset="0"/>
            </a:rPr>
            <a:t>Индекс эффективности государственного управления Всемирного банка (</a:t>
          </a:r>
          <a:r>
            <a:rPr lang="ru-RU" sz="1400" dirty="0" err="1">
              <a:latin typeface="Arial" panose="020B0604020202020204" pitchFamily="34" charset="0"/>
              <a:cs typeface="Arial" panose="020B0604020202020204" pitchFamily="34" charset="0"/>
            </a:rPr>
            <a:t>Government</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Effectiveness</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процентиль</a:t>
          </a:r>
          <a:r>
            <a:rPr lang="ru-RU" sz="1400" dirty="0">
              <a:latin typeface="Arial" panose="020B0604020202020204" pitchFamily="34" charset="0"/>
              <a:cs typeface="Arial" panose="020B0604020202020204" pitchFamily="34" charset="0"/>
            </a:rPr>
            <a:t>: 2021 год – 59-62.. 2030 год – 78-80;</a:t>
          </a:r>
        </a:p>
      </dgm:t>
    </dgm:pt>
    <dgm:pt modelId="{F06181AD-9A9E-4B17-BF8C-1B5CC2C7298D}" type="parTrans" cxnId="{C603BC8C-A8EE-4733-B0A9-129586602586}">
      <dgm:prSet/>
      <dgm:spPr/>
      <dgm:t>
        <a:bodyPr/>
        <a:lstStyle/>
        <a:p>
          <a:endParaRPr lang="ru-RU"/>
        </a:p>
      </dgm:t>
    </dgm:pt>
    <dgm:pt modelId="{DA8E2300-D09D-49C9-9E91-A69D5F2FAC8F}" type="sibTrans" cxnId="{C603BC8C-A8EE-4733-B0A9-129586602586}">
      <dgm:prSet/>
      <dgm:spPr/>
      <dgm:t>
        <a:bodyPr/>
        <a:lstStyle/>
        <a:p>
          <a:endParaRPr lang="ru-RU"/>
        </a:p>
      </dgm:t>
    </dgm:pt>
    <dgm:pt modelId="{DE364056-F984-43FB-A8F9-0F90553EAC57}">
      <dgm:prSet phldrT="[Текст]" custT="1"/>
      <dgm:spPr/>
      <dgm:t>
        <a:bodyPr/>
        <a:lstStyle/>
        <a:p>
          <a:r>
            <a:rPr lang="ru-RU" sz="2000" dirty="0">
              <a:solidFill>
                <a:srgbClr val="002060"/>
              </a:solidFill>
              <a:latin typeface="Arial" panose="020B0604020202020204" pitchFamily="34" charset="0"/>
              <a:cs typeface="Arial" panose="020B0604020202020204" pitchFamily="34" charset="0"/>
            </a:rPr>
            <a:t>Группа проектов </a:t>
          </a:r>
        </a:p>
      </dgm:t>
    </dgm:pt>
    <dgm:pt modelId="{AB385C31-CA11-4DAC-814A-1ADA93A692F0}" type="parTrans" cxnId="{DAA7F639-A38B-4679-A458-1D8B69B9D6EF}">
      <dgm:prSet/>
      <dgm:spPr/>
      <dgm:t>
        <a:bodyPr/>
        <a:lstStyle/>
        <a:p>
          <a:endParaRPr lang="ru-RU"/>
        </a:p>
      </dgm:t>
    </dgm:pt>
    <dgm:pt modelId="{412361C8-F958-4B0A-A3E6-160C9EE72CC8}" type="sibTrans" cxnId="{DAA7F639-A38B-4679-A458-1D8B69B9D6EF}">
      <dgm:prSet/>
      <dgm:spPr/>
      <dgm:t>
        <a:bodyPr/>
        <a:lstStyle/>
        <a:p>
          <a:endParaRPr lang="ru-RU"/>
        </a:p>
      </dgm:t>
    </dgm:pt>
    <dgm:pt modelId="{A737A030-2D83-4668-9E61-5551AC39D9C1}">
      <dgm:prSet phldrT="[Текст]" custT="1"/>
      <dgm:spPr/>
      <dgm:t>
        <a:bodyPr/>
        <a:lstStyle/>
        <a:p>
          <a:r>
            <a:rPr lang="ru-RU" sz="1400" dirty="0">
              <a:latin typeface="Arial" panose="020B0604020202020204" pitchFamily="34" charset="0"/>
              <a:cs typeface="Arial" panose="020B0604020202020204" pitchFamily="34" charset="0"/>
            </a:rPr>
            <a:t>"Дебюрократизация порядка утверждения и внесения изменений в документы СГП" – 1 проект</a:t>
          </a:r>
        </a:p>
      </dgm:t>
    </dgm:pt>
    <dgm:pt modelId="{2EB6ADD5-00CA-4702-80BE-DC36C185F953}" type="parTrans" cxnId="{7A3A0955-B15C-43CB-B5CE-2911E57A66B3}">
      <dgm:prSet/>
      <dgm:spPr/>
      <dgm:t>
        <a:bodyPr/>
        <a:lstStyle/>
        <a:p>
          <a:endParaRPr lang="ru-RU"/>
        </a:p>
      </dgm:t>
    </dgm:pt>
    <dgm:pt modelId="{1869C057-6296-43FE-A5AB-01F9CCCB394F}" type="sibTrans" cxnId="{7A3A0955-B15C-43CB-B5CE-2911E57A66B3}">
      <dgm:prSet/>
      <dgm:spPr/>
      <dgm:t>
        <a:bodyPr/>
        <a:lstStyle/>
        <a:p>
          <a:endParaRPr lang="ru-RU"/>
        </a:p>
      </dgm:t>
    </dgm:pt>
    <dgm:pt modelId="{E93129B5-4497-4BE4-8DFD-28B767EF918A}">
      <dgm:prSet phldrT="[Текст]" custT="1"/>
      <dgm:spPr/>
      <dgm:t>
        <a:bodyPr/>
        <a:lstStyle/>
        <a:p>
          <a:r>
            <a:rPr lang="ru-RU" sz="1400" dirty="0">
              <a:latin typeface="Arial" panose="020B0604020202020204" pitchFamily="34" charset="0"/>
              <a:cs typeface="Arial" panose="020B0604020202020204" pitchFamily="34" charset="0"/>
            </a:rPr>
            <a:t>Цель (задача реформы): процесс стратегического и бюджетного планирования </a:t>
          </a:r>
          <a:r>
            <a:rPr lang="ru-RU" sz="1400" dirty="0" err="1">
              <a:latin typeface="Arial" panose="020B0604020202020204" pitchFamily="34" charset="0"/>
              <a:cs typeface="Arial" panose="020B0604020202020204" pitchFamily="34" charset="0"/>
            </a:rPr>
            <a:t>дебюрократизирован</a:t>
          </a:r>
          <a:r>
            <a:rPr lang="ru-RU" sz="1400" dirty="0">
              <a:latin typeface="Arial" panose="020B0604020202020204" pitchFamily="34" charset="0"/>
              <a:cs typeface="Arial" panose="020B0604020202020204" pitchFamily="34" charset="0"/>
            </a:rPr>
            <a:t>, взаимоувязан как на республиканском, так и на местном уровнях, осуществляется с использованием научных подходов с вовлечением гражданского и экспертного сообществ</a:t>
          </a:r>
        </a:p>
      </dgm:t>
    </dgm:pt>
    <dgm:pt modelId="{9982B4F9-7698-4E12-ABC0-48AC065E726D}" type="parTrans" cxnId="{C2C2C0B6-D1D6-4AEB-A052-5305BA41AA01}">
      <dgm:prSet/>
      <dgm:spPr/>
      <dgm:t>
        <a:bodyPr/>
        <a:lstStyle/>
        <a:p>
          <a:endParaRPr lang="ru-RU"/>
        </a:p>
      </dgm:t>
    </dgm:pt>
    <dgm:pt modelId="{D2D391F9-34B3-4C28-8BA8-C17925914967}" type="sibTrans" cxnId="{C2C2C0B6-D1D6-4AEB-A052-5305BA41AA01}">
      <dgm:prSet/>
      <dgm:spPr/>
      <dgm:t>
        <a:bodyPr/>
        <a:lstStyle/>
        <a:p>
          <a:endParaRPr lang="ru-RU"/>
        </a:p>
      </dgm:t>
    </dgm:pt>
    <dgm:pt modelId="{DA10E968-BC7A-4B24-B86F-6EF3C8973CC9}">
      <dgm:prSet phldrT="[Текст]" custT="1"/>
      <dgm:spPr/>
      <dgm:t>
        <a:bodyPr/>
        <a:lstStyle/>
        <a:p>
          <a:r>
            <a:rPr lang="ru-RU" sz="1400" dirty="0">
              <a:latin typeface="Arial" panose="020B0604020202020204" pitchFamily="34" charset="0"/>
              <a:cs typeface="Arial" panose="020B0604020202020204" pitchFamily="34" charset="0"/>
            </a:rPr>
            <a:t>индекс учета мнения населения и подотчетность государственных органов Всемирного банка (Voice and Accountability), процентиль: 2021 год – 20… 2030 год – 87</a:t>
          </a:r>
        </a:p>
      </dgm:t>
    </dgm:pt>
    <dgm:pt modelId="{FE4BCF49-041A-4849-B046-B2242A302B31}" type="parTrans" cxnId="{CA48FE47-CAFF-4E5B-962C-CC3906D261F9}">
      <dgm:prSet/>
      <dgm:spPr/>
      <dgm:t>
        <a:bodyPr/>
        <a:lstStyle/>
        <a:p>
          <a:endParaRPr lang="ru-RU"/>
        </a:p>
      </dgm:t>
    </dgm:pt>
    <dgm:pt modelId="{B9008A94-ED62-404E-8494-B73F7D7DBC15}" type="sibTrans" cxnId="{CA48FE47-CAFF-4E5B-962C-CC3906D261F9}">
      <dgm:prSet/>
      <dgm:spPr/>
      <dgm:t>
        <a:bodyPr/>
        <a:lstStyle/>
        <a:p>
          <a:endParaRPr lang="ru-RU"/>
        </a:p>
      </dgm:t>
    </dgm:pt>
    <dgm:pt modelId="{063CB2C5-F1BE-4430-B79C-B27DBC192AF2}" type="pres">
      <dgm:prSet presAssocID="{183B4EF5-BB33-4248-842E-C885F1E7002C}" presName="linearFlow" presStyleCnt="0">
        <dgm:presLayoutVars>
          <dgm:dir/>
          <dgm:animLvl val="lvl"/>
          <dgm:resizeHandles/>
        </dgm:presLayoutVars>
      </dgm:prSet>
      <dgm:spPr/>
    </dgm:pt>
    <dgm:pt modelId="{C1C2C235-36E9-4C84-934F-47E2C40E75FA}" type="pres">
      <dgm:prSet presAssocID="{19C0578D-8C1B-4CDC-93B9-F7E12BB4F790}" presName="compositeNode" presStyleCnt="0">
        <dgm:presLayoutVars>
          <dgm:bulletEnabled val="1"/>
        </dgm:presLayoutVars>
      </dgm:prSet>
      <dgm:spPr/>
    </dgm:pt>
    <dgm:pt modelId="{0F60E5DD-6B71-4FE6-9E6F-B21F60B01EE4}" type="pres">
      <dgm:prSet presAssocID="{19C0578D-8C1B-4CDC-93B9-F7E12BB4F790}"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Целевая аудитория"/>
        </a:ext>
      </dgm:extLst>
    </dgm:pt>
    <dgm:pt modelId="{8CC4114B-1DA2-46D3-B1B1-55AB21F3E2D7}" type="pres">
      <dgm:prSet presAssocID="{19C0578D-8C1B-4CDC-93B9-F7E12BB4F790}" presName="childNode" presStyleLbl="node1" presStyleIdx="0" presStyleCnt="3" custScaleX="103914" custLinFactNeighborX="-825" custLinFactNeighborY="0">
        <dgm:presLayoutVars>
          <dgm:bulletEnabled val="1"/>
        </dgm:presLayoutVars>
      </dgm:prSet>
      <dgm:spPr/>
    </dgm:pt>
    <dgm:pt modelId="{D8DDCA9C-4613-46A0-ABC0-9C203946D8B4}" type="pres">
      <dgm:prSet presAssocID="{19C0578D-8C1B-4CDC-93B9-F7E12BB4F790}" presName="parentNode" presStyleLbl="revTx" presStyleIdx="0" presStyleCnt="3" custScaleX="63906">
        <dgm:presLayoutVars>
          <dgm:chMax val="0"/>
          <dgm:bulletEnabled val="1"/>
        </dgm:presLayoutVars>
      </dgm:prSet>
      <dgm:spPr/>
    </dgm:pt>
    <dgm:pt modelId="{0577C1D5-0633-4D4A-9350-F069054FE28C}" type="pres">
      <dgm:prSet presAssocID="{9F284984-C36B-40E6-837E-2772C1ABC1FA}" presName="sibTrans" presStyleCnt="0"/>
      <dgm:spPr/>
    </dgm:pt>
    <dgm:pt modelId="{75AFB8D0-8043-4F60-BEEA-3D8D8902561D}" type="pres">
      <dgm:prSet presAssocID="{56408CF7-00A9-49FF-B9C0-D36655F3D5C2}" presName="compositeNode" presStyleCnt="0">
        <dgm:presLayoutVars>
          <dgm:bulletEnabled val="1"/>
        </dgm:presLayoutVars>
      </dgm:prSet>
      <dgm:spPr/>
    </dgm:pt>
    <dgm:pt modelId="{E38997E2-5B26-4F79-9332-5BB40A1F3224}" type="pres">
      <dgm:prSet presAssocID="{56408CF7-00A9-49FF-B9C0-D36655F3D5C2}"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Расширение бизнеса"/>
        </a:ext>
      </dgm:extLst>
    </dgm:pt>
    <dgm:pt modelId="{7E2D9525-3BC1-41FC-99DA-29C05BCE8EDC}" type="pres">
      <dgm:prSet presAssocID="{56408CF7-00A9-49FF-B9C0-D36655F3D5C2}" presName="childNode" presStyleLbl="node1" presStyleIdx="1" presStyleCnt="3" custScaleX="110970">
        <dgm:presLayoutVars>
          <dgm:bulletEnabled val="1"/>
        </dgm:presLayoutVars>
      </dgm:prSet>
      <dgm:spPr/>
    </dgm:pt>
    <dgm:pt modelId="{B25C0CA8-E879-4902-AFC2-3A5C2E61D908}" type="pres">
      <dgm:prSet presAssocID="{56408CF7-00A9-49FF-B9C0-D36655F3D5C2}" presName="parentNode" presStyleLbl="revTx" presStyleIdx="1" presStyleCnt="3">
        <dgm:presLayoutVars>
          <dgm:chMax val="0"/>
          <dgm:bulletEnabled val="1"/>
        </dgm:presLayoutVars>
      </dgm:prSet>
      <dgm:spPr/>
    </dgm:pt>
    <dgm:pt modelId="{1E8DEC96-0D0D-444E-8961-2ACFF58B6F99}" type="pres">
      <dgm:prSet presAssocID="{0DAE66CA-5E5B-4D2D-B135-D46C820E670E}" presName="sibTrans" presStyleCnt="0"/>
      <dgm:spPr/>
    </dgm:pt>
    <dgm:pt modelId="{C595BB0F-33C9-48F7-BEF2-BD3204158C45}" type="pres">
      <dgm:prSet presAssocID="{DE364056-F984-43FB-A8F9-0F90553EAC57}" presName="compositeNode" presStyleCnt="0">
        <dgm:presLayoutVars>
          <dgm:bulletEnabled val="1"/>
        </dgm:presLayoutVars>
      </dgm:prSet>
      <dgm:spPr/>
    </dgm:pt>
    <dgm:pt modelId="{CF4ACF85-F766-4ED4-976E-DEE6AD829BB7}" type="pres">
      <dgm:prSet presAssocID="{DE364056-F984-43FB-A8F9-0F90553EAC57}"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Круговая диаграмма"/>
        </a:ext>
      </dgm:extLst>
    </dgm:pt>
    <dgm:pt modelId="{8778D162-82C9-4BF4-ABA6-0500B59CDBBA}" type="pres">
      <dgm:prSet presAssocID="{DE364056-F984-43FB-A8F9-0F90553EAC57}" presName="childNode" presStyleLbl="node1" presStyleIdx="2" presStyleCnt="3" custScaleX="116219">
        <dgm:presLayoutVars>
          <dgm:bulletEnabled val="1"/>
        </dgm:presLayoutVars>
      </dgm:prSet>
      <dgm:spPr/>
    </dgm:pt>
    <dgm:pt modelId="{607834A0-20F2-4A54-B49D-0E634FC7E053}" type="pres">
      <dgm:prSet presAssocID="{DE364056-F984-43FB-A8F9-0F90553EAC57}" presName="parentNode" presStyleLbl="revTx" presStyleIdx="2" presStyleCnt="3" custScaleX="95397">
        <dgm:presLayoutVars>
          <dgm:chMax val="0"/>
          <dgm:bulletEnabled val="1"/>
        </dgm:presLayoutVars>
      </dgm:prSet>
      <dgm:spPr/>
    </dgm:pt>
  </dgm:ptLst>
  <dgm:cxnLst>
    <dgm:cxn modelId="{4CE46829-4F35-4AB5-B7B9-3014E19142F4}" type="presOf" srcId="{56408CF7-00A9-49FF-B9C0-D36655F3D5C2}" destId="{B25C0CA8-E879-4902-AFC2-3A5C2E61D908}" srcOrd="0" destOrd="0" presId="urn:microsoft.com/office/officeart/2005/8/layout/hList2"/>
    <dgm:cxn modelId="{C7783B31-8A4A-4E95-93C1-85D41427E9F0}" srcId="{183B4EF5-BB33-4248-842E-C885F1E7002C}" destId="{56408CF7-00A9-49FF-B9C0-D36655F3D5C2}" srcOrd="1" destOrd="0" parTransId="{4AA6108D-7CB8-43D1-B65A-EBF12A429F06}" sibTransId="{0DAE66CA-5E5B-4D2D-B135-D46C820E670E}"/>
    <dgm:cxn modelId="{DAA7F639-A38B-4679-A458-1D8B69B9D6EF}" srcId="{183B4EF5-BB33-4248-842E-C885F1E7002C}" destId="{DE364056-F984-43FB-A8F9-0F90553EAC57}" srcOrd="2" destOrd="0" parTransId="{AB385C31-CA11-4DAC-814A-1ADA93A692F0}" sibTransId="{412361C8-F958-4B0A-A3E6-160C9EE72CC8}"/>
    <dgm:cxn modelId="{9A454A5F-4A3F-4247-AFAA-26E97BFCB7F4}" type="presOf" srcId="{DE364056-F984-43FB-A8F9-0F90553EAC57}" destId="{607834A0-20F2-4A54-B49D-0E634FC7E053}" srcOrd="0" destOrd="0" presId="urn:microsoft.com/office/officeart/2005/8/layout/hList2"/>
    <dgm:cxn modelId="{6B374766-B71C-4B4B-9E40-AF936B97A7B7}" type="presOf" srcId="{62CB985C-449F-4568-8CDD-AFA53B658B71}" destId="{7E2D9525-3BC1-41FC-99DA-29C05BCE8EDC}" srcOrd="0" destOrd="0" presId="urn:microsoft.com/office/officeart/2005/8/layout/hList2"/>
    <dgm:cxn modelId="{CA48FE47-CAFF-4E5B-962C-CC3906D261F9}" srcId="{56408CF7-00A9-49FF-B9C0-D36655F3D5C2}" destId="{DA10E968-BC7A-4B24-B86F-6EF3C8973CC9}" srcOrd="1" destOrd="0" parTransId="{FE4BCF49-041A-4849-B046-B2242A302B31}" sibTransId="{B9008A94-ED62-404E-8494-B73F7D7DBC15}"/>
    <dgm:cxn modelId="{F0A2EE53-0245-47B1-911A-C5D57648E9AC}" type="presOf" srcId="{183B4EF5-BB33-4248-842E-C885F1E7002C}" destId="{063CB2C5-F1BE-4430-B79C-B27DBC192AF2}" srcOrd="0" destOrd="0" presId="urn:microsoft.com/office/officeart/2005/8/layout/hList2"/>
    <dgm:cxn modelId="{7A3A0955-B15C-43CB-B5CE-2911E57A66B3}" srcId="{DE364056-F984-43FB-A8F9-0F90553EAC57}" destId="{A737A030-2D83-4668-9E61-5551AC39D9C1}" srcOrd="0" destOrd="0" parTransId="{2EB6ADD5-00CA-4702-80BE-DC36C185F953}" sibTransId="{1869C057-6296-43FE-A5AB-01F9CCCB394F}"/>
    <dgm:cxn modelId="{964F8C82-9A13-4179-AB86-CA788C2DDA1D}" srcId="{19C0578D-8C1B-4CDC-93B9-F7E12BB4F790}" destId="{4080438E-9DAB-43AD-9E9F-106D784BBA76}" srcOrd="0" destOrd="0" parTransId="{A69B4AE6-276F-4504-BFF7-848D56FC9943}" sibTransId="{751EBB7C-9998-4B86-B0AE-795E89E6291C}"/>
    <dgm:cxn modelId="{C603BC8C-A8EE-4733-B0A9-129586602586}" srcId="{56408CF7-00A9-49FF-B9C0-D36655F3D5C2}" destId="{62CB985C-449F-4568-8CDD-AFA53B658B71}" srcOrd="0" destOrd="0" parTransId="{F06181AD-9A9E-4B17-BF8C-1B5CC2C7298D}" sibTransId="{DA8E2300-D09D-49C9-9E91-A69D5F2FAC8F}"/>
    <dgm:cxn modelId="{CD813EA2-8132-4ED7-ABE0-F96411145340}" srcId="{183B4EF5-BB33-4248-842E-C885F1E7002C}" destId="{19C0578D-8C1B-4CDC-93B9-F7E12BB4F790}" srcOrd="0" destOrd="0" parTransId="{7C3BAC73-ADB7-40B1-B16B-4BE7CE77F84C}" sibTransId="{9F284984-C36B-40E6-837E-2772C1ABC1FA}"/>
    <dgm:cxn modelId="{C2C2C0B6-D1D6-4AEB-A052-5305BA41AA01}" srcId="{19C0578D-8C1B-4CDC-93B9-F7E12BB4F790}" destId="{E93129B5-4497-4BE4-8DFD-28B767EF918A}" srcOrd="1" destOrd="0" parTransId="{9982B4F9-7698-4E12-ABC0-48AC065E726D}" sibTransId="{D2D391F9-34B3-4C28-8BA8-C17925914967}"/>
    <dgm:cxn modelId="{A4EE28BB-961A-40F4-BD44-AA7E144192E0}" type="presOf" srcId="{DA10E968-BC7A-4B24-B86F-6EF3C8973CC9}" destId="{7E2D9525-3BC1-41FC-99DA-29C05BCE8EDC}" srcOrd="0" destOrd="1" presId="urn:microsoft.com/office/officeart/2005/8/layout/hList2"/>
    <dgm:cxn modelId="{30D170CB-262B-49BD-A1E1-9F3B495622DC}" type="presOf" srcId="{E93129B5-4497-4BE4-8DFD-28B767EF918A}" destId="{8CC4114B-1DA2-46D3-B1B1-55AB21F3E2D7}" srcOrd="0" destOrd="1" presId="urn:microsoft.com/office/officeart/2005/8/layout/hList2"/>
    <dgm:cxn modelId="{525B95D0-F1E1-4FA1-BCCD-3152D3BAB6F5}" type="presOf" srcId="{4080438E-9DAB-43AD-9E9F-106D784BBA76}" destId="{8CC4114B-1DA2-46D3-B1B1-55AB21F3E2D7}" srcOrd="0" destOrd="0" presId="urn:microsoft.com/office/officeart/2005/8/layout/hList2"/>
    <dgm:cxn modelId="{386BE4E0-7427-4D7A-A846-C099BBD3555F}" type="presOf" srcId="{19C0578D-8C1B-4CDC-93B9-F7E12BB4F790}" destId="{D8DDCA9C-4613-46A0-ABC0-9C203946D8B4}" srcOrd="0" destOrd="0" presId="urn:microsoft.com/office/officeart/2005/8/layout/hList2"/>
    <dgm:cxn modelId="{7BDD9EEC-837C-407C-9EA3-330538ACB4EA}" type="presOf" srcId="{A737A030-2D83-4668-9E61-5551AC39D9C1}" destId="{8778D162-82C9-4BF4-ABA6-0500B59CDBBA}" srcOrd="0" destOrd="0" presId="urn:microsoft.com/office/officeart/2005/8/layout/hList2"/>
    <dgm:cxn modelId="{D15AA2B6-2D18-4A7B-A01F-51FC854FC5FB}" type="presParOf" srcId="{063CB2C5-F1BE-4430-B79C-B27DBC192AF2}" destId="{C1C2C235-36E9-4C84-934F-47E2C40E75FA}" srcOrd="0" destOrd="0" presId="urn:microsoft.com/office/officeart/2005/8/layout/hList2"/>
    <dgm:cxn modelId="{F7F5EE8C-E425-41EF-AD08-EA6617E45853}" type="presParOf" srcId="{C1C2C235-36E9-4C84-934F-47E2C40E75FA}" destId="{0F60E5DD-6B71-4FE6-9E6F-B21F60B01EE4}" srcOrd="0" destOrd="0" presId="urn:microsoft.com/office/officeart/2005/8/layout/hList2"/>
    <dgm:cxn modelId="{839AF771-4B32-472A-A8A4-BCA454D760E4}" type="presParOf" srcId="{C1C2C235-36E9-4C84-934F-47E2C40E75FA}" destId="{8CC4114B-1DA2-46D3-B1B1-55AB21F3E2D7}" srcOrd="1" destOrd="0" presId="urn:microsoft.com/office/officeart/2005/8/layout/hList2"/>
    <dgm:cxn modelId="{55C07B25-4F0F-4D37-A2A5-AABA8F7005DC}" type="presParOf" srcId="{C1C2C235-36E9-4C84-934F-47E2C40E75FA}" destId="{D8DDCA9C-4613-46A0-ABC0-9C203946D8B4}" srcOrd="2" destOrd="0" presId="urn:microsoft.com/office/officeart/2005/8/layout/hList2"/>
    <dgm:cxn modelId="{A614EB3D-E776-4C5C-850D-912C4DC98DD2}" type="presParOf" srcId="{063CB2C5-F1BE-4430-B79C-B27DBC192AF2}" destId="{0577C1D5-0633-4D4A-9350-F069054FE28C}" srcOrd="1" destOrd="0" presId="urn:microsoft.com/office/officeart/2005/8/layout/hList2"/>
    <dgm:cxn modelId="{EF0E8948-B8DD-43DA-AFAC-B1925181E258}" type="presParOf" srcId="{063CB2C5-F1BE-4430-B79C-B27DBC192AF2}" destId="{75AFB8D0-8043-4F60-BEEA-3D8D8902561D}" srcOrd="2" destOrd="0" presId="urn:microsoft.com/office/officeart/2005/8/layout/hList2"/>
    <dgm:cxn modelId="{91917657-7DA1-46A7-A905-341448E665B3}" type="presParOf" srcId="{75AFB8D0-8043-4F60-BEEA-3D8D8902561D}" destId="{E38997E2-5B26-4F79-9332-5BB40A1F3224}" srcOrd="0" destOrd="0" presId="urn:microsoft.com/office/officeart/2005/8/layout/hList2"/>
    <dgm:cxn modelId="{03513B84-9A4D-49A6-8809-8AE324FA4E83}" type="presParOf" srcId="{75AFB8D0-8043-4F60-BEEA-3D8D8902561D}" destId="{7E2D9525-3BC1-41FC-99DA-29C05BCE8EDC}" srcOrd="1" destOrd="0" presId="urn:microsoft.com/office/officeart/2005/8/layout/hList2"/>
    <dgm:cxn modelId="{C8062DAF-7487-4899-8F7F-241BE992B7F6}" type="presParOf" srcId="{75AFB8D0-8043-4F60-BEEA-3D8D8902561D}" destId="{B25C0CA8-E879-4902-AFC2-3A5C2E61D908}" srcOrd="2" destOrd="0" presId="urn:microsoft.com/office/officeart/2005/8/layout/hList2"/>
    <dgm:cxn modelId="{54A05EE4-08E7-4DC2-9BBC-939407AD0EFF}" type="presParOf" srcId="{063CB2C5-F1BE-4430-B79C-B27DBC192AF2}" destId="{1E8DEC96-0D0D-444E-8961-2ACFF58B6F99}" srcOrd="3" destOrd="0" presId="urn:microsoft.com/office/officeart/2005/8/layout/hList2"/>
    <dgm:cxn modelId="{3B61CF0A-6414-4CB4-A8E2-BE1806C3A49F}" type="presParOf" srcId="{063CB2C5-F1BE-4430-B79C-B27DBC192AF2}" destId="{C595BB0F-33C9-48F7-BEF2-BD3204158C45}" srcOrd="4" destOrd="0" presId="urn:microsoft.com/office/officeart/2005/8/layout/hList2"/>
    <dgm:cxn modelId="{07675838-1847-4BD6-84B1-9AED2A364943}" type="presParOf" srcId="{C595BB0F-33C9-48F7-BEF2-BD3204158C45}" destId="{CF4ACF85-F766-4ED4-976E-DEE6AD829BB7}" srcOrd="0" destOrd="0" presId="urn:microsoft.com/office/officeart/2005/8/layout/hList2"/>
    <dgm:cxn modelId="{B31FE999-BEEF-4A74-A75B-62B319CB6B89}" type="presParOf" srcId="{C595BB0F-33C9-48F7-BEF2-BD3204158C45}" destId="{8778D162-82C9-4BF4-ABA6-0500B59CDBBA}" srcOrd="1" destOrd="0" presId="urn:microsoft.com/office/officeart/2005/8/layout/hList2"/>
    <dgm:cxn modelId="{C1E5736C-BDB6-4793-A9AF-A59208A84E2E}" type="presParOf" srcId="{C595BB0F-33C9-48F7-BEF2-BD3204158C45}" destId="{607834A0-20F2-4A54-B49D-0E634FC7E05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3B4EF5-BB33-4248-842E-C885F1E7002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19C0578D-8C1B-4CDC-93B9-F7E12BB4F790}">
      <dgm:prSet phldrT="[Текст]" custT="1"/>
      <dgm:spPr/>
      <dgm:t>
        <a:bodyPr/>
        <a:lstStyle/>
        <a:p>
          <a:r>
            <a:rPr lang="ru-RU" sz="2000" dirty="0">
              <a:solidFill>
                <a:srgbClr val="002060"/>
              </a:solidFill>
              <a:latin typeface="Arial" panose="020B0604020202020204" pitchFamily="34" charset="0"/>
              <a:cs typeface="Arial" panose="020B0604020202020204" pitchFamily="34" charset="0"/>
            </a:rPr>
            <a:t>Задача 3 реформы</a:t>
          </a:r>
        </a:p>
      </dgm:t>
    </dgm:pt>
    <dgm:pt modelId="{7C3BAC73-ADB7-40B1-B16B-4BE7CE77F84C}" type="parTrans" cxnId="{CD813EA2-8132-4ED7-ABE0-F96411145340}">
      <dgm:prSet/>
      <dgm:spPr/>
      <dgm:t>
        <a:bodyPr/>
        <a:lstStyle/>
        <a:p>
          <a:endParaRPr lang="ru-RU"/>
        </a:p>
      </dgm:t>
    </dgm:pt>
    <dgm:pt modelId="{9F284984-C36B-40E6-837E-2772C1ABC1FA}" type="sibTrans" cxnId="{CD813EA2-8132-4ED7-ABE0-F96411145340}">
      <dgm:prSet/>
      <dgm:spPr/>
      <dgm:t>
        <a:bodyPr/>
        <a:lstStyle/>
        <a:p>
          <a:endParaRPr lang="ru-RU"/>
        </a:p>
      </dgm:t>
    </dgm:pt>
    <dgm:pt modelId="{4080438E-9DAB-43AD-9E9F-106D784BBA76}">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400" dirty="0">
              <a:latin typeface="Arial" panose="020B0604020202020204" pitchFamily="34" charset="0"/>
              <a:cs typeface="Arial" panose="020B0604020202020204" pitchFamily="34" charset="0"/>
            </a:rPr>
            <a:t>Формирование оптимального и эффективного государственного аппарата</a:t>
          </a:r>
        </a:p>
      </dgm:t>
    </dgm:pt>
    <dgm:pt modelId="{A69B4AE6-276F-4504-BFF7-848D56FC9943}" type="parTrans" cxnId="{964F8C82-9A13-4179-AB86-CA788C2DDA1D}">
      <dgm:prSet/>
      <dgm:spPr/>
      <dgm:t>
        <a:bodyPr/>
        <a:lstStyle/>
        <a:p>
          <a:endParaRPr lang="ru-RU"/>
        </a:p>
      </dgm:t>
    </dgm:pt>
    <dgm:pt modelId="{751EBB7C-9998-4B86-B0AE-795E89E6291C}" type="sibTrans" cxnId="{964F8C82-9A13-4179-AB86-CA788C2DDA1D}">
      <dgm:prSet/>
      <dgm:spPr/>
      <dgm:t>
        <a:bodyPr/>
        <a:lstStyle/>
        <a:p>
          <a:endParaRPr lang="ru-RU"/>
        </a:p>
      </dgm:t>
    </dgm:pt>
    <dgm:pt modelId="{56408CF7-00A9-49FF-B9C0-D36655F3D5C2}">
      <dgm:prSet phldrT="[Текст]" custT="1"/>
      <dgm:spPr/>
      <dgm:t>
        <a:bodyPr/>
        <a:lstStyle/>
        <a:p>
          <a:r>
            <a:rPr lang="en-US" sz="2000" dirty="0">
              <a:solidFill>
                <a:srgbClr val="002060"/>
              </a:solidFill>
              <a:latin typeface="Arial" panose="020B0604020202020204" pitchFamily="34" charset="0"/>
              <a:cs typeface="Arial" panose="020B0604020202020204" pitchFamily="34" charset="0"/>
            </a:rPr>
            <a:t>KPI</a:t>
          </a:r>
          <a:endParaRPr lang="ru-RU" sz="2000" dirty="0">
            <a:solidFill>
              <a:srgbClr val="002060"/>
            </a:solidFill>
            <a:latin typeface="Arial" panose="020B0604020202020204" pitchFamily="34" charset="0"/>
            <a:cs typeface="Arial" panose="020B0604020202020204" pitchFamily="34" charset="0"/>
          </a:endParaRPr>
        </a:p>
      </dgm:t>
    </dgm:pt>
    <dgm:pt modelId="{4AA6108D-7CB8-43D1-B65A-EBF12A429F06}" type="parTrans" cxnId="{C7783B31-8A4A-4E95-93C1-85D41427E9F0}">
      <dgm:prSet/>
      <dgm:spPr/>
      <dgm:t>
        <a:bodyPr/>
        <a:lstStyle/>
        <a:p>
          <a:endParaRPr lang="ru-RU"/>
        </a:p>
      </dgm:t>
    </dgm:pt>
    <dgm:pt modelId="{0DAE66CA-5E5B-4D2D-B135-D46C820E670E}" type="sibTrans" cxnId="{C7783B31-8A4A-4E95-93C1-85D41427E9F0}">
      <dgm:prSet/>
      <dgm:spPr/>
      <dgm:t>
        <a:bodyPr/>
        <a:lstStyle/>
        <a:p>
          <a:endParaRPr lang="ru-RU"/>
        </a:p>
      </dgm:t>
    </dgm:pt>
    <dgm:pt modelId="{62CB985C-449F-4568-8CDD-AFA53B658B71}">
      <dgm:prSet phldrT="[Текст]" custT="1"/>
      <dgm:spPr/>
      <dgm:t>
        <a:bodyPr/>
        <a:lstStyle/>
        <a:p>
          <a:r>
            <a:rPr lang="ru-RU" sz="1400" dirty="0">
              <a:latin typeface="Arial" panose="020B0604020202020204" pitchFamily="34" charset="0"/>
              <a:cs typeface="Arial" panose="020B0604020202020204" pitchFamily="34" charset="0"/>
            </a:rPr>
            <a:t>Индекс эффективности государственного управления Всемирного банка (</a:t>
          </a:r>
          <a:r>
            <a:rPr lang="ru-RU" sz="1400" dirty="0" err="1">
              <a:latin typeface="Arial" panose="020B0604020202020204" pitchFamily="34" charset="0"/>
              <a:cs typeface="Arial" panose="020B0604020202020204" pitchFamily="34" charset="0"/>
            </a:rPr>
            <a:t>Government</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Effectiveness</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процентиль</a:t>
          </a:r>
          <a:r>
            <a:rPr lang="ru-RU" sz="1400" dirty="0">
              <a:latin typeface="Arial" panose="020B0604020202020204" pitchFamily="34" charset="0"/>
              <a:cs typeface="Arial" panose="020B0604020202020204" pitchFamily="34" charset="0"/>
            </a:rPr>
            <a:t>: 2021 год – 59-62.. 2030 год – 78-80;</a:t>
          </a:r>
        </a:p>
      </dgm:t>
    </dgm:pt>
    <dgm:pt modelId="{F06181AD-9A9E-4B17-BF8C-1B5CC2C7298D}" type="parTrans" cxnId="{C603BC8C-A8EE-4733-B0A9-129586602586}">
      <dgm:prSet/>
      <dgm:spPr/>
      <dgm:t>
        <a:bodyPr/>
        <a:lstStyle/>
        <a:p>
          <a:endParaRPr lang="ru-RU"/>
        </a:p>
      </dgm:t>
    </dgm:pt>
    <dgm:pt modelId="{DA8E2300-D09D-49C9-9E91-A69D5F2FAC8F}" type="sibTrans" cxnId="{C603BC8C-A8EE-4733-B0A9-129586602586}">
      <dgm:prSet/>
      <dgm:spPr/>
      <dgm:t>
        <a:bodyPr/>
        <a:lstStyle/>
        <a:p>
          <a:endParaRPr lang="ru-RU"/>
        </a:p>
      </dgm:t>
    </dgm:pt>
    <dgm:pt modelId="{DE364056-F984-43FB-A8F9-0F90553EAC57}">
      <dgm:prSet phldrT="[Текст]" custT="1"/>
      <dgm:spPr/>
      <dgm:t>
        <a:bodyPr/>
        <a:lstStyle/>
        <a:p>
          <a:r>
            <a:rPr lang="ru-RU" sz="2000" dirty="0">
              <a:solidFill>
                <a:srgbClr val="002060"/>
              </a:solidFill>
              <a:latin typeface="Arial" panose="020B0604020202020204" pitchFamily="34" charset="0"/>
              <a:cs typeface="Arial" panose="020B0604020202020204" pitchFamily="34" charset="0"/>
            </a:rPr>
            <a:t>Группа проектов </a:t>
          </a:r>
        </a:p>
      </dgm:t>
    </dgm:pt>
    <dgm:pt modelId="{AB385C31-CA11-4DAC-814A-1ADA93A692F0}" type="parTrans" cxnId="{DAA7F639-A38B-4679-A458-1D8B69B9D6EF}">
      <dgm:prSet/>
      <dgm:spPr/>
      <dgm:t>
        <a:bodyPr/>
        <a:lstStyle/>
        <a:p>
          <a:endParaRPr lang="ru-RU"/>
        </a:p>
      </dgm:t>
    </dgm:pt>
    <dgm:pt modelId="{412361C8-F958-4B0A-A3E6-160C9EE72CC8}" type="sibTrans" cxnId="{DAA7F639-A38B-4679-A458-1D8B69B9D6EF}">
      <dgm:prSet/>
      <dgm:spPr/>
      <dgm:t>
        <a:bodyPr/>
        <a:lstStyle/>
        <a:p>
          <a:endParaRPr lang="ru-RU"/>
        </a:p>
      </dgm:t>
    </dgm:pt>
    <dgm:pt modelId="{A737A030-2D83-4668-9E61-5551AC39D9C1}">
      <dgm:prSet phldrT="[Текст]" custT="1"/>
      <dgm:spPr/>
      <dgm:t>
        <a:bodyPr/>
        <a:lstStyle/>
        <a:p>
          <a:r>
            <a:rPr lang="ru-RU" sz="1400" dirty="0">
              <a:latin typeface="Arial" panose="020B0604020202020204" pitchFamily="34" charset="0"/>
              <a:cs typeface="Arial" panose="020B0604020202020204" pitchFamily="34" charset="0"/>
            </a:rPr>
            <a:t>"Эффективный государственный аппарат" – 1 проект;</a:t>
          </a:r>
        </a:p>
      </dgm:t>
    </dgm:pt>
    <dgm:pt modelId="{2EB6ADD5-00CA-4702-80BE-DC36C185F953}" type="parTrans" cxnId="{7A3A0955-B15C-43CB-B5CE-2911E57A66B3}">
      <dgm:prSet/>
      <dgm:spPr/>
      <dgm:t>
        <a:bodyPr/>
        <a:lstStyle/>
        <a:p>
          <a:endParaRPr lang="ru-RU"/>
        </a:p>
      </dgm:t>
    </dgm:pt>
    <dgm:pt modelId="{1869C057-6296-43FE-A5AB-01F9CCCB394F}" type="sibTrans" cxnId="{7A3A0955-B15C-43CB-B5CE-2911E57A66B3}">
      <dgm:prSet/>
      <dgm:spPr/>
      <dgm:t>
        <a:bodyPr/>
        <a:lstStyle/>
        <a:p>
          <a:endParaRPr lang="ru-RU"/>
        </a:p>
      </dgm:t>
    </dgm:pt>
    <dgm:pt modelId="{DA10E968-BC7A-4B24-B86F-6EF3C8973CC9}">
      <dgm:prSet phldrT="[Текст]" custT="1"/>
      <dgm:spPr/>
      <dgm:t>
        <a:bodyPr/>
        <a:lstStyle/>
        <a:p>
          <a:r>
            <a:rPr lang="ru-RU" sz="1400" dirty="0">
              <a:latin typeface="Arial" panose="020B0604020202020204" pitchFamily="34" charset="0"/>
              <a:cs typeface="Arial" panose="020B0604020202020204" pitchFamily="34" charset="0"/>
            </a:rPr>
            <a:t>индекс учета мнения населения и подотчетность государственных органов Всемирного банка (Voice and Accountability), процентиль: 2021 год – 20… 2030 год – 87;</a:t>
          </a:r>
        </a:p>
      </dgm:t>
    </dgm:pt>
    <dgm:pt modelId="{FE4BCF49-041A-4849-B046-B2242A302B31}" type="parTrans" cxnId="{CA48FE47-CAFF-4E5B-962C-CC3906D261F9}">
      <dgm:prSet/>
      <dgm:spPr/>
      <dgm:t>
        <a:bodyPr/>
        <a:lstStyle/>
        <a:p>
          <a:endParaRPr lang="ru-RU"/>
        </a:p>
      </dgm:t>
    </dgm:pt>
    <dgm:pt modelId="{B9008A94-ED62-404E-8494-B73F7D7DBC15}" type="sibTrans" cxnId="{CA48FE47-CAFF-4E5B-962C-CC3906D261F9}">
      <dgm:prSet/>
      <dgm:spPr/>
      <dgm:t>
        <a:bodyPr/>
        <a:lstStyle/>
        <a:p>
          <a:endParaRPr lang="ru-RU"/>
        </a:p>
      </dgm:t>
    </dgm:pt>
    <dgm:pt modelId="{96F466C6-D830-41C2-A801-F1B9D62AE8A7}">
      <dgm:prSet phldrT="[Текст]" custT="1"/>
      <dgm:spPr/>
      <dgm:t>
        <a:bodyPr/>
        <a:lstStyle/>
        <a:p>
          <a:pPr marL="114300" lvl="1" indent="0" defTabSz="622300">
            <a:lnSpc>
              <a:spcPct val="90000"/>
            </a:lnSpc>
            <a:spcBef>
              <a:spcPct val="0"/>
            </a:spcBef>
            <a:spcAft>
              <a:spcPct val="15000"/>
            </a:spcAft>
          </a:pPr>
          <a:endParaRPr lang="ru-RU" sz="1400" dirty="0">
            <a:latin typeface="Arial" panose="020B0604020202020204" pitchFamily="34" charset="0"/>
            <a:cs typeface="Arial" panose="020B0604020202020204" pitchFamily="34" charset="0"/>
          </a:endParaRPr>
        </a:p>
      </dgm:t>
    </dgm:pt>
    <dgm:pt modelId="{5E75851B-60C8-4743-B8DB-E7EF47148294}" type="parTrans" cxnId="{C9013E46-B1A3-43D8-98DE-95B6689B50BE}">
      <dgm:prSet/>
      <dgm:spPr/>
      <dgm:t>
        <a:bodyPr/>
        <a:lstStyle/>
        <a:p>
          <a:endParaRPr lang="ru-RU"/>
        </a:p>
      </dgm:t>
    </dgm:pt>
    <dgm:pt modelId="{57899503-D296-4B60-BA76-38D9551D7312}" type="sibTrans" cxnId="{C9013E46-B1A3-43D8-98DE-95B6689B50BE}">
      <dgm:prSet/>
      <dgm:spPr/>
      <dgm:t>
        <a:bodyPr/>
        <a:lstStyle/>
        <a:p>
          <a:endParaRPr lang="ru-RU"/>
        </a:p>
      </dgm:t>
    </dgm:pt>
    <dgm:pt modelId="{250D552E-C3E8-4D58-A12B-EA90F36A795E}">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400" dirty="0">
            <a:latin typeface="Arial" panose="020B0604020202020204" pitchFamily="34" charset="0"/>
            <a:cs typeface="Arial" panose="020B0604020202020204" pitchFamily="34" charset="0"/>
          </a:endParaRPr>
        </a:p>
        <a:p>
          <a:pPr marL="114300" lvl="1" indent="0" defTabSz="622300">
            <a:lnSpc>
              <a:spcPct val="90000"/>
            </a:lnSpc>
            <a:spcBef>
              <a:spcPct val="0"/>
            </a:spcBef>
            <a:spcAft>
              <a:spcPct val="15000"/>
            </a:spcAft>
          </a:pPr>
          <a:r>
            <a:rPr lang="ru-RU" sz="1400" dirty="0">
              <a:latin typeface="Arial" panose="020B0604020202020204" pitchFamily="34" charset="0"/>
              <a:cs typeface="Arial" panose="020B0604020202020204" pitchFamily="34" charset="0"/>
            </a:rPr>
            <a:t>Цель (задача реформы): формирование оптимального и эффективного государственного аппарата</a:t>
          </a:r>
        </a:p>
      </dgm:t>
    </dgm:pt>
    <dgm:pt modelId="{9E064CDD-DBF9-41B0-9556-CA775C20F231}" type="parTrans" cxnId="{5AB03ECA-722C-491D-8958-7E9B04D7BE4B}">
      <dgm:prSet/>
      <dgm:spPr/>
      <dgm:t>
        <a:bodyPr/>
        <a:lstStyle/>
        <a:p>
          <a:endParaRPr lang="ru-RU"/>
        </a:p>
      </dgm:t>
    </dgm:pt>
    <dgm:pt modelId="{F19507CB-8FA1-4FCA-9F2F-E3F535B4AF17}" type="sibTrans" cxnId="{5AB03ECA-722C-491D-8958-7E9B04D7BE4B}">
      <dgm:prSet/>
      <dgm:spPr/>
      <dgm:t>
        <a:bodyPr/>
        <a:lstStyle/>
        <a:p>
          <a:endParaRPr lang="ru-RU"/>
        </a:p>
      </dgm:t>
    </dgm:pt>
    <dgm:pt modelId="{DA312220-9A27-415E-9436-46A5E0BDD81D}">
      <dgm:prSet phldrT="[Текст]" custT="1"/>
      <dgm:spPr/>
      <dgm:t>
        <a:bodyPr/>
        <a:lstStyle/>
        <a:p>
          <a:r>
            <a:rPr lang="ru-RU" sz="1400" dirty="0">
              <a:latin typeface="Arial" panose="020B0604020202020204" pitchFamily="34" charset="0"/>
              <a:cs typeface="Arial" panose="020B0604020202020204" pitchFamily="34" charset="0"/>
            </a:rPr>
            <a:t>уровень доверия населения к государственным органам, % (социологический опрос): 2021 год – 60 %.. 2030 год – 75 %</a:t>
          </a:r>
        </a:p>
      </dgm:t>
    </dgm:pt>
    <dgm:pt modelId="{63F2A841-32FB-4688-85F9-B1F6D51B483A}" type="parTrans" cxnId="{2856AD04-FC4E-41B0-9279-935503287830}">
      <dgm:prSet/>
      <dgm:spPr/>
      <dgm:t>
        <a:bodyPr/>
        <a:lstStyle/>
        <a:p>
          <a:endParaRPr lang="ru-RU"/>
        </a:p>
      </dgm:t>
    </dgm:pt>
    <dgm:pt modelId="{7FB01477-FFC6-4A2C-9064-961C7E361154}" type="sibTrans" cxnId="{2856AD04-FC4E-41B0-9279-935503287830}">
      <dgm:prSet/>
      <dgm:spPr/>
      <dgm:t>
        <a:bodyPr/>
        <a:lstStyle/>
        <a:p>
          <a:endParaRPr lang="ru-RU"/>
        </a:p>
      </dgm:t>
    </dgm:pt>
    <dgm:pt modelId="{3058CC89-772D-43C7-BFD0-D650032F6CB4}">
      <dgm:prSet phldrT="[Текст]" custT="1"/>
      <dgm:spPr/>
      <dgm:t>
        <a:bodyPr/>
        <a:lstStyle/>
        <a:p>
          <a:r>
            <a:rPr lang="ru-RU" sz="1400" dirty="0">
              <a:latin typeface="Arial" panose="020B0604020202020204" pitchFamily="34" charset="0"/>
              <a:cs typeface="Arial" panose="020B0604020202020204" pitchFamily="34" charset="0"/>
            </a:rPr>
            <a:t>"Оптимальный государственный аппарат" – 3 проекта</a:t>
          </a:r>
        </a:p>
      </dgm:t>
    </dgm:pt>
    <dgm:pt modelId="{CA035D21-D96E-4DF7-B8BC-497EA73E8CC0}" type="parTrans" cxnId="{2EF1B7E2-D292-451E-8A81-C542A4FD1F23}">
      <dgm:prSet/>
      <dgm:spPr/>
      <dgm:t>
        <a:bodyPr/>
        <a:lstStyle/>
        <a:p>
          <a:endParaRPr lang="ru-RU"/>
        </a:p>
      </dgm:t>
    </dgm:pt>
    <dgm:pt modelId="{266F1BF0-464A-4A46-86A2-F4AD1073E6BC}" type="sibTrans" cxnId="{2EF1B7E2-D292-451E-8A81-C542A4FD1F23}">
      <dgm:prSet/>
      <dgm:spPr/>
      <dgm:t>
        <a:bodyPr/>
        <a:lstStyle/>
        <a:p>
          <a:endParaRPr lang="ru-RU"/>
        </a:p>
      </dgm:t>
    </dgm:pt>
    <dgm:pt modelId="{063CB2C5-F1BE-4430-B79C-B27DBC192AF2}" type="pres">
      <dgm:prSet presAssocID="{183B4EF5-BB33-4248-842E-C885F1E7002C}" presName="linearFlow" presStyleCnt="0">
        <dgm:presLayoutVars>
          <dgm:dir/>
          <dgm:animLvl val="lvl"/>
          <dgm:resizeHandles/>
        </dgm:presLayoutVars>
      </dgm:prSet>
      <dgm:spPr/>
    </dgm:pt>
    <dgm:pt modelId="{C1C2C235-36E9-4C84-934F-47E2C40E75FA}" type="pres">
      <dgm:prSet presAssocID="{19C0578D-8C1B-4CDC-93B9-F7E12BB4F790}" presName="compositeNode" presStyleCnt="0">
        <dgm:presLayoutVars>
          <dgm:bulletEnabled val="1"/>
        </dgm:presLayoutVars>
      </dgm:prSet>
      <dgm:spPr/>
    </dgm:pt>
    <dgm:pt modelId="{0F60E5DD-6B71-4FE6-9E6F-B21F60B01EE4}" type="pres">
      <dgm:prSet presAssocID="{19C0578D-8C1B-4CDC-93B9-F7E12BB4F790}"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Портфель"/>
        </a:ext>
      </dgm:extLst>
    </dgm:pt>
    <dgm:pt modelId="{8CC4114B-1DA2-46D3-B1B1-55AB21F3E2D7}" type="pres">
      <dgm:prSet presAssocID="{19C0578D-8C1B-4CDC-93B9-F7E12BB4F790}" presName="childNode" presStyleLbl="node1" presStyleIdx="0" presStyleCnt="3" custScaleX="103914" custLinFactNeighborX="-825" custLinFactNeighborY="0">
        <dgm:presLayoutVars>
          <dgm:bulletEnabled val="1"/>
        </dgm:presLayoutVars>
      </dgm:prSet>
      <dgm:spPr/>
    </dgm:pt>
    <dgm:pt modelId="{D8DDCA9C-4613-46A0-ABC0-9C203946D8B4}" type="pres">
      <dgm:prSet presAssocID="{19C0578D-8C1B-4CDC-93B9-F7E12BB4F790}" presName="parentNode" presStyleLbl="revTx" presStyleIdx="0" presStyleCnt="3" custScaleX="63906">
        <dgm:presLayoutVars>
          <dgm:chMax val="0"/>
          <dgm:bulletEnabled val="1"/>
        </dgm:presLayoutVars>
      </dgm:prSet>
      <dgm:spPr/>
    </dgm:pt>
    <dgm:pt modelId="{0577C1D5-0633-4D4A-9350-F069054FE28C}" type="pres">
      <dgm:prSet presAssocID="{9F284984-C36B-40E6-837E-2772C1ABC1FA}" presName="sibTrans" presStyleCnt="0"/>
      <dgm:spPr/>
    </dgm:pt>
    <dgm:pt modelId="{75AFB8D0-8043-4F60-BEEA-3D8D8902561D}" type="pres">
      <dgm:prSet presAssocID="{56408CF7-00A9-49FF-B9C0-D36655F3D5C2}" presName="compositeNode" presStyleCnt="0">
        <dgm:presLayoutVars>
          <dgm:bulletEnabled val="1"/>
        </dgm:presLayoutVars>
      </dgm:prSet>
      <dgm:spPr/>
    </dgm:pt>
    <dgm:pt modelId="{E38997E2-5B26-4F79-9332-5BB40A1F3224}" type="pres">
      <dgm:prSet presAssocID="{56408CF7-00A9-49FF-B9C0-D36655F3D5C2}"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Сборник схем"/>
        </a:ext>
      </dgm:extLst>
    </dgm:pt>
    <dgm:pt modelId="{7E2D9525-3BC1-41FC-99DA-29C05BCE8EDC}" type="pres">
      <dgm:prSet presAssocID="{56408CF7-00A9-49FF-B9C0-D36655F3D5C2}" presName="childNode" presStyleLbl="node1" presStyleIdx="1" presStyleCnt="3" custScaleX="110970" custLinFactNeighborX="-1137" custLinFactNeighborY="212">
        <dgm:presLayoutVars>
          <dgm:bulletEnabled val="1"/>
        </dgm:presLayoutVars>
      </dgm:prSet>
      <dgm:spPr/>
    </dgm:pt>
    <dgm:pt modelId="{B25C0CA8-E879-4902-AFC2-3A5C2E61D908}" type="pres">
      <dgm:prSet presAssocID="{56408CF7-00A9-49FF-B9C0-D36655F3D5C2}" presName="parentNode" presStyleLbl="revTx" presStyleIdx="1" presStyleCnt="3">
        <dgm:presLayoutVars>
          <dgm:chMax val="0"/>
          <dgm:bulletEnabled val="1"/>
        </dgm:presLayoutVars>
      </dgm:prSet>
      <dgm:spPr/>
    </dgm:pt>
    <dgm:pt modelId="{1E8DEC96-0D0D-444E-8961-2ACFF58B6F99}" type="pres">
      <dgm:prSet presAssocID="{0DAE66CA-5E5B-4D2D-B135-D46C820E670E}" presName="sibTrans" presStyleCnt="0"/>
      <dgm:spPr/>
    </dgm:pt>
    <dgm:pt modelId="{C595BB0F-33C9-48F7-BEF2-BD3204158C45}" type="pres">
      <dgm:prSet presAssocID="{DE364056-F984-43FB-A8F9-0F90553EAC57}" presName="compositeNode" presStyleCnt="0">
        <dgm:presLayoutVars>
          <dgm:bulletEnabled val="1"/>
        </dgm:presLayoutVars>
      </dgm:prSet>
      <dgm:spPr/>
    </dgm:pt>
    <dgm:pt modelId="{CF4ACF85-F766-4ED4-976E-DEE6AD829BB7}" type="pres">
      <dgm:prSet presAssocID="{DE364056-F984-43FB-A8F9-0F90553EAC57}"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Социальная сеть"/>
        </a:ext>
      </dgm:extLst>
    </dgm:pt>
    <dgm:pt modelId="{8778D162-82C9-4BF4-ABA6-0500B59CDBBA}" type="pres">
      <dgm:prSet presAssocID="{DE364056-F984-43FB-A8F9-0F90553EAC57}" presName="childNode" presStyleLbl="node1" presStyleIdx="2" presStyleCnt="3" custScaleX="116219">
        <dgm:presLayoutVars>
          <dgm:bulletEnabled val="1"/>
        </dgm:presLayoutVars>
      </dgm:prSet>
      <dgm:spPr/>
    </dgm:pt>
    <dgm:pt modelId="{607834A0-20F2-4A54-B49D-0E634FC7E053}" type="pres">
      <dgm:prSet presAssocID="{DE364056-F984-43FB-A8F9-0F90553EAC57}" presName="parentNode" presStyleLbl="revTx" presStyleIdx="2" presStyleCnt="3" custScaleX="95397">
        <dgm:presLayoutVars>
          <dgm:chMax val="0"/>
          <dgm:bulletEnabled val="1"/>
        </dgm:presLayoutVars>
      </dgm:prSet>
      <dgm:spPr/>
    </dgm:pt>
  </dgm:ptLst>
  <dgm:cxnLst>
    <dgm:cxn modelId="{2856AD04-FC4E-41B0-9279-935503287830}" srcId="{56408CF7-00A9-49FF-B9C0-D36655F3D5C2}" destId="{DA312220-9A27-415E-9436-46A5E0BDD81D}" srcOrd="2" destOrd="0" parTransId="{63F2A841-32FB-4688-85F9-B1F6D51B483A}" sibTransId="{7FB01477-FFC6-4A2C-9064-961C7E361154}"/>
    <dgm:cxn modelId="{4CE46829-4F35-4AB5-B7B9-3014E19142F4}" type="presOf" srcId="{56408CF7-00A9-49FF-B9C0-D36655F3D5C2}" destId="{B25C0CA8-E879-4902-AFC2-3A5C2E61D908}" srcOrd="0" destOrd="0" presId="urn:microsoft.com/office/officeart/2005/8/layout/hList2"/>
    <dgm:cxn modelId="{C7783B31-8A4A-4E95-93C1-85D41427E9F0}" srcId="{183B4EF5-BB33-4248-842E-C885F1E7002C}" destId="{56408CF7-00A9-49FF-B9C0-D36655F3D5C2}" srcOrd="1" destOrd="0" parTransId="{4AA6108D-7CB8-43D1-B65A-EBF12A429F06}" sibTransId="{0DAE66CA-5E5B-4D2D-B135-D46C820E670E}"/>
    <dgm:cxn modelId="{DAA7F639-A38B-4679-A458-1D8B69B9D6EF}" srcId="{183B4EF5-BB33-4248-842E-C885F1E7002C}" destId="{DE364056-F984-43FB-A8F9-0F90553EAC57}" srcOrd="2" destOrd="0" parTransId="{AB385C31-CA11-4DAC-814A-1ADA93A692F0}" sibTransId="{412361C8-F958-4B0A-A3E6-160C9EE72CC8}"/>
    <dgm:cxn modelId="{9A454A5F-4A3F-4247-AFAA-26E97BFCB7F4}" type="presOf" srcId="{DE364056-F984-43FB-A8F9-0F90553EAC57}" destId="{607834A0-20F2-4A54-B49D-0E634FC7E053}" srcOrd="0" destOrd="0" presId="urn:microsoft.com/office/officeart/2005/8/layout/hList2"/>
    <dgm:cxn modelId="{C9013E46-B1A3-43D8-98DE-95B6689B50BE}" srcId="{19C0578D-8C1B-4CDC-93B9-F7E12BB4F790}" destId="{96F466C6-D830-41C2-A801-F1B9D62AE8A7}" srcOrd="2" destOrd="0" parTransId="{5E75851B-60C8-4743-B8DB-E7EF47148294}" sibTransId="{57899503-D296-4B60-BA76-38D9551D7312}"/>
    <dgm:cxn modelId="{6B374766-B71C-4B4B-9E40-AF936B97A7B7}" type="presOf" srcId="{62CB985C-449F-4568-8CDD-AFA53B658B71}" destId="{7E2D9525-3BC1-41FC-99DA-29C05BCE8EDC}" srcOrd="0" destOrd="0" presId="urn:microsoft.com/office/officeart/2005/8/layout/hList2"/>
    <dgm:cxn modelId="{CA48FE47-CAFF-4E5B-962C-CC3906D261F9}" srcId="{56408CF7-00A9-49FF-B9C0-D36655F3D5C2}" destId="{DA10E968-BC7A-4B24-B86F-6EF3C8973CC9}" srcOrd="1" destOrd="0" parTransId="{FE4BCF49-041A-4849-B046-B2242A302B31}" sibTransId="{B9008A94-ED62-404E-8494-B73F7D7DBC15}"/>
    <dgm:cxn modelId="{F0A2EE53-0245-47B1-911A-C5D57648E9AC}" type="presOf" srcId="{183B4EF5-BB33-4248-842E-C885F1E7002C}" destId="{063CB2C5-F1BE-4430-B79C-B27DBC192AF2}" srcOrd="0" destOrd="0" presId="urn:microsoft.com/office/officeart/2005/8/layout/hList2"/>
    <dgm:cxn modelId="{7A3A0955-B15C-43CB-B5CE-2911E57A66B3}" srcId="{DE364056-F984-43FB-A8F9-0F90553EAC57}" destId="{A737A030-2D83-4668-9E61-5551AC39D9C1}" srcOrd="0" destOrd="0" parTransId="{2EB6ADD5-00CA-4702-80BE-DC36C185F953}" sibTransId="{1869C057-6296-43FE-A5AB-01F9CCCB394F}"/>
    <dgm:cxn modelId="{964F8C82-9A13-4179-AB86-CA788C2DDA1D}" srcId="{19C0578D-8C1B-4CDC-93B9-F7E12BB4F790}" destId="{4080438E-9DAB-43AD-9E9F-106D784BBA76}" srcOrd="0" destOrd="0" parTransId="{A69B4AE6-276F-4504-BFF7-848D56FC9943}" sibTransId="{751EBB7C-9998-4B86-B0AE-795E89E6291C}"/>
    <dgm:cxn modelId="{E133CA84-DCB9-4E21-8BEC-2D5F3258FFE6}" type="presOf" srcId="{96F466C6-D830-41C2-A801-F1B9D62AE8A7}" destId="{8CC4114B-1DA2-46D3-B1B1-55AB21F3E2D7}" srcOrd="0" destOrd="2" presId="urn:microsoft.com/office/officeart/2005/8/layout/hList2"/>
    <dgm:cxn modelId="{C603BC8C-A8EE-4733-B0A9-129586602586}" srcId="{56408CF7-00A9-49FF-B9C0-D36655F3D5C2}" destId="{62CB985C-449F-4568-8CDD-AFA53B658B71}" srcOrd="0" destOrd="0" parTransId="{F06181AD-9A9E-4B17-BF8C-1B5CC2C7298D}" sibTransId="{DA8E2300-D09D-49C9-9E91-A69D5F2FAC8F}"/>
    <dgm:cxn modelId="{CD813EA2-8132-4ED7-ABE0-F96411145340}" srcId="{183B4EF5-BB33-4248-842E-C885F1E7002C}" destId="{19C0578D-8C1B-4CDC-93B9-F7E12BB4F790}" srcOrd="0" destOrd="0" parTransId="{7C3BAC73-ADB7-40B1-B16B-4BE7CE77F84C}" sibTransId="{9F284984-C36B-40E6-837E-2772C1ABC1FA}"/>
    <dgm:cxn modelId="{A4EE28BB-961A-40F4-BD44-AA7E144192E0}" type="presOf" srcId="{DA10E968-BC7A-4B24-B86F-6EF3C8973CC9}" destId="{7E2D9525-3BC1-41FC-99DA-29C05BCE8EDC}" srcOrd="0" destOrd="1" presId="urn:microsoft.com/office/officeart/2005/8/layout/hList2"/>
    <dgm:cxn modelId="{CDA60EBD-C327-4979-B25E-75D2F34500B9}" type="presOf" srcId="{250D552E-C3E8-4D58-A12B-EA90F36A795E}" destId="{8CC4114B-1DA2-46D3-B1B1-55AB21F3E2D7}" srcOrd="0" destOrd="1" presId="urn:microsoft.com/office/officeart/2005/8/layout/hList2"/>
    <dgm:cxn modelId="{5AB03ECA-722C-491D-8958-7E9B04D7BE4B}" srcId="{19C0578D-8C1B-4CDC-93B9-F7E12BB4F790}" destId="{250D552E-C3E8-4D58-A12B-EA90F36A795E}" srcOrd="1" destOrd="0" parTransId="{9E064CDD-DBF9-41B0-9556-CA775C20F231}" sibTransId="{F19507CB-8FA1-4FCA-9F2F-E3F535B4AF17}"/>
    <dgm:cxn modelId="{525B95D0-F1E1-4FA1-BCCD-3152D3BAB6F5}" type="presOf" srcId="{4080438E-9DAB-43AD-9E9F-106D784BBA76}" destId="{8CC4114B-1DA2-46D3-B1B1-55AB21F3E2D7}" srcOrd="0" destOrd="0" presId="urn:microsoft.com/office/officeart/2005/8/layout/hList2"/>
    <dgm:cxn modelId="{366563D1-39E1-435F-BDFB-02687A8C860E}" type="presOf" srcId="{3058CC89-772D-43C7-BFD0-D650032F6CB4}" destId="{8778D162-82C9-4BF4-ABA6-0500B59CDBBA}" srcOrd="0" destOrd="1" presId="urn:microsoft.com/office/officeart/2005/8/layout/hList2"/>
    <dgm:cxn modelId="{386BE4E0-7427-4D7A-A846-C099BBD3555F}" type="presOf" srcId="{19C0578D-8C1B-4CDC-93B9-F7E12BB4F790}" destId="{D8DDCA9C-4613-46A0-ABC0-9C203946D8B4}" srcOrd="0" destOrd="0" presId="urn:microsoft.com/office/officeart/2005/8/layout/hList2"/>
    <dgm:cxn modelId="{2EF1B7E2-D292-451E-8A81-C542A4FD1F23}" srcId="{DE364056-F984-43FB-A8F9-0F90553EAC57}" destId="{3058CC89-772D-43C7-BFD0-D650032F6CB4}" srcOrd="1" destOrd="0" parTransId="{CA035D21-D96E-4DF7-B8BC-497EA73E8CC0}" sibTransId="{266F1BF0-464A-4A46-86A2-F4AD1073E6BC}"/>
    <dgm:cxn modelId="{3EA862E7-8905-48CD-B093-5B58BED7CF23}" type="presOf" srcId="{DA312220-9A27-415E-9436-46A5E0BDD81D}" destId="{7E2D9525-3BC1-41FC-99DA-29C05BCE8EDC}" srcOrd="0" destOrd="2" presId="urn:microsoft.com/office/officeart/2005/8/layout/hList2"/>
    <dgm:cxn modelId="{7BDD9EEC-837C-407C-9EA3-330538ACB4EA}" type="presOf" srcId="{A737A030-2D83-4668-9E61-5551AC39D9C1}" destId="{8778D162-82C9-4BF4-ABA6-0500B59CDBBA}" srcOrd="0" destOrd="0" presId="urn:microsoft.com/office/officeart/2005/8/layout/hList2"/>
    <dgm:cxn modelId="{D15AA2B6-2D18-4A7B-A01F-51FC854FC5FB}" type="presParOf" srcId="{063CB2C5-F1BE-4430-B79C-B27DBC192AF2}" destId="{C1C2C235-36E9-4C84-934F-47E2C40E75FA}" srcOrd="0" destOrd="0" presId="urn:microsoft.com/office/officeart/2005/8/layout/hList2"/>
    <dgm:cxn modelId="{F7F5EE8C-E425-41EF-AD08-EA6617E45853}" type="presParOf" srcId="{C1C2C235-36E9-4C84-934F-47E2C40E75FA}" destId="{0F60E5DD-6B71-4FE6-9E6F-B21F60B01EE4}" srcOrd="0" destOrd="0" presId="urn:microsoft.com/office/officeart/2005/8/layout/hList2"/>
    <dgm:cxn modelId="{839AF771-4B32-472A-A8A4-BCA454D760E4}" type="presParOf" srcId="{C1C2C235-36E9-4C84-934F-47E2C40E75FA}" destId="{8CC4114B-1DA2-46D3-B1B1-55AB21F3E2D7}" srcOrd="1" destOrd="0" presId="urn:microsoft.com/office/officeart/2005/8/layout/hList2"/>
    <dgm:cxn modelId="{55C07B25-4F0F-4D37-A2A5-AABA8F7005DC}" type="presParOf" srcId="{C1C2C235-36E9-4C84-934F-47E2C40E75FA}" destId="{D8DDCA9C-4613-46A0-ABC0-9C203946D8B4}" srcOrd="2" destOrd="0" presId="urn:microsoft.com/office/officeart/2005/8/layout/hList2"/>
    <dgm:cxn modelId="{A614EB3D-E776-4C5C-850D-912C4DC98DD2}" type="presParOf" srcId="{063CB2C5-F1BE-4430-B79C-B27DBC192AF2}" destId="{0577C1D5-0633-4D4A-9350-F069054FE28C}" srcOrd="1" destOrd="0" presId="urn:microsoft.com/office/officeart/2005/8/layout/hList2"/>
    <dgm:cxn modelId="{EF0E8948-B8DD-43DA-AFAC-B1925181E258}" type="presParOf" srcId="{063CB2C5-F1BE-4430-B79C-B27DBC192AF2}" destId="{75AFB8D0-8043-4F60-BEEA-3D8D8902561D}" srcOrd="2" destOrd="0" presId="urn:microsoft.com/office/officeart/2005/8/layout/hList2"/>
    <dgm:cxn modelId="{91917657-7DA1-46A7-A905-341448E665B3}" type="presParOf" srcId="{75AFB8D0-8043-4F60-BEEA-3D8D8902561D}" destId="{E38997E2-5B26-4F79-9332-5BB40A1F3224}" srcOrd="0" destOrd="0" presId="urn:microsoft.com/office/officeart/2005/8/layout/hList2"/>
    <dgm:cxn modelId="{03513B84-9A4D-49A6-8809-8AE324FA4E83}" type="presParOf" srcId="{75AFB8D0-8043-4F60-BEEA-3D8D8902561D}" destId="{7E2D9525-3BC1-41FC-99DA-29C05BCE8EDC}" srcOrd="1" destOrd="0" presId="urn:microsoft.com/office/officeart/2005/8/layout/hList2"/>
    <dgm:cxn modelId="{C8062DAF-7487-4899-8F7F-241BE992B7F6}" type="presParOf" srcId="{75AFB8D0-8043-4F60-BEEA-3D8D8902561D}" destId="{B25C0CA8-E879-4902-AFC2-3A5C2E61D908}" srcOrd="2" destOrd="0" presId="urn:microsoft.com/office/officeart/2005/8/layout/hList2"/>
    <dgm:cxn modelId="{54A05EE4-08E7-4DC2-9BBC-939407AD0EFF}" type="presParOf" srcId="{063CB2C5-F1BE-4430-B79C-B27DBC192AF2}" destId="{1E8DEC96-0D0D-444E-8961-2ACFF58B6F99}" srcOrd="3" destOrd="0" presId="urn:microsoft.com/office/officeart/2005/8/layout/hList2"/>
    <dgm:cxn modelId="{3B61CF0A-6414-4CB4-A8E2-BE1806C3A49F}" type="presParOf" srcId="{063CB2C5-F1BE-4430-B79C-B27DBC192AF2}" destId="{C595BB0F-33C9-48F7-BEF2-BD3204158C45}" srcOrd="4" destOrd="0" presId="urn:microsoft.com/office/officeart/2005/8/layout/hList2"/>
    <dgm:cxn modelId="{07675838-1847-4BD6-84B1-9AED2A364943}" type="presParOf" srcId="{C595BB0F-33C9-48F7-BEF2-BD3204158C45}" destId="{CF4ACF85-F766-4ED4-976E-DEE6AD829BB7}" srcOrd="0" destOrd="0" presId="urn:microsoft.com/office/officeart/2005/8/layout/hList2"/>
    <dgm:cxn modelId="{B31FE999-BEEF-4A74-A75B-62B319CB6B89}" type="presParOf" srcId="{C595BB0F-33C9-48F7-BEF2-BD3204158C45}" destId="{8778D162-82C9-4BF4-ABA6-0500B59CDBBA}" srcOrd="1" destOrd="0" presId="urn:microsoft.com/office/officeart/2005/8/layout/hList2"/>
    <dgm:cxn modelId="{C1E5736C-BDB6-4793-A9AF-A59208A84E2E}" type="presParOf" srcId="{C595BB0F-33C9-48F7-BEF2-BD3204158C45}" destId="{607834A0-20F2-4A54-B49D-0E634FC7E05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FFCCD-C8E3-4A4C-ACCB-D5BF49688511}">
      <dsp:nvSpPr>
        <dsp:cNvPr id="0" name=""/>
        <dsp:cNvSpPr/>
      </dsp:nvSpPr>
      <dsp:spPr>
        <a:xfrm>
          <a:off x="609599" y="0"/>
          <a:ext cx="6908800" cy="53101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B5ED5-DE73-46AC-9E3F-751DEAC5868B}">
      <dsp:nvSpPr>
        <dsp:cNvPr id="0" name=""/>
        <dsp:cNvSpPr/>
      </dsp:nvSpPr>
      <dsp:spPr>
        <a:xfrm>
          <a:off x="3571" y="1593047"/>
          <a:ext cx="1561703" cy="21240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a:t>Мыслить проективно – значит стать инициатором изменений. Если проект не изменит ситуацию – это не проект, а операционная деятельность.   </a:t>
          </a:r>
        </a:p>
      </dsp:txBody>
      <dsp:txXfrm>
        <a:off x="79807" y="1669283"/>
        <a:ext cx="1409231" cy="1971592"/>
      </dsp:txXfrm>
    </dsp:sp>
    <dsp:sp modelId="{235402AE-B688-4E18-ADA9-50C415229EFB}">
      <dsp:nvSpPr>
        <dsp:cNvPr id="0" name=""/>
        <dsp:cNvSpPr/>
      </dsp:nvSpPr>
      <dsp:spPr>
        <a:xfrm>
          <a:off x="1643360" y="1593047"/>
          <a:ext cx="1561703" cy="21240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a:t>Проектное мышление – это умение «бросать» свою мысль вперед, хорошо чувствовать проблему и предугадывать оптимальные и рациональные пути ее решения. </a:t>
          </a:r>
        </a:p>
      </dsp:txBody>
      <dsp:txXfrm>
        <a:off x="1719596" y="1669283"/>
        <a:ext cx="1409231" cy="1971592"/>
      </dsp:txXfrm>
    </dsp:sp>
    <dsp:sp modelId="{63248FA4-3B69-48D9-998D-CC9A8C208D7A}">
      <dsp:nvSpPr>
        <dsp:cNvPr id="0" name=""/>
        <dsp:cNvSpPr/>
      </dsp:nvSpPr>
      <dsp:spPr>
        <a:xfrm>
          <a:off x="3283148" y="1593047"/>
          <a:ext cx="1561703" cy="21240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a:t>Это инновационный подход к достижению целей.</a:t>
          </a:r>
        </a:p>
        <a:p>
          <a:pPr marL="0" lvl="0" indent="0" algn="ctr" defTabSz="444500">
            <a:lnSpc>
              <a:spcPct val="90000"/>
            </a:lnSpc>
            <a:spcBef>
              <a:spcPct val="0"/>
            </a:spcBef>
            <a:spcAft>
              <a:spcPct val="35000"/>
            </a:spcAft>
            <a:buNone/>
          </a:pPr>
          <a:r>
            <a:rPr lang="ru-RU" sz="1000" kern="1200" dirty="0"/>
            <a:t>Главное результат, а не процесс, экономит ресурсы, развивает дополнительные личностные и профессиональные навыки</a:t>
          </a:r>
        </a:p>
      </dsp:txBody>
      <dsp:txXfrm>
        <a:off x="3359384" y="1669283"/>
        <a:ext cx="1409231" cy="1971592"/>
      </dsp:txXfrm>
    </dsp:sp>
    <dsp:sp modelId="{447771A1-4C9E-46A2-9B74-82E8C164E0DB}">
      <dsp:nvSpPr>
        <dsp:cNvPr id="0" name=""/>
        <dsp:cNvSpPr/>
      </dsp:nvSpPr>
      <dsp:spPr>
        <a:xfrm>
          <a:off x="4922936" y="1593047"/>
          <a:ext cx="1561703" cy="21240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a:t>Любой проект ограничен во времени, ресурсами, требованиями к качеству</a:t>
          </a:r>
        </a:p>
      </dsp:txBody>
      <dsp:txXfrm>
        <a:off x="4999172" y="1669283"/>
        <a:ext cx="1409231" cy="1971592"/>
      </dsp:txXfrm>
    </dsp:sp>
    <dsp:sp modelId="{158588AD-1B37-4CBB-95EC-0B0E29532972}">
      <dsp:nvSpPr>
        <dsp:cNvPr id="0" name=""/>
        <dsp:cNvSpPr/>
      </dsp:nvSpPr>
      <dsp:spPr>
        <a:xfrm>
          <a:off x="6562724" y="1593047"/>
          <a:ext cx="1561703" cy="21240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a:t>Любой проект приносит выгоды: Заказчику, потребителям, людям, региону, стране</a:t>
          </a:r>
        </a:p>
      </dsp:txBody>
      <dsp:txXfrm>
        <a:off x="6638960" y="1669283"/>
        <a:ext cx="1409231" cy="1971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0C515-5174-42F2-824C-39FB5E4DD1B2}">
      <dsp:nvSpPr>
        <dsp:cNvPr id="0" name=""/>
        <dsp:cNvSpPr/>
      </dsp:nvSpPr>
      <dsp:spPr>
        <a:xfrm>
          <a:off x="1685698" y="-58293"/>
          <a:ext cx="4727574" cy="4727574"/>
        </a:xfrm>
        <a:prstGeom prst="circularArrow">
          <a:avLst>
            <a:gd name="adj1" fmla="val 5544"/>
            <a:gd name="adj2" fmla="val 330680"/>
            <a:gd name="adj3" fmla="val 13770930"/>
            <a:gd name="adj4" fmla="val 1738900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19AD2-C41E-4ED0-9D4B-60242D7AC31C}">
      <dsp:nvSpPr>
        <dsp:cNvPr id="0" name=""/>
        <dsp:cNvSpPr/>
      </dsp:nvSpPr>
      <dsp:spPr>
        <a:xfrm>
          <a:off x="2940227" y="1166"/>
          <a:ext cx="2218516" cy="110925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Принцип "Слышащего государства</a:t>
          </a:r>
          <a:r>
            <a:rPr lang="ru-RU" sz="1400" kern="1200" dirty="0"/>
            <a:t>" </a:t>
          </a:r>
        </a:p>
      </dsp:txBody>
      <dsp:txXfrm>
        <a:off x="2994377" y="55316"/>
        <a:ext cx="2110216" cy="1000958"/>
      </dsp:txXfrm>
    </dsp:sp>
    <dsp:sp modelId="{3125FACD-B3DB-40BE-A121-A779F6E27C38}">
      <dsp:nvSpPr>
        <dsp:cNvPr id="0" name=""/>
        <dsp:cNvSpPr/>
      </dsp:nvSpPr>
      <dsp:spPr>
        <a:xfrm>
          <a:off x="4857578" y="1394204"/>
          <a:ext cx="2218516" cy="110925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Принцип эффективного государства</a:t>
          </a:r>
        </a:p>
      </dsp:txBody>
      <dsp:txXfrm>
        <a:off x="4911728" y="1448354"/>
        <a:ext cx="2110216" cy="1000958"/>
      </dsp:txXfrm>
    </dsp:sp>
    <dsp:sp modelId="{F13787FE-4C22-4ED2-ABAE-B9C61F3164CA}">
      <dsp:nvSpPr>
        <dsp:cNvPr id="0" name=""/>
        <dsp:cNvSpPr/>
      </dsp:nvSpPr>
      <dsp:spPr>
        <a:xfrm>
          <a:off x="4125215" y="3648186"/>
          <a:ext cx="2218516" cy="110925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Принцип подотчетного  государства </a:t>
          </a:r>
        </a:p>
      </dsp:txBody>
      <dsp:txXfrm>
        <a:off x="4179365" y="3702336"/>
        <a:ext cx="2110216" cy="1000958"/>
      </dsp:txXfrm>
    </dsp:sp>
    <dsp:sp modelId="{478B93E5-EBD1-4393-BA9A-B91ADA91303E}">
      <dsp:nvSpPr>
        <dsp:cNvPr id="0" name=""/>
        <dsp:cNvSpPr/>
      </dsp:nvSpPr>
      <dsp:spPr>
        <a:xfrm>
          <a:off x="1755238" y="3648186"/>
          <a:ext cx="2218516" cy="110925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Принцип профессионального государства  </a:t>
          </a:r>
        </a:p>
      </dsp:txBody>
      <dsp:txXfrm>
        <a:off x="1809388" y="3702336"/>
        <a:ext cx="2110216" cy="1000958"/>
      </dsp:txXfrm>
    </dsp:sp>
    <dsp:sp modelId="{8F57ECE7-4FB0-44E8-817E-E739C579E586}">
      <dsp:nvSpPr>
        <dsp:cNvPr id="0" name=""/>
        <dsp:cNvSpPr/>
      </dsp:nvSpPr>
      <dsp:spPr>
        <a:xfrm>
          <a:off x="1022875" y="1394204"/>
          <a:ext cx="2218516" cy="110925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Принцип прагматичного  государства</a:t>
          </a:r>
        </a:p>
      </dsp:txBody>
      <dsp:txXfrm>
        <a:off x="1077025" y="1448354"/>
        <a:ext cx="2110216" cy="1000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DCA9C-4613-46A0-ABC0-9C203946D8B4}">
      <dsp:nvSpPr>
        <dsp:cNvPr id="0" name=""/>
        <dsp:cNvSpPr/>
      </dsp:nvSpPr>
      <dsp:spPr>
        <a:xfrm rot="16200000">
          <a:off x="-1987690" y="3128250"/>
          <a:ext cx="4621452" cy="31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436" bIns="0" numCol="1" spcCol="1270" anchor="t" anchorCtr="0">
          <a:noAutofit/>
        </a:bodyPr>
        <a:lstStyle/>
        <a:p>
          <a:pPr marL="0" lvl="0" indent="0" algn="r" defTabSz="889000">
            <a:lnSpc>
              <a:spcPct val="90000"/>
            </a:lnSpc>
            <a:spcBef>
              <a:spcPct val="0"/>
            </a:spcBef>
            <a:spcAft>
              <a:spcPct val="35000"/>
            </a:spcAft>
            <a:buNone/>
          </a:pPr>
          <a:r>
            <a:rPr lang="ru-RU" sz="2000" kern="1200" dirty="0">
              <a:solidFill>
                <a:srgbClr val="002060"/>
              </a:solidFill>
              <a:latin typeface="Arial" panose="020B0604020202020204" pitchFamily="34" charset="0"/>
              <a:cs typeface="Arial" panose="020B0604020202020204" pitchFamily="34" charset="0"/>
            </a:rPr>
            <a:t>Задача 1 реформы</a:t>
          </a:r>
        </a:p>
      </dsp:txBody>
      <dsp:txXfrm>
        <a:off x="-1987690" y="3128250"/>
        <a:ext cx="4621452" cy="311170"/>
      </dsp:txXfrm>
    </dsp:sp>
    <dsp:sp modelId="{8CC4114B-1DA2-46D3-B1B1-55AB21F3E2D7}">
      <dsp:nvSpPr>
        <dsp:cNvPr id="0" name=""/>
        <dsp:cNvSpPr/>
      </dsp:nvSpPr>
      <dsp:spPr>
        <a:xfrm>
          <a:off x="499020" y="973109"/>
          <a:ext cx="2520302" cy="4621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9436"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Формирование новой модели государственного управления, ориентированной на людей</a:t>
          </a:r>
        </a:p>
        <a:p>
          <a:pPr marL="114300" lvl="1" indent="-114300" algn="l" defTabSz="622300">
            <a:lnSpc>
              <a:spcPct val="90000"/>
            </a:lnSpc>
            <a:spcBef>
              <a:spcPct val="0"/>
            </a:spcBef>
            <a:spcAft>
              <a:spcPct val="15000"/>
            </a:spcAft>
            <a:buChar char="•"/>
          </a:pPr>
          <a:r>
            <a:rPr lang="ru-RU" sz="1400" b="1" i="1" kern="1200" dirty="0">
              <a:latin typeface="Arial" panose="020B0604020202020204" pitchFamily="34" charset="0"/>
              <a:cs typeface="Arial" panose="020B0604020202020204" pitchFamily="34" charset="0"/>
            </a:rPr>
            <a:t>Цель</a:t>
          </a:r>
          <a:r>
            <a:rPr lang="ru-RU" sz="1400" kern="1200" dirty="0">
              <a:latin typeface="Arial" panose="020B0604020202020204" pitchFamily="34" charset="0"/>
              <a:cs typeface="Arial" panose="020B0604020202020204" pitchFamily="34" charset="0"/>
            </a:rPr>
            <a:t> (задача реформы): эффективный, справедливый, прозрачный, оперативно реагирующий на запросы общества государственный аппарат, работающий по принципу "Слышащего государства"</a:t>
          </a:r>
        </a:p>
      </dsp:txBody>
      <dsp:txXfrm>
        <a:off x="499020" y="973109"/>
        <a:ext cx="2520302" cy="4621452"/>
      </dsp:txXfrm>
    </dsp:sp>
    <dsp:sp modelId="{0F60E5DD-6B71-4FE6-9E6F-B21F60B01EE4}">
      <dsp:nvSpPr>
        <dsp:cNvPr id="0" name=""/>
        <dsp:cNvSpPr/>
      </dsp:nvSpPr>
      <dsp:spPr>
        <a:xfrm>
          <a:off x="79575" y="330376"/>
          <a:ext cx="973838" cy="973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C0CA8-E879-4902-AFC2-3A5C2E61D908}">
      <dsp:nvSpPr>
        <dsp:cNvPr id="0" name=""/>
        <dsp:cNvSpPr/>
      </dsp:nvSpPr>
      <dsp:spPr>
        <a:xfrm rot="16200000">
          <a:off x="1598023" y="3040376"/>
          <a:ext cx="4621452" cy="486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436" bIns="0" numCol="1" spcCol="1270" anchor="t" anchorCtr="0">
          <a:noAutofit/>
        </a:bodyPr>
        <a:lstStyle/>
        <a:p>
          <a:pPr marL="0" lvl="0" indent="0" algn="r"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KPI</a:t>
          </a:r>
          <a:endParaRPr lang="ru-RU" sz="2000" kern="1200" dirty="0">
            <a:solidFill>
              <a:srgbClr val="002060"/>
            </a:solidFill>
            <a:latin typeface="Arial" panose="020B0604020202020204" pitchFamily="34" charset="0"/>
            <a:cs typeface="Arial" panose="020B0604020202020204" pitchFamily="34" charset="0"/>
          </a:endParaRPr>
        </a:p>
      </dsp:txBody>
      <dsp:txXfrm>
        <a:off x="1598023" y="3040376"/>
        <a:ext cx="4621452" cy="486919"/>
      </dsp:txXfrm>
    </dsp:sp>
    <dsp:sp modelId="{7E2D9525-3BC1-41FC-99DA-29C05BCE8EDC}">
      <dsp:nvSpPr>
        <dsp:cNvPr id="0" name=""/>
        <dsp:cNvSpPr/>
      </dsp:nvSpPr>
      <dsp:spPr>
        <a:xfrm>
          <a:off x="4019177" y="973109"/>
          <a:ext cx="2691436" cy="4621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9436"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Индекс Всемирного банка по учету мнения населения и подотчетность государственных органов, </a:t>
          </a:r>
          <a:r>
            <a:rPr lang="ru-RU" sz="1400" kern="1200" dirty="0" err="1">
              <a:latin typeface="Arial" panose="020B0604020202020204" pitchFamily="34" charset="0"/>
              <a:cs typeface="Arial" panose="020B0604020202020204" pitchFamily="34" charset="0"/>
            </a:rPr>
            <a:t>процентиль</a:t>
          </a:r>
          <a:r>
            <a:rPr lang="ru-RU" sz="1400" kern="1200" dirty="0">
              <a:latin typeface="Arial" panose="020B0604020202020204" pitchFamily="34" charset="0"/>
              <a:cs typeface="Arial" panose="020B0604020202020204" pitchFamily="34" charset="0"/>
            </a:rPr>
            <a:t>: 2021 год – 20…2030 год – 73;</a:t>
          </a:r>
        </a:p>
        <a:p>
          <a:pPr marL="114300" lvl="1" indent="-114300" algn="l" defTabSz="622300">
            <a:lnSpc>
              <a:spcPct val="90000"/>
            </a:lnSpc>
            <a:spcBef>
              <a:spcPct val="0"/>
            </a:spcBef>
            <a:spcAft>
              <a:spcPct val="15000"/>
            </a:spcAft>
            <a:buChar char="•"/>
          </a:pPr>
          <a:r>
            <a:rPr lang="ru-RU" sz="1400" kern="1200" dirty="0" err="1">
              <a:latin typeface="Arial" panose="020B0604020202020204" pitchFamily="34" charset="0"/>
              <a:cs typeface="Arial" panose="020B0604020202020204" pitchFamily="34" charset="0"/>
            </a:rPr>
            <a:t>The</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Global</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right</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to</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information</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rating</a:t>
          </a:r>
          <a:r>
            <a:rPr lang="ru-RU" sz="1400" kern="1200" dirty="0">
              <a:latin typeface="Arial" panose="020B0604020202020204" pitchFamily="34" charset="0"/>
              <a:cs typeface="Arial" panose="020B0604020202020204" pitchFamily="34" charset="0"/>
            </a:rPr>
            <a:t> (глобальный рейтинг права на информацию), место в рейтинге, балл: 2021 год – 61… 2030 год – 85;</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уровень доверия населения к государственным органам, % (социологический опрос): 2021 год – 60 %… 2030 год – 75 %</a:t>
          </a:r>
        </a:p>
      </dsp:txBody>
      <dsp:txXfrm>
        <a:off x="4019177" y="973109"/>
        <a:ext cx="2691436" cy="4621452"/>
      </dsp:txXfrm>
    </dsp:sp>
    <dsp:sp modelId="{E38997E2-5B26-4F79-9332-5BB40A1F3224}">
      <dsp:nvSpPr>
        <dsp:cNvPr id="0" name=""/>
        <dsp:cNvSpPr/>
      </dsp:nvSpPr>
      <dsp:spPr>
        <a:xfrm>
          <a:off x="3665289" y="330376"/>
          <a:ext cx="973838" cy="973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834A0-20F2-4A54-B49D-0E634FC7E053}">
      <dsp:nvSpPr>
        <dsp:cNvPr id="0" name=""/>
        <dsp:cNvSpPr/>
      </dsp:nvSpPr>
      <dsp:spPr>
        <a:xfrm rot="16200000">
          <a:off x="5269304" y="3051582"/>
          <a:ext cx="4621452" cy="464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436" bIns="0" numCol="1" spcCol="1270" anchor="t" anchorCtr="0">
          <a:noAutofit/>
        </a:bodyPr>
        <a:lstStyle/>
        <a:p>
          <a:pPr marL="0" lvl="0" indent="0" algn="r" defTabSz="889000">
            <a:lnSpc>
              <a:spcPct val="90000"/>
            </a:lnSpc>
            <a:spcBef>
              <a:spcPct val="0"/>
            </a:spcBef>
            <a:spcAft>
              <a:spcPct val="35000"/>
            </a:spcAft>
            <a:buNone/>
          </a:pPr>
          <a:r>
            <a:rPr lang="ru-RU" sz="2000" kern="1200" dirty="0">
              <a:solidFill>
                <a:srgbClr val="002060"/>
              </a:solidFill>
              <a:latin typeface="Arial" panose="020B0604020202020204" pitchFamily="34" charset="0"/>
              <a:cs typeface="Arial" panose="020B0604020202020204" pitchFamily="34" charset="0"/>
            </a:rPr>
            <a:t>Группы проектов </a:t>
          </a:r>
        </a:p>
      </dsp:txBody>
      <dsp:txXfrm>
        <a:off x="5269304" y="3051582"/>
        <a:ext cx="4621452" cy="464506"/>
      </dsp:txXfrm>
    </dsp:sp>
    <dsp:sp modelId="{8778D162-82C9-4BF4-ABA6-0500B59CDBBA}">
      <dsp:nvSpPr>
        <dsp:cNvPr id="0" name=""/>
        <dsp:cNvSpPr/>
      </dsp:nvSpPr>
      <dsp:spPr>
        <a:xfrm>
          <a:off x="7626804" y="973109"/>
          <a:ext cx="2818744" cy="46214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9436"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"Систематизация, стандартизация и регламентация взаимодействия госорганов с населением" – 1 проект;</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"Оперативное реагирование на поступающие запросы СМИ, НПО и населения" – 1 проект;</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"Создание "единого окна" по взаимодействию государства с населением" 3 проекта;</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"Обеспечение открытости информации и </a:t>
          </a:r>
          <a:r>
            <a:rPr lang="ru-RU" sz="1400" kern="1200" dirty="0" err="1">
              <a:latin typeface="Arial" panose="020B0604020202020204" pitchFamily="34" charset="0"/>
              <a:cs typeface="Arial" panose="020B0604020202020204" pitchFamily="34" charset="0"/>
            </a:rPr>
            <a:t>проактивности</a:t>
          </a:r>
          <a:r>
            <a:rPr lang="ru-RU" sz="1400" kern="1200" dirty="0">
              <a:latin typeface="Arial" panose="020B0604020202020204" pitchFamily="34" charset="0"/>
              <a:cs typeface="Arial" panose="020B0604020202020204" pitchFamily="34" charset="0"/>
            </a:rPr>
            <a:t> деятельности госорганов, </a:t>
          </a:r>
          <a:r>
            <a:rPr lang="ru-RU" sz="1400" kern="1200" dirty="0" err="1">
              <a:latin typeface="Arial" panose="020B0604020202020204" pitchFamily="34" charset="0"/>
              <a:cs typeface="Arial" panose="020B0604020202020204" pitchFamily="34" charset="0"/>
            </a:rPr>
            <a:t>квазигосударственного</a:t>
          </a:r>
          <a:r>
            <a:rPr lang="ru-RU" sz="1400" kern="1200" dirty="0">
              <a:latin typeface="Arial" panose="020B0604020202020204" pitchFamily="34" charset="0"/>
              <a:cs typeface="Arial" panose="020B0604020202020204" pitchFamily="34" charset="0"/>
            </a:rPr>
            <a:t> сектора" – 1 проект</a:t>
          </a:r>
        </a:p>
      </dsp:txBody>
      <dsp:txXfrm>
        <a:off x="7626804" y="973109"/>
        <a:ext cx="2818744" cy="4621452"/>
      </dsp:txXfrm>
    </dsp:sp>
    <dsp:sp modelId="{CF4ACF85-F766-4ED4-976E-DEE6AD829BB7}">
      <dsp:nvSpPr>
        <dsp:cNvPr id="0" name=""/>
        <dsp:cNvSpPr/>
      </dsp:nvSpPr>
      <dsp:spPr>
        <a:xfrm>
          <a:off x="7336571" y="330376"/>
          <a:ext cx="973838" cy="9738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DCA9C-4613-46A0-ABC0-9C203946D8B4}">
      <dsp:nvSpPr>
        <dsp:cNvPr id="0" name=""/>
        <dsp:cNvSpPr/>
      </dsp:nvSpPr>
      <dsp:spPr>
        <a:xfrm rot="16200000">
          <a:off x="-1957018" y="3086303"/>
          <a:ext cx="4555951" cy="311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540" bIns="0" numCol="1" spcCol="1270" anchor="t" anchorCtr="0">
          <a:noAutofit/>
        </a:bodyPr>
        <a:lstStyle/>
        <a:p>
          <a:pPr marL="0" lvl="0" indent="0" algn="r" defTabSz="889000">
            <a:lnSpc>
              <a:spcPct val="90000"/>
            </a:lnSpc>
            <a:spcBef>
              <a:spcPct val="0"/>
            </a:spcBef>
            <a:spcAft>
              <a:spcPct val="35000"/>
            </a:spcAft>
            <a:buNone/>
          </a:pPr>
          <a:r>
            <a:rPr lang="ru-RU" sz="2000" kern="1200" dirty="0">
              <a:solidFill>
                <a:srgbClr val="002060"/>
              </a:solidFill>
              <a:latin typeface="Arial" panose="020B0604020202020204" pitchFamily="34" charset="0"/>
              <a:cs typeface="Arial" panose="020B0604020202020204" pitchFamily="34" charset="0"/>
            </a:rPr>
            <a:t>Задача 2 реформы</a:t>
          </a:r>
        </a:p>
      </dsp:txBody>
      <dsp:txXfrm>
        <a:off x="-1957018" y="3086303"/>
        <a:ext cx="4555951" cy="311246"/>
      </dsp:txXfrm>
    </dsp:sp>
    <dsp:sp modelId="{8CC4114B-1DA2-46D3-B1B1-55AB21F3E2D7}">
      <dsp:nvSpPr>
        <dsp:cNvPr id="0" name=""/>
        <dsp:cNvSpPr/>
      </dsp:nvSpPr>
      <dsp:spPr>
        <a:xfrm>
          <a:off x="496985" y="963950"/>
          <a:ext cx="2520916" cy="45559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9540"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Совершенствование подходов к стратегическому и бюджетному планированию, а также проведению реформ</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Цель (задача реформы): процесс стратегического и бюджетного планирования </a:t>
          </a:r>
          <a:r>
            <a:rPr lang="ru-RU" sz="1400" kern="1200" dirty="0" err="1">
              <a:latin typeface="Arial" panose="020B0604020202020204" pitchFamily="34" charset="0"/>
              <a:cs typeface="Arial" panose="020B0604020202020204" pitchFamily="34" charset="0"/>
            </a:rPr>
            <a:t>дебюрократизирован</a:t>
          </a:r>
          <a:r>
            <a:rPr lang="ru-RU" sz="1400" kern="1200" dirty="0">
              <a:latin typeface="Arial" panose="020B0604020202020204" pitchFamily="34" charset="0"/>
              <a:cs typeface="Arial" panose="020B0604020202020204" pitchFamily="34" charset="0"/>
            </a:rPr>
            <a:t>, взаимоувязан как на республиканском, так и на местном уровнях, осуществляется с использованием научных подходов с вовлечением гражданского и экспертного сообществ</a:t>
          </a:r>
        </a:p>
      </dsp:txBody>
      <dsp:txXfrm>
        <a:off x="496985" y="963950"/>
        <a:ext cx="2520916" cy="4555951"/>
      </dsp:txXfrm>
    </dsp:sp>
    <dsp:sp modelId="{0F60E5DD-6B71-4FE6-9E6F-B21F60B01EE4}">
      <dsp:nvSpPr>
        <dsp:cNvPr id="0" name=""/>
        <dsp:cNvSpPr/>
      </dsp:nvSpPr>
      <dsp:spPr>
        <a:xfrm>
          <a:off x="77438" y="321061"/>
          <a:ext cx="974075" cy="974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C0CA8-E879-4902-AFC2-3A5C2E61D908}">
      <dsp:nvSpPr>
        <dsp:cNvPr id="0" name=""/>
        <dsp:cNvSpPr/>
      </dsp:nvSpPr>
      <dsp:spPr>
        <a:xfrm rot="16200000">
          <a:off x="1630444" y="2998407"/>
          <a:ext cx="4555951" cy="48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540" bIns="0" numCol="1" spcCol="1270" anchor="t" anchorCtr="0">
          <a:noAutofit/>
        </a:bodyPr>
        <a:lstStyle/>
        <a:p>
          <a:pPr marL="0" lvl="0" indent="0" algn="r"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KPI</a:t>
          </a:r>
          <a:endParaRPr lang="ru-RU" sz="2000" kern="1200" dirty="0">
            <a:solidFill>
              <a:srgbClr val="002060"/>
            </a:solidFill>
            <a:latin typeface="Arial" panose="020B0604020202020204" pitchFamily="34" charset="0"/>
            <a:cs typeface="Arial" panose="020B0604020202020204" pitchFamily="34" charset="0"/>
          </a:endParaRPr>
        </a:p>
      </dsp:txBody>
      <dsp:txXfrm>
        <a:off x="1630444" y="2998407"/>
        <a:ext cx="4555951" cy="487037"/>
      </dsp:txXfrm>
    </dsp:sp>
    <dsp:sp modelId="{7E2D9525-3BC1-41FC-99DA-29C05BCE8EDC}">
      <dsp:nvSpPr>
        <dsp:cNvPr id="0" name=""/>
        <dsp:cNvSpPr/>
      </dsp:nvSpPr>
      <dsp:spPr>
        <a:xfrm>
          <a:off x="4018874" y="963950"/>
          <a:ext cx="2692092" cy="45559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9540"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Индекс эффективности государственного управления Всемирного банка (</a:t>
          </a:r>
          <a:r>
            <a:rPr lang="ru-RU" sz="1400" kern="1200" dirty="0" err="1">
              <a:latin typeface="Arial" panose="020B0604020202020204" pitchFamily="34" charset="0"/>
              <a:cs typeface="Arial" panose="020B0604020202020204" pitchFamily="34" charset="0"/>
            </a:rPr>
            <a:t>Government</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Effectiveness</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процентиль</a:t>
          </a:r>
          <a:r>
            <a:rPr lang="ru-RU" sz="1400" kern="1200" dirty="0">
              <a:latin typeface="Arial" panose="020B0604020202020204" pitchFamily="34" charset="0"/>
              <a:cs typeface="Arial" panose="020B0604020202020204" pitchFamily="34" charset="0"/>
            </a:rPr>
            <a:t>: 2021 год – 59-62.. 2030 год – 78-80;</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индекс учета мнения населения и подотчетность государственных органов Всемирного банка (Voice and Accountability), процентиль: 2021 год – 20… 2030 год – 87</a:t>
          </a:r>
        </a:p>
      </dsp:txBody>
      <dsp:txXfrm>
        <a:off x="4018874" y="963950"/>
        <a:ext cx="2692092" cy="4555951"/>
      </dsp:txXfrm>
    </dsp:sp>
    <dsp:sp modelId="{E38997E2-5B26-4F79-9332-5BB40A1F3224}">
      <dsp:nvSpPr>
        <dsp:cNvPr id="0" name=""/>
        <dsp:cNvSpPr/>
      </dsp:nvSpPr>
      <dsp:spPr>
        <a:xfrm>
          <a:off x="3664900" y="321061"/>
          <a:ext cx="974075" cy="974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834A0-20F2-4A54-B49D-0E634FC7E053}">
      <dsp:nvSpPr>
        <dsp:cNvPr id="0" name=""/>
        <dsp:cNvSpPr/>
      </dsp:nvSpPr>
      <dsp:spPr>
        <a:xfrm rot="16200000">
          <a:off x="5303494" y="3009616"/>
          <a:ext cx="4555951" cy="46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540" bIns="0" numCol="1" spcCol="1270" anchor="t" anchorCtr="0">
          <a:noAutofit/>
        </a:bodyPr>
        <a:lstStyle/>
        <a:p>
          <a:pPr marL="0" lvl="0" indent="0" algn="r" defTabSz="889000">
            <a:lnSpc>
              <a:spcPct val="90000"/>
            </a:lnSpc>
            <a:spcBef>
              <a:spcPct val="0"/>
            </a:spcBef>
            <a:spcAft>
              <a:spcPct val="35000"/>
            </a:spcAft>
            <a:buNone/>
          </a:pPr>
          <a:r>
            <a:rPr lang="ru-RU" sz="2000" kern="1200" dirty="0">
              <a:solidFill>
                <a:srgbClr val="002060"/>
              </a:solidFill>
              <a:latin typeface="Arial" panose="020B0604020202020204" pitchFamily="34" charset="0"/>
              <a:cs typeface="Arial" panose="020B0604020202020204" pitchFamily="34" charset="0"/>
            </a:rPr>
            <a:t>Группа проектов </a:t>
          </a:r>
        </a:p>
      </dsp:txBody>
      <dsp:txXfrm>
        <a:off x="5303494" y="3009616"/>
        <a:ext cx="4555951" cy="464619"/>
      </dsp:txXfrm>
    </dsp:sp>
    <dsp:sp modelId="{8778D162-82C9-4BF4-ABA6-0500B59CDBBA}">
      <dsp:nvSpPr>
        <dsp:cNvPr id="0" name=""/>
        <dsp:cNvSpPr/>
      </dsp:nvSpPr>
      <dsp:spPr>
        <a:xfrm>
          <a:off x="7628255" y="963950"/>
          <a:ext cx="2819431" cy="45559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9540"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"Дебюрократизация порядка утверждения и внесения изменений в документы СГП" – 1 проект</a:t>
          </a:r>
        </a:p>
      </dsp:txBody>
      <dsp:txXfrm>
        <a:off x="7628255" y="963950"/>
        <a:ext cx="2819431" cy="4555951"/>
      </dsp:txXfrm>
    </dsp:sp>
    <dsp:sp modelId="{CF4ACF85-F766-4ED4-976E-DEE6AD829BB7}">
      <dsp:nvSpPr>
        <dsp:cNvPr id="0" name=""/>
        <dsp:cNvSpPr/>
      </dsp:nvSpPr>
      <dsp:spPr>
        <a:xfrm>
          <a:off x="7337951" y="321061"/>
          <a:ext cx="974075" cy="974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DCA9C-4613-46A0-ABC0-9C203946D8B4}">
      <dsp:nvSpPr>
        <dsp:cNvPr id="0" name=""/>
        <dsp:cNvSpPr/>
      </dsp:nvSpPr>
      <dsp:spPr>
        <a:xfrm rot="16200000">
          <a:off x="-1870292" y="2983370"/>
          <a:ext cx="4395838" cy="310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8774" bIns="0" numCol="1" spcCol="1270" anchor="t" anchorCtr="0">
          <a:noAutofit/>
        </a:bodyPr>
        <a:lstStyle/>
        <a:p>
          <a:pPr marL="0" lvl="0" indent="0" algn="r" defTabSz="889000">
            <a:lnSpc>
              <a:spcPct val="90000"/>
            </a:lnSpc>
            <a:spcBef>
              <a:spcPct val="0"/>
            </a:spcBef>
            <a:spcAft>
              <a:spcPct val="35000"/>
            </a:spcAft>
            <a:buNone/>
          </a:pPr>
          <a:r>
            <a:rPr lang="ru-RU" sz="2000" kern="1200" dirty="0">
              <a:solidFill>
                <a:srgbClr val="002060"/>
              </a:solidFill>
              <a:latin typeface="Arial" panose="020B0604020202020204" pitchFamily="34" charset="0"/>
              <a:cs typeface="Arial" panose="020B0604020202020204" pitchFamily="34" charset="0"/>
            </a:rPr>
            <a:t>Задача 3 реформы</a:t>
          </a:r>
        </a:p>
      </dsp:txBody>
      <dsp:txXfrm>
        <a:off x="-1870292" y="2983370"/>
        <a:ext cx="4395838" cy="310691"/>
      </dsp:txXfrm>
    </dsp:sp>
    <dsp:sp modelId="{8CC4114B-1DA2-46D3-B1B1-55AB21F3E2D7}">
      <dsp:nvSpPr>
        <dsp:cNvPr id="0" name=""/>
        <dsp:cNvSpPr/>
      </dsp:nvSpPr>
      <dsp:spPr>
        <a:xfrm>
          <a:off x="503340" y="940797"/>
          <a:ext cx="2516418" cy="43958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8774" rIns="99568" bIns="99568"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400" kern="1200" dirty="0">
              <a:latin typeface="Arial" panose="020B0604020202020204" pitchFamily="34" charset="0"/>
              <a:cs typeface="Arial" panose="020B0604020202020204" pitchFamily="34" charset="0"/>
            </a:rPr>
            <a:t>Формирование оптимального и эффективного государственного аппарата</a:t>
          </a:r>
        </a:p>
        <a:p>
          <a:pPr marL="0" marR="0" lvl="0" indent="0" algn="l" defTabSz="914400" eaLnBrk="1" fontAlgn="auto" latinLnBrk="0" hangingPunct="1">
            <a:lnSpc>
              <a:spcPct val="100000"/>
            </a:lnSpc>
            <a:spcBef>
              <a:spcPct val="0"/>
            </a:spcBef>
            <a:spcAft>
              <a:spcPts val="0"/>
            </a:spcAft>
            <a:buClrTx/>
            <a:buSzTx/>
            <a:buFontTx/>
            <a:buNone/>
            <a:tabLst/>
            <a:defRPr/>
          </a:pPr>
          <a:endParaRPr lang="ru-RU" sz="1400" kern="1200" dirty="0">
            <a:latin typeface="Arial" panose="020B0604020202020204" pitchFamily="34" charset="0"/>
            <a:cs typeface="Arial" panose="020B0604020202020204" pitchFamily="34" charset="0"/>
          </a:endParaRPr>
        </a:p>
        <a:p>
          <a:pPr marL="114300" lvl="1" indent="0" algn="l" defTabSz="622300">
            <a:lnSpc>
              <a:spcPct val="90000"/>
            </a:lnSpc>
            <a:spcBef>
              <a:spcPct val="0"/>
            </a:spcBef>
            <a:spcAft>
              <a:spcPct val="15000"/>
            </a:spcAft>
          </a:pPr>
          <a:r>
            <a:rPr lang="ru-RU" sz="1400" kern="1200" dirty="0">
              <a:latin typeface="Arial" panose="020B0604020202020204" pitchFamily="34" charset="0"/>
              <a:cs typeface="Arial" panose="020B0604020202020204" pitchFamily="34" charset="0"/>
            </a:rPr>
            <a:t>Цель (задача реформы): формирование оптимального и эффективного государственного аппарата</a:t>
          </a:r>
        </a:p>
        <a:p>
          <a:pPr marL="114300" lvl="1" indent="0" algn="l" defTabSz="622300">
            <a:lnSpc>
              <a:spcPct val="90000"/>
            </a:lnSpc>
            <a:spcBef>
              <a:spcPct val="0"/>
            </a:spcBef>
            <a:spcAft>
              <a:spcPct val="15000"/>
            </a:spcAft>
            <a:buChar char="•"/>
          </a:pPr>
          <a:endParaRPr lang="ru-RU" sz="1400" kern="1200" dirty="0">
            <a:latin typeface="Arial" panose="020B0604020202020204" pitchFamily="34" charset="0"/>
            <a:cs typeface="Arial" panose="020B0604020202020204" pitchFamily="34" charset="0"/>
          </a:endParaRPr>
        </a:p>
      </dsp:txBody>
      <dsp:txXfrm>
        <a:off x="503340" y="940797"/>
        <a:ext cx="2516418" cy="4395838"/>
      </dsp:txXfrm>
    </dsp:sp>
    <dsp:sp modelId="{0F60E5DD-6B71-4FE6-9E6F-B21F60B01EE4}">
      <dsp:nvSpPr>
        <dsp:cNvPr id="0" name=""/>
        <dsp:cNvSpPr/>
      </dsp:nvSpPr>
      <dsp:spPr>
        <a:xfrm>
          <a:off x="84541" y="299054"/>
          <a:ext cx="972337" cy="972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C0CA8-E879-4902-AFC2-3A5C2E61D908}">
      <dsp:nvSpPr>
        <dsp:cNvPr id="0" name=""/>
        <dsp:cNvSpPr/>
      </dsp:nvSpPr>
      <dsp:spPr>
        <a:xfrm rot="16200000">
          <a:off x="1712916" y="2895632"/>
          <a:ext cx="4395838" cy="486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8774" bIns="0" numCol="1" spcCol="1270" anchor="t" anchorCtr="0">
          <a:noAutofit/>
        </a:bodyPr>
        <a:lstStyle/>
        <a:p>
          <a:pPr marL="0" lvl="0" indent="0" algn="r"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KPI</a:t>
          </a:r>
          <a:endParaRPr lang="ru-RU" sz="2000" kern="1200" dirty="0">
            <a:solidFill>
              <a:srgbClr val="002060"/>
            </a:solidFill>
            <a:latin typeface="Arial" panose="020B0604020202020204" pitchFamily="34" charset="0"/>
            <a:cs typeface="Arial" panose="020B0604020202020204" pitchFamily="34" charset="0"/>
          </a:endParaRPr>
        </a:p>
      </dsp:txBody>
      <dsp:txXfrm>
        <a:off x="1712916" y="2895632"/>
        <a:ext cx="4395838" cy="486168"/>
      </dsp:txXfrm>
    </dsp:sp>
    <dsp:sp modelId="{7E2D9525-3BC1-41FC-99DA-29C05BCE8EDC}">
      <dsp:nvSpPr>
        <dsp:cNvPr id="0" name=""/>
        <dsp:cNvSpPr/>
      </dsp:nvSpPr>
      <dsp:spPr>
        <a:xfrm>
          <a:off x="3993559" y="950116"/>
          <a:ext cx="2687289" cy="43958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8774"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Индекс эффективности государственного управления Всемирного банка (</a:t>
          </a:r>
          <a:r>
            <a:rPr lang="ru-RU" sz="1400" kern="1200" dirty="0" err="1">
              <a:latin typeface="Arial" panose="020B0604020202020204" pitchFamily="34" charset="0"/>
              <a:cs typeface="Arial" panose="020B0604020202020204" pitchFamily="34" charset="0"/>
            </a:rPr>
            <a:t>Government</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Effectiveness</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процентиль</a:t>
          </a:r>
          <a:r>
            <a:rPr lang="ru-RU" sz="1400" kern="1200" dirty="0">
              <a:latin typeface="Arial" panose="020B0604020202020204" pitchFamily="34" charset="0"/>
              <a:cs typeface="Arial" panose="020B0604020202020204" pitchFamily="34" charset="0"/>
            </a:rPr>
            <a:t>: 2021 год – 59-62.. 2030 год – 78-80;</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индекс учета мнения населения и подотчетность государственных органов Всемирного банка (Voice and Accountability), процентиль: 2021 год – 20… 2030 год – 87;</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уровень доверия населения к государственным органам, % (социологический опрос): 2021 год – 60 %.. 2030 год – 75 %</a:t>
          </a:r>
        </a:p>
      </dsp:txBody>
      <dsp:txXfrm>
        <a:off x="3993559" y="950116"/>
        <a:ext cx="2687289" cy="4395838"/>
      </dsp:txXfrm>
    </dsp:sp>
    <dsp:sp modelId="{E38997E2-5B26-4F79-9332-5BB40A1F3224}">
      <dsp:nvSpPr>
        <dsp:cNvPr id="0" name=""/>
        <dsp:cNvSpPr/>
      </dsp:nvSpPr>
      <dsp:spPr>
        <a:xfrm>
          <a:off x="3667751" y="299054"/>
          <a:ext cx="972337" cy="972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834A0-20F2-4A54-B49D-0E634FC7E053}">
      <dsp:nvSpPr>
        <dsp:cNvPr id="0" name=""/>
        <dsp:cNvSpPr/>
      </dsp:nvSpPr>
      <dsp:spPr>
        <a:xfrm rot="16200000">
          <a:off x="5381560" y="2906821"/>
          <a:ext cx="4395838" cy="46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8774" bIns="0" numCol="1" spcCol="1270" anchor="t" anchorCtr="0">
          <a:noAutofit/>
        </a:bodyPr>
        <a:lstStyle/>
        <a:p>
          <a:pPr marL="0" lvl="0" indent="0" algn="r" defTabSz="889000">
            <a:lnSpc>
              <a:spcPct val="90000"/>
            </a:lnSpc>
            <a:spcBef>
              <a:spcPct val="0"/>
            </a:spcBef>
            <a:spcAft>
              <a:spcPct val="35000"/>
            </a:spcAft>
            <a:buNone/>
          </a:pPr>
          <a:r>
            <a:rPr lang="ru-RU" sz="2000" kern="1200" dirty="0">
              <a:solidFill>
                <a:srgbClr val="002060"/>
              </a:solidFill>
              <a:latin typeface="Arial" panose="020B0604020202020204" pitchFamily="34" charset="0"/>
              <a:cs typeface="Arial" panose="020B0604020202020204" pitchFamily="34" charset="0"/>
            </a:rPr>
            <a:t>Группа проектов </a:t>
          </a:r>
        </a:p>
      </dsp:txBody>
      <dsp:txXfrm>
        <a:off x="5381560" y="2906821"/>
        <a:ext cx="4395838" cy="463790"/>
      </dsp:txXfrm>
    </dsp:sp>
    <dsp:sp modelId="{8778D162-82C9-4BF4-ABA6-0500B59CDBBA}">
      <dsp:nvSpPr>
        <dsp:cNvPr id="0" name=""/>
        <dsp:cNvSpPr/>
      </dsp:nvSpPr>
      <dsp:spPr>
        <a:xfrm>
          <a:off x="7626181" y="940797"/>
          <a:ext cx="2814401" cy="43958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28774"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"Эффективный государственный аппарат" – 1 проект;</a:t>
          </a:r>
        </a:p>
        <a:p>
          <a:pPr marL="114300" lvl="1" indent="-114300" algn="l" defTabSz="622300">
            <a:lnSpc>
              <a:spcPct val="90000"/>
            </a:lnSpc>
            <a:spcBef>
              <a:spcPct val="0"/>
            </a:spcBef>
            <a:spcAft>
              <a:spcPct val="15000"/>
            </a:spcAft>
            <a:buChar char="•"/>
          </a:pPr>
          <a:r>
            <a:rPr lang="ru-RU" sz="1400" kern="1200" dirty="0">
              <a:latin typeface="Arial" panose="020B0604020202020204" pitchFamily="34" charset="0"/>
              <a:cs typeface="Arial" panose="020B0604020202020204" pitchFamily="34" charset="0"/>
            </a:rPr>
            <a:t>"Оптимальный государственный аппарат" – 3 проекта</a:t>
          </a:r>
        </a:p>
      </dsp:txBody>
      <dsp:txXfrm>
        <a:off x="7626181" y="940797"/>
        <a:ext cx="2814401" cy="4395838"/>
      </dsp:txXfrm>
    </dsp:sp>
    <dsp:sp modelId="{CF4ACF85-F766-4ED4-976E-DEE6AD829BB7}">
      <dsp:nvSpPr>
        <dsp:cNvPr id="0" name=""/>
        <dsp:cNvSpPr/>
      </dsp:nvSpPr>
      <dsp:spPr>
        <a:xfrm>
          <a:off x="7336395" y="299054"/>
          <a:ext cx="972337" cy="972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06B28-9668-854C-B0D0-A9E819AB2216}" type="datetimeFigureOut">
              <a:rPr lang="ru-KZ" smtClean="0"/>
              <a:t>11/22/2023</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F11DD-6D3D-5B46-8FCE-21DEA5A5C576}" type="slidenum">
              <a:rPr lang="ru-KZ" smtClean="0"/>
              <a:t>‹#›</a:t>
            </a:fld>
            <a:endParaRPr lang="ru-KZ"/>
          </a:p>
        </p:txBody>
      </p:sp>
    </p:spTree>
    <p:extLst>
      <p:ext uri="{BB962C8B-B14F-4D97-AF65-F5344CB8AC3E}">
        <p14:creationId xmlns:p14="http://schemas.microsoft.com/office/powerpoint/2010/main" val="373300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1F11DD-6D3D-5B46-8FCE-21DEA5A5C576}" type="slidenum">
              <a:rPr lang="ru-KZ" smtClean="0"/>
              <a:t>2</a:t>
            </a:fld>
            <a:endParaRPr lang="ru-KZ"/>
          </a:p>
        </p:txBody>
      </p:sp>
    </p:spTree>
    <p:extLst>
      <p:ext uri="{BB962C8B-B14F-4D97-AF65-F5344CB8AC3E}">
        <p14:creationId xmlns:p14="http://schemas.microsoft.com/office/powerpoint/2010/main" val="249970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1F11DD-6D3D-5B46-8FCE-21DEA5A5C576}" type="slidenum">
              <a:rPr lang="ru-KZ" smtClean="0"/>
              <a:t>5</a:t>
            </a:fld>
            <a:endParaRPr lang="ru-KZ"/>
          </a:p>
        </p:txBody>
      </p:sp>
    </p:spTree>
    <p:extLst>
      <p:ext uri="{BB962C8B-B14F-4D97-AF65-F5344CB8AC3E}">
        <p14:creationId xmlns:p14="http://schemas.microsoft.com/office/powerpoint/2010/main" val="210556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1F11DD-6D3D-5B46-8FCE-21DEA5A5C576}" type="slidenum">
              <a:rPr lang="ru-KZ" smtClean="0"/>
              <a:t>7</a:t>
            </a:fld>
            <a:endParaRPr lang="ru-KZ"/>
          </a:p>
        </p:txBody>
      </p:sp>
    </p:spTree>
    <p:extLst>
      <p:ext uri="{BB962C8B-B14F-4D97-AF65-F5344CB8AC3E}">
        <p14:creationId xmlns:p14="http://schemas.microsoft.com/office/powerpoint/2010/main" val="297050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1F11DD-6D3D-5B46-8FCE-21DEA5A5C576}" type="slidenum">
              <a:rPr lang="ru-KZ" smtClean="0"/>
              <a:t>8</a:t>
            </a:fld>
            <a:endParaRPr lang="ru-KZ"/>
          </a:p>
        </p:txBody>
      </p:sp>
    </p:spTree>
    <p:extLst>
      <p:ext uri="{BB962C8B-B14F-4D97-AF65-F5344CB8AC3E}">
        <p14:creationId xmlns:p14="http://schemas.microsoft.com/office/powerpoint/2010/main" val="234943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1F11DD-6D3D-5B46-8FCE-21DEA5A5C576}" type="slidenum">
              <a:rPr lang="ru-KZ" smtClean="0"/>
              <a:t>10</a:t>
            </a:fld>
            <a:endParaRPr lang="ru-KZ"/>
          </a:p>
        </p:txBody>
      </p:sp>
    </p:spTree>
    <p:extLst>
      <p:ext uri="{BB962C8B-B14F-4D97-AF65-F5344CB8AC3E}">
        <p14:creationId xmlns:p14="http://schemas.microsoft.com/office/powerpoint/2010/main" val="354899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1F11DD-6D3D-5B46-8FCE-21DEA5A5C576}" type="slidenum">
              <a:rPr lang="ru-KZ" smtClean="0"/>
              <a:t>12</a:t>
            </a:fld>
            <a:endParaRPr lang="ru-KZ"/>
          </a:p>
        </p:txBody>
      </p:sp>
    </p:spTree>
    <p:extLst>
      <p:ext uri="{BB962C8B-B14F-4D97-AF65-F5344CB8AC3E}">
        <p14:creationId xmlns:p14="http://schemas.microsoft.com/office/powerpoint/2010/main" val="279494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1F11DD-6D3D-5B46-8FCE-21DEA5A5C576}" type="slidenum">
              <a:rPr lang="ru-KZ" smtClean="0"/>
              <a:t>14</a:t>
            </a:fld>
            <a:endParaRPr lang="ru-KZ"/>
          </a:p>
        </p:txBody>
      </p:sp>
    </p:spTree>
    <p:extLst>
      <p:ext uri="{BB962C8B-B14F-4D97-AF65-F5344CB8AC3E}">
        <p14:creationId xmlns:p14="http://schemas.microsoft.com/office/powerpoint/2010/main" val="38154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1458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00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932260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3228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16671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3801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8051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2604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defTabSz="912059">
              <a:defRPr/>
            </a:pPr>
            <a:fld id="{270F3F2D-68F1-479A-915D-B76F760B8C24}" type="datetimeFigureOut">
              <a:rPr lang="ru-RU" smtClean="0">
                <a:solidFill>
                  <a:prstClr val="black">
                    <a:tint val="75000"/>
                  </a:prstClr>
                </a:solidFill>
              </a:rPr>
              <a:pPr defTabSz="912059">
                <a:defRPr/>
              </a:pPr>
              <a:t>22.11.2023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defTabSz="912059">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defTabSz="912059">
              <a:defRPr/>
            </a:pPr>
            <a:fld id="{2CEBDCD2-F848-426F-B918-19F6DD171B88}" type="slidenum">
              <a:rPr lang="ru-RU" smtClean="0">
                <a:solidFill>
                  <a:prstClr val="black">
                    <a:tint val="75000"/>
                  </a:prstClr>
                </a:solidFill>
              </a:rPr>
              <a:pPr defTabSz="912059">
                <a:defRPr/>
              </a:pPr>
              <a:t>‹#›</a:t>
            </a:fld>
            <a:endParaRPr lang="ru-RU">
              <a:solidFill>
                <a:prstClr val="black">
                  <a:tint val="75000"/>
                </a:prstClr>
              </a:solidFill>
            </a:endParaRPr>
          </a:p>
        </p:txBody>
      </p:sp>
    </p:spTree>
    <p:extLst>
      <p:ext uri="{BB962C8B-B14F-4D97-AF65-F5344CB8AC3E}">
        <p14:creationId xmlns:p14="http://schemas.microsoft.com/office/powerpoint/2010/main" val="8646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2918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75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2300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707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026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2075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4830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5887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11/22/2023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09348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1077;otinish.kz/"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pii/S0887618516300469" TargetMode="External"/><Relationship Id="rId2" Type="http://schemas.openxmlformats.org/officeDocument/2006/relationships/hyperlink" Target="https://www.sciencedirect.com/science/article/abs/pii/S0022103110001599"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Users/gulnara/Library/Group%20Containers/UBF8T346G9.ms/WebArchiveCopyPasteTempFiles/com.microsoft.Word/dsc-2634-2.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A24EF0-19F9-9652-38DE-1B4292B71FA2}"/>
              </a:ext>
            </a:extLst>
          </p:cNvPr>
          <p:cNvSpPr>
            <a:spLocks noGrp="1"/>
          </p:cNvSpPr>
          <p:nvPr>
            <p:ph type="ctrTitle"/>
          </p:nvPr>
        </p:nvSpPr>
        <p:spPr>
          <a:xfrm>
            <a:off x="2477245" y="1642188"/>
            <a:ext cx="8915399" cy="3638938"/>
          </a:xfrm>
        </p:spPr>
        <p:txBody>
          <a:bodyPr>
            <a:normAutofit fontScale="90000"/>
          </a:bodyPr>
          <a:lstStyle/>
          <a:p>
            <a:pPr algn="ctr"/>
            <a:r>
              <a:rPr lang="ru-RU" b="1" dirty="0">
                <a:solidFill>
                  <a:srgbClr val="002060"/>
                </a:solidFill>
                <a:latin typeface="Arial" panose="020B0604020202020204" pitchFamily="34" charset="0"/>
                <a:cs typeface="Arial" panose="020B0604020202020204" pitchFamily="34" charset="0"/>
              </a:rPr>
              <a:t>Проектное мышление в условиях новой модели государственного управления Казахстана - «Люди прежде всего»</a:t>
            </a:r>
            <a:endParaRPr lang="ru-KZ" b="1" dirty="0">
              <a:solidFill>
                <a:srgbClr val="002060"/>
              </a:solidFill>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id="{250C306F-B995-A914-114F-A85C02537659}"/>
              </a:ext>
            </a:extLst>
          </p:cNvPr>
          <p:cNvSpPr>
            <a:spLocks noGrp="1"/>
          </p:cNvSpPr>
          <p:nvPr>
            <p:ph type="subTitle" idx="1"/>
          </p:nvPr>
        </p:nvSpPr>
        <p:spPr>
          <a:xfrm>
            <a:off x="2589213" y="5029200"/>
            <a:ext cx="8915399" cy="895739"/>
          </a:xfrm>
        </p:spPr>
        <p:txBody>
          <a:bodyPr>
            <a:normAutofit fontScale="25000" lnSpcReduction="20000"/>
          </a:bodyPr>
          <a:lstStyle/>
          <a:p>
            <a:pPr algn="r"/>
            <a:endParaRPr lang="ru-RU" i="1" dirty="0">
              <a:solidFill>
                <a:srgbClr val="002060"/>
              </a:solidFill>
            </a:endParaRPr>
          </a:p>
          <a:p>
            <a:pPr algn="r"/>
            <a:endParaRPr lang="ru-KZ" i="1" dirty="0">
              <a:solidFill>
                <a:srgbClr val="002060"/>
              </a:solidFill>
            </a:endParaRPr>
          </a:p>
          <a:p>
            <a:pPr algn="ctr"/>
            <a:endParaRPr lang="ru-RU" b="1" dirty="0">
              <a:solidFill>
                <a:srgbClr val="002060"/>
              </a:solidFill>
            </a:endParaRPr>
          </a:p>
          <a:p>
            <a:pPr algn="ctr"/>
            <a:endParaRPr lang="ru-RU" b="1" dirty="0">
              <a:solidFill>
                <a:srgbClr val="002060"/>
              </a:solidFill>
            </a:endParaRPr>
          </a:p>
          <a:p>
            <a:pPr algn="ctr"/>
            <a:endParaRPr lang="ru-RU" sz="7200" b="1" dirty="0">
              <a:solidFill>
                <a:srgbClr val="002060"/>
              </a:solidFill>
            </a:endParaRPr>
          </a:p>
          <a:p>
            <a:pPr algn="ctr"/>
            <a:r>
              <a:rPr lang="ru-RU" sz="7200" b="1" dirty="0">
                <a:solidFill>
                  <a:srgbClr val="002060"/>
                </a:solidFill>
                <a:latin typeface="Arial" panose="020B0604020202020204" pitchFamily="34" charset="0"/>
                <a:cs typeface="Arial" panose="020B0604020202020204" pitchFamily="34" charset="0"/>
              </a:rPr>
              <a:t>г</a:t>
            </a:r>
            <a:r>
              <a:rPr lang="ru-KZ" sz="7200" b="1" dirty="0">
                <a:solidFill>
                  <a:srgbClr val="002060"/>
                </a:solidFill>
                <a:latin typeface="Arial" panose="020B0604020202020204" pitchFamily="34" charset="0"/>
                <a:cs typeface="Arial" panose="020B0604020202020204" pitchFamily="34" charset="0"/>
              </a:rPr>
              <a:t>. </a:t>
            </a:r>
            <a:r>
              <a:rPr lang="ru-RU" sz="7200" b="1" dirty="0">
                <a:solidFill>
                  <a:srgbClr val="002060"/>
                </a:solidFill>
                <a:latin typeface="Arial" panose="020B0604020202020204" pitchFamily="34" charset="0"/>
                <a:cs typeface="Arial" panose="020B0604020202020204" pitchFamily="34" charset="0"/>
              </a:rPr>
              <a:t>Бишкек </a:t>
            </a:r>
            <a:r>
              <a:rPr lang="ru-KZ" sz="7200" b="1" dirty="0">
                <a:solidFill>
                  <a:srgbClr val="002060"/>
                </a:solidFill>
                <a:latin typeface="Arial" panose="020B0604020202020204" pitchFamily="34" charset="0"/>
                <a:cs typeface="Arial" panose="020B0604020202020204" pitchFamily="34" charset="0"/>
              </a:rPr>
              <a:t>2023  </a:t>
            </a:r>
          </a:p>
        </p:txBody>
      </p:sp>
    </p:spTree>
    <p:extLst>
      <p:ext uri="{BB962C8B-B14F-4D97-AF65-F5344CB8AC3E}">
        <p14:creationId xmlns:p14="http://schemas.microsoft.com/office/powerpoint/2010/main" val="420796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48F0C-112E-43BE-94FF-E49D507B81B6}"/>
              </a:ext>
            </a:extLst>
          </p:cNvPr>
          <p:cNvSpPr>
            <a:spLocks noGrp="1"/>
          </p:cNvSpPr>
          <p:nvPr>
            <p:ph type="title"/>
          </p:nvPr>
        </p:nvSpPr>
        <p:spPr>
          <a:xfrm>
            <a:off x="2043402" y="393764"/>
            <a:ext cx="9293257" cy="784812"/>
          </a:xfrm>
        </p:spPr>
        <p:txBody>
          <a:bodyPr>
            <a:noAutofit/>
          </a:bodyPr>
          <a:lstStyle/>
          <a:p>
            <a:r>
              <a:rPr lang="ru-RU" sz="2400" b="1" dirty="0">
                <a:solidFill>
                  <a:srgbClr val="002060"/>
                </a:solidFill>
                <a:latin typeface="Arial" panose="020B0604020202020204" pitchFamily="34" charset="0"/>
                <a:cs typeface="Arial" panose="020B0604020202020204" pitchFamily="34" charset="0"/>
              </a:rPr>
              <a:t>План действий по реализации Концепции новой модели государственного управления  “ЛЮДИ ПРЕЖДЕ ВСЕГО“</a:t>
            </a:r>
          </a:p>
        </p:txBody>
      </p:sp>
      <p:graphicFrame>
        <p:nvGraphicFramePr>
          <p:cNvPr id="4" name="Объект 3">
            <a:extLst>
              <a:ext uri="{FF2B5EF4-FFF2-40B4-BE49-F238E27FC236}">
                <a16:creationId xmlns:a16="http://schemas.microsoft.com/office/drawing/2014/main" id="{BDBE3884-EAB2-4929-9EBE-D02D1933DA5F}"/>
              </a:ext>
            </a:extLst>
          </p:cNvPr>
          <p:cNvGraphicFramePr>
            <a:graphicFrameLocks noGrp="1"/>
          </p:cNvGraphicFramePr>
          <p:nvPr>
            <p:ph idx="1"/>
            <p:extLst>
              <p:ext uri="{D42A27DB-BD31-4B8C-83A1-F6EECF244321}">
                <p14:modId xmlns:p14="http://schemas.microsoft.com/office/powerpoint/2010/main" val="2407557133"/>
              </p:ext>
            </p:extLst>
          </p:nvPr>
        </p:nvGraphicFramePr>
        <p:xfrm>
          <a:off x="1427469" y="933061"/>
          <a:ext cx="10525125" cy="5924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0F6D248-B84E-4763-9236-FC1C8810AA9D}"/>
              </a:ext>
            </a:extLst>
          </p:cNvPr>
          <p:cNvSpPr txBox="1"/>
          <p:nvPr/>
        </p:nvSpPr>
        <p:spPr>
          <a:xfrm>
            <a:off x="5691673" y="6581001"/>
            <a:ext cx="6260921" cy="276999"/>
          </a:xfrm>
          <a:prstGeom prst="rect">
            <a:avLst/>
          </a:prstGeom>
          <a:noFill/>
        </p:spPr>
        <p:txBody>
          <a:bodyPr wrap="square" rtlCol="0">
            <a:spAutoFit/>
          </a:bodyPr>
          <a:lstStyle/>
          <a:p>
            <a:pPr algn="r"/>
            <a:r>
              <a:rPr lang="en-US" sz="1200" i="1" dirty="0">
                <a:solidFill>
                  <a:srgbClr val="002060"/>
                </a:solidFill>
                <a:latin typeface="Arial" panose="020B0604020202020204" pitchFamily="34" charset="0"/>
                <a:cs typeface="Arial" panose="020B0604020202020204" pitchFamily="34" charset="0"/>
              </a:rPr>
              <a:t>https://adilet.zan.kz/rus/docs/P2100000470</a:t>
            </a:r>
            <a:endParaRPr lang="ru-RU" sz="1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67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38286B-5261-40FC-9790-C1BFF37185D1}"/>
              </a:ext>
            </a:extLst>
          </p:cNvPr>
          <p:cNvSpPr>
            <a:spLocks noGrp="1"/>
          </p:cNvSpPr>
          <p:nvPr>
            <p:ph type="title"/>
          </p:nvPr>
        </p:nvSpPr>
        <p:spPr>
          <a:xfrm>
            <a:off x="1968760" y="335903"/>
            <a:ext cx="9535852" cy="756820"/>
          </a:xfrm>
        </p:spPr>
        <p:txBody>
          <a:bodyPr>
            <a:noAutofit/>
          </a:bodyPr>
          <a:lstStyle/>
          <a:p>
            <a:pPr lvl="0" defTabSz="914400">
              <a:spcBef>
                <a:spcPts val="0"/>
              </a:spcBef>
            </a:pPr>
            <a:r>
              <a:rPr lang="ru-RU" sz="2400" b="1" dirty="0">
                <a:solidFill>
                  <a:srgbClr val="002060"/>
                </a:solidFill>
                <a:latin typeface="Arial" panose="020B0604020202020204" pitchFamily="34" charset="0"/>
                <a:cs typeface="Arial" panose="020B0604020202020204" pitchFamily="34" charset="0"/>
              </a:rPr>
              <a:t>Исследование АГУ по заказу </a:t>
            </a:r>
            <a:r>
              <a:rPr lang="ru-RU" sz="2400" b="1" dirty="0" err="1">
                <a:solidFill>
                  <a:srgbClr val="002060"/>
                </a:solidFill>
                <a:latin typeface="Arial" panose="020B0604020202020204" pitchFamily="34" charset="0"/>
                <a:cs typeface="Arial" panose="020B0604020202020204" pitchFamily="34" charset="0"/>
              </a:rPr>
              <a:t>Хаба</a:t>
            </a:r>
            <a:r>
              <a:rPr lang="ru-RU" sz="2400" b="1" dirty="0">
                <a:solidFill>
                  <a:srgbClr val="002060"/>
                </a:solidFill>
                <a:latin typeface="Arial" panose="020B0604020202020204" pitchFamily="34" charset="0"/>
                <a:cs typeface="Arial" panose="020B0604020202020204" pitchFamily="34" charset="0"/>
              </a:rPr>
              <a:t> "Совершенствование менеджмента государственных органов” (2020 год)</a:t>
            </a:r>
            <a:endParaRPr lang="ru-RU" sz="2400" b="1" dirty="0">
              <a:solidFill>
                <a:srgbClr val="4472C4">
                  <a:lumMod val="50000"/>
                </a:srgbClr>
              </a:solidFill>
              <a:latin typeface="Arial" panose="020B0604020202020204" pitchFamily="34" charset="0"/>
              <a:ea typeface="+mn-ea"/>
              <a:cs typeface="Arial" panose="020B0604020202020204" pitchFamily="34" charset="0"/>
            </a:endParaRPr>
          </a:p>
        </p:txBody>
      </p:sp>
      <p:sp>
        <p:nvSpPr>
          <p:cNvPr id="3" name="Объект 2">
            <a:extLst>
              <a:ext uri="{FF2B5EF4-FFF2-40B4-BE49-F238E27FC236}">
                <a16:creationId xmlns:a16="http://schemas.microsoft.com/office/drawing/2014/main" id="{61F92B91-2242-469C-8483-AD930996CDE4}"/>
              </a:ext>
            </a:extLst>
          </p:cNvPr>
          <p:cNvSpPr>
            <a:spLocks noGrp="1"/>
          </p:cNvSpPr>
          <p:nvPr>
            <p:ph idx="1"/>
          </p:nvPr>
        </p:nvSpPr>
        <p:spPr>
          <a:xfrm>
            <a:off x="3694922" y="1315616"/>
            <a:ext cx="7968343" cy="5206481"/>
          </a:xfrm>
          <a:ln>
            <a:solidFill>
              <a:schemeClr val="bg1"/>
            </a:solidFill>
          </a:ln>
        </p:spPr>
        <p:txBody>
          <a:bodyPr>
            <a:noAutofit/>
          </a:bodyPr>
          <a:lstStyle/>
          <a:p>
            <a:pPr marL="377825" indent="-285750" algn="just" defTabSz="914400">
              <a:spcBef>
                <a:spcPts val="0"/>
              </a:spcBef>
              <a:buClrTx/>
              <a:defRPr/>
            </a:pPr>
            <a:r>
              <a:rPr lang="ru-RU" sz="1600" dirty="0">
                <a:solidFill>
                  <a:srgbClr val="4472C4">
                    <a:lumMod val="50000"/>
                  </a:srgbClr>
                </a:solidFill>
                <a:latin typeface="Arial" panose="020B0604020202020204" pitchFamily="34" charset="0"/>
                <a:cs typeface="Arial" panose="020B0604020202020204" pitchFamily="34" charset="0"/>
              </a:rPr>
              <a:t>На законодательном уровне отсутствует четкое разграничение полномочий между политическими и административными госслужащими и, как следствие, - рост влияния политических процессов на государственный аппарат (политизация) и рост политических должностей, функционально дублирующих административные;</a:t>
            </a:r>
          </a:p>
          <a:p>
            <a:pPr marL="377825" indent="-285750" algn="just" defTabSz="914400">
              <a:spcBef>
                <a:spcPts val="0"/>
              </a:spcBef>
              <a:buClrTx/>
              <a:defRPr/>
            </a:pPr>
            <a:r>
              <a:rPr lang="ru-RU" sz="1600" dirty="0">
                <a:solidFill>
                  <a:srgbClr val="4472C4">
                    <a:lumMod val="50000"/>
                  </a:srgbClr>
                </a:solidFill>
                <a:latin typeface="Arial" panose="020B0604020202020204" pitchFamily="34" charset="0"/>
                <a:cs typeface="Arial" panose="020B0604020202020204" pitchFamily="34" charset="0"/>
              </a:rPr>
              <a:t>В Казахстане </a:t>
            </a:r>
            <a:r>
              <a:rPr lang="ru-RU" sz="1600" b="1" dirty="0">
                <a:solidFill>
                  <a:srgbClr val="002060"/>
                </a:solidFill>
                <a:latin typeface="Arial" panose="020B0604020202020204" pitchFamily="34" charset="0"/>
                <a:cs typeface="Arial" panose="020B0604020202020204" pitchFamily="34" charset="0"/>
              </a:rPr>
              <a:t>стратегические и программные документы  производны от бюджета и представляют собой обоснование бюджетных расходов. </a:t>
            </a:r>
            <a:r>
              <a:rPr lang="ru-RU" sz="1600" dirty="0" err="1">
                <a:solidFill>
                  <a:srgbClr val="4472C4">
                    <a:lumMod val="50000"/>
                  </a:srgbClr>
                </a:solidFill>
                <a:latin typeface="Arial" panose="020B0604020202020204" pitchFamily="34" charset="0"/>
                <a:cs typeface="Arial" panose="020B0604020202020204" pitchFamily="34" charset="0"/>
              </a:rPr>
              <a:t>Партисипативное</a:t>
            </a:r>
            <a:r>
              <a:rPr lang="ru-RU" sz="1600" dirty="0">
                <a:solidFill>
                  <a:srgbClr val="4472C4">
                    <a:lumMod val="50000"/>
                  </a:srgbClr>
                </a:solidFill>
                <a:latin typeface="Arial" panose="020B0604020202020204" pitchFamily="34" charset="0"/>
                <a:cs typeface="Arial" panose="020B0604020202020204" pitchFamily="34" charset="0"/>
              </a:rPr>
              <a:t> управление предполагает </a:t>
            </a:r>
            <a:r>
              <a:rPr lang="ru-RU" sz="1600" b="1" dirty="0">
                <a:solidFill>
                  <a:srgbClr val="4472C4">
                    <a:lumMod val="50000"/>
                  </a:srgbClr>
                </a:solidFill>
                <a:latin typeface="Arial" panose="020B0604020202020204" pitchFamily="34" charset="0"/>
                <a:cs typeface="Arial" panose="020B0604020202020204" pitchFamily="34" charset="0"/>
              </a:rPr>
              <a:t>центрирование запросов общества в государственных стратегиях и программах</a:t>
            </a:r>
            <a:r>
              <a:rPr lang="ru-RU" sz="1600" dirty="0">
                <a:solidFill>
                  <a:srgbClr val="4472C4">
                    <a:lumMod val="50000"/>
                  </a:srgbClr>
                </a:solidFill>
                <a:latin typeface="Arial" panose="020B0604020202020204" pitchFamily="34" charset="0"/>
                <a:cs typeface="Arial" panose="020B0604020202020204" pitchFamily="34" charset="0"/>
              </a:rPr>
              <a:t>, первичность потребностей населения по отношению к политической и отраслевой конъюнктуре. </a:t>
            </a:r>
          </a:p>
          <a:p>
            <a:pPr marL="377825" indent="-285750" algn="just" defTabSz="914400">
              <a:spcBef>
                <a:spcPts val="0"/>
              </a:spcBef>
              <a:buClrTx/>
              <a:defRPr/>
            </a:pPr>
            <a:r>
              <a:rPr lang="ru-RU" sz="1600" dirty="0">
                <a:solidFill>
                  <a:srgbClr val="4472C4">
                    <a:lumMod val="50000"/>
                  </a:srgbClr>
                </a:solidFill>
                <a:latin typeface="Arial" panose="020B0604020202020204" pitchFamily="34" charset="0"/>
                <a:cs typeface="Arial" panose="020B0604020202020204" pitchFamily="34" charset="0"/>
              </a:rPr>
              <a:t>В Республике Казахстан имеет место низкий уровень проектной зрелости корпоративного и нулевой - государственного сектора. А в Единой рамке компетенций госслужащего (ЕРК) компетенция в области проектного управления отсутствует;</a:t>
            </a:r>
          </a:p>
          <a:p>
            <a:pPr marL="377825" indent="-285750" algn="just" defTabSz="914400">
              <a:spcBef>
                <a:spcPts val="0"/>
              </a:spcBef>
              <a:buClrTx/>
              <a:defRPr/>
            </a:pPr>
            <a:r>
              <a:rPr lang="ru-RU" sz="1600" dirty="0">
                <a:solidFill>
                  <a:srgbClr val="4472C4">
                    <a:lumMod val="50000"/>
                  </a:srgbClr>
                </a:solidFill>
                <a:latin typeface="Arial" panose="020B0604020202020204" pitchFamily="34" charset="0"/>
                <a:cs typeface="Arial" panose="020B0604020202020204" pitchFamily="34" charset="0"/>
              </a:rPr>
              <a:t>Архитектура информационных потоков госорганов характеризуется бесконечным дублированием информации, множественностью информационных запросов, в т.ч. касающихся не достижений, а описания процессов.</a:t>
            </a:r>
          </a:p>
          <a:p>
            <a:pPr marL="92075" lvl="0" indent="265113" algn="just" defTabSz="914400">
              <a:spcBef>
                <a:spcPts val="0"/>
              </a:spcBef>
              <a:buClrTx/>
              <a:buNone/>
              <a:defRPr/>
            </a:pPr>
            <a:r>
              <a:rPr lang="ru-RU" sz="1600" dirty="0">
                <a:solidFill>
                  <a:srgbClr val="4472C4">
                    <a:lumMod val="50000"/>
                  </a:srgbClr>
                </a:solidFill>
                <a:latin typeface="Arial" panose="020B0604020202020204" pitchFamily="34" charset="0"/>
                <a:cs typeface="Arial" panose="020B0604020202020204" pitchFamily="34" charset="0"/>
              </a:rPr>
              <a:t> «В результате в системе государственного управления циркулирует огромный поток информации, который не используется для принятия решений»* </a:t>
            </a:r>
          </a:p>
          <a:p>
            <a:pPr marL="92075" lvl="0" indent="265113" algn="just" defTabSz="914400">
              <a:spcBef>
                <a:spcPts val="0"/>
              </a:spcBef>
              <a:buClrTx/>
              <a:buNone/>
              <a:defRPr/>
            </a:pPr>
            <a:r>
              <a:rPr lang="ru-RU" sz="1200" i="1" dirty="0">
                <a:solidFill>
                  <a:srgbClr val="4472C4">
                    <a:lumMod val="50000"/>
                  </a:srgbClr>
                </a:solidFill>
                <a:latin typeface="Arial" panose="020B0604020202020204" pitchFamily="34" charset="0"/>
                <a:cs typeface="Arial" panose="020B0604020202020204" pitchFamily="34" charset="0"/>
              </a:rPr>
              <a:t>*(А. </a:t>
            </a:r>
            <a:r>
              <a:rPr lang="ru-RU" sz="1200" i="1" dirty="0" err="1">
                <a:solidFill>
                  <a:srgbClr val="4472C4">
                    <a:lumMod val="50000"/>
                  </a:srgbClr>
                </a:solidFill>
                <a:latin typeface="Arial" panose="020B0604020202020204" pitchFamily="34" charset="0"/>
                <a:cs typeface="Arial" panose="020B0604020202020204" pitchFamily="34" charset="0"/>
              </a:rPr>
              <a:t>Байменов</a:t>
            </a:r>
            <a:r>
              <a:rPr lang="ru-RU" sz="1200" i="1" dirty="0">
                <a:solidFill>
                  <a:srgbClr val="4472C4">
                    <a:lumMod val="50000"/>
                  </a:srgbClr>
                </a:solidFill>
                <a:latin typeface="Arial" panose="020B0604020202020204" pitchFamily="34" charset="0"/>
                <a:cs typeface="Arial" panose="020B0604020202020204" pitchFamily="34" charset="0"/>
              </a:rPr>
              <a:t>, О некоторых факторах эффективности государственного управления, Государственная служба, том 22 № 1, ISSN 2070-8378, 2020 стр. 30 https://pa-journal.igsu.ru/journal/6792/.) </a:t>
            </a:r>
          </a:p>
        </p:txBody>
      </p:sp>
      <p:sp>
        <p:nvSpPr>
          <p:cNvPr id="5" name="TextBox 4">
            <a:extLst>
              <a:ext uri="{FF2B5EF4-FFF2-40B4-BE49-F238E27FC236}">
                <a16:creationId xmlns:a16="http://schemas.microsoft.com/office/drawing/2014/main" id="{00B161AB-00FB-47A9-8242-97F92FE89BDF}"/>
              </a:ext>
            </a:extLst>
          </p:cNvPr>
          <p:cNvSpPr txBox="1"/>
          <p:nvPr/>
        </p:nvSpPr>
        <p:spPr>
          <a:xfrm>
            <a:off x="1281973" y="2698608"/>
            <a:ext cx="2491273" cy="1815882"/>
          </a:xfrm>
          <a:prstGeom prst="rect">
            <a:avLst/>
          </a:prstGeom>
          <a:noFill/>
        </p:spPr>
        <p:txBody>
          <a:bodyPr wrap="square" rtlCol="0">
            <a:spAutoFit/>
          </a:bodyPr>
          <a:lstStyle/>
          <a:p>
            <a:pPr lvl="0" algn="ctr" defTabSz="914400">
              <a:defRPr/>
            </a:pPr>
            <a:r>
              <a:rPr lang="ru-RU" sz="1600" b="1" i="1" dirty="0">
                <a:solidFill>
                  <a:srgbClr val="4472C4">
                    <a:lumMod val="50000"/>
                  </a:srgbClr>
                </a:solidFill>
                <a:latin typeface="Arial" panose="020B0604020202020204" pitchFamily="34" charset="0"/>
                <a:cs typeface="Arial" panose="020B0604020202020204" pitchFamily="34" charset="0"/>
              </a:rPr>
              <a:t>Задача 3. </a:t>
            </a:r>
          </a:p>
          <a:p>
            <a:pPr lvl="0" algn="ctr" defTabSz="914400">
              <a:defRPr/>
            </a:pPr>
            <a:r>
              <a:rPr lang="ru-RU" sz="1600" i="1" dirty="0">
                <a:solidFill>
                  <a:srgbClr val="4472C4">
                    <a:lumMod val="50000"/>
                  </a:srgbClr>
                </a:solidFill>
                <a:latin typeface="Arial" panose="020B0604020202020204" pitchFamily="34" charset="0"/>
                <a:cs typeface="Arial" panose="020B0604020202020204" pitchFamily="34" charset="0"/>
              </a:rPr>
              <a:t>Выводы и рекомендации по совершенствованию менеджмента государственных органов </a:t>
            </a:r>
          </a:p>
        </p:txBody>
      </p:sp>
      <p:pic>
        <p:nvPicPr>
          <p:cNvPr id="4" name="Рисунок 3">
            <a:extLst>
              <a:ext uri="{FF2B5EF4-FFF2-40B4-BE49-F238E27FC236}">
                <a16:creationId xmlns:a16="http://schemas.microsoft.com/office/drawing/2014/main" id="{9C8FF83E-F488-4E38-9EAF-4D3972E7CB44}"/>
              </a:ext>
            </a:extLst>
          </p:cNvPr>
          <p:cNvPicPr>
            <a:picLocks noChangeAspect="1"/>
          </p:cNvPicPr>
          <p:nvPr/>
        </p:nvPicPr>
        <p:blipFill>
          <a:blip r:embed="rId2"/>
          <a:stretch>
            <a:fillRect/>
          </a:stretch>
        </p:blipFill>
        <p:spPr>
          <a:xfrm>
            <a:off x="10523214" y="391197"/>
            <a:ext cx="1140051" cy="646232"/>
          </a:xfrm>
          <a:prstGeom prst="rect">
            <a:avLst/>
          </a:prstGeom>
        </p:spPr>
      </p:pic>
    </p:spTree>
    <p:extLst>
      <p:ext uri="{BB962C8B-B14F-4D97-AF65-F5344CB8AC3E}">
        <p14:creationId xmlns:p14="http://schemas.microsoft.com/office/powerpoint/2010/main" val="301135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48F0C-112E-43BE-94FF-E49D507B81B6}"/>
              </a:ext>
            </a:extLst>
          </p:cNvPr>
          <p:cNvSpPr>
            <a:spLocks noGrp="1"/>
          </p:cNvSpPr>
          <p:nvPr>
            <p:ph type="title"/>
          </p:nvPr>
        </p:nvSpPr>
        <p:spPr>
          <a:xfrm>
            <a:off x="2043402" y="437498"/>
            <a:ext cx="9293257" cy="784812"/>
          </a:xfrm>
        </p:spPr>
        <p:txBody>
          <a:bodyPr>
            <a:noAutofit/>
          </a:bodyPr>
          <a:lstStyle/>
          <a:p>
            <a:r>
              <a:rPr lang="ru-RU" sz="2400" b="1" dirty="0">
                <a:solidFill>
                  <a:srgbClr val="002060"/>
                </a:solidFill>
                <a:latin typeface="Arial" panose="020B0604020202020204" pitchFamily="34" charset="0"/>
                <a:cs typeface="Arial" panose="020B0604020202020204" pitchFamily="34" charset="0"/>
              </a:rPr>
              <a:t>План действий по реализации Концепции новой модели государственного управления  “ЛЮДИ ПРЕЖДЕ ВСЕГО“</a:t>
            </a:r>
          </a:p>
        </p:txBody>
      </p:sp>
      <p:graphicFrame>
        <p:nvGraphicFramePr>
          <p:cNvPr id="4" name="Объект 3">
            <a:extLst>
              <a:ext uri="{FF2B5EF4-FFF2-40B4-BE49-F238E27FC236}">
                <a16:creationId xmlns:a16="http://schemas.microsoft.com/office/drawing/2014/main" id="{BDBE3884-EAB2-4929-9EBE-D02D1933DA5F}"/>
              </a:ext>
            </a:extLst>
          </p:cNvPr>
          <p:cNvGraphicFramePr>
            <a:graphicFrameLocks noGrp="1"/>
          </p:cNvGraphicFramePr>
          <p:nvPr>
            <p:ph idx="1"/>
            <p:extLst>
              <p:ext uri="{D42A27DB-BD31-4B8C-83A1-F6EECF244321}">
                <p14:modId xmlns:p14="http://schemas.microsoft.com/office/powerpoint/2010/main" val="2014030318"/>
              </p:ext>
            </p:extLst>
          </p:nvPr>
        </p:nvGraphicFramePr>
        <p:xfrm>
          <a:off x="1427469" y="1017037"/>
          <a:ext cx="10525125" cy="584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05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38286B-5261-40FC-9790-C1BFF37185D1}"/>
              </a:ext>
            </a:extLst>
          </p:cNvPr>
          <p:cNvSpPr>
            <a:spLocks noGrp="1"/>
          </p:cNvSpPr>
          <p:nvPr>
            <p:ph type="title"/>
          </p:nvPr>
        </p:nvSpPr>
        <p:spPr>
          <a:xfrm>
            <a:off x="1981200" y="448571"/>
            <a:ext cx="9523413" cy="788130"/>
          </a:xfrm>
        </p:spPr>
        <p:txBody>
          <a:bodyPr>
            <a:noAutofit/>
          </a:bodyPr>
          <a:lstStyle/>
          <a:p>
            <a:r>
              <a:rPr lang="ru-RU" sz="2400" b="1" dirty="0">
                <a:solidFill>
                  <a:srgbClr val="002060"/>
                </a:solidFill>
              </a:rPr>
              <a:t>Исследование АГУ по заказу Хаба</a:t>
            </a:r>
            <a:r>
              <a:rPr lang="en-US" sz="2400" b="1" dirty="0">
                <a:solidFill>
                  <a:srgbClr val="002060"/>
                </a:solidFill>
              </a:rPr>
              <a:t> </a:t>
            </a:r>
            <a:r>
              <a:rPr lang="ru-RU" sz="2400" b="1" dirty="0">
                <a:solidFill>
                  <a:srgbClr val="002060"/>
                </a:solidFill>
              </a:rPr>
              <a:t>"Совершенствование менеджмента государственных органов</a:t>
            </a:r>
            <a:r>
              <a:rPr lang="en-US" sz="2400" b="1" dirty="0">
                <a:solidFill>
                  <a:srgbClr val="002060"/>
                </a:solidFill>
              </a:rPr>
              <a:t>” (2020 </a:t>
            </a:r>
            <a:r>
              <a:rPr lang="ru-RU" sz="2400" b="1" dirty="0">
                <a:solidFill>
                  <a:srgbClr val="002060"/>
                </a:solidFill>
              </a:rPr>
              <a:t>год)</a:t>
            </a:r>
            <a:endParaRPr lang="ru-RU" sz="24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61F92B91-2242-469C-8483-AD930996CDE4}"/>
              </a:ext>
            </a:extLst>
          </p:cNvPr>
          <p:cNvSpPr>
            <a:spLocks noGrp="1"/>
          </p:cNvSpPr>
          <p:nvPr>
            <p:ph idx="1"/>
          </p:nvPr>
        </p:nvSpPr>
        <p:spPr>
          <a:xfrm>
            <a:off x="3779519" y="1770950"/>
            <a:ext cx="7865085" cy="5087050"/>
          </a:xfrm>
          <a:ln>
            <a:solidFill>
              <a:schemeClr val="bg1"/>
            </a:solidFill>
          </a:ln>
        </p:spPr>
        <p:txBody>
          <a:bodyPr>
            <a:normAutofit/>
          </a:bodyPr>
          <a:lstStyle/>
          <a:p>
            <a:pPr marL="628650" indent="-285750" algn="just" defTabSz="914400" fontAlgn="base">
              <a:spcBef>
                <a:spcPts val="0"/>
              </a:spcBef>
              <a:buClrTx/>
              <a:tabLst>
                <a:tab pos="457200" algn="l"/>
              </a:tabLst>
            </a:pPr>
            <a:r>
              <a:rPr lang="ru-RU"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Дублирование функций политическими и административными государственными служащими, курирования структурных подразделений;</a:t>
            </a:r>
          </a:p>
          <a:p>
            <a:pPr marL="628650" indent="-285750" algn="just" defTabSz="914400" fontAlgn="base">
              <a:spcBef>
                <a:spcPts val="0"/>
              </a:spcBef>
              <a:buClrTx/>
              <a:tabLst>
                <a:tab pos="457200" algn="l"/>
              </a:tabLst>
            </a:pPr>
            <a:r>
              <a:rPr lang="ru-RU"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Горизонт планирования/мышления большинства интервьюируемых не соответствует уровню управления; </a:t>
            </a:r>
          </a:p>
          <a:p>
            <a:pPr marL="628650" indent="-285750" algn="just" defTabSz="914400" fontAlgn="base">
              <a:spcBef>
                <a:spcPts val="0"/>
              </a:spcBef>
              <a:buClrTx/>
              <a:tabLst>
                <a:tab pos="457200" algn="l"/>
              </a:tabLst>
            </a:pPr>
            <a:r>
              <a:rPr lang="ru-RU"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На уровне департаментов наблюдается делегирование полномочий и ответственности без соответствующих ресурсов, что может привести к выгоранию фактических руководителей.</a:t>
            </a:r>
          </a:p>
          <a:p>
            <a:pPr marL="628650" indent="-285750" algn="just" defTabSz="914400" fontAlgn="base">
              <a:spcBef>
                <a:spcPts val="0"/>
              </a:spcBef>
              <a:buClrTx/>
              <a:tabLst>
                <a:tab pos="457200" algn="l"/>
              </a:tabLst>
            </a:pPr>
            <a:r>
              <a:rPr lang="ru-RU"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Рост числа уровней и звеньев управления увеличивает объем перерабатываемой информации, инстанций ее передачи от субъекта к объекту управления, снижает связанность управления и повышает неопределенность в принятии решений. </a:t>
            </a:r>
          </a:p>
          <a:p>
            <a:pPr marL="628650" indent="-285750" algn="just" defTabSz="914400" fontAlgn="base">
              <a:spcBef>
                <a:spcPts val="0"/>
              </a:spcBef>
              <a:buClrTx/>
              <a:tabLst>
                <a:tab pos="457200" algn="l"/>
              </a:tabLst>
            </a:pPr>
            <a:r>
              <a:rPr lang="ru-RU"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На всех этапах отражения информации о миссии и стратегических целях организации наблюдается ее искажение, что говорит также об отсутствии обратной связи как по вертикали, так и горизонтали.   </a:t>
            </a:r>
          </a:p>
          <a:p>
            <a:endParaRPr lang="ru-RU" dirty="0"/>
          </a:p>
        </p:txBody>
      </p:sp>
      <p:sp>
        <p:nvSpPr>
          <p:cNvPr id="5" name="TextBox 4">
            <a:extLst>
              <a:ext uri="{FF2B5EF4-FFF2-40B4-BE49-F238E27FC236}">
                <a16:creationId xmlns:a16="http://schemas.microsoft.com/office/drawing/2014/main" id="{00B161AB-00FB-47A9-8242-97F92FE89BDF}"/>
              </a:ext>
            </a:extLst>
          </p:cNvPr>
          <p:cNvSpPr txBox="1"/>
          <p:nvPr/>
        </p:nvSpPr>
        <p:spPr>
          <a:xfrm>
            <a:off x="1492898" y="1670180"/>
            <a:ext cx="2491273" cy="4462760"/>
          </a:xfrm>
          <a:prstGeom prst="rect">
            <a:avLst/>
          </a:prstGeom>
          <a:noFill/>
        </p:spPr>
        <p:txBody>
          <a:bodyPr wrap="square" rtlCol="0">
            <a:spAutoFit/>
          </a:bodyPr>
          <a:lstStyle/>
          <a:p>
            <a:pPr lvl="0" algn="ctr" defTabSz="914400">
              <a:defRPr/>
            </a:pPr>
            <a:endParaRPr lang="ru-RU" b="1" i="1" dirty="0">
              <a:solidFill>
                <a:srgbClr val="002060"/>
              </a:solidFill>
              <a:latin typeface="Calibri" panose="020F0502020204030204"/>
            </a:endParaRPr>
          </a:p>
          <a:p>
            <a:pPr lvl="0" algn="ctr" defTabSz="914400">
              <a:defRPr/>
            </a:pPr>
            <a:r>
              <a:rPr lang="ru-RU" b="1" i="1" dirty="0">
                <a:solidFill>
                  <a:srgbClr val="002060"/>
                </a:solidFill>
                <a:latin typeface="Calibri" panose="020F0502020204030204"/>
              </a:rPr>
              <a:t>Задача 2.4</a:t>
            </a:r>
          </a:p>
          <a:p>
            <a:pPr lvl="0" algn="ctr" defTabSz="914400">
              <a:defRPr/>
            </a:pPr>
            <a:r>
              <a:rPr lang="ru-RU" i="1" dirty="0">
                <a:solidFill>
                  <a:srgbClr val="002060"/>
                </a:solidFill>
                <a:latin typeface="Calibri" panose="020F0502020204030204"/>
              </a:rPr>
              <a:t>Анализ организационной структуры Министерства на основе стратификации</a:t>
            </a:r>
          </a:p>
          <a:p>
            <a:pPr lvl="0" algn="ctr" defTabSz="914400">
              <a:defRPr/>
            </a:pPr>
            <a:r>
              <a:rPr lang="ru-RU" sz="1400" i="1" dirty="0">
                <a:solidFill>
                  <a:srgbClr val="002060"/>
                </a:solidFill>
                <a:latin typeface="Calibri" panose="020F0502020204030204"/>
              </a:rPr>
              <a:t>(интервью с 12 сотрудниками, относящихся к 4 уровням управления: два вице-министра (6 страта), председатель Комитета и директора департаментов (5 страта), заместитель председателя Комитета и заместители директоров департамента (4 страта). </a:t>
            </a:r>
          </a:p>
        </p:txBody>
      </p:sp>
      <p:pic>
        <p:nvPicPr>
          <p:cNvPr id="4" name="Рисунок 3">
            <a:extLst>
              <a:ext uri="{FF2B5EF4-FFF2-40B4-BE49-F238E27FC236}">
                <a16:creationId xmlns:a16="http://schemas.microsoft.com/office/drawing/2014/main" id="{BE1AB6D0-4230-3EBA-32BA-E538DD494C31}"/>
              </a:ext>
            </a:extLst>
          </p:cNvPr>
          <p:cNvPicPr>
            <a:picLocks noChangeAspect="1"/>
          </p:cNvPicPr>
          <p:nvPr/>
        </p:nvPicPr>
        <p:blipFill>
          <a:blip r:embed="rId2"/>
          <a:stretch>
            <a:fillRect/>
          </a:stretch>
        </p:blipFill>
        <p:spPr>
          <a:xfrm>
            <a:off x="10719125" y="519520"/>
            <a:ext cx="1140051" cy="646232"/>
          </a:xfrm>
          <a:prstGeom prst="rect">
            <a:avLst/>
          </a:prstGeom>
        </p:spPr>
      </p:pic>
    </p:spTree>
    <p:extLst>
      <p:ext uri="{BB962C8B-B14F-4D97-AF65-F5344CB8AC3E}">
        <p14:creationId xmlns:p14="http://schemas.microsoft.com/office/powerpoint/2010/main" val="163465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48F0C-112E-43BE-94FF-E49D507B81B6}"/>
              </a:ext>
            </a:extLst>
          </p:cNvPr>
          <p:cNvSpPr>
            <a:spLocks noGrp="1"/>
          </p:cNvSpPr>
          <p:nvPr>
            <p:ph type="title"/>
          </p:nvPr>
        </p:nvSpPr>
        <p:spPr>
          <a:xfrm>
            <a:off x="2118049" y="437498"/>
            <a:ext cx="9293257" cy="784812"/>
          </a:xfrm>
        </p:spPr>
        <p:txBody>
          <a:bodyPr>
            <a:noAutofit/>
          </a:bodyPr>
          <a:lstStyle/>
          <a:p>
            <a:r>
              <a:rPr lang="ru-RU" sz="2400" b="1" dirty="0">
                <a:solidFill>
                  <a:srgbClr val="002060"/>
                </a:solidFill>
                <a:latin typeface="Arial" panose="020B0604020202020204" pitchFamily="34" charset="0"/>
                <a:cs typeface="Arial" panose="020B0604020202020204" pitchFamily="34" charset="0"/>
              </a:rPr>
              <a:t>План действий по реализации Концепции новой модели государственного управления  “ЛЮДИ ПРЕЖДЕ ВСЕГО“</a:t>
            </a:r>
          </a:p>
        </p:txBody>
      </p:sp>
      <p:graphicFrame>
        <p:nvGraphicFramePr>
          <p:cNvPr id="4" name="Объект 3">
            <a:extLst>
              <a:ext uri="{FF2B5EF4-FFF2-40B4-BE49-F238E27FC236}">
                <a16:creationId xmlns:a16="http://schemas.microsoft.com/office/drawing/2014/main" id="{BDBE3884-EAB2-4929-9EBE-D02D1933DA5F}"/>
              </a:ext>
            </a:extLst>
          </p:cNvPr>
          <p:cNvGraphicFramePr>
            <a:graphicFrameLocks noGrp="1"/>
          </p:cNvGraphicFramePr>
          <p:nvPr>
            <p:ph idx="1"/>
            <p:extLst>
              <p:ext uri="{D42A27DB-BD31-4B8C-83A1-F6EECF244321}">
                <p14:modId xmlns:p14="http://schemas.microsoft.com/office/powerpoint/2010/main" val="578658548"/>
              </p:ext>
            </p:extLst>
          </p:nvPr>
        </p:nvGraphicFramePr>
        <p:xfrm>
          <a:off x="1427469" y="1045029"/>
          <a:ext cx="10525125" cy="5635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56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807FC9-9331-4FF9-B255-C8A1AF662ABF}"/>
              </a:ext>
            </a:extLst>
          </p:cNvPr>
          <p:cNvSpPr>
            <a:spLocks noGrp="1"/>
          </p:cNvSpPr>
          <p:nvPr>
            <p:ph type="title"/>
          </p:nvPr>
        </p:nvSpPr>
        <p:spPr>
          <a:xfrm>
            <a:off x="2499619" y="309116"/>
            <a:ext cx="8911687" cy="784812"/>
          </a:xfrm>
        </p:spPr>
        <p:txBody>
          <a:bodyPr>
            <a:noAutofit/>
          </a:bodyPr>
          <a:lstStyle/>
          <a:p>
            <a:r>
              <a:rPr lang="ru-RU" sz="2400" b="1" dirty="0">
                <a:solidFill>
                  <a:srgbClr val="002060"/>
                </a:solidFill>
                <a:latin typeface="Arial" panose="020B0604020202020204" pitchFamily="34" charset="0"/>
                <a:cs typeface="Arial" panose="020B0604020202020204" pitchFamily="34" charset="0"/>
              </a:rPr>
              <a:t>Отчет о реализации Плана действий по реализации</a:t>
            </a:r>
            <a:br>
              <a:rPr lang="ru-RU" sz="2400" b="1" dirty="0">
                <a:solidFill>
                  <a:srgbClr val="002060"/>
                </a:solidFill>
                <a:latin typeface="Arial" panose="020B0604020202020204" pitchFamily="34" charset="0"/>
                <a:cs typeface="Arial" panose="020B0604020202020204" pitchFamily="34" charset="0"/>
              </a:rPr>
            </a:br>
            <a:r>
              <a:rPr lang="ru-RU" sz="2400" b="1" dirty="0">
                <a:solidFill>
                  <a:srgbClr val="002060"/>
                </a:solidFill>
                <a:latin typeface="Arial" panose="020B0604020202020204" pitchFamily="34" charset="0"/>
                <a:cs typeface="Arial" panose="020B0604020202020204" pitchFamily="34" charset="0"/>
              </a:rPr>
              <a:t>Концепции </a:t>
            </a:r>
            <a:r>
              <a:rPr lang="en-US"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Люди прежде всего</a:t>
            </a:r>
            <a:r>
              <a:rPr lang="en-US" sz="2400" b="1" dirty="0">
                <a:solidFill>
                  <a:srgbClr val="002060"/>
                </a:solidFill>
                <a:latin typeface="Arial" panose="020B0604020202020204" pitchFamily="34" charset="0"/>
                <a:cs typeface="Arial" panose="020B0604020202020204" pitchFamily="34" charset="0"/>
              </a:rPr>
              <a:t>“ </a:t>
            </a:r>
            <a:r>
              <a:rPr lang="ru-RU" sz="2400" b="1" dirty="0">
                <a:solidFill>
                  <a:srgbClr val="002060"/>
                </a:solidFill>
                <a:latin typeface="Arial" panose="020B0604020202020204" pitchFamily="34" charset="0"/>
                <a:cs typeface="Arial" panose="020B0604020202020204" pitchFamily="34" charset="0"/>
              </a:rPr>
              <a:t>(июнь 2023 год)</a:t>
            </a:r>
          </a:p>
        </p:txBody>
      </p:sp>
      <p:graphicFrame>
        <p:nvGraphicFramePr>
          <p:cNvPr id="6" name="Объект 5">
            <a:extLst>
              <a:ext uri="{FF2B5EF4-FFF2-40B4-BE49-F238E27FC236}">
                <a16:creationId xmlns:a16="http://schemas.microsoft.com/office/drawing/2014/main" id="{47207819-A689-4250-8AEF-2E67B7AF0CA8}"/>
              </a:ext>
            </a:extLst>
          </p:cNvPr>
          <p:cNvGraphicFramePr>
            <a:graphicFrameLocks noGrp="1"/>
          </p:cNvGraphicFramePr>
          <p:nvPr>
            <p:ph idx="1"/>
            <p:extLst>
              <p:ext uri="{D42A27DB-BD31-4B8C-83A1-F6EECF244321}">
                <p14:modId xmlns:p14="http://schemas.microsoft.com/office/powerpoint/2010/main" val="562267385"/>
              </p:ext>
            </p:extLst>
          </p:nvPr>
        </p:nvGraphicFramePr>
        <p:xfrm>
          <a:off x="1427584" y="1184988"/>
          <a:ext cx="10254340" cy="5350505"/>
        </p:xfrm>
        <a:graphic>
          <a:graphicData uri="http://schemas.openxmlformats.org/drawingml/2006/table">
            <a:tbl>
              <a:tblPr firstRow="1" firstCol="1" bandRow="1"/>
              <a:tblGrid>
                <a:gridCol w="330838">
                  <a:extLst>
                    <a:ext uri="{9D8B030D-6E8A-4147-A177-3AD203B41FA5}">
                      <a16:colId xmlns:a16="http://schemas.microsoft.com/office/drawing/2014/main" val="588152947"/>
                    </a:ext>
                  </a:extLst>
                </a:gridCol>
                <a:gridCol w="2682879">
                  <a:extLst>
                    <a:ext uri="{9D8B030D-6E8A-4147-A177-3AD203B41FA5}">
                      <a16:colId xmlns:a16="http://schemas.microsoft.com/office/drawing/2014/main" val="4101373167"/>
                    </a:ext>
                  </a:extLst>
                </a:gridCol>
                <a:gridCol w="1077964">
                  <a:extLst>
                    <a:ext uri="{9D8B030D-6E8A-4147-A177-3AD203B41FA5}">
                      <a16:colId xmlns:a16="http://schemas.microsoft.com/office/drawing/2014/main" val="1572084818"/>
                    </a:ext>
                  </a:extLst>
                </a:gridCol>
                <a:gridCol w="1036840">
                  <a:extLst>
                    <a:ext uri="{9D8B030D-6E8A-4147-A177-3AD203B41FA5}">
                      <a16:colId xmlns:a16="http://schemas.microsoft.com/office/drawing/2014/main" val="3015704189"/>
                    </a:ext>
                  </a:extLst>
                </a:gridCol>
                <a:gridCol w="330838">
                  <a:extLst>
                    <a:ext uri="{9D8B030D-6E8A-4147-A177-3AD203B41FA5}">
                      <a16:colId xmlns:a16="http://schemas.microsoft.com/office/drawing/2014/main" val="648577142"/>
                    </a:ext>
                  </a:extLst>
                </a:gridCol>
                <a:gridCol w="519933">
                  <a:extLst>
                    <a:ext uri="{9D8B030D-6E8A-4147-A177-3AD203B41FA5}">
                      <a16:colId xmlns:a16="http://schemas.microsoft.com/office/drawing/2014/main" val="1449261165"/>
                    </a:ext>
                  </a:extLst>
                </a:gridCol>
                <a:gridCol w="4275048">
                  <a:extLst>
                    <a:ext uri="{9D8B030D-6E8A-4147-A177-3AD203B41FA5}">
                      <a16:colId xmlns:a16="http://schemas.microsoft.com/office/drawing/2014/main" val="1730596874"/>
                    </a:ext>
                  </a:extLst>
                </a:gridCol>
              </a:tblGrid>
              <a:tr h="133459">
                <a:tc rowSpan="2">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rowSpan="2">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Наименование проекта</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rowSpan="2">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Ожидаемый результат / </a:t>
                      </a:r>
                    </a:p>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ед. изм.</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rowSpan="2">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Ответственные исполнители</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gridSpan="3">
                  <a:txBody>
                    <a:bodyPr/>
                    <a:lstStyle/>
                    <a:p>
                      <a:pPr algn="ctr">
                        <a:lnSpc>
                          <a:spcPct val="115000"/>
                        </a:lnSpc>
                        <a:spcAft>
                          <a:spcPts val="0"/>
                        </a:spcAft>
                      </a:pPr>
                      <a:r>
                        <a:rPr lang="ru-RU" sz="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Информация об исполнении</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74605293"/>
                  </a:ext>
                </a:extLst>
              </a:tr>
              <a:tr h="52134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план</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факт</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комментарии</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3103368871"/>
                  </a:ext>
                </a:extLst>
              </a:tr>
              <a:tr h="212932">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1</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3</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5</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3845743270"/>
                  </a:ext>
                </a:extLst>
              </a:tr>
              <a:tr h="212932">
                <a:tc gridSpan="7">
                  <a:txBody>
                    <a:bodyPr/>
                    <a:lstStyle/>
                    <a:p>
                      <a:pPr>
                        <a:lnSpc>
                          <a:spcPct val="115000"/>
                        </a:lnSpc>
                        <a:spcBef>
                          <a:spcPts val="300"/>
                        </a:spcBef>
                        <a:spcAft>
                          <a:spcPts val="30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Задача 1. Формирование </a:t>
                      </a:r>
                      <a:r>
                        <a:rPr lang="ru-RU" sz="1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клиентоориентированного</a:t>
                      </a: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и открытого государственного аппарата</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endParaRPr lang="ru-RU"/>
                    </a:p>
                  </a:txBody>
                  <a:tcPr/>
                </a:tc>
                <a:tc hMerge="1">
                  <a:txBody>
                    <a:bodyPr/>
                    <a:lstStyle/>
                    <a:p>
                      <a:endParaRPr lang="ru-RU"/>
                    </a:p>
                  </a:txBody>
                  <a:tcPr>
                    <a:lnL w="12700" cap="flat" cmpd="sng" algn="ctr">
                      <a:solidFill>
                        <a:srgbClr val="CFCFCF"/>
                      </a:solidFill>
                      <a:prstDash val="solid"/>
                      <a:round/>
                      <a:headEnd type="none" w="med" len="med"/>
                      <a:tailEnd type="none" w="med" len="med"/>
                    </a:lnL>
                    <a:lnT w="12700" cap="flat" cmpd="sng" algn="ctr">
                      <a:solidFill>
                        <a:srgbClr val="CFCFCF"/>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01491612"/>
                  </a:ext>
                </a:extLst>
              </a:tr>
              <a:tr h="1322383">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1</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Индекс Всемирного банка по учету мнения населения и подотчетность государственных органов</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процентиль</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B w="12700" cap="flat" cmpd="sng" algn="ctr">
                      <a:solidFill>
                        <a:srgbClr val="CFCFCF"/>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МИОР, заинтересованные госорганы</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27,5</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indent="193040" algn="just">
                        <a:lnSpc>
                          <a:spcPct val="115000"/>
                        </a:lnSpc>
                        <a:spcAft>
                          <a:spcPts val="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НА ИСПОЛНЕНИИ</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1930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Результаты по данным 2022 года будут опубликованы в ноябре 2023 года на сайте Всемирного Банка.</a:t>
                      </a:r>
                    </a:p>
                    <a:p>
                      <a:pPr indent="1930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Индекс учета мнения населения и подотчетность госорганов Всемирного банка по итогам 2021 года составил </a:t>
                      </a:r>
                      <a:b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18,84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процентиль</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674368422"/>
                  </a:ext>
                </a:extLst>
              </a:tr>
              <a:tr h="1850793">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2</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just">
                        <a:lnSpc>
                          <a:spcPct val="115000"/>
                        </a:lnSpc>
                        <a:spcAft>
                          <a:spcPts val="0"/>
                        </a:spcAft>
                      </a:pPr>
                      <a:r>
                        <a:rPr lang="en-US"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Global right to information rating </a:t>
                      </a:r>
                      <a:r>
                        <a:rPr lang="en-US" sz="12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ru-RU" sz="12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глобальный рейтинг права на информацию</a:t>
                      </a:r>
                      <a:r>
                        <a:rPr lang="en-US" sz="12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место в рейтинге, балл</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just">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МИОР, заинтересованные госорганы</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63</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60</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indent="193040" algn="just">
                        <a:lnSpc>
                          <a:spcPct val="115000"/>
                        </a:lnSpc>
                        <a:spcAft>
                          <a:spcPts val="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НЕ ДОСТИГНУТ </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1930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Отмечаем, что в рамках данного рейтинга оценивается только правовая база (Закон РК «О доступе к информации») и не принимается во внимание практическая реализация Закона.</a:t>
                      </a:r>
                    </a:p>
                    <a:p>
                      <a:pPr indent="1930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Согласно Плану законопроектных работ Правительства на 2023 год,  разработка поправок в законодательство в области доступа к информации запланирована на 2023 год.</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98532697"/>
                  </a:ext>
                </a:extLst>
              </a:tr>
              <a:tr h="1096666">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3</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just">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Уровень доверия населения к государственным органам, </a:t>
                      </a:r>
                      <a:r>
                        <a:rPr lang="ru-RU" sz="12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(социологический опрос)</a:t>
                      </a:r>
                      <a:endPar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just">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МИОР, заинтересованные госорганы</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62</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69,3</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indent="193040" algn="just">
                        <a:lnSpc>
                          <a:spcPct val="115000"/>
                        </a:lnSpc>
                        <a:spcAft>
                          <a:spcPts val="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ДОСТИГНУТ</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1930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Опрос по ключевым индикаторам общественно-политической ситуации в Казахстане проводился Казахстанским институтом общественного развития в конце 2022 года.</a:t>
                      </a:r>
                    </a:p>
                  </a:txBody>
                  <a:tcPr marL="5113" marR="5113" marT="5113" marB="5113"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659919805"/>
                  </a:ext>
                </a:extLst>
              </a:tr>
            </a:tbl>
          </a:graphicData>
        </a:graphic>
      </p:graphicFrame>
      <p:sp>
        <p:nvSpPr>
          <p:cNvPr id="4" name="TextBox 3">
            <a:extLst>
              <a:ext uri="{FF2B5EF4-FFF2-40B4-BE49-F238E27FC236}">
                <a16:creationId xmlns:a16="http://schemas.microsoft.com/office/drawing/2014/main" id="{CD4EF72F-8B74-49AB-B7DA-79FDF3F2C87C}"/>
              </a:ext>
            </a:extLst>
          </p:cNvPr>
          <p:cNvSpPr txBox="1"/>
          <p:nvPr/>
        </p:nvSpPr>
        <p:spPr>
          <a:xfrm>
            <a:off x="4982547" y="6494107"/>
            <a:ext cx="6802017" cy="276999"/>
          </a:xfrm>
          <a:prstGeom prst="rect">
            <a:avLst/>
          </a:prstGeom>
          <a:noFill/>
        </p:spPr>
        <p:txBody>
          <a:bodyPr wrap="square" rtlCol="0">
            <a:spAutoFit/>
          </a:bodyPr>
          <a:lstStyle/>
          <a:p>
            <a:r>
              <a:rPr lang="en-US" sz="1200" i="1" dirty="0">
                <a:solidFill>
                  <a:srgbClr val="002060"/>
                </a:solidFill>
                <a:latin typeface="Arial" panose="020B0604020202020204" pitchFamily="34" charset="0"/>
                <a:cs typeface="Arial" panose="020B0604020202020204" pitchFamily="34" charset="0"/>
              </a:rPr>
              <a:t>https://www.gov.kz/uploads/2023/6/6/ba1d5b1dcc5fde75e7221fc7caecc252_original.320512.doc</a:t>
            </a:r>
            <a:endParaRPr lang="ru-RU" sz="1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83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93DABB-E482-4D14-9688-BA3945010EBC}"/>
              </a:ext>
            </a:extLst>
          </p:cNvPr>
          <p:cNvSpPr>
            <a:spLocks noGrp="1"/>
          </p:cNvSpPr>
          <p:nvPr>
            <p:ph type="title"/>
          </p:nvPr>
        </p:nvSpPr>
        <p:spPr>
          <a:xfrm>
            <a:off x="2527611" y="326573"/>
            <a:ext cx="8911687" cy="681134"/>
          </a:xfrm>
        </p:spPr>
        <p:txBody>
          <a:bodyPr>
            <a:noAutofit/>
          </a:bodyPr>
          <a:lstStyle/>
          <a:p>
            <a:r>
              <a:rPr lang="ru-RU" sz="2400" b="1" dirty="0">
                <a:solidFill>
                  <a:srgbClr val="002060"/>
                </a:solidFill>
                <a:latin typeface="Arial" panose="020B0604020202020204" pitchFamily="34" charset="0"/>
                <a:cs typeface="Arial" panose="020B0604020202020204" pitchFamily="34" charset="0"/>
              </a:rPr>
              <a:t>Отчет о реализации Плана действий по реализации</a:t>
            </a:r>
            <a:br>
              <a:rPr lang="ru-RU" sz="2400" b="1" dirty="0">
                <a:solidFill>
                  <a:srgbClr val="002060"/>
                </a:solidFill>
                <a:latin typeface="Arial" panose="020B0604020202020204" pitchFamily="34" charset="0"/>
                <a:cs typeface="Arial" panose="020B0604020202020204" pitchFamily="34" charset="0"/>
              </a:rPr>
            </a:br>
            <a:r>
              <a:rPr lang="ru-RU" sz="2400" b="1" dirty="0">
                <a:solidFill>
                  <a:srgbClr val="002060"/>
                </a:solidFill>
                <a:latin typeface="Arial" panose="020B0604020202020204" pitchFamily="34" charset="0"/>
                <a:cs typeface="Arial" panose="020B0604020202020204" pitchFamily="34" charset="0"/>
              </a:rPr>
              <a:t>Концепции </a:t>
            </a:r>
            <a:r>
              <a:rPr lang="en-US"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Люди прежде всего</a:t>
            </a:r>
            <a:r>
              <a:rPr lang="en-US" sz="2400" b="1" dirty="0">
                <a:solidFill>
                  <a:srgbClr val="002060"/>
                </a:solidFill>
                <a:latin typeface="Arial" panose="020B0604020202020204" pitchFamily="34" charset="0"/>
                <a:cs typeface="Arial" panose="020B0604020202020204" pitchFamily="34" charset="0"/>
              </a:rPr>
              <a:t>“ </a:t>
            </a:r>
            <a:r>
              <a:rPr lang="ru-RU" sz="2400" b="1" dirty="0">
                <a:solidFill>
                  <a:srgbClr val="002060"/>
                </a:solidFill>
                <a:latin typeface="Arial" panose="020B0604020202020204" pitchFamily="34" charset="0"/>
                <a:cs typeface="Arial" panose="020B0604020202020204" pitchFamily="34" charset="0"/>
              </a:rPr>
              <a:t>(июнь 2023 год)</a:t>
            </a:r>
            <a:endParaRPr lang="ru-RU" sz="2400" dirty="0"/>
          </a:p>
        </p:txBody>
      </p:sp>
      <p:graphicFrame>
        <p:nvGraphicFramePr>
          <p:cNvPr id="4" name="Объект 3">
            <a:extLst>
              <a:ext uri="{FF2B5EF4-FFF2-40B4-BE49-F238E27FC236}">
                <a16:creationId xmlns:a16="http://schemas.microsoft.com/office/drawing/2014/main" id="{DF5D600C-716F-4608-986C-D6A06802E108}"/>
              </a:ext>
            </a:extLst>
          </p:cNvPr>
          <p:cNvGraphicFramePr>
            <a:graphicFrameLocks noGrp="1"/>
          </p:cNvGraphicFramePr>
          <p:nvPr>
            <p:ph idx="1"/>
            <p:extLst>
              <p:ext uri="{D42A27DB-BD31-4B8C-83A1-F6EECF244321}">
                <p14:modId xmlns:p14="http://schemas.microsoft.com/office/powerpoint/2010/main" val="2187916074"/>
              </p:ext>
            </p:extLst>
          </p:nvPr>
        </p:nvGraphicFramePr>
        <p:xfrm>
          <a:off x="1520890" y="1289592"/>
          <a:ext cx="10077062" cy="5235686"/>
        </p:xfrm>
        <a:graphic>
          <a:graphicData uri="http://schemas.openxmlformats.org/drawingml/2006/table">
            <a:tbl>
              <a:tblPr firstRow="1" firstCol="1" bandRow="1"/>
              <a:tblGrid>
                <a:gridCol w="357125">
                  <a:extLst>
                    <a:ext uri="{9D8B030D-6E8A-4147-A177-3AD203B41FA5}">
                      <a16:colId xmlns:a16="http://schemas.microsoft.com/office/drawing/2014/main" val="1885342484"/>
                    </a:ext>
                  </a:extLst>
                </a:gridCol>
                <a:gridCol w="2526034">
                  <a:extLst>
                    <a:ext uri="{9D8B030D-6E8A-4147-A177-3AD203B41FA5}">
                      <a16:colId xmlns:a16="http://schemas.microsoft.com/office/drawing/2014/main" val="2522064588"/>
                    </a:ext>
                  </a:extLst>
                </a:gridCol>
                <a:gridCol w="2126615">
                  <a:extLst>
                    <a:ext uri="{9D8B030D-6E8A-4147-A177-3AD203B41FA5}">
                      <a16:colId xmlns:a16="http://schemas.microsoft.com/office/drawing/2014/main" val="206496861"/>
                    </a:ext>
                  </a:extLst>
                </a:gridCol>
                <a:gridCol w="1282705">
                  <a:extLst>
                    <a:ext uri="{9D8B030D-6E8A-4147-A177-3AD203B41FA5}">
                      <a16:colId xmlns:a16="http://schemas.microsoft.com/office/drawing/2014/main" val="3841093540"/>
                    </a:ext>
                  </a:extLst>
                </a:gridCol>
                <a:gridCol w="3784583">
                  <a:extLst>
                    <a:ext uri="{9D8B030D-6E8A-4147-A177-3AD203B41FA5}">
                      <a16:colId xmlns:a16="http://schemas.microsoft.com/office/drawing/2014/main" val="2098482562"/>
                    </a:ext>
                  </a:extLst>
                </a:gridCol>
              </a:tblGrid>
              <a:tr h="231896">
                <a:tc gridSpan="5">
                  <a:txBody>
                    <a:bodyPr/>
                    <a:lstStyle/>
                    <a:p>
                      <a:pPr marL="457200" algn="just">
                        <a:lnSpc>
                          <a:spcPct val="115000"/>
                        </a:lnSpc>
                        <a:spcAft>
                          <a:spcPts val="0"/>
                        </a:spcAft>
                      </a:pPr>
                      <a:r>
                        <a:rPr lang="ru-RU"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1.3. Создание «единого окна» по взаимодействию государства с гражданами</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0476609"/>
                  </a:ext>
                </a:extLst>
              </a:tr>
              <a:tr h="2737823">
                <a:tc>
                  <a:txBody>
                    <a:bodyPr/>
                    <a:lstStyle/>
                    <a:p>
                      <a:pPr algn="ctr">
                        <a:lnSpc>
                          <a:spcPct val="115000"/>
                        </a:lnSpc>
                        <a:spcAft>
                          <a:spcPts val="0"/>
                        </a:spcAft>
                      </a:pPr>
                      <a:r>
                        <a:rPr lang="ru-RU" sz="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7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Проект «Создание центров приема обращений граждан «</a:t>
                      </a:r>
                      <a:r>
                        <a:rPr lang="ru-RU"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Нәтиже</a:t>
                      </a:r>
                      <a:r>
                        <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12700" algn="just">
                        <a:lnSpc>
                          <a:spcPct val="115000"/>
                        </a:lnSpc>
                        <a:spcAft>
                          <a:spcPts val="100"/>
                        </a:spcAft>
                      </a:pPr>
                      <a:r>
                        <a:rPr lang="ru-RU"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Срок завершения:</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12700" algn="just">
                        <a:lnSpc>
                          <a:spcPct val="115000"/>
                        </a:lnSpc>
                        <a:spcAft>
                          <a:spcPts val="100"/>
                        </a:spcAft>
                      </a:pPr>
                      <a:r>
                        <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июль 2021 года</a:t>
                      </a: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подача обращения в различные государственные органы и организация через центры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Нәтиже</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НАО «ГК «Правительство для граждан» </a:t>
                      </a:r>
                      <a:r>
                        <a:rPr lang="ru-RU" sz="8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 согласованию)</a:t>
                      </a:r>
                      <a:r>
                        <a:rPr lang="ru-RU" sz="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МЦРИАП </a:t>
                      </a:r>
                      <a:endParaRPr lang="ru-RU" sz="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indent="323850" algn="just">
                        <a:lnSpc>
                          <a:spcPct val="115000"/>
                        </a:lnSpc>
                        <a:spcAft>
                          <a:spcPts val="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ИСПОЛНЕН</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32385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На базе Центров обслуживания населения НАО «Государственная корпорация «Правительство для граждан» созданы 260 Центров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Нәтиже</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во всех городах (86 ед.) и районных центрах (174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ед</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Центры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Нәтиже</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на базе ЦОН являются одним из каналов подачи обращения, которые призваны до приема обращения, используя возможности системы, решить вопрос гражданина сразу на месте, консультировать при оформлении обращения, правильного выбора компетентного административного органа и т.д.</a:t>
                      </a: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75076726"/>
                  </a:ext>
                </a:extLst>
              </a:tr>
              <a:tr h="2261188">
                <a:tc>
                  <a:txBody>
                    <a:bodyPr/>
                    <a:lstStyle/>
                    <a:p>
                      <a:pPr marL="12700" algn="ctr">
                        <a:lnSpc>
                          <a:spcPct val="115000"/>
                        </a:lnSpc>
                        <a:spcAft>
                          <a:spcPts val="100"/>
                        </a:spcAft>
                      </a:pPr>
                      <a:r>
                        <a:rPr lang="ru-RU" sz="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7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Проект «Внедрение информационной системы «Е-обращение»</a:t>
                      </a:r>
                    </a:p>
                    <a:p>
                      <a:pPr marL="12700" algn="just">
                        <a:lnSpc>
                          <a:spcPct val="115000"/>
                        </a:lnSpc>
                        <a:spcAft>
                          <a:spcPts val="100"/>
                        </a:spcAft>
                      </a:pPr>
                      <a:r>
                        <a:rPr lang="ru-RU"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Срок завершения:</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12700" algn="just">
                        <a:lnSpc>
                          <a:spcPct val="115000"/>
                        </a:lnSpc>
                        <a:spcAft>
                          <a:spcPts val="100"/>
                        </a:spcAft>
                      </a:pPr>
                      <a:r>
                        <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2021 год</a:t>
                      </a: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функционирование единой базы обращений граждан, доступной для всех уровней государственного управления и предоставляющей возможность заявителю отслеживать ход рассмотрения обращения и оценить качество ответа</a:t>
                      </a: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МЦРИАП, </a:t>
                      </a:r>
                      <a:r>
                        <a:rPr lang="ru-RU" sz="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КПСиСУ</a:t>
                      </a:r>
                      <a:r>
                        <a:rPr lang="ru-RU" sz="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ГП </a:t>
                      </a:r>
                      <a:r>
                        <a:rPr lang="ru-RU" sz="8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 согласованию)</a:t>
                      </a:r>
                      <a:r>
                        <a:rPr lang="ru-RU" sz="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ЦГО, МИО </a:t>
                      </a:r>
                      <a:endParaRPr lang="ru-RU" sz="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indent="323850" algn="just">
                        <a:lnSpc>
                          <a:spcPct val="115000"/>
                        </a:lnSpc>
                        <a:spcAft>
                          <a:spcPts val="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ИСПОЛНЕН</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32385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 1 июля 2021 года информационная система </a:t>
                      </a:r>
                      <a:b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«Е-Обращение» (</a:t>
                      </a:r>
                      <a:r>
                        <a:rPr lang="ru-RU" sz="1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далее – ИС «Е-Обращение»)</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внедрена во всех ЦГО и МИО.</a:t>
                      </a:r>
                    </a:p>
                    <a:p>
                      <a:pPr indent="32385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ИС «Е-Обращение» доступна через мобильные приложения </a:t>
                      </a:r>
                      <a:r>
                        <a:rPr lang="ru-RU" sz="1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ru-RU" sz="1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Aitu</a:t>
                      </a:r>
                      <a:r>
                        <a:rPr lang="ru-RU" sz="1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1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mGov</a:t>
                      </a:r>
                      <a:r>
                        <a:rPr lang="ru-RU" sz="1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сайты </a:t>
                      </a:r>
                      <a:r>
                        <a:rPr lang="ru-RU" sz="1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eGov</a:t>
                      </a:r>
                      <a:r>
                        <a:rPr lang="ru-RU" sz="1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1200" i="1" u="none" strike="noStrike" dirty="0">
                          <a:solidFill>
                            <a:srgbClr val="002060"/>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www.еotinish.kz</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101" marR="6101" marT="6101" marB="6101"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3780175852"/>
                  </a:ext>
                </a:extLst>
              </a:tr>
            </a:tbl>
          </a:graphicData>
        </a:graphic>
      </p:graphicFrame>
      <p:sp>
        <p:nvSpPr>
          <p:cNvPr id="5" name="TextBox 4">
            <a:extLst>
              <a:ext uri="{FF2B5EF4-FFF2-40B4-BE49-F238E27FC236}">
                <a16:creationId xmlns:a16="http://schemas.microsoft.com/office/drawing/2014/main" id="{865E78FF-2E20-43A7-B0FB-D9447FCE2AFA}"/>
              </a:ext>
            </a:extLst>
          </p:cNvPr>
          <p:cNvSpPr txBox="1"/>
          <p:nvPr/>
        </p:nvSpPr>
        <p:spPr>
          <a:xfrm>
            <a:off x="5010541" y="6553008"/>
            <a:ext cx="6830008" cy="276999"/>
          </a:xfrm>
          <a:prstGeom prst="rect">
            <a:avLst/>
          </a:prstGeom>
          <a:noFill/>
        </p:spPr>
        <p:txBody>
          <a:bodyPr wrap="square" rtlCol="0">
            <a:spAutoFit/>
          </a:bodyPr>
          <a:lstStyle/>
          <a:p>
            <a:pPr lvl="0"/>
            <a:r>
              <a:rPr lang="en-US" sz="1200" i="1" dirty="0">
                <a:solidFill>
                  <a:srgbClr val="002060"/>
                </a:solidFill>
                <a:latin typeface="Arial" panose="020B0604020202020204" pitchFamily="34" charset="0"/>
                <a:cs typeface="Arial" panose="020B0604020202020204" pitchFamily="34" charset="0"/>
              </a:rPr>
              <a:t>https://www.gov.kz/uploads/2023/6/6/ba1d5b1dcc5fde75e7221fc7caecc252_original.320512.doc</a:t>
            </a:r>
            <a:endParaRPr lang="ru-RU" sz="1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45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5B932-8240-485F-B716-B353FDC1EF5E}"/>
              </a:ext>
            </a:extLst>
          </p:cNvPr>
          <p:cNvSpPr>
            <a:spLocks noGrp="1"/>
          </p:cNvSpPr>
          <p:nvPr>
            <p:ph type="title"/>
          </p:nvPr>
        </p:nvSpPr>
        <p:spPr>
          <a:xfrm>
            <a:off x="2040042" y="418837"/>
            <a:ext cx="8911687" cy="812804"/>
          </a:xfrm>
        </p:spPr>
        <p:txBody>
          <a:bodyPr>
            <a:normAutofit fontScale="90000"/>
          </a:bodyPr>
          <a:lstStyle/>
          <a:p>
            <a:r>
              <a:rPr lang="ru-RU" sz="2400" b="1" dirty="0">
                <a:solidFill>
                  <a:srgbClr val="002060"/>
                </a:solidFill>
                <a:latin typeface="Arial" panose="020B0604020202020204" pitchFamily="34" charset="0"/>
                <a:cs typeface="Arial" panose="020B0604020202020204" pitchFamily="34" charset="0"/>
              </a:rPr>
              <a:t>Отчет о реализации Плана действий по реализации</a:t>
            </a:r>
            <a:br>
              <a:rPr lang="ru-RU" sz="2400" b="1" dirty="0">
                <a:solidFill>
                  <a:srgbClr val="002060"/>
                </a:solidFill>
                <a:latin typeface="Arial" panose="020B0604020202020204" pitchFamily="34" charset="0"/>
                <a:cs typeface="Arial" panose="020B0604020202020204" pitchFamily="34" charset="0"/>
              </a:rPr>
            </a:br>
            <a:r>
              <a:rPr lang="ru-RU" sz="2400" b="1" dirty="0">
                <a:solidFill>
                  <a:srgbClr val="002060"/>
                </a:solidFill>
                <a:latin typeface="Arial" panose="020B0604020202020204" pitchFamily="34" charset="0"/>
                <a:cs typeface="Arial" panose="020B0604020202020204" pitchFamily="34" charset="0"/>
              </a:rPr>
              <a:t>Концепции </a:t>
            </a:r>
            <a:r>
              <a:rPr lang="en-US"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Люди прежде всего</a:t>
            </a:r>
            <a:r>
              <a:rPr lang="en-US" sz="2400" b="1" dirty="0">
                <a:solidFill>
                  <a:srgbClr val="002060"/>
                </a:solidFill>
                <a:latin typeface="Arial" panose="020B0604020202020204" pitchFamily="34" charset="0"/>
                <a:cs typeface="Arial" panose="020B0604020202020204" pitchFamily="34" charset="0"/>
              </a:rPr>
              <a:t>“ </a:t>
            </a:r>
            <a:r>
              <a:rPr lang="ru-RU" sz="2400" b="1" dirty="0">
                <a:solidFill>
                  <a:srgbClr val="002060"/>
                </a:solidFill>
                <a:latin typeface="Arial" panose="020B0604020202020204" pitchFamily="34" charset="0"/>
                <a:cs typeface="Arial" panose="020B0604020202020204" pitchFamily="34" charset="0"/>
              </a:rPr>
              <a:t>(июнь 2023 год)</a:t>
            </a:r>
            <a:endParaRPr lang="ru-RU" dirty="0"/>
          </a:p>
        </p:txBody>
      </p:sp>
      <p:graphicFrame>
        <p:nvGraphicFramePr>
          <p:cNvPr id="4" name="Объект 3">
            <a:extLst>
              <a:ext uri="{FF2B5EF4-FFF2-40B4-BE49-F238E27FC236}">
                <a16:creationId xmlns:a16="http://schemas.microsoft.com/office/drawing/2014/main" id="{EF29A3C4-27B0-440F-9C50-CC5F7202C4D3}"/>
              </a:ext>
            </a:extLst>
          </p:cNvPr>
          <p:cNvGraphicFramePr>
            <a:graphicFrameLocks noGrp="1"/>
          </p:cNvGraphicFramePr>
          <p:nvPr>
            <p:ph idx="1"/>
            <p:extLst>
              <p:ext uri="{D42A27DB-BD31-4B8C-83A1-F6EECF244321}">
                <p14:modId xmlns:p14="http://schemas.microsoft.com/office/powerpoint/2010/main" val="3806950398"/>
              </p:ext>
            </p:extLst>
          </p:nvPr>
        </p:nvGraphicFramePr>
        <p:xfrm>
          <a:off x="1660849" y="1375309"/>
          <a:ext cx="9843762" cy="4834881"/>
        </p:xfrm>
        <a:graphic>
          <a:graphicData uri="http://schemas.openxmlformats.org/drawingml/2006/table">
            <a:tbl>
              <a:tblPr firstRow="1" firstCol="1" bandRow="1"/>
              <a:tblGrid>
                <a:gridCol w="314039">
                  <a:extLst>
                    <a:ext uri="{9D8B030D-6E8A-4147-A177-3AD203B41FA5}">
                      <a16:colId xmlns:a16="http://schemas.microsoft.com/office/drawing/2014/main" val="2832932385"/>
                    </a:ext>
                  </a:extLst>
                </a:gridCol>
                <a:gridCol w="2992258">
                  <a:extLst>
                    <a:ext uri="{9D8B030D-6E8A-4147-A177-3AD203B41FA5}">
                      <a16:colId xmlns:a16="http://schemas.microsoft.com/office/drawing/2014/main" val="675882124"/>
                    </a:ext>
                  </a:extLst>
                </a:gridCol>
                <a:gridCol w="1587493">
                  <a:extLst>
                    <a:ext uri="{9D8B030D-6E8A-4147-A177-3AD203B41FA5}">
                      <a16:colId xmlns:a16="http://schemas.microsoft.com/office/drawing/2014/main" val="925105998"/>
                    </a:ext>
                  </a:extLst>
                </a:gridCol>
                <a:gridCol w="1253008">
                  <a:extLst>
                    <a:ext uri="{9D8B030D-6E8A-4147-A177-3AD203B41FA5}">
                      <a16:colId xmlns:a16="http://schemas.microsoft.com/office/drawing/2014/main" val="584213662"/>
                    </a:ext>
                  </a:extLst>
                </a:gridCol>
                <a:gridCol w="3696964">
                  <a:extLst>
                    <a:ext uri="{9D8B030D-6E8A-4147-A177-3AD203B41FA5}">
                      <a16:colId xmlns:a16="http://schemas.microsoft.com/office/drawing/2014/main" val="3534617688"/>
                    </a:ext>
                  </a:extLst>
                </a:gridCol>
              </a:tblGrid>
              <a:tr h="4786604">
                <a:tc>
                  <a:txBody>
                    <a:bodyPr/>
                    <a:lstStyle/>
                    <a:p>
                      <a:pPr marL="12700" algn="just">
                        <a:lnSpc>
                          <a:spcPct val="115000"/>
                        </a:lnSpc>
                        <a:spcAft>
                          <a:spcPts val="100"/>
                        </a:spcAft>
                      </a:pPr>
                      <a:r>
                        <a:rPr lang="ru-RU" sz="1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16. </a:t>
                      </a:r>
                      <a:endParaRPr lang="ru-RU" sz="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74" marR="7774" marT="7774" marB="7774"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Проект «Проектно-сетевая модель государственного управления»</a:t>
                      </a:r>
                    </a:p>
                    <a:p>
                      <a:pPr marL="12700" algn="just">
                        <a:lnSpc>
                          <a:spcPct val="115000"/>
                        </a:lnSpc>
                        <a:spcAft>
                          <a:spcPts val="10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Срок завершения:</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12700" algn="just">
                        <a:lnSpc>
                          <a:spcPct val="115000"/>
                        </a:lnSpc>
                        <a:spcAft>
                          <a:spcPts val="10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декабрь 2022 года</a:t>
                      </a:r>
                    </a:p>
                  </a:txBody>
                  <a:tcPr marL="7774" marR="7774" marT="7774" marB="7774"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осуществление деятельности государственных органов с применением проектного управления и матричных структур</a:t>
                      </a:r>
                    </a:p>
                  </a:txBody>
                  <a:tcPr marL="7774" marR="7774" marT="7774" marB="7774"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marL="12700" algn="just">
                        <a:lnSpc>
                          <a:spcPct val="115000"/>
                        </a:lnSpc>
                        <a:spcAft>
                          <a:spcPts val="10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МНЭ, АДГС </a:t>
                      </a:r>
                      <a:r>
                        <a:rPr lang="ru-RU" sz="1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 согласованию),</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МЦРИАП, заинтересованные госорганы</a:t>
                      </a:r>
                    </a:p>
                  </a:txBody>
                  <a:tcPr marL="7774" marR="7774" marT="7774" marB="7774"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indent="255270" algn="just">
                        <a:lnSpc>
                          <a:spcPct val="115000"/>
                        </a:lnSpc>
                        <a:spcAft>
                          <a:spcPts val="0"/>
                        </a:spcAft>
                      </a:pPr>
                      <a:r>
                        <a:rPr lang="ru-RU"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ИСПОЛНЕН</a:t>
                      </a:r>
                      <a:endPar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2565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Сетевая модель деятельности госорганов осуществляется на базе матричных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проектноориентированных</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структур и кросс-функциональных проектных команд, работающих в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agile</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-формате с непосредственным участием представителей бизнеса и гражданского общества. </a:t>
                      </a:r>
                    </a:p>
                    <a:p>
                      <a:pPr indent="2565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Так, в центральных госорганах созданы и функционируют 24 проектных офиса и 20 проектных офисов в местных исполнительных органах, в которых действуют «первые тройки» (руководитель, главный менеджер, администратор), а также группы реализации базовых направлений.  </a:t>
                      </a:r>
                    </a:p>
                    <a:p>
                      <a:pPr indent="2565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 2020 года проводится Национальный конкурс по проектному управлению «</a:t>
                      </a:r>
                      <a:r>
                        <a:rPr lang="ru-RU" sz="1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Qaz</a:t>
                      </a:r>
                      <a:r>
                        <a:rPr lang="en-US"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PMA</a:t>
                      </a: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indent="2565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АГУ только за 2022 год обучены 632 госслужащих, сотрудников проектных офисов ЦГО и МИО, из них успешно прошли сертификационный экзамен по управлению проектами CT РК ISO 21-500-2014 «Управление проектами» 473 госслужащих ЦГО и МИО. </a:t>
                      </a:r>
                    </a:p>
                    <a:p>
                      <a:pPr indent="256540" algn="just">
                        <a:lnSpc>
                          <a:spcPct val="115000"/>
                        </a:lnSpc>
                        <a:spcAft>
                          <a:spcPts val="0"/>
                        </a:spcAft>
                      </a:pPr>
                      <a:r>
                        <a:rPr lang="ru-RU" sz="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txBody>
                  <a:tcPr marL="7774" marR="7774" marT="7774" marB="7774"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48600344"/>
                  </a:ext>
                </a:extLst>
              </a:tr>
            </a:tbl>
          </a:graphicData>
        </a:graphic>
      </p:graphicFrame>
      <p:sp>
        <p:nvSpPr>
          <p:cNvPr id="5" name="TextBox 4">
            <a:extLst>
              <a:ext uri="{FF2B5EF4-FFF2-40B4-BE49-F238E27FC236}">
                <a16:creationId xmlns:a16="http://schemas.microsoft.com/office/drawing/2014/main" id="{FE9A4529-BDF0-445F-95D2-6B9D7E1FA4C0}"/>
              </a:ext>
            </a:extLst>
          </p:cNvPr>
          <p:cNvSpPr txBox="1"/>
          <p:nvPr/>
        </p:nvSpPr>
        <p:spPr>
          <a:xfrm>
            <a:off x="4935894" y="6420502"/>
            <a:ext cx="6746033" cy="276999"/>
          </a:xfrm>
          <a:prstGeom prst="rect">
            <a:avLst/>
          </a:prstGeom>
          <a:noFill/>
        </p:spPr>
        <p:txBody>
          <a:bodyPr wrap="square" rtlCol="0">
            <a:spAutoFit/>
          </a:bodyPr>
          <a:lstStyle/>
          <a:p>
            <a:pPr lvl="0"/>
            <a:r>
              <a:rPr lang="en-US" sz="1200" i="1">
                <a:solidFill>
                  <a:srgbClr val="002060"/>
                </a:solidFill>
                <a:latin typeface="Arial" panose="020B0604020202020204" pitchFamily="34" charset="0"/>
                <a:cs typeface="Arial" panose="020B0604020202020204" pitchFamily="34" charset="0"/>
              </a:rPr>
              <a:t>https://www.gov.kz/uploads/2023/6/6/ba1d5b1dcc5fde75e7221fc7caecc252_original.320512.doc</a:t>
            </a:r>
            <a:endParaRPr lang="ru-RU" sz="1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72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9B9E1B-09FB-4E83-AEA0-6282547E7D8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27EC796-1D60-480E-B1DC-B6CDA3630C20}"/>
              </a:ext>
            </a:extLst>
          </p:cNvPr>
          <p:cNvSpPr>
            <a:spLocks noGrp="1"/>
          </p:cNvSpPr>
          <p:nvPr>
            <p:ph idx="1"/>
          </p:nvPr>
        </p:nvSpPr>
        <p:spPr>
          <a:xfrm>
            <a:off x="1399592" y="2133600"/>
            <a:ext cx="10105020" cy="3777622"/>
          </a:xfrm>
        </p:spPr>
        <p:txBody>
          <a:bodyPr>
            <a:normAutofit fontScale="92500" lnSpcReduction="20000"/>
          </a:bodyPr>
          <a:lstStyle/>
          <a:p>
            <a:pPr marL="0" indent="0">
              <a:buNone/>
            </a:pPr>
            <a:r>
              <a:rPr lang="ru-RU" sz="4800" b="1" dirty="0">
                <a:solidFill>
                  <a:srgbClr val="002060"/>
                </a:solidFill>
              </a:rPr>
              <a:t>Благодарю за внимание </a:t>
            </a:r>
          </a:p>
          <a:p>
            <a:pPr marL="0" indent="0">
              <a:buNone/>
            </a:pPr>
            <a:endParaRPr lang="ru-RU" sz="4800" b="1" dirty="0">
              <a:solidFill>
                <a:srgbClr val="002060"/>
              </a:solidFill>
            </a:endParaRPr>
          </a:p>
          <a:p>
            <a:pPr marL="0" indent="0">
              <a:buNone/>
            </a:pPr>
            <a:r>
              <a:rPr lang="ru-RU" b="1" dirty="0">
                <a:solidFill>
                  <a:srgbClr val="002060"/>
                </a:solidFill>
              </a:rPr>
              <a:t>Исенова Гульнара Константиновна – </a:t>
            </a:r>
            <a:r>
              <a:rPr lang="ru-RU" dirty="0">
                <a:solidFill>
                  <a:srgbClr val="002060"/>
                </a:solidFill>
              </a:rPr>
              <a:t>директор Центра непрерывного образования</a:t>
            </a:r>
            <a:r>
              <a:rPr lang="en-US" dirty="0">
                <a:solidFill>
                  <a:srgbClr val="002060"/>
                </a:solidFill>
              </a:rPr>
              <a:t> </a:t>
            </a:r>
            <a:r>
              <a:rPr lang="en-US" dirty="0" err="1">
                <a:solidFill>
                  <a:srgbClr val="002060"/>
                </a:solidFill>
              </a:rPr>
              <a:t>Exstension</a:t>
            </a:r>
            <a:r>
              <a:rPr lang="en-US" dirty="0">
                <a:solidFill>
                  <a:srgbClr val="002060"/>
                </a:solidFill>
              </a:rPr>
              <a:t> </a:t>
            </a:r>
            <a:r>
              <a:rPr lang="ru-RU" dirty="0">
                <a:solidFill>
                  <a:srgbClr val="002060"/>
                </a:solidFill>
              </a:rPr>
              <a:t>НАО «</a:t>
            </a:r>
            <a:r>
              <a:rPr lang="ru-RU" dirty="0" err="1">
                <a:solidFill>
                  <a:srgbClr val="002060"/>
                </a:solidFill>
              </a:rPr>
              <a:t>Торайгыров</a:t>
            </a:r>
            <a:r>
              <a:rPr lang="ru-RU" dirty="0">
                <a:solidFill>
                  <a:srgbClr val="002060"/>
                </a:solidFill>
              </a:rPr>
              <a:t> университет»</a:t>
            </a:r>
          </a:p>
          <a:p>
            <a:pPr marL="0" indent="0">
              <a:buNone/>
            </a:pPr>
            <a:r>
              <a:rPr lang="ru-RU" dirty="0">
                <a:solidFill>
                  <a:srgbClr val="002060"/>
                </a:solidFill>
              </a:rPr>
              <a:t>сертифицированный проектный менеджер (Управление проектами, программами, портфелями проектов), тренер – консультант по стандартам </a:t>
            </a:r>
            <a:r>
              <a:rPr lang="en-US" dirty="0">
                <a:solidFill>
                  <a:srgbClr val="002060"/>
                </a:solidFill>
              </a:rPr>
              <a:t>ISO 21500</a:t>
            </a:r>
            <a:r>
              <a:rPr lang="ru-RU" dirty="0">
                <a:solidFill>
                  <a:srgbClr val="002060"/>
                </a:solidFill>
              </a:rPr>
              <a:t>:2022, 21503, 21504; сертифицированный проектный менеджер по стандарту</a:t>
            </a:r>
            <a:r>
              <a:rPr lang="en-US" dirty="0">
                <a:solidFill>
                  <a:srgbClr val="002060"/>
                </a:solidFill>
              </a:rPr>
              <a:t> PRINCE 2</a:t>
            </a:r>
            <a:r>
              <a:rPr lang="ru-RU" dirty="0">
                <a:solidFill>
                  <a:srgbClr val="002060"/>
                </a:solidFill>
              </a:rPr>
              <a:t>;</a:t>
            </a:r>
            <a:endParaRPr lang="en-US" dirty="0">
              <a:solidFill>
                <a:srgbClr val="002060"/>
              </a:solidFill>
            </a:endParaRPr>
          </a:p>
          <a:p>
            <a:pPr marL="0" indent="0">
              <a:buNone/>
            </a:pPr>
            <a:r>
              <a:rPr lang="ru-RU" dirty="0">
                <a:solidFill>
                  <a:srgbClr val="002060"/>
                </a:solidFill>
              </a:rPr>
              <a:t>Сертифицированный ведущий специалист по внедрению и ведущий аудитор Системы менеджмента борьбы со взяточничеством </a:t>
            </a:r>
            <a:r>
              <a:rPr lang="en-US" dirty="0">
                <a:solidFill>
                  <a:srgbClr val="002060"/>
                </a:solidFill>
              </a:rPr>
              <a:t>ISO </a:t>
            </a:r>
            <a:r>
              <a:rPr lang="ru-RU" dirty="0">
                <a:solidFill>
                  <a:srgbClr val="002060"/>
                </a:solidFill>
              </a:rPr>
              <a:t>37001:2016;</a:t>
            </a:r>
          </a:p>
          <a:p>
            <a:pPr marL="0" indent="0">
              <a:buNone/>
            </a:pPr>
            <a:r>
              <a:rPr lang="ru-RU" dirty="0">
                <a:solidFill>
                  <a:srgbClr val="002060"/>
                </a:solidFill>
              </a:rPr>
              <a:t>Профессиональный медиатор</a:t>
            </a:r>
          </a:p>
        </p:txBody>
      </p:sp>
    </p:spTree>
    <p:extLst>
      <p:ext uri="{BB962C8B-B14F-4D97-AF65-F5344CB8AC3E}">
        <p14:creationId xmlns:p14="http://schemas.microsoft.com/office/powerpoint/2010/main" val="180152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815A52-01EB-E01A-0B99-946499634263}"/>
              </a:ext>
            </a:extLst>
          </p:cNvPr>
          <p:cNvSpPr>
            <a:spLocks noGrp="1"/>
          </p:cNvSpPr>
          <p:nvPr>
            <p:ph type="title"/>
          </p:nvPr>
        </p:nvSpPr>
        <p:spPr>
          <a:xfrm>
            <a:off x="2592925" y="335902"/>
            <a:ext cx="8911687" cy="771538"/>
          </a:xfrm>
        </p:spPr>
        <p:txBody>
          <a:bodyPr>
            <a:normAutofit/>
          </a:bodyPr>
          <a:lstStyle/>
          <a:p>
            <a:r>
              <a:rPr lang="ru-KZ" sz="2400" b="1" dirty="0">
                <a:solidFill>
                  <a:srgbClr val="002060"/>
                </a:solidFill>
                <a:latin typeface="Arial" panose="020B0604020202020204" pitchFamily="34" charset="0"/>
                <a:cs typeface="Arial" panose="020B0604020202020204" pitchFamily="34" charset="0"/>
              </a:rPr>
              <a:t>ПРОЕКТНОЕ МЫШЛЕНИЕ. МЫШЛЕНИЕ ИЗМЕНЕНИЙ</a:t>
            </a:r>
          </a:p>
        </p:txBody>
      </p:sp>
      <p:sp>
        <p:nvSpPr>
          <p:cNvPr id="3" name="Объект 2">
            <a:extLst>
              <a:ext uri="{FF2B5EF4-FFF2-40B4-BE49-F238E27FC236}">
                <a16:creationId xmlns:a16="http://schemas.microsoft.com/office/drawing/2014/main" id="{022249CD-8C16-C267-7A67-699A9A0F4D8D}"/>
              </a:ext>
            </a:extLst>
          </p:cNvPr>
          <p:cNvSpPr>
            <a:spLocks noGrp="1"/>
          </p:cNvSpPr>
          <p:nvPr>
            <p:ph idx="1"/>
          </p:nvPr>
        </p:nvSpPr>
        <p:spPr>
          <a:xfrm>
            <a:off x="1033122" y="1381813"/>
            <a:ext cx="10049036" cy="4260254"/>
          </a:xfrm>
        </p:spPr>
        <p:txBody>
          <a:bodyPr>
            <a:normAutofit fontScale="85000" lnSpcReduction="20000"/>
          </a:bodyPr>
          <a:lstStyle/>
          <a:p>
            <a:endParaRPr lang="ru-KZ" dirty="0">
              <a:solidFill>
                <a:srgbClr val="002060"/>
              </a:solidFill>
            </a:endParaRPr>
          </a:p>
          <a:p>
            <a:pPr marL="0" indent="0" algn="r">
              <a:buNone/>
            </a:pPr>
            <a:endParaRPr lang="ru-RU" sz="3700" i="1" dirty="0">
              <a:solidFill>
                <a:srgbClr val="002060"/>
              </a:solidFill>
            </a:endParaRPr>
          </a:p>
          <a:p>
            <a:pPr marL="0" indent="0" algn="r">
              <a:buNone/>
            </a:pPr>
            <a:endParaRPr lang="ru-RU" sz="3700" i="1" dirty="0">
              <a:solidFill>
                <a:srgbClr val="002060"/>
              </a:solidFill>
            </a:endParaRPr>
          </a:p>
          <a:p>
            <a:pPr marL="0" indent="0" algn="r">
              <a:buNone/>
            </a:pPr>
            <a:endParaRPr lang="ru-RU" sz="4800" i="1" dirty="0">
              <a:solidFill>
                <a:srgbClr val="002060"/>
              </a:solidFill>
              <a:latin typeface="Arial" panose="020B0604020202020204" pitchFamily="34" charset="0"/>
              <a:cs typeface="Arial" panose="020B0604020202020204" pitchFamily="34" charset="0"/>
            </a:endParaRPr>
          </a:p>
          <a:p>
            <a:pPr marL="0" indent="0" algn="r">
              <a:buNone/>
            </a:pPr>
            <a:endParaRPr lang="ru-RU" sz="4800" b="1" i="1" dirty="0">
              <a:solidFill>
                <a:srgbClr val="002060"/>
              </a:solidFill>
              <a:latin typeface="Arial" panose="020B0604020202020204" pitchFamily="34" charset="0"/>
              <a:cs typeface="Arial" panose="020B0604020202020204" pitchFamily="34" charset="0"/>
            </a:endParaRPr>
          </a:p>
          <a:p>
            <a:pPr marL="0" indent="0" algn="r">
              <a:buNone/>
            </a:pPr>
            <a:endParaRPr lang="ru-RU" sz="4800" i="1" dirty="0">
              <a:solidFill>
                <a:srgbClr val="002060"/>
              </a:solidFill>
              <a:latin typeface="Arial" panose="020B0604020202020204" pitchFamily="34" charset="0"/>
              <a:cs typeface="Arial" panose="020B0604020202020204" pitchFamily="34" charset="0"/>
            </a:endParaRPr>
          </a:p>
          <a:p>
            <a:pPr marL="0" indent="0" algn="r">
              <a:buNone/>
            </a:pPr>
            <a:endParaRPr lang="ru-RU" sz="4800" i="1" dirty="0">
              <a:solidFill>
                <a:srgbClr val="002060"/>
              </a:solidFill>
              <a:latin typeface="Arial" panose="020B0604020202020204" pitchFamily="34" charset="0"/>
              <a:cs typeface="Arial" panose="020B0604020202020204" pitchFamily="34" charset="0"/>
            </a:endParaRPr>
          </a:p>
          <a:p>
            <a:pPr marL="0" indent="0" algn="r">
              <a:buNone/>
            </a:pPr>
            <a:br>
              <a:rPr lang="ru-RU" sz="1300" i="1" dirty="0">
                <a:solidFill>
                  <a:srgbClr val="002060"/>
                </a:solidFill>
                <a:latin typeface="Arial" panose="020B0604020202020204" pitchFamily="34" charset="0"/>
                <a:cs typeface="Arial" panose="020B0604020202020204" pitchFamily="34" charset="0"/>
              </a:rPr>
            </a:br>
            <a:endParaRPr lang="ru-KZ" sz="1300" i="1" dirty="0">
              <a:solidFill>
                <a:srgbClr val="002060"/>
              </a:solidFill>
              <a:latin typeface="Arial" panose="020B0604020202020204" pitchFamily="34" charset="0"/>
              <a:cs typeface="Arial" panose="020B0604020202020204" pitchFamily="34" charset="0"/>
            </a:endParaRPr>
          </a:p>
        </p:txBody>
      </p:sp>
      <p:graphicFrame>
        <p:nvGraphicFramePr>
          <p:cNvPr id="4" name="Схема 3">
            <a:extLst>
              <a:ext uri="{FF2B5EF4-FFF2-40B4-BE49-F238E27FC236}">
                <a16:creationId xmlns:a16="http://schemas.microsoft.com/office/drawing/2014/main" id="{890363FC-622B-4B66-BA5A-0D896176C09F}"/>
              </a:ext>
            </a:extLst>
          </p:cNvPr>
          <p:cNvGraphicFramePr/>
          <p:nvPr>
            <p:extLst>
              <p:ext uri="{D42A27DB-BD31-4B8C-83A1-F6EECF244321}">
                <p14:modId xmlns:p14="http://schemas.microsoft.com/office/powerpoint/2010/main" val="1630758007"/>
              </p:ext>
            </p:extLst>
          </p:nvPr>
        </p:nvGraphicFramePr>
        <p:xfrm>
          <a:off x="2032000" y="923731"/>
          <a:ext cx="8128000" cy="531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a:extLst>
              <a:ext uri="{FF2B5EF4-FFF2-40B4-BE49-F238E27FC236}">
                <a16:creationId xmlns:a16="http://schemas.microsoft.com/office/drawing/2014/main" id="{34CFAC44-5BFF-4F96-ABD4-4403511C2E66}"/>
              </a:ext>
            </a:extLst>
          </p:cNvPr>
          <p:cNvPicPr>
            <a:picLocks noChangeAspect="1"/>
          </p:cNvPicPr>
          <p:nvPr/>
        </p:nvPicPr>
        <p:blipFill rotWithShape="1">
          <a:blip r:embed="rId8"/>
          <a:srcRect l="34184" t="30754" r="34205" b="13098"/>
          <a:stretch/>
        </p:blipFill>
        <p:spPr>
          <a:xfrm>
            <a:off x="10486572" y="2909440"/>
            <a:ext cx="1344612" cy="1338742"/>
          </a:xfrm>
          <a:prstGeom prst="rect">
            <a:avLst/>
          </a:prstGeom>
        </p:spPr>
      </p:pic>
      <p:sp>
        <p:nvSpPr>
          <p:cNvPr id="7" name="TextBox 6">
            <a:extLst>
              <a:ext uri="{FF2B5EF4-FFF2-40B4-BE49-F238E27FC236}">
                <a16:creationId xmlns:a16="http://schemas.microsoft.com/office/drawing/2014/main" id="{E5868E6C-7A84-432D-A292-519D351D143B}"/>
              </a:ext>
            </a:extLst>
          </p:cNvPr>
          <p:cNvSpPr txBox="1"/>
          <p:nvPr/>
        </p:nvSpPr>
        <p:spPr>
          <a:xfrm>
            <a:off x="1343576" y="6050182"/>
            <a:ext cx="10487608" cy="646331"/>
          </a:xfrm>
          <a:prstGeom prst="rect">
            <a:avLst/>
          </a:prstGeom>
          <a:noFill/>
        </p:spPr>
        <p:txBody>
          <a:bodyPr wrap="square" rtlCol="0">
            <a:spAutoFit/>
          </a:bodyPr>
          <a:lstStyle/>
          <a:p>
            <a:pPr algn="r"/>
            <a:r>
              <a:rPr lang="ru-RU" sz="1200" i="1" dirty="0">
                <a:solidFill>
                  <a:srgbClr val="002060"/>
                </a:solidFill>
                <a:latin typeface="Arial" panose="020B0604020202020204" pitchFamily="34" charset="0"/>
                <a:cs typeface="Arial" panose="020B0604020202020204" pitchFamily="34" charset="0"/>
              </a:rPr>
              <a:t>Интересный факт: </a:t>
            </a:r>
          </a:p>
          <a:p>
            <a:pPr algn="r"/>
            <a:r>
              <a:rPr lang="ru-RU" sz="1200" i="1" dirty="0">
                <a:solidFill>
                  <a:srgbClr val="002060"/>
                </a:solidFill>
                <a:latin typeface="Arial" panose="020B0604020202020204" pitchFamily="34" charset="0"/>
                <a:cs typeface="Arial" panose="020B0604020202020204" pitchFamily="34" charset="0"/>
              </a:rPr>
              <a:t>Ещё 15 лет назад не существовало как минимум 10 профессий, которые сегодня входят в число самых востребованных и высокооплачиваемых (специалист по BIG DATA, APP-разработчик, оператор дрона и т.д.).</a:t>
            </a:r>
          </a:p>
        </p:txBody>
      </p:sp>
    </p:spTree>
    <p:extLst>
      <p:ext uri="{BB962C8B-B14F-4D97-AF65-F5344CB8AC3E}">
        <p14:creationId xmlns:p14="http://schemas.microsoft.com/office/powerpoint/2010/main" val="36312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222" y="384879"/>
            <a:ext cx="10698480" cy="523220"/>
          </a:xfrm>
          <a:prstGeom prst="rect">
            <a:avLst/>
          </a:prstGeom>
          <a:noFill/>
        </p:spPr>
        <p:txBody>
          <a:bodyPr wrap="square" rtlCol="0">
            <a:spAutoFit/>
          </a:bodyPr>
          <a:lstStyle/>
          <a:p>
            <a:pPr algn="just">
              <a:defRPr/>
            </a:pPr>
            <a:r>
              <a:rPr lang="ru-RU" sz="2800" b="1" dirty="0">
                <a:solidFill>
                  <a:srgbClr val="002060"/>
                </a:solidFill>
                <a:latin typeface="Arial" panose="020B0604020202020204" pitchFamily="34" charset="0"/>
                <a:cs typeface="Arial" panose="020B0604020202020204" pitchFamily="34" charset="0"/>
              </a:rPr>
              <a:t>Мы хотим перемен,  но сами стремимся к стабильности</a:t>
            </a:r>
            <a:endParaRPr lang="ru-RU" sz="28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1009571" y="1170737"/>
            <a:ext cx="10798234" cy="4770537"/>
          </a:xfrm>
          <a:prstGeom prst="rect">
            <a:avLst/>
          </a:prstGeom>
          <a:noFill/>
        </p:spPr>
        <p:txBody>
          <a:bodyPr wrap="square" rtlCol="0">
            <a:spAutoFit/>
          </a:bodyPr>
          <a:lstStyle/>
          <a:p>
            <a:pPr algn="just" fontAlgn="base"/>
            <a:r>
              <a:rPr lang="ru-RU" sz="1600" dirty="0">
                <a:solidFill>
                  <a:srgbClr val="002060"/>
                </a:solidFill>
                <a:latin typeface="Arial" pitchFamily="34" charset="0"/>
                <a:cs typeface="Arial" pitchFamily="34" charset="0"/>
              </a:rPr>
              <a:t>     Человеческая натура крайне противоречива: с одной стороны, мы стремимся к прогрессу, потому что он несет с собой новые возможности и улучшения. С другой стороны, мы подсознательно стремимся к стабильности, перемены могут ассоциироваться у нас с отказом от чего-то проверенного временем и, следовательно, заведомо хорошего в пользу чего-то абсолютно нового и неизвестного.</a:t>
            </a:r>
          </a:p>
          <a:p>
            <a:pPr algn="just" fontAlgn="base"/>
            <a:r>
              <a:rPr lang="ru-RU" sz="1600" dirty="0">
                <a:solidFill>
                  <a:srgbClr val="002060"/>
                </a:solidFill>
                <a:latin typeface="Arial" pitchFamily="34" charset="0"/>
                <a:cs typeface="Arial" pitchFamily="34" charset="0"/>
              </a:rPr>
              <a:t>       Согласно данным, опубликованным в издании </a:t>
            </a:r>
            <a:r>
              <a:rPr lang="ru-RU" sz="1600" dirty="0" err="1">
                <a:solidFill>
                  <a:srgbClr val="002060"/>
                </a:solidFill>
                <a:latin typeface="Arial" pitchFamily="34" charset="0"/>
                <a:cs typeface="Arial" pitchFamily="34" charset="0"/>
                <a:hlinkClick r:id="rId2"/>
              </a:rPr>
              <a:t>Journal</a:t>
            </a:r>
            <a:r>
              <a:rPr lang="ru-RU" sz="1600" dirty="0">
                <a:solidFill>
                  <a:srgbClr val="002060"/>
                </a:solidFill>
                <a:latin typeface="Arial" pitchFamily="34" charset="0"/>
                <a:cs typeface="Arial" pitchFamily="34" charset="0"/>
                <a:hlinkClick r:id="rId2"/>
              </a:rPr>
              <a:t> </a:t>
            </a:r>
            <a:r>
              <a:rPr lang="ru-RU" sz="1600" dirty="0" err="1">
                <a:solidFill>
                  <a:srgbClr val="002060"/>
                </a:solidFill>
                <a:latin typeface="Arial" pitchFamily="34" charset="0"/>
                <a:cs typeface="Arial" pitchFamily="34" charset="0"/>
                <a:hlinkClick r:id="rId2"/>
              </a:rPr>
              <a:t>of</a:t>
            </a:r>
            <a:r>
              <a:rPr lang="ru-RU" sz="1600" dirty="0">
                <a:solidFill>
                  <a:srgbClr val="002060"/>
                </a:solidFill>
                <a:latin typeface="Arial" pitchFamily="34" charset="0"/>
                <a:cs typeface="Arial" pitchFamily="34" charset="0"/>
                <a:hlinkClick r:id="rId2"/>
              </a:rPr>
              <a:t> </a:t>
            </a:r>
            <a:r>
              <a:rPr lang="ru-RU" sz="1600" dirty="0" err="1">
                <a:solidFill>
                  <a:srgbClr val="002060"/>
                </a:solidFill>
                <a:latin typeface="Arial" pitchFamily="34" charset="0"/>
                <a:cs typeface="Arial" pitchFamily="34" charset="0"/>
                <a:hlinkClick r:id="rId2"/>
              </a:rPr>
              <a:t>Experimental</a:t>
            </a:r>
            <a:r>
              <a:rPr lang="ru-RU" sz="1600" dirty="0">
                <a:solidFill>
                  <a:srgbClr val="002060"/>
                </a:solidFill>
                <a:latin typeface="Arial" pitchFamily="34" charset="0"/>
                <a:cs typeface="Arial" pitchFamily="34" charset="0"/>
                <a:hlinkClick r:id="rId2"/>
              </a:rPr>
              <a:t> </a:t>
            </a:r>
            <a:r>
              <a:rPr lang="ru-RU" sz="1600" dirty="0" err="1">
                <a:solidFill>
                  <a:srgbClr val="002060"/>
                </a:solidFill>
                <a:latin typeface="Arial" pitchFamily="34" charset="0"/>
                <a:cs typeface="Arial" pitchFamily="34" charset="0"/>
                <a:hlinkClick r:id="rId2"/>
              </a:rPr>
              <a:t>Social</a:t>
            </a:r>
            <a:r>
              <a:rPr lang="ru-RU" sz="1600" dirty="0">
                <a:solidFill>
                  <a:srgbClr val="002060"/>
                </a:solidFill>
                <a:latin typeface="Arial" pitchFamily="34" charset="0"/>
                <a:cs typeface="Arial" pitchFamily="34" charset="0"/>
                <a:hlinkClick r:id="rId2"/>
              </a:rPr>
              <a:t> </a:t>
            </a:r>
            <a:r>
              <a:rPr lang="ru-RU" sz="1600" dirty="0" err="1">
                <a:solidFill>
                  <a:srgbClr val="002060"/>
                </a:solidFill>
                <a:latin typeface="Arial" pitchFamily="34" charset="0"/>
                <a:cs typeface="Arial" pitchFamily="34" charset="0"/>
                <a:hlinkClick r:id="rId2"/>
              </a:rPr>
              <a:t>Psychology</a:t>
            </a:r>
            <a:r>
              <a:rPr lang="ru-RU" sz="1600" dirty="0">
                <a:solidFill>
                  <a:srgbClr val="002060"/>
                </a:solidFill>
                <a:latin typeface="Arial" pitchFamily="34" charset="0"/>
                <a:cs typeface="Arial" pitchFamily="34" charset="0"/>
              </a:rPr>
              <a:t>, люди считают долговечность главным критерием доброкачественности. Во время одного из экспериментов в рамках исследования участники-студенты предпочли старое расписание курса новому, причем даже не оценив, не предполагает ли обновленная версия меньше часов занятий. Просто потому, что изначальный вариант казался им более привычным. А услышав впоследствии, что старое расписание оставалось неизменным на протяжении сотни лет, студенты еще больше утвердились в своем мнении.</a:t>
            </a:r>
          </a:p>
          <a:p>
            <a:pPr algn="just" fontAlgn="base"/>
            <a:r>
              <a:rPr lang="ru-RU" sz="1600" dirty="0">
                <a:solidFill>
                  <a:srgbClr val="002060"/>
                </a:solidFill>
                <a:latin typeface="Arial" pitchFamily="34" charset="0"/>
                <a:cs typeface="Arial" pitchFamily="34" charset="0"/>
              </a:rPr>
              <a:t>      Самое раннее письменное определение страха неизвестности как одного из фундаментальных страхов, присущих человеку, встречается у американского писателя и философа </a:t>
            </a:r>
            <a:r>
              <a:rPr lang="ru-RU" sz="1600" dirty="0" err="1">
                <a:solidFill>
                  <a:srgbClr val="002060"/>
                </a:solidFill>
                <a:latin typeface="Arial" pitchFamily="34" charset="0"/>
                <a:cs typeface="Arial" pitchFamily="34" charset="0"/>
              </a:rPr>
              <a:t>Говарда</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Лавкрафта</a:t>
            </a:r>
            <a:r>
              <a:rPr lang="ru-RU" sz="1600" dirty="0">
                <a:solidFill>
                  <a:srgbClr val="002060"/>
                </a:solidFill>
                <a:latin typeface="Arial" pitchFamily="34" charset="0"/>
                <a:cs typeface="Arial" pitchFamily="34" charset="0"/>
              </a:rPr>
              <a:t>: </a:t>
            </a:r>
            <a:r>
              <a:rPr lang="ru-RU" sz="1600" i="1" dirty="0">
                <a:solidFill>
                  <a:srgbClr val="002060"/>
                </a:solidFill>
                <a:latin typeface="Arial" pitchFamily="34" charset="0"/>
                <a:cs typeface="Arial" pitchFamily="34" charset="0"/>
              </a:rPr>
              <a:t>«Самая старая и сильная эмоция человечества — это страх, а самый старый и самый сильный вид страха — это страх перед неизвестным»</a:t>
            </a:r>
            <a:r>
              <a:rPr lang="ru-RU" sz="1600" dirty="0">
                <a:solidFill>
                  <a:srgbClr val="002060"/>
                </a:solidFill>
                <a:latin typeface="Arial" pitchFamily="34" charset="0"/>
                <a:cs typeface="Arial" pitchFamily="34" charset="0"/>
              </a:rPr>
              <a:t>. Его слова позднее подтвердились </a:t>
            </a:r>
            <a:r>
              <a:rPr lang="ru-RU" sz="1600" dirty="0">
                <a:solidFill>
                  <a:srgbClr val="002060"/>
                </a:solidFill>
                <a:latin typeface="Arial" pitchFamily="34" charset="0"/>
                <a:cs typeface="Arial" pitchFamily="34" charset="0"/>
                <a:hlinkClick r:id="rId3"/>
              </a:rPr>
              <a:t>исследованиями </a:t>
            </a:r>
            <a:r>
              <a:rPr lang="ru-RU" sz="1600" dirty="0" err="1">
                <a:solidFill>
                  <a:srgbClr val="002060"/>
                </a:solidFill>
                <a:latin typeface="Arial" pitchFamily="34" charset="0"/>
                <a:cs typeface="Arial" pitchFamily="34" charset="0"/>
                <a:hlinkClick r:id="rId3"/>
              </a:rPr>
              <a:t>нейробиологов</a:t>
            </a:r>
            <a:r>
              <a:rPr lang="ru-RU" sz="1600" dirty="0">
                <a:solidFill>
                  <a:srgbClr val="002060"/>
                </a:solidFill>
                <a:latin typeface="Arial" pitchFamily="34" charset="0"/>
                <a:cs typeface="Arial" pitchFamily="34" charset="0"/>
              </a:rPr>
              <a:t>, которые к тому же подчеркнули прямую взаимосвязь между страхом неизвестности и повышением уровня стресса и тревожности.</a:t>
            </a:r>
          </a:p>
          <a:p>
            <a:pPr algn="just" fontAlgn="base"/>
            <a:r>
              <a:rPr lang="ru-RU" sz="1600" dirty="0">
                <a:solidFill>
                  <a:srgbClr val="002060"/>
                </a:solidFill>
                <a:latin typeface="Arial" pitchFamily="34" charset="0"/>
                <a:cs typeface="Arial" pitchFamily="34" charset="0"/>
              </a:rPr>
              <a:t>      Мы боимся перемен, потому что, решаясь на них, мы сильно рискуем, ведь результат всегда непредсказуем. И это сводит нас с ума.</a:t>
            </a:r>
          </a:p>
          <a:p>
            <a:pPr algn="just" fontAlgn="base"/>
            <a:endParaRPr lang="ru-RU" sz="1600"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D6C811B2-EB0B-4824-81F8-DB508E7D1762}"/>
              </a:ext>
            </a:extLst>
          </p:cNvPr>
          <p:cNvSpPr txBox="1"/>
          <p:nvPr/>
        </p:nvSpPr>
        <p:spPr>
          <a:xfrm>
            <a:off x="2954411" y="5941274"/>
            <a:ext cx="8999291" cy="830997"/>
          </a:xfrm>
          <a:prstGeom prst="rect">
            <a:avLst/>
          </a:prstGeom>
          <a:noFill/>
        </p:spPr>
        <p:txBody>
          <a:bodyPr wrap="square" rtlCol="0">
            <a:spAutoFit/>
          </a:bodyPr>
          <a:lstStyle/>
          <a:p>
            <a:pPr algn="r"/>
            <a:r>
              <a:rPr lang="ru-RU" sz="1200" i="1" dirty="0">
                <a:solidFill>
                  <a:srgbClr val="002060"/>
                </a:solidFill>
                <a:latin typeface="Arial" panose="020B0604020202020204" pitchFamily="34" charset="0"/>
                <a:cs typeface="Arial" panose="020B0604020202020204" pitchFamily="34" charset="0"/>
              </a:rPr>
              <a:t>Интересный факт: </a:t>
            </a:r>
            <a:endParaRPr lang="en-US" sz="1200" i="1" dirty="0">
              <a:solidFill>
                <a:srgbClr val="002060"/>
              </a:solidFill>
              <a:latin typeface="Arial" panose="020B0604020202020204" pitchFamily="34" charset="0"/>
              <a:cs typeface="Arial" panose="020B0604020202020204" pitchFamily="34" charset="0"/>
            </a:endParaRPr>
          </a:p>
          <a:p>
            <a:pPr algn="r"/>
            <a:r>
              <a:rPr lang="ru-RU" sz="1200" i="1" dirty="0" err="1">
                <a:solidFill>
                  <a:srgbClr val="002060"/>
                </a:solidFill>
                <a:latin typeface="Arial" panose="020B0604020202020204" pitchFamily="34" charset="0"/>
                <a:cs typeface="Arial" panose="020B0604020202020204" pitchFamily="34" charset="0"/>
              </a:rPr>
              <a:t>Номофобия</a:t>
            </a:r>
            <a:r>
              <a:rPr lang="ru-RU" sz="1200" i="1" dirty="0">
                <a:solidFill>
                  <a:srgbClr val="002060"/>
                </a:solidFill>
                <a:latin typeface="Arial" panose="020B0604020202020204" pitchFamily="34" charset="0"/>
                <a:cs typeface="Arial" panose="020B0604020202020204" pitchFamily="34" charset="0"/>
              </a:rPr>
              <a:t> - (англ. </a:t>
            </a:r>
            <a:r>
              <a:rPr lang="ru-RU" sz="1200" i="1" dirty="0" err="1">
                <a:solidFill>
                  <a:srgbClr val="002060"/>
                </a:solidFill>
                <a:latin typeface="Arial" panose="020B0604020202020204" pitchFamily="34" charset="0"/>
                <a:cs typeface="Arial" panose="020B0604020202020204" pitchFamily="34" charset="0"/>
              </a:rPr>
              <a:t>Nomophobia</a:t>
            </a:r>
            <a:r>
              <a:rPr lang="ru-RU" sz="1200" i="1" dirty="0">
                <a:solidFill>
                  <a:srgbClr val="002060"/>
                </a:solidFill>
                <a:latin typeface="Arial" panose="020B0604020202020204" pitchFamily="34" charset="0"/>
                <a:cs typeface="Arial" panose="020B0604020202020204" pitchFamily="34" charset="0"/>
              </a:rPr>
              <a:t>, от </a:t>
            </a:r>
            <a:r>
              <a:rPr lang="ru-RU" sz="1200" i="1" dirty="0" err="1">
                <a:solidFill>
                  <a:srgbClr val="002060"/>
                </a:solidFill>
                <a:latin typeface="Arial" panose="020B0604020202020204" pitchFamily="34" charset="0"/>
                <a:cs typeface="Arial" panose="020B0604020202020204" pitchFamily="34" charset="0"/>
              </a:rPr>
              <a:t>no</a:t>
            </a:r>
            <a:r>
              <a:rPr lang="ru-RU" sz="1200" i="1" dirty="0">
                <a:solidFill>
                  <a:srgbClr val="002060"/>
                </a:solidFill>
                <a:latin typeface="Arial" panose="020B0604020202020204" pitchFamily="34" charset="0"/>
                <a:cs typeface="Arial" panose="020B0604020202020204" pitchFamily="34" charset="0"/>
              </a:rPr>
              <a:t> </a:t>
            </a:r>
            <a:r>
              <a:rPr lang="ru-RU" sz="1200" i="1" dirty="0" err="1">
                <a:solidFill>
                  <a:srgbClr val="002060"/>
                </a:solidFill>
                <a:latin typeface="Arial" panose="020B0604020202020204" pitchFamily="34" charset="0"/>
                <a:cs typeface="Arial" panose="020B0604020202020204" pitchFamily="34" charset="0"/>
              </a:rPr>
              <a:t>mobile-phone</a:t>
            </a:r>
            <a:r>
              <a:rPr lang="ru-RU" sz="1200" i="1" dirty="0">
                <a:solidFill>
                  <a:srgbClr val="002060"/>
                </a:solidFill>
                <a:latin typeface="Arial" panose="020B0604020202020204" pitchFamily="34" charset="0"/>
                <a:cs typeface="Arial" panose="020B0604020202020204" pitchFamily="34" charset="0"/>
              </a:rPr>
              <a:t> </a:t>
            </a:r>
            <a:r>
              <a:rPr lang="ru-RU" sz="1200" i="1" dirty="0" err="1">
                <a:solidFill>
                  <a:srgbClr val="002060"/>
                </a:solidFill>
                <a:latin typeface="Arial" panose="020B0604020202020204" pitchFamily="34" charset="0"/>
                <a:cs typeface="Arial" panose="020B0604020202020204" pitchFamily="34" charset="0"/>
              </a:rPr>
              <a:t>phobia</a:t>
            </a:r>
            <a:r>
              <a:rPr lang="ru-RU" sz="1200" i="1" dirty="0">
                <a:solidFill>
                  <a:srgbClr val="002060"/>
                </a:solidFill>
                <a:latin typeface="Arial" panose="020B0604020202020204" pitchFamily="34" charset="0"/>
                <a:cs typeface="Arial" panose="020B0604020202020204" pitchFamily="34" charset="0"/>
              </a:rPr>
              <a:t>) боязнь остаться без связи, без мобильного телефона. Когда мобильный телефон для </a:t>
            </a:r>
            <a:r>
              <a:rPr lang="ru-RU" sz="1200" i="1" dirty="0" err="1">
                <a:solidFill>
                  <a:srgbClr val="002060"/>
                </a:solidFill>
                <a:latin typeface="Arial" panose="020B0604020202020204" pitchFamily="34" charset="0"/>
                <a:cs typeface="Arial" panose="020B0604020202020204" pitchFamily="34" charset="0"/>
              </a:rPr>
              <a:t>номофобов</a:t>
            </a:r>
            <a:r>
              <a:rPr lang="ru-RU" sz="1200" i="1" dirty="0">
                <a:solidFill>
                  <a:srgbClr val="002060"/>
                </a:solidFill>
                <a:latin typeface="Arial" panose="020B0604020202020204" pitchFamily="34" charset="0"/>
                <a:cs typeface="Arial" panose="020B0604020202020204" pitchFamily="34" charset="0"/>
              </a:rPr>
              <a:t> недоступен, уровень стресса сопоставим с посещением стоматолога. Около половины </a:t>
            </a:r>
            <a:r>
              <a:rPr lang="ru-RU" sz="1200" i="1" dirty="0" err="1">
                <a:solidFill>
                  <a:srgbClr val="002060"/>
                </a:solidFill>
                <a:latin typeface="Arial" panose="020B0604020202020204" pitchFamily="34" charset="0"/>
                <a:cs typeface="Arial" panose="020B0604020202020204" pitchFamily="34" charset="0"/>
              </a:rPr>
              <a:t>номофобов</a:t>
            </a:r>
            <a:r>
              <a:rPr lang="ru-RU" sz="1200" i="1" dirty="0">
                <a:solidFill>
                  <a:srgbClr val="002060"/>
                </a:solidFill>
                <a:latin typeface="Arial" panose="020B0604020202020204" pitchFamily="34" charset="0"/>
                <a:cs typeface="Arial" panose="020B0604020202020204" pitchFamily="34" charset="0"/>
              </a:rPr>
              <a:t> признались, что вообще никогда не выключают свои мобильные телефоны</a:t>
            </a:r>
          </a:p>
        </p:txBody>
      </p:sp>
    </p:spTree>
    <p:extLst>
      <p:ext uri="{BB962C8B-B14F-4D97-AF65-F5344CB8AC3E}">
        <p14:creationId xmlns:p14="http://schemas.microsoft.com/office/powerpoint/2010/main" val="291466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961" y="301581"/>
            <a:ext cx="8977692" cy="430687"/>
          </a:xfrm>
          <a:prstGeom prst="rect">
            <a:avLst/>
          </a:prstGeom>
          <a:noFill/>
        </p:spPr>
        <p:txBody>
          <a:bodyPr wrap="square" lIns="60802" tIns="30381" rIns="60802" bIns="30381" rtlCol="0">
            <a:spAutoFit/>
          </a:bodyPr>
          <a:lstStyle/>
          <a:p>
            <a:pPr defTabSz="912059" fontAlgn="base">
              <a:spcBef>
                <a:spcPct val="0"/>
              </a:spcBef>
              <a:spcAft>
                <a:spcPct val="0"/>
              </a:spcAft>
            </a:pPr>
            <a:r>
              <a:rPr lang="ru-RU" altLang="en-US" sz="2400" b="1" dirty="0">
                <a:solidFill>
                  <a:srgbClr val="002060"/>
                </a:solidFill>
                <a:latin typeface="Arial" panose="020B0604020202020204" pitchFamily="34" charset="0"/>
                <a:cs typeface="Arial" panose="020B0604020202020204" pitchFamily="34" charset="0"/>
              </a:rPr>
              <a:t>Наступила эра хаоса  </a:t>
            </a:r>
            <a:r>
              <a:rPr lang="en-US" altLang="en-US" sz="2400" b="1" dirty="0">
                <a:solidFill>
                  <a:srgbClr val="002060"/>
                </a:solidFill>
                <a:latin typeface="Arial" panose="020B0604020202020204" pitchFamily="34" charset="0"/>
                <a:cs typeface="Arial" panose="020B0604020202020204" pitchFamily="34" charset="0"/>
              </a:rPr>
              <a:t>BANI* </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816059" y="992106"/>
            <a:ext cx="11145786" cy="5598769"/>
          </a:xfrm>
          <a:prstGeom prst="rect">
            <a:avLst/>
          </a:prstGeom>
          <a:noFill/>
        </p:spPr>
        <p:txBody>
          <a:bodyPr wrap="square" lIns="60802" tIns="30381" rIns="60802" bIns="30381" rtlCol="0">
            <a:spAutoFit/>
          </a:bodyPr>
          <a:lstStyle/>
          <a:p>
            <a:pPr algn="just" defTabSz="912059">
              <a:defRPr/>
            </a:pPr>
            <a:r>
              <a:rPr lang="ru-RU" sz="1799" b="1" dirty="0">
                <a:solidFill>
                  <a:srgbClr val="FF0000"/>
                </a:solidFill>
                <a:latin typeface="Arial" panose="020B0604020202020204" pitchFamily="34" charset="0"/>
                <a:cs typeface="Arial" panose="020B0604020202020204" pitchFamily="34" charset="0"/>
              </a:rPr>
              <a:t>B</a:t>
            </a:r>
            <a:r>
              <a:rPr lang="ru-RU" sz="1799" dirty="0">
                <a:solidFill>
                  <a:srgbClr val="44546A"/>
                </a:solidFill>
                <a:latin typeface="Arial" panose="020B0604020202020204" pitchFamily="34" charset="0"/>
                <a:cs typeface="Arial" panose="020B0604020202020204" pitchFamily="34" charset="0"/>
              </a:rPr>
              <a:t> </a:t>
            </a:r>
            <a:r>
              <a:rPr lang="ru-RU" sz="1799" dirty="0">
                <a:solidFill>
                  <a:srgbClr val="002060"/>
                </a:solidFill>
                <a:latin typeface="Arial" panose="020B0604020202020204" pitchFamily="34" charset="0"/>
                <a:cs typeface="Arial" panose="020B0604020202020204" pitchFamily="34" charset="0"/>
              </a:rPr>
              <a:t>— </a:t>
            </a:r>
            <a:r>
              <a:rPr lang="ru-RU" sz="1799" dirty="0" err="1">
                <a:solidFill>
                  <a:srgbClr val="002060"/>
                </a:solidFill>
                <a:latin typeface="Arial" panose="020B0604020202020204" pitchFamily="34" charset="0"/>
                <a:cs typeface="Arial" panose="020B0604020202020204" pitchFamily="34" charset="0"/>
              </a:rPr>
              <a:t>Brittle</a:t>
            </a:r>
            <a:r>
              <a:rPr lang="ru-RU" sz="1799" dirty="0">
                <a:solidFill>
                  <a:srgbClr val="002060"/>
                </a:solidFill>
                <a:latin typeface="Arial" panose="020B0604020202020204" pitchFamily="34" charset="0"/>
                <a:cs typeface="Arial" panose="020B0604020202020204" pitchFamily="34" charset="0"/>
              </a:rPr>
              <a:t>: хрупкость. Мир очень хрупок. Внезапно появляется вирус — и рушатся экономики стран. Ситуация на рынке кардинальным образом меняется с появлением агрессивного конкурента или новейшей технологии.  Нет гарантии стабильной работы, а резкие решения относительно карьеры становится нормальным явлением. Существует взаимосвязь между явлениями, и если что-то одно выходит из строя, это может иметь катастрофические последствия для всей системы.</a:t>
            </a:r>
          </a:p>
          <a:p>
            <a:pPr defTabSz="912059">
              <a:defRPr/>
            </a:pPr>
            <a:endParaRPr lang="ru-RU" sz="1799" dirty="0">
              <a:solidFill>
                <a:srgbClr val="44546A"/>
              </a:solidFill>
              <a:latin typeface="Arial" panose="020B0604020202020204" pitchFamily="34" charset="0"/>
              <a:cs typeface="Arial" panose="020B0604020202020204" pitchFamily="34" charset="0"/>
            </a:endParaRPr>
          </a:p>
          <a:p>
            <a:pPr algn="just" defTabSz="912059">
              <a:defRPr/>
            </a:pPr>
            <a:r>
              <a:rPr lang="ru-RU" sz="1799" b="1" dirty="0">
                <a:solidFill>
                  <a:srgbClr val="FF0000"/>
                </a:solidFill>
                <a:latin typeface="Arial" panose="020B0604020202020204" pitchFamily="34" charset="0"/>
                <a:cs typeface="Arial" panose="020B0604020202020204" pitchFamily="34" charset="0"/>
              </a:rPr>
              <a:t>A</a:t>
            </a:r>
            <a:r>
              <a:rPr lang="ru-RU" sz="1799" dirty="0">
                <a:solidFill>
                  <a:srgbClr val="44546A"/>
                </a:solidFill>
                <a:latin typeface="Arial" panose="020B0604020202020204" pitchFamily="34" charset="0"/>
                <a:cs typeface="Arial" panose="020B0604020202020204" pitchFamily="34" charset="0"/>
              </a:rPr>
              <a:t> — </a:t>
            </a:r>
            <a:r>
              <a:rPr lang="ru-RU" sz="1799" dirty="0" err="1">
                <a:solidFill>
                  <a:srgbClr val="002060"/>
                </a:solidFill>
                <a:latin typeface="Arial" panose="020B0604020202020204" pitchFamily="34" charset="0"/>
                <a:cs typeface="Arial" panose="020B0604020202020204" pitchFamily="34" charset="0"/>
              </a:rPr>
              <a:t>Anxious</a:t>
            </a:r>
            <a:r>
              <a:rPr lang="ru-RU" sz="1799" dirty="0">
                <a:solidFill>
                  <a:srgbClr val="002060"/>
                </a:solidFill>
                <a:latin typeface="Arial" panose="020B0604020202020204" pitchFamily="34" charset="0"/>
                <a:cs typeface="Arial" panose="020B0604020202020204" pitchFamily="34" charset="0"/>
              </a:rPr>
              <a:t>: беспокойство. Понимание того, что системы хрупки, вызывает у нас тревогу. Нам приходится быстро принимать решения, кажется, что каждая минута играет судьбоносное значение. В контексте BANI разница между успехом и неудачей заключаться во времени реагирования на вызовы, с которыми мы сталкиваемся.</a:t>
            </a:r>
          </a:p>
          <a:p>
            <a:pPr defTabSz="912059">
              <a:defRPr/>
            </a:pPr>
            <a:endParaRPr lang="ru-RU" sz="1799" dirty="0">
              <a:solidFill>
                <a:srgbClr val="44546A"/>
              </a:solidFill>
              <a:latin typeface="Arial" panose="020B0604020202020204" pitchFamily="34" charset="0"/>
              <a:cs typeface="Arial" panose="020B0604020202020204" pitchFamily="34" charset="0"/>
            </a:endParaRPr>
          </a:p>
          <a:p>
            <a:pPr algn="just" defTabSz="912059">
              <a:defRPr/>
            </a:pPr>
            <a:r>
              <a:rPr lang="ru-RU" sz="1799" b="1" dirty="0">
                <a:solidFill>
                  <a:srgbClr val="FF0000"/>
                </a:solidFill>
                <a:latin typeface="Arial" panose="020B0604020202020204" pitchFamily="34" charset="0"/>
                <a:cs typeface="Arial" panose="020B0604020202020204" pitchFamily="34" charset="0"/>
              </a:rPr>
              <a:t>N </a:t>
            </a:r>
            <a:r>
              <a:rPr lang="ru-RU" sz="1799" dirty="0">
                <a:solidFill>
                  <a:srgbClr val="002060"/>
                </a:solidFill>
                <a:latin typeface="Arial" panose="020B0604020202020204" pitchFamily="34" charset="0"/>
                <a:cs typeface="Arial" panose="020B0604020202020204" pitchFamily="34" charset="0"/>
              </a:rPr>
              <a:t>— </a:t>
            </a:r>
            <a:r>
              <a:rPr lang="ru-RU" sz="1799" dirty="0" err="1">
                <a:solidFill>
                  <a:srgbClr val="002060"/>
                </a:solidFill>
                <a:latin typeface="Arial" panose="020B0604020202020204" pitchFamily="34" charset="0"/>
                <a:cs typeface="Arial" panose="020B0604020202020204" pitchFamily="34" charset="0"/>
              </a:rPr>
              <a:t>Nonlinear</a:t>
            </a:r>
            <a:r>
              <a:rPr lang="ru-RU" sz="1799" dirty="0">
                <a:solidFill>
                  <a:srgbClr val="002060"/>
                </a:solidFill>
                <a:latin typeface="Arial" panose="020B0604020202020204" pitchFamily="34" charset="0"/>
                <a:cs typeface="Arial" panose="020B0604020202020204" pitchFamily="34" charset="0"/>
              </a:rPr>
              <a:t>: нелинейность. Даже незаметное решение может иметь разрушительные последствия. А большие усилия могут не принести значительных результатов. Последствия любой причины могут проявиться быстро, а результаты — только через месяцы. Ни в чем нет уверенности, и это влияет на стратегическое планирование — оно должно быть адаптировано к обстоятельствам.</a:t>
            </a:r>
          </a:p>
          <a:p>
            <a:pPr defTabSz="912059">
              <a:defRPr/>
            </a:pPr>
            <a:endParaRPr lang="ru-RU" sz="1799" dirty="0">
              <a:solidFill>
                <a:srgbClr val="002060"/>
              </a:solidFill>
              <a:latin typeface="Arial" panose="020B0604020202020204" pitchFamily="34" charset="0"/>
              <a:cs typeface="Arial" panose="020B0604020202020204" pitchFamily="34" charset="0"/>
            </a:endParaRPr>
          </a:p>
          <a:p>
            <a:pPr algn="just" defTabSz="912059">
              <a:defRPr/>
            </a:pPr>
            <a:r>
              <a:rPr lang="ru-RU" sz="1799" b="1" dirty="0">
                <a:solidFill>
                  <a:srgbClr val="FF0000"/>
                </a:solidFill>
                <a:latin typeface="Arial" panose="020B0604020202020204" pitchFamily="34" charset="0"/>
                <a:cs typeface="Arial" panose="020B0604020202020204" pitchFamily="34" charset="0"/>
              </a:rPr>
              <a:t>I </a:t>
            </a:r>
            <a:r>
              <a:rPr lang="ru-RU" sz="1799" dirty="0">
                <a:solidFill>
                  <a:srgbClr val="002060"/>
                </a:solidFill>
                <a:latin typeface="Arial" panose="020B0604020202020204" pitchFamily="34" charset="0"/>
                <a:cs typeface="Arial" panose="020B0604020202020204" pitchFamily="34" charset="0"/>
              </a:rPr>
              <a:t>— </a:t>
            </a:r>
            <a:r>
              <a:rPr lang="ru-RU" sz="1799" dirty="0" err="1">
                <a:solidFill>
                  <a:srgbClr val="002060"/>
                </a:solidFill>
                <a:latin typeface="Arial" panose="020B0604020202020204" pitchFamily="34" charset="0"/>
                <a:cs typeface="Arial" panose="020B0604020202020204" pitchFamily="34" charset="0"/>
              </a:rPr>
              <a:t>Incomprehensible</a:t>
            </a:r>
            <a:r>
              <a:rPr lang="ru-RU" sz="1799" dirty="0">
                <a:solidFill>
                  <a:srgbClr val="002060"/>
                </a:solidFill>
                <a:latin typeface="Arial" panose="020B0604020202020204" pitchFamily="34" charset="0"/>
                <a:cs typeface="Arial" panose="020B0604020202020204" pitchFamily="34" charset="0"/>
              </a:rPr>
              <a:t>: непостижимость. Пытаясь найти ответы на вопросы, мы полагаемся на данные и огромные объемы информации. От этого возникает еще больше неясности. Наши концепции и идеи постоянно меняются. Все происходит слишком быстро, и кажется, что мы еще хуже понимаем происходящее.</a:t>
            </a:r>
            <a:endParaRPr lang="ru-RU" sz="1799" dirty="0">
              <a:solidFill>
                <a:srgbClr val="002060"/>
              </a:solidFill>
              <a:latin typeface="Calibri" panose="020F0502020204030204"/>
            </a:endParaRPr>
          </a:p>
        </p:txBody>
      </p:sp>
      <p:sp>
        <p:nvSpPr>
          <p:cNvPr id="5" name="TextBox 4">
            <a:extLst>
              <a:ext uri="{FF2B5EF4-FFF2-40B4-BE49-F238E27FC236}">
                <a16:creationId xmlns:a16="http://schemas.microsoft.com/office/drawing/2014/main" id="{7F1635B6-FDA5-40D1-9558-E05D695883B9}"/>
              </a:ext>
            </a:extLst>
          </p:cNvPr>
          <p:cNvSpPr txBox="1"/>
          <p:nvPr/>
        </p:nvSpPr>
        <p:spPr>
          <a:xfrm>
            <a:off x="5744546" y="6436986"/>
            <a:ext cx="5890727" cy="307777"/>
          </a:xfrm>
          <a:prstGeom prst="rect">
            <a:avLst/>
          </a:prstGeom>
          <a:noFill/>
        </p:spPr>
        <p:txBody>
          <a:bodyPr wrap="square" rtlCol="0">
            <a:spAutoFit/>
          </a:bodyPr>
          <a:lstStyle/>
          <a:p>
            <a:pPr algn="r"/>
            <a:r>
              <a:rPr lang="en-US" sz="1400" i="1" dirty="0">
                <a:solidFill>
                  <a:srgbClr val="002060"/>
                </a:solidFill>
                <a:latin typeface="Arial" panose="020B0604020202020204" pitchFamily="34" charset="0"/>
                <a:cs typeface="Arial" panose="020B0604020202020204" pitchFamily="34" charset="0"/>
              </a:rPr>
              <a:t>*https://blog.bitobe.ru/article/kakoy-mir-prishel-na-smenu-vuca/</a:t>
            </a:r>
            <a:endParaRPr lang="ru-RU"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71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86EA9B-8101-48B6-32C3-BB118166AE6C}"/>
              </a:ext>
            </a:extLst>
          </p:cNvPr>
          <p:cNvSpPr>
            <a:spLocks noGrp="1"/>
          </p:cNvSpPr>
          <p:nvPr>
            <p:ph type="title"/>
          </p:nvPr>
        </p:nvSpPr>
        <p:spPr>
          <a:xfrm>
            <a:off x="2006081" y="437498"/>
            <a:ext cx="9498530" cy="735086"/>
          </a:xfrm>
        </p:spPr>
        <p:txBody>
          <a:bodyPr>
            <a:noAutofit/>
          </a:bodyPr>
          <a:lstStyle/>
          <a:p>
            <a:pPr algn="ctr"/>
            <a:r>
              <a:rPr lang="ru-RU" sz="2400" b="1" dirty="0">
                <a:solidFill>
                  <a:srgbClr val="002060"/>
                </a:solidFill>
                <a:latin typeface="Arial" panose="020B0604020202020204" pitchFamily="34" charset="0"/>
                <a:cs typeface="Arial" panose="020B0604020202020204" pitchFamily="34" charset="0"/>
              </a:rPr>
              <a:t>Послание народу Казахстана Президента РК К.- К. </a:t>
            </a:r>
            <a:r>
              <a:rPr lang="ru-RU" sz="2400" b="1" dirty="0" err="1">
                <a:solidFill>
                  <a:srgbClr val="002060"/>
                </a:solidFill>
                <a:latin typeface="Arial" panose="020B0604020202020204" pitchFamily="34" charset="0"/>
                <a:cs typeface="Arial" panose="020B0604020202020204" pitchFamily="34" charset="0"/>
              </a:rPr>
              <a:t>Токаева</a:t>
            </a:r>
            <a:r>
              <a:rPr lang="en-US" sz="2400" b="1" dirty="0">
                <a:solidFill>
                  <a:srgbClr val="002060"/>
                </a:solidFill>
                <a:latin typeface="Arial" panose="020B0604020202020204" pitchFamily="34" charset="0"/>
                <a:cs typeface="Arial" panose="020B0604020202020204" pitchFamily="34" charset="0"/>
              </a:rPr>
              <a:t>*</a:t>
            </a:r>
            <a:br>
              <a:rPr lang="ru-RU" sz="2400" b="1" dirty="0">
                <a:solidFill>
                  <a:srgbClr val="002060"/>
                </a:solidFill>
                <a:latin typeface="Arial" panose="020B0604020202020204" pitchFamily="34" charset="0"/>
                <a:cs typeface="Arial" panose="020B0604020202020204" pitchFamily="34" charset="0"/>
              </a:rPr>
            </a:br>
            <a:r>
              <a:rPr lang="ru-RU" sz="2400" b="1" dirty="0">
                <a:solidFill>
                  <a:srgbClr val="002060"/>
                </a:solidFill>
                <a:latin typeface="Arial" panose="020B0604020202020204" pitchFamily="34" charset="0"/>
                <a:cs typeface="Arial" panose="020B0604020202020204" pitchFamily="34" charset="0"/>
              </a:rPr>
              <a:t>1 сентября 2020 года </a:t>
            </a:r>
            <a:br>
              <a:rPr lang="ru-RU" sz="2400" b="1" dirty="0">
                <a:solidFill>
                  <a:srgbClr val="002060"/>
                </a:solidFill>
                <a:latin typeface="Arial" panose="020B0604020202020204" pitchFamily="34" charset="0"/>
                <a:cs typeface="Arial" panose="020B0604020202020204" pitchFamily="34" charset="0"/>
              </a:rPr>
            </a:br>
            <a:r>
              <a:rPr lang="ru-RU" sz="2400" b="1" dirty="0">
                <a:solidFill>
                  <a:srgbClr val="002060"/>
                </a:solidFill>
                <a:latin typeface="Arial" panose="020B0604020202020204" pitchFamily="34" charset="0"/>
                <a:cs typeface="Arial" panose="020B0604020202020204" pitchFamily="34" charset="0"/>
              </a:rPr>
              <a:t> </a:t>
            </a:r>
            <a:endParaRPr lang="ru-KZ" sz="24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42B296BC-8D62-766C-3960-F3F2BE457D1D}"/>
              </a:ext>
            </a:extLst>
          </p:cNvPr>
          <p:cNvSpPr>
            <a:spLocks noGrp="1"/>
          </p:cNvSpPr>
          <p:nvPr>
            <p:ph idx="1"/>
          </p:nvPr>
        </p:nvSpPr>
        <p:spPr>
          <a:xfrm>
            <a:off x="5269413" y="1554897"/>
            <a:ext cx="6241731" cy="2652955"/>
          </a:xfrm>
        </p:spPr>
        <p:txBody>
          <a:bodyPr>
            <a:normAutofit fontScale="92500" lnSpcReduction="20000"/>
          </a:bodyPr>
          <a:lstStyle/>
          <a:p>
            <a:pPr marL="0" indent="0" algn="just">
              <a:buNone/>
            </a:pPr>
            <a:r>
              <a:rPr lang="en-US" sz="1700" b="1" dirty="0">
                <a:solidFill>
                  <a:srgbClr val="002060"/>
                </a:solidFill>
                <a:latin typeface="Arial" panose="020B0604020202020204" pitchFamily="34" charset="0"/>
                <a:ea typeface="Calibri" panose="020F0502020204030204" pitchFamily="34" charset="0"/>
                <a:cs typeface="Arial" panose="020B0604020202020204" pitchFamily="34" charset="0"/>
              </a:rPr>
              <a:t>I</a:t>
            </a:r>
            <a:r>
              <a:rPr lang="ru-RU" sz="1700" b="1" dirty="0">
                <a:solidFill>
                  <a:srgbClr val="002060"/>
                </a:solidFill>
                <a:latin typeface="Arial" panose="020B0604020202020204" pitchFamily="34" charset="0"/>
                <a:ea typeface="Calibri" panose="020F0502020204030204" pitchFamily="34" charset="0"/>
                <a:cs typeface="Arial" panose="020B0604020202020204" pitchFamily="34" charset="0"/>
              </a:rPr>
              <a:t>. НОВАЯ МОДЕЛЬ ГОСУДАРСТВЕННОГО УПРАВЛЕНИЯ</a:t>
            </a:r>
            <a:r>
              <a:rPr lang="ru-KZ" sz="17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700" spc="1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ru-RU" sz="1900" dirty="0">
                <a:solidFill>
                  <a:srgbClr val="002060"/>
                </a:solidFill>
                <a:latin typeface="Arial" panose="020B0604020202020204" pitchFamily="34" charset="0"/>
                <a:cs typeface="Arial" panose="020B0604020202020204" pitchFamily="34" charset="0"/>
              </a:rPr>
              <a:t>Начнем с того, что </a:t>
            </a:r>
            <a:r>
              <a:rPr lang="ru-RU" sz="1900" b="1" dirty="0">
                <a:solidFill>
                  <a:srgbClr val="002060"/>
                </a:solidFill>
                <a:latin typeface="Arial" panose="020B0604020202020204" pitchFamily="34" charset="0"/>
                <a:cs typeface="Arial" panose="020B0604020202020204" pitchFamily="34" charset="0"/>
              </a:rPr>
              <a:t>изменим</a:t>
            </a:r>
            <a:r>
              <a:rPr lang="ru-RU" sz="1900" dirty="0">
                <a:solidFill>
                  <a:srgbClr val="002060"/>
                </a:solidFill>
                <a:latin typeface="Arial" panose="020B0604020202020204" pitchFamily="34" charset="0"/>
                <a:cs typeface="Arial" panose="020B0604020202020204" pitchFamily="34" charset="0"/>
              </a:rPr>
              <a:t> подходы к государственному управлению, кадровой политике, системе принятия решений и ответственности за их выполнение.</a:t>
            </a:r>
            <a:r>
              <a:rPr lang="ru-RU" sz="2000" dirty="0">
                <a:solidFill>
                  <a:srgbClr val="002060"/>
                </a:solidFill>
                <a:latin typeface="Arial" panose="020B0604020202020204" pitchFamily="34" charset="0"/>
                <a:cs typeface="Arial" panose="020B0604020202020204" pitchFamily="34" charset="0"/>
              </a:rPr>
              <a:t> </a:t>
            </a:r>
          </a:p>
          <a:p>
            <a:pPr marL="0" indent="0" algn="just">
              <a:buNone/>
            </a:pPr>
            <a:r>
              <a:rPr lang="ru-RU" sz="2000" dirty="0">
                <a:solidFill>
                  <a:srgbClr val="002060"/>
                </a:solidFill>
                <a:latin typeface="Arial" panose="020B0604020202020204" pitchFamily="34" charset="0"/>
                <a:cs typeface="Arial" panose="020B0604020202020204" pitchFamily="34" charset="0"/>
              </a:rPr>
              <a:t>Система государственного планирования должна обеспечить мобилизацию всех человеческих ресурсов, вовлечь </a:t>
            </a:r>
            <a:r>
              <a:rPr lang="ru-RU" sz="2000" b="1" dirty="0">
                <a:solidFill>
                  <a:srgbClr val="002060"/>
                </a:solidFill>
                <a:latin typeface="Arial" panose="020B0604020202020204" pitchFamily="34" charset="0"/>
                <a:cs typeface="Arial" panose="020B0604020202020204" pitchFamily="34" charset="0"/>
              </a:rPr>
              <a:t>частный сектор и общество в качестве полноценных партнеров на всех этапах: планирования, исполнения, оценки.</a:t>
            </a:r>
            <a:endParaRPr lang="ru-RU" sz="1900" dirty="0">
              <a:solidFill>
                <a:srgbClr val="00206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165E2CDB-96F1-4012-A4C7-0196370558C4}"/>
              </a:ext>
            </a:extLst>
          </p:cNvPr>
          <p:cNvSpPr>
            <a:spLocks noChangeArrowheads="1"/>
          </p:cNvSpPr>
          <p:nvPr/>
        </p:nvSpPr>
        <p:spPr bwMode="auto">
          <a:xfrm>
            <a:off x="3979083" y="1342416"/>
            <a:ext cx="71629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KZ"/>
          </a:p>
        </p:txBody>
      </p:sp>
      <p:pic>
        <p:nvPicPr>
          <p:cNvPr id="1025" name="Рисунок 1">
            <a:extLst>
              <a:ext uri="{FF2B5EF4-FFF2-40B4-BE49-F238E27FC236}">
                <a16:creationId xmlns:a16="http://schemas.microsoft.com/office/drawing/2014/main" id="{D4302195-455D-DB2F-0C56-0D9736ECFDB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67434" y="1532038"/>
            <a:ext cx="4129397" cy="2698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1DB4CD-CA11-3CB8-0A1D-23B4CAC2AFBC}"/>
              </a:ext>
            </a:extLst>
          </p:cNvPr>
          <p:cNvSpPr txBox="1"/>
          <p:nvPr/>
        </p:nvSpPr>
        <p:spPr>
          <a:xfrm>
            <a:off x="1327851" y="4341549"/>
            <a:ext cx="9997440" cy="1754326"/>
          </a:xfrm>
          <a:prstGeom prst="rect">
            <a:avLst/>
          </a:prstGeom>
          <a:noFill/>
        </p:spPr>
        <p:txBody>
          <a:bodyPr wrap="square" rtlCol="0">
            <a:spAutoFit/>
          </a:bodyPr>
          <a:lstStyle/>
          <a:p>
            <a:pPr algn="just"/>
            <a:r>
              <a:rPr lang="ru-RU" dirty="0">
                <a:solidFill>
                  <a:srgbClr val="002060"/>
                </a:solidFill>
                <a:latin typeface="Arial" panose="020B0604020202020204" pitchFamily="34" charset="0"/>
                <a:cs typeface="Arial" panose="020B0604020202020204" pitchFamily="34" charset="0"/>
              </a:rPr>
              <a:t>Следует прекратить подготовку государственных программ с большим количеством показателей и индикаторов. </a:t>
            </a:r>
            <a:r>
              <a:rPr lang="ru-RU" b="1" dirty="0">
                <a:solidFill>
                  <a:srgbClr val="002060"/>
                </a:solidFill>
                <a:latin typeface="Arial" panose="020B0604020202020204" pitchFamily="34" charset="0"/>
                <a:cs typeface="Arial" panose="020B0604020202020204" pitchFamily="34" charset="0"/>
              </a:rPr>
              <a:t>Пора перейти на формат лаконичных национальных проектов, понятных всем гражданам.</a:t>
            </a:r>
          </a:p>
          <a:p>
            <a:pPr algn="just"/>
            <a:r>
              <a:rPr lang="ru-RU" dirty="0">
                <a:solidFill>
                  <a:srgbClr val="002060"/>
                </a:solidFill>
                <a:latin typeface="Arial" panose="020B0604020202020204" pitchFamily="34" charset="0"/>
                <a:cs typeface="Arial" panose="020B0604020202020204" pitchFamily="34" charset="0"/>
              </a:rPr>
              <a:t>В качестве целеполагания следует определить </a:t>
            </a:r>
            <a:r>
              <a:rPr lang="ru-RU" b="1" dirty="0">
                <a:solidFill>
                  <a:srgbClr val="002060"/>
                </a:solidFill>
                <a:latin typeface="Arial" panose="020B0604020202020204" pitchFamily="34" charset="0"/>
                <a:cs typeface="Arial" panose="020B0604020202020204" pitchFamily="34" charset="0"/>
              </a:rPr>
              <a:t>главенство результата над процессом</a:t>
            </a:r>
            <a:r>
              <a:rPr lang="ru-RU" dirty="0">
                <a:solidFill>
                  <a:srgbClr val="002060"/>
                </a:solidFill>
                <a:latin typeface="Arial" panose="020B0604020202020204" pitchFamily="34" charset="0"/>
                <a:cs typeface="Arial" panose="020B0604020202020204" pitchFamily="34" charset="0"/>
              </a:rPr>
              <a:t>.</a:t>
            </a:r>
          </a:p>
          <a:p>
            <a:pPr algn="just"/>
            <a:r>
              <a:rPr lang="ru-RU" dirty="0">
                <a:solidFill>
                  <a:srgbClr val="002060"/>
                </a:solidFill>
                <a:latin typeface="Arial" panose="020B0604020202020204" pitchFamily="34" charset="0"/>
                <a:cs typeface="Arial" panose="020B0604020202020204" pitchFamily="34" charset="0"/>
              </a:rPr>
              <a:t>В быстро меняющемся мире </a:t>
            </a:r>
            <a:r>
              <a:rPr lang="ru-RU" b="1" dirty="0">
                <a:solidFill>
                  <a:srgbClr val="002060"/>
                </a:solidFill>
                <a:latin typeface="Arial" panose="020B0604020202020204" pitchFamily="34" charset="0"/>
                <a:cs typeface="Arial" panose="020B0604020202020204" pitchFamily="34" charset="0"/>
              </a:rPr>
              <a:t>низкая скорость принятия решений </a:t>
            </a:r>
            <a:r>
              <a:rPr lang="ru-RU" dirty="0">
                <a:solidFill>
                  <a:srgbClr val="002060"/>
                </a:solidFill>
                <a:latin typeface="Arial" panose="020B0604020202020204" pitchFamily="34" charset="0"/>
                <a:cs typeface="Arial" panose="020B0604020202020204" pitchFamily="34" charset="0"/>
              </a:rPr>
              <a:t>становится угрозой национальной безопасности.</a:t>
            </a:r>
            <a:endParaRPr lang="ru-KZ"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0D66E15-209A-8CCC-A095-701725A44655}"/>
              </a:ext>
            </a:extLst>
          </p:cNvPr>
          <p:cNvSpPr txBox="1"/>
          <p:nvPr/>
        </p:nvSpPr>
        <p:spPr>
          <a:xfrm>
            <a:off x="4496559" y="6265707"/>
            <a:ext cx="7145972" cy="461665"/>
          </a:xfrm>
          <a:prstGeom prst="rect">
            <a:avLst/>
          </a:prstGeom>
          <a:noFill/>
        </p:spPr>
        <p:txBody>
          <a:bodyPr wrap="square" rtlCol="0">
            <a:spAutoFit/>
          </a:bodyPr>
          <a:lstStyle/>
          <a:p>
            <a:pPr algn="r"/>
            <a:r>
              <a:rPr lang="en" sz="1200" i="1" dirty="0">
                <a:solidFill>
                  <a:srgbClr val="002060"/>
                </a:solidFill>
                <a:latin typeface="Arial" panose="020B0604020202020204" pitchFamily="34" charset="0"/>
                <a:cs typeface="Arial" panose="020B0604020202020204" pitchFamily="34" charset="0"/>
              </a:rPr>
              <a:t>*https://</a:t>
            </a:r>
            <a:r>
              <a:rPr lang="en" sz="1200" i="1" dirty="0" err="1">
                <a:solidFill>
                  <a:srgbClr val="002060"/>
                </a:solidFill>
                <a:latin typeface="Arial" panose="020B0604020202020204" pitchFamily="34" charset="0"/>
                <a:cs typeface="Arial" panose="020B0604020202020204" pitchFamily="34" charset="0"/>
              </a:rPr>
              <a:t>www.akorda.kz</a:t>
            </a:r>
            <a:r>
              <a:rPr lang="en" sz="1200" i="1" dirty="0">
                <a:solidFill>
                  <a:srgbClr val="002060"/>
                </a:solidFill>
                <a:latin typeface="Arial" panose="020B0604020202020204" pitchFamily="34" charset="0"/>
                <a:cs typeface="Arial" panose="020B0604020202020204" pitchFamily="34" charset="0"/>
              </a:rPr>
              <a:t>/</a:t>
            </a:r>
            <a:r>
              <a:rPr lang="en" sz="1200" i="1" dirty="0" err="1">
                <a:solidFill>
                  <a:srgbClr val="002060"/>
                </a:solidFill>
                <a:latin typeface="Arial" panose="020B0604020202020204" pitchFamily="34" charset="0"/>
                <a:cs typeface="Arial" panose="020B0604020202020204" pitchFamily="34" charset="0"/>
              </a:rPr>
              <a:t>ru</a:t>
            </a:r>
            <a:r>
              <a:rPr lang="en" sz="1200" i="1" dirty="0">
                <a:solidFill>
                  <a:srgbClr val="002060"/>
                </a:solidFill>
                <a:latin typeface="Arial" panose="020B0604020202020204" pitchFamily="34" charset="0"/>
                <a:cs typeface="Arial" panose="020B0604020202020204" pitchFamily="34" charset="0"/>
              </a:rPr>
              <a:t>/addresses/</a:t>
            </a:r>
            <a:r>
              <a:rPr lang="en" sz="1200" i="1" dirty="0" err="1">
                <a:solidFill>
                  <a:srgbClr val="002060"/>
                </a:solidFill>
                <a:latin typeface="Arial" panose="020B0604020202020204" pitchFamily="34" charset="0"/>
                <a:cs typeface="Arial" panose="020B0604020202020204" pitchFamily="34" charset="0"/>
              </a:rPr>
              <a:t>addresses_of_president</a:t>
            </a:r>
            <a:r>
              <a:rPr lang="en" sz="1200" i="1" dirty="0">
                <a:solidFill>
                  <a:srgbClr val="002060"/>
                </a:solidFill>
                <a:latin typeface="Arial" panose="020B0604020202020204" pitchFamily="34" charset="0"/>
                <a:cs typeface="Arial" panose="020B0604020202020204" pitchFamily="34" charset="0"/>
              </a:rPr>
              <a:t>/poslanie-glavy-gosudarstva-kasym-zhomarta-tokaeva-narodu-kazahstana-1-sentyabrya-2020-g</a:t>
            </a:r>
            <a:endParaRPr lang="ru-KZ" sz="1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96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38286B-5261-40FC-9790-C1BFF37185D1}"/>
              </a:ext>
            </a:extLst>
          </p:cNvPr>
          <p:cNvSpPr>
            <a:spLocks noGrp="1"/>
          </p:cNvSpPr>
          <p:nvPr>
            <p:ph type="title"/>
          </p:nvPr>
        </p:nvSpPr>
        <p:spPr>
          <a:xfrm>
            <a:off x="2092960" y="399422"/>
            <a:ext cx="9411652" cy="868788"/>
          </a:xfrm>
        </p:spPr>
        <p:txBody>
          <a:bodyPr>
            <a:normAutofit fontScale="90000"/>
          </a:bodyPr>
          <a:lstStyle/>
          <a:p>
            <a:r>
              <a:rPr lang="ru-RU" sz="2400" b="1" dirty="0">
                <a:solidFill>
                  <a:srgbClr val="002060"/>
                </a:solidFill>
              </a:rPr>
              <a:t>Исследование АГУ по заказу Хаба</a:t>
            </a:r>
            <a:r>
              <a:rPr lang="en-US" sz="2400" b="1" dirty="0">
                <a:solidFill>
                  <a:srgbClr val="002060"/>
                </a:solidFill>
              </a:rPr>
              <a:t> </a:t>
            </a:r>
            <a:r>
              <a:rPr lang="ru-RU" sz="2400" b="1" dirty="0">
                <a:solidFill>
                  <a:srgbClr val="002060"/>
                </a:solidFill>
              </a:rPr>
              <a:t>"Совершенствование менеджмента государственных органов</a:t>
            </a:r>
            <a:r>
              <a:rPr lang="en-US" sz="2400" b="1" dirty="0">
                <a:solidFill>
                  <a:srgbClr val="002060"/>
                </a:solidFill>
              </a:rPr>
              <a:t>” (2020 </a:t>
            </a:r>
            <a:r>
              <a:rPr lang="ru-RU" sz="2400" b="1" dirty="0">
                <a:solidFill>
                  <a:srgbClr val="002060"/>
                </a:solidFill>
              </a:rPr>
              <a:t>год)* </a:t>
            </a:r>
            <a:br>
              <a:rPr lang="ru-RU" sz="2400" b="1" dirty="0">
                <a:solidFill>
                  <a:srgbClr val="002060"/>
                </a:solidFill>
              </a:rPr>
            </a:br>
            <a:endParaRPr lang="ru-RU" sz="2400" b="1" dirty="0">
              <a:solidFill>
                <a:srgbClr val="002060"/>
              </a:solidFill>
            </a:endParaRPr>
          </a:p>
        </p:txBody>
      </p:sp>
      <p:sp>
        <p:nvSpPr>
          <p:cNvPr id="3" name="Объект 2">
            <a:extLst>
              <a:ext uri="{FF2B5EF4-FFF2-40B4-BE49-F238E27FC236}">
                <a16:creationId xmlns:a16="http://schemas.microsoft.com/office/drawing/2014/main" id="{61F92B91-2242-469C-8483-AD930996CDE4}"/>
              </a:ext>
            </a:extLst>
          </p:cNvPr>
          <p:cNvSpPr>
            <a:spLocks noGrp="1"/>
          </p:cNvSpPr>
          <p:nvPr>
            <p:ph idx="1"/>
          </p:nvPr>
        </p:nvSpPr>
        <p:spPr>
          <a:xfrm>
            <a:off x="4012163" y="1492898"/>
            <a:ext cx="7492449" cy="4870580"/>
          </a:xfrm>
        </p:spPr>
        <p:txBody>
          <a:bodyPr>
            <a:normAutofit fontScale="85000" lnSpcReduction="20000"/>
          </a:bodyPr>
          <a:lstStyle/>
          <a:p>
            <a:pPr marL="0" indent="0">
              <a:buNone/>
            </a:pPr>
            <a:r>
              <a:rPr lang="ru-RU" sz="2100" dirty="0">
                <a:solidFill>
                  <a:srgbClr val="002060"/>
                </a:solidFill>
                <a:latin typeface="Arial" panose="020B0604020202020204" pitchFamily="34" charset="0"/>
                <a:cs typeface="Arial" panose="020B0604020202020204" pitchFamily="34" charset="0"/>
              </a:rPr>
              <a:t>Выводы/результаты  </a:t>
            </a:r>
          </a:p>
          <a:p>
            <a:r>
              <a:rPr lang="ru-RU" sz="2100" dirty="0">
                <a:solidFill>
                  <a:srgbClr val="002060"/>
                </a:solidFill>
                <a:latin typeface="Arial" panose="020B0604020202020204" pitchFamily="34" charset="0"/>
                <a:cs typeface="Arial" panose="020B0604020202020204" pitchFamily="34" charset="0"/>
              </a:rPr>
              <a:t>Основной целью современных эффективных  моделей государственного управления становится </a:t>
            </a:r>
            <a:r>
              <a:rPr lang="ru-RU" sz="2100" b="1" dirty="0">
                <a:solidFill>
                  <a:srgbClr val="002060"/>
                </a:solidFill>
                <a:latin typeface="Arial" panose="020B0604020202020204" pitchFamily="34" charset="0"/>
                <a:cs typeface="Arial" panose="020B0604020202020204" pitchFamily="34" charset="0"/>
              </a:rPr>
              <a:t>учет запросов и интересов общества; </a:t>
            </a:r>
          </a:p>
          <a:p>
            <a:r>
              <a:rPr lang="ru-RU" sz="2100" b="1" dirty="0">
                <a:solidFill>
                  <a:srgbClr val="002060"/>
                </a:solidFill>
                <a:latin typeface="Arial" panose="020B0604020202020204" pitchFamily="34" charset="0"/>
                <a:cs typeface="Arial" panose="020B0604020202020204" pitchFamily="34" charset="0"/>
              </a:rPr>
              <a:t>Госорганы переходят на горизонтальное принятие решений, основанное на сотрудничестве с другими уровнями государственного управления, бизнесом и гражданами</a:t>
            </a:r>
            <a:r>
              <a:rPr lang="ru-RU" sz="2100" dirty="0">
                <a:solidFill>
                  <a:srgbClr val="002060"/>
                </a:solidFill>
                <a:latin typeface="Arial" panose="020B0604020202020204" pitchFamily="34" charset="0"/>
                <a:cs typeface="Arial" panose="020B0604020202020204" pitchFamily="34" charset="0"/>
              </a:rPr>
              <a:t>, что более эффективно с точки зрения политической стратегии и распределения ресурсов; </a:t>
            </a:r>
          </a:p>
          <a:p>
            <a:r>
              <a:rPr lang="ru-RU" sz="2100" dirty="0">
                <a:solidFill>
                  <a:srgbClr val="002060"/>
                </a:solidFill>
                <a:latin typeface="Arial" panose="020B0604020202020204" pitchFamily="34" charset="0"/>
                <a:cs typeface="Arial" panose="020B0604020202020204" pitchFamily="34" charset="0"/>
              </a:rPr>
              <a:t>Высшим уровнем организации в настоящее время являются саморегулируемые сети, основанные на доверии; </a:t>
            </a:r>
          </a:p>
          <a:p>
            <a:r>
              <a:rPr lang="ru-RU" sz="2100" dirty="0">
                <a:solidFill>
                  <a:srgbClr val="002060"/>
                </a:solidFill>
                <a:latin typeface="Arial" panose="020B0604020202020204" pitchFamily="34" charset="0"/>
                <a:cs typeface="Arial" panose="020B0604020202020204" pitchFamily="34" charset="0"/>
              </a:rPr>
              <a:t>В государствах с высокой проектной культурой (Великобритания, США и ряд европейских стран) </a:t>
            </a:r>
            <a:r>
              <a:rPr lang="ru-RU" sz="2100" b="1" dirty="0" err="1">
                <a:solidFill>
                  <a:srgbClr val="002060"/>
                </a:solidFill>
                <a:latin typeface="Arial" panose="020B0604020202020204" pitchFamily="34" charset="0"/>
                <a:cs typeface="Arial" panose="020B0604020202020204" pitchFamily="34" charset="0"/>
              </a:rPr>
              <a:t>agile</a:t>
            </a:r>
            <a:r>
              <a:rPr lang="ru-RU" sz="2100" b="1" dirty="0">
                <a:solidFill>
                  <a:srgbClr val="002060"/>
                </a:solidFill>
                <a:latin typeface="Arial" panose="020B0604020202020204" pitchFamily="34" charset="0"/>
                <a:cs typeface="Arial" panose="020B0604020202020204" pitchFamily="34" charset="0"/>
              </a:rPr>
              <a:t>-подходы</a:t>
            </a:r>
            <a:r>
              <a:rPr lang="ru-RU" sz="2100" dirty="0">
                <a:solidFill>
                  <a:srgbClr val="002060"/>
                </a:solidFill>
                <a:latin typeface="Arial" panose="020B0604020202020204" pitchFamily="34" charset="0"/>
                <a:cs typeface="Arial" panose="020B0604020202020204" pitchFamily="34" charset="0"/>
              </a:rPr>
              <a:t> носят обязательный характер в разработке любых государственных программ и цифровых сервисов;</a:t>
            </a:r>
          </a:p>
          <a:p>
            <a:r>
              <a:rPr lang="ru-RU" sz="2100" b="1" dirty="0" err="1">
                <a:solidFill>
                  <a:srgbClr val="002060"/>
                </a:solidFill>
                <a:latin typeface="Arial" panose="020B0604020202020204" pitchFamily="34" charset="0"/>
                <a:cs typeface="Arial" panose="020B0604020202020204" pitchFamily="34" charset="0"/>
              </a:rPr>
              <a:t>Agile</a:t>
            </a:r>
            <a:r>
              <a:rPr lang="ru-RU" sz="2100" b="1" dirty="0">
                <a:solidFill>
                  <a:srgbClr val="002060"/>
                </a:solidFill>
                <a:latin typeface="Arial" panose="020B0604020202020204" pitchFamily="34" charset="0"/>
                <a:cs typeface="Arial" panose="020B0604020202020204" pitchFamily="34" charset="0"/>
              </a:rPr>
              <a:t>-подходы</a:t>
            </a:r>
            <a:r>
              <a:rPr lang="ru-RU" sz="2100" dirty="0">
                <a:solidFill>
                  <a:srgbClr val="002060"/>
                </a:solidFill>
                <a:latin typeface="Arial" panose="020B0604020202020204" pitchFamily="34" charset="0"/>
                <a:cs typeface="Arial" panose="020B0604020202020204" pitchFamily="34" charset="0"/>
              </a:rPr>
              <a:t> позволяют государственным органам создать возможности для быстрой и эффективной реализации инициатив граждан и государственных служащих</a:t>
            </a:r>
            <a:endParaRPr lang="ru-RU" dirty="0"/>
          </a:p>
        </p:txBody>
      </p:sp>
      <p:sp>
        <p:nvSpPr>
          <p:cNvPr id="5" name="TextBox 4">
            <a:extLst>
              <a:ext uri="{FF2B5EF4-FFF2-40B4-BE49-F238E27FC236}">
                <a16:creationId xmlns:a16="http://schemas.microsoft.com/office/drawing/2014/main" id="{00B161AB-00FB-47A9-8242-97F92FE89BDF}"/>
              </a:ext>
            </a:extLst>
          </p:cNvPr>
          <p:cNvSpPr txBox="1"/>
          <p:nvPr/>
        </p:nvSpPr>
        <p:spPr>
          <a:xfrm>
            <a:off x="1688841" y="2133600"/>
            <a:ext cx="2323322" cy="3416320"/>
          </a:xfrm>
          <a:prstGeom prst="rect">
            <a:avLst/>
          </a:prstGeom>
          <a:noFill/>
        </p:spPr>
        <p:txBody>
          <a:bodyPr wrap="square" rtlCol="0">
            <a:spAutoFit/>
          </a:bodyPr>
          <a:lstStyle/>
          <a:p>
            <a:r>
              <a:rPr lang="ru-RU" b="1" i="1" dirty="0">
                <a:solidFill>
                  <a:srgbClr val="002060"/>
                </a:solidFill>
                <a:latin typeface="Arial" panose="020B0604020202020204" pitchFamily="34" charset="0"/>
                <a:cs typeface="Arial" panose="020B0604020202020204" pitchFamily="34" charset="0"/>
              </a:rPr>
              <a:t>Задача 1.</a:t>
            </a:r>
            <a:r>
              <a:rPr lang="ru-RU" i="1" dirty="0">
                <a:solidFill>
                  <a:srgbClr val="002060"/>
                </a:solidFill>
                <a:latin typeface="Arial" panose="020B0604020202020204" pitchFamily="34" charset="0"/>
                <a:cs typeface="Arial" panose="020B0604020202020204" pitchFamily="34" charset="0"/>
              </a:rPr>
              <a:t> </a:t>
            </a:r>
          </a:p>
          <a:p>
            <a:r>
              <a:rPr lang="ru-RU" i="1" dirty="0">
                <a:solidFill>
                  <a:srgbClr val="002060"/>
                </a:solidFill>
                <a:latin typeface="Arial" panose="020B0604020202020204" pitchFamily="34" charset="0"/>
                <a:cs typeface="Arial" panose="020B0604020202020204" pitchFamily="34" charset="0"/>
              </a:rPr>
              <a:t>Анализ вторичных данных (других исследований, проводимых ранее на территории РК) и лучших практик государственного менеджмента других стран, ОЭСР, Всемирного банка</a:t>
            </a:r>
          </a:p>
        </p:txBody>
      </p:sp>
      <p:pic>
        <p:nvPicPr>
          <p:cNvPr id="4" name="Рисунок 3">
            <a:extLst>
              <a:ext uri="{FF2B5EF4-FFF2-40B4-BE49-F238E27FC236}">
                <a16:creationId xmlns:a16="http://schemas.microsoft.com/office/drawing/2014/main" id="{04636845-FF46-1E8D-FC3A-CBD563A16901}"/>
              </a:ext>
            </a:extLst>
          </p:cNvPr>
          <p:cNvPicPr>
            <a:picLocks noChangeAspect="1"/>
          </p:cNvPicPr>
          <p:nvPr/>
        </p:nvPicPr>
        <p:blipFill>
          <a:blip r:embed="rId2"/>
          <a:stretch>
            <a:fillRect/>
          </a:stretch>
        </p:blipFill>
        <p:spPr>
          <a:xfrm>
            <a:off x="10364561" y="494522"/>
            <a:ext cx="1140051" cy="646232"/>
          </a:xfrm>
          <a:prstGeom prst="rect">
            <a:avLst/>
          </a:prstGeom>
        </p:spPr>
      </p:pic>
      <p:sp>
        <p:nvSpPr>
          <p:cNvPr id="6" name="TextBox 5">
            <a:extLst>
              <a:ext uri="{FF2B5EF4-FFF2-40B4-BE49-F238E27FC236}">
                <a16:creationId xmlns:a16="http://schemas.microsoft.com/office/drawing/2014/main" id="{2481138C-9683-4737-A1FB-511742236059}"/>
              </a:ext>
            </a:extLst>
          </p:cNvPr>
          <p:cNvSpPr txBox="1"/>
          <p:nvPr/>
        </p:nvSpPr>
        <p:spPr>
          <a:xfrm>
            <a:off x="5822302" y="6434277"/>
            <a:ext cx="5784980" cy="307777"/>
          </a:xfrm>
          <a:prstGeom prst="rect">
            <a:avLst/>
          </a:prstGeom>
          <a:noFill/>
        </p:spPr>
        <p:txBody>
          <a:bodyPr wrap="square" rtlCol="0">
            <a:spAutoFit/>
          </a:bodyPr>
          <a:lstStyle/>
          <a:p>
            <a:pPr algn="r"/>
            <a:r>
              <a:rPr lang="ru-RU" sz="1400" i="1" dirty="0">
                <a:solidFill>
                  <a:srgbClr val="002060"/>
                </a:solidFill>
                <a:latin typeface="Arial" panose="020B0604020202020204" pitchFamily="34" charset="0"/>
                <a:cs typeface="Arial" panose="020B0604020202020204" pitchFamily="34" charset="0"/>
              </a:rPr>
              <a:t>*</a:t>
            </a:r>
            <a:r>
              <a:rPr lang="en-US" sz="1400" i="1" dirty="0">
                <a:solidFill>
                  <a:srgbClr val="002060"/>
                </a:solidFill>
                <a:latin typeface="Arial" panose="020B0604020202020204" pitchFamily="34" charset="0"/>
                <a:cs typeface="Arial" panose="020B0604020202020204" pitchFamily="34" charset="0"/>
              </a:rPr>
              <a:t>https://www.astanacivilservicehub.org/research2020/</a:t>
            </a:r>
            <a:endParaRPr lang="ru-RU"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84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8B14D0-18AF-4680-F786-00AC42D65B86}"/>
              </a:ext>
            </a:extLst>
          </p:cNvPr>
          <p:cNvSpPr>
            <a:spLocks noGrp="1"/>
          </p:cNvSpPr>
          <p:nvPr>
            <p:ph type="title"/>
          </p:nvPr>
        </p:nvSpPr>
        <p:spPr>
          <a:xfrm>
            <a:off x="2128617" y="520820"/>
            <a:ext cx="9381172" cy="595090"/>
          </a:xfrm>
        </p:spPr>
        <p:txBody>
          <a:bodyPr>
            <a:normAutofit/>
          </a:bodyPr>
          <a:lstStyle/>
          <a:p>
            <a:r>
              <a:rPr lang="ru-KZ" sz="2400" b="1" dirty="0">
                <a:solidFill>
                  <a:srgbClr val="002060"/>
                </a:solidFill>
                <a:latin typeface="Arial" panose="020B0604020202020204" pitchFamily="34" charset="0"/>
                <a:cs typeface="Arial" panose="020B0604020202020204" pitchFamily="34" charset="0"/>
              </a:rPr>
              <a:t>4 </a:t>
            </a:r>
            <a:r>
              <a:rPr lang="en-US" sz="2400" b="1" dirty="0">
                <a:solidFill>
                  <a:srgbClr val="002060"/>
                </a:solidFill>
                <a:latin typeface="Arial" panose="020B0604020202020204" pitchFamily="34" charset="0"/>
                <a:cs typeface="Arial" panose="020B0604020202020204" pitchFamily="34" charset="0"/>
              </a:rPr>
              <a:t>AGILE</a:t>
            </a:r>
            <a:r>
              <a:rPr lang="ru-RU" sz="2400" b="1" dirty="0">
                <a:solidFill>
                  <a:srgbClr val="002060"/>
                </a:solidFill>
                <a:latin typeface="Arial" panose="020B0604020202020204" pitchFamily="34" charset="0"/>
                <a:cs typeface="Arial" panose="020B0604020202020204" pitchFamily="34" charset="0"/>
              </a:rPr>
              <a:t> – ЦЕННОСТИ ПРОЕКТНОГО МЕНЕДЖМЕНТА</a:t>
            </a:r>
            <a:endParaRPr lang="ru-KZ" sz="24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D260F045-D707-5005-971A-4EDC6D1C6C93}"/>
              </a:ext>
            </a:extLst>
          </p:cNvPr>
          <p:cNvSpPr>
            <a:spLocks noGrp="1"/>
          </p:cNvSpPr>
          <p:nvPr>
            <p:ph idx="1"/>
          </p:nvPr>
        </p:nvSpPr>
        <p:spPr>
          <a:xfrm>
            <a:off x="1554218" y="1663182"/>
            <a:ext cx="9950394" cy="4248040"/>
          </a:xfrm>
        </p:spPr>
        <p:txBody>
          <a:bodyPr/>
          <a:lstStyle/>
          <a:p>
            <a:pPr marL="0" indent="0">
              <a:buNone/>
            </a:pPr>
            <a:r>
              <a:rPr lang="ru-RU" sz="2400" b="0" i="0" u="none" strike="noStrike" dirty="0">
                <a:solidFill>
                  <a:srgbClr val="002060"/>
                </a:solidFill>
                <a:effectLst/>
                <a:latin typeface="Arial" panose="020B0604020202020204" pitchFamily="34" charset="0"/>
                <a:cs typeface="Arial" panose="020B0604020202020204" pitchFamily="34" charset="0"/>
              </a:rPr>
              <a:t>Люди и взаимодействие важнее процессов и инструментов.</a:t>
            </a:r>
          </a:p>
          <a:p>
            <a:pPr marL="0" indent="0">
              <a:buNone/>
            </a:pPr>
            <a:r>
              <a:rPr lang="ru-RU" sz="2400" b="0" i="0" u="none" strike="noStrike" dirty="0">
                <a:solidFill>
                  <a:srgbClr val="002060"/>
                </a:solidFill>
                <a:effectLst/>
                <a:latin typeface="Arial" panose="020B0604020202020204" pitchFamily="34" charset="0"/>
                <a:cs typeface="Arial" panose="020B0604020202020204" pitchFamily="34" charset="0"/>
              </a:rPr>
              <a:t>            </a:t>
            </a:r>
          </a:p>
          <a:p>
            <a:pPr marL="0" indent="0">
              <a:buNone/>
            </a:pPr>
            <a:r>
              <a:rPr lang="ru-RU" sz="2400" b="0" i="0" u="none" strike="noStrike" dirty="0">
                <a:solidFill>
                  <a:srgbClr val="002060"/>
                </a:solidFill>
                <a:effectLst/>
                <a:latin typeface="Arial" panose="020B0604020202020204" pitchFamily="34" charset="0"/>
                <a:cs typeface="Arial" panose="020B0604020202020204" pitchFamily="34" charset="0"/>
              </a:rPr>
              <a:t>       Работающий продукт важнее исчерпывающей документации.</a:t>
            </a:r>
          </a:p>
          <a:p>
            <a:endParaRPr lang="ru-RU" sz="2400" b="0" i="0" u="none" strike="noStrike" dirty="0">
              <a:solidFill>
                <a:srgbClr val="002060"/>
              </a:solidFill>
              <a:effectLst/>
              <a:latin typeface="Arial" panose="020B0604020202020204" pitchFamily="34" charset="0"/>
              <a:cs typeface="Arial" panose="020B0604020202020204" pitchFamily="34" charset="0"/>
            </a:endParaRPr>
          </a:p>
          <a:p>
            <a:pPr marL="0" indent="0">
              <a:spcBef>
                <a:spcPts val="0"/>
              </a:spcBef>
              <a:buNone/>
            </a:pPr>
            <a:r>
              <a:rPr lang="ru-RU" sz="2400" b="0" i="0" u="none" strike="noStrike" dirty="0">
                <a:solidFill>
                  <a:srgbClr val="002060"/>
                </a:solidFill>
                <a:effectLst/>
                <a:latin typeface="Arial" panose="020B0604020202020204" pitchFamily="34" charset="0"/>
                <a:cs typeface="Arial" panose="020B0604020202020204" pitchFamily="34" charset="0"/>
              </a:rPr>
              <a:t>            Сотрудничество с заказчиком важнее согласования условий</a:t>
            </a:r>
          </a:p>
          <a:p>
            <a:pPr marL="0" indent="0">
              <a:spcBef>
                <a:spcPts val="0"/>
              </a:spcBef>
              <a:buNone/>
            </a:pPr>
            <a:r>
              <a:rPr lang="ru-RU" sz="2400" dirty="0">
                <a:solidFill>
                  <a:srgbClr val="002060"/>
                </a:solidFill>
                <a:latin typeface="Arial" panose="020B0604020202020204" pitchFamily="34" charset="0"/>
                <a:cs typeface="Arial" panose="020B0604020202020204" pitchFamily="34" charset="0"/>
              </a:rPr>
              <a:t>                                                                                                  контракта                    </a:t>
            </a:r>
            <a:endParaRPr lang="ru-RU" sz="2400" b="0" i="0" u="none" strike="noStrike" dirty="0">
              <a:solidFill>
                <a:srgbClr val="002060"/>
              </a:solidFill>
              <a:effectLst/>
              <a:latin typeface="Arial" panose="020B0604020202020204" pitchFamily="34" charset="0"/>
              <a:cs typeface="Arial" panose="020B0604020202020204" pitchFamily="34" charset="0"/>
            </a:endParaRPr>
          </a:p>
          <a:p>
            <a:pPr marL="0" indent="0">
              <a:buNone/>
            </a:pPr>
            <a:r>
              <a:rPr lang="ru-RU" sz="2400" b="0" i="0" u="none" strike="noStrike" dirty="0">
                <a:solidFill>
                  <a:srgbClr val="002060"/>
                </a:solidFill>
                <a:effectLst/>
                <a:latin typeface="Arial" panose="020B0604020202020204" pitchFamily="34" charset="0"/>
                <a:cs typeface="Arial" panose="020B0604020202020204" pitchFamily="34" charset="0"/>
              </a:rPr>
              <a:t>                     </a:t>
            </a:r>
            <a:r>
              <a:rPr lang="en-US" sz="2400" b="0" i="0" u="none" strike="noStrike" dirty="0">
                <a:solidFill>
                  <a:srgbClr val="002060"/>
                </a:solidFill>
                <a:effectLst/>
                <a:latin typeface="Arial" panose="020B0604020202020204" pitchFamily="34" charset="0"/>
                <a:cs typeface="Arial" panose="020B0604020202020204" pitchFamily="34" charset="0"/>
              </a:rPr>
              <a:t> </a:t>
            </a:r>
            <a:r>
              <a:rPr lang="ru-RU" sz="2400" b="0" i="0" u="none" strike="noStrike" dirty="0">
                <a:solidFill>
                  <a:srgbClr val="002060"/>
                </a:solidFill>
                <a:effectLst/>
                <a:latin typeface="Arial" panose="020B0604020202020204" pitchFamily="34" charset="0"/>
                <a:cs typeface="Arial" panose="020B0604020202020204" pitchFamily="34" charset="0"/>
              </a:rPr>
              <a:t>Готовность к изменениям важнее следования плану</a:t>
            </a:r>
          </a:p>
          <a:p>
            <a:endParaRPr lang="ru-KZ" dirty="0"/>
          </a:p>
        </p:txBody>
      </p:sp>
      <p:pic>
        <p:nvPicPr>
          <p:cNvPr id="7" name="Рисунок 6">
            <a:extLst>
              <a:ext uri="{FF2B5EF4-FFF2-40B4-BE49-F238E27FC236}">
                <a16:creationId xmlns:a16="http://schemas.microsoft.com/office/drawing/2014/main" id="{D99FB6D7-2EFC-442E-B860-9BBB299D2BAE}"/>
              </a:ext>
            </a:extLst>
          </p:cNvPr>
          <p:cNvPicPr>
            <a:picLocks noChangeAspect="1"/>
          </p:cNvPicPr>
          <p:nvPr/>
        </p:nvPicPr>
        <p:blipFill>
          <a:blip r:embed="rId3"/>
          <a:stretch>
            <a:fillRect/>
          </a:stretch>
        </p:blipFill>
        <p:spPr>
          <a:xfrm>
            <a:off x="1568988" y="2582816"/>
            <a:ext cx="615613" cy="615613"/>
          </a:xfrm>
          <a:prstGeom prst="rect">
            <a:avLst/>
          </a:prstGeom>
        </p:spPr>
      </p:pic>
      <p:pic>
        <p:nvPicPr>
          <p:cNvPr id="8" name="Рисунок 7">
            <a:extLst>
              <a:ext uri="{FF2B5EF4-FFF2-40B4-BE49-F238E27FC236}">
                <a16:creationId xmlns:a16="http://schemas.microsoft.com/office/drawing/2014/main" id="{68DDECEE-45CA-4801-9775-DBBA95EA0B64}"/>
              </a:ext>
            </a:extLst>
          </p:cNvPr>
          <p:cNvPicPr>
            <a:picLocks noChangeAspect="1"/>
          </p:cNvPicPr>
          <p:nvPr/>
        </p:nvPicPr>
        <p:blipFill>
          <a:blip r:embed="rId4"/>
          <a:stretch>
            <a:fillRect/>
          </a:stretch>
        </p:blipFill>
        <p:spPr>
          <a:xfrm>
            <a:off x="1956831" y="3479395"/>
            <a:ext cx="615613" cy="615613"/>
          </a:xfrm>
          <a:prstGeom prst="rect">
            <a:avLst/>
          </a:prstGeom>
        </p:spPr>
      </p:pic>
      <p:pic>
        <p:nvPicPr>
          <p:cNvPr id="11" name="Рисунок 10">
            <a:extLst>
              <a:ext uri="{FF2B5EF4-FFF2-40B4-BE49-F238E27FC236}">
                <a16:creationId xmlns:a16="http://schemas.microsoft.com/office/drawing/2014/main" id="{E101795F-A07E-4933-8106-8B7BCB5F9684}"/>
              </a:ext>
            </a:extLst>
          </p:cNvPr>
          <p:cNvPicPr>
            <a:picLocks noChangeAspect="1"/>
          </p:cNvPicPr>
          <p:nvPr/>
        </p:nvPicPr>
        <p:blipFill>
          <a:blip r:embed="rId5"/>
          <a:stretch>
            <a:fillRect/>
          </a:stretch>
        </p:blipFill>
        <p:spPr>
          <a:xfrm>
            <a:off x="2773028" y="4237084"/>
            <a:ext cx="683050" cy="683050"/>
          </a:xfrm>
          <a:prstGeom prst="rect">
            <a:avLst/>
          </a:prstGeom>
        </p:spPr>
      </p:pic>
      <p:pic>
        <p:nvPicPr>
          <p:cNvPr id="12" name="Рисунок 11">
            <a:extLst>
              <a:ext uri="{FF2B5EF4-FFF2-40B4-BE49-F238E27FC236}">
                <a16:creationId xmlns:a16="http://schemas.microsoft.com/office/drawing/2014/main" id="{00A72716-4853-43F0-87CA-616185574D54}"/>
              </a:ext>
            </a:extLst>
          </p:cNvPr>
          <p:cNvPicPr>
            <a:picLocks noChangeAspect="1"/>
          </p:cNvPicPr>
          <p:nvPr/>
        </p:nvPicPr>
        <p:blipFill>
          <a:blip r:embed="rId6"/>
          <a:stretch>
            <a:fillRect/>
          </a:stretch>
        </p:blipFill>
        <p:spPr>
          <a:xfrm>
            <a:off x="954515" y="1508526"/>
            <a:ext cx="614473" cy="614473"/>
          </a:xfrm>
          <a:prstGeom prst="rect">
            <a:avLst/>
          </a:prstGeom>
        </p:spPr>
      </p:pic>
      <p:sp>
        <p:nvSpPr>
          <p:cNvPr id="13" name="TextBox 12">
            <a:extLst>
              <a:ext uri="{FF2B5EF4-FFF2-40B4-BE49-F238E27FC236}">
                <a16:creationId xmlns:a16="http://schemas.microsoft.com/office/drawing/2014/main" id="{49810221-FCE5-4E64-962F-BFC081FF6880}"/>
              </a:ext>
            </a:extLst>
          </p:cNvPr>
          <p:cNvSpPr txBox="1"/>
          <p:nvPr/>
        </p:nvSpPr>
        <p:spPr>
          <a:xfrm>
            <a:off x="4441371" y="5911222"/>
            <a:ext cx="7063241" cy="276999"/>
          </a:xfrm>
          <a:prstGeom prst="rect">
            <a:avLst/>
          </a:prstGeom>
          <a:noFill/>
        </p:spPr>
        <p:txBody>
          <a:bodyPr wrap="square" rtlCol="0">
            <a:spAutoFit/>
          </a:bodyPr>
          <a:lstStyle/>
          <a:p>
            <a:pPr algn="r"/>
            <a:r>
              <a:rPr lang="ru-RU" sz="12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5F12C1BC-863F-470C-BA29-566D5E51364A}"/>
              </a:ext>
            </a:extLst>
          </p:cNvPr>
          <p:cNvSpPr txBox="1"/>
          <p:nvPr/>
        </p:nvSpPr>
        <p:spPr>
          <a:xfrm>
            <a:off x="3114553" y="5939705"/>
            <a:ext cx="8390059" cy="646331"/>
          </a:xfrm>
          <a:prstGeom prst="rect">
            <a:avLst/>
          </a:prstGeom>
          <a:noFill/>
        </p:spPr>
        <p:txBody>
          <a:bodyPr wrap="square" rtlCol="0">
            <a:spAutoFit/>
          </a:bodyPr>
          <a:lstStyle/>
          <a:p>
            <a:pPr algn="r"/>
            <a:r>
              <a:rPr lang="ru-RU" sz="1200" i="1" dirty="0">
                <a:solidFill>
                  <a:srgbClr val="002060"/>
                </a:solidFill>
                <a:latin typeface="Arial" panose="020B0604020202020204" pitchFamily="34" charset="0"/>
                <a:cs typeface="Arial" panose="020B0604020202020204" pitchFamily="34" charset="0"/>
              </a:rPr>
              <a:t>Интересный факт: </a:t>
            </a:r>
          </a:p>
          <a:p>
            <a:pPr algn="r"/>
            <a:r>
              <a:rPr lang="ru-RU" sz="1200" i="1" dirty="0">
                <a:solidFill>
                  <a:srgbClr val="002060"/>
                </a:solidFill>
                <a:latin typeface="Arial" panose="020B0604020202020204" pitchFamily="34" charset="0"/>
                <a:cs typeface="Arial" panose="020B0604020202020204" pitchFamily="34" charset="0"/>
              </a:rPr>
              <a:t>Билл Гейтс в 1981 г  сказал, что 640 килобайт памяти хватит за глаза</a:t>
            </a:r>
          </a:p>
          <a:p>
            <a:pPr algn="r"/>
            <a:endParaRPr lang="ru-RU" sz="1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2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FA63DB-0BD2-9FB6-5A5C-7068C64B1E01}"/>
              </a:ext>
            </a:extLst>
          </p:cNvPr>
          <p:cNvSpPr>
            <a:spLocks noGrp="1"/>
          </p:cNvSpPr>
          <p:nvPr>
            <p:ph type="title"/>
          </p:nvPr>
        </p:nvSpPr>
        <p:spPr>
          <a:xfrm>
            <a:off x="2266862" y="272535"/>
            <a:ext cx="8911687" cy="794143"/>
          </a:xfrm>
        </p:spPr>
        <p:txBody>
          <a:bodyPr>
            <a:normAutofit fontScale="90000"/>
          </a:bodyPr>
          <a:lstStyle/>
          <a:p>
            <a:r>
              <a:rPr lang="ru-RU" sz="2400" b="1" dirty="0">
                <a:solidFill>
                  <a:srgbClr val="002060"/>
                </a:solidFill>
                <a:latin typeface="Arial" panose="020B0604020202020204" pitchFamily="34" charset="0"/>
                <a:cs typeface="Arial" panose="020B0604020202020204" pitchFamily="34" charset="0"/>
              </a:rPr>
              <a:t>Н</a:t>
            </a:r>
            <a:r>
              <a:rPr lang="ru-KZ" sz="2400" b="1" dirty="0">
                <a:solidFill>
                  <a:srgbClr val="002060"/>
                </a:solidFill>
                <a:latin typeface="Arial" panose="020B0604020202020204" pitchFamily="34" charset="0"/>
                <a:cs typeface="Arial" panose="020B0604020202020204" pitchFamily="34" charset="0"/>
              </a:rPr>
              <a:t>овая </a:t>
            </a:r>
            <a:r>
              <a:rPr lang="en-US" sz="2400" b="1" dirty="0">
                <a:solidFill>
                  <a:srgbClr val="002060"/>
                </a:solidFill>
                <a:latin typeface="Arial" panose="020B0604020202020204" pitchFamily="34" charset="0"/>
                <a:cs typeface="Arial" panose="020B0604020202020204" pitchFamily="34" charset="0"/>
              </a:rPr>
              <a:t>“</a:t>
            </a:r>
            <a:r>
              <a:rPr lang="ru-KZ" sz="2400" b="1" dirty="0">
                <a:solidFill>
                  <a:srgbClr val="002060"/>
                </a:solidFill>
                <a:latin typeface="Arial" panose="020B0604020202020204" pitchFamily="34" charset="0"/>
                <a:cs typeface="Arial" panose="020B0604020202020204" pitchFamily="34" charset="0"/>
              </a:rPr>
              <a:t>человекоцентричная</a:t>
            </a:r>
            <a:r>
              <a:rPr lang="en-US" sz="2400" b="1" dirty="0">
                <a:solidFill>
                  <a:srgbClr val="002060"/>
                </a:solidFill>
                <a:latin typeface="Arial" panose="020B0604020202020204" pitchFamily="34" charset="0"/>
                <a:cs typeface="Arial" panose="020B0604020202020204" pitchFamily="34" charset="0"/>
              </a:rPr>
              <a:t>”</a:t>
            </a:r>
            <a:r>
              <a:rPr lang="ru-KZ" sz="2400" b="1" dirty="0">
                <a:solidFill>
                  <a:srgbClr val="002060"/>
                </a:solidFill>
                <a:latin typeface="Arial" panose="020B0604020202020204" pitchFamily="34" charset="0"/>
                <a:cs typeface="Arial" panose="020B0604020202020204" pitchFamily="34" charset="0"/>
              </a:rPr>
              <a:t> модель государ</a:t>
            </a:r>
            <a:r>
              <a:rPr lang="ru-RU" sz="2400" b="1" dirty="0">
                <a:solidFill>
                  <a:srgbClr val="002060"/>
                </a:solidFill>
                <a:latin typeface="Arial" panose="020B0604020202020204" pitchFamily="34" charset="0"/>
                <a:cs typeface="Arial" panose="020B0604020202020204" pitchFamily="34" charset="0"/>
              </a:rPr>
              <a:t>с</a:t>
            </a:r>
            <a:r>
              <a:rPr lang="ru-KZ" sz="2400" b="1" dirty="0">
                <a:solidFill>
                  <a:srgbClr val="002060"/>
                </a:solidFill>
                <a:latin typeface="Arial" panose="020B0604020202020204" pitchFamily="34" charset="0"/>
                <a:cs typeface="Arial" panose="020B0604020202020204" pitchFamily="34" charset="0"/>
              </a:rPr>
              <a:t>твенного управления </a:t>
            </a:r>
            <a:r>
              <a:rPr lang="en-US"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ЛЮДИ ПРЕЖДЕ ВСЕГО</a:t>
            </a:r>
            <a:r>
              <a:rPr lang="en-US" sz="2400" b="1" dirty="0">
                <a:solidFill>
                  <a:srgbClr val="002060"/>
                </a:solidFill>
                <a:latin typeface="Arial" panose="020B0604020202020204" pitchFamily="34" charset="0"/>
                <a:cs typeface="Arial" panose="020B0604020202020204" pitchFamily="34" charset="0"/>
              </a:rPr>
              <a:t>“</a:t>
            </a:r>
            <a:r>
              <a:rPr lang="ru-RU" sz="2400" b="1" dirty="0">
                <a:solidFill>
                  <a:srgbClr val="002060"/>
                </a:solidFill>
                <a:latin typeface="Arial" panose="020B0604020202020204" pitchFamily="34" charset="0"/>
                <a:cs typeface="Arial" panose="020B0604020202020204" pitchFamily="34" charset="0"/>
              </a:rPr>
              <a:t>* февраль 2021 года </a:t>
            </a:r>
            <a:endParaRPr lang="ru-KZ" sz="24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8B8E4C00-46CC-15F6-6A39-692635A2CB17}"/>
              </a:ext>
            </a:extLst>
          </p:cNvPr>
          <p:cNvSpPr>
            <a:spLocks noGrp="1"/>
          </p:cNvSpPr>
          <p:nvPr>
            <p:ph idx="1"/>
          </p:nvPr>
        </p:nvSpPr>
        <p:spPr>
          <a:xfrm>
            <a:off x="1665513" y="1111333"/>
            <a:ext cx="10114383" cy="5514392"/>
          </a:xfrm>
        </p:spPr>
        <p:txBody>
          <a:bodyPr>
            <a:normAutofit fontScale="47500" lnSpcReduction="20000"/>
          </a:bodyPr>
          <a:lstStyle/>
          <a:p>
            <a:pPr marL="0" indent="0">
              <a:buNone/>
            </a:pPr>
            <a:r>
              <a:rPr lang="ru-KZ" sz="2900" dirty="0">
                <a:solidFill>
                  <a:srgbClr val="002060"/>
                </a:solidFill>
                <a:latin typeface="Arial" panose="020B0604020202020204" pitchFamily="34" charset="0"/>
                <a:cs typeface="Arial" panose="020B0604020202020204" pitchFamily="34" charset="0"/>
              </a:rPr>
              <a:t>ПРОБЛЕМЫ </a:t>
            </a:r>
          </a:p>
          <a:p>
            <a:pPr algn="just">
              <a:lnSpc>
                <a:spcPct val="115000"/>
              </a:lnSpc>
              <a:spcAft>
                <a:spcPts val="1000"/>
              </a:spcAft>
            </a:pPr>
            <a:r>
              <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отсутствие должного взаимодействия между гражданами и государством; </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недостаточная эффективность стратегического планирования и подходов по проведению реформ;</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функции государственного аппарата, не ориентированные на потребности населения и бизнеса;</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административный характер государственных услуг; </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неконкурентоспособная государственная служба; </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неэффективный </a:t>
            </a:r>
            <a:r>
              <a:rPr lang="ru-RU" sz="3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квазигосударственный</a:t>
            </a: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сектор; </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неразвитое местное самоуправление;</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чрезмерное регулирование, препятствующее развитию бизнеса; </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низкий уровень доверия граждан к судебной и правоохранительной системам.</a:t>
            </a:r>
            <a:endParaRPr lang="ru-KZ" sz="3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endParaRPr lang="ru-KZ" dirty="0"/>
          </a:p>
        </p:txBody>
      </p:sp>
      <p:sp>
        <p:nvSpPr>
          <p:cNvPr id="4" name="TextBox 3">
            <a:extLst>
              <a:ext uri="{FF2B5EF4-FFF2-40B4-BE49-F238E27FC236}">
                <a16:creationId xmlns:a16="http://schemas.microsoft.com/office/drawing/2014/main" id="{71076BB1-9124-F567-A48C-BACD98B7D61D}"/>
              </a:ext>
            </a:extLst>
          </p:cNvPr>
          <p:cNvSpPr txBox="1"/>
          <p:nvPr/>
        </p:nvSpPr>
        <p:spPr>
          <a:xfrm>
            <a:off x="5287345" y="6487226"/>
            <a:ext cx="6245767" cy="276999"/>
          </a:xfrm>
          <a:prstGeom prst="rect">
            <a:avLst/>
          </a:prstGeom>
          <a:noFill/>
        </p:spPr>
        <p:txBody>
          <a:bodyPr wrap="square" rtlCol="0">
            <a:spAutoFit/>
          </a:bodyPr>
          <a:lstStyle/>
          <a:p>
            <a:pPr algn="r"/>
            <a:r>
              <a:rPr lang="ru-RU" sz="1200" i="1" dirty="0">
                <a:solidFill>
                  <a:srgbClr val="002060"/>
                </a:solidFill>
                <a:latin typeface="Arial" panose="020B0604020202020204" pitchFamily="34" charset="0"/>
                <a:cs typeface="Arial" panose="020B0604020202020204" pitchFamily="34" charset="0"/>
              </a:rPr>
              <a:t>*</a:t>
            </a:r>
            <a:r>
              <a:rPr lang="en-US" sz="1200" i="1" dirty="0">
                <a:solidFill>
                  <a:srgbClr val="002060"/>
                </a:solidFill>
                <a:latin typeface="Arial" panose="020B0604020202020204" pitchFamily="34" charset="0"/>
                <a:cs typeface="Arial" panose="020B0604020202020204" pitchFamily="34" charset="0"/>
              </a:rPr>
              <a:t>https://adilet.zan.kz/rus/docs/U2100000522</a:t>
            </a:r>
            <a:endParaRPr lang="ru-KZ" sz="1200" i="1" dirty="0">
              <a:solidFill>
                <a:srgbClr val="00206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11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9AFF6C-4AC3-D913-8EB9-30AC604CCB72}"/>
              </a:ext>
            </a:extLst>
          </p:cNvPr>
          <p:cNvSpPr>
            <a:spLocks noGrp="1"/>
          </p:cNvSpPr>
          <p:nvPr>
            <p:ph type="title"/>
          </p:nvPr>
        </p:nvSpPr>
        <p:spPr>
          <a:xfrm>
            <a:off x="2234684" y="338036"/>
            <a:ext cx="9302588" cy="934102"/>
          </a:xfrm>
        </p:spPr>
        <p:txBody>
          <a:bodyPr>
            <a:normAutofit fontScale="90000"/>
          </a:bodyPr>
          <a:lstStyle/>
          <a:p>
            <a:r>
              <a:rPr lang="ru-RU"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Основные принципы </a:t>
            </a:r>
            <a:r>
              <a:rPr lang="ru-RU" sz="24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человекоцентричной</a:t>
            </a:r>
            <a:r>
              <a:rPr lang="ru-RU"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модели государственного управления </a:t>
            </a:r>
            <a:r>
              <a:rPr lang="en-US"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ru-RU"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Люди прежде всего</a:t>
            </a:r>
            <a:r>
              <a:rPr lang="en-US"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br>
              <a:rPr lang="ru-KZ"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endParaRPr lang="ru-KZ" sz="2400" dirty="0">
              <a:solidFill>
                <a:srgbClr val="002060"/>
              </a:solidFill>
              <a:latin typeface="Arial" panose="020B0604020202020204" pitchFamily="34" charset="0"/>
              <a:cs typeface="Arial" panose="020B0604020202020204" pitchFamily="34" charset="0"/>
            </a:endParaRPr>
          </a:p>
        </p:txBody>
      </p:sp>
      <p:graphicFrame>
        <p:nvGraphicFramePr>
          <p:cNvPr id="5" name="Схема 4">
            <a:extLst>
              <a:ext uri="{FF2B5EF4-FFF2-40B4-BE49-F238E27FC236}">
                <a16:creationId xmlns:a16="http://schemas.microsoft.com/office/drawing/2014/main" id="{938DE503-A712-4051-BA91-D7510FD3E119}"/>
              </a:ext>
            </a:extLst>
          </p:cNvPr>
          <p:cNvGraphicFramePr/>
          <p:nvPr>
            <p:extLst>
              <p:ext uri="{D42A27DB-BD31-4B8C-83A1-F6EECF244321}">
                <p14:modId xmlns:p14="http://schemas.microsoft.com/office/powerpoint/2010/main" val="985420578"/>
              </p:ext>
            </p:extLst>
          </p:nvPr>
        </p:nvGraphicFramePr>
        <p:xfrm>
          <a:off x="2111052" y="1576874"/>
          <a:ext cx="8098971" cy="475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id="{B42A8BB5-E9D7-4F51-8899-4156F3F160E8}"/>
              </a:ext>
            </a:extLst>
          </p:cNvPr>
          <p:cNvPicPr>
            <a:picLocks noChangeAspect="1"/>
          </p:cNvPicPr>
          <p:nvPr/>
        </p:nvPicPr>
        <p:blipFill>
          <a:blip r:embed="rId7"/>
          <a:stretch>
            <a:fillRect/>
          </a:stretch>
        </p:blipFill>
        <p:spPr>
          <a:xfrm>
            <a:off x="5344109" y="3452909"/>
            <a:ext cx="1632855" cy="1154663"/>
          </a:xfrm>
          <a:prstGeom prst="rect">
            <a:avLst/>
          </a:prstGeom>
        </p:spPr>
      </p:pic>
      <p:sp>
        <p:nvSpPr>
          <p:cNvPr id="7" name="TextBox 6">
            <a:extLst>
              <a:ext uri="{FF2B5EF4-FFF2-40B4-BE49-F238E27FC236}">
                <a16:creationId xmlns:a16="http://schemas.microsoft.com/office/drawing/2014/main" id="{6CBDD0BD-2EC2-486F-96AE-98CBAF214723}"/>
              </a:ext>
            </a:extLst>
          </p:cNvPr>
          <p:cNvSpPr txBox="1"/>
          <p:nvPr/>
        </p:nvSpPr>
        <p:spPr>
          <a:xfrm>
            <a:off x="8418545" y="1637429"/>
            <a:ext cx="3415004" cy="1015663"/>
          </a:xfrm>
          <a:prstGeom prst="rect">
            <a:avLst/>
          </a:prstGeom>
          <a:noFill/>
        </p:spPr>
        <p:txBody>
          <a:bodyPr wrap="square" rtlCol="0">
            <a:spAutoFit/>
          </a:bodyPr>
          <a:lstStyle/>
          <a:p>
            <a:r>
              <a:rPr lang="ru-RU" sz="1200" dirty="0">
                <a:solidFill>
                  <a:srgbClr val="002060"/>
                </a:solidFill>
                <a:latin typeface="Arial" panose="020B0604020202020204" pitchFamily="34" charset="0"/>
                <a:cs typeface="Arial" panose="020B0604020202020204" pitchFamily="34" charset="0"/>
              </a:rPr>
              <a:t>Измерение эффективности государственной политики, программ,  проекта должно отталкиваться от эффекта, который они оказывают на </a:t>
            </a:r>
            <a:r>
              <a:rPr lang="ru-RU" sz="1200" b="1" dirty="0">
                <a:solidFill>
                  <a:srgbClr val="002060"/>
                </a:solidFill>
                <a:latin typeface="Arial" panose="020B0604020202020204" pitchFamily="34" charset="0"/>
                <a:cs typeface="Arial" panose="020B0604020202020204" pitchFamily="34" charset="0"/>
              </a:rPr>
              <a:t>благосостояние и качество жизни населения</a:t>
            </a:r>
            <a:r>
              <a:rPr lang="ru-RU" sz="1200" dirty="0">
                <a:solidFill>
                  <a:srgbClr val="002060"/>
                </a:solidFill>
                <a:latin typeface="Arial" panose="020B0604020202020204" pitchFamily="34" charset="0"/>
                <a:cs typeface="Arial" panose="020B0604020202020204" pitchFamily="34" charset="0"/>
              </a:rPr>
              <a:t>.</a:t>
            </a:r>
          </a:p>
        </p:txBody>
      </p:sp>
      <p:sp>
        <p:nvSpPr>
          <p:cNvPr id="9" name="Стрелка: влево 8">
            <a:extLst>
              <a:ext uri="{FF2B5EF4-FFF2-40B4-BE49-F238E27FC236}">
                <a16:creationId xmlns:a16="http://schemas.microsoft.com/office/drawing/2014/main" id="{8B131126-1E2D-4291-9959-A2E2E69E0EE8}"/>
              </a:ext>
            </a:extLst>
          </p:cNvPr>
          <p:cNvSpPr/>
          <p:nvPr/>
        </p:nvSpPr>
        <p:spPr>
          <a:xfrm>
            <a:off x="7434942" y="2065950"/>
            <a:ext cx="793102" cy="1586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4612160E-C35E-4239-B3C7-2373CD86DCFE}"/>
              </a:ext>
            </a:extLst>
          </p:cNvPr>
          <p:cNvSpPr txBox="1"/>
          <p:nvPr/>
        </p:nvSpPr>
        <p:spPr>
          <a:xfrm>
            <a:off x="9668847" y="2939191"/>
            <a:ext cx="2183364" cy="1200329"/>
          </a:xfrm>
          <a:prstGeom prst="rect">
            <a:avLst/>
          </a:prstGeom>
          <a:noFill/>
        </p:spPr>
        <p:txBody>
          <a:bodyPr wrap="square" rtlCol="0">
            <a:spAutoFit/>
          </a:bodyPr>
          <a:lstStyle/>
          <a:p>
            <a:r>
              <a:rPr lang="ru-RU" sz="1200" dirty="0">
                <a:solidFill>
                  <a:srgbClr val="002060"/>
                </a:solidFill>
                <a:latin typeface="Arial" panose="020B0604020202020204" pitchFamily="34" charset="0"/>
                <a:cs typeface="Arial" panose="020B0604020202020204" pitchFamily="34" charset="0"/>
              </a:rPr>
              <a:t>Достижение поставленных целей и задач с наиболее эффективным использованием имеющихся ресурсов государства.</a:t>
            </a:r>
          </a:p>
        </p:txBody>
      </p:sp>
      <p:sp>
        <p:nvSpPr>
          <p:cNvPr id="12" name="Стрелка: влево 11">
            <a:extLst>
              <a:ext uri="{FF2B5EF4-FFF2-40B4-BE49-F238E27FC236}">
                <a16:creationId xmlns:a16="http://schemas.microsoft.com/office/drawing/2014/main" id="{F728F9FC-E7FC-41CC-9E88-E5875955571A}"/>
              </a:ext>
            </a:extLst>
          </p:cNvPr>
          <p:cNvSpPr/>
          <p:nvPr/>
        </p:nvSpPr>
        <p:spPr>
          <a:xfrm>
            <a:off x="9283959" y="3519971"/>
            <a:ext cx="384888" cy="1574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E67D459B-9212-48AA-9925-EADC3E6A230D}"/>
              </a:ext>
            </a:extLst>
          </p:cNvPr>
          <p:cNvSpPr txBox="1"/>
          <p:nvPr/>
        </p:nvSpPr>
        <p:spPr>
          <a:xfrm>
            <a:off x="9176627" y="5319823"/>
            <a:ext cx="2360645" cy="1015663"/>
          </a:xfrm>
          <a:prstGeom prst="rect">
            <a:avLst/>
          </a:prstGeom>
          <a:noFill/>
        </p:spPr>
        <p:txBody>
          <a:bodyPr wrap="square" rtlCol="0">
            <a:spAutoFit/>
          </a:bodyPr>
          <a:lstStyle/>
          <a:p>
            <a:r>
              <a:rPr lang="ru-RU" sz="1200" dirty="0">
                <a:solidFill>
                  <a:srgbClr val="002060"/>
                </a:solidFill>
                <a:latin typeface="Arial" panose="020B0604020202020204" pitchFamily="34" charset="0"/>
                <a:cs typeface="Arial" panose="020B0604020202020204" pitchFamily="34" charset="0"/>
              </a:rPr>
              <a:t>Информационная открытость, доступность, подотчетность обществу.</a:t>
            </a:r>
          </a:p>
          <a:p>
            <a:r>
              <a:rPr lang="ru-RU" sz="1200" dirty="0">
                <a:solidFill>
                  <a:srgbClr val="002060"/>
                </a:solidFill>
                <a:latin typeface="Arial" panose="020B0604020202020204" pitchFamily="34" charset="0"/>
                <a:cs typeface="Arial" panose="020B0604020202020204" pitchFamily="34" charset="0"/>
              </a:rPr>
              <a:t>Участие граждан в принятии государственных решений </a:t>
            </a:r>
          </a:p>
        </p:txBody>
      </p:sp>
      <p:sp>
        <p:nvSpPr>
          <p:cNvPr id="14" name="Стрелка: влево 13">
            <a:extLst>
              <a:ext uri="{FF2B5EF4-FFF2-40B4-BE49-F238E27FC236}">
                <a16:creationId xmlns:a16="http://schemas.microsoft.com/office/drawing/2014/main" id="{97EB8F4A-258A-47DB-A2F6-EB1729AF14AD}"/>
              </a:ext>
            </a:extLst>
          </p:cNvPr>
          <p:cNvSpPr/>
          <p:nvPr/>
        </p:nvSpPr>
        <p:spPr>
          <a:xfrm>
            <a:off x="8638980" y="5682342"/>
            <a:ext cx="494522" cy="1772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id="{7EB8F974-EA82-43EB-B3A3-55722C4A2E89}"/>
              </a:ext>
            </a:extLst>
          </p:cNvPr>
          <p:cNvSpPr txBox="1"/>
          <p:nvPr/>
        </p:nvSpPr>
        <p:spPr>
          <a:xfrm>
            <a:off x="1253024" y="5319823"/>
            <a:ext cx="2052736" cy="1015663"/>
          </a:xfrm>
          <a:prstGeom prst="rect">
            <a:avLst/>
          </a:prstGeom>
          <a:noFill/>
        </p:spPr>
        <p:txBody>
          <a:bodyPr wrap="square" rtlCol="0">
            <a:spAutoFit/>
          </a:bodyPr>
          <a:lstStyle/>
          <a:p>
            <a:r>
              <a:rPr lang="ru-RU" sz="1200" dirty="0">
                <a:solidFill>
                  <a:srgbClr val="002060"/>
                </a:solidFill>
                <a:latin typeface="Arial" panose="020B0604020202020204" pitchFamily="34" charset="0"/>
                <a:cs typeface="Arial" panose="020B0604020202020204" pitchFamily="34" charset="0"/>
              </a:rPr>
              <a:t>Готовность к изменениям должна стать важнейшим принципом каждодневной деятельности всех государственных органов</a:t>
            </a:r>
          </a:p>
        </p:txBody>
      </p:sp>
      <p:sp>
        <p:nvSpPr>
          <p:cNvPr id="16" name="Стрелка: вправо 15">
            <a:extLst>
              <a:ext uri="{FF2B5EF4-FFF2-40B4-BE49-F238E27FC236}">
                <a16:creationId xmlns:a16="http://schemas.microsoft.com/office/drawing/2014/main" id="{BB97C548-5F3B-4D13-86F3-190E9416C66C}"/>
              </a:ext>
            </a:extLst>
          </p:cNvPr>
          <p:cNvSpPr/>
          <p:nvPr/>
        </p:nvSpPr>
        <p:spPr>
          <a:xfrm>
            <a:off x="3305760" y="5689640"/>
            <a:ext cx="494522" cy="177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370E421C-E7C5-4F88-929D-5955CE65C872}"/>
              </a:ext>
            </a:extLst>
          </p:cNvPr>
          <p:cNvSpPr txBox="1"/>
          <p:nvPr/>
        </p:nvSpPr>
        <p:spPr>
          <a:xfrm>
            <a:off x="718457" y="2721535"/>
            <a:ext cx="2355202" cy="1754326"/>
          </a:xfrm>
          <a:prstGeom prst="rect">
            <a:avLst/>
          </a:prstGeom>
          <a:noFill/>
        </p:spPr>
        <p:txBody>
          <a:bodyPr wrap="square" rtlCol="0">
            <a:spAutoFit/>
          </a:bodyPr>
          <a:lstStyle/>
          <a:p>
            <a:r>
              <a:rPr lang="ru-RU" sz="1200" dirty="0">
                <a:solidFill>
                  <a:srgbClr val="002060"/>
                </a:solidFill>
                <a:latin typeface="Arial" panose="020B0604020202020204" pitchFamily="34" charset="0"/>
                <a:cs typeface="Arial" panose="020B0604020202020204" pitchFamily="34" charset="0"/>
              </a:rPr>
              <a:t>Государственные решения принимаются только при наличии достаточной объективной доказательной базы, основанной</a:t>
            </a:r>
          </a:p>
          <a:p>
            <a:r>
              <a:rPr lang="ru-RU" sz="1200" dirty="0">
                <a:solidFill>
                  <a:srgbClr val="002060"/>
                </a:solidFill>
                <a:latin typeface="Arial" panose="020B0604020202020204" pitchFamily="34" charset="0"/>
                <a:cs typeface="Arial" panose="020B0604020202020204" pitchFamily="34" charset="0"/>
              </a:rPr>
              <a:t>на методах научного исследования (объективность, повторяемость, апробация)</a:t>
            </a:r>
          </a:p>
        </p:txBody>
      </p:sp>
      <p:sp>
        <p:nvSpPr>
          <p:cNvPr id="18" name="Стрелка: вправо 17">
            <a:extLst>
              <a:ext uri="{FF2B5EF4-FFF2-40B4-BE49-F238E27FC236}">
                <a16:creationId xmlns:a16="http://schemas.microsoft.com/office/drawing/2014/main" id="{5DFBE180-C71F-4EB5-B326-9B6065376491}"/>
              </a:ext>
            </a:extLst>
          </p:cNvPr>
          <p:cNvSpPr/>
          <p:nvPr/>
        </p:nvSpPr>
        <p:spPr>
          <a:xfrm>
            <a:off x="2597797" y="3598699"/>
            <a:ext cx="475862" cy="15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15845336"/>
      </p:ext>
    </p:extLst>
  </p:cSld>
  <p:clrMapOvr>
    <a:masterClrMapping/>
  </p:clrMapOvr>
</p:sld>
</file>

<file path=ppt/theme/theme1.xml><?xml version="1.0" encoding="utf-8"?>
<a:theme xmlns:a="http://schemas.openxmlformats.org/drawingml/2006/main" name="Легкий дым">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1141</TotalTime>
  <Words>2527</Words>
  <Application>Microsoft Office PowerPoint</Application>
  <PresentationFormat>Широкоэкранный</PresentationFormat>
  <Paragraphs>240</Paragraphs>
  <Slides>18</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Century Gothic</vt:lpstr>
      <vt:lpstr>Times New Roman</vt:lpstr>
      <vt:lpstr>Wingdings 3</vt:lpstr>
      <vt:lpstr>Легкий дым</vt:lpstr>
      <vt:lpstr>Проектное мышление в условиях новой модели государственного управления Казахстана - «Люди прежде всего»</vt:lpstr>
      <vt:lpstr>ПРОЕКТНОЕ МЫШЛЕНИЕ. МЫШЛЕНИЕ ИЗМЕНЕНИЙ</vt:lpstr>
      <vt:lpstr>Презентация PowerPoint</vt:lpstr>
      <vt:lpstr>Презентация PowerPoint</vt:lpstr>
      <vt:lpstr>Послание народу Казахстана Президента РК К.- К. Токаева* 1 сентября 2020 года   </vt:lpstr>
      <vt:lpstr>Исследование АГУ по заказу Хаба "Совершенствование менеджмента государственных органов” (2020 год)*  </vt:lpstr>
      <vt:lpstr>4 AGILE – ЦЕННОСТИ ПРОЕКТНОГО МЕНЕДЖМЕНТА</vt:lpstr>
      <vt:lpstr>Новая “человекоцентричная” модель государственного управления “ЛЮДИ ПРЕЖДЕ ВСЕГО“* февраль 2021 года </vt:lpstr>
      <vt:lpstr>Основные принципы человекоцентричной модели государственного управления “Люди прежде всего“ </vt:lpstr>
      <vt:lpstr>План действий по реализации Концепции новой модели государственного управления  “ЛЮДИ ПРЕЖДЕ ВСЕГО“</vt:lpstr>
      <vt:lpstr>Исследование АГУ по заказу Хаба "Совершенствование менеджмента государственных органов” (2020 год)</vt:lpstr>
      <vt:lpstr>План действий по реализации Концепции новой модели государственного управления  “ЛЮДИ ПРЕЖДЕ ВСЕГО“</vt:lpstr>
      <vt:lpstr>Исследование АГУ по заказу Хаба "Совершенствование менеджмента государственных органов” (2020 год)</vt:lpstr>
      <vt:lpstr>План действий по реализации Концепции новой модели государственного управления  “ЛЮДИ ПРЕЖДЕ ВСЕГО“</vt:lpstr>
      <vt:lpstr>Отчет о реализации Плана действий по реализации Концепции “Люди прежде всего“ (июнь 2023 год)</vt:lpstr>
      <vt:lpstr>Отчет о реализации Плана действий по реализации Концепции “Люди прежде всего“ (июнь 2023 год)</vt:lpstr>
      <vt:lpstr>Отчет о реализации Плана действий по реализации Концепции “Люди прежде всего“ (июнь 2023 год)</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EXTANSION CENTRE TOU</dc:title>
  <dc:creator>Гульнара Исенова</dc:creator>
  <cp:lastModifiedBy>Исенова Гульнара Константиновна</cp:lastModifiedBy>
  <cp:revision>59</cp:revision>
  <dcterms:created xsi:type="dcterms:W3CDTF">2023-08-21T09:11:48Z</dcterms:created>
  <dcterms:modified xsi:type="dcterms:W3CDTF">2023-11-22T10:21:58Z</dcterms:modified>
</cp:coreProperties>
</file>