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20"/>
  </p:notesMasterIdLst>
  <p:sldIdLst>
    <p:sldId id="304" r:id="rId2"/>
    <p:sldId id="280" r:id="rId3"/>
    <p:sldId id="274" r:id="rId4"/>
    <p:sldId id="305" r:id="rId5"/>
    <p:sldId id="285" r:id="rId6"/>
    <p:sldId id="294" r:id="rId7"/>
    <p:sldId id="297" r:id="rId8"/>
    <p:sldId id="302" r:id="rId9"/>
    <p:sldId id="307" r:id="rId10"/>
    <p:sldId id="299" r:id="rId11"/>
    <p:sldId id="300" r:id="rId12"/>
    <p:sldId id="308" r:id="rId13"/>
    <p:sldId id="309" r:id="rId14"/>
    <p:sldId id="265" r:id="rId15"/>
    <p:sldId id="256" r:id="rId16"/>
    <p:sldId id="257" r:id="rId17"/>
    <p:sldId id="258" r:id="rId18"/>
    <p:sldId id="282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C1C9"/>
    <a:srgbClr val="42556B"/>
    <a:srgbClr val="4493D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0514" autoAdjust="0"/>
    <p:restoredTop sz="94493" autoAdjust="0"/>
  </p:normalViewPr>
  <p:slideViewPr>
    <p:cSldViewPr snapToGrid="0">
      <p:cViewPr varScale="1">
        <p:scale>
          <a:sx n="68" d="100"/>
          <a:sy n="68" d="100"/>
        </p:scale>
        <p:origin x="-306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F494DE-64BD-44C4-88FE-2A0D81B42FBB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7666F7-02AC-4FDE-B26E-F03D1EC6E8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46344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4F4CD-C2FB-49FD-8F6E-1C54BD19A251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962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962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32B98AF-5624-4760-A28F-E68910C4AFFF}" type="slidenum">
              <a:rPr lang="fr-CA" altLang="ru-RU" smtClean="0">
                <a:solidFill>
                  <a:srgbClr val="000000"/>
                </a:solidFill>
                <a:cs typeface="Arial" charset="0"/>
              </a:rPr>
              <a:pPr/>
              <a:t>2</a:t>
            </a:fld>
            <a:endParaRPr lang="fr-CA" altLang="ru-RU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003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1003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345E7E6-641A-4690-BF83-62822F3595F4}" type="slidenum">
              <a:rPr lang="fr-CA" altLang="ru-RU" smtClean="0">
                <a:solidFill>
                  <a:srgbClr val="000000"/>
                </a:solidFill>
                <a:cs typeface="Arial" charset="0"/>
              </a:rPr>
              <a:pPr/>
              <a:t>4</a:t>
            </a:fld>
            <a:endParaRPr lang="fr-CA" altLang="ru-RU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666F7-02AC-4FDE-B26E-F03D1EC6E8D4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3090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666F7-02AC-4FDE-B26E-F03D1EC6E8D4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83247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3556000" y="0"/>
            <a:ext cx="8636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127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4489157" y="533400"/>
            <a:ext cx="68072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4472589" y="3539864"/>
            <a:ext cx="6819704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7828299" y="6557946"/>
            <a:ext cx="2669952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A806544-D978-4DC4-B893-58D014B5B93F}" type="datetime1">
              <a:rPr lang="ru-RU" smtClean="0"/>
              <a:pPr/>
              <a:t>16.11.2017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3759200" y="6557946"/>
            <a:ext cx="3903629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0507845" y="6556248"/>
            <a:ext cx="784448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27D2239D-C621-409D-AFC2-308A1930A5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593A6E-C011-4B54-A229-D99C0F9E5C6A}" type="datetime1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D2239D-C621-409D-AFC2-308A1930A5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37600" y="274956"/>
            <a:ext cx="2032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657088" y="6557946"/>
            <a:ext cx="2669952" cy="226902"/>
          </a:xfrm>
        </p:spPr>
        <p:txBody>
          <a:bodyPr/>
          <a:lstStyle>
            <a:extLst/>
          </a:lstStyle>
          <a:p>
            <a:fld id="{47201268-91A6-4F40-A5A0-E4EBAA2B9807}" type="datetime1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09600" y="6556248"/>
            <a:ext cx="48768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339328" y="6553200"/>
            <a:ext cx="784448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7D2239D-C621-409D-AFC2-308A1930A5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48D833-0F02-4B7B-9DD0-7DBFC2EE46A1}" type="datetime1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D2239D-C621-409D-AFC2-308A1930A5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2400" y="2821838"/>
            <a:ext cx="8340651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2400" y="1905001"/>
            <a:ext cx="8340651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98984" y="6556810"/>
            <a:ext cx="2669952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0A5C949-093E-4A94-B12E-A8C465E3895C}" type="datetime1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13811" y="6556810"/>
            <a:ext cx="38608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978603" y="6555112"/>
            <a:ext cx="784448" cy="228600"/>
          </a:xfrm>
        </p:spPr>
        <p:txBody>
          <a:bodyPr/>
          <a:lstStyle>
            <a:extLst/>
          </a:lstStyle>
          <a:p>
            <a:fld id="{27D2239D-C621-409D-AFC2-308A1930A5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69392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571744" y="1600201"/>
            <a:ext cx="469392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3A5D0E-3F0A-467B-B0AF-84FE40D3A39C}" type="datetime1">
              <a:rPr lang="ru-RU" smtClean="0"/>
              <a:pPr/>
              <a:t>16.11.2017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D2239D-C621-409D-AFC2-308A1930A5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867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571744" y="5867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1711840"/>
            <a:ext cx="46939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571744" y="1711840"/>
            <a:ext cx="46939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A3ED23-7D32-4477-AE84-6F0A608ADD6E}" type="datetime1">
              <a:rPr lang="ru-RU" smtClean="0"/>
              <a:pPr/>
              <a:t>16.11.2017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D2239D-C621-409D-AFC2-308A1930A5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A267B63-D7C1-44A3-879B-F4901C2A9746}" type="datetime1">
              <a:rPr lang="ru-RU" smtClean="0"/>
              <a:pPr/>
              <a:t>16.11.2017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D2239D-C621-409D-AFC2-308A1930A5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51256B9-37EB-4845-82F8-BF4284D244A1}" type="datetime1">
              <a:rPr lang="ru-RU" smtClean="0"/>
              <a:pPr/>
              <a:t>16.11.2017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D2239D-C621-409D-AFC2-308A1930A5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86384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497416"/>
            <a:ext cx="786384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609600" y="2133600"/>
            <a:ext cx="9652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258D2C-BF07-421C-94ED-D7A109A9E00C}" type="datetime1">
              <a:rPr lang="ru-RU" smtClean="0"/>
              <a:pPr/>
              <a:t>16.11.2017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D2239D-C621-409D-AFC2-308A1930A5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797292" y="1004669"/>
            <a:ext cx="5759369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795609" y="998817"/>
            <a:ext cx="5759369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464" y="1143000"/>
            <a:ext cx="4572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185464" y="3283634"/>
            <a:ext cx="4572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9E3D9EE-DE1D-4E56-A0BA-FA3A2725B845}" type="datetime1">
              <a:rPr lang="ru-RU" smtClean="0"/>
              <a:pPr/>
              <a:t>16.11.2017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D2239D-C621-409D-AFC2-308A1930A53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884909" y="1041002"/>
            <a:ext cx="560832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10871200" y="0"/>
            <a:ext cx="13208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609600" y="1609416"/>
            <a:ext cx="9652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5661248" y="6557946"/>
            <a:ext cx="2669952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718B63A4-5873-4BA0-A45A-99925D4A718A}" type="datetime1">
              <a:rPr lang="ru-RU" smtClean="0"/>
              <a:pPr/>
              <a:t>16.11.2017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609600" y="6557946"/>
            <a:ext cx="48768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8335264" y="6556248"/>
            <a:ext cx="784448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27D2239D-C621-409D-AFC2-308A1930A53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7.png"/><Relationship Id="rId7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tiff"/><Relationship Id="rId5" Type="http://schemas.openxmlformats.org/officeDocument/2006/relationships/image" Target="../media/image41.tiff"/><Relationship Id="rId4" Type="http://schemas.openxmlformats.org/officeDocument/2006/relationships/image" Target="../media/image40.jpeg"/><Relationship Id="rId9" Type="http://schemas.openxmlformats.org/officeDocument/2006/relationships/image" Target="../media/image4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jpeg"/><Relationship Id="rId18" Type="http://schemas.openxmlformats.org/officeDocument/2006/relationships/image" Target="../media/image32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jpeg"/><Relationship Id="rId17" Type="http://schemas.openxmlformats.org/officeDocument/2006/relationships/image" Target="../media/image31.png"/><Relationship Id="rId2" Type="http://schemas.openxmlformats.org/officeDocument/2006/relationships/image" Target="../media/image16.jpe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Azimkhan\Фон-5-1024x5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28718" y="3286125"/>
            <a:ext cx="99060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chemeClr val="tx1">
                      <a:lumMod val="95000"/>
                      <a:lumOff val="5000"/>
                      <a:alpha val="38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ДЕПАРТАМЕНТ АГЕНТСТВА РЕСПУБЛИКИ КАЗАХСТАН </a:t>
            </a:r>
          </a:p>
          <a:p>
            <a:pPr algn="ctr"/>
            <a:r>
              <a:rPr lang="ru-RU" sz="2000" b="1" dirty="0" smtClean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chemeClr val="tx1">
                      <a:lumMod val="95000"/>
                      <a:lumOff val="5000"/>
                      <a:alpha val="38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ПО ДЕЛАМ ГОСУДАРСТВЕННОЙ СЛУЖБЫ И </a:t>
            </a:r>
          </a:p>
          <a:p>
            <a:pPr algn="ctr"/>
            <a:r>
              <a:rPr lang="ru-RU" sz="2000" b="1" dirty="0" smtClean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chemeClr val="tx1">
                      <a:lumMod val="95000"/>
                      <a:lumOff val="5000"/>
                      <a:alpha val="38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ПРОТИВОДЕЙСТВИЮ КОРРУПЦИИ </a:t>
            </a:r>
          </a:p>
          <a:p>
            <a:pPr algn="ctr"/>
            <a:r>
              <a:rPr lang="ru-RU" sz="2000" b="1" dirty="0" smtClean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chemeClr val="tx1">
                      <a:lumMod val="95000"/>
                      <a:lumOff val="5000"/>
                      <a:alpha val="38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ПО ГОРОДУ АЛМАТЫ</a:t>
            </a:r>
            <a:endParaRPr lang="ru-RU" sz="2000" b="1" dirty="0">
              <a:ln w="11430"/>
              <a:solidFill>
                <a:schemeClr val="bg2"/>
              </a:solidFill>
              <a:effectLst>
                <a:outerShdw blurRad="50800" dist="39000" dir="5460000" algn="tl">
                  <a:schemeClr val="tx1">
                    <a:lumMod val="95000"/>
                    <a:lumOff val="5000"/>
                    <a:alpha val="38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С\Desktop\Azimkhan\Anticorruption_agency_KZ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6740" y="462708"/>
            <a:ext cx="3102866" cy="23947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000221" y="64004"/>
            <a:ext cx="10096528" cy="93610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sz="2800" dirty="0" smtClean="0"/>
              <a:t>АНТИКОРРУПЦИОННЫЕ ПЛАКТЫ И БРОШЮРЫ </a:t>
            </a:r>
            <a:endParaRPr lang="ru-RU" sz="2800" dirty="0"/>
          </a:p>
        </p:txBody>
      </p:sp>
      <p:pic>
        <p:nvPicPr>
          <p:cNvPr id="5" name="Picture 2" descr="C:\Users\С\Desktop\Azimkhan\Anticorruption_agency_KZ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349" y="1"/>
            <a:ext cx="1440160" cy="995167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95208" y="1785926"/>
            <a:ext cx="4000485" cy="114300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Разработаны </a:t>
            </a:r>
            <a:r>
              <a:rPr lang="kk-KZ" b="1" dirty="0" smtClean="0"/>
              <a:t>16</a:t>
            </a:r>
            <a:r>
              <a:rPr lang="kk-KZ" dirty="0" smtClean="0"/>
              <a:t> антикоррупционных видеороликов и </a:t>
            </a:r>
            <a:r>
              <a:rPr lang="kk-KZ" b="1" dirty="0" smtClean="0"/>
              <a:t>10</a:t>
            </a:r>
            <a:r>
              <a:rPr lang="kk-KZ" dirty="0" smtClean="0"/>
              <a:t> видов брошюр</a:t>
            </a:r>
            <a:endParaRPr lang="ru-RU" dirty="0"/>
          </a:p>
        </p:txBody>
      </p:sp>
      <p:pic>
        <p:nvPicPr>
          <p:cNvPr id="8" name="Рисунок 7" descr="galochka-check_16x1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2968" y="1847840"/>
            <a:ext cx="298451" cy="223838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95208" y="3429000"/>
            <a:ext cx="4000485" cy="114300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 </a:t>
            </a:r>
            <a:r>
              <a:rPr lang="kk-KZ" b="1" dirty="0" smtClean="0"/>
              <a:t>10</a:t>
            </a:r>
            <a:r>
              <a:rPr lang="kk-KZ" dirty="0" smtClean="0"/>
              <a:t> видов брошюр распространены среди населения города в количестве </a:t>
            </a:r>
            <a:r>
              <a:rPr lang="kk-KZ" b="1" dirty="0" smtClean="0"/>
              <a:t>150 тыс </a:t>
            </a:r>
            <a:endParaRPr lang="ru-RU" dirty="0"/>
          </a:p>
        </p:txBody>
      </p:sp>
      <p:pic>
        <p:nvPicPr>
          <p:cNvPr id="10" name="Рисунок 9" descr="galochka-check_16x1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2968" y="3490914"/>
            <a:ext cx="298451" cy="223838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95208" y="5000636"/>
            <a:ext cx="4000485" cy="164307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В местах массового скопления населения расклеено </a:t>
            </a:r>
            <a:r>
              <a:rPr lang="kk-KZ" b="1" dirty="0" smtClean="0"/>
              <a:t>более 58 тыс</a:t>
            </a:r>
            <a:r>
              <a:rPr lang="kk-KZ" dirty="0" smtClean="0"/>
              <a:t>.  антикоррупционных плактов</a:t>
            </a:r>
            <a:endParaRPr lang="ru-RU" dirty="0"/>
          </a:p>
        </p:txBody>
      </p:sp>
      <p:pic>
        <p:nvPicPr>
          <p:cNvPr id="13" name="Рисунок 12" descr="galochka-check_16x1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2968" y="5062550"/>
            <a:ext cx="298451" cy="223838"/>
          </a:xfrm>
          <a:prstGeom prst="rect">
            <a:avLst/>
          </a:prstGeom>
        </p:spPr>
      </p:pic>
      <p:pic>
        <p:nvPicPr>
          <p:cNvPr id="16386" name="Picture 2" descr="C:\Users\User\Downloads\Роза РымбаеваУЙГ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0987" y="1071546"/>
            <a:ext cx="3524275" cy="2500330"/>
          </a:xfrm>
          <a:prstGeom prst="rect">
            <a:avLst/>
          </a:prstGeom>
          <a:noFill/>
        </p:spPr>
      </p:pic>
      <p:pic>
        <p:nvPicPr>
          <p:cNvPr id="16388" name="Picture 4" descr="C:\Users\User\Desktop\Azimkhan\final_punch corruption_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0987" y="5357826"/>
            <a:ext cx="3524275" cy="1371600"/>
          </a:xfrm>
          <a:prstGeom prst="rect">
            <a:avLst/>
          </a:prstGeom>
          <a:noFill/>
        </p:spPr>
      </p:pic>
      <p:pic>
        <p:nvPicPr>
          <p:cNvPr id="16389" name="Picture 5" descr="C:\Users\User\Desktop\Azimkhan\final_punch corruption_kz_0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0987" y="3857628"/>
            <a:ext cx="3524275" cy="1371600"/>
          </a:xfrm>
          <a:prstGeom prst="rect">
            <a:avLst/>
          </a:prstGeom>
          <a:noFill/>
        </p:spPr>
      </p:pic>
      <p:pic>
        <p:nvPicPr>
          <p:cNvPr id="16390" name="Picture 6" descr="C:\Users\User\Desktop\Azimkhan\рус_просмотровый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96528" y="3857628"/>
            <a:ext cx="2000264" cy="2857520"/>
          </a:xfrm>
          <a:prstGeom prst="rect">
            <a:avLst/>
          </a:prstGeom>
          <a:noFill/>
        </p:spPr>
      </p:pic>
      <p:pic>
        <p:nvPicPr>
          <p:cNvPr id="16391" name="Picture 7" descr="C:\Users\User\Desktop\Azimkhan\каз_просмотровый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0513" y="3857628"/>
            <a:ext cx="2150484" cy="2857520"/>
          </a:xfrm>
          <a:prstGeom prst="rect">
            <a:avLst/>
          </a:prstGeom>
          <a:noFill/>
        </p:spPr>
      </p:pic>
      <p:pic>
        <p:nvPicPr>
          <p:cNvPr id="16392" name="Picture 8" descr="C:\Users\User\Desktop\Azimkhan\Аружан Саин.t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0513" y="1071546"/>
            <a:ext cx="4305281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С\Desktop\Azimkhan\Anticorruption_agency_KZ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349" y="1"/>
            <a:ext cx="1440160" cy="995167"/>
          </a:xfrm>
          <a:prstGeom prst="rect">
            <a:avLst/>
          </a:prstGeom>
          <a:noFill/>
        </p:spPr>
      </p:pic>
      <p:pic>
        <p:nvPicPr>
          <p:cNvPr id="6" name="Picture 8" descr="K:\стенд\55555\Акимат\Бостандыкский  район\IMG_1149-10-04-17-02-3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2992" y="1428736"/>
            <a:ext cx="3524275" cy="2428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95208" y="1428736"/>
            <a:ext cx="4667283" cy="192882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Всем </a:t>
            </a:r>
            <a:r>
              <a:rPr lang="kk-KZ" b="1" dirty="0" smtClean="0"/>
              <a:t>528 тыс</a:t>
            </a:r>
            <a:r>
              <a:rPr lang="kk-KZ" dirty="0" smtClean="0"/>
              <a:t>. владельцев домов и квартир ежемесячно распространяются антикоррупционные флаера, всего с начала года распространено более </a:t>
            </a:r>
            <a:r>
              <a:rPr lang="kk-KZ" b="1" dirty="0" smtClean="0"/>
              <a:t>4,1 млн. </a:t>
            </a:r>
            <a:r>
              <a:rPr lang="kk-KZ" dirty="0" smtClean="0"/>
              <a:t>флаеров</a:t>
            </a:r>
            <a:endParaRPr lang="ru-RU" dirty="0"/>
          </a:p>
        </p:txBody>
      </p:sp>
      <p:pic>
        <p:nvPicPr>
          <p:cNvPr id="8" name="Рисунок 7" descr="galochka-check_16x1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3011" y="1500174"/>
            <a:ext cx="298451" cy="223838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95208" y="3714752"/>
            <a:ext cx="4667283" cy="114300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 По городу размещено </a:t>
            </a:r>
            <a:r>
              <a:rPr lang="kk-KZ" b="1" dirty="0" smtClean="0"/>
              <a:t>42</a:t>
            </a:r>
            <a:r>
              <a:rPr lang="kk-KZ" dirty="0" smtClean="0"/>
              <a:t> баннера</a:t>
            </a:r>
            <a:endParaRPr lang="ru-RU" dirty="0"/>
          </a:p>
        </p:txBody>
      </p:sp>
      <p:pic>
        <p:nvPicPr>
          <p:cNvPr id="10" name="Рисунок 9" descr="galochka-check_16x1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09" y="3786190"/>
            <a:ext cx="298451" cy="223838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95208" y="5143512"/>
            <a:ext cx="4667283" cy="114300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 </a:t>
            </a:r>
            <a:r>
              <a:rPr lang="kk-KZ" b="1" dirty="0" smtClean="0"/>
              <a:t>40 </a:t>
            </a:r>
            <a:r>
              <a:rPr lang="ru-RU" dirty="0" err="1" smtClean="0"/>
              <a:t>ЛЭД-экранов</a:t>
            </a:r>
            <a:r>
              <a:rPr lang="ru-RU" dirty="0" smtClean="0"/>
              <a:t> (</a:t>
            </a:r>
            <a:r>
              <a:rPr lang="ru-RU" i="1" dirty="0" smtClean="0"/>
              <a:t>ТРЦ, в метрополитене, маршрутных автобусах, кинотеатрах транслируются ролики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12" name="Рисунок 11" descr="galochka-check_16x1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3011" y="5214950"/>
            <a:ext cx="298451" cy="223838"/>
          </a:xfrm>
          <a:prstGeom prst="rect">
            <a:avLst/>
          </a:prstGeom>
        </p:spPr>
      </p:pic>
      <p:pic>
        <p:nvPicPr>
          <p:cNvPr id="13" name="Picture 4" descr="K:\стенд\55555\Акимат\11111\IMG_87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67768" y="1428736"/>
            <a:ext cx="3429024" cy="2428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5" descr="C:\Users\User\Desktop\1122\100CANON\IMG_18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2992" y="4000504"/>
            <a:ext cx="3619525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2000221" y="64004"/>
            <a:ext cx="10096528" cy="93610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sz="2800" dirty="0" smtClean="0"/>
              <a:t>АНТИКОРРУПЦИОННЫЕ ФЛАЕРА</a:t>
            </a:r>
            <a:endParaRPr lang="ru-RU" sz="2800" dirty="0"/>
          </a:p>
        </p:txBody>
      </p:sp>
      <p:pic>
        <p:nvPicPr>
          <p:cNvPr id="17" name="Picture 2" descr="F:\стенд\Управление молодежной политики\IMG_813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67768" y="4000504"/>
            <a:ext cx="3428981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С\Desktop\Azimkhan\Anticorruption_agency_KZ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349" y="1"/>
            <a:ext cx="1440160" cy="995167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2000221" y="64004"/>
            <a:ext cx="10096528" cy="93610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sz="2800" dirty="0" smtClean="0"/>
              <a:t>МЕРОПРИЯТИЯ </a:t>
            </a:r>
            <a:endParaRPr lang="ru-RU" sz="28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5208" y="3143248"/>
            <a:ext cx="4667283" cy="114300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 Совместо с Управлением образования проведено </a:t>
            </a:r>
            <a:r>
              <a:rPr lang="kk-KZ" b="1" dirty="0" smtClean="0"/>
              <a:t>2</a:t>
            </a:r>
            <a:r>
              <a:rPr lang="kk-KZ" dirty="0" smtClean="0"/>
              <a:t> слета членов клуба</a:t>
            </a:r>
            <a:endParaRPr lang="ru-RU" dirty="0"/>
          </a:p>
        </p:txBody>
      </p:sp>
      <p:pic>
        <p:nvPicPr>
          <p:cNvPr id="7" name="Рисунок 6" descr="galochka-check_16x1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09" y="3214686"/>
            <a:ext cx="298451" cy="223838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95208" y="4643446"/>
            <a:ext cx="4667283" cy="1714512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конкурс среди преподавателей «Адал ұстаз» на лучшую организацию воспитательной работы в школах</a:t>
            </a:r>
            <a:endParaRPr lang="ru-RU" dirty="0"/>
          </a:p>
        </p:txBody>
      </p:sp>
      <p:pic>
        <p:nvPicPr>
          <p:cNvPr id="9" name="Рисунок 8" descr="galochka-check_16x1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09" y="4714884"/>
            <a:ext cx="298451" cy="223838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95208" y="1142984"/>
            <a:ext cx="4667283" cy="164307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Во всех </a:t>
            </a:r>
            <a:r>
              <a:rPr lang="kk-KZ" b="1" dirty="0" smtClean="0"/>
              <a:t>201</a:t>
            </a:r>
            <a:r>
              <a:rPr lang="kk-KZ" dirty="0" smtClean="0"/>
              <a:t> школах и </a:t>
            </a:r>
            <a:r>
              <a:rPr lang="kk-KZ" b="1" dirty="0" smtClean="0"/>
              <a:t>82 </a:t>
            </a:r>
            <a:r>
              <a:rPr lang="kk-KZ" dirty="0" smtClean="0"/>
              <a:t>колледжах города функционируют клубы «Адал ұрпақ» с охватом </a:t>
            </a:r>
            <a:r>
              <a:rPr lang="kk-KZ" b="1" dirty="0" smtClean="0"/>
              <a:t>60 тыс.</a:t>
            </a:r>
            <a:r>
              <a:rPr lang="kk-KZ" dirty="0" smtClean="0"/>
              <a:t> школьников</a:t>
            </a:r>
            <a:endParaRPr lang="ru-RU" dirty="0"/>
          </a:p>
        </p:txBody>
      </p:sp>
      <p:pic>
        <p:nvPicPr>
          <p:cNvPr id="11" name="Рисунок 10" descr="galochka-check_16x1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09" y="1214422"/>
            <a:ext cx="298451" cy="223838"/>
          </a:xfrm>
          <a:prstGeom prst="rect">
            <a:avLst/>
          </a:prstGeom>
        </p:spPr>
      </p:pic>
      <p:pic>
        <p:nvPicPr>
          <p:cNvPr id="17410" name="Picture 2" descr="D:\Адал Урпак колледж 31.10.2017г\20171031_1021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41" y="1142984"/>
            <a:ext cx="3524275" cy="2571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411" name="Picture 3" descr="D:\Адал Урпак колледж 31.10.2017г\20171031_103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77267" y="1142984"/>
            <a:ext cx="3663863" cy="2571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412" name="Picture 4" descr="D:\фото Адал устаз 28.09.2017г\IMG-20170928-WA00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41" y="3857628"/>
            <a:ext cx="3524275" cy="2643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414" name="Picture 6" descr="D:\фото Адал устаз 28.09.2017г\IMG-20170928-WA008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77267" y="3857628"/>
            <a:ext cx="3619525" cy="2643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С\Desktop\Azimkhan\Anticorruption_agency_KZ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349" y="1"/>
            <a:ext cx="1440160" cy="995167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2000221" y="64004"/>
            <a:ext cx="10096528" cy="93610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sz="2800" dirty="0" smtClean="0"/>
              <a:t>МЕРОПРИЯТИЯ </a:t>
            </a:r>
            <a:endParaRPr lang="ru-RU" sz="28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91251" y="1071546"/>
            <a:ext cx="5810291" cy="192882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В республиканских и местных СМИ размещены </a:t>
            </a:r>
            <a:r>
              <a:rPr lang="kk-KZ" b="1" dirty="0" smtClean="0"/>
              <a:t>404</a:t>
            </a:r>
            <a:r>
              <a:rPr lang="kk-KZ" dirty="0" smtClean="0"/>
              <a:t> статей на антикоррупционную тематику,</a:t>
            </a:r>
            <a:r>
              <a:rPr lang="kk-KZ" b="1" dirty="0" smtClean="0"/>
              <a:t> 98</a:t>
            </a:r>
            <a:r>
              <a:rPr lang="kk-KZ" dirty="0" smtClean="0"/>
              <a:t> сюжетов на телевидении.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90459" y="3214686"/>
            <a:ext cx="5619789" cy="192882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Проект «Гражданский контроль»</a:t>
            </a:r>
            <a:endParaRPr lang="ru-RU" dirty="0"/>
          </a:p>
        </p:txBody>
      </p:sp>
      <p:pic>
        <p:nvPicPr>
          <p:cNvPr id="9" name="Рисунок 8" descr="galochka-check_16x1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960" y="3286125"/>
            <a:ext cx="298451" cy="208401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95251" y="1071546"/>
            <a:ext cx="5714997" cy="192882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Проведен форум студентов «Университеты вне коррупции»</a:t>
            </a:r>
            <a:r>
              <a:rPr lang="en-US" dirty="0" smtClean="0"/>
              <a:t> </a:t>
            </a:r>
            <a:endParaRPr lang="ru-RU" dirty="0" smtClean="0"/>
          </a:p>
          <a:p>
            <a:pPr algn="ctr"/>
            <a:r>
              <a:rPr lang="kk-KZ" b="1" dirty="0" smtClean="0"/>
              <a:t>38</a:t>
            </a:r>
            <a:r>
              <a:rPr lang="kk-KZ" dirty="0" smtClean="0"/>
              <a:t> вузами и </a:t>
            </a:r>
            <a:r>
              <a:rPr lang="kk-KZ" b="1" dirty="0" smtClean="0"/>
              <a:t>82</a:t>
            </a:r>
            <a:r>
              <a:rPr lang="kk-KZ" dirty="0" smtClean="0"/>
              <a:t> колледжами подписаны  Хартия о поддержании и реализации политики противодействия и профилактики коррупции</a:t>
            </a:r>
            <a:endParaRPr lang="ru-RU" dirty="0"/>
          </a:p>
        </p:txBody>
      </p:sp>
      <p:pic>
        <p:nvPicPr>
          <p:cNvPr id="11" name="Рисунок 10" descr="galochka-check_16x1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6211" y="1142984"/>
            <a:ext cx="298451" cy="223838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6191251" y="3214686"/>
            <a:ext cx="5810291" cy="192882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организована деятельность общественной приемной , в том числе в СпецЦОНе в которую которую обратилось и получили консультацию – 1000 граждан </a:t>
            </a:r>
          </a:p>
          <a:p>
            <a:pPr algn="ctr"/>
            <a:r>
              <a:rPr lang="kk-KZ" dirty="0" smtClean="0"/>
              <a:t>проведено </a:t>
            </a:r>
            <a:r>
              <a:rPr lang="kk-KZ" b="1" dirty="0" smtClean="0"/>
              <a:t>290</a:t>
            </a:r>
            <a:r>
              <a:rPr lang="kk-KZ" dirty="0" smtClean="0"/>
              <a:t> круглых столов и семинаров</a:t>
            </a:r>
            <a:endParaRPr lang="ru-RU" dirty="0"/>
          </a:p>
        </p:txBody>
      </p:sp>
      <p:pic>
        <p:nvPicPr>
          <p:cNvPr id="16" name="Рисунок 15" descr="galochka-check_16x1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54" y="3286124"/>
            <a:ext cx="371540" cy="223838"/>
          </a:xfrm>
          <a:prstGeom prst="rect">
            <a:avLst/>
          </a:prstGeom>
        </p:spPr>
      </p:pic>
      <p:sp>
        <p:nvSpPr>
          <p:cNvPr id="19" name="Скругленный прямоугольник 18"/>
          <p:cNvSpPr/>
          <p:nvPr/>
        </p:nvSpPr>
        <p:spPr>
          <a:xfrm>
            <a:off x="190459" y="5214950"/>
            <a:ext cx="5619789" cy="150019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Проект «тайный покупатель»</a:t>
            </a:r>
            <a:endParaRPr lang="ru-RU" dirty="0"/>
          </a:p>
        </p:txBody>
      </p:sp>
      <p:pic>
        <p:nvPicPr>
          <p:cNvPr id="20" name="Рисунок 19" descr="galochka-check_16x1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6211" y="5286388"/>
            <a:ext cx="298451" cy="223838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6191251" y="5214950"/>
            <a:ext cx="5810291" cy="150019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выявлены нарушения в деятельности </a:t>
            </a:r>
            <a:r>
              <a:rPr lang="kk-KZ" b="1" dirty="0" smtClean="0"/>
              <a:t>17 </a:t>
            </a:r>
            <a:r>
              <a:rPr lang="kk-KZ" dirty="0" smtClean="0"/>
              <a:t>услугодателей, в т.ч. коррупционного характера</a:t>
            </a:r>
            <a:endParaRPr lang="ru-RU" dirty="0"/>
          </a:p>
        </p:txBody>
      </p:sp>
      <p:pic>
        <p:nvPicPr>
          <p:cNvPr id="22" name="Рисунок 21" descr="galochka-check_16x1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7003" y="5286388"/>
            <a:ext cx="371541" cy="223838"/>
          </a:xfrm>
          <a:prstGeom prst="rect">
            <a:avLst/>
          </a:prstGeom>
        </p:spPr>
      </p:pic>
      <p:pic>
        <p:nvPicPr>
          <p:cNvPr id="23" name="Рисунок 22" descr="galochka-check_16x1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7003" y="1214422"/>
            <a:ext cx="371540" cy="223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9000">
              <a:schemeClr val="accent1">
                <a:lumMod val="5000"/>
                <a:lumOff val="95000"/>
                <a:alpha val="31000"/>
              </a:schemeClr>
            </a:gs>
            <a:gs pos="59000">
              <a:srgbClr val="BBD6EE"/>
            </a:gs>
            <a:gs pos="82000">
              <a:schemeClr val="accent1">
                <a:lumMod val="45000"/>
                <a:lumOff val="55000"/>
              </a:schemeClr>
            </a:gs>
            <a:gs pos="88000">
              <a:schemeClr val="accent1">
                <a:lumMod val="45000"/>
                <a:lumOff val="55000"/>
              </a:schemeClr>
            </a:gs>
            <a:gs pos="3356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2302" y="770297"/>
            <a:ext cx="11000095" cy="4186616"/>
          </a:xfrm>
        </p:spPr>
        <p:txBody>
          <a:bodyPr>
            <a:normAutofit/>
          </a:bodyPr>
          <a:lstStyle/>
          <a:p>
            <a:pPr algn="ctr"/>
            <a:r>
              <a:rPr lang="kk-KZ" sz="4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КОМПЛЕКСНЫЙ ПЛАН </a:t>
            </a:r>
            <a:br>
              <a:rPr lang="kk-KZ" sz="4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kk-KZ" sz="4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 ФОРМИРОВАНИЮ</a:t>
            </a:r>
            <a:br>
              <a:rPr lang="kk-KZ" sz="4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kk-KZ" sz="4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АНТИКОРРУПЦИОННОЙ КУЛЬТУРЫ </a:t>
            </a:r>
            <a:br>
              <a:rPr lang="kk-KZ" sz="4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kk-KZ" sz="4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ОБЩЕСТВЕ НА 2017 ГОД</a:t>
            </a:r>
            <a:endParaRPr lang="ru-RU" sz="44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2239D-C621-409D-AFC2-308A1930A538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8887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7591" y="240038"/>
            <a:ext cx="1158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КОМПЛЕКСНЫЙ ПЛАН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/>
              <a:t>по </a:t>
            </a:r>
            <a:r>
              <a:rPr lang="ru-RU" b="1" dirty="0" err="1" smtClean="0"/>
              <a:t>формировани</a:t>
            </a:r>
            <a:r>
              <a:rPr lang="kk-KZ" b="1" dirty="0"/>
              <a:t>ю</a:t>
            </a:r>
            <a:r>
              <a:rPr lang="ru-RU" b="1" dirty="0" smtClean="0"/>
              <a:t> антикоррупционной культуры в обществе на 2017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85185" y="2377540"/>
            <a:ext cx="223886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Arial Narrow" panose="020B0606020202030204" pitchFamily="34" charset="0"/>
              </a:rPr>
              <a:t>Проект </a:t>
            </a:r>
            <a:r>
              <a:rPr lang="ru-RU" b="1" i="1" dirty="0">
                <a:latin typeface="Arial Narrow" panose="020B0606020202030204" pitchFamily="34" charset="0"/>
              </a:rPr>
              <a:t>«</a:t>
            </a:r>
            <a:r>
              <a:rPr lang="kk-KZ" b="1" i="1" dirty="0">
                <a:latin typeface="Arial Narrow" panose="020B0606020202030204" pitchFamily="34" charset="0"/>
              </a:rPr>
              <a:t>Оқулық</a:t>
            </a:r>
            <a:r>
              <a:rPr lang="ru-RU" b="1" i="1" dirty="0" smtClean="0">
                <a:latin typeface="Arial Narrow" panose="020B0606020202030204" pitchFamily="34" charset="0"/>
              </a:rPr>
              <a:t>»</a:t>
            </a:r>
            <a:endParaRPr lang="ru-RU" b="1" dirty="0">
              <a:latin typeface="Arial Narrow" panose="020B0606020202030204" pitchFamily="34" charset="0"/>
            </a:endParaRPr>
          </a:p>
          <a:p>
            <a:endParaRPr lang="ru-RU" b="1" i="1" dirty="0" smtClean="0">
              <a:latin typeface="Arial Narrow" panose="020B0606020202030204" pitchFamily="34" charset="0"/>
            </a:endParaRPr>
          </a:p>
          <a:p>
            <a:r>
              <a:rPr lang="ru-RU" b="1" i="1" dirty="0" smtClean="0">
                <a:latin typeface="Arial Narrow" panose="020B0606020202030204" pitchFamily="34" charset="0"/>
              </a:rPr>
              <a:t>Проект </a:t>
            </a:r>
            <a:r>
              <a:rPr lang="ru-RU" b="1" i="1" dirty="0">
                <a:latin typeface="Arial Narrow" panose="020B0606020202030204" pitchFamily="34" charset="0"/>
              </a:rPr>
              <a:t>«</a:t>
            </a:r>
            <a:r>
              <a:rPr lang="kk-KZ" b="1" i="1" dirty="0">
                <a:latin typeface="Arial Narrow" panose="020B0606020202030204" pitchFamily="34" charset="0"/>
              </a:rPr>
              <a:t>Тәрбие</a:t>
            </a:r>
            <a:r>
              <a:rPr lang="ru-RU" b="1" i="1" dirty="0" smtClean="0">
                <a:latin typeface="Arial Narrow" panose="020B0606020202030204" pitchFamily="34" charset="0"/>
              </a:rPr>
              <a:t>»</a:t>
            </a:r>
          </a:p>
          <a:p>
            <a:endParaRPr lang="ru-RU" b="1" dirty="0" smtClean="0">
              <a:latin typeface="Arial Narrow" panose="020B0606020202030204" pitchFamily="34" charset="0"/>
            </a:endParaRPr>
          </a:p>
          <a:p>
            <a:r>
              <a:rPr lang="ru-RU" b="1" i="1" dirty="0">
                <a:latin typeface="Arial Narrow" panose="020B0606020202030204" pitchFamily="34" charset="0"/>
              </a:rPr>
              <a:t>Проект «</a:t>
            </a:r>
            <a:r>
              <a:rPr lang="kk-KZ" b="1" i="1" dirty="0">
                <a:latin typeface="Arial Narrow" panose="020B0606020202030204" pitchFamily="34" charset="0"/>
              </a:rPr>
              <a:t>Ғылым</a:t>
            </a:r>
            <a:r>
              <a:rPr lang="ru-RU" b="1" i="1" dirty="0" smtClean="0">
                <a:latin typeface="Arial Narrow" panose="020B0606020202030204" pitchFamily="34" charset="0"/>
              </a:rPr>
              <a:t>»</a:t>
            </a:r>
          </a:p>
          <a:p>
            <a:endParaRPr lang="ru-RU" b="1" i="1" dirty="0" smtClean="0">
              <a:latin typeface="Arial Narrow" panose="020B0606020202030204" pitchFamily="34" charset="0"/>
            </a:endParaRPr>
          </a:p>
          <a:p>
            <a:r>
              <a:rPr lang="ru-RU" b="1" i="1" dirty="0">
                <a:latin typeface="Arial Narrow" panose="020B0606020202030204" pitchFamily="34" charset="0"/>
              </a:rPr>
              <a:t>Проект «</a:t>
            </a:r>
            <a:r>
              <a:rPr lang="kk-KZ" b="1" i="1" dirty="0">
                <a:latin typeface="Arial Narrow" panose="020B0606020202030204" pitchFamily="34" charset="0"/>
              </a:rPr>
              <a:t>Байқау</a:t>
            </a:r>
            <a:r>
              <a:rPr lang="ru-RU" b="1" i="1" dirty="0" smtClean="0">
                <a:latin typeface="Arial Narrow" panose="020B0606020202030204" pitchFamily="34" charset="0"/>
              </a:rPr>
              <a:t>»</a:t>
            </a:r>
            <a:endParaRPr lang="ru-RU" b="1" i="1" dirty="0">
              <a:latin typeface="Arial Narrow" panose="020B0606020202030204" pitchFamily="34" charset="0"/>
            </a:endParaRPr>
          </a:p>
          <a:p>
            <a:endParaRPr lang="ru-RU" b="1" i="1" dirty="0" smtClean="0">
              <a:latin typeface="Arial Narrow" panose="020B0606020202030204" pitchFamily="34" charset="0"/>
            </a:endParaRPr>
          </a:p>
          <a:p>
            <a:r>
              <a:rPr lang="ru-RU" b="1" i="1" dirty="0">
                <a:latin typeface="Arial Narrow" panose="020B0606020202030204" pitchFamily="34" charset="0"/>
              </a:rPr>
              <a:t>Проект «</a:t>
            </a:r>
            <a:r>
              <a:rPr lang="kk-KZ" b="1" i="1" dirty="0">
                <a:latin typeface="Arial Narrow" panose="020B0606020202030204" pitchFamily="34" charset="0"/>
              </a:rPr>
              <a:t>Мақала</a:t>
            </a:r>
            <a:r>
              <a:rPr lang="ru-RU" b="1" i="1" dirty="0" smtClean="0">
                <a:latin typeface="Arial Narrow" panose="020B0606020202030204" pitchFamily="34" charset="0"/>
              </a:rPr>
              <a:t>»</a:t>
            </a:r>
            <a:endParaRPr lang="ru-RU" b="1" i="1" dirty="0">
              <a:latin typeface="Arial Narrow" panose="020B0606020202030204" pitchFamily="34" charset="0"/>
            </a:endParaRPr>
          </a:p>
          <a:p>
            <a:endParaRPr lang="ru-RU" b="1" i="1" dirty="0">
              <a:latin typeface="Arial Narrow" panose="020B0606020202030204" pitchFamily="34" charset="0"/>
            </a:endParaRPr>
          </a:p>
          <a:p>
            <a:r>
              <a:rPr lang="ru-RU" b="1" i="1" dirty="0">
                <a:latin typeface="Arial Narrow" panose="020B0606020202030204" pitchFamily="34" charset="0"/>
              </a:rPr>
              <a:t>Проект «</a:t>
            </a:r>
            <a:r>
              <a:rPr lang="kk-KZ" b="1" i="1" dirty="0">
                <a:latin typeface="Arial Narrow" panose="020B0606020202030204" pitchFamily="34" charset="0"/>
              </a:rPr>
              <a:t>Таспа</a:t>
            </a:r>
            <a:r>
              <a:rPr lang="ru-RU" b="1" i="1" dirty="0" smtClean="0">
                <a:latin typeface="Arial Narrow" panose="020B0606020202030204" pitchFamily="34" charset="0"/>
              </a:rPr>
              <a:t>»</a:t>
            </a:r>
          </a:p>
          <a:p>
            <a:endParaRPr lang="ru-RU" b="1" i="1" dirty="0">
              <a:latin typeface="Arial Narrow" panose="020B0606020202030204" pitchFamily="34" charset="0"/>
            </a:endParaRPr>
          </a:p>
          <a:p>
            <a:r>
              <a:rPr lang="ru-RU" b="1" i="1" dirty="0" smtClean="0">
                <a:latin typeface="Arial Narrow" panose="020B0606020202030204" pitchFamily="34" charset="0"/>
              </a:rPr>
              <a:t>Проект «</a:t>
            </a:r>
            <a:r>
              <a:rPr lang="kk-KZ" b="1" i="1" dirty="0" smtClean="0">
                <a:latin typeface="Arial Narrow" panose="020B0606020202030204" pitchFamily="34" charset="0"/>
              </a:rPr>
              <a:t>Үгіт</a:t>
            </a:r>
            <a:r>
              <a:rPr lang="ru-RU" b="1" i="1" dirty="0" smtClean="0">
                <a:latin typeface="Arial Narrow" panose="020B0606020202030204" pitchFamily="34" charset="0"/>
              </a:rPr>
              <a:t>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69761" y="1510646"/>
            <a:ext cx="4604471" cy="5196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b="1" i="1" dirty="0" smtClean="0">
                <a:solidFill>
                  <a:schemeClr val="tx1"/>
                </a:solidFill>
              </a:rPr>
              <a:t>Проекты в области </a:t>
            </a:r>
            <a:r>
              <a:rPr lang="ru-RU" sz="1400" b="1" i="1" dirty="0" err="1" smtClean="0">
                <a:solidFill>
                  <a:schemeClr val="tx1"/>
                </a:solidFill>
              </a:rPr>
              <a:t>антикоррупционного</a:t>
            </a:r>
            <a:r>
              <a:rPr lang="ru-RU" sz="1400" b="1" i="1" dirty="0" smtClean="0">
                <a:solidFill>
                  <a:schemeClr val="tx1"/>
                </a:solidFill>
              </a:rPr>
              <a:t> образования и воспитания</a:t>
            </a:r>
            <a:endParaRPr lang="ru-RU" sz="1400" b="1" i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69761" y="1243775"/>
            <a:ext cx="4604471" cy="26162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cap="all" dirty="0" smtClean="0">
                <a:solidFill>
                  <a:schemeClr val="bg1"/>
                </a:solidFill>
              </a:rPr>
              <a:t>15 проектов</a:t>
            </a:r>
            <a:endParaRPr lang="ru-RU" sz="1600" b="1" cap="all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567101" y="1482043"/>
            <a:ext cx="5352112" cy="5427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i="1" dirty="0">
                <a:solidFill>
                  <a:schemeClr val="tx1"/>
                </a:solidFill>
              </a:rPr>
              <a:t>Реализация комплекса календарных мероприятий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589684" y="1202502"/>
            <a:ext cx="5352109" cy="2756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cap="all" dirty="0" smtClean="0">
                <a:solidFill>
                  <a:schemeClr val="bg1"/>
                </a:solidFill>
              </a:rPr>
              <a:t>11 Тематических направлений</a:t>
            </a:r>
            <a:endParaRPr lang="ru-RU" sz="1600" b="1" cap="all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19104" y="2378137"/>
            <a:ext cx="369866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Arial Narrow" charset="0"/>
                <a:ea typeface="Arial Narrow" charset="0"/>
                <a:cs typeface="Arial Narrow" charset="0"/>
              </a:rPr>
              <a:t>Проект «Театр </a:t>
            </a:r>
            <a:r>
              <a:rPr lang="kk-KZ" b="1" i="1" dirty="0" smtClean="0">
                <a:latin typeface="Arial Narrow" charset="0"/>
                <a:ea typeface="Arial Narrow" charset="0"/>
                <a:cs typeface="Arial Narrow" charset="0"/>
              </a:rPr>
              <a:t>өнері</a:t>
            </a:r>
            <a:r>
              <a:rPr lang="ru-RU" b="1" i="1" dirty="0" smtClean="0">
                <a:latin typeface="Arial Narrow" charset="0"/>
                <a:ea typeface="Arial Narrow" charset="0"/>
                <a:cs typeface="Arial Narrow" charset="0"/>
              </a:rPr>
              <a:t>»</a:t>
            </a:r>
          </a:p>
          <a:p>
            <a:endParaRPr lang="ru-RU" b="1" i="1" dirty="0"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ru-RU" b="1" i="1" dirty="0" smtClean="0">
                <a:latin typeface="Arial Narrow" charset="0"/>
                <a:ea typeface="Arial Narrow" charset="0"/>
                <a:cs typeface="Arial Narrow" charset="0"/>
              </a:rPr>
              <a:t>Проект </a:t>
            </a:r>
            <a:r>
              <a:rPr lang="ru-RU" b="1" i="1" dirty="0">
                <a:latin typeface="Arial Narrow" charset="0"/>
                <a:ea typeface="Arial Narrow" charset="0"/>
                <a:cs typeface="Arial Narrow" charset="0"/>
              </a:rPr>
              <a:t>«</a:t>
            </a:r>
            <a:r>
              <a:rPr lang="ru-RU" b="1" i="1" dirty="0" err="1">
                <a:latin typeface="Arial Narrow" charset="0"/>
                <a:ea typeface="Arial Narrow" charset="0"/>
                <a:cs typeface="Arial Narrow" charset="0"/>
              </a:rPr>
              <a:t>Дидар</a:t>
            </a:r>
            <a:r>
              <a:rPr lang="ru-RU" b="1" i="1" dirty="0" smtClean="0">
                <a:latin typeface="Arial Narrow" charset="0"/>
                <a:ea typeface="Arial Narrow" charset="0"/>
                <a:cs typeface="Arial Narrow" charset="0"/>
              </a:rPr>
              <a:t>»</a:t>
            </a:r>
          </a:p>
          <a:p>
            <a:endParaRPr lang="ru-RU" b="1" i="1" dirty="0" smtClean="0"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ru-RU" b="1" i="1" dirty="0">
                <a:latin typeface="Arial Narrow" charset="0"/>
                <a:ea typeface="Arial Narrow" charset="0"/>
                <a:cs typeface="Arial Narrow" charset="0"/>
              </a:rPr>
              <a:t>Проект «Музыка </a:t>
            </a:r>
            <a:r>
              <a:rPr lang="kk-KZ" b="1" i="1" dirty="0">
                <a:latin typeface="Arial Narrow" charset="0"/>
                <a:ea typeface="Arial Narrow" charset="0"/>
                <a:cs typeface="Arial Narrow" charset="0"/>
              </a:rPr>
              <a:t>өнері</a:t>
            </a:r>
            <a:r>
              <a:rPr lang="ru-RU" b="1" i="1" dirty="0" smtClean="0">
                <a:latin typeface="Arial Narrow" charset="0"/>
                <a:ea typeface="Arial Narrow" charset="0"/>
                <a:cs typeface="Arial Narrow" charset="0"/>
              </a:rPr>
              <a:t>»</a:t>
            </a:r>
          </a:p>
          <a:p>
            <a:endParaRPr lang="ru-RU" b="1" i="1" dirty="0" smtClean="0"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ru-RU" b="1" i="1" dirty="0">
                <a:latin typeface="Arial Narrow" charset="0"/>
                <a:ea typeface="Arial Narrow" charset="0"/>
                <a:cs typeface="Arial Narrow" charset="0"/>
              </a:rPr>
              <a:t>Проект «</a:t>
            </a:r>
            <a:r>
              <a:rPr lang="kk-KZ" b="1" i="1" dirty="0">
                <a:latin typeface="Arial Narrow" charset="0"/>
                <a:ea typeface="Arial Narrow" charset="0"/>
                <a:cs typeface="Arial Narrow" charset="0"/>
              </a:rPr>
              <a:t>Әдебиет</a:t>
            </a:r>
            <a:r>
              <a:rPr lang="ru-RU" b="1" i="1" dirty="0" smtClean="0">
                <a:latin typeface="Arial Narrow" charset="0"/>
                <a:ea typeface="Arial Narrow" charset="0"/>
                <a:cs typeface="Arial Narrow" charset="0"/>
              </a:rPr>
              <a:t>»</a:t>
            </a:r>
          </a:p>
          <a:p>
            <a:endParaRPr lang="ru-RU" b="1" i="1" dirty="0"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ru-RU" b="1" i="1" dirty="0">
                <a:latin typeface="Arial Narrow" charset="0"/>
                <a:ea typeface="Arial Narrow" charset="0"/>
                <a:cs typeface="Arial Narrow" charset="0"/>
              </a:rPr>
              <a:t>Проект «М</a:t>
            </a:r>
            <a:r>
              <a:rPr lang="kk-KZ" b="1" i="1" dirty="0" err="1">
                <a:latin typeface="Arial Narrow" charset="0"/>
                <a:ea typeface="Arial Narrow" charset="0"/>
                <a:cs typeface="Arial Narrow" charset="0"/>
              </a:rPr>
              <a:t>ұражай</a:t>
            </a:r>
            <a:r>
              <a:rPr lang="ru-RU" b="1" i="1" dirty="0" smtClean="0">
                <a:latin typeface="Arial Narrow" charset="0"/>
                <a:ea typeface="Arial Narrow" charset="0"/>
                <a:cs typeface="Arial Narrow" charset="0"/>
              </a:rPr>
              <a:t>»</a:t>
            </a:r>
          </a:p>
          <a:p>
            <a:endParaRPr lang="ru-RU" b="1" i="1" dirty="0" smtClean="0"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ru-RU" b="1" i="1" dirty="0">
                <a:latin typeface="Arial Narrow" charset="0"/>
                <a:ea typeface="Arial Narrow" charset="0"/>
                <a:cs typeface="Arial Narrow" charset="0"/>
              </a:rPr>
              <a:t>Проект «</a:t>
            </a:r>
            <a:r>
              <a:rPr lang="kk-KZ" b="1" i="1" dirty="0">
                <a:latin typeface="Arial Narrow" charset="0"/>
                <a:ea typeface="Arial Narrow" charset="0"/>
                <a:cs typeface="Arial Narrow" charset="0"/>
              </a:rPr>
              <a:t>Ашық </a:t>
            </a:r>
            <a:r>
              <a:rPr lang="kk-KZ" b="1" i="1" dirty="0" smtClean="0">
                <a:latin typeface="Arial Narrow" charset="0"/>
                <a:ea typeface="Arial Narrow" charset="0"/>
                <a:cs typeface="Arial Narrow" charset="0"/>
              </a:rPr>
              <a:t>келсім</a:t>
            </a:r>
            <a:r>
              <a:rPr lang="ru-RU" b="1" i="1" dirty="0" smtClean="0">
                <a:latin typeface="Arial Narrow" charset="0"/>
                <a:ea typeface="Arial Narrow" charset="0"/>
                <a:cs typeface="Arial Narrow" charset="0"/>
              </a:rPr>
              <a:t>»</a:t>
            </a:r>
            <a:endParaRPr lang="ru-RU" b="1" i="1" dirty="0">
              <a:latin typeface="Arial Narrow" charset="0"/>
              <a:ea typeface="Arial Narrow" charset="0"/>
              <a:cs typeface="Arial Narrow" charset="0"/>
            </a:endParaRPr>
          </a:p>
          <a:p>
            <a:endParaRPr lang="ru-RU" b="1" i="1" dirty="0" smtClean="0"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ru-RU" b="1" i="1" dirty="0" smtClean="0">
                <a:latin typeface="Arial Narrow" charset="0"/>
                <a:ea typeface="Arial Narrow" charset="0"/>
                <a:cs typeface="Arial Narrow" charset="0"/>
              </a:rPr>
              <a:t>Проект «</a:t>
            </a:r>
            <a:r>
              <a:rPr lang="kk-KZ" b="1" i="1" dirty="0" smtClean="0">
                <a:latin typeface="Arial Narrow" charset="0"/>
                <a:ea typeface="Arial Narrow" charset="0"/>
                <a:cs typeface="Arial Narrow" charset="0"/>
              </a:rPr>
              <a:t>Азаматтық</a:t>
            </a:r>
          </a:p>
          <a:p>
            <a:r>
              <a:rPr lang="kk-KZ" b="1" i="1" dirty="0" smtClean="0">
                <a:latin typeface="Arial Narrow" charset="0"/>
                <a:ea typeface="Arial Narrow" charset="0"/>
                <a:cs typeface="Arial Narrow" charset="0"/>
              </a:rPr>
              <a:t>бақылау</a:t>
            </a:r>
            <a:r>
              <a:rPr lang="ru-RU" b="1" i="1" dirty="0" smtClean="0">
                <a:latin typeface="Arial Narrow" charset="0"/>
                <a:ea typeface="Arial Narrow" charset="0"/>
                <a:cs typeface="Arial Narrow" charset="0"/>
              </a:rPr>
              <a:t>»</a:t>
            </a:r>
            <a:endParaRPr lang="ru-RU" b="1" i="1" dirty="0">
              <a:latin typeface="Arial Narrow" charset="0"/>
              <a:ea typeface="Arial Narrow" charset="0"/>
              <a:cs typeface="Arial Narrow" charset="0"/>
            </a:endParaRPr>
          </a:p>
          <a:p>
            <a:endParaRPr lang="ru-RU" b="1" i="1" dirty="0" smtClean="0">
              <a:latin typeface="Arial Narrow" charset="0"/>
              <a:ea typeface="Arial Narrow" charset="0"/>
              <a:cs typeface="Arial Narrow" charset="0"/>
            </a:endParaRPr>
          </a:p>
          <a:p>
            <a:endParaRPr lang="ru-RU" b="1" i="1" dirty="0">
              <a:latin typeface="Arial Narrow" charset="0"/>
              <a:ea typeface="Arial Narrow" charset="0"/>
              <a:cs typeface="Arial Narrow" charset="0"/>
            </a:endParaRP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 flipH="1" flipV="1">
            <a:off x="5741161" y="2286396"/>
            <a:ext cx="35467" cy="4559001"/>
          </a:xfrm>
          <a:prstGeom prst="line">
            <a:avLst/>
          </a:prstGeom>
          <a:ln w="2222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Рисунок 4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749" y="1201029"/>
            <a:ext cx="872835" cy="740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68" descr="C:\Documents and Settings\Admin\Мои документы\For prezentations\Paper\list_256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943" y="1125477"/>
            <a:ext cx="824892" cy="85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250610" y="2441341"/>
            <a:ext cx="455161" cy="3605054"/>
            <a:chOff x="250606" y="2441341"/>
            <a:chExt cx="455161" cy="3605054"/>
          </a:xfrm>
        </p:grpSpPr>
        <p:pic>
          <p:nvPicPr>
            <p:cNvPr id="61" name="Рисунок 37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0606" y="2441341"/>
              <a:ext cx="455161" cy="310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" name="Рисунок 37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0606" y="2993286"/>
              <a:ext cx="455161" cy="310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" name="Рисунок 37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0606" y="3540323"/>
              <a:ext cx="455161" cy="310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" name="Рисунок 37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0606" y="4092268"/>
              <a:ext cx="455161" cy="310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" name="Рисунок 37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0606" y="4640289"/>
              <a:ext cx="455161" cy="310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" name="Рисунок 37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0606" y="5188310"/>
              <a:ext cx="455161" cy="310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" name="Рисунок 37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0606" y="5736331"/>
              <a:ext cx="455161" cy="310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0" name="Группа 69"/>
          <p:cNvGrpSpPr/>
          <p:nvPr/>
        </p:nvGrpSpPr>
        <p:grpSpPr>
          <a:xfrm>
            <a:off x="2676318" y="2458413"/>
            <a:ext cx="455161" cy="3605054"/>
            <a:chOff x="250606" y="2441341"/>
            <a:chExt cx="455161" cy="3605054"/>
          </a:xfrm>
        </p:grpSpPr>
        <p:pic>
          <p:nvPicPr>
            <p:cNvPr id="71" name="Рисунок 37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0606" y="2441341"/>
              <a:ext cx="455161" cy="310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" name="Рисунок 37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0606" y="2993286"/>
              <a:ext cx="455161" cy="310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" name="Рисунок 37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0606" y="3540323"/>
              <a:ext cx="455161" cy="310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" name="Рисунок 37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0606" y="4092268"/>
              <a:ext cx="455161" cy="310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" name="Рисунок 37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0606" y="4640289"/>
              <a:ext cx="455161" cy="310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" name="Рисунок 37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0606" y="5188310"/>
              <a:ext cx="455161" cy="310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" name="Рисунок 37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0606" y="5736331"/>
              <a:ext cx="455161" cy="310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TextBox 2"/>
          <p:cNvSpPr txBox="1"/>
          <p:nvPr/>
        </p:nvSpPr>
        <p:spPr>
          <a:xfrm>
            <a:off x="6040100" y="2444190"/>
            <a:ext cx="767827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>
                <a:latin typeface="Arial Narrow" charset="0"/>
                <a:ea typeface="Arial Narrow" charset="0"/>
                <a:cs typeface="Arial Narrow" charset="0"/>
              </a:rPr>
              <a:t>«Противодействие коррупции </a:t>
            </a:r>
            <a:endParaRPr lang="ru-RU" sz="1400" b="1" i="1" dirty="0" smtClean="0"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ru-RU" sz="1400" b="1" i="1" dirty="0" smtClean="0">
                <a:latin typeface="Arial Narrow" charset="0"/>
                <a:ea typeface="Arial Narrow" charset="0"/>
                <a:cs typeface="Arial Narrow" charset="0"/>
              </a:rPr>
              <a:t>в </a:t>
            </a:r>
            <a:r>
              <a:rPr lang="ru-RU" sz="1400" b="1" i="1" dirty="0">
                <a:latin typeface="Arial Narrow" charset="0"/>
                <a:ea typeface="Arial Narrow" charset="0"/>
                <a:cs typeface="Arial Narrow" charset="0"/>
              </a:rPr>
              <a:t>сфере образования</a:t>
            </a:r>
            <a:r>
              <a:rPr lang="ru-RU" sz="1400" b="1" i="1" dirty="0" smtClean="0">
                <a:latin typeface="Arial Narrow" charset="0"/>
                <a:ea typeface="Arial Narrow" charset="0"/>
                <a:cs typeface="Arial Narrow" charset="0"/>
              </a:rPr>
              <a:t>»</a:t>
            </a:r>
          </a:p>
          <a:p>
            <a:endParaRPr lang="ru-RU" sz="1400" dirty="0"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ru-RU" sz="1400" b="1" i="1" dirty="0">
                <a:latin typeface="Arial Narrow" charset="0"/>
                <a:ea typeface="Arial Narrow" charset="0"/>
                <a:cs typeface="Arial Narrow" charset="0"/>
              </a:rPr>
              <a:t>«Противодействие коррупции </a:t>
            </a:r>
            <a:r>
              <a:rPr lang="ru-RU" sz="1400" b="1" i="1" dirty="0" smtClean="0">
                <a:latin typeface="Arial Narrow" charset="0"/>
                <a:ea typeface="Arial Narrow" charset="0"/>
                <a:cs typeface="Arial Narrow" charset="0"/>
              </a:rPr>
              <a:t>в </a:t>
            </a:r>
            <a:r>
              <a:rPr lang="ru-RU" sz="1400" b="1" i="1" dirty="0">
                <a:latin typeface="Arial Narrow" charset="0"/>
                <a:ea typeface="Arial Narrow" charset="0"/>
                <a:cs typeface="Arial Narrow" charset="0"/>
              </a:rPr>
              <a:t>сфере </a:t>
            </a:r>
            <a:endParaRPr lang="ru-RU" sz="1400" b="1" i="1" dirty="0" smtClean="0"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ru-RU" sz="1400" b="1" i="1" dirty="0" smtClean="0">
                <a:latin typeface="Arial Narrow" charset="0"/>
                <a:ea typeface="Arial Narrow" charset="0"/>
                <a:cs typeface="Arial Narrow" charset="0"/>
              </a:rPr>
              <a:t>деятельности </a:t>
            </a:r>
            <a:r>
              <a:rPr lang="ru-RU" sz="1400" b="1" i="1" dirty="0">
                <a:latin typeface="Arial Narrow" charset="0"/>
                <a:ea typeface="Arial Narrow" charset="0"/>
                <a:cs typeface="Arial Narrow" charset="0"/>
              </a:rPr>
              <a:t>налоговых служб</a:t>
            </a:r>
            <a:r>
              <a:rPr lang="ru-RU" sz="1400" b="1" i="1" dirty="0" smtClean="0">
                <a:latin typeface="Arial Narrow" charset="0"/>
                <a:ea typeface="Arial Narrow" charset="0"/>
                <a:cs typeface="Arial Narrow" charset="0"/>
              </a:rPr>
              <a:t>»</a:t>
            </a:r>
          </a:p>
          <a:p>
            <a:endParaRPr lang="ru-RU" sz="1400" dirty="0"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ru-RU" sz="1400" b="1" i="1" dirty="0">
                <a:latin typeface="Arial Narrow" charset="0"/>
                <a:ea typeface="Arial Narrow" charset="0"/>
                <a:cs typeface="Arial Narrow" charset="0"/>
              </a:rPr>
              <a:t>«Противодействие коррупции </a:t>
            </a:r>
            <a:r>
              <a:rPr lang="ru-RU" sz="1400" b="1" i="1" dirty="0" smtClean="0">
                <a:latin typeface="Arial Narrow" charset="0"/>
                <a:ea typeface="Arial Narrow" charset="0"/>
                <a:cs typeface="Arial Narrow" charset="0"/>
              </a:rPr>
              <a:t>в </a:t>
            </a:r>
            <a:r>
              <a:rPr lang="ru-RU" sz="1400" b="1" i="1" dirty="0">
                <a:latin typeface="Arial Narrow" charset="0"/>
                <a:ea typeface="Arial Narrow" charset="0"/>
                <a:cs typeface="Arial Narrow" charset="0"/>
              </a:rPr>
              <a:t>сфере </a:t>
            </a:r>
            <a:endParaRPr lang="ru-RU" sz="1400" b="1" i="1" dirty="0" smtClean="0"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ru-RU" sz="1400" b="1" i="1" dirty="0" smtClean="0">
                <a:latin typeface="Arial Narrow" charset="0"/>
                <a:ea typeface="Arial Narrow" charset="0"/>
                <a:cs typeface="Arial Narrow" charset="0"/>
              </a:rPr>
              <a:t>деятельности </a:t>
            </a:r>
            <a:r>
              <a:rPr lang="ru-RU" sz="1400" b="1" i="1" dirty="0">
                <a:latin typeface="Arial Narrow" charset="0"/>
                <a:ea typeface="Arial Narrow" charset="0"/>
                <a:cs typeface="Arial Narrow" charset="0"/>
              </a:rPr>
              <a:t>таможенных служб</a:t>
            </a:r>
            <a:r>
              <a:rPr lang="ru-RU" sz="1400" b="1" i="1" dirty="0" smtClean="0">
                <a:latin typeface="Arial Narrow" charset="0"/>
                <a:ea typeface="Arial Narrow" charset="0"/>
                <a:cs typeface="Arial Narrow" charset="0"/>
              </a:rPr>
              <a:t>»</a:t>
            </a:r>
          </a:p>
          <a:p>
            <a:endParaRPr lang="ru-RU" sz="1400" b="1" i="1" dirty="0" smtClean="0"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ru-RU" sz="1400" b="1" i="1" dirty="0" smtClean="0">
                <a:latin typeface="Arial Narrow" charset="0"/>
                <a:ea typeface="Arial Narrow" charset="0"/>
                <a:cs typeface="Arial Narrow" charset="0"/>
              </a:rPr>
              <a:t>«</a:t>
            </a:r>
            <a:r>
              <a:rPr lang="ru-RU" sz="1400" b="1" i="1" dirty="0">
                <a:latin typeface="Arial Narrow" charset="0"/>
                <a:ea typeface="Arial Narrow" charset="0"/>
                <a:cs typeface="Arial Narrow" charset="0"/>
              </a:rPr>
              <a:t>Противодействие коррупции </a:t>
            </a:r>
            <a:endParaRPr lang="ru-RU" sz="1400" b="1" i="1" dirty="0" smtClean="0"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ru-RU" sz="1400" b="1" i="1" dirty="0" smtClean="0">
                <a:latin typeface="Arial Narrow" charset="0"/>
                <a:ea typeface="Arial Narrow" charset="0"/>
                <a:cs typeface="Arial Narrow" charset="0"/>
              </a:rPr>
              <a:t>в </a:t>
            </a:r>
            <a:r>
              <a:rPr lang="ru-RU" sz="1400" b="1" i="1" dirty="0">
                <a:latin typeface="Arial Narrow" charset="0"/>
                <a:ea typeface="Arial Narrow" charset="0"/>
                <a:cs typeface="Arial Narrow" charset="0"/>
              </a:rPr>
              <a:t>судебной системе»</a:t>
            </a:r>
            <a:endParaRPr lang="ru-RU" sz="1400" dirty="0">
              <a:latin typeface="Arial Narrow" charset="0"/>
              <a:ea typeface="Arial Narrow" charset="0"/>
              <a:cs typeface="Arial Narrow" charset="0"/>
            </a:endParaRPr>
          </a:p>
          <a:p>
            <a:endParaRPr lang="ru-RU" sz="1400" b="1" i="1" dirty="0" smtClean="0"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ru-RU" sz="1400" b="1" i="1" dirty="0" smtClean="0">
                <a:latin typeface="Arial Narrow" charset="0"/>
                <a:ea typeface="Arial Narrow" charset="0"/>
                <a:cs typeface="Arial Narrow" charset="0"/>
              </a:rPr>
              <a:t>«</a:t>
            </a:r>
            <a:r>
              <a:rPr lang="ru-RU" sz="1400" b="1" i="1" dirty="0">
                <a:latin typeface="Arial Narrow" charset="0"/>
                <a:ea typeface="Arial Narrow" charset="0"/>
                <a:cs typeface="Arial Narrow" charset="0"/>
              </a:rPr>
              <a:t>Противодействие коррупции </a:t>
            </a:r>
            <a:endParaRPr lang="ru-RU" sz="1400" b="1" i="1" dirty="0" smtClean="0"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ru-RU" sz="1400" b="1" i="1" dirty="0" smtClean="0">
                <a:latin typeface="Arial Narrow" charset="0"/>
                <a:ea typeface="Arial Narrow" charset="0"/>
                <a:cs typeface="Arial Narrow" charset="0"/>
              </a:rPr>
              <a:t>в </a:t>
            </a:r>
            <a:r>
              <a:rPr lang="ru-RU" sz="1400" b="1" i="1" dirty="0">
                <a:latin typeface="Arial Narrow" charset="0"/>
                <a:ea typeface="Arial Narrow" charset="0"/>
                <a:cs typeface="Arial Narrow" charset="0"/>
              </a:rPr>
              <a:t>сфере здравоохранения</a:t>
            </a:r>
            <a:r>
              <a:rPr lang="ru-RU" sz="1400" b="1" i="1" dirty="0" smtClean="0">
                <a:latin typeface="Arial Narrow" charset="0"/>
                <a:ea typeface="Arial Narrow" charset="0"/>
                <a:cs typeface="Arial Narrow" charset="0"/>
              </a:rPr>
              <a:t>»</a:t>
            </a:r>
          </a:p>
          <a:p>
            <a:endParaRPr lang="ru-RU" sz="1400" b="1" i="1" dirty="0"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ru-RU" sz="1400" b="1" i="1" dirty="0">
                <a:latin typeface="Arial Narrow" charset="0"/>
                <a:ea typeface="Arial Narrow" charset="0"/>
                <a:cs typeface="Arial Narrow" charset="0"/>
              </a:rPr>
              <a:t>«Противодействие коррупции </a:t>
            </a:r>
          </a:p>
          <a:p>
            <a:r>
              <a:rPr lang="ru-RU" sz="1400" b="1" i="1" dirty="0">
                <a:latin typeface="Arial Narrow" charset="0"/>
                <a:ea typeface="Arial Narrow" charset="0"/>
                <a:cs typeface="Arial Narrow" charset="0"/>
              </a:rPr>
              <a:t>в сфере деятельности </a:t>
            </a:r>
          </a:p>
          <a:p>
            <a:r>
              <a:rPr lang="ru-RU" sz="1400" b="1" i="1" dirty="0">
                <a:latin typeface="Arial Narrow" charset="0"/>
                <a:ea typeface="Arial Narrow" charset="0"/>
                <a:cs typeface="Arial Narrow" charset="0"/>
              </a:rPr>
              <a:t>правоохранительной службы»</a:t>
            </a:r>
            <a:endParaRPr lang="ru-RU" sz="1400" dirty="0">
              <a:latin typeface="Arial Narrow" charset="0"/>
              <a:ea typeface="Arial Narrow" charset="0"/>
              <a:cs typeface="Arial Narrow" charset="0"/>
            </a:endParaRPr>
          </a:p>
          <a:p>
            <a:endParaRPr lang="ru-RU" sz="1400" dirty="0">
              <a:latin typeface="Arial Narrow" charset="0"/>
              <a:ea typeface="Arial Narrow" charset="0"/>
              <a:cs typeface="Arial Narrow" charset="0"/>
            </a:endParaRPr>
          </a:p>
          <a:p>
            <a:endParaRPr lang="ru-RU" sz="14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9348074" y="2444190"/>
            <a:ext cx="767827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/>
              <a:t>«</a:t>
            </a:r>
            <a:r>
              <a:rPr lang="ru-RU" sz="1400" b="1" i="1" dirty="0" smtClean="0"/>
              <a:t>Противодействие коррупции </a:t>
            </a:r>
          </a:p>
          <a:p>
            <a:r>
              <a:rPr lang="ru-RU" sz="1400" b="1" i="1" dirty="0" smtClean="0"/>
              <a:t>в </a:t>
            </a:r>
            <a:r>
              <a:rPr lang="ru-RU" sz="1400" b="1" i="1" dirty="0"/>
              <a:t>сфере осуществления </a:t>
            </a:r>
            <a:endParaRPr lang="ru-RU" sz="1400" b="1" i="1" dirty="0" smtClean="0"/>
          </a:p>
          <a:p>
            <a:r>
              <a:rPr lang="ru-RU" sz="1400" b="1" i="1" dirty="0" smtClean="0"/>
              <a:t>государственных </a:t>
            </a:r>
            <a:r>
              <a:rPr lang="ru-RU" sz="1400" b="1" i="1" dirty="0"/>
              <a:t>закупок»</a:t>
            </a:r>
            <a:endParaRPr lang="ru-RU" sz="1400" dirty="0"/>
          </a:p>
          <a:p>
            <a:endParaRPr lang="ru-RU" sz="1400" b="1" i="1" dirty="0" smtClean="0"/>
          </a:p>
          <a:p>
            <a:r>
              <a:rPr lang="ru-RU" sz="1400" b="1" i="1" dirty="0" smtClean="0"/>
              <a:t>«</a:t>
            </a:r>
            <a:r>
              <a:rPr lang="ru-RU" sz="1400" b="1" i="1" dirty="0"/>
              <a:t>Противодействие коррупции </a:t>
            </a:r>
          </a:p>
          <a:p>
            <a:r>
              <a:rPr lang="ru-RU" sz="1400" b="1" i="1" dirty="0" smtClean="0"/>
              <a:t>в </a:t>
            </a:r>
            <a:r>
              <a:rPr lang="ru-RU" sz="1400" b="1" i="1" dirty="0"/>
              <a:t>сфере </a:t>
            </a:r>
            <a:r>
              <a:rPr lang="ru-RU" sz="1400" b="1" i="1" dirty="0" smtClean="0"/>
              <a:t>оказания</a:t>
            </a:r>
          </a:p>
          <a:p>
            <a:r>
              <a:rPr lang="ru-RU" sz="1400" b="1" i="1" dirty="0" smtClean="0"/>
              <a:t> </a:t>
            </a:r>
            <a:r>
              <a:rPr lang="ru-RU" sz="1400" b="1" i="1" dirty="0"/>
              <a:t>государственных услуг»</a:t>
            </a:r>
            <a:endParaRPr lang="ru-RU" sz="1400" dirty="0"/>
          </a:p>
          <a:p>
            <a:endParaRPr lang="ru-RU" sz="1400" b="1" i="1" dirty="0" smtClean="0"/>
          </a:p>
          <a:p>
            <a:r>
              <a:rPr lang="ru-RU" sz="1400" b="1" i="1" dirty="0" smtClean="0"/>
              <a:t>«</a:t>
            </a:r>
            <a:r>
              <a:rPr lang="ru-RU" sz="1400" b="1" i="1" dirty="0"/>
              <a:t>Противодействие коррупции </a:t>
            </a:r>
            <a:endParaRPr lang="ru-RU" sz="1400" b="1" i="1" dirty="0" smtClean="0"/>
          </a:p>
          <a:p>
            <a:r>
              <a:rPr lang="ru-RU" sz="1400" b="1" i="1" dirty="0" smtClean="0"/>
              <a:t>в </a:t>
            </a:r>
            <a:r>
              <a:rPr lang="ru-RU" sz="1400" b="1" i="1" dirty="0"/>
              <a:t>сфере исполнения </a:t>
            </a:r>
            <a:endParaRPr lang="ru-RU" sz="1400" b="1" i="1" dirty="0" smtClean="0"/>
          </a:p>
          <a:p>
            <a:r>
              <a:rPr lang="ru-RU" sz="1400" b="1" i="1" dirty="0" smtClean="0"/>
              <a:t>судебных </a:t>
            </a:r>
            <a:r>
              <a:rPr lang="ru-RU" sz="1400" b="1" i="1" dirty="0"/>
              <a:t>актов</a:t>
            </a:r>
            <a:r>
              <a:rPr lang="ru-RU" sz="1400" b="1" i="1" dirty="0" smtClean="0"/>
              <a:t>»</a:t>
            </a:r>
          </a:p>
          <a:p>
            <a:endParaRPr lang="ru-RU" sz="1400" dirty="0"/>
          </a:p>
          <a:p>
            <a:r>
              <a:rPr lang="ru-RU" sz="1400" b="1" i="1" dirty="0"/>
              <a:t>«Противодействие коррупции </a:t>
            </a:r>
            <a:endParaRPr lang="ru-RU" sz="1400" b="1" i="1" dirty="0" smtClean="0"/>
          </a:p>
          <a:p>
            <a:r>
              <a:rPr lang="ru-RU" sz="1400" b="1" i="1" dirty="0" smtClean="0"/>
              <a:t>в </a:t>
            </a:r>
            <a:r>
              <a:rPr lang="ru-RU" sz="1400" b="1" i="1" dirty="0"/>
              <a:t>сфере осуществления </a:t>
            </a:r>
            <a:endParaRPr lang="ru-RU" sz="1400" b="1" i="1" dirty="0" smtClean="0"/>
          </a:p>
          <a:p>
            <a:r>
              <a:rPr lang="ru-RU" sz="1400" b="1" i="1" dirty="0" smtClean="0"/>
              <a:t>контрольно-надзорных </a:t>
            </a:r>
            <a:r>
              <a:rPr lang="ru-RU" sz="1400" b="1" i="1" dirty="0"/>
              <a:t>функций»</a:t>
            </a:r>
            <a:endParaRPr lang="ru-RU" sz="1400" dirty="0"/>
          </a:p>
          <a:p>
            <a:endParaRPr lang="ru-RU" sz="1400" dirty="0" smtClean="0"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ru-RU" sz="1400" b="1" i="1" dirty="0"/>
              <a:t>«Противодействие коррупции </a:t>
            </a:r>
            <a:endParaRPr lang="ru-RU" sz="1400" b="1" i="1" dirty="0" smtClean="0"/>
          </a:p>
          <a:p>
            <a:r>
              <a:rPr lang="ru-RU" sz="1400" b="1" i="1" dirty="0" smtClean="0"/>
              <a:t>в </a:t>
            </a:r>
            <a:r>
              <a:rPr lang="ru-RU" sz="1400" b="1" i="1" dirty="0" err="1"/>
              <a:t>квазигосударственном</a:t>
            </a:r>
            <a:r>
              <a:rPr lang="ru-RU" sz="1400" b="1" i="1" dirty="0"/>
              <a:t> </a:t>
            </a:r>
            <a:endParaRPr lang="ru-RU" sz="1400" b="1" i="1" dirty="0" smtClean="0"/>
          </a:p>
          <a:p>
            <a:r>
              <a:rPr lang="ru-RU" sz="1400" b="1" i="1" dirty="0" smtClean="0"/>
              <a:t>и </a:t>
            </a:r>
            <a:r>
              <a:rPr lang="ru-RU" sz="1400" b="1" i="1" dirty="0"/>
              <a:t>частном секторах»</a:t>
            </a:r>
            <a:endParaRPr lang="ru-RU" sz="1400" dirty="0"/>
          </a:p>
          <a:p>
            <a:endParaRPr lang="ru-RU" sz="14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0" name="Нашивка 9"/>
          <p:cNvSpPr/>
          <p:nvPr/>
        </p:nvSpPr>
        <p:spPr>
          <a:xfrm>
            <a:off x="5953947" y="2569234"/>
            <a:ext cx="136839" cy="309283"/>
          </a:xfrm>
          <a:prstGeom prst="chevron">
            <a:avLst/>
          </a:prstGeom>
          <a:ln>
            <a:solidFill>
              <a:srgbClr val="4493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5" name="Нашивка 94"/>
          <p:cNvSpPr/>
          <p:nvPr/>
        </p:nvSpPr>
        <p:spPr>
          <a:xfrm>
            <a:off x="5953946" y="3231046"/>
            <a:ext cx="136839" cy="309283"/>
          </a:xfrm>
          <a:prstGeom prst="chevron">
            <a:avLst/>
          </a:prstGeom>
          <a:ln>
            <a:solidFill>
              <a:srgbClr val="4493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6" name="Нашивка 95"/>
          <p:cNvSpPr/>
          <p:nvPr/>
        </p:nvSpPr>
        <p:spPr>
          <a:xfrm>
            <a:off x="5953946" y="3874753"/>
            <a:ext cx="136839" cy="309283"/>
          </a:xfrm>
          <a:prstGeom prst="chevron">
            <a:avLst/>
          </a:prstGeom>
          <a:ln>
            <a:solidFill>
              <a:srgbClr val="4493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7" name="Нашивка 96"/>
          <p:cNvSpPr/>
          <p:nvPr/>
        </p:nvSpPr>
        <p:spPr>
          <a:xfrm>
            <a:off x="5958682" y="4488603"/>
            <a:ext cx="136839" cy="309283"/>
          </a:xfrm>
          <a:prstGeom prst="chevron">
            <a:avLst/>
          </a:prstGeom>
          <a:ln>
            <a:solidFill>
              <a:srgbClr val="4493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8" name="Нашивка 97"/>
          <p:cNvSpPr/>
          <p:nvPr/>
        </p:nvSpPr>
        <p:spPr>
          <a:xfrm>
            <a:off x="5958681" y="5150415"/>
            <a:ext cx="136839" cy="309283"/>
          </a:xfrm>
          <a:prstGeom prst="chevron">
            <a:avLst/>
          </a:prstGeom>
          <a:ln>
            <a:solidFill>
              <a:srgbClr val="4493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9" name="Нашивка 98"/>
          <p:cNvSpPr/>
          <p:nvPr/>
        </p:nvSpPr>
        <p:spPr>
          <a:xfrm>
            <a:off x="5958681" y="5794124"/>
            <a:ext cx="136839" cy="309283"/>
          </a:xfrm>
          <a:prstGeom prst="chevron">
            <a:avLst/>
          </a:prstGeom>
          <a:ln>
            <a:solidFill>
              <a:srgbClr val="4493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0" name="Нашивка 99"/>
          <p:cNvSpPr/>
          <p:nvPr/>
        </p:nvSpPr>
        <p:spPr>
          <a:xfrm>
            <a:off x="9279655" y="2569234"/>
            <a:ext cx="136839" cy="309283"/>
          </a:xfrm>
          <a:prstGeom prst="chevron">
            <a:avLst/>
          </a:prstGeom>
          <a:ln>
            <a:solidFill>
              <a:srgbClr val="4493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1" name="Нашивка 100"/>
          <p:cNvSpPr/>
          <p:nvPr/>
        </p:nvSpPr>
        <p:spPr>
          <a:xfrm>
            <a:off x="9279654" y="3454373"/>
            <a:ext cx="136839" cy="309283"/>
          </a:xfrm>
          <a:prstGeom prst="chevron">
            <a:avLst/>
          </a:prstGeom>
          <a:ln>
            <a:solidFill>
              <a:srgbClr val="4493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2" name="Нашивка 101"/>
          <p:cNvSpPr/>
          <p:nvPr/>
        </p:nvSpPr>
        <p:spPr>
          <a:xfrm>
            <a:off x="9279654" y="4264768"/>
            <a:ext cx="136839" cy="309283"/>
          </a:xfrm>
          <a:prstGeom prst="chevron">
            <a:avLst/>
          </a:prstGeom>
          <a:ln>
            <a:solidFill>
              <a:srgbClr val="4493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3" name="Нашивка 102"/>
          <p:cNvSpPr/>
          <p:nvPr/>
        </p:nvSpPr>
        <p:spPr>
          <a:xfrm>
            <a:off x="9277733" y="5150415"/>
            <a:ext cx="136839" cy="309283"/>
          </a:xfrm>
          <a:prstGeom prst="chevron">
            <a:avLst/>
          </a:prstGeom>
          <a:ln>
            <a:solidFill>
              <a:srgbClr val="4493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4" name="Нашивка 103"/>
          <p:cNvSpPr/>
          <p:nvPr/>
        </p:nvSpPr>
        <p:spPr>
          <a:xfrm>
            <a:off x="9279629" y="5997906"/>
            <a:ext cx="136839" cy="309283"/>
          </a:xfrm>
          <a:prstGeom prst="chevron">
            <a:avLst/>
          </a:prstGeom>
          <a:ln>
            <a:solidFill>
              <a:srgbClr val="4493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1" name="Рисунок 3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189" y="6343474"/>
            <a:ext cx="455161" cy="310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104905" y="631384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latin typeface="Arial Narrow" charset="0"/>
                <a:ea typeface="Arial Narrow" charset="0"/>
                <a:cs typeface="Arial Narrow" charset="0"/>
              </a:rPr>
              <a:t>Проект «</a:t>
            </a:r>
            <a:r>
              <a:rPr lang="ru-RU" b="1" i="1" dirty="0" err="1">
                <a:latin typeface="Arial Narrow" charset="0"/>
                <a:ea typeface="Arial Narrow" charset="0"/>
                <a:cs typeface="Arial Narrow" charset="0"/>
              </a:rPr>
              <a:t>Халықаралық</a:t>
            </a:r>
            <a:r>
              <a:rPr lang="ru-RU" b="1" i="1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ru-RU" b="1" i="1" dirty="0" err="1" smtClean="0">
                <a:latin typeface="Arial Narrow" charset="0"/>
                <a:ea typeface="Arial Narrow" charset="0"/>
                <a:cs typeface="Arial Narrow" charset="0"/>
              </a:rPr>
              <a:t>стандарттар</a:t>
            </a:r>
            <a:r>
              <a:rPr lang="ru-RU" b="1" i="1" dirty="0" smtClean="0">
                <a:latin typeface="Arial Narrow" charset="0"/>
                <a:ea typeface="Arial Narrow" charset="0"/>
                <a:cs typeface="Arial Narrow" charset="0"/>
              </a:rPr>
              <a:t>»</a:t>
            </a:r>
            <a:endParaRPr lang="ru-RU" b="1" i="1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3" name="Номер слайда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2239D-C621-409D-AFC2-308A1930A538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8384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Изображение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46067" y="5692236"/>
            <a:ext cx="3453713" cy="1165764"/>
          </a:xfrm>
          <a:prstGeom prst="rect">
            <a:avLst/>
          </a:prstGeom>
        </p:spPr>
      </p:pic>
      <p:pic>
        <p:nvPicPr>
          <p:cNvPr id="1026" name="Picture 2" descr="Картинки по запросу образование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49" y="4642030"/>
            <a:ext cx="3100377" cy="23252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75069" y="148122"/>
            <a:ext cx="7806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ПРОВОДИТСЯ</a:t>
            </a:r>
            <a:endParaRPr lang="ru-RU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2105" y="3125340"/>
            <a:ext cx="3588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ОБРАЗОВАТЕЛЬНЫХ</a:t>
            </a:r>
          </a:p>
          <a:p>
            <a:pPr algn="ctr"/>
            <a:r>
              <a:rPr lang="kk-KZ" sz="2400" dirty="0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мероприятий</a:t>
            </a:r>
            <a:endParaRPr lang="ru-RU" sz="2400" dirty="0">
              <a:solidFill>
                <a:srgbClr val="92D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2185" y="4679845"/>
            <a:ext cx="211540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«</a:t>
            </a:r>
            <a:r>
              <a:rPr lang="kk-KZ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Оқулық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«</a:t>
            </a:r>
            <a:r>
              <a:rPr lang="kk-KZ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Тәрбие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kk-KZ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Ғылым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75069" y="3125340"/>
            <a:ext cx="3617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ИНФОРМАЦИОННЫХ </a:t>
            </a:r>
          </a:p>
          <a:p>
            <a:pPr algn="ctr"/>
            <a:r>
              <a:rPr lang="kk-KZ" sz="2400" dirty="0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мероприятий</a:t>
            </a:r>
            <a:endParaRPr lang="ru-RU" sz="2400" dirty="0">
              <a:solidFill>
                <a:srgbClr val="92D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928892" y="4679851"/>
            <a:ext cx="1925565" cy="1661993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kk-KZ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Мақала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endParaRPr lang="ru-RU" sz="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kk-KZ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Таспа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endParaRPr lang="ru-RU" sz="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kk-KZ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Үгіт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endParaRPr lang="ru-RU" sz="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Дидар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598039" y="4680808"/>
            <a:ext cx="275457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Театр </a:t>
            </a:r>
            <a:r>
              <a:rPr lang="kk-KZ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өнері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endParaRPr lang="ru-RU" sz="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Музыка </a:t>
            </a:r>
            <a:r>
              <a:rPr lang="kk-KZ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өнері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endParaRPr lang="ru-RU" sz="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kk-KZ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Әдебиет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endParaRPr lang="ru-RU" sz="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«М</a:t>
            </a:r>
            <a:r>
              <a:rPr lang="kk-KZ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ұражай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29599" y="3125348"/>
            <a:ext cx="3630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ОРГАНИЗАЦИОННЫХ</a:t>
            </a:r>
          </a:p>
          <a:p>
            <a:pPr algn="ctr"/>
            <a:r>
              <a:rPr lang="kk-KZ" sz="2400" dirty="0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мероприятий</a:t>
            </a:r>
            <a:endParaRPr lang="ru-RU" sz="2400" dirty="0">
              <a:solidFill>
                <a:srgbClr val="92D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352611" y="4679847"/>
            <a:ext cx="3862316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kk-KZ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Ашық келсім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endParaRPr lang="ru-RU" sz="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kk-KZ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Азаматтық бақылау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endParaRPr lang="ru-RU" sz="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Халықаралық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стандарттар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endParaRPr lang="ru-RU" sz="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kk-KZ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Байқау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" y="895226"/>
            <a:ext cx="12191999" cy="369332"/>
          </a:xfrm>
          <a:prstGeom prst="rect">
            <a:avLst/>
          </a:prstGeom>
          <a:solidFill>
            <a:schemeClr val="bg2">
              <a:lumMod val="90000"/>
              <a:alpha val="27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k-KZ" dirty="0" smtClean="0"/>
              <a:t>совместно с </a:t>
            </a:r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89375" y="1466111"/>
            <a:ext cx="1876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dirty="0" smtClean="0">
                <a:solidFill>
                  <a:srgbClr val="92D050"/>
                </a:solidFill>
              </a:rPr>
              <a:t>МОН</a:t>
            </a:r>
            <a:endParaRPr lang="ru-RU" b="1" dirty="0">
              <a:solidFill>
                <a:srgbClr val="92D05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953302" y="1466111"/>
            <a:ext cx="1876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dirty="0" smtClean="0">
                <a:solidFill>
                  <a:srgbClr val="92D050"/>
                </a:solidFill>
              </a:rPr>
              <a:t>МИК</a:t>
            </a:r>
            <a:endParaRPr lang="ru-RU" b="1" dirty="0">
              <a:solidFill>
                <a:srgbClr val="92D05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36951" y="1466111"/>
            <a:ext cx="1876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dirty="0" smtClean="0">
                <a:solidFill>
                  <a:srgbClr val="92D050"/>
                </a:solidFill>
              </a:rPr>
              <a:t>МКС</a:t>
            </a:r>
            <a:endParaRPr lang="ru-RU" b="1" dirty="0">
              <a:solidFill>
                <a:srgbClr val="92D05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-13462" y="4086127"/>
            <a:ext cx="12191999" cy="369332"/>
          </a:xfrm>
          <a:prstGeom prst="rect">
            <a:avLst/>
          </a:prstGeom>
          <a:solidFill>
            <a:schemeClr val="bg2">
              <a:lumMod val="90000"/>
              <a:alpha val="27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k-KZ" dirty="0" smtClean="0"/>
              <a:t>в рамках проектов </a:t>
            </a:r>
            <a:endParaRPr lang="ru-RU" dirty="0"/>
          </a:p>
        </p:txBody>
      </p:sp>
      <p:sp>
        <p:nvSpPr>
          <p:cNvPr id="41" name="TextBox 40"/>
          <p:cNvSpPr txBox="1"/>
          <p:nvPr/>
        </p:nvSpPr>
        <p:spPr>
          <a:xfrm>
            <a:off x="4995127" y="1466111"/>
            <a:ext cx="1876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dirty="0" smtClean="0">
                <a:solidFill>
                  <a:srgbClr val="92D050"/>
                </a:solidFill>
              </a:rPr>
              <a:t>МИО</a:t>
            </a:r>
            <a:endParaRPr lang="ru-RU" b="1" dirty="0">
              <a:solidFill>
                <a:srgbClr val="92D05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658873" y="1466111"/>
            <a:ext cx="1876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dirty="0" smtClean="0">
                <a:solidFill>
                  <a:srgbClr val="92D050"/>
                </a:solidFill>
              </a:rPr>
              <a:t>МИО</a:t>
            </a:r>
            <a:endParaRPr lang="ru-RU" b="1" dirty="0">
              <a:solidFill>
                <a:srgbClr val="92D05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156654" y="1466111"/>
            <a:ext cx="1876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dirty="0" smtClean="0">
                <a:solidFill>
                  <a:srgbClr val="92D050"/>
                </a:solidFill>
              </a:rPr>
              <a:t>МИО</a:t>
            </a:r>
            <a:endParaRPr lang="ru-RU" b="1" dirty="0">
              <a:solidFill>
                <a:srgbClr val="92D05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936867" y="1466111"/>
            <a:ext cx="1876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dirty="0" smtClean="0">
                <a:solidFill>
                  <a:srgbClr val="92D050"/>
                </a:solidFill>
              </a:rPr>
              <a:t>МИД</a:t>
            </a:r>
            <a:endParaRPr lang="ru-RU" b="1" dirty="0">
              <a:solidFill>
                <a:srgbClr val="92D05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875246" y="1466111"/>
            <a:ext cx="1876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dirty="0" smtClean="0">
                <a:solidFill>
                  <a:srgbClr val="92D050"/>
                </a:solidFill>
              </a:rPr>
              <a:t>МДРГО</a:t>
            </a:r>
            <a:endParaRPr lang="ru-RU" b="1" dirty="0">
              <a:solidFill>
                <a:srgbClr val="92D05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544987" y="1466111"/>
            <a:ext cx="1876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dirty="0" smtClean="0">
                <a:solidFill>
                  <a:srgbClr val="92D050"/>
                </a:solidFill>
              </a:rPr>
              <a:t>ГП</a:t>
            </a:r>
            <a:endParaRPr lang="ru-RU" b="1" dirty="0">
              <a:solidFill>
                <a:srgbClr val="92D05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350601" y="1862719"/>
            <a:ext cx="1214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7200" dirty="0" smtClean="0"/>
              <a:t>19</a:t>
            </a:r>
            <a:endParaRPr lang="ru-RU" sz="7200" dirty="0"/>
          </a:p>
        </p:txBody>
      </p:sp>
      <p:sp>
        <p:nvSpPr>
          <p:cNvPr id="52" name="TextBox 51"/>
          <p:cNvSpPr txBox="1"/>
          <p:nvPr/>
        </p:nvSpPr>
        <p:spPr>
          <a:xfrm>
            <a:off x="9676441" y="1933334"/>
            <a:ext cx="1214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7200" dirty="0" smtClean="0"/>
              <a:t>18</a:t>
            </a:r>
            <a:endParaRPr lang="ru-RU" sz="7200" dirty="0"/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5" cstate="print"/>
          <a:srcRect b="42679"/>
          <a:stretch/>
        </p:blipFill>
        <p:spPr>
          <a:xfrm>
            <a:off x="9261125" y="5692236"/>
            <a:ext cx="2045643" cy="1172588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1546369" y="1835449"/>
            <a:ext cx="1214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7200" dirty="0" smtClean="0"/>
              <a:t>9</a:t>
            </a:r>
            <a:endParaRPr lang="ru-RU" sz="7200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2239D-C621-409D-AFC2-308A1930A538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2046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7826" y="4470186"/>
            <a:ext cx="2387815" cy="238781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405" y="907104"/>
            <a:ext cx="12192000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29249" y="114026"/>
            <a:ext cx="4171907" cy="4584991"/>
            <a:chOff x="4230806" y="134161"/>
            <a:chExt cx="4171907" cy="45849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4884195" y="134161"/>
              <a:ext cx="316217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600" b="1" dirty="0" smtClean="0">
                  <a:solidFill>
                    <a:srgbClr val="92D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«</a:t>
              </a:r>
              <a:r>
                <a:rPr lang="kk-KZ" sz="3600" b="1" dirty="0" smtClean="0">
                  <a:solidFill>
                    <a:srgbClr val="92D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ТӘРБИЕ</a:t>
              </a:r>
              <a:r>
                <a:rPr lang="ru-RU" sz="3600" b="1" dirty="0" smtClean="0">
                  <a:solidFill>
                    <a:srgbClr val="92D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»</a:t>
              </a:r>
              <a:endParaRPr lang="ru-RU" sz="3600" b="1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4505277" y="907104"/>
              <a:ext cx="324159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Антикоррупционно</a:t>
              </a:r>
              <a:r>
                <a:rPr lang="kk-KZ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е</a:t>
              </a:r>
              <a:r>
                <a:rPr lang="ru-RU" sz="16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воспитание</a:t>
              </a:r>
              <a:endPara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4230806" y="1370543"/>
              <a:ext cx="4171907" cy="33486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15000"/>
                </a:lnSpc>
                <a:buClr>
                  <a:srgbClr val="92D050"/>
                </a:buClr>
                <a:buFont typeface="Wingdings" panose="05000000000000000000" pitchFamily="2" charset="2"/>
                <a:buChar char="ü"/>
              </a:pPr>
              <a:r>
                <a:rPr lang="ru-RU" b="1" spc="-20" dirty="0">
                  <a:effectLst/>
                  <a:ea typeface="Calibri" panose="020F0502020204030204" pitchFamily="34" charset="0"/>
                </a:rPr>
                <a:t>Реализация Программы формирования антикоррупционной культуры в </a:t>
              </a:r>
              <a:r>
                <a:rPr lang="ru-RU" b="1" spc="-20" dirty="0" smtClean="0">
                  <a:effectLst/>
                  <a:ea typeface="Calibri" panose="020F0502020204030204" pitchFamily="34" charset="0"/>
                </a:rPr>
                <a:t>школе </a:t>
              </a:r>
            </a:p>
            <a:p>
              <a:pPr marL="285750" indent="-285750">
                <a:lnSpc>
                  <a:spcPct val="115000"/>
                </a:lnSpc>
                <a:buClr>
                  <a:srgbClr val="92D050"/>
                </a:buClr>
                <a:buFont typeface="Wingdings" panose="05000000000000000000" pitchFamily="2" charset="2"/>
                <a:buChar char="ü"/>
              </a:pPr>
              <a:endParaRPr lang="ru-RU" sz="1100" b="1" spc="-20" dirty="0" smtClean="0">
                <a:effectLst/>
                <a:ea typeface="Calibri" panose="020F0502020204030204" pitchFamily="34" charset="0"/>
              </a:endParaRPr>
            </a:p>
            <a:p>
              <a:pPr marL="285750" indent="-285750">
                <a:lnSpc>
                  <a:spcPct val="115000"/>
                </a:lnSpc>
                <a:buClr>
                  <a:srgbClr val="92D050"/>
                </a:buClr>
                <a:buFont typeface="Wingdings" panose="05000000000000000000" pitchFamily="2" charset="2"/>
                <a:buChar char="ü"/>
              </a:pPr>
              <a:r>
                <a:rPr lang="ru-RU" b="1" spc="-20" dirty="0" smtClean="0">
                  <a:effectLst/>
                  <a:ea typeface="Calibri" panose="020F0502020204030204" pitchFamily="34" charset="0"/>
                </a:rPr>
                <a:t>Организация </a:t>
              </a:r>
              <a:r>
                <a:rPr lang="ru-RU" b="1" spc="-20" dirty="0">
                  <a:effectLst/>
                  <a:ea typeface="Calibri" panose="020F0502020204030204" pitchFamily="34" charset="0"/>
                </a:rPr>
                <a:t>слета добровольных школьных клубов «</a:t>
              </a:r>
              <a:r>
                <a:rPr lang="ru-RU" b="1" spc="-20" dirty="0" err="1" smtClean="0">
                  <a:effectLst/>
                  <a:ea typeface="Calibri" panose="020F0502020204030204" pitchFamily="34" charset="0"/>
                </a:rPr>
                <a:t>Адал</a:t>
              </a:r>
              <a:r>
                <a:rPr lang="ru-RU" b="1" spc="-20" dirty="0" smtClean="0">
                  <a:effectLst/>
                  <a:ea typeface="Calibri" panose="020F0502020204030204" pitchFamily="34" charset="0"/>
                </a:rPr>
                <a:t> </a:t>
              </a:r>
              <a:r>
                <a:rPr lang="ru-RU" b="1" spc="-20" dirty="0" err="1" smtClean="0">
                  <a:effectLst/>
                  <a:ea typeface="Calibri" panose="020F0502020204030204" pitchFamily="34" charset="0"/>
                </a:rPr>
                <a:t>ұрпақ</a:t>
              </a:r>
              <a:r>
                <a:rPr lang="ru-RU" b="1" spc="-20" dirty="0" smtClean="0">
                  <a:effectLst/>
                  <a:ea typeface="Calibri" panose="020F0502020204030204" pitchFamily="34" charset="0"/>
                </a:rPr>
                <a:t>»</a:t>
              </a:r>
            </a:p>
            <a:p>
              <a:pPr marL="285750" indent="-285750">
                <a:lnSpc>
                  <a:spcPct val="115000"/>
                </a:lnSpc>
                <a:buClr>
                  <a:srgbClr val="92D050"/>
                </a:buClr>
                <a:buFont typeface="Wingdings" panose="05000000000000000000" pitchFamily="2" charset="2"/>
                <a:buChar char="ü"/>
              </a:pPr>
              <a:endParaRPr lang="ru-RU" sz="1100" b="1" dirty="0">
                <a:effectLst/>
              </a:endParaRPr>
            </a:p>
            <a:p>
              <a:pPr marL="285750" indent="-285750">
                <a:lnSpc>
                  <a:spcPct val="115000"/>
                </a:lnSpc>
                <a:buClr>
                  <a:srgbClr val="92D050"/>
                </a:buClr>
                <a:buFont typeface="Wingdings" panose="05000000000000000000" pitchFamily="2" charset="2"/>
                <a:buChar char="ü"/>
              </a:pPr>
              <a:r>
                <a:rPr lang="ru-RU" b="1" spc="-20" dirty="0">
                  <a:effectLst/>
                  <a:ea typeface="Calibri" panose="020F0502020204030204" pitchFamily="34" charset="0"/>
                </a:rPr>
                <a:t>Организация детских театральных постановок, направленных на формирование антикоррупционной культуры </a:t>
              </a:r>
              <a:endParaRPr lang="ru-RU" b="1" dirty="0">
                <a:effectLst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8913889" y="114026"/>
            <a:ext cx="27558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kk-KZ" sz="3600" b="1" dirty="0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ҒЫЛЫМ</a:t>
            </a:r>
            <a:r>
              <a:rPr lang="ru-RU" sz="3600" b="1" dirty="0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3600" b="1" dirty="0">
              <a:solidFill>
                <a:srgbClr val="92D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48015" y="886972"/>
            <a:ext cx="41456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Организация научных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исследований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193331" y="1328547"/>
            <a:ext cx="4197007" cy="3153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ru-RU" b="1" spc="-20" dirty="0">
                <a:effectLst/>
                <a:ea typeface="Calibri" panose="020F0502020204030204" pitchFamily="34" charset="0"/>
              </a:rPr>
              <a:t>Организация исследовательской работы по приоритетным научным темам в сфере противодействия коррупции </a:t>
            </a:r>
            <a:endParaRPr lang="ru-RU" b="1" spc="-20" dirty="0" smtClean="0">
              <a:effectLst/>
              <a:ea typeface="Calibri" panose="020F0502020204030204" pitchFamily="34" charset="0"/>
            </a:endParaRPr>
          </a:p>
          <a:p>
            <a:pPr marL="285750" indent="-285750">
              <a:lnSpc>
                <a:spcPct val="115000"/>
              </a:lnSpc>
              <a:buClr>
                <a:srgbClr val="92D050"/>
              </a:buClr>
              <a:buFont typeface="Wingdings" panose="05000000000000000000" pitchFamily="2" charset="2"/>
              <a:buChar char="ü"/>
            </a:pPr>
            <a:endParaRPr lang="ru-RU" sz="1100" b="1" spc="-20" dirty="0">
              <a:effectLst/>
              <a:ea typeface="Calibri" panose="020F0502020204030204" pitchFamily="34" charset="0"/>
            </a:endParaRPr>
          </a:p>
          <a:p>
            <a:pPr marL="285750" indent="-285750">
              <a:lnSpc>
                <a:spcPct val="115000"/>
              </a:lnSpc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ru-RU" b="1" dirty="0">
                <a:effectLst/>
              </a:rPr>
              <a:t>Проведение ежегодных социологических исследований, направленных на определение уровня антикоррупционной культуры 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59607" y="4158503"/>
            <a:ext cx="2928880" cy="341923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438612" y="114030"/>
            <a:ext cx="33139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kk-KZ" sz="3600" b="1" dirty="0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ОҚУЛЫҚ</a:t>
            </a:r>
            <a:r>
              <a:rPr lang="ru-RU" sz="3600" b="1" dirty="0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076147" y="1348685"/>
            <a:ext cx="4389120" cy="4201150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ru-RU" b="1" dirty="0" smtClean="0">
                <a:effectLst/>
              </a:rPr>
              <a:t>Включение тем антикоррупционной направленности в </a:t>
            </a:r>
            <a:r>
              <a:rPr lang="ru-RU" b="1" dirty="0">
                <a:effectLst/>
              </a:rPr>
              <a:t>дисциплины </a:t>
            </a:r>
            <a:r>
              <a:rPr lang="ru-RU" b="1" dirty="0" smtClean="0">
                <a:effectLst/>
              </a:rPr>
              <a:t/>
            </a:r>
            <a:br>
              <a:rPr lang="ru-RU" b="1" dirty="0" smtClean="0">
                <a:effectLst/>
              </a:rPr>
            </a:br>
            <a:r>
              <a:rPr lang="ru-RU" b="1" dirty="0" smtClean="0">
                <a:effectLst/>
              </a:rPr>
              <a:t>по </a:t>
            </a:r>
            <a:r>
              <a:rPr lang="ru-RU" b="1" dirty="0">
                <a:effectLst/>
              </a:rPr>
              <a:t>группе специальностей </a:t>
            </a:r>
            <a:r>
              <a:rPr lang="ru-RU" b="1" dirty="0" smtClean="0">
                <a:effectLst/>
              </a:rPr>
              <a:t/>
            </a:r>
            <a:br>
              <a:rPr lang="ru-RU" b="1" dirty="0" smtClean="0">
                <a:effectLst/>
              </a:rPr>
            </a:br>
            <a:r>
              <a:rPr lang="ru-RU" b="1" dirty="0" smtClean="0">
                <a:effectLst/>
              </a:rPr>
              <a:t>«</a:t>
            </a:r>
            <a:r>
              <a:rPr lang="ru-RU" b="1" dirty="0">
                <a:effectLst/>
              </a:rPr>
              <a:t>Социальные науки и </a:t>
            </a:r>
            <a:r>
              <a:rPr lang="ru-RU" b="1" dirty="0" smtClean="0">
                <a:effectLst/>
              </a:rPr>
              <a:t>бизнес» 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ü"/>
            </a:pPr>
            <a:endParaRPr lang="ru-RU" sz="1100" b="1" dirty="0" smtClean="0">
              <a:effectLst/>
            </a:endParaRP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ru-RU" b="1" dirty="0" smtClean="0">
                <a:effectLst/>
              </a:rPr>
              <a:t>Разработка </a:t>
            </a:r>
            <a:r>
              <a:rPr lang="ru-RU" b="1" dirty="0">
                <a:effectLst/>
              </a:rPr>
              <a:t>учебных пособий для педагогов дошкольных организаций, </a:t>
            </a:r>
            <a:r>
              <a:rPr lang="ru-RU" b="1" dirty="0" smtClean="0">
                <a:effectLst/>
              </a:rPr>
              <a:t>учреждений среднего </a:t>
            </a:r>
            <a:br>
              <a:rPr lang="ru-RU" b="1" dirty="0" smtClean="0">
                <a:effectLst/>
              </a:rPr>
            </a:br>
            <a:r>
              <a:rPr lang="ru-RU" b="1" dirty="0" smtClean="0">
                <a:effectLst/>
              </a:rPr>
              <a:t>и </a:t>
            </a:r>
            <a:r>
              <a:rPr lang="ru-RU" b="1" dirty="0" err="1">
                <a:effectLst/>
              </a:rPr>
              <a:t>послесреднего</a:t>
            </a:r>
            <a:r>
              <a:rPr lang="ru-RU" b="1" dirty="0">
                <a:effectLst/>
              </a:rPr>
              <a:t> </a:t>
            </a:r>
            <a:r>
              <a:rPr lang="ru-RU" b="1" dirty="0" smtClean="0">
                <a:effectLst/>
              </a:rPr>
              <a:t>образования 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ü"/>
            </a:pPr>
            <a:endParaRPr lang="ru-RU" sz="1100" b="1" dirty="0" smtClean="0">
              <a:effectLst/>
            </a:endParaRP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ru-RU" b="1" dirty="0">
                <a:effectLst/>
              </a:rPr>
              <a:t>Организация съемок </a:t>
            </a:r>
            <a:r>
              <a:rPr lang="ru-RU" b="1" dirty="0" err="1" smtClean="0">
                <a:effectLst/>
              </a:rPr>
              <a:t>видеолекций</a:t>
            </a:r>
            <a:r>
              <a:rPr lang="ru-RU" b="1" dirty="0" smtClean="0">
                <a:effectLst/>
              </a:rPr>
              <a:t> 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ü"/>
            </a:pPr>
            <a:endParaRPr lang="ru-RU" sz="1100" b="1" dirty="0">
              <a:effectLst/>
            </a:endParaRP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ru-RU" b="1" dirty="0">
                <a:effectLst/>
              </a:rPr>
              <a:t>Проведение </a:t>
            </a:r>
            <a:r>
              <a:rPr lang="ru-RU" b="1" dirty="0" smtClean="0">
                <a:effectLst/>
              </a:rPr>
              <a:t>разъяснительных  встреч</a:t>
            </a:r>
            <a:endParaRPr lang="ru-RU" b="1" dirty="0">
              <a:effectLst/>
            </a:endParaRPr>
          </a:p>
          <a:p>
            <a:pPr>
              <a:buClr>
                <a:schemeClr val="accent6"/>
              </a:buClr>
            </a:pPr>
            <a:endParaRPr lang="ru-RU" b="1" dirty="0" smtClean="0">
              <a:effectLst/>
            </a:endParaRP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ü"/>
            </a:pPr>
            <a:endParaRPr lang="ru-RU" dirty="0" smtClean="0">
              <a:effectLst/>
            </a:endParaRP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ü"/>
            </a:pPr>
            <a:endParaRPr lang="ru-RU" dirty="0">
              <a:effectLst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511294" y="885242"/>
            <a:ext cx="31037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Антикоррупционн</a:t>
            </a:r>
            <a:r>
              <a:rPr lang="kk-K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ое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обучение</a:t>
            </a:r>
            <a:endParaRPr lang="ru-RU" sz="1600" dirty="0"/>
          </a:p>
        </p:txBody>
      </p:sp>
      <p:pic>
        <p:nvPicPr>
          <p:cNvPr id="1026" name="Picture 2" descr="Картинки по запросу образование картинки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004" y="4588253"/>
            <a:ext cx="3665640" cy="222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2239D-C621-409D-AFC2-308A1930A538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5091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3808" y="481952"/>
            <a:ext cx="3567955" cy="3020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2239D-C621-409D-AFC2-308A1930A538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75411" y="4858439"/>
            <a:ext cx="781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ts val="1800"/>
              </a:spcBef>
              <a:buClr>
                <a:srgbClr val="3FC1C9"/>
              </a:buClr>
            </a:pPr>
            <a:r>
              <a:rPr lang="ru-RU" sz="3600" b="1" dirty="0" smtClean="0">
                <a:solidFill>
                  <a:srgbClr val="42556B"/>
                </a:solidFill>
                <a:latin typeface="Helvetica" charset="0"/>
                <a:ea typeface="Helvetica" charset="0"/>
                <a:cs typeface="Helvetica" charset="0"/>
              </a:rPr>
              <a:t>СПАСИБО ЗА ВНИМАНИЕ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4"/>
          <p:cNvGrpSpPr/>
          <p:nvPr/>
        </p:nvGrpSpPr>
        <p:grpSpPr>
          <a:xfrm>
            <a:off x="454796" y="1401195"/>
            <a:ext cx="10488256" cy="4764073"/>
            <a:chOff x="0" y="-1"/>
            <a:chExt cx="8521704" cy="476407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9" name="Shape 70"/>
            <p:cNvSpPr/>
            <p:nvPr/>
          </p:nvSpPr>
          <p:spPr>
            <a:xfrm>
              <a:off x="3407576" y="1312441"/>
              <a:ext cx="3193379" cy="1753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93" extrusionOk="0">
                  <a:moveTo>
                    <a:pt x="6702" y="21593"/>
                  </a:moveTo>
                  <a:cubicBezTo>
                    <a:pt x="6621" y="21593"/>
                    <a:pt x="6426" y="20714"/>
                    <a:pt x="6142" y="20635"/>
                  </a:cubicBezTo>
                  <a:cubicBezTo>
                    <a:pt x="5851" y="20553"/>
                    <a:pt x="5753" y="21193"/>
                    <a:pt x="5187" y="21122"/>
                  </a:cubicBezTo>
                  <a:cubicBezTo>
                    <a:pt x="3778" y="20944"/>
                    <a:pt x="4387" y="21543"/>
                    <a:pt x="3612" y="20385"/>
                  </a:cubicBezTo>
                  <a:cubicBezTo>
                    <a:pt x="3087" y="19602"/>
                    <a:pt x="3157" y="19626"/>
                    <a:pt x="2625" y="19248"/>
                  </a:cubicBezTo>
                  <a:cubicBezTo>
                    <a:pt x="2256" y="18984"/>
                    <a:pt x="746" y="17815"/>
                    <a:pt x="569" y="17060"/>
                  </a:cubicBezTo>
                  <a:cubicBezTo>
                    <a:pt x="532" y="16902"/>
                    <a:pt x="203" y="16993"/>
                    <a:pt x="113" y="16873"/>
                  </a:cubicBezTo>
                  <a:cubicBezTo>
                    <a:pt x="-90" y="16604"/>
                    <a:pt x="-14" y="16622"/>
                    <a:pt x="288" y="16252"/>
                  </a:cubicBezTo>
                  <a:lnTo>
                    <a:pt x="1868" y="14317"/>
                  </a:lnTo>
                  <a:cubicBezTo>
                    <a:pt x="1969" y="14193"/>
                    <a:pt x="2270" y="14045"/>
                    <a:pt x="2195" y="13776"/>
                  </a:cubicBezTo>
                  <a:cubicBezTo>
                    <a:pt x="2020" y="13146"/>
                    <a:pt x="1909" y="13645"/>
                    <a:pt x="1849" y="12529"/>
                  </a:cubicBezTo>
                  <a:cubicBezTo>
                    <a:pt x="1837" y="12310"/>
                    <a:pt x="1931" y="12404"/>
                    <a:pt x="2021" y="12337"/>
                  </a:cubicBezTo>
                  <a:cubicBezTo>
                    <a:pt x="2210" y="12198"/>
                    <a:pt x="2149" y="11835"/>
                    <a:pt x="2219" y="11552"/>
                  </a:cubicBezTo>
                  <a:cubicBezTo>
                    <a:pt x="2303" y="11211"/>
                    <a:pt x="2484" y="11013"/>
                    <a:pt x="2619" y="10747"/>
                  </a:cubicBezTo>
                  <a:cubicBezTo>
                    <a:pt x="2829" y="10333"/>
                    <a:pt x="2826" y="9176"/>
                    <a:pt x="3134" y="9367"/>
                  </a:cubicBezTo>
                  <a:cubicBezTo>
                    <a:pt x="3434" y="9553"/>
                    <a:pt x="3259" y="10298"/>
                    <a:pt x="4148" y="9916"/>
                  </a:cubicBezTo>
                  <a:cubicBezTo>
                    <a:pt x="4506" y="9762"/>
                    <a:pt x="5269" y="8876"/>
                    <a:pt x="5287" y="8091"/>
                  </a:cubicBezTo>
                  <a:cubicBezTo>
                    <a:pt x="5312" y="7048"/>
                    <a:pt x="5912" y="6842"/>
                    <a:pt x="6454" y="5757"/>
                  </a:cubicBezTo>
                  <a:cubicBezTo>
                    <a:pt x="6780" y="5107"/>
                    <a:pt x="6457" y="4899"/>
                    <a:pt x="7175" y="4047"/>
                  </a:cubicBezTo>
                  <a:cubicBezTo>
                    <a:pt x="7441" y="3731"/>
                    <a:pt x="7541" y="3578"/>
                    <a:pt x="7552" y="2971"/>
                  </a:cubicBezTo>
                  <a:cubicBezTo>
                    <a:pt x="7556" y="2774"/>
                    <a:pt x="7684" y="2734"/>
                    <a:pt x="7750" y="2586"/>
                  </a:cubicBezTo>
                  <a:cubicBezTo>
                    <a:pt x="7854" y="2358"/>
                    <a:pt x="7874" y="2046"/>
                    <a:pt x="8058" y="1983"/>
                  </a:cubicBezTo>
                  <a:cubicBezTo>
                    <a:pt x="8420" y="1859"/>
                    <a:pt x="8609" y="2211"/>
                    <a:pt x="8770" y="2739"/>
                  </a:cubicBezTo>
                  <a:cubicBezTo>
                    <a:pt x="8980" y="3426"/>
                    <a:pt x="9399" y="2901"/>
                    <a:pt x="9551" y="3483"/>
                  </a:cubicBezTo>
                  <a:cubicBezTo>
                    <a:pt x="9591" y="3634"/>
                    <a:pt x="9598" y="4054"/>
                    <a:pt x="9729" y="4054"/>
                  </a:cubicBezTo>
                  <a:cubicBezTo>
                    <a:pt x="9891" y="4054"/>
                    <a:pt x="10012" y="3857"/>
                    <a:pt x="10296" y="4137"/>
                  </a:cubicBezTo>
                  <a:cubicBezTo>
                    <a:pt x="10615" y="4452"/>
                    <a:pt x="11011" y="4814"/>
                    <a:pt x="11115" y="3545"/>
                  </a:cubicBezTo>
                  <a:cubicBezTo>
                    <a:pt x="11136" y="3288"/>
                    <a:pt x="11139" y="3248"/>
                    <a:pt x="11233" y="3073"/>
                  </a:cubicBezTo>
                  <a:cubicBezTo>
                    <a:pt x="11478" y="2622"/>
                    <a:pt x="12059" y="1637"/>
                    <a:pt x="12449" y="1724"/>
                  </a:cubicBezTo>
                  <a:cubicBezTo>
                    <a:pt x="12652" y="1769"/>
                    <a:pt x="12466" y="2942"/>
                    <a:pt x="12546" y="2942"/>
                  </a:cubicBezTo>
                  <a:cubicBezTo>
                    <a:pt x="13071" y="2942"/>
                    <a:pt x="12825" y="3156"/>
                    <a:pt x="13597" y="1746"/>
                  </a:cubicBezTo>
                  <a:cubicBezTo>
                    <a:pt x="13668" y="1616"/>
                    <a:pt x="13638" y="1060"/>
                    <a:pt x="13712" y="1062"/>
                  </a:cubicBezTo>
                  <a:cubicBezTo>
                    <a:pt x="14504" y="1086"/>
                    <a:pt x="13893" y="1042"/>
                    <a:pt x="14370" y="423"/>
                  </a:cubicBezTo>
                  <a:cubicBezTo>
                    <a:pt x="14602" y="122"/>
                    <a:pt x="14962" y="20"/>
                    <a:pt x="15247" y="1"/>
                  </a:cubicBezTo>
                  <a:cubicBezTo>
                    <a:pt x="15363" y="-7"/>
                    <a:pt x="15457" y="324"/>
                    <a:pt x="15565" y="585"/>
                  </a:cubicBezTo>
                  <a:cubicBezTo>
                    <a:pt x="15623" y="727"/>
                    <a:pt x="15398" y="595"/>
                    <a:pt x="15371" y="1136"/>
                  </a:cubicBezTo>
                  <a:cubicBezTo>
                    <a:pt x="15330" y="1961"/>
                    <a:pt x="15998" y="1614"/>
                    <a:pt x="16393" y="2046"/>
                  </a:cubicBezTo>
                  <a:cubicBezTo>
                    <a:pt x="16711" y="2394"/>
                    <a:pt x="17366" y="2490"/>
                    <a:pt x="16966" y="4043"/>
                  </a:cubicBezTo>
                  <a:cubicBezTo>
                    <a:pt x="17248" y="4301"/>
                    <a:pt x="17321" y="3354"/>
                    <a:pt x="17919" y="2984"/>
                  </a:cubicBezTo>
                  <a:cubicBezTo>
                    <a:pt x="18379" y="2699"/>
                    <a:pt x="18724" y="3112"/>
                    <a:pt x="19048" y="2338"/>
                  </a:cubicBezTo>
                  <a:cubicBezTo>
                    <a:pt x="19362" y="1589"/>
                    <a:pt x="19509" y="798"/>
                    <a:pt x="19915" y="1068"/>
                  </a:cubicBezTo>
                  <a:cubicBezTo>
                    <a:pt x="20264" y="1300"/>
                    <a:pt x="20625" y="754"/>
                    <a:pt x="20628" y="1823"/>
                  </a:cubicBezTo>
                  <a:cubicBezTo>
                    <a:pt x="20629" y="2582"/>
                    <a:pt x="20982" y="2770"/>
                    <a:pt x="20837" y="2837"/>
                  </a:cubicBezTo>
                  <a:cubicBezTo>
                    <a:pt x="20722" y="2890"/>
                    <a:pt x="20180" y="3778"/>
                    <a:pt x="20175" y="3844"/>
                  </a:cubicBezTo>
                  <a:cubicBezTo>
                    <a:pt x="20004" y="5978"/>
                    <a:pt x="20543" y="5408"/>
                    <a:pt x="20601" y="6003"/>
                  </a:cubicBezTo>
                  <a:cubicBezTo>
                    <a:pt x="20640" y="6405"/>
                    <a:pt x="20117" y="6887"/>
                    <a:pt x="20425" y="7579"/>
                  </a:cubicBezTo>
                  <a:cubicBezTo>
                    <a:pt x="20850" y="8535"/>
                    <a:pt x="21057" y="8498"/>
                    <a:pt x="20405" y="9365"/>
                  </a:cubicBezTo>
                  <a:cubicBezTo>
                    <a:pt x="20241" y="9583"/>
                    <a:pt x="20105" y="9652"/>
                    <a:pt x="20422" y="10263"/>
                  </a:cubicBezTo>
                  <a:cubicBezTo>
                    <a:pt x="21199" y="11758"/>
                    <a:pt x="20808" y="11434"/>
                    <a:pt x="20703" y="11830"/>
                  </a:cubicBezTo>
                  <a:cubicBezTo>
                    <a:pt x="20541" y="12437"/>
                    <a:pt x="20756" y="13226"/>
                    <a:pt x="20572" y="13824"/>
                  </a:cubicBezTo>
                  <a:cubicBezTo>
                    <a:pt x="20544" y="13913"/>
                    <a:pt x="20406" y="14024"/>
                    <a:pt x="20479" y="14529"/>
                  </a:cubicBezTo>
                  <a:cubicBezTo>
                    <a:pt x="20633" y="15581"/>
                    <a:pt x="21509" y="13650"/>
                    <a:pt x="21509" y="14673"/>
                  </a:cubicBezTo>
                  <a:cubicBezTo>
                    <a:pt x="21509" y="15425"/>
                    <a:pt x="21509" y="16178"/>
                    <a:pt x="21509" y="16931"/>
                  </a:cubicBezTo>
                  <a:cubicBezTo>
                    <a:pt x="21509" y="17156"/>
                    <a:pt x="21510" y="17183"/>
                    <a:pt x="21384" y="17187"/>
                  </a:cubicBezTo>
                  <a:cubicBezTo>
                    <a:pt x="20601" y="17210"/>
                    <a:pt x="19834" y="17190"/>
                    <a:pt x="19052" y="17183"/>
                  </a:cubicBezTo>
                  <a:cubicBezTo>
                    <a:pt x="17350" y="17170"/>
                    <a:pt x="16426" y="20532"/>
                    <a:pt x="16360" y="20571"/>
                  </a:cubicBezTo>
                  <a:cubicBezTo>
                    <a:pt x="15887" y="20847"/>
                    <a:pt x="10721" y="21231"/>
                    <a:pt x="9871" y="21231"/>
                  </a:cubicBezTo>
                  <a:cubicBezTo>
                    <a:pt x="9568" y="21231"/>
                    <a:pt x="9588" y="21553"/>
                    <a:pt x="9525" y="21553"/>
                  </a:cubicBezTo>
                  <a:cubicBezTo>
                    <a:pt x="9481" y="21553"/>
                    <a:pt x="9495" y="21428"/>
                    <a:pt x="9446" y="21431"/>
                  </a:cubicBezTo>
                  <a:cubicBezTo>
                    <a:pt x="8596" y="21481"/>
                    <a:pt x="7488" y="21593"/>
                    <a:pt x="6702" y="21593"/>
                  </a:cubicBez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0" name="Shape 71"/>
            <p:cNvSpPr/>
            <p:nvPr/>
          </p:nvSpPr>
          <p:spPr>
            <a:xfrm>
              <a:off x="491569" y="2682153"/>
              <a:ext cx="1508277" cy="16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0875" extrusionOk="0">
                  <a:moveTo>
                    <a:pt x="14304" y="20866"/>
                  </a:moveTo>
                  <a:cubicBezTo>
                    <a:pt x="14192" y="20866"/>
                    <a:pt x="13244" y="19200"/>
                    <a:pt x="13157" y="19059"/>
                  </a:cubicBezTo>
                  <a:cubicBezTo>
                    <a:pt x="12794" y="18469"/>
                    <a:pt x="12848" y="18820"/>
                    <a:pt x="12848" y="17940"/>
                  </a:cubicBezTo>
                  <a:cubicBezTo>
                    <a:pt x="12848" y="17822"/>
                    <a:pt x="12884" y="17697"/>
                    <a:pt x="12796" y="17607"/>
                  </a:cubicBezTo>
                  <a:cubicBezTo>
                    <a:pt x="12289" y="17086"/>
                    <a:pt x="11271" y="16095"/>
                    <a:pt x="10564" y="15887"/>
                  </a:cubicBezTo>
                  <a:cubicBezTo>
                    <a:pt x="9015" y="15431"/>
                    <a:pt x="6665" y="16204"/>
                    <a:pt x="5395" y="17022"/>
                  </a:cubicBezTo>
                  <a:cubicBezTo>
                    <a:pt x="4801" y="17404"/>
                    <a:pt x="4972" y="17686"/>
                    <a:pt x="4754" y="15715"/>
                  </a:cubicBezTo>
                  <a:cubicBezTo>
                    <a:pt x="4709" y="15306"/>
                    <a:pt x="5868" y="14911"/>
                    <a:pt x="6145" y="13859"/>
                  </a:cubicBezTo>
                  <a:cubicBezTo>
                    <a:pt x="6404" y="12872"/>
                    <a:pt x="4729" y="12580"/>
                    <a:pt x="3966" y="12521"/>
                  </a:cubicBezTo>
                  <a:cubicBezTo>
                    <a:pt x="3673" y="12498"/>
                    <a:pt x="3750" y="12573"/>
                    <a:pt x="3581" y="11863"/>
                  </a:cubicBezTo>
                  <a:cubicBezTo>
                    <a:pt x="3337" y="10835"/>
                    <a:pt x="3735" y="11065"/>
                    <a:pt x="2148" y="10932"/>
                  </a:cubicBezTo>
                  <a:cubicBezTo>
                    <a:pt x="1337" y="10863"/>
                    <a:pt x="2342" y="10770"/>
                    <a:pt x="2477" y="9847"/>
                  </a:cubicBezTo>
                  <a:cubicBezTo>
                    <a:pt x="2593" y="9044"/>
                    <a:pt x="1285" y="8592"/>
                    <a:pt x="1535" y="6546"/>
                  </a:cubicBezTo>
                  <a:cubicBezTo>
                    <a:pt x="1584" y="6151"/>
                    <a:pt x="1416" y="6514"/>
                    <a:pt x="620" y="6062"/>
                  </a:cubicBezTo>
                  <a:cubicBezTo>
                    <a:pt x="-517" y="5417"/>
                    <a:pt x="-171" y="3592"/>
                    <a:pt x="2335" y="4936"/>
                  </a:cubicBezTo>
                  <a:cubicBezTo>
                    <a:pt x="2963" y="5272"/>
                    <a:pt x="3397" y="5965"/>
                    <a:pt x="4223" y="5723"/>
                  </a:cubicBezTo>
                  <a:cubicBezTo>
                    <a:pt x="3803" y="5265"/>
                    <a:pt x="3384" y="4807"/>
                    <a:pt x="2964" y="4349"/>
                  </a:cubicBezTo>
                  <a:cubicBezTo>
                    <a:pt x="2290" y="3611"/>
                    <a:pt x="3627" y="3348"/>
                    <a:pt x="3759" y="3169"/>
                  </a:cubicBezTo>
                  <a:cubicBezTo>
                    <a:pt x="3911" y="2964"/>
                    <a:pt x="3942" y="2656"/>
                    <a:pt x="4199" y="2533"/>
                  </a:cubicBezTo>
                  <a:cubicBezTo>
                    <a:pt x="6233" y="1567"/>
                    <a:pt x="8281" y="3813"/>
                    <a:pt x="11667" y="3954"/>
                  </a:cubicBezTo>
                  <a:cubicBezTo>
                    <a:pt x="10614" y="3658"/>
                    <a:pt x="9580" y="3110"/>
                    <a:pt x="9749" y="1976"/>
                  </a:cubicBezTo>
                  <a:cubicBezTo>
                    <a:pt x="9815" y="1538"/>
                    <a:pt x="10022" y="566"/>
                    <a:pt x="10695" y="549"/>
                  </a:cubicBezTo>
                  <a:cubicBezTo>
                    <a:pt x="11645" y="525"/>
                    <a:pt x="12594" y="462"/>
                    <a:pt x="13536" y="429"/>
                  </a:cubicBezTo>
                  <a:cubicBezTo>
                    <a:pt x="14563" y="394"/>
                    <a:pt x="15153" y="-688"/>
                    <a:pt x="16193" y="722"/>
                  </a:cubicBezTo>
                  <a:cubicBezTo>
                    <a:pt x="17304" y="-282"/>
                    <a:pt x="16835" y="-58"/>
                    <a:pt x="17761" y="654"/>
                  </a:cubicBezTo>
                  <a:cubicBezTo>
                    <a:pt x="21083" y="3207"/>
                    <a:pt x="20311" y="1211"/>
                    <a:pt x="20650" y="4412"/>
                  </a:cubicBezTo>
                  <a:cubicBezTo>
                    <a:pt x="20691" y="4797"/>
                    <a:pt x="20732" y="5181"/>
                    <a:pt x="20773" y="5565"/>
                  </a:cubicBezTo>
                  <a:cubicBezTo>
                    <a:pt x="20788" y="5716"/>
                    <a:pt x="20866" y="5872"/>
                    <a:pt x="20670" y="5908"/>
                  </a:cubicBezTo>
                  <a:cubicBezTo>
                    <a:pt x="17777" y="6438"/>
                    <a:pt x="18251" y="6175"/>
                    <a:pt x="18145" y="6866"/>
                  </a:cubicBezTo>
                  <a:lnTo>
                    <a:pt x="16017" y="20789"/>
                  </a:lnTo>
                  <a:cubicBezTo>
                    <a:pt x="15998" y="20912"/>
                    <a:pt x="14460" y="20866"/>
                    <a:pt x="14304" y="20866"/>
                  </a:cubicBez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1" name="Shape 72"/>
            <p:cNvSpPr/>
            <p:nvPr/>
          </p:nvSpPr>
          <p:spPr>
            <a:xfrm>
              <a:off x="0" y="868597"/>
              <a:ext cx="1808488" cy="1066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7" h="21329" extrusionOk="0">
                  <a:moveTo>
                    <a:pt x="14803" y="21329"/>
                  </a:moveTo>
                  <a:cubicBezTo>
                    <a:pt x="14752" y="21329"/>
                    <a:pt x="13444" y="19180"/>
                    <a:pt x="13375" y="19071"/>
                  </a:cubicBezTo>
                  <a:cubicBezTo>
                    <a:pt x="13062" y="18568"/>
                    <a:pt x="12963" y="18670"/>
                    <a:pt x="12316" y="18632"/>
                  </a:cubicBezTo>
                  <a:cubicBezTo>
                    <a:pt x="11966" y="18612"/>
                    <a:pt x="12126" y="18466"/>
                    <a:pt x="11263" y="19641"/>
                  </a:cubicBezTo>
                  <a:cubicBezTo>
                    <a:pt x="11113" y="19846"/>
                    <a:pt x="9691" y="19440"/>
                    <a:pt x="9397" y="19720"/>
                  </a:cubicBezTo>
                  <a:cubicBezTo>
                    <a:pt x="7943" y="21103"/>
                    <a:pt x="8465" y="21019"/>
                    <a:pt x="7179" y="20976"/>
                  </a:cubicBezTo>
                  <a:cubicBezTo>
                    <a:pt x="6377" y="20948"/>
                    <a:pt x="6792" y="21217"/>
                    <a:pt x="5665" y="19938"/>
                  </a:cubicBezTo>
                  <a:cubicBezTo>
                    <a:pt x="4677" y="18818"/>
                    <a:pt x="5021" y="19028"/>
                    <a:pt x="4445" y="19045"/>
                  </a:cubicBezTo>
                  <a:lnTo>
                    <a:pt x="1313" y="19137"/>
                  </a:lnTo>
                  <a:cubicBezTo>
                    <a:pt x="1074" y="19145"/>
                    <a:pt x="1433" y="17864"/>
                    <a:pt x="1260" y="17663"/>
                  </a:cubicBezTo>
                  <a:cubicBezTo>
                    <a:pt x="-306" y="15840"/>
                    <a:pt x="-159" y="16400"/>
                    <a:pt x="352" y="15071"/>
                  </a:cubicBezTo>
                  <a:cubicBezTo>
                    <a:pt x="1215" y="12826"/>
                    <a:pt x="1306" y="13346"/>
                    <a:pt x="1752" y="12949"/>
                  </a:cubicBezTo>
                  <a:cubicBezTo>
                    <a:pt x="2133" y="12610"/>
                    <a:pt x="2327" y="11571"/>
                    <a:pt x="1919" y="11197"/>
                  </a:cubicBezTo>
                  <a:cubicBezTo>
                    <a:pt x="1604" y="10907"/>
                    <a:pt x="1554" y="11537"/>
                    <a:pt x="2216" y="8595"/>
                  </a:cubicBezTo>
                  <a:cubicBezTo>
                    <a:pt x="2580" y="6979"/>
                    <a:pt x="2377" y="8081"/>
                    <a:pt x="3329" y="7368"/>
                  </a:cubicBezTo>
                  <a:cubicBezTo>
                    <a:pt x="3578" y="7181"/>
                    <a:pt x="3568" y="6969"/>
                    <a:pt x="3601" y="6559"/>
                  </a:cubicBezTo>
                  <a:cubicBezTo>
                    <a:pt x="3738" y="4848"/>
                    <a:pt x="4523" y="3541"/>
                    <a:pt x="5296" y="6289"/>
                  </a:cubicBezTo>
                  <a:cubicBezTo>
                    <a:pt x="5594" y="7349"/>
                    <a:pt x="5522" y="9135"/>
                    <a:pt x="5947" y="9310"/>
                  </a:cubicBezTo>
                  <a:cubicBezTo>
                    <a:pt x="6218" y="9422"/>
                    <a:pt x="6891" y="9274"/>
                    <a:pt x="7243" y="9218"/>
                  </a:cubicBezTo>
                  <a:cubicBezTo>
                    <a:pt x="7419" y="9191"/>
                    <a:pt x="7308" y="7890"/>
                    <a:pt x="7132" y="7632"/>
                  </a:cubicBezTo>
                  <a:cubicBezTo>
                    <a:pt x="6982" y="7414"/>
                    <a:pt x="7029" y="4719"/>
                    <a:pt x="7091" y="4712"/>
                  </a:cubicBezTo>
                  <a:cubicBezTo>
                    <a:pt x="7456" y="4673"/>
                    <a:pt x="8774" y="4480"/>
                    <a:pt x="9047" y="4023"/>
                  </a:cubicBezTo>
                  <a:cubicBezTo>
                    <a:pt x="9350" y="3514"/>
                    <a:pt x="9005" y="2119"/>
                    <a:pt x="9188" y="2236"/>
                  </a:cubicBezTo>
                  <a:cubicBezTo>
                    <a:pt x="10775" y="3256"/>
                    <a:pt x="10353" y="2589"/>
                    <a:pt x="10825" y="2326"/>
                  </a:cubicBezTo>
                  <a:cubicBezTo>
                    <a:pt x="11452" y="1976"/>
                    <a:pt x="11415" y="2096"/>
                    <a:pt x="12044" y="1219"/>
                  </a:cubicBezTo>
                  <a:cubicBezTo>
                    <a:pt x="13113" y="-271"/>
                    <a:pt x="12443" y="24"/>
                    <a:pt x="13725" y="24"/>
                  </a:cubicBezTo>
                  <a:cubicBezTo>
                    <a:pt x="13993" y="24"/>
                    <a:pt x="14069" y="1661"/>
                    <a:pt x="14654" y="1783"/>
                  </a:cubicBezTo>
                  <a:cubicBezTo>
                    <a:pt x="15258" y="1909"/>
                    <a:pt x="16090" y="-3"/>
                    <a:pt x="16497" y="1066"/>
                  </a:cubicBezTo>
                  <a:cubicBezTo>
                    <a:pt x="16894" y="2108"/>
                    <a:pt x="16459" y="2554"/>
                    <a:pt x="17345" y="2724"/>
                  </a:cubicBezTo>
                  <a:cubicBezTo>
                    <a:pt x="20247" y="3281"/>
                    <a:pt x="18998" y="4636"/>
                    <a:pt x="19397" y="5016"/>
                  </a:cubicBezTo>
                  <a:cubicBezTo>
                    <a:pt x="20679" y="6236"/>
                    <a:pt x="20282" y="7412"/>
                    <a:pt x="20560" y="7542"/>
                  </a:cubicBezTo>
                  <a:cubicBezTo>
                    <a:pt x="20903" y="7701"/>
                    <a:pt x="20812" y="6921"/>
                    <a:pt x="20956" y="8899"/>
                  </a:cubicBezTo>
                  <a:cubicBezTo>
                    <a:pt x="21051" y="10206"/>
                    <a:pt x="21158" y="11510"/>
                    <a:pt x="21240" y="12820"/>
                  </a:cubicBezTo>
                  <a:cubicBezTo>
                    <a:pt x="21294" y="13672"/>
                    <a:pt x="21005" y="13928"/>
                    <a:pt x="20531" y="15092"/>
                  </a:cubicBezTo>
                  <a:cubicBezTo>
                    <a:pt x="20375" y="15476"/>
                    <a:pt x="20301" y="15412"/>
                    <a:pt x="20024" y="15412"/>
                  </a:cubicBezTo>
                  <a:cubicBezTo>
                    <a:pt x="18480" y="15412"/>
                    <a:pt x="18883" y="14950"/>
                    <a:pt x="18387" y="17268"/>
                  </a:cubicBezTo>
                  <a:cubicBezTo>
                    <a:pt x="18156" y="18349"/>
                    <a:pt x="17271" y="18019"/>
                    <a:pt x="16524" y="18060"/>
                  </a:cubicBezTo>
                  <a:cubicBezTo>
                    <a:pt x="16169" y="18080"/>
                    <a:pt x="14985" y="21329"/>
                    <a:pt x="14803" y="21329"/>
                  </a:cubicBez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2" name="Shape 73"/>
            <p:cNvSpPr/>
            <p:nvPr/>
          </p:nvSpPr>
          <p:spPr>
            <a:xfrm>
              <a:off x="76360" y="1737195"/>
              <a:ext cx="1895301" cy="1144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2" h="20735" extrusionOk="0">
                  <a:moveTo>
                    <a:pt x="21033" y="20735"/>
                  </a:moveTo>
                  <a:cubicBezTo>
                    <a:pt x="20928" y="20735"/>
                    <a:pt x="18570" y="18169"/>
                    <a:pt x="18313" y="17350"/>
                  </a:cubicBezTo>
                  <a:cubicBezTo>
                    <a:pt x="17461" y="18680"/>
                    <a:pt x="17748" y="18438"/>
                    <a:pt x="17395" y="17853"/>
                  </a:cubicBezTo>
                  <a:cubicBezTo>
                    <a:pt x="16640" y="16602"/>
                    <a:pt x="16502" y="17944"/>
                    <a:pt x="15432" y="17978"/>
                  </a:cubicBezTo>
                  <a:cubicBezTo>
                    <a:pt x="12669" y="18067"/>
                    <a:pt x="13135" y="18418"/>
                    <a:pt x="13265" y="17158"/>
                  </a:cubicBezTo>
                  <a:cubicBezTo>
                    <a:pt x="13426" y="15591"/>
                    <a:pt x="13299" y="15452"/>
                    <a:pt x="13190" y="14113"/>
                  </a:cubicBezTo>
                  <a:cubicBezTo>
                    <a:pt x="13159" y="13738"/>
                    <a:pt x="13215" y="13083"/>
                    <a:pt x="13010" y="12832"/>
                  </a:cubicBezTo>
                  <a:cubicBezTo>
                    <a:pt x="12564" y="12286"/>
                    <a:pt x="11809" y="11941"/>
                    <a:pt x="11416" y="12773"/>
                  </a:cubicBezTo>
                  <a:cubicBezTo>
                    <a:pt x="11144" y="13349"/>
                    <a:pt x="11501" y="13487"/>
                    <a:pt x="10425" y="12112"/>
                  </a:cubicBezTo>
                  <a:cubicBezTo>
                    <a:pt x="9657" y="11129"/>
                    <a:pt x="9153" y="10433"/>
                    <a:pt x="8289" y="10746"/>
                  </a:cubicBezTo>
                  <a:cubicBezTo>
                    <a:pt x="7403" y="11067"/>
                    <a:pt x="6514" y="11630"/>
                    <a:pt x="5703" y="12293"/>
                  </a:cubicBezTo>
                  <a:cubicBezTo>
                    <a:pt x="5312" y="12612"/>
                    <a:pt x="5658" y="12569"/>
                    <a:pt x="5066" y="12517"/>
                  </a:cubicBezTo>
                  <a:cubicBezTo>
                    <a:pt x="4722" y="12486"/>
                    <a:pt x="4072" y="12420"/>
                    <a:pt x="3799" y="12775"/>
                  </a:cubicBezTo>
                  <a:cubicBezTo>
                    <a:pt x="3715" y="12885"/>
                    <a:pt x="3696" y="13220"/>
                    <a:pt x="3581" y="13072"/>
                  </a:cubicBezTo>
                  <a:cubicBezTo>
                    <a:pt x="1158" y="9940"/>
                    <a:pt x="2633" y="9648"/>
                    <a:pt x="2871" y="10229"/>
                  </a:cubicBezTo>
                  <a:cubicBezTo>
                    <a:pt x="3240" y="11125"/>
                    <a:pt x="3810" y="10777"/>
                    <a:pt x="3563" y="10043"/>
                  </a:cubicBezTo>
                  <a:cubicBezTo>
                    <a:pt x="3044" y="8502"/>
                    <a:pt x="3145" y="9248"/>
                    <a:pt x="3095" y="7485"/>
                  </a:cubicBezTo>
                  <a:cubicBezTo>
                    <a:pt x="3072" y="6679"/>
                    <a:pt x="2623" y="6263"/>
                    <a:pt x="2537" y="5500"/>
                  </a:cubicBezTo>
                  <a:cubicBezTo>
                    <a:pt x="2332" y="3677"/>
                    <a:pt x="1999" y="4561"/>
                    <a:pt x="1551" y="4137"/>
                  </a:cubicBezTo>
                  <a:cubicBezTo>
                    <a:pt x="1327" y="3925"/>
                    <a:pt x="1265" y="3494"/>
                    <a:pt x="958" y="3494"/>
                  </a:cubicBezTo>
                  <a:cubicBezTo>
                    <a:pt x="836" y="3494"/>
                    <a:pt x="480" y="3669"/>
                    <a:pt x="473" y="3942"/>
                  </a:cubicBezTo>
                  <a:cubicBezTo>
                    <a:pt x="475" y="3859"/>
                    <a:pt x="-485" y="2364"/>
                    <a:pt x="325" y="1538"/>
                  </a:cubicBezTo>
                  <a:cubicBezTo>
                    <a:pt x="430" y="1430"/>
                    <a:pt x="3240" y="1425"/>
                    <a:pt x="3753" y="1411"/>
                  </a:cubicBezTo>
                  <a:cubicBezTo>
                    <a:pt x="4017" y="1403"/>
                    <a:pt x="5061" y="3143"/>
                    <a:pt x="5622" y="3161"/>
                  </a:cubicBezTo>
                  <a:cubicBezTo>
                    <a:pt x="7171" y="3211"/>
                    <a:pt x="6612" y="3460"/>
                    <a:pt x="8052" y="1914"/>
                  </a:cubicBezTo>
                  <a:cubicBezTo>
                    <a:pt x="8104" y="1858"/>
                    <a:pt x="9618" y="1982"/>
                    <a:pt x="9732" y="1989"/>
                  </a:cubicBezTo>
                  <a:cubicBezTo>
                    <a:pt x="9800" y="1993"/>
                    <a:pt x="10279" y="1315"/>
                    <a:pt x="10355" y="1216"/>
                  </a:cubicBezTo>
                  <a:cubicBezTo>
                    <a:pt x="10597" y="899"/>
                    <a:pt x="11595" y="1058"/>
                    <a:pt x="11687" y="1198"/>
                  </a:cubicBezTo>
                  <a:cubicBezTo>
                    <a:pt x="12177" y="1952"/>
                    <a:pt x="12668" y="2705"/>
                    <a:pt x="13158" y="3459"/>
                  </a:cubicBezTo>
                  <a:cubicBezTo>
                    <a:pt x="14916" y="-38"/>
                    <a:pt x="14290" y="541"/>
                    <a:pt x="15830" y="541"/>
                  </a:cubicBezTo>
                  <a:cubicBezTo>
                    <a:pt x="16687" y="541"/>
                    <a:pt x="16084" y="-865"/>
                    <a:pt x="17168" y="856"/>
                  </a:cubicBezTo>
                  <a:cubicBezTo>
                    <a:pt x="17751" y="1781"/>
                    <a:pt x="17154" y="1330"/>
                    <a:pt x="17018" y="2376"/>
                  </a:cubicBezTo>
                  <a:cubicBezTo>
                    <a:pt x="16801" y="4048"/>
                    <a:pt x="17835" y="3285"/>
                    <a:pt x="18524" y="3738"/>
                  </a:cubicBezTo>
                  <a:cubicBezTo>
                    <a:pt x="19441" y="4341"/>
                    <a:pt x="18722" y="4343"/>
                    <a:pt x="18756" y="5312"/>
                  </a:cubicBezTo>
                  <a:cubicBezTo>
                    <a:pt x="18862" y="8366"/>
                    <a:pt x="18436" y="7950"/>
                    <a:pt x="19185" y="8928"/>
                  </a:cubicBezTo>
                  <a:cubicBezTo>
                    <a:pt x="19224" y="8978"/>
                    <a:pt x="18984" y="9336"/>
                    <a:pt x="18948" y="9430"/>
                  </a:cubicBezTo>
                  <a:cubicBezTo>
                    <a:pt x="18643" y="10220"/>
                    <a:pt x="18396" y="11688"/>
                    <a:pt x="18253" y="12650"/>
                  </a:cubicBezTo>
                  <a:cubicBezTo>
                    <a:pt x="18209" y="12951"/>
                    <a:pt x="18461" y="12812"/>
                    <a:pt x="18555" y="12991"/>
                  </a:cubicBezTo>
                  <a:cubicBezTo>
                    <a:pt x="18860" y="13346"/>
                    <a:pt x="17824" y="15238"/>
                    <a:pt x="20506" y="16904"/>
                  </a:cubicBezTo>
                  <a:cubicBezTo>
                    <a:pt x="20630" y="16981"/>
                    <a:pt x="20985" y="17040"/>
                    <a:pt x="20991" y="17299"/>
                  </a:cubicBezTo>
                  <a:cubicBezTo>
                    <a:pt x="21001" y="17669"/>
                    <a:pt x="21115" y="20735"/>
                    <a:pt x="21033" y="20735"/>
                  </a:cubicBez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3" name="Shape 74"/>
            <p:cNvSpPr/>
            <p:nvPr/>
          </p:nvSpPr>
          <p:spPr>
            <a:xfrm>
              <a:off x="4810696" y="2978049"/>
              <a:ext cx="1509882" cy="1258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537" extrusionOk="0">
                  <a:moveTo>
                    <a:pt x="6079" y="21537"/>
                  </a:moveTo>
                  <a:cubicBezTo>
                    <a:pt x="6079" y="21537"/>
                    <a:pt x="3492" y="19614"/>
                    <a:pt x="3352" y="18305"/>
                  </a:cubicBezTo>
                  <a:cubicBezTo>
                    <a:pt x="3135" y="16274"/>
                    <a:pt x="2513" y="16242"/>
                    <a:pt x="1961" y="15940"/>
                  </a:cubicBezTo>
                  <a:cubicBezTo>
                    <a:pt x="1669" y="15780"/>
                    <a:pt x="994" y="14755"/>
                    <a:pt x="1012" y="14611"/>
                  </a:cubicBezTo>
                  <a:cubicBezTo>
                    <a:pt x="1475" y="10886"/>
                    <a:pt x="1920" y="12346"/>
                    <a:pt x="2022" y="10973"/>
                  </a:cubicBezTo>
                  <a:cubicBezTo>
                    <a:pt x="2226" y="8223"/>
                    <a:pt x="1589" y="7222"/>
                    <a:pt x="672" y="4500"/>
                  </a:cubicBezTo>
                  <a:cubicBezTo>
                    <a:pt x="429" y="3777"/>
                    <a:pt x="-813" y="886"/>
                    <a:pt x="857" y="881"/>
                  </a:cubicBezTo>
                  <a:cubicBezTo>
                    <a:pt x="3402" y="873"/>
                    <a:pt x="11471" y="455"/>
                    <a:pt x="13762" y="31"/>
                  </a:cubicBezTo>
                  <a:cubicBezTo>
                    <a:pt x="13897" y="6"/>
                    <a:pt x="14086" y="-63"/>
                    <a:pt x="14124" y="146"/>
                  </a:cubicBezTo>
                  <a:cubicBezTo>
                    <a:pt x="14386" y="1578"/>
                    <a:pt x="14746" y="4460"/>
                    <a:pt x="15413" y="5357"/>
                  </a:cubicBezTo>
                  <a:cubicBezTo>
                    <a:pt x="16330" y="6587"/>
                    <a:pt x="16744" y="6069"/>
                    <a:pt x="16724" y="7671"/>
                  </a:cubicBezTo>
                  <a:cubicBezTo>
                    <a:pt x="16719" y="8020"/>
                    <a:pt x="18729" y="8701"/>
                    <a:pt x="19078" y="9407"/>
                  </a:cubicBezTo>
                  <a:cubicBezTo>
                    <a:pt x="19098" y="9447"/>
                    <a:pt x="19208" y="10218"/>
                    <a:pt x="19254" y="10435"/>
                  </a:cubicBezTo>
                  <a:cubicBezTo>
                    <a:pt x="19534" y="11733"/>
                    <a:pt x="20121" y="13286"/>
                    <a:pt x="20652" y="14474"/>
                  </a:cubicBezTo>
                  <a:cubicBezTo>
                    <a:pt x="20787" y="14777"/>
                    <a:pt x="20731" y="15811"/>
                    <a:pt x="20731" y="16217"/>
                  </a:cubicBezTo>
                  <a:cubicBezTo>
                    <a:pt x="20731" y="16515"/>
                    <a:pt x="20717" y="16525"/>
                    <a:pt x="20448" y="16543"/>
                  </a:cubicBezTo>
                  <a:cubicBezTo>
                    <a:pt x="18528" y="16669"/>
                    <a:pt x="19332" y="16524"/>
                    <a:pt x="17651" y="15423"/>
                  </a:cubicBezTo>
                  <a:cubicBezTo>
                    <a:pt x="16596" y="14731"/>
                    <a:pt x="15946" y="14638"/>
                    <a:pt x="14720" y="15738"/>
                  </a:cubicBezTo>
                  <a:cubicBezTo>
                    <a:pt x="14119" y="16277"/>
                    <a:pt x="14238" y="16680"/>
                    <a:pt x="14176" y="17826"/>
                  </a:cubicBezTo>
                  <a:cubicBezTo>
                    <a:pt x="14155" y="18203"/>
                    <a:pt x="14121" y="18699"/>
                    <a:pt x="14303" y="19029"/>
                  </a:cubicBezTo>
                  <a:cubicBezTo>
                    <a:pt x="14508" y="19400"/>
                    <a:pt x="14394" y="19800"/>
                    <a:pt x="13990" y="19646"/>
                  </a:cubicBezTo>
                  <a:cubicBezTo>
                    <a:pt x="13943" y="19628"/>
                    <a:pt x="13258" y="19183"/>
                    <a:pt x="12731" y="18956"/>
                  </a:cubicBezTo>
                  <a:cubicBezTo>
                    <a:pt x="11176" y="18287"/>
                    <a:pt x="9476" y="17854"/>
                    <a:pt x="7826" y="17989"/>
                  </a:cubicBezTo>
                  <a:cubicBezTo>
                    <a:pt x="6627" y="18087"/>
                    <a:pt x="6344" y="19087"/>
                    <a:pt x="6189" y="20566"/>
                  </a:cubicBezTo>
                  <a:cubicBezTo>
                    <a:pt x="6178" y="20673"/>
                    <a:pt x="6175" y="21537"/>
                    <a:pt x="6079" y="21537"/>
                  </a:cubicBez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4" name="Shape 75"/>
            <p:cNvSpPr/>
            <p:nvPr/>
          </p:nvSpPr>
          <p:spPr>
            <a:xfrm>
              <a:off x="4075729" y="3044864"/>
              <a:ext cx="1181145" cy="171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433" extrusionOk="0">
                  <a:moveTo>
                    <a:pt x="10254" y="21433"/>
                  </a:moveTo>
                  <a:cubicBezTo>
                    <a:pt x="10171" y="21433"/>
                    <a:pt x="8958" y="20601"/>
                    <a:pt x="8769" y="20477"/>
                  </a:cubicBezTo>
                  <a:cubicBezTo>
                    <a:pt x="8570" y="20347"/>
                    <a:pt x="9299" y="19940"/>
                    <a:pt x="9065" y="19793"/>
                  </a:cubicBezTo>
                  <a:cubicBezTo>
                    <a:pt x="8770" y="19610"/>
                    <a:pt x="8030" y="19045"/>
                    <a:pt x="7674" y="19060"/>
                  </a:cubicBezTo>
                  <a:lnTo>
                    <a:pt x="3091" y="19249"/>
                  </a:lnTo>
                  <a:cubicBezTo>
                    <a:pt x="2821" y="19260"/>
                    <a:pt x="2240" y="15885"/>
                    <a:pt x="2060" y="15885"/>
                  </a:cubicBezTo>
                  <a:cubicBezTo>
                    <a:pt x="-425" y="15885"/>
                    <a:pt x="8" y="16000"/>
                    <a:pt x="64" y="15458"/>
                  </a:cubicBezTo>
                  <a:cubicBezTo>
                    <a:pt x="208" y="14076"/>
                    <a:pt x="-289" y="14483"/>
                    <a:pt x="1694" y="13603"/>
                  </a:cubicBezTo>
                  <a:cubicBezTo>
                    <a:pt x="3564" y="12772"/>
                    <a:pt x="5557" y="12033"/>
                    <a:pt x="7338" y="11112"/>
                  </a:cubicBezTo>
                  <a:cubicBezTo>
                    <a:pt x="7604" y="10975"/>
                    <a:pt x="6521" y="10085"/>
                    <a:pt x="6742" y="9861"/>
                  </a:cubicBezTo>
                  <a:cubicBezTo>
                    <a:pt x="7042" y="9557"/>
                    <a:pt x="7940" y="9392"/>
                    <a:pt x="7940" y="9121"/>
                  </a:cubicBezTo>
                  <a:cubicBezTo>
                    <a:pt x="7937" y="6927"/>
                    <a:pt x="8354" y="7548"/>
                    <a:pt x="7104" y="6944"/>
                  </a:cubicBezTo>
                  <a:cubicBezTo>
                    <a:pt x="6250" y="6531"/>
                    <a:pt x="6395" y="6891"/>
                    <a:pt x="6374" y="5535"/>
                  </a:cubicBezTo>
                  <a:cubicBezTo>
                    <a:pt x="6333" y="2973"/>
                    <a:pt x="6721" y="3877"/>
                    <a:pt x="5346" y="2896"/>
                  </a:cubicBezTo>
                  <a:cubicBezTo>
                    <a:pt x="4651" y="2400"/>
                    <a:pt x="5106" y="2792"/>
                    <a:pt x="5383" y="1903"/>
                  </a:cubicBezTo>
                  <a:cubicBezTo>
                    <a:pt x="6029" y="-167"/>
                    <a:pt x="5030" y="177"/>
                    <a:pt x="7524" y="121"/>
                  </a:cubicBezTo>
                  <a:lnTo>
                    <a:pt x="12788" y="2"/>
                  </a:lnTo>
                  <a:cubicBezTo>
                    <a:pt x="13975" y="-24"/>
                    <a:pt x="12986" y="238"/>
                    <a:pt x="13470" y="1040"/>
                  </a:cubicBezTo>
                  <a:lnTo>
                    <a:pt x="15858" y="5006"/>
                  </a:lnTo>
                  <a:cubicBezTo>
                    <a:pt x="16037" y="5302"/>
                    <a:pt x="16135" y="7038"/>
                    <a:pt x="15891" y="7516"/>
                  </a:cubicBezTo>
                  <a:cubicBezTo>
                    <a:pt x="15691" y="7911"/>
                    <a:pt x="15416" y="7336"/>
                    <a:pt x="14851" y="9263"/>
                  </a:cubicBezTo>
                  <a:cubicBezTo>
                    <a:pt x="14785" y="9488"/>
                    <a:pt x="14658" y="9699"/>
                    <a:pt x="14843" y="9897"/>
                  </a:cubicBezTo>
                  <a:cubicBezTo>
                    <a:pt x="16159" y="11302"/>
                    <a:pt x="16421" y="10259"/>
                    <a:pt x="17306" y="11452"/>
                  </a:cubicBezTo>
                  <a:cubicBezTo>
                    <a:pt x="18189" y="12641"/>
                    <a:pt x="16706" y="12667"/>
                    <a:pt x="21083" y="14696"/>
                  </a:cubicBezTo>
                  <a:cubicBezTo>
                    <a:pt x="21175" y="14738"/>
                    <a:pt x="21164" y="14773"/>
                    <a:pt x="21098" y="14801"/>
                  </a:cubicBezTo>
                  <a:cubicBezTo>
                    <a:pt x="20910" y="14881"/>
                    <a:pt x="20277" y="14917"/>
                    <a:pt x="20255" y="14980"/>
                  </a:cubicBezTo>
                  <a:cubicBezTo>
                    <a:pt x="19831" y="16193"/>
                    <a:pt x="20200" y="16087"/>
                    <a:pt x="18815" y="15382"/>
                  </a:cubicBezTo>
                  <a:cubicBezTo>
                    <a:pt x="18732" y="15340"/>
                    <a:pt x="17160" y="17060"/>
                    <a:pt x="16806" y="17060"/>
                  </a:cubicBezTo>
                  <a:cubicBezTo>
                    <a:pt x="15290" y="17060"/>
                    <a:pt x="15793" y="16916"/>
                    <a:pt x="14906" y="17566"/>
                  </a:cubicBezTo>
                  <a:lnTo>
                    <a:pt x="11557" y="20019"/>
                  </a:lnTo>
                  <a:cubicBezTo>
                    <a:pt x="11327" y="20187"/>
                    <a:pt x="11702" y="21433"/>
                    <a:pt x="11432" y="21433"/>
                  </a:cubicBezTo>
                  <a:cubicBezTo>
                    <a:pt x="11432" y="21433"/>
                    <a:pt x="10254" y="21433"/>
                    <a:pt x="10254" y="21433"/>
                  </a:cubicBez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5" name="Shape 76"/>
            <p:cNvSpPr/>
            <p:nvPr/>
          </p:nvSpPr>
          <p:spPr>
            <a:xfrm>
              <a:off x="2429209" y="2414892"/>
              <a:ext cx="2107263" cy="178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258" extrusionOk="0">
                  <a:moveTo>
                    <a:pt x="16992" y="21258"/>
                  </a:moveTo>
                  <a:cubicBezTo>
                    <a:pt x="16913" y="21258"/>
                    <a:pt x="17093" y="18937"/>
                    <a:pt x="17105" y="18731"/>
                  </a:cubicBezTo>
                  <a:cubicBezTo>
                    <a:pt x="15909" y="19531"/>
                    <a:pt x="16360" y="19539"/>
                    <a:pt x="15896" y="18002"/>
                  </a:cubicBezTo>
                  <a:cubicBezTo>
                    <a:pt x="15636" y="17142"/>
                    <a:pt x="15620" y="17413"/>
                    <a:pt x="15247" y="17128"/>
                  </a:cubicBezTo>
                  <a:cubicBezTo>
                    <a:pt x="14858" y="16831"/>
                    <a:pt x="14367" y="16392"/>
                    <a:pt x="14253" y="15839"/>
                  </a:cubicBezTo>
                  <a:cubicBezTo>
                    <a:pt x="14042" y="16015"/>
                    <a:pt x="13413" y="16636"/>
                    <a:pt x="13172" y="16621"/>
                  </a:cubicBezTo>
                  <a:cubicBezTo>
                    <a:pt x="12918" y="16604"/>
                    <a:pt x="10884" y="16542"/>
                    <a:pt x="10773" y="16419"/>
                  </a:cubicBezTo>
                  <a:cubicBezTo>
                    <a:pt x="10734" y="16375"/>
                    <a:pt x="10238" y="15804"/>
                    <a:pt x="10218" y="15809"/>
                  </a:cubicBezTo>
                  <a:cubicBezTo>
                    <a:pt x="10029" y="15860"/>
                    <a:pt x="7420" y="16636"/>
                    <a:pt x="7345" y="16528"/>
                  </a:cubicBezTo>
                  <a:cubicBezTo>
                    <a:pt x="7225" y="16354"/>
                    <a:pt x="5381" y="13757"/>
                    <a:pt x="5381" y="13656"/>
                  </a:cubicBezTo>
                  <a:cubicBezTo>
                    <a:pt x="5381" y="12681"/>
                    <a:pt x="5483" y="12888"/>
                    <a:pt x="5181" y="12610"/>
                  </a:cubicBezTo>
                  <a:lnTo>
                    <a:pt x="170" y="8002"/>
                  </a:lnTo>
                  <a:cubicBezTo>
                    <a:pt x="123" y="7958"/>
                    <a:pt x="-16" y="7877"/>
                    <a:pt x="1" y="7788"/>
                  </a:cubicBezTo>
                  <a:cubicBezTo>
                    <a:pt x="121" y="7187"/>
                    <a:pt x="322" y="6599"/>
                    <a:pt x="484" y="6012"/>
                  </a:cubicBezTo>
                  <a:cubicBezTo>
                    <a:pt x="521" y="5876"/>
                    <a:pt x="1117" y="5938"/>
                    <a:pt x="1228" y="5933"/>
                  </a:cubicBezTo>
                  <a:cubicBezTo>
                    <a:pt x="1399" y="5926"/>
                    <a:pt x="3188" y="3717"/>
                    <a:pt x="3550" y="3291"/>
                  </a:cubicBezTo>
                  <a:cubicBezTo>
                    <a:pt x="3827" y="2966"/>
                    <a:pt x="4233" y="3259"/>
                    <a:pt x="4233" y="3098"/>
                  </a:cubicBezTo>
                  <a:cubicBezTo>
                    <a:pt x="4233" y="2111"/>
                    <a:pt x="4120" y="2278"/>
                    <a:pt x="4677" y="2278"/>
                  </a:cubicBezTo>
                  <a:cubicBezTo>
                    <a:pt x="5882" y="2278"/>
                    <a:pt x="5558" y="2409"/>
                    <a:pt x="5838" y="1769"/>
                  </a:cubicBezTo>
                  <a:cubicBezTo>
                    <a:pt x="6760" y="-342"/>
                    <a:pt x="6317" y="24"/>
                    <a:pt x="7440" y="24"/>
                  </a:cubicBezTo>
                  <a:cubicBezTo>
                    <a:pt x="7582" y="24"/>
                    <a:pt x="7885" y="-53"/>
                    <a:pt x="7998" y="73"/>
                  </a:cubicBezTo>
                  <a:lnTo>
                    <a:pt x="9469" y="1719"/>
                  </a:lnTo>
                  <a:cubicBezTo>
                    <a:pt x="9599" y="1864"/>
                    <a:pt x="9346" y="2122"/>
                    <a:pt x="9586" y="2390"/>
                  </a:cubicBezTo>
                  <a:cubicBezTo>
                    <a:pt x="10257" y="3141"/>
                    <a:pt x="10079" y="3079"/>
                    <a:pt x="10583" y="3173"/>
                  </a:cubicBezTo>
                  <a:cubicBezTo>
                    <a:pt x="11179" y="3284"/>
                    <a:pt x="10742" y="3148"/>
                    <a:pt x="11086" y="3553"/>
                  </a:cubicBezTo>
                  <a:cubicBezTo>
                    <a:pt x="11661" y="4230"/>
                    <a:pt x="13108" y="4854"/>
                    <a:pt x="13935" y="5239"/>
                  </a:cubicBezTo>
                  <a:cubicBezTo>
                    <a:pt x="14735" y="5612"/>
                    <a:pt x="14336" y="5232"/>
                    <a:pt x="15202" y="6033"/>
                  </a:cubicBezTo>
                  <a:cubicBezTo>
                    <a:pt x="16380" y="7122"/>
                    <a:pt x="15857" y="7130"/>
                    <a:pt x="17287" y="7115"/>
                  </a:cubicBezTo>
                  <a:cubicBezTo>
                    <a:pt x="18454" y="7104"/>
                    <a:pt x="17930" y="7311"/>
                    <a:pt x="18837" y="6825"/>
                  </a:cubicBezTo>
                  <a:cubicBezTo>
                    <a:pt x="19464" y="6490"/>
                    <a:pt x="19748" y="6797"/>
                    <a:pt x="20212" y="7649"/>
                  </a:cubicBezTo>
                  <a:cubicBezTo>
                    <a:pt x="20277" y="7768"/>
                    <a:pt x="19989" y="9875"/>
                    <a:pt x="19794" y="9927"/>
                  </a:cubicBezTo>
                  <a:cubicBezTo>
                    <a:pt x="19888" y="10291"/>
                    <a:pt x="20554" y="10676"/>
                    <a:pt x="20556" y="10911"/>
                  </a:cubicBezTo>
                  <a:cubicBezTo>
                    <a:pt x="20559" y="11163"/>
                    <a:pt x="20573" y="13709"/>
                    <a:pt x="20583" y="13731"/>
                  </a:cubicBezTo>
                  <a:cubicBezTo>
                    <a:pt x="20685" y="13957"/>
                    <a:pt x="21584" y="14284"/>
                    <a:pt x="21557" y="14728"/>
                  </a:cubicBezTo>
                  <a:cubicBezTo>
                    <a:pt x="21537" y="15065"/>
                    <a:pt x="21557" y="16288"/>
                    <a:pt x="21342" y="16491"/>
                  </a:cubicBezTo>
                  <a:cubicBezTo>
                    <a:pt x="20664" y="17130"/>
                    <a:pt x="20680" y="16732"/>
                    <a:pt x="21210" y="18013"/>
                  </a:cubicBezTo>
                  <a:cubicBezTo>
                    <a:pt x="21283" y="18188"/>
                    <a:pt x="20812" y="18439"/>
                    <a:pt x="20497" y="18672"/>
                  </a:cubicBezTo>
                  <a:cubicBezTo>
                    <a:pt x="20168" y="18916"/>
                    <a:pt x="17048" y="21258"/>
                    <a:pt x="16992" y="21258"/>
                  </a:cubicBez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" name="Shape 77"/>
            <p:cNvSpPr/>
            <p:nvPr/>
          </p:nvSpPr>
          <p:spPr>
            <a:xfrm>
              <a:off x="5832012" y="2438756"/>
              <a:ext cx="1988494" cy="1506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8" h="21166" extrusionOk="0">
                  <a:moveTo>
                    <a:pt x="16961" y="21166"/>
                  </a:moveTo>
                  <a:cubicBezTo>
                    <a:pt x="16659" y="21166"/>
                    <a:pt x="16361" y="21011"/>
                    <a:pt x="16073" y="20907"/>
                  </a:cubicBezTo>
                  <a:cubicBezTo>
                    <a:pt x="15768" y="20796"/>
                    <a:pt x="15449" y="20850"/>
                    <a:pt x="15140" y="20774"/>
                  </a:cubicBezTo>
                  <a:cubicBezTo>
                    <a:pt x="14577" y="20637"/>
                    <a:pt x="14306" y="19863"/>
                    <a:pt x="13707" y="19827"/>
                  </a:cubicBezTo>
                  <a:cubicBezTo>
                    <a:pt x="12941" y="19782"/>
                    <a:pt x="9656" y="20392"/>
                    <a:pt x="9303" y="20106"/>
                  </a:cubicBezTo>
                  <a:cubicBezTo>
                    <a:pt x="8253" y="19257"/>
                    <a:pt x="7879" y="20430"/>
                    <a:pt x="7695" y="20507"/>
                  </a:cubicBezTo>
                  <a:cubicBezTo>
                    <a:pt x="7290" y="20678"/>
                    <a:pt x="5889" y="20486"/>
                    <a:pt x="5846" y="20503"/>
                  </a:cubicBezTo>
                  <a:cubicBezTo>
                    <a:pt x="5698" y="20559"/>
                    <a:pt x="5522" y="21032"/>
                    <a:pt x="5519" y="21035"/>
                  </a:cubicBezTo>
                  <a:cubicBezTo>
                    <a:pt x="5422" y="21125"/>
                    <a:pt x="5267" y="21129"/>
                    <a:pt x="5155" y="21142"/>
                  </a:cubicBezTo>
                  <a:cubicBezTo>
                    <a:pt x="5071" y="21153"/>
                    <a:pt x="5109" y="19865"/>
                    <a:pt x="5109" y="19637"/>
                  </a:cubicBezTo>
                  <a:cubicBezTo>
                    <a:pt x="5109" y="19565"/>
                    <a:pt x="4140" y="17529"/>
                    <a:pt x="3883" y="15689"/>
                  </a:cubicBezTo>
                  <a:cubicBezTo>
                    <a:pt x="3806" y="15141"/>
                    <a:pt x="3696" y="15118"/>
                    <a:pt x="3057" y="14696"/>
                  </a:cubicBezTo>
                  <a:cubicBezTo>
                    <a:pt x="1739" y="13826"/>
                    <a:pt x="2055" y="14355"/>
                    <a:pt x="1990" y="13509"/>
                  </a:cubicBezTo>
                  <a:cubicBezTo>
                    <a:pt x="1932" y="12740"/>
                    <a:pt x="1786" y="13014"/>
                    <a:pt x="1193" y="12295"/>
                  </a:cubicBezTo>
                  <a:cubicBezTo>
                    <a:pt x="841" y="11868"/>
                    <a:pt x="643" y="11416"/>
                    <a:pt x="532" y="10812"/>
                  </a:cubicBezTo>
                  <a:cubicBezTo>
                    <a:pt x="348" y="9819"/>
                    <a:pt x="177" y="8822"/>
                    <a:pt x="5" y="7826"/>
                  </a:cubicBezTo>
                  <a:cubicBezTo>
                    <a:pt x="-91" y="7268"/>
                    <a:pt x="1088" y="5686"/>
                    <a:pt x="1379" y="5342"/>
                  </a:cubicBezTo>
                  <a:cubicBezTo>
                    <a:pt x="2408" y="4121"/>
                    <a:pt x="3304" y="3705"/>
                    <a:pt x="4660" y="3722"/>
                  </a:cubicBezTo>
                  <a:cubicBezTo>
                    <a:pt x="5798" y="3736"/>
                    <a:pt x="6937" y="3747"/>
                    <a:pt x="8074" y="3719"/>
                  </a:cubicBezTo>
                  <a:cubicBezTo>
                    <a:pt x="8112" y="3718"/>
                    <a:pt x="8091" y="1623"/>
                    <a:pt x="8091" y="1423"/>
                  </a:cubicBezTo>
                  <a:cubicBezTo>
                    <a:pt x="8091" y="845"/>
                    <a:pt x="7856" y="852"/>
                    <a:pt x="9238" y="192"/>
                  </a:cubicBezTo>
                  <a:cubicBezTo>
                    <a:pt x="10032" y="-187"/>
                    <a:pt x="9987" y="42"/>
                    <a:pt x="10581" y="473"/>
                  </a:cubicBezTo>
                  <a:cubicBezTo>
                    <a:pt x="11227" y="943"/>
                    <a:pt x="11430" y="-172"/>
                    <a:pt x="11950" y="530"/>
                  </a:cubicBezTo>
                  <a:cubicBezTo>
                    <a:pt x="12349" y="1069"/>
                    <a:pt x="11916" y="1071"/>
                    <a:pt x="12851" y="1122"/>
                  </a:cubicBezTo>
                  <a:cubicBezTo>
                    <a:pt x="12911" y="1125"/>
                    <a:pt x="13800" y="-434"/>
                    <a:pt x="14568" y="586"/>
                  </a:cubicBezTo>
                  <a:cubicBezTo>
                    <a:pt x="14962" y="1109"/>
                    <a:pt x="14362" y="1036"/>
                    <a:pt x="15830" y="1088"/>
                  </a:cubicBezTo>
                  <a:cubicBezTo>
                    <a:pt x="16153" y="1100"/>
                    <a:pt x="16476" y="1102"/>
                    <a:pt x="16799" y="1123"/>
                  </a:cubicBezTo>
                  <a:cubicBezTo>
                    <a:pt x="16922" y="1130"/>
                    <a:pt x="17336" y="407"/>
                    <a:pt x="17629" y="1001"/>
                  </a:cubicBezTo>
                  <a:cubicBezTo>
                    <a:pt x="17944" y="1640"/>
                    <a:pt x="18020" y="2610"/>
                    <a:pt x="18326" y="2923"/>
                  </a:cubicBezTo>
                  <a:cubicBezTo>
                    <a:pt x="20194" y="4833"/>
                    <a:pt x="19033" y="4938"/>
                    <a:pt x="20199" y="5095"/>
                  </a:cubicBezTo>
                  <a:cubicBezTo>
                    <a:pt x="20366" y="5118"/>
                    <a:pt x="20332" y="5110"/>
                    <a:pt x="20296" y="5717"/>
                  </a:cubicBezTo>
                  <a:cubicBezTo>
                    <a:pt x="21386" y="5717"/>
                    <a:pt x="21169" y="5501"/>
                    <a:pt x="21169" y="6685"/>
                  </a:cubicBezTo>
                  <a:cubicBezTo>
                    <a:pt x="21169" y="7608"/>
                    <a:pt x="21509" y="7406"/>
                    <a:pt x="19250" y="7406"/>
                  </a:cubicBezTo>
                  <a:cubicBezTo>
                    <a:pt x="18989" y="7406"/>
                    <a:pt x="19265" y="6606"/>
                    <a:pt x="18600" y="6934"/>
                  </a:cubicBezTo>
                  <a:cubicBezTo>
                    <a:pt x="17793" y="7332"/>
                    <a:pt x="15141" y="8876"/>
                    <a:pt x="15042" y="10138"/>
                  </a:cubicBezTo>
                  <a:cubicBezTo>
                    <a:pt x="15226" y="10138"/>
                    <a:pt x="16418" y="10010"/>
                    <a:pt x="16369" y="10287"/>
                  </a:cubicBezTo>
                  <a:cubicBezTo>
                    <a:pt x="15708" y="13947"/>
                    <a:pt x="17717" y="14276"/>
                    <a:pt x="17873" y="15825"/>
                  </a:cubicBezTo>
                  <a:cubicBezTo>
                    <a:pt x="17925" y="16344"/>
                    <a:pt x="17597" y="16365"/>
                    <a:pt x="18066" y="16755"/>
                  </a:cubicBezTo>
                  <a:cubicBezTo>
                    <a:pt x="18273" y="16928"/>
                    <a:pt x="18323" y="17271"/>
                    <a:pt x="18063" y="17413"/>
                  </a:cubicBezTo>
                  <a:cubicBezTo>
                    <a:pt x="17880" y="17513"/>
                    <a:pt x="17098" y="17431"/>
                    <a:pt x="17385" y="18042"/>
                  </a:cubicBezTo>
                  <a:cubicBezTo>
                    <a:pt x="17580" y="18459"/>
                    <a:pt x="17856" y="18351"/>
                    <a:pt x="17431" y="18613"/>
                  </a:cubicBezTo>
                  <a:cubicBezTo>
                    <a:pt x="16707" y="19061"/>
                    <a:pt x="16881" y="19388"/>
                    <a:pt x="17164" y="20139"/>
                  </a:cubicBezTo>
                  <a:cubicBezTo>
                    <a:pt x="17502" y="21034"/>
                    <a:pt x="16982" y="21166"/>
                    <a:pt x="16961" y="21166"/>
                  </a:cubicBez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7" name="Shape 78"/>
            <p:cNvSpPr/>
            <p:nvPr/>
          </p:nvSpPr>
          <p:spPr>
            <a:xfrm>
              <a:off x="6390398" y="935413"/>
              <a:ext cx="2131306" cy="1872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4" h="21371" extrusionOk="0">
                  <a:moveTo>
                    <a:pt x="13533" y="21371"/>
                  </a:moveTo>
                  <a:cubicBezTo>
                    <a:pt x="12254" y="21256"/>
                    <a:pt x="13395" y="21073"/>
                    <a:pt x="11586" y="19532"/>
                  </a:cubicBezTo>
                  <a:cubicBezTo>
                    <a:pt x="11218" y="19219"/>
                    <a:pt x="11076" y="17148"/>
                    <a:pt x="10385" y="18113"/>
                  </a:cubicBezTo>
                  <a:cubicBezTo>
                    <a:pt x="10330" y="18189"/>
                    <a:pt x="8671" y="18087"/>
                    <a:pt x="8419" y="18079"/>
                  </a:cubicBezTo>
                  <a:cubicBezTo>
                    <a:pt x="8209" y="18073"/>
                    <a:pt x="7909" y="16825"/>
                    <a:pt x="6875" y="17788"/>
                  </a:cubicBezTo>
                  <a:cubicBezTo>
                    <a:pt x="6387" y="18243"/>
                    <a:pt x="6740" y="18144"/>
                    <a:pt x="6221" y="18121"/>
                  </a:cubicBezTo>
                  <a:cubicBezTo>
                    <a:pt x="6071" y="18114"/>
                    <a:pt x="5946" y="18156"/>
                    <a:pt x="5863" y="18002"/>
                  </a:cubicBezTo>
                  <a:cubicBezTo>
                    <a:pt x="5267" y="16909"/>
                    <a:pt x="5105" y="17781"/>
                    <a:pt x="4648" y="17719"/>
                  </a:cubicBezTo>
                  <a:cubicBezTo>
                    <a:pt x="4323" y="17675"/>
                    <a:pt x="4105" y="17354"/>
                    <a:pt x="3802" y="17249"/>
                  </a:cubicBezTo>
                  <a:cubicBezTo>
                    <a:pt x="3443" y="17124"/>
                    <a:pt x="2662" y="17585"/>
                    <a:pt x="2252" y="17803"/>
                  </a:cubicBezTo>
                  <a:cubicBezTo>
                    <a:pt x="2135" y="17865"/>
                    <a:pt x="2092" y="17934"/>
                    <a:pt x="2004" y="17810"/>
                  </a:cubicBezTo>
                  <a:cubicBezTo>
                    <a:pt x="1689" y="17367"/>
                    <a:pt x="951" y="18693"/>
                    <a:pt x="571" y="18001"/>
                  </a:cubicBezTo>
                  <a:cubicBezTo>
                    <a:pt x="239" y="17399"/>
                    <a:pt x="675" y="17286"/>
                    <a:pt x="725" y="16674"/>
                  </a:cubicBezTo>
                  <a:cubicBezTo>
                    <a:pt x="765" y="16191"/>
                    <a:pt x="623" y="15497"/>
                    <a:pt x="918" y="15098"/>
                  </a:cubicBezTo>
                  <a:cubicBezTo>
                    <a:pt x="1078" y="14881"/>
                    <a:pt x="1370" y="15072"/>
                    <a:pt x="621" y="14124"/>
                  </a:cubicBezTo>
                  <a:cubicBezTo>
                    <a:pt x="435" y="13889"/>
                    <a:pt x="-156" y="13334"/>
                    <a:pt x="268" y="13039"/>
                  </a:cubicBezTo>
                  <a:cubicBezTo>
                    <a:pt x="1927" y="11886"/>
                    <a:pt x="239" y="11982"/>
                    <a:pt x="290" y="10966"/>
                  </a:cubicBezTo>
                  <a:cubicBezTo>
                    <a:pt x="301" y="10750"/>
                    <a:pt x="326" y="10454"/>
                    <a:pt x="484" y="10304"/>
                  </a:cubicBezTo>
                  <a:cubicBezTo>
                    <a:pt x="1055" y="9762"/>
                    <a:pt x="253" y="9614"/>
                    <a:pt x="113" y="9272"/>
                  </a:cubicBezTo>
                  <a:cubicBezTo>
                    <a:pt x="-48" y="8879"/>
                    <a:pt x="-15" y="7890"/>
                    <a:pt x="72" y="7795"/>
                  </a:cubicBezTo>
                  <a:cubicBezTo>
                    <a:pt x="337" y="7503"/>
                    <a:pt x="611" y="7203"/>
                    <a:pt x="917" y="6965"/>
                  </a:cubicBezTo>
                  <a:cubicBezTo>
                    <a:pt x="1169" y="6644"/>
                    <a:pt x="1792" y="7147"/>
                    <a:pt x="2308" y="6880"/>
                  </a:cubicBezTo>
                  <a:cubicBezTo>
                    <a:pt x="2518" y="6772"/>
                    <a:pt x="2534" y="6417"/>
                    <a:pt x="2699" y="6245"/>
                  </a:cubicBezTo>
                  <a:cubicBezTo>
                    <a:pt x="2902" y="6034"/>
                    <a:pt x="2984" y="5825"/>
                    <a:pt x="2897" y="5520"/>
                  </a:cubicBezTo>
                  <a:cubicBezTo>
                    <a:pt x="2516" y="4191"/>
                    <a:pt x="2717" y="4803"/>
                    <a:pt x="1934" y="4002"/>
                  </a:cubicBezTo>
                  <a:cubicBezTo>
                    <a:pt x="903" y="2947"/>
                    <a:pt x="2091" y="2424"/>
                    <a:pt x="2617" y="1777"/>
                  </a:cubicBezTo>
                  <a:cubicBezTo>
                    <a:pt x="2907" y="1421"/>
                    <a:pt x="2965" y="493"/>
                    <a:pt x="3005" y="27"/>
                  </a:cubicBezTo>
                  <a:cubicBezTo>
                    <a:pt x="3027" y="-225"/>
                    <a:pt x="3977" y="1345"/>
                    <a:pt x="4033" y="1433"/>
                  </a:cubicBezTo>
                  <a:cubicBezTo>
                    <a:pt x="4482" y="2130"/>
                    <a:pt x="5033" y="2988"/>
                    <a:pt x="5447" y="3723"/>
                  </a:cubicBezTo>
                  <a:cubicBezTo>
                    <a:pt x="5541" y="3888"/>
                    <a:pt x="6015" y="3360"/>
                    <a:pt x="6075" y="3261"/>
                  </a:cubicBezTo>
                  <a:cubicBezTo>
                    <a:pt x="6293" y="2901"/>
                    <a:pt x="6023" y="2032"/>
                    <a:pt x="6536" y="1787"/>
                  </a:cubicBezTo>
                  <a:cubicBezTo>
                    <a:pt x="7563" y="1298"/>
                    <a:pt x="8261" y="4146"/>
                    <a:pt x="9314" y="3197"/>
                  </a:cubicBezTo>
                  <a:cubicBezTo>
                    <a:pt x="9829" y="2733"/>
                    <a:pt x="10077" y="3257"/>
                    <a:pt x="10539" y="2542"/>
                  </a:cubicBezTo>
                  <a:cubicBezTo>
                    <a:pt x="10705" y="2295"/>
                    <a:pt x="10863" y="2291"/>
                    <a:pt x="11118" y="2266"/>
                  </a:cubicBezTo>
                  <a:cubicBezTo>
                    <a:pt x="11417" y="2237"/>
                    <a:pt x="11436" y="2043"/>
                    <a:pt x="11601" y="1806"/>
                  </a:cubicBezTo>
                  <a:cubicBezTo>
                    <a:pt x="11855" y="1440"/>
                    <a:pt x="12595" y="1612"/>
                    <a:pt x="12868" y="1756"/>
                  </a:cubicBezTo>
                  <a:cubicBezTo>
                    <a:pt x="13873" y="2285"/>
                    <a:pt x="14423" y="3786"/>
                    <a:pt x="14564" y="3802"/>
                  </a:cubicBezTo>
                  <a:cubicBezTo>
                    <a:pt x="16034" y="3964"/>
                    <a:pt x="15600" y="3706"/>
                    <a:pt x="16544" y="5036"/>
                  </a:cubicBezTo>
                  <a:cubicBezTo>
                    <a:pt x="16975" y="5644"/>
                    <a:pt x="16554" y="5464"/>
                    <a:pt x="18676" y="5464"/>
                  </a:cubicBezTo>
                  <a:cubicBezTo>
                    <a:pt x="18907" y="5464"/>
                    <a:pt x="18756" y="5522"/>
                    <a:pt x="19144" y="4973"/>
                  </a:cubicBezTo>
                  <a:cubicBezTo>
                    <a:pt x="20130" y="3576"/>
                    <a:pt x="19756" y="5187"/>
                    <a:pt x="20864" y="5613"/>
                  </a:cubicBezTo>
                  <a:cubicBezTo>
                    <a:pt x="21444" y="5836"/>
                    <a:pt x="21423" y="5362"/>
                    <a:pt x="21423" y="6243"/>
                  </a:cubicBezTo>
                  <a:cubicBezTo>
                    <a:pt x="21423" y="6418"/>
                    <a:pt x="20532" y="6387"/>
                    <a:pt x="20332" y="6759"/>
                  </a:cubicBezTo>
                  <a:cubicBezTo>
                    <a:pt x="20163" y="7074"/>
                    <a:pt x="20674" y="7288"/>
                    <a:pt x="20680" y="7560"/>
                  </a:cubicBezTo>
                  <a:cubicBezTo>
                    <a:pt x="20703" y="8658"/>
                    <a:pt x="20889" y="8316"/>
                    <a:pt x="19916" y="9037"/>
                  </a:cubicBezTo>
                  <a:cubicBezTo>
                    <a:pt x="18937" y="9763"/>
                    <a:pt x="18772" y="9413"/>
                    <a:pt x="18826" y="10754"/>
                  </a:cubicBezTo>
                  <a:cubicBezTo>
                    <a:pt x="18855" y="11467"/>
                    <a:pt x="18987" y="12656"/>
                    <a:pt x="19409" y="13235"/>
                  </a:cubicBezTo>
                  <a:cubicBezTo>
                    <a:pt x="19659" y="13578"/>
                    <a:pt x="19601" y="13389"/>
                    <a:pt x="19392" y="14600"/>
                  </a:cubicBezTo>
                  <a:cubicBezTo>
                    <a:pt x="19363" y="14768"/>
                    <a:pt x="18453" y="14825"/>
                    <a:pt x="18364" y="15223"/>
                  </a:cubicBezTo>
                  <a:cubicBezTo>
                    <a:pt x="18307" y="15478"/>
                    <a:pt x="18257" y="15653"/>
                    <a:pt x="18014" y="15750"/>
                  </a:cubicBezTo>
                  <a:cubicBezTo>
                    <a:pt x="17684" y="15882"/>
                    <a:pt x="17610" y="15630"/>
                    <a:pt x="17467" y="15354"/>
                  </a:cubicBezTo>
                  <a:cubicBezTo>
                    <a:pt x="17232" y="14905"/>
                    <a:pt x="16625" y="15791"/>
                    <a:pt x="16010" y="15791"/>
                  </a:cubicBezTo>
                  <a:cubicBezTo>
                    <a:pt x="14412" y="15791"/>
                    <a:pt x="14095" y="14963"/>
                    <a:pt x="13997" y="15572"/>
                  </a:cubicBezTo>
                  <a:cubicBezTo>
                    <a:pt x="13867" y="16369"/>
                    <a:pt x="13609" y="21375"/>
                    <a:pt x="13533" y="21371"/>
                  </a:cubicBez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8" name="Shape 79"/>
            <p:cNvSpPr/>
            <p:nvPr/>
          </p:nvSpPr>
          <p:spPr>
            <a:xfrm>
              <a:off x="5497936" y="200445"/>
              <a:ext cx="1195845" cy="1454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593" extrusionOk="0">
                  <a:moveTo>
                    <a:pt x="7907" y="21593"/>
                  </a:moveTo>
                  <a:cubicBezTo>
                    <a:pt x="6980" y="21593"/>
                    <a:pt x="8199" y="20749"/>
                    <a:pt x="7739" y="19991"/>
                  </a:cubicBezTo>
                  <a:cubicBezTo>
                    <a:pt x="7540" y="19665"/>
                    <a:pt x="5812" y="19002"/>
                    <a:pt x="5403" y="18954"/>
                  </a:cubicBezTo>
                  <a:cubicBezTo>
                    <a:pt x="4799" y="18883"/>
                    <a:pt x="3934" y="18873"/>
                    <a:pt x="3474" y="18470"/>
                  </a:cubicBezTo>
                  <a:cubicBezTo>
                    <a:pt x="3097" y="18140"/>
                    <a:pt x="3175" y="17439"/>
                    <a:pt x="3732" y="17261"/>
                  </a:cubicBezTo>
                  <a:cubicBezTo>
                    <a:pt x="3301" y="16791"/>
                    <a:pt x="2754" y="16182"/>
                    <a:pt x="2224" y="15787"/>
                  </a:cubicBezTo>
                  <a:cubicBezTo>
                    <a:pt x="2160" y="15739"/>
                    <a:pt x="1983" y="15693"/>
                    <a:pt x="1945" y="15642"/>
                  </a:cubicBezTo>
                  <a:cubicBezTo>
                    <a:pt x="1804" y="15459"/>
                    <a:pt x="2192" y="15040"/>
                    <a:pt x="2302" y="14903"/>
                  </a:cubicBezTo>
                  <a:cubicBezTo>
                    <a:pt x="2510" y="14644"/>
                    <a:pt x="2767" y="14341"/>
                    <a:pt x="3103" y="14186"/>
                  </a:cubicBezTo>
                  <a:cubicBezTo>
                    <a:pt x="2813" y="14032"/>
                    <a:pt x="2505" y="13671"/>
                    <a:pt x="2415" y="13391"/>
                  </a:cubicBezTo>
                  <a:cubicBezTo>
                    <a:pt x="2395" y="13048"/>
                    <a:pt x="2920" y="12559"/>
                    <a:pt x="2941" y="10806"/>
                  </a:cubicBezTo>
                  <a:cubicBezTo>
                    <a:pt x="2959" y="10283"/>
                    <a:pt x="2217" y="9749"/>
                    <a:pt x="1858" y="9270"/>
                  </a:cubicBezTo>
                  <a:cubicBezTo>
                    <a:pt x="1219" y="8417"/>
                    <a:pt x="2270" y="8089"/>
                    <a:pt x="1999" y="7855"/>
                  </a:cubicBezTo>
                  <a:cubicBezTo>
                    <a:pt x="1668" y="7571"/>
                    <a:pt x="776" y="7837"/>
                    <a:pt x="641" y="7362"/>
                  </a:cubicBezTo>
                  <a:cubicBezTo>
                    <a:pt x="535" y="6986"/>
                    <a:pt x="1298" y="6754"/>
                    <a:pt x="1156" y="6451"/>
                  </a:cubicBezTo>
                  <a:cubicBezTo>
                    <a:pt x="995" y="6112"/>
                    <a:pt x="493" y="6560"/>
                    <a:pt x="405" y="6726"/>
                  </a:cubicBezTo>
                  <a:cubicBezTo>
                    <a:pt x="216" y="7082"/>
                    <a:pt x="11" y="6267"/>
                    <a:pt x="0" y="6142"/>
                  </a:cubicBezTo>
                  <a:cubicBezTo>
                    <a:pt x="-7" y="6057"/>
                    <a:pt x="102" y="5215"/>
                    <a:pt x="231" y="5371"/>
                  </a:cubicBezTo>
                  <a:cubicBezTo>
                    <a:pt x="679" y="5909"/>
                    <a:pt x="1839" y="4929"/>
                    <a:pt x="2601" y="4929"/>
                  </a:cubicBezTo>
                  <a:cubicBezTo>
                    <a:pt x="3053" y="4929"/>
                    <a:pt x="3469" y="5110"/>
                    <a:pt x="3860" y="5276"/>
                  </a:cubicBezTo>
                  <a:cubicBezTo>
                    <a:pt x="4035" y="5033"/>
                    <a:pt x="4002" y="4651"/>
                    <a:pt x="3976" y="4380"/>
                  </a:cubicBezTo>
                  <a:cubicBezTo>
                    <a:pt x="3966" y="4274"/>
                    <a:pt x="6300" y="3415"/>
                    <a:pt x="6545" y="3318"/>
                  </a:cubicBezTo>
                  <a:cubicBezTo>
                    <a:pt x="6739" y="3241"/>
                    <a:pt x="6687" y="2468"/>
                    <a:pt x="7228" y="2196"/>
                  </a:cubicBezTo>
                  <a:cubicBezTo>
                    <a:pt x="7488" y="2066"/>
                    <a:pt x="7906" y="2072"/>
                    <a:pt x="8198" y="1976"/>
                  </a:cubicBezTo>
                  <a:cubicBezTo>
                    <a:pt x="9481" y="1557"/>
                    <a:pt x="9458" y="828"/>
                    <a:pt x="9631" y="768"/>
                  </a:cubicBezTo>
                  <a:cubicBezTo>
                    <a:pt x="9929" y="667"/>
                    <a:pt x="10302" y="812"/>
                    <a:pt x="10624" y="727"/>
                  </a:cubicBezTo>
                  <a:cubicBezTo>
                    <a:pt x="11131" y="593"/>
                    <a:pt x="11489" y="0"/>
                    <a:pt x="11608" y="0"/>
                  </a:cubicBezTo>
                  <a:cubicBezTo>
                    <a:pt x="11835" y="0"/>
                    <a:pt x="12036" y="1180"/>
                    <a:pt x="11536" y="1570"/>
                  </a:cubicBezTo>
                  <a:cubicBezTo>
                    <a:pt x="11159" y="1865"/>
                    <a:pt x="10678" y="1783"/>
                    <a:pt x="10211" y="1816"/>
                  </a:cubicBezTo>
                  <a:cubicBezTo>
                    <a:pt x="10104" y="1824"/>
                    <a:pt x="9960" y="1841"/>
                    <a:pt x="10029" y="1941"/>
                  </a:cubicBezTo>
                  <a:cubicBezTo>
                    <a:pt x="10253" y="2266"/>
                    <a:pt x="10818" y="2494"/>
                    <a:pt x="11183" y="2679"/>
                  </a:cubicBezTo>
                  <a:cubicBezTo>
                    <a:pt x="13507" y="3860"/>
                    <a:pt x="14395" y="3836"/>
                    <a:pt x="16376" y="5637"/>
                  </a:cubicBezTo>
                  <a:cubicBezTo>
                    <a:pt x="16871" y="6087"/>
                    <a:pt x="21593" y="10690"/>
                    <a:pt x="21564" y="10950"/>
                  </a:cubicBezTo>
                  <a:cubicBezTo>
                    <a:pt x="21493" y="11577"/>
                    <a:pt x="21402" y="12679"/>
                    <a:pt x="20993" y="13153"/>
                  </a:cubicBezTo>
                  <a:cubicBezTo>
                    <a:pt x="20437" y="13796"/>
                    <a:pt x="19014" y="14166"/>
                    <a:pt x="18947" y="15053"/>
                  </a:cubicBezTo>
                  <a:cubicBezTo>
                    <a:pt x="18882" y="15931"/>
                    <a:pt x="20493" y="16315"/>
                    <a:pt x="20919" y="16990"/>
                  </a:cubicBezTo>
                  <a:cubicBezTo>
                    <a:pt x="21158" y="17368"/>
                    <a:pt x="21332" y="17855"/>
                    <a:pt x="21422" y="18274"/>
                  </a:cubicBezTo>
                  <a:cubicBezTo>
                    <a:pt x="21518" y="18735"/>
                    <a:pt x="21255" y="18799"/>
                    <a:pt x="21002" y="19149"/>
                  </a:cubicBezTo>
                  <a:cubicBezTo>
                    <a:pt x="20711" y="19551"/>
                    <a:pt x="20481" y="19903"/>
                    <a:pt x="20214" y="19993"/>
                  </a:cubicBezTo>
                  <a:cubicBezTo>
                    <a:pt x="19744" y="20180"/>
                    <a:pt x="18999" y="20066"/>
                    <a:pt x="18503" y="20016"/>
                  </a:cubicBezTo>
                  <a:cubicBezTo>
                    <a:pt x="16778" y="19843"/>
                    <a:pt x="17724" y="18287"/>
                    <a:pt x="16961" y="18053"/>
                  </a:cubicBezTo>
                  <a:cubicBezTo>
                    <a:pt x="16579" y="17936"/>
                    <a:pt x="16093" y="18106"/>
                    <a:pt x="15362" y="17904"/>
                  </a:cubicBezTo>
                  <a:cubicBezTo>
                    <a:pt x="14498" y="17665"/>
                    <a:pt x="13701" y="19099"/>
                    <a:pt x="13183" y="19600"/>
                  </a:cubicBezTo>
                  <a:cubicBezTo>
                    <a:pt x="12469" y="20291"/>
                    <a:pt x="11341" y="20002"/>
                    <a:pt x="10383" y="20221"/>
                  </a:cubicBezTo>
                  <a:cubicBezTo>
                    <a:pt x="9552" y="20412"/>
                    <a:pt x="8467" y="21600"/>
                    <a:pt x="7907" y="21593"/>
                  </a:cubicBez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9" name="Shape 80"/>
            <p:cNvSpPr/>
            <p:nvPr/>
          </p:nvSpPr>
          <p:spPr>
            <a:xfrm>
              <a:off x="2949415" y="248170"/>
              <a:ext cx="1586983" cy="2077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520" extrusionOk="0">
                  <a:moveTo>
                    <a:pt x="9537" y="20844"/>
                  </a:moveTo>
                  <a:cubicBezTo>
                    <a:pt x="9271" y="20489"/>
                    <a:pt x="7136" y="19833"/>
                    <a:pt x="7045" y="19587"/>
                  </a:cubicBezTo>
                  <a:cubicBezTo>
                    <a:pt x="6879" y="19138"/>
                    <a:pt x="7538" y="18679"/>
                    <a:pt x="6514" y="19031"/>
                  </a:cubicBezTo>
                  <a:cubicBezTo>
                    <a:pt x="6137" y="19160"/>
                    <a:pt x="6128" y="19151"/>
                    <a:pt x="5583" y="18739"/>
                  </a:cubicBezTo>
                  <a:cubicBezTo>
                    <a:pt x="4389" y="17838"/>
                    <a:pt x="5859" y="18367"/>
                    <a:pt x="5387" y="17106"/>
                  </a:cubicBezTo>
                  <a:cubicBezTo>
                    <a:pt x="5288" y="16841"/>
                    <a:pt x="5247" y="16981"/>
                    <a:pt x="6092" y="16295"/>
                  </a:cubicBezTo>
                  <a:cubicBezTo>
                    <a:pt x="6862" y="15669"/>
                    <a:pt x="7081" y="15644"/>
                    <a:pt x="7035" y="15271"/>
                  </a:cubicBezTo>
                  <a:cubicBezTo>
                    <a:pt x="6797" y="13333"/>
                    <a:pt x="5315" y="13033"/>
                    <a:pt x="5628" y="12573"/>
                  </a:cubicBezTo>
                  <a:cubicBezTo>
                    <a:pt x="5974" y="12065"/>
                    <a:pt x="6291" y="12630"/>
                    <a:pt x="5296" y="11350"/>
                  </a:cubicBezTo>
                  <a:cubicBezTo>
                    <a:pt x="4581" y="11916"/>
                    <a:pt x="4690" y="11936"/>
                    <a:pt x="4690" y="11086"/>
                  </a:cubicBezTo>
                  <a:cubicBezTo>
                    <a:pt x="4690" y="10824"/>
                    <a:pt x="4880" y="10880"/>
                    <a:pt x="3636" y="10880"/>
                  </a:cubicBezTo>
                  <a:cubicBezTo>
                    <a:pt x="3435" y="10880"/>
                    <a:pt x="3810" y="10280"/>
                    <a:pt x="2637" y="10195"/>
                  </a:cubicBezTo>
                  <a:cubicBezTo>
                    <a:pt x="2333" y="10172"/>
                    <a:pt x="1958" y="10334"/>
                    <a:pt x="2033" y="9814"/>
                  </a:cubicBezTo>
                  <a:cubicBezTo>
                    <a:pt x="523" y="9714"/>
                    <a:pt x="798" y="9894"/>
                    <a:pt x="733" y="9136"/>
                  </a:cubicBezTo>
                  <a:cubicBezTo>
                    <a:pt x="724" y="9031"/>
                    <a:pt x="-203" y="8846"/>
                    <a:pt x="41" y="8362"/>
                  </a:cubicBezTo>
                  <a:cubicBezTo>
                    <a:pt x="419" y="7612"/>
                    <a:pt x="2495" y="8047"/>
                    <a:pt x="2495" y="7160"/>
                  </a:cubicBezTo>
                  <a:cubicBezTo>
                    <a:pt x="2495" y="5732"/>
                    <a:pt x="652" y="6746"/>
                    <a:pt x="3068" y="5079"/>
                  </a:cubicBezTo>
                  <a:cubicBezTo>
                    <a:pt x="3205" y="4983"/>
                    <a:pt x="4686" y="5675"/>
                    <a:pt x="5352" y="5145"/>
                  </a:cubicBezTo>
                  <a:cubicBezTo>
                    <a:pt x="6200" y="4469"/>
                    <a:pt x="3631" y="4548"/>
                    <a:pt x="3183" y="4141"/>
                  </a:cubicBezTo>
                  <a:cubicBezTo>
                    <a:pt x="3004" y="3978"/>
                    <a:pt x="3065" y="3691"/>
                    <a:pt x="3319" y="3597"/>
                  </a:cubicBezTo>
                  <a:cubicBezTo>
                    <a:pt x="3522" y="3522"/>
                    <a:pt x="3762" y="3553"/>
                    <a:pt x="3978" y="3547"/>
                  </a:cubicBezTo>
                  <a:cubicBezTo>
                    <a:pt x="4311" y="3537"/>
                    <a:pt x="4402" y="3317"/>
                    <a:pt x="4025" y="3276"/>
                  </a:cubicBezTo>
                  <a:cubicBezTo>
                    <a:pt x="3383" y="3207"/>
                    <a:pt x="2820" y="3381"/>
                    <a:pt x="2847" y="2883"/>
                  </a:cubicBezTo>
                  <a:cubicBezTo>
                    <a:pt x="2880" y="2260"/>
                    <a:pt x="3085" y="1181"/>
                    <a:pt x="4232" y="1684"/>
                  </a:cubicBezTo>
                  <a:cubicBezTo>
                    <a:pt x="4813" y="1939"/>
                    <a:pt x="5664" y="1843"/>
                    <a:pt x="6308" y="1839"/>
                  </a:cubicBezTo>
                  <a:cubicBezTo>
                    <a:pt x="9798" y="1822"/>
                    <a:pt x="7984" y="1477"/>
                    <a:pt x="9757" y="1414"/>
                  </a:cubicBezTo>
                  <a:cubicBezTo>
                    <a:pt x="9957" y="1407"/>
                    <a:pt x="10347" y="1464"/>
                    <a:pt x="10510" y="1347"/>
                  </a:cubicBezTo>
                  <a:cubicBezTo>
                    <a:pt x="11207" y="847"/>
                    <a:pt x="11018" y="997"/>
                    <a:pt x="12398" y="1170"/>
                  </a:cubicBezTo>
                  <a:cubicBezTo>
                    <a:pt x="14226" y="1398"/>
                    <a:pt x="13398" y="812"/>
                    <a:pt x="13844" y="430"/>
                  </a:cubicBezTo>
                  <a:cubicBezTo>
                    <a:pt x="14166" y="154"/>
                    <a:pt x="15597" y="-77"/>
                    <a:pt x="16149" y="24"/>
                  </a:cubicBezTo>
                  <a:cubicBezTo>
                    <a:pt x="16741" y="133"/>
                    <a:pt x="16478" y="13"/>
                    <a:pt x="16454" y="428"/>
                  </a:cubicBezTo>
                  <a:cubicBezTo>
                    <a:pt x="16434" y="762"/>
                    <a:pt x="16939" y="868"/>
                    <a:pt x="16466" y="1200"/>
                  </a:cubicBezTo>
                  <a:cubicBezTo>
                    <a:pt x="15942" y="1568"/>
                    <a:pt x="16519" y="1452"/>
                    <a:pt x="16781" y="1551"/>
                  </a:cubicBezTo>
                  <a:cubicBezTo>
                    <a:pt x="17516" y="1830"/>
                    <a:pt x="16057" y="2201"/>
                    <a:pt x="16139" y="2510"/>
                  </a:cubicBezTo>
                  <a:cubicBezTo>
                    <a:pt x="16233" y="2861"/>
                    <a:pt x="17103" y="2809"/>
                    <a:pt x="16591" y="3353"/>
                  </a:cubicBezTo>
                  <a:cubicBezTo>
                    <a:pt x="16151" y="3820"/>
                    <a:pt x="16714" y="4360"/>
                    <a:pt x="16261" y="4998"/>
                  </a:cubicBezTo>
                  <a:cubicBezTo>
                    <a:pt x="15756" y="5711"/>
                    <a:pt x="15751" y="6630"/>
                    <a:pt x="15821" y="7428"/>
                  </a:cubicBezTo>
                  <a:cubicBezTo>
                    <a:pt x="15864" y="7916"/>
                    <a:pt x="14198" y="9278"/>
                    <a:pt x="13768" y="9607"/>
                  </a:cubicBezTo>
                  <a:cubicBezTo>
                    <a:pt x="14745" y="10208"/>
                    <a:pt x="14517" y="9713"/>
                    <a:pt x="14517" y="11693"/>
                  </a:cubicBezTo>
                  <a:cubicBezTo>
                    <a:pt x="14517" y="11744"/>
                    <a:pt x="15684" y="11682"/>
                    <a:pt x="15855" y="11708"/>
                  </a:cubicBezTo>
                  <a:cubicBezTo>
                    <a:pt x="16063" y="11739"/>
                    <a:pt x="16336" y="12497"/>
                    <a:pt x="16698" y="12506"/>
                  </a:cubicBezTo>
                  <a:cubicBezTo>
                    <a:pt x="18435" y="12548"/>
                    <a:pt x="17613" y="12495"/>
                    <a:pt x="18116" y="13013"/>
                  </a:cubicBezTo>
                  <a:cubicBezTo>
                    <a:pt x="18750" y="13668"/>
                    <a:pt x="20376" y="13615"/>
                    <a:pt x="21024" y="13428"/>
                  </a:cubicBezTo>
                  <a:cubicBezTo>
                    <a:pt x="21397" y="13321"/>
                    <a:pt x="21100" y="14069"/>
                    <a:pt x="20788" y="14270"/>
                  </a:cubicBezTo>
                  <a:cubicBezTo>
                    <a:pt x="19671" y="14985"/>
                    <a:pt x="19925" y="14422"/>
                    <a:pt x="19255" y="15589"/>
                  </a:cubicBezTo>
                  <a:cubicBezTo>
                    <a:pt x="18869" y="16262"/>
                    <a:pt x="17056" y="17007"/>
                    <a:pt x="16783" y="17454"/>
                  </a:cubicBezTo>
                  <a:cubicBezTo>
                    <a:pt x="16452" y="17996"/>
                    <a:pt x="17162" y="17901"/>
                    <a:pt x="15948" y="18766"/>
                  </a:cubicBezTo>
                  <a:cubicBezTo>
                    <a:pt x="15084" y="19381"/>
                    <a:pt x="13458" y="19883"/>
                    <a:pt x="12783" y="19348"/>
                  </a:cubicBezTo>
                  <a:cubicBezTo>
                    <a:pt x="11830" y="18592"/>
                    <a:pt x="11970" y="19080"/>
                    <a:pt x="11619" y="19821"/>
                  </a:cubicBezTo>
                  <a:cubicBezTo>
                    <a:pt x="11428" y="20222"/>
                    <a:pt x="10828" y="20381"/>
                    <a:pt x="10601" y="20763"/>
                  </a:cubicBezTo>
                  <a:cubicBezTo>
                    <a:pt x="10475" y="20975"/>
                    <a:pt x="10626" y="21508"/>
                    <a:pt x="9858" y="21520"/>
                  </a:cubicBezTo>
                  <a:cubicBezTo>
                    <a:pt x="9675" y="21523"/>
                    <a:pt x="9660" y="21007"/>
                    <a:pt x="9537" y="20844"/>
                  </a:cubicBez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0" name="Shape 81"/>
            <p:cNvSpPr/>
            <p:nvPr/>
          </p:nvSpPr>
          <p:spPr>
            <a:xfrm>
              <a:off x="1555839" y="1207446"/>
              <a:ext cx="2185055" cy="1945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054" extrusionOk="0">
                  <a:moveTo>
                    <a:pt x="4317" y="21054"/>
                  </a:moveTo>
                  <a:cubicBezTo>
                    <a:pt x="4157" y="21054"/>
                    <a:pt x="3958" y="16447"/>
                    <a:pt x="3945" y="16108"/>
                  </a:cubicBezTo>
                  <a:cubicBezTo>
                    <a:pt x="3939" y="15928"/>
                    <a:pt x="1863" y="15448"/>
                    <a:pt x="1810" y="14204"/>
                  </a:cubicBezTo>
                  <a:cubicBezTo>
                    <a:pt x="1776" y="13422"/>
                    <a:pt x="1915" y="13596"/>
                    <a:pt x="1525" y="13426"/>
                  </a:cubicBezTo>
                  <a:cubicBezTo>
                    <a:pt x="1438" y="13388"/>
                    <a:pt x="1891" y="11399"/>
                    <a:pt x="2328" y="11082"/>
                  </a:cubicBezTo>
                  <a:cubicBezTo>
                    <a:pt x="1873" y="10682"/>
                    <a:pt x="1967" y="10963"/>
                    <a:pt x="1967" y="9611"/>
                  </a:cubicBezTo>
                  <a:cubicBezTo>
                    <a:pt x="1967" y="9229"/>
                    <a:pt x="1910" y="8609"/>
                    <a:pt x="2074" y="8421"/>
                  </a:cubicBezTo>
                  <a:cubicBezTo>
                    <a:pt x="2100" y="8390"/>
                    <a:pt x="2352" y="8303"/>
                    <a:pt x="1860" y="8058"/>
                  </a:cubicBezTo>
                  <a:cubicBezTo>
                    <a:pt x="1343" y="7800"/>
                    <a:pt x="924" y="8033"/>
                    <a:pt x="612" y="7831"/>
                  </a:cubicBezTo>
                  <a:cubicBezTo>
                    <a:pt x="208" y="7569"/>
                    <a:pt x="433" y="6855"/>
                    <a:pt x="728" y="6606"/>
                  </a:cubicBezTo>
                  <a:cubicBezTo>
                    <a:pt x="940" y="6428"/>
                    <a:pt x="-49" y="5856"/>
                    <a:pt x="2" y="5702"/>
                  </a:cubicBezTo>
                  <a:cubicBezTo>
                    <a:pt x="435" y="4394"/>
                    <a:pt x="237" y="4583"/>
                    <a:pt x="762" y="4583"/>
                  </a:cubicBezTo>
                  <a:cubicBezTo>
                    <a:pt x="1253" y="4583"/>
                    <a:pt x="1463" y="4595"/>
                    <a:pt x="1617" y="4569"/>
                  </a:cubicBezTo>
                  <a:cubicBezTo>
                    <a:pt x="1860" y="4527"/>
                    <a:pt x="2392" y="3629"/>
                    <a:pt x="2385" y="3497"/>
                  </a:cubicBezTo>
                  <a:lnTo>
                    <a:pt x="2086" y="489"/>
                  </a:lnTo>
                  <a:cubicBezTo>
                    <a:pt x="2078" y="405"/>
                    <a:pt x="2354" y="161"/>
                    <a:pt x="2423" y="99"/>
                  </a:cubicBezTo>
                  <a:cubicBezTo>
                    <a:pt x="3138" y="-546"/>
                    <a:pt x="3799" y="2184"/>
                    <a:pt x="4763" y="1959"/>
                  </a:cubicBezTo>
                  <a:cubicBezTo>
                    <a:pt x="5059" y="1890"/>
                    <a:pt x="5418" y="1495"/>
                    <a:pt x="5551" y="1193"/>
                  </a:cubicBezTo>
                  <a:cubicBezTo>
                    <a:pt x="5612" y="1054"/>
                    <a:pt x="5764" y="1129"/>
                    <a:pt x="5884" y="1129"/>
                  </a:cubicBezTo>
                  <a:cubicBezTo>
                    <a:pt x="6394" y="1129"/>
                    <a:pt x="5965" y="353"/>
                    <a:pt x="7325" y="637"/>
                  </a:cubicBezTo>
                  <a:cubicBezTo>
                    <a:pt x="8080" y="794"/>
                    <a:pt x="8005" y="1787"/>
                    <a:pt x="8437" y="1418"/>
                  </a:cubicBezTo>
                  <a:cubicBezTo>
                    <a:pt x="8723" y="1173"/>
                    <a:pt x="8602" y="572"/>
                    <a:pt x="10252" y="1033"/>
                  </a:cubicBezTo>
                  <a:cubicBezTo>
                    <a:pt x="10615" y="1134"/>
                    <a:pt x="10459" y="1849"/>
                    <a:pt x="10502" y="2091"/>
                  </a:cubicBezTo>
                  <a:cubicBezTo>
                    <a:pt x="10507" y="2123"/>
                    <a:pt x="11095" y="2762"/>
                    <a:pt x="11147" y="2821"/>
                  </a:cubicBezTo>
                  <a:cubicBezTo>
                    <a:pt x="11199" y="2880"/>
                    <a:pt x="11838" y="2661"/>
                    <a:pt x="12117" y="2903"/>
                  </a:cubicBezTo>
                  <a:cubicBezTo>
                    <a:pt x="12279" y="3043"/>
                    <a:pt x="12440" y="3183"/>
                    <a:pt x="12602" y="3323"/>
                  </a:cubicBezTo>
                  <a:cubicBezTo>
                    <a:pt x="12737" y="3069"/>
                    <a:pt x="13120" y="2293"/>
                    <a:pt x="13409" y="2243"/>
                  </a:cubicBezTo>
                  <a:cubicBezTo>
                    <a:pt x="13667" y="2197"/>
                    <a:pt x="13755" y="2430"/>
                    <a:pt x="13759" y="2673"/>
                  </a:cubicBezTo>
                  <a:cubicBezTo>
                    <a:pt x="13762" y="2914"/>
                    <a:pt x="15473" y="2876"/>
                    <a:pt x="15967" y="2504"/>
                  </a:cubicBezTo>
                  <a:cubicBezTo>
                    <a:pt x="16493" y="2107"/>
                    <a:pt x="16254" y="918"/>
                    <a:pt x="16420" y="918"/>
                  </a:cubicBezTo>
                  <a:cubicBezTo>
                    <a:pt x="17449" y="918"/>
                    <a:pt x="17253" y="708"/>
                    <a:pt x="17253" y="1785"/>
                  </a:cubicBezTo>
                  <a:cubicBezTo>
                    <a:pt x="17710" y="1272"/>
                    <a:pt x="17514" y="1133"/>
                    <a:pt x="18163" y="2317"/>
                  </a:cubicBezTo>
                  <a:cubicBezTo>
                    <a:pt x="18322" y="2608"/>
                    <a:pt x="17677" y="2755"/>
                    <a:pt x="17987" y="3115"/>
                  </a:cubicBezTo>
                  <a:cubicBezTo>
                    <a:pt x="18602" y="3829"/>
                    <a:pt x="18932" y="4799"/>
                    <a:pt x="18994" y="5776"/>
                  </a:cubicBezTo>
                  <a:cubicBezTo>
                    <a:pt x="19014" y="6092"/>
                    <a:pt x="17945" y="7090"/>
                    <a:pt x="17730" y="7337"/>
                  </a:cubicBezTo>
                  <a:cubicBezTo>
                    <a:pt x="17685" y="7389"/>
                    <a:pt x="17952" y="7865"/>
                    <a:pt x="17778" y="8325"/>
                  </a:cubicBezTo>
                  <a:cubicBezTo>
                    <a:pt x="17665" y="8626"/>
                    <a:pt x="17264" y="8565"/>
                    <a:pt x="18062" y="9332"/>
                  </a:cubicBezTo>
                  <a:cubicBezTo>
                    <a:pt x="18476" y="9730"/>
                    <a:pt x="18456" y="9291"/>
                    <a:pt x="18876" y="9291"/>
                  </a:cubicBezTo>
                  <a:cubicBezTo>
                    <a:pt x="19124" y="9291"/>
                    <a:pt x="18990" y="9782"/>
                    <a:pt x="18980" y="9937"/>
                  </a:cubicBezTo>
                  <a:cubicBezTo>
                    <a:pt x="18947" y="10490"/>
                    <a:pt x="20704" y="10728"/>
                    <a:pt x="20925" y="11686"/>
                  </a:cubicBezTo>
                  <a:cubicBezTo>
                    <a:pt x="20989" y="11962"/>
                    <a:pt x="20969" y="12250"/>
                    <a:pt x="21024" y="12525"/>
                  </a:cubicBezTo>
                  <a:cubicBezTo>
                    <a:pt x="21089" y="12847"/>
                    <a:pt x="21480" y="12994"/>
                    <a:pt x="21517" y="13304"/>
                  </a:cubicBezTo>
                  <a:cubicBezTo>
                    <a:pt x="21551" y="13585"/>
                    <a:pt x="21156" y="13683"/>
                    <a:pt x="20984" y="13809"/>
                  </a:cubicBezTo>
                  <a:lnTo>
                    <a:pt x="18268" y="15809"/>
                  </a:lnTo>
                  <a:cubicBezTo>
                    <a:pt x="18207" y="15854"/>
                    <a:pt x="17628" y="15253"/>
                    <a:pt x="17628" y="15120"/>
                  </a:cubicBezTo>
                  <a:cubicBezTo>
                    <a:pt x="17628" y="15051"/>
                    <a:pt x="17669" y="14740"/>
                    <a:pt x="17627" y="14695"/>
                  </a:cubicBezTo>
                  <a:cubicBezTo>
                    <a:pt x="17227" y="14271"/>
                    <a:pt x="16827" y="13847"/>
                    <a:pt x="16426" y="13423"/>
                  </a:cubicBezTo>
                  <a:cubicBezTo>
                    <a:pt x="16094" y="13071"/>
                    <a:pt x="16092" y="13188"/>
                    <a:pt x="15125" y="13188"/>
                  </a:cubicBezTo>
                  <a:cubicBezTo>
                    <a:pt x="14946" y="13188"/>
                    <a:pt x="15009" y="13137"/>
                    <a:pt x="14859" y="13450"/>
                  </a:cubicBezTo>
                  <a:lnTo>
                    <a:pt x="14057" y="15189"/>
                  </a:lnTo>
                  <a:cubicBezTo>
                    <a:pt x="13985" y="15346"/>
                    <a:pt x="12793" y="15175"/>
                    <a:pt x="12732" y="15242"/>
                  </a:cubicBezTo>
                  <a:cubicBezTo>
                    <a:pt x="12664" y="15315"/>
                    <a:pt x="12818" y="16023"/>
                    <a:pt x="12693" y="16023"/>
                  </a:cubicBezTo>
                  <a:cubicBezTo>
                    <a:pt x="12129" y="16206"/>
                    <a:pt x="12405" y="15786"/>
                    <a:pt x="11716" y="16513"/>
                  </a:cubicBezTo>
                  <a:lnTo>
                    <a:pt x="9887" y="18546"/>
                  </a:lnTo>
                  <a:cubicBezTo>
                    <a:pt x="9843" y="18594"/>
                    <a:pt x="9274" y="18590"/>
                    <a:pt x="9192" y="18593"/>
                  </a:cubicBezTo>
                  <a:cubicBezTo>
                    <a:pt x="8960" y="18602"/>
                    <a:pt x="8737" y="20366"/>
                    <a:pt x="8581" y="20230"/>
                  </a:cubicBezTo>
                  <a:cubicBezTo>
                    <a:pt x="8415" y="20085"/>
                    <a:pt x="8446" y="20139"/>
                    <a:pt x="7918" y="20256"/>
                  </a:cubicBezTo>
                  <a:cubicBezTo>
                    <a:pt x="7752" y="20293"/>
                    <a:pt x="4399" y="21054"/>
                    <a:pt x="4317" y="21054"/>
                  </a:cubicBez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1" name="Shape 82"/>
            <p:cNvSpPr/>
            <p:nvPr/>
          </p:nvSpPr>
          <p:spPr>
            <a:xfrm>
              <a:off x="4123453" y="-1"/>
              <a:ext cx="1498858" cy="979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9" h="20309" extrusionOk="0">
                  <a:moveTo>
                    <a:pt x="79" y="20213"/>
                  </a:moveTo>
                  <a:cubicBezTo>
                    <a:pt x="-35" y="19735"/>
                    <a:pt x="-118" y="16802"/>
                    <a:pt x="521" y="15082"/>
                  </a:cubicBezTo>
                  <a:cubicBezTo>
                    <a:pt x="967" y="13879"/>
                    <a:pt x="442" y="12760"/>
                    <a:pt x="820" y="11888"/>
                  </a:cubicBezTo>
                  <a:cubicBezTo>
                    <a:pt x="1249" y="10902"/>
                    <a:pt x="948" y="11234"/>
                    <a:pt x="513" y="10574"/>
                  </a:cubicBezTo>
                  <a:cubicBezTo>
                    <a:pt x="-120" y="9614"/>
                    <a:pt x="1850" y="8760"/>
                    <a:pt x="1087" y="8395"/>
                  </a:cubicBezTo>
                  <a:cubicBezTo>
                    <a:pt x="1087" y="8395"/>
                    <a:pt x="150" y="8276"/>
                    <a:pt x="614" y="7626"/>
                  </a:cubicBezTo>
                  <a:cubicBezTo>
                    <a:pt x="1284" y="6685"/>
                    <a:pt x="749" y="6982"/>
                    <a:pt x="710" y="6187"/>
                  </a:cubicBezTo>
                  <a:cubicBezTo>
                    <a:pt x="654" y="5045"/>
                    <a:pt x="791" y="5456"/>
                    <a:pt x="1794" y="4892"/>
                  </a:cubicBezTo>
                  <a:cubicBezTo>
                    <a:pt x="5033" y="3070"/>
                    <a:pt x="3556" y="2946"/>
                    <a:pt x="5751" y="2946"/>
                  </a:cubicBezTo>
                  <a:cubicBezTo>
                    <a:pt x="5741" y="1502"/>
                    <a:pt x="6030" y="1699"/>
                    <a:pt x="7203" y="499"/>
                  </a:cubicBezTo>
                  <a:cubicBezTo>
                    <a:pt x="8874" y="-1210"/>
                    <a:pt x="9769" y="2063"/>
                    <a:pt x="10833" y="1551"/>
                  </a:cubicBezTo>
                  <a:cubicBezTo>
                    <a:pt x="11205" y="1372"/>
                    <a:pt x="11234" y="774"/>
                    <a:pt x="11518" y="483"/>
                  </a:cubicBezTo>
                  <a:cubicBezTo>
                    <a:pt x="11893" y="102"/>
                    <a:pt x="13244" y="391"/>
                    <a:pt x="13128" y="3079"/>
                  </a:cubicBezTo>
                  <a:cubicBezTo>
                    <a:pt x="13052" y="4851"/>
                    <a:pt x="13763" y="2595"/>
                    <a:pt x="13681" y="5820"/>
                  </a:cubicBezTo>
                  <a:cubicBezTo>
                    <a:pt x="13648" y="7076"/>
                    <a:pt x="12988" y="7792"/>
                    <a:pt x="13500" y="8227"/>
                  </a:cubicBezTo>
                  <a:cubicBezTo>
                    <a:pt x="14632" y="9189"/>
                    <a:pt x="16167" y="5273"/>
                    <a:pt x="16639" y="7471"/>
                  </a:cubicBezTo>
                  <a:cubicBezTo>
                    <a:pt x="17515" y="11556"/>
                    <a:pt x="17275" y="7432"/>
                    <a:pt x="18142" y="7615"/>
                  </a:cubicBezTo>
                  <a:cubicBezTo>
                    <a:pt x="18682" y="7729"/>
                    <a:pt x="18939" y="8914"/>
                    <a:pt x="19524" y="8582"/>
                  </a:cubicBezTo>
                  <a:cubicBezTo>
                    <a:pt x="19959" y="8335"/>
                    <a:pt x="20930" y="7739"/>
                    <a:pt x="20707" y="9059"/>
                  </a:cubicBezTo>
                  <a:cubicBezTo>
                    <a:pt x="20548" y="9996"/>
                    <a:pt x="19706" y="9996"/>
                    <a:pt x="19474" y="10833"/>
                  </a:cubicBezTo>
                  <a:cubicBezTo>
                    <a:pt x="19442" y="10951"/>
                    <a:pt x="19339" y="12812"/>
                    <a:pt x="19524" y="13380"/>
                  </a:cubicBezTo>
                  <a:cubicBezTo>
                    <a:pt x="19650" y="13028"/>
                    <a:pt x="20131" y="12428"/>
                    <a:pt x="20296" y="13059"/>
                  </a:cubicBezTo>
                  <a:cubicBezTo>
                    <a:pt x="20436" y="13596"/>
                    <a:pt x="19644" y="14015"/>
                    <a:pt x="19955" y="14510"/>
                  </a:cubicBezTo>
                  <a:cubicBezTo>
                    <a:pt x="20164" y="14840"/>
                    <a:pt x="20614" y="14639"/>
                    <a:pt x="20873" y="14898"/>
                  </a:cubicBezTo>
                  <a:cubicBezTo>
                    <a:pt x="21245" y="15270"/>
                    <a:pt x="20602" y="15911"/>
                    <a:pt x="20660" y="16376"/>
                  </a:cubicBezTo>
                  <a:cubicBezTo>
                    <a:pt x="20769" y="17253"/>
                    <a:pt x="21480" y="17218"/>
                    <a:pt x="18498" y="16546"/>
                  </a:cubicBezTo>
                  <a:cubicBezTo>
                    <a:pt x="18342" y="16511"/>
                    <a:pt x="18252" y="16005"/>
                    <a:pt x="18164" y="15823"/>
                  </a:cubicBezTo>
                  <a:cubicBezTo>
                    <a:pt x="17418" y="14283"/>
                    <a:pt x="16175" y="16738"/>
                    <a:pt x="15649" y="15697"/>
                  </a:cubicBezTo>
                  <a:cubicBezTo>
                    <a:pt x="14353" y="13137"/>
                    <a:pt x="15048" y="13648"/>
                    <a:pt x="12307" y="13291"/>
                  </a:cubicBezTo>
                  <a:cubicBezTo>
                    <a:pt x="11916" y="13240"/>
                    <a:pt x="11792" y="15451"/>
                    <a:pt x="11451" y="14025"/>
                  </a:cubicBezTo>
                  <a:cubicBezTo>
                    <a:pt x="11202" y="12989"/>
                    <a:pt x="10284" y="12997"/>
                    <a:pt x="10207" y="12330"/>
                  </a:cubicBezTo>
                  <a:cubicBezTo>
                    <a:pt x="10083" y="11240"/>
                    <a:pt x="9600" y="11026"/>
                    <a:pt x="8959" y="11816"/>
                  </a:cubicBezTo>
                  <a:cubicBezTo>
                    <a:pt x="8319" y="12602"/>
                    <a:pt x="8247" y="10626"/>
                    <a:pt x="6825" y="12778"/>
                  </a:cubicBezTo>
                  <a:cubicBezTo>
                    <a:pt x="6275" y="13610"/>
                    <a:pt x="6681" y="12889"/>
                    <a:pt x="7275" y="15104"/>
                  </a:cubicBezTo>
                  <a:cubicBezTo>
                    <a:pt x="7798" y="17054"/>
                    <a:pt x="6243" y="18187"/>
                    <a:pt x="5105" y="19449"/>
                  </a:cubicBezTo>
                  <a:cubicBezTo>
                    <a:pt x="4340" y="20299"/>
                    <a:pt x="4647" y="20390"/>
                    <a:pt x="3530" y="18923"/>
                  </a:cubicBezTo>
                  <a:cubicBezTo>
                    <a:pt x="3315" y="19759"/>
                    <a:pt x="3372" y="20134"/>
                    <a:pt x="3117" y="20261"/>
                  </a:cubicBezTo>
                  <a:cubicBezTo>
                    <a:pt x="2954" y="20341"/>
                    <a:pt x="2140" y="20308"/>
                    <a:pt x="1405" y="20258"/>
                  </a:cubicBezTo>
                  <a:cubicBezTo>
                    <a:pt x="663" y="20207"/>
                    <a:pt x="96" y="20284"/>
                    <a:pt x="79" y="20213"/>
                  </a:cubicBez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2" name="Shape 83"/>
            <p:cNvSpPr/>
            <p:nvPr/>
          </p:nvSpPr>
          <p:spPr>
            <a:xfrm>
              <a:off x="3970733" y="539294"/>
              <a:ext cx="1713626" cy="1145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0" h="21427" extrusionOk="0">
                  <a:moveTo>
                    <a:pt x="11174" y="20727"/>
                  </a:moveTo>
                  <a:cubicBezTo>
                    <a:pt x="10250" y="20940"/>
                    <a:pt x="10741" y="20354"/>
                    <a:pt x="10359" y="19696"/>
                  </a:cubicBezTo>
                  <a:cubicBezTo>
                    <a:pt x="10177" y="19382"/>
                    <a:pt x="9846" y="19456"/>
                    <a:pt x="9601" y="19402"/>
                  </a:cubicBezTo>
                  <a:cubicBezTo>
                    <a:pt x="8960" y="19259"/>
                    <a:pt x="8949" y="18105"/>
                    <a:pt x="8394" y="17737"/>
                  </a:cubicBezTo>
                  <a:cubicBezTo>
                    <a:pt x="7488" y="17137"/>
                    <a:pt x="7452" y="18495"/>
                    <a:pt x="7018" y="18867"/>
                  </a:cubicBezTo>
                  <a:cubicBezTo>
                    <a:pt x="6555" y="19263"/>
                    <a:pt x="5260" y="19365"/>
                    <a:pt x="4756" y="18990"/>
                  </a:cubicBezTo>
                  <a:cubicBezTo>
                    <a:pt x="4368" y="18701"/>
                    <a:pt x="3854" y="18177"/>
                    <a:pt x="3808" y="17464"/>
                  </a:cubicBezTo>
                  <a:cubicBezTo>
                    <a:pt x="3669" y="17301"/>
                    <a:pt x="2757" y="17582"/>
                    <a:pt x="2580" y="17190"/>
                  </a:cubicBezTo>
                  <a:cubicBezTo>
                    <a:pt x="1845" y="15565"/>
                    <a:pt x="2273" y="15894"/>
                    <a:pt x="1028" y="15894"/>
                  </a:cubicBezTo>
                  <a:cubicBezTo>
                    <a:pt x="529" y="15894"/>
                    <a:pt x="683" y="16183"/>
                    <a:pt x="683" y="12903"/>
                  </a:cubicBezTo>
                  <a:cubicBezTo>
                    <a:pt x="683" y="12579"/>
                    <a:pt x="-215" y="12198"/>
                    <a:pt x="48" y="11799"/>
                  </a:cubicBezTo>
                  <a:cubicBezTo>
                    <a:pt x="538" y="11057"/>
                    <a:pt x="1110" y="10081"/>
                    <a:pt x="1502" y="9208"/>
                  </a:cubicBezTo>
                  <a:cubicBezTo>
                    <a:pt x="2131" y="7806"/>
                    <a:pt x="1246" y="8092"/>
                    <a:pt x="3999" y="8092"/>
                  </a:cubicBezTo>
                  <a:cubicBezTo>
                    <a:pt x="4092" y="8092"/>
                    <a:pt x="4565" y="8185"/>
                    <a:pt x="4602" y="8039"/>
                  </a:cubicBezTo>
                  <a:cubicBezTo>
                    <a:pt x="5006" y="6437"/>
                    <a:pt x="4768" y="6564"/>
                    <a:pt x="5773" y="7868"/>
                  </a:cubicBezTo>
                  <a:cubicBezTo>
                    <a:pt x="5868" y="7993"/>
                    <a:pt x="7725" y="5781"/>
                    <a:pt x="7868" y="5588"/>
                  </a:cubicBezTo>
                  <a:cubicBezTo>
                    <a:pt x="8878" y="4213"/>
                    <a:pt x="7498" y="1946"/>
                    <a:pt x="7496" y="1910"/>
                  </a:cubicBezTo>
                  <a:cubicBezTo>
                    <a:pt x="7484" y="1685"/>
                    <a:pt x="8340" y="495"/>
                    <a:pt x="8754" y="393"/>
                  </a:cubicBezTo>
                  <a:cubicBezTo>
                    <a:pt x="8994" y="333"/>
                    <a:pt x="9197" y="569"/>
                    <a:pt x="9427" y="616"/>
                  </a:cubicBezTo>
                  <a:cubicBezTo>
                    <a:pt x="9661" y="663"/>
                    <a:pt x="9769" y="325"/>
                    <a:pt x="9937" y="152"/>
                  </a:cubicBezTo>
                  <a:cubicBezTo>
                    <a:pt x="10233" y="-154"/>
                    <a:pt x="10786" y="15"/>
                    <a:pt x="10923" y="538"/>
                  </a:cubicBezTo>
                  <a:cubicBezTo>
                    <a:pt x="11168" y="1480"/>
                    <a:pt x="10633" y="722"/>
                    <a:pt x="11445" y="1577"/>
                  </a:cubicBezTo>
                  <a:cubicBezTo>
                    <a:pt x="12156" y="2326"/>
                    <a:pt x="12024" y="2686"/>
                    <a:pt x="12105" y="2848"/>
                  </a:cubicBezTo>
                  <a:cubicBezTo>
                    <a:pt x="12306" y="2747"/>
                    <a:pt x="12354" y="1753"/>
                    <a:pt x="12516" y="1753"/>
                  </a:cubicBezTo>
                  <a:cubicBezTo>
                    <a:pt x="12559" y="1753"/>
                    <a:pt x="14714" y="2096"/>
                    <a:pt x="14785" y="2129"/>
                  </a:cubicBezTo>
                  <a:cubicBezTo>
                    <a:pt x="14943" y="2201"/>
                    <a:pt x="15714" y="4282"/>
                    <a:pt x="15908" y="4216"/>
                  </a:cubicBezTo>
                  <a:cubicBezTo>
                    <a:pt x="16861" y="3894"/>
                    <a:pt x="17574" y="2794"/>
                    <a:pt x="18123" y="4565"/>
                  </a:cubicBezTo>
                  <a:cubicBezTo>
                    <a:pt x="18276" y="5057"/>
                    <a:pt x="20064" y="4860"/>
                    <a:pt x="20273" y="5341"/>
                  </a:cubicBezTo>
                  <a:cubicBezTo>
                    <a:pt x="21011" y="7039"/>
                    <a:pt x="21086" y="6052"/>
                    <a:pt x="20946" y="8756"/>
                  </a:cubicBezTo>
                  <a:cubicBezTo>
                    <a:pt x="20873" y="10169"/>
                    <a:pt x="20477" y="10154"/>
                    <a:pt x="20726" y="10873"/>
                  </a:cubicBezTo>
                  <a:cubicBezTo>
                    <a:pt x="20988" y="11626"/>
                    <a:pt x="21385" y="11385"/>
                    <a:pt x="21054" y="11656"/>
                  </a:cubicBezTo>
                  <a:cubicBezTo>
                    <a:pt x="20702" y="11943"/>
                    <a:pt x="20261" y="13260"/>
                    <a:pt x="20302" y="13271"/>
                  </a:cubicBezTo>
                  <a:cubicBezTo>
                    <a:pt x="20471" y="13318"/>
                    <a:pt x="20933" y="14199"/>
                    <a:pt x="21042" y="14402"/>
                  </a:cubicBezTo>
                  <a:cubicBezTo>
                    <a:pt x="21187" y="14671"/>
                    <a:pt x="21049" y="14644"/>
                    <a:pt x="20916" y="14655"/>
                  </a:cubicBezTo>
                  <a:cubicBezTo>
                    <a:pt x="20297" y="14707"/>
                    <a:pt x="19085" y="14939"/>
                    <a:pt x="19066" y="16190"/>
                  </a:cubicBezTo>
                  <a:cubicBezTo>
                    <a:pt x="19062" y="16414"/>
                    <a:pt x="18287" y="16156"/>
                    <a:pt x="18190" y="16263"/>
                  </a:cubicBezTo>
                  <a:cubicBezTo>
                    <a:pt x="18081" y="16384"/>
                    <a:pt x="18185" y="16996"/>
                    <a:pt x="17990" y="17291"/>
                  </a:cubicBezTo>
                  <a:cubicBezTo>
                    <a:pt x="16699" y="19246"/>
                    <a:pt x="17037" y="19120"/>
                    <a:pt x="16010" y="19120"/>
                  </a:cubicBezTo>
                  <a:cubicBezTo>
                    <a:pt x="15717" y="19120"/>
                    <a:pt x="16017" y="17418"/>
                    <a:pt x="15895" y="17292"/>
                  </a:cubicBezTo>
                  <a:cubicBezTo>
                    <a:pt x="15434" y="16819"/>
                    <a:pt x="13620" y="19171"/>
                    <a:pt x="13515" y="19527"/>
                  </a:cubicBezTo>
                  <a:cubicBezTo>
                    <a:pt x="13512" y="19534"/>
                    <a:pt x="13483" y="21389"/>
                    <a:pt x="12667" y="21426"/>
                  </a:cubicBezTo>
                  <a:cubicBezTo>
                    <a:pt x="12224" y="21446"/>
                    <a:pt x="11781" y="20588"/>
                    <a:pt x="11174" y="20727"/>
                  </a:cubicBez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95235" name="Заголовок 3"/>
          <p:cNvSpPr>
            <a:spLocks noGrp="1"/>
          </p:cNvSpPr>
          <p:nvPr>
            <p:ph type="title"/>
          </p:nvPr>
        </p:nvSpPr>
        <p:spPr>
          <a:xfrm>
            <a:off x="292100" y="1588"/>
            <a:ext cx="11328400" cy="1477962"/>
          </a:xfrm>
        </p:spPr>
        <p:txBody>
          <a:bodyPr/>
          <a:lstStyle/>
          <a:p>
            <a:pPr eaLnBrk="1" hangingPunct="1"/>
            <a:r>
              <a:rPr lang="ru-RU" altLang="ru-RU" sz="3200" b="1" dirty="0" smtClean="0">
                <a:latin typeface="Tahoma" pitchFamily="34" charset="0"/>
                <a:cs typeface="Tahoma" pitchFamily="34" charset="0"/>
              </a:rPr>
              <a:t>АНТИКОРРУПЦИОННАЯ СТРАТЕГИЯ</a:t>
            </a:r>
            <a:br>
              <a:rPr lang="ru-RU" altLang="ru-RU" sz="3200" b="1" dirty="0" smtClean="0">
                <a:latin typeface="Tahoma" pitchFamily="34" charset="0"/>
                <a:cs typeface="Tahoma" pitchFamily="34" charset="0"/>
              </a:rPr>
            </a:br>
            <a:r>
              <a:rPr lang="ru-RU" altLang="ru-RU" sz="3200" b="1" dirty="0" smtClean="0">
                <a:latin typeface="Tahoma" pitchFamily="34" charset="0"/>
                <a:cs typeface="Tahoma" pitchFamily="34" charset="0"/>
              </a:rPr>
              <a:t>НА 2015-2025 ГОДЫ</a:t>
            </a:r>
            <a:endParaRPr lang="ru-RU" altLang="ru-RU" sz="3200" b="1" dirty="0" smtClean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2239D-C621-409D-AFC2-308A1930A538}" type="slidenum">
              <a:rPr lang="ru-RU" smtClean="0"/>
              <a:pPr/>
              <a:t>2</a:t>
            </a:fld>
            <a:endParaRPr lang="ru-RU"/>
          </a:p>
        </p:txBody>
      </p:sp>
      <p:grpSp>
        <p:nvGrpSpPr>
          <p:cNvPr id="3" name="Группа 23"/>
          <p:cNvGrpSpPr/>
          <p:nvPr/>
        </p:nvGrpSpPr>
        <p:grpSpPr>
          <a:xfrm>
            <a:off x="261687" y="1877806"/>
            <a:ext cx="11124276" cy="1239630"/>
            <a:chOff x="163191" y="1465906"/>
            <a:chExt cx="9038474" cy="1239630"/>
          </a:xfrm>
        </p:grpSpPr>
        <p:sp>
          <p:nvSpPr>
            <p:cNvPr id="95236" name="TextBox 27"/>
            <p:cNvSpPr txBox="1">
              <a:spLocks noChangeArrowheads="1"/>
            </p:cNvSpPr>
            <p:nvPr/>
          </p:nvSpPr>
          <p:spPr bwMode="auto">
            <a:xfrm>
              <a:off x="163191" y="1593936"/>
              <a:ext cx="2220252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altLang="ru-RU" sz="4000" b="1" dirty="0">
                  <a:latin typeface="Tahoma" pitchFamily="34" charset="0"/>
                  <a:cs typeface="Tahoma" pitchFamily="34" charset="0"/>
                </a:rPr>
                <a:t>Цели</a:t>
              </a:r>
            </a:p>
          </p:txBody>
        </p:sp>
        <p:sp>
          <p:nvSpPr>
            <p:cNvPr id="95237" name="Прямоугольник 5"/>
            <p:cNvSpPr>
              <a:spLocks noChangeArrowheads="1"/>
            </p:cNvSpPr>
            <p:nvPr/>
          </p:nvSpPr>
          <p:spPr bwMode="auto">
            <a:xfrm>
              <a:off x="2080952" y="1505207"/>
              <a:ext cx="1637419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b="1" dirty="0">
                  <a:solidFill>
                    <a:srgbClr val="0070C0"/>
                  </a:solidFill>
                  <a:latin typeface="Arial Narrow" pitchFamily="34" charset="0"/>
                  <a:ea typeface="Consolas" pitchFamily="49" charset="0"/>
                  <a:cs typeface="Helvetica" pitchFamily="34" charset="0"/>
                </a:rPr>
                <a:t>сокращение </a:t>
              </a:r>
              <a:endParaRPr lang="en-US" altLang="ru-RU" b="1" dirty="0">
                <a:solidFill>
                  <a:srgbClr val="0070C0"/>
                </a:solidFill>
                <a:latin typeface="Arial Narrow" pitchFamily="34" charset="0"/>
                <a:ea typeface="Consolas" pitchFamily="49" charset="0"/>
                <a:cs typeface="Helvetica" pitchFamily="34" charset="0"/>
              </a:endParaRPr>
            </a:p>
            <a:p>
              <a:pPr algn="ctr"/>
              <a:r>
                <a:rPr lang="ru-RU" altLang="ru-RU" b="1" dirty="0">
                  <a:solidFill>
                    <a:srgbClr val="0070C0"/>
                  </a:solidFill>
                  <a:latin typeface="Arial Narrow" pitchFamily="34" charset="0"/>
                  <a:ea typeface="Consolas" pitchFamily="49" charset="0"/>
                  <a:cs typeface="Helvetica" pitchFamily="34" charset="0"/>
                </a:rPr>
                <a:t>масштабов </a:t>
              </a:r>
              <a:endParaRPr lang="en-US" altLang="ru-RU" b="1" dirty="0">
                <a:solidFill>
                  <a:srgbClr val="0070C0"/>
                </a:solidFill>
                <a:latin typeface="Arial Narrow" pitchFamily="34" charset="0"/>
                <a:ea typeface="Consolas" pitchFamily="49" charset="0"/>
                <a:cs typeface="Helvetica" pitchFamily="34" charset="0"/>
              </a:endParaRPr>
            </a:p>
            <a:p>
              <a:pPr algn="ctr"/>
              <a:r>
                <a:rPr lang="ru-RU" altLang="ru-RU" b="1" dirty="0">
                  <a:solidFill>
                    <a:srgbClr val="0070C0"/>
                  </a:solidFill>
                  <a:latin typeface="Arial Narrow" pitchFamily="34" charset="0"/>
                  <a:ea typeface="Consolas" pitchFamily="49" charset="0"/>
                  <a:cs typeface="Helvetica" pitchFamily="34" charset="0"/>
                </a:rPr>
                <a:t>коррупции</a:t>
              </a:r>
              <a:endParaRPr lang="en-US" altLang="ru-RU" b="1" dirty="0">
                <a:solidFill>
                  <a:srgbClr val="0070C0"/>
                </a:solidFill>
                <a:latin typeface="Arial Narrow" pitchFamily="34" charset="0"/>
                <a:ea typeface="Consolas" pitchFamily="49" charset="0"/>
                <a:cs typeface="Helvetica" pitchFamily="34" charset="0"/>
              </a:endParaRPr>
            </a:p>
            <a:p>
              <a:pPr algn="ctr">
                <a:buFont typeface="Wingdings" pitchFamily="2" charset="2"/>
                <a:buChar char="§"/>
              </a:pPr>
              <a:endParaRPr lang="ru-RU" altLang="ru-RU" b="1" dirty="0">
                <a:solidFill>
                  <a:srgbClr val="0070C0"/>
                </a:solidFill>
                <a:latin typeface="Arial Narrow" pitchFamily="34" charset="0"/>
                <a:ea typeface="Consolas" pitchFamily="49" charset="0"/>
                <a:cs typeface="Helvetica" pitchFamily="34" charset="0"/>
              </a:endParaRPr>
            </a:p>
          </p:txBody>
        </p:sp>
        <p:sp>
          <p:nvSpPr>
            <p:cNvPr id="95238" name="Прямоугольник 6"/>
            <p:cNvSpPr>
              <a:spLocks noChangeArrowheads="1"/>
            </p:cNvSpPr>
            <p:nvPr/>
          </p:nvSpPr>
          <p:spPr bwMode="auto">
            <a:xfrm>
              <a:off x="4110046" y="1465906"/>
              <a:ext cx="2369743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b="1" dirty="0">
                  <a:solidFill>
                    <a:srgbClr val="0070C0"/>
                  </a:solidFill>
                  <a:latin typeface="Arial Narrow" pitchFamily="34" charset="0"/>
                  <a:ea typeface="Consolas" pitchFamily="49" charset="0"/>
                  <a:cs typeface="Helvetica" pitchFamily="34" charset="0"/>
                </a:rPr>
                <a:t>прозрачность </a:t>
              </a:r>
              <a:endParaRPr lang="en-US" altLang="ru-RU" b="1" dirty="0">
                <a:solidFill>
                  <a:srgbClr val="0070C0"/>
                </a:solidFill>
                <a:latin typeface="Arial Narrow" pitchFamily="34" charset="0"/>
                <a:ea typeface="Consolas" pitchFamily="49" charset="0"/>
                <a:cs typeface="Helvetica" pitchFamily="34" charset="0"/>
              </a:endParaRPr>
            </a:p>
            <a:p>
              <a:pPr algn="ctr"/>
              <a:r>
                <a:rPr lang="ru-RU" altLang="ru-RU" b="1" dirty="0">
                  <a:solidFill>
                    <a:srgbClr val="0070C0"/>
                  </a:solidFill>
                  <a:latin typeface="Arial Narrow" pitchFamily="34" charset="0"/>
                  <a:ea typeface="Consolas" pitchFamily="49" charset="0"/>
                  <a:cs typeface="Helvetica" pitchFamily="34" charset="0"/>
                </a:rPr>
                <a:t>деятельности</a:t>
              </a:r>
              <a:endParaRPr lang="en-US" altLang="ru-RU" b="1" dirty="0">
                <a:solidFill>
                  <a:srgbClr val="0070C0"/>
                </a:solidFill>
                <a:latin typeface="Arial Narrow" pitchFamily="34" charset="0"/>
                <a:ea typeface="Consolas" pitchFamily="49" charset="0"/>
                <a:cs typeface="Helvetica" pitchFamily="34" charset="0"/>
              </a:endParaRPr>
            </a:p>
            <a:p>
              <a:pPr algn="ctr"/>
              <a:r>
                <a:rPr lang="ru-RU" altLang="ru-RU" b="1" dirty="0" smtClean="0">
                  <a:solidFill>
                    <a:srgbClr val="0070C0"/>
                  </a:solidFill>
                  <a:latin typeface="Arial Narrow" pitchFamily="34" charset="0"/>
                  <a:ea typeface="Consolas" pitchFamily="49" charset="0"/>
                  <a:cs typeface="Helvetica" pitchFamily="34" charset="0"/>
                </a:rPr>
                <a:t>госорганов</a:t>
              </a:r>
              <a:endParaRPr lang="en-US" altLang="ru-RU" b="1" dirty="0">
                <a:solidFill>
                  <a:srgbClr val="0070C0"/>
                </a:solidFill>
                <a:latin typeface="Arial Narrow" pitchFamily="34" charset="0"/>
                <a:ea typeface="Consolas" pitchFamily="49" charset="0"/>
                <a:cs typeface="Helvetica" pitchFamily="34" charset="0"/>
              </a:endParaRPr>
            </a:p>
          </p:txBody>
        </p:sp>
        <p:sp>
          <p:nvSpPr>
            <p:cNvPr id="95239" name="Прямоугольник 7"/>
            <p:cNvSpPr>
              <a:spLocks noChangeArrowheads="1"/>
            </p:cNvSpPr>
            <p:nvPr/>
          </p:nvSpPr>
          <p:spPr bwMode="auto">
            <a:xfrm>
              <a:off x="6600250" y="1556522"/>
              <a:ext cx="2601415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b="1" dirty="0">
                  <a:solidFill>
                    <a:srgbClr val="0070C0"/>
                  </a:solidFill>
                  <a:latin typeface="Arial Narrow" pitchFamily="34" charset="0"/>
                  <a:ea typeface="Consolas" pitchFamily="49" charset="0"/>
                  <a:cs typeface="Helvetica" pitchFamily="34" charset="0"/>
                </a:rPr>
                <a:t>открытость </a:t>
              </a:r>
              <a:endParaRPr lang="en-US" altLang="ru-RU" b="1" dirty="0">
                <a:solidFill>
                  <a:srgbClr val="0070C0"/>
                </a:solidFill>
                <a:latin typeface="Arial Narrow" pitchFamily="34" charset="0"/>
                <a:ea typeface="Consolas" pitchFamily="49" charset="0"/>
                <a:cs typeface="Helvetica" pitchFamily="34" charset="0"/>
              </a:endParaRPr>
            </a:p>
            <a:p>
              <a:pPr algn="ctr"/>
              <a:r>
                <a:rPr lang="ru-RU" altLang="ru-RU" b="1" dirty="0">
                  <a:solidFill>
                    <a:srgbClr val="0070C0"/>
                  </a:solidFill>
                  <a:latin typeface="Arial Narrow" pitchFamily="34" charset="0"/>
                  <a:ea typeface="Consolas" pitchFamily="49" charset="0"/>
                  <a:cs typeface="Helvetica" pitchFamily="34" charset="0"/>
                </a:rPr>
                <a:t>квазигосударственного </a:t>
              </a:r>
              <a:endParaRPr lang="en-US" altLang="ru-RU" b="1" dirty="0">
                <a:solidFill>
                  <a:srgbClr val="0070C0"/>
                </a:solidFill>
                <a:latin typeface="Arial Narrow" pitchFamily="34" charset="0"/>
                <a:ea typeface="Consolas" pitchFamily="49" charset="0"/>
                <a:cs typeface="Helvetica" pitchFamily="34" charset="0"/>
              </a:endParaRPr>
            </a:p>
            <a:p>
              <a:pPr algn="ctr"/>
              <a:r>
                <a:rPr lang="ru-RU" altLang="ru-RU" b="1" dirty="0">
                  <a:solidFill>
                    <a:srgbClr val="0070C0"/>
                  </a:solidFill>
                  <a:latin typeface="Arial Narrow" pitchFamily="34" charset="0"/>
                  <a:ea typeface="Consolas" pitchFamily="49" charset="0"/>
                  <a:cs typeface="Helvetica" pitchFamily="34" charset="0"/>
                </a:rPr>
                <a:t>и частного секторов</a:t>
              </a:r>
              <a:r>
                <a:rPr lang="ru-RU" altLang="ru-RU" dirty="0">
                  <a:solidFill>
                    <a:srgbClr val="0070C0"/>
                  </a:solidFill>
                  <a:latin typeface="Arial Narrow" pitchFamily="34" charset="0"/>
                  <a:ea typeface="Consolas" pitchFamily="49" charset="0"/>
                  <a:cs typeface="Helvetica" pitchFamily="34" charset="0"/>
                </a:rPr>
                <a:t>  </a:t>
              </a:r>
            </a:p>
          </p:txBody>
        </p:sp>
      </p:grpSp>
      <p:sp>
        <p:nvSpPr>
          <p:cNvPr id="49" name="TextBox 27"/>
          <p:cNvSpPr txBox="1">
            <a:spLocks noChangeArrowheads="1"/>
          </p:cNvSpPr>
          <p:nvPr/>
        </p:nvSpPr>
        <p:spPr bwMode="auto">
          <a:xfrm>
            <a:off x="418839" y="3583380"/>
            <a:ext cx="1068323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2000" dirty="0" smtClean="0">
                <a:latin typeface="Arial Narrow" pitchFamily="34" charset="0"/>
                <a:cs typeface="Tahoma" pitchFamily="34" charset="0"/>
              </a:rPr>
              <a:t>В соответствии с Антикоррупционной стратегией на 2015-2025 годы Акимом города </a:t>
            </a:r>
            <a:r>
              <a:rPr lang="ru-RU" altLang="ru-RU" sz="2000" dirty="0" err="1" smtClean="0">
                <a:latin typeface="Arial Narrow" pitchFamily="34" charset="0"/>
                <a:cs typeface="Tahoma" pitchFamily="34" charset="0"/>
              </a:rPr>
              <a:t>Алматы</a:t>
            </a:r>
            <a:r>
              <a:rPr lang="ru-RU" altLang="ru-RU" sz="2000" dirty="0" smtClean="0">
                <a:latin typeface="Arial Narrow" pitchFamily="34" charset="0"/>
                <a:cs typeface="Tahoma" pitchFamily="34" charset="0"/>
              </a:rPr>
              <a:t> утвержден </a:t>
            </a:r>
            <a:r>
              <a:rPr lang="ru-RU" altLang="ru-RU" sz="2000" b="1" dirty="0" err="1" smtClean="0">
                <a:solidFill>
                  <a:srgbClr val="0070C0"/>
                </a:solidFill>
                <a:latin typeface="Arial Narrow" pitchFamily="34" charset="0"/>
                <a:cs typeface="Tahoma" pitchFamily="34" charset="0"/>
              </a:rPr>
              <a:t>Алматинский</a:t>
            </a:r>
            <a:r>
              <a:rPr lang="ru-RU" altLang="ru-RU" sz="2000" b="1" dirty="0" smtClean="0">
                <a:solidFill>
                  <a:srgbClr val="0070C0"/>
                </a:solidFill>
                <a:latin typeface="Arial Narrow" pitchFamily="34" charset="0"/>
                <a:cs typeface="Tahoma" pitchFamily="34" charset="0"/>
              </a:rPr>
              <a:t> городской План мероприятий по реализации </a:t>
            </a:r>
            <a:r>
              <a:rPr lang="ru-RU" altLang="ru-RU" sz="2000" b="1" dirty="0" err="1" smtClean="0">
                <a:solidFill>
                  <a:srgbClr val="0070C0"/>
                </a:solidFill>
                <a:latin typeface="Arial Narrow" pitchFamily="34" charset="0"/>
                <a:cs typeface="Tahoma" pitchFamily="34" charset="0"/>
              </a:rPr>
              <a:t>Антикоррупционной</a:t>
            </a:r>
            <a:r>
              <a:rPr lang="ru-RU" altLang="ru-RU" sz="2000" b="1" dirty="0" smtClean="0">
                <a:solidFill>
                  <a:srgbClr val="0070C0"/>
                </a:solidFill>
                <a:latin typeface="Arial Narrow" pitchFamily="34" charset="0"/>
                <a:cs typeface="Tahoma" pitchFamily="34" charset="0"/>
              </a:rPr>
              <a:t> стратегии Республики Казахстан на 2015-2025 годы и противодействию теневой экономике в городе </a:t>
            </a:r>
            <a:r>
              <a:rPr lang="ru-RU" altLang="ru-RU" sz="2000" b="1" dirty="0" err="1" smtClean="0">
                <a:solidFill>
                  <a:srgbClr val="0070C0"/>
                </a:solidFill>
                <a:latin typeface="Arial Narrow" pitchFamily="34" charset="0"/>
                <a:cs typeface="Tahoma" pitchFamily="34" charset="0"/>
              </a:rPr>
              <a:t>Алматы</a:t>
            </a:r>
            <a:r>
              <a:rPr lang="ru-RU" altLang="ru-RU" sz="2000" b="1" dirty="0" smtClean="0">
                <a:solidFill>
                  <a:srgbClr val="0070C0"/>
                </a:solidFill>
                <a:latin typeface="Arial Narrow" pitchFamily="34" charset="0"/>
                <a:cs typeface="Tahoma" pitchFamily="34" charset="0"/>
              </a:rPr>
              <a:t>, а также по исполнению Дорожной карты по реализации первого этапа Программы противодействия коррупции на 2015-2025 годы партии «</a:t>
            </a:r>
            <a:r>
              <a:rPr lang="ru-RU" altLang="ru-RU" sz="2000" b="1" dirty="0" err="1" smtClean="0">
                <a:solidFill>
                  <a:srgbClr val="0070C0"/>
                </a:solidFill>
                <a:latin typeface="Arial Narrow" pitchFamily="34" charset="0"/>
                <a:cs typeface="Tahoma" pitchFamily="34" charset="0"/>
              </a:rPr>
              <a:t>Нұр Отан</a:t>
            </a:r>
            <a:r>
              <a:rPr lang="ru-RU" altLang="ru-RU" sz="2000" b="1" dirty="0" smtClean="0">
                <a:solidFill>
                  <a:srgbClr val="0070C0"/>
                </a:solidFill>
                <a:latin typeface="Arial Narrow" pitchFamily="34" charset="0"/>
                <a:cs typeface="Tahoma" pitchFamily="34" charset="0"/>
              </a:rPr>
              <a:t>» и по реализации Комплексного плана по формированию </a:t>
            </a:r>
            <a:r>
              <a:rPr lang="ru-RU" altLang="ru-RU" sz="2000" b="1" dirty="0" err="1" smtClean="0">
                <a:solidFill>
                  <a:srgbClr val="0070C0"/>
                </a:solidFill>
                <a:latin typeface="Arial Narrow" pitchFamily="34" charset="0"/>
                <a:cs typeface="Tahoma" pitchFamily="34" charset="0"/>
              </a:rPr>
              <a:t>антикоррупционной</a:t>
            </a:r>
            <a:r>
              <a:rPr lang="ru-RU" altLang="ru-RU" sz="2000" b="1" dirty="0" smtClean="0">
                <a:solidFill>
                  <a:srgbClr val="0070C0"/>
                </a:solidFill>
                <a:latin typeface="Arial Narrow" pitchFamily="34" charset="0"/>
                <a:cs typeface="Tahoma" pitchFamily="34" charset="0"/>
              </a:rPr>
              <a:t> культуры в обществе на 2017 год</a:t>
            </a:r>
            <a:endParaRPr lang="ru-RU" altLang="ru-RU" sz="2000" b="1" dirty="0">
              <a:solidFill>
                <a:srgbClr val="0070C0"/>
              </a:solidFill>
              <a:latin typeface="Arial Narrow" pitchFamily="34" charset="0"/>
              <a:cs typeface="Tahoma" pitchFamily="34" charset="0"/>
            </a:endParaRPr>
          </a:p>
        </p:txBody>
      </p:sp>
      <p:sp>
        <p:nvSpPr>
          <p:cNvPr id="25" name="TextBox 27"/>
          <p:cNvSpPr txBox="1">
            <a:spLocks noChangeArrowheads="1"/>
          </p:cNvSpPr>
          <p:nvPr/>
        </p:nvSpPr>
        <p:spPr bwMode="auto">
          <a:xfrm>
            <a:off x="393489" y="4946573"/>
            <a:ext cx="1068323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altLang="ru-RU" sz="2000" dirty="0" smtClean="0">
              <a:latin typeface="Arial Narrow" pitchFamily="34" charset="0"/>
              <a:cs typeface="Tahoma" pitchFamily="34" charset="0"/>
            </a:endParaRPr>
          </a:p>
          <a:p>
            <a:endParaRPr lang="ru-RU" altLang="ru-RU" sz="2000" dirty="0" smtClean="0">
              <a:latin typeface="Arial Narrow" pitchFamily="34" charset="0"/>
              <a:cs typeface="Tahoma" pitchFamily="34" charset="0"/>
            </a:endParaRPr>
          </a:p>
          <a:p>
            <a:r>
              <a:rPr lang="ru-RU" altLang="ru-RU" sz="2000" dirty="0" smtClean="0">
                <a:latin typeface="Arial Narrow" pitchFamily="34" charset="0"/>
                <a:cs typeface="Tahoma" pitchFamily="34" charset="0"/>
              </a:rPr>
              <a:t>План состоит </a:t>
            </a:r>
            <a:r>
              <a:rPr lang="ru-RU" altLang="ru-RU" sz="2000" b="1" dirty="0" smtClean="0">
                <a:solidFill>
                  <a:srgbClr val="0070C0"/>
                </a:solidFill>
                <a:latin typeface="Arial Narrow" pitchFamily="34" charset="0"/>
                <a:cs typeface="Tahoma" pitchFamily="34" charset="0"/>
              </a:rPr>
              <a:t>из 96 мероприятий</a:t>
            </a:r>
            <a:r>
              <a:rPr lang="ru-RU" altLang="ru-RU" sz="2000" dirty="0" smtClean="0">
                <a:latin typeface="Arial Narrow" pitchFamily="34" charset="0"/>
                <a:cs typeface="Tahoma" pitchFamily="34" charset="0"/>
              </a:rPr>
              <a:t>, нацеленных на противодействие коррупции </a:t>
            </a:r>
            <a:endParaRPr lang="ru-RU" altLang="ru-RU" sz="2000" dirty="0">
              <a:latin typeface="Arial Narrow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4031" y="0"/>
            <a:ext cx="82571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Прямоугольник 3"/>
          <p:cNvSpPr>
            <a:spLocks noChangeArrowheads="1"/>
          </p:cNvSpPr>
          <p:nvPr/>
        </p:nvSpPr>
        <p:spPr bwMode="auto">
          <a:xfrm>
            <a:off x="3143273" y="1450975"/>
            <a:ext cx="6096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dirty="0" smtClean="0">
              <a:solidFill>
                <a:srgbClr val="000000"/>
              </a:solidFill>
              <a:latin typeface="Arial Narrow" pitchFamily="34" charset="0"/>
              <a:cs typeface="Helvetica" pitchFamily="34" charset="0"/>
            </a:endParaRPr>
          </a:p>
          <a:p>
            <a:pPr algn="ctr"/>
            <a:r>
              <a:rPr lang="ru-RU" dirty="0" smtClean="0">
                <a:solidFill>
                  <a:srgbClr val="000000"/>
                </a:solidFill>
                <a:latin typeface="Arial Narrow" pitchFamily="34" charset="0"/>
                <a:cs typeface="Helvetica" pitchFamily="34" charset="0"/>
              </a:rPr>
              <a:t>АНТИКОРРУПЦИОННЫЙ </a:t>
            </a:r>
            <a:endParaRPr lang="en-US" dirty="0" smtClean="0">
              <a:solidFill>
                <a:srgbClr val="000000"/>
              </a:solidFill>
              <a:latin typeface="Arial Narrow" pitchFamily="34" charset="0"/>
              <a:cs typeface="Helvetica" pitchFamily="34" charset="0"/>
            </a:endParaRPr>
          </a:p>
          <a:p>
            <a:pPr algn="ctr"/>
            <a:r>
              <a:rPr lang="ru-RU" dirty="0" smtClean="0">
                <a:solidFill>
                  <a:srgbClr val="000000"/>
                </a:solidFill>
                <a:latin typeface="Arial Narrow" pitchFamily="34" charset="0"/>
                <a:cs typeface="Helvetica" pitchFamily="34" charset="0"/>
              </a:rPr>
              <a:t>МОНИТОРИНГ</a:t>
            </a:r>
            <a:br>
              <a:rPr lang="ru-RU" dirty="0" smtClean="0">
                <a:solidFill>
                  <a:srgbClr val="000000"/>
                </a:solidFill>
                <a:latin typeface="Arial Narrow" pitchFamily="34" charset="0"/>
                <a:cs typeface="Helvetica" pitchFamily="34" charset="0"/>
              </a:rPr>
            </a:br>
            <a:endParaRPr lang="ru-RU" dirty="0">
              <a:solidFill>
                <a:srgbClr val="000000"/>
              </a:solidFill>
              <a:latin typeface="Arial Narrow" pitchFamily="34" charset="0"/>
              <a:cs typeface="Helvetica" pitchFamily="34" charset="0"/>
            </a:endParaRPr>
          </a:p>
        </p:txBody>
      </p:sp>
      <p:sp>
        <p:nvSpPr>
          <p:cNvPr id="105476" name="Прямоугольник 4"/>
          <p:cNvSpPr>
            <a:spLocks noChangeArrowheads="1"/>
          </p:cNvSpPr>
          <p:nvPr/>
        </p:nvSpPr>
        <p:spPr bwMode="auto">
          <a:xfrm>
            <a:off x="4476739" y="5286396"/>
            <a:ext cx="24897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  <a:latin typeface="Arial Narrow" pitchFamily="34" charset="0"/>
                <a:cs typeface="Helvetica" pitchFamily="34" charset="0"/>
              </a:rPr>
              <a:t>АНТИКОРРУПЦИОННОЕ </a:t>
            </a:r>
            <a:endParaRPr lang="en-US" dirty="0" smtClean="0">
              <a:solidFill>
                <a:srgbClr val="000000"/>
              </a:solidFill>
              <a:latin typeface="Arial Narrow" pitchFamily="34" charset="0"/>
              <a:cs typeface="Helvetica" pitchFamily="34" charset="0"/>
            </a:endParaRPr>
          </a:p>
          <a:p>
            <a:pPr algn="ctr"/>
            <a:r>
              <a:rPr lang="ru-RU" dirty="0" smtClean="0">
                <a:solidFill>
                  <a:srgbClr val="000000"/>
                </a:solidFill>
                <a:latin typeface="Arial Narrow" pitchFamily="34" charset="0"/>
                <a:cs typeface="Helvetica" pitchFamily="34" charset="0"/>
              </a:rPr>
              <a:t>ПРОСВЕЩЕНИЕ</a:t>
            </a:r>
            <a:endParaRPr lang="ru-RU" dirty="0">
              <a:solidFill>
                <a:srgbClr val="000000"/>
              </a:solidFill>
              <a:latin typeface="Arial Narrow" pitchFamily="34" charset="0"/>
              <a:cs typeface="Helvetica" pitchFamily="34" charset="0"/>
            </a:endParaRPr>
          </a:p>
        </p:txBody>
      </p:sp>
      <p:sp>
        <p:nvSpPr>
          <p:cNvPr id="105477" name="Прямоугольник 10"/>
          <p:cNvSpPr>
            <a:spLocks noChangeArrowheads="1"/>
          </p:cNvSpPr>
          <p:nvPr/>
        </p:nvSpPr>
        <p:spPr bwMode="auto">
          <a:xfrm>
            <a:off x="3143273" y="2587633"/>
            <a:ext cx="6096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  <a:latin typeface="Arial Narrow" pitchFamily="34" charset="0"/>
                <a:cs typeface="Helvetica" pitchFamily="34" charset="0"/>
              </a:rPr>
              <a:t>АНТИКОРРУПЦИОННЫЕ </a:t>
            </a:r>
            <a:endParaRPr lang="en-US" dirty="0" smtClean="0">
              <a:solidFill>
                <a:srgbClr val="000000"/>
              </a:solidFill>
              <a:latin typeface="Arial Narrow" pitchFamily="34" charset="0"/>
              <a:cs typeface="Helvetica" pitchFamily="34" charset="0"/>
            </a:endParaRPr>
          </a:p>
          <a:p>
            <a:pPr algn="ctr"/>
            <a:r>
              <a:rPr lang="ru-RU" dirty="0" smtClean="0">
                <a:solidFill>
                  <a:srgbClr val="000000"/>
                </a:solidFill>
                <a:latin typeface="Arial Narrow" pitchFamily="34" charset="0"/>
                <a:cs typeface="Helvetica" pitchFamily="34" charset="0"/>
              </a:rPr>
              <a:t>ОГРАНИЧЕНИЯ И СТАНДАРТЫ</a:t>
            </a:r>
            <a:endParaRPr lang="ru-RU" dirty="0">
              <a:solidFill>
                <a:srgbClr val="000000"/>
              </a:solidFill>
              <a:latin typeface="Arial Narrow" pitchFamily="34" charset="0"/>
              <a:cs typeface="Helvetica" pitchFamily="34" charset="0"/>
            </a:endParaRPr>
          </a:p>
        </p:txBody>
      </p:sp>
      <p:sp>
        <p:nvSpPr>
          <p:cNvPr id="105478" name="Прямоугольник 12"/>
          <p:cNvSpPr>
            <a:spLocks noChangeArrowheads="1"/>
          </p:cNvSpPr>
          <p:nvPr/>
        </p:nvSpPr>
        <p:spPr bwMode="auto">
          <a:xfrm>
            <a:off x="4571992" y="4354313"/>
            <a:ext cx="236314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  <a:latin typeface="Arial Narrow" pitchFamily="34" charset="0"/>
                <a:cs typeface="Helvetica" pitchFamily="34" charset="0"/>
              </a:rPr>
              <a:t>МЕРЫ ФИНАНСОВОГО </a:t>
            </a:r>
            <a:endParaRPr lang="en-US" dirty="0" smtClean="0">
              <a:solidFill>
                <a:srgbClr val="000000"/>
              </a:solidFill>
              <a:latin typeface="Arial Narrow" pitchFamily="34" charset="0"/>
              <a:cs typeface="Helvetica" pitchFamily="34" charset="0"/>
            </a:endParaRPr>
          </a:p>
          <a:p>
            <a:pPr algn="ctr"/>
            <a:r>
              <a:rPr lang="ru-RU" dirty="0" smtClean="0">
                <a:solidFill>
                  <a:srgbClr val="000000"/>
                </a:solidFill>
                <a:latin typeface="Arial Narrow" pitchFamily="34" charset="0"/>
                <a:cs typeface="Helvetica" pitchFamily="34" charset="0"/>
              </a:rPr>
              <a:t>КОНТРОЛЯ</a:t>
            </a:r>
            <a:endParaRPr lang="ru-RU" dirty="0">
              <a:solidFill>
                <a:srgbClr val="000000"/>
              </a:solidFill>
              <a:latin typeface="Arial Narrow" pitchFamily="34" charset="0"/>
              <a:cs typeface="Helvetica" pitchFamily="34" charset="0"/>
            </a:endParaRPr>
          </a:p>
        </p:txBody>
      </p:sp>
      <p:sp>
        <p:nvSpPr>
          <p:cNvPr id="105479" name="Прямоугольник 13"/>
          <p:cNvSpPr>
            <a:spLocks noChangeArrowheads="1"/>
          </p:cNvSpPr>
          <p:nvPr/>
        </p:nvSpPr>
        <p:spPr bwMode="auto">
          <a:xfrm>
            <a:off x="2956771" y="3455988"/>
            <a:ext cx="6096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  <a:latin typeface="Arial Narrow" pitchFamily="34" charset="0"/>
                <a:cs typeface="Helvetica" pitchFamily="34" charset="0"/>
              </a:rPr>
              <a:t>АНАЛИЗ </a:t>
            </a:r>
            <a:br>
              <a:rPr lang="ru-RU" dirty="0" smtClean="0">
                <a:solidFill>
                  <a:srgbClr val="000000"/>
                </a:solidFill>
                <a:latin typeface="Arial Narrow" pitchFamily="34" charset="0"/>
                <a:cs typeface="Helvetica" pitchFamily="34" charset="0"/>
              </a:rPr>
            </a:br>
            <a:r>
              <a:rPr lang="ru-RU" dirty="0" smtClean="0">
                <a:solidFill>
                  <a:srgbClr val="000000"/>
                </a:solidFill>
                <a:latin typeface="Arial Narrow" pitchFamily="34" charset="0"/>
                <a:cs typeface="Helvetica" pitchFamily="34" charset="0"/>
              </a:rPr>
              <a:t>КОРРУПЦИОННЫХ РИСКОВ</a:t>
            </a:r>
            <a:endParaRPr lang="ru-RU" dirty="0">
              <a:solidFill>
                <a:srgbClr val="000000"/>
              </a:solidFill>
              <a:latin typeface="Arial Narrow" pitchFamily="34" charset="0"/>
              <a:cs typeface="Helvetica" pitchFamily="34" charset="0"/>
            </a:endParaRPr>
          </a:p>
        </p:txBody>
      </p:sp>
      <p:grpSp>
        <p:nvGrpSpPr>
          <p:cNvPr id="2" name="Группа 20"/>
          <p:cNvGrpSpPr>
            <a:grpSpLocks/>
          </p:cNvGrpSpPr>
          <p:nvPr/>
        </p:nvGrpSpPr>
        <p:grpSpPr bwMode="auto">
          <a:xfrm>
            <a:off x="10513489" y="1773243"/>
            <a:ext cx="905935" cy="3933825"/>
            <a:chOff x="504470" y="531016"/>
            <a:chExt cx="1007005" cy="5818494"/>
          </a:xfrm>
        </p:grpSpPr>
        <p:pic>
          <p:nvPicPr>
            <p:cNvPr id="22" name="Picture 2" descr="http://staytop-it.com/images/1-coe-professional-services.png"/>
            <p:cNvPicPr>
              <a:picLocks noChangeAspect="1" noChangeArrowheads="1"/>
            </p:cNvPicPr>
            <p:nvPr/>
          </p:nvPicPr>
          <p:blipFill>
            <a:blip r:embed="rId3" cstate="print">
              <a:extLst/>
            </a:blip>
            <a:srcRect/>
            <a:stretch>
              <a:fillRect/>
            </a:stretch>
          </p:blipFill>
          <p:spPr bwMode="auto">
            <a:xfrm>
              <a:off x="553090" y="531016"/>
              <a:ext cx="936104" cy="936104"/>
            </a:xfrm>
            <a:prstGeom prst="ellipse">
              <a:avLst/>
            </a:prstGeom>
            <a:ln w="63500" cap="rnd">
              <a:solidFill>
                <a:srgbClr val="FFC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extLst/>
          </p:spPr>
        </p:pic>
        <p:pic>
          <p:nvPicPr>
            <p:cNvPr id="23" name="Picture 4" descr="http://www.iconshock.com/img_vista/FLAT/education/jpg/justice_icon.jpg"/>
            <p:cNvPicPr>
              <a:picLocks noChangeAspect="1" noChangeArrowheads="1"/>
            </p:cNvPicPr>
            <p:nvPr/>
          </p:nvPicPr>
          <p:blipFill>
            <a:blip r:embed="rId4" cstate="print">
              <a:extLst/>
            </a:blip>
            <a:srcRect/>
            <a:stretch>
              <a:fillRect/>
            </a:stretch>
          </p:blipFill>
          <p:spPr bwMode="auto">
            <a:xfrm>
              <a:off x="535433" y="1719892"/>
              <a:ext cx="956416" cy="956416"/>
            </a:xfrm>
            <a:prstGeom prst="ellipse">
              <a:avLst/>
            </a:prstGeom>
            <a:ln w="63500" cap="rnd">
              <a:solidFill>
                <a:srgbClr val="FFC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extLst/>
          </p:spPr>
        </p:pic>
        <p:pic>
          <p:nvPicPr>
            <p:cNvPr id="24" name="Picture 10" descr="https://housing.uiowa.edu/sites/housing.uiowa.edu/files/llc_icons_final_version_biz_hawks-21.png"/>
            <p:cNvPicPr>
              <a:picLocks noChangeAspect="1" noChangeArrowheads="1"/>
            </p:cNvPicPr>
            <p:nvPr/>
          </p:nvPicPr>
          <p:blipFill>
            <a:blip r:embed="rId5" cstate="print">
              <a:extLst/>
            </a:blip>
            <a:srcRect/>
            <a:stretch>
              <a:fillRect/>
            </a:stretch>
          </p:blipFill>
          <p:spPr bwMode="auto">
            <a:xfrm flipH="1">
              <a:off x="516392" y="2927324"/>
              <a:ext cx="983159" cy="983159"/>
            </a:xfrm>
            <a:prstGeom prst="ellipse">
              <a:avLst/>
            </a:prstGeom>
            <a:ln w="63500" cap="rnd">
              <a:solidFill>
                <a:srgbClr val="FFC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extLst/>
          </p:spPr>
        </p:pic>
        <p:pic>
          <p:nvPicPr>
            <p:cNvPr id="25" name="Picture 12" descr="http://corporate-citizenship.com/wp-content/uploads/service_icon_4.png"/>
            <p:cNvPicPr>
              <a:picLocks noChangeAspect="1" noChangeArrowheads="1"/>
            </p:cNvPicPr>
            <p:nvPr/>
          </p:nvPicPr>
          <p:blipFill>
            <a:blip r:embed="rId6" cstate="print">
              <a:extLst/>
            </a:blip>
            <a:srcRect/>
            <a:stretch>
              <a:fillRect/>
            </a:stretch>
          </p:blipFill>
          <p:spPr bwMode="auto">
            <a:xfrm>
              <a:off x="504470" y="4161499"/>
              <a:ext cx="1007005" cy="969243"/>
            </a:xfrm>
            <a:prstGeom prst="ellipse">
              <a:avLst/>
            </a:prstGeom>
            <a:ln w="63500" cap="rnd">
              <a:solidFill>
                <a:srgbClr val="FFC000"/>
              </a:solidFill>
            </a:ln>
            <a:effectLst/>
            <a:extLst/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7" cstate="print">
              <a:extLst/>
            </a:blip>
            <a:stretch>
              <a:fillRect/>
            </a:stretch>
          </p:blipFill>
          <p:spPr>
            <a:xfrm>
              <a:off x="524097" y="5381758"/>
              <a:ext cx="967752" cy="967752"/>
            </a:xfrm>
            <a:prstGeom prst="ellipse">
              <a:avLst/>
            </a:prstGeom>
            <a:ln w="63500" cap="rnd">
              <a:solidFill>
                <a:srgbClr val="FFC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</p:spPr>
        </p:pic>
      </p:grpSp>
      <p:pic>
        <p:nvPicPr>
          <p:cNvPr id="12292" name="Picture 4" descr="https://maxcdn.icons8.com/Share/icon/City/prisoner1600.png"/>
          <p:cNvPicPr>
            <a:picLocks noChangeAspect="1" noChangeArrowheads="1"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>
            <a:off x="667313" y="1795992"/>
            <a:ext cx="897139" cy="672854"/>
          </a:xfrm>
          <a:prstGeom prst="ellipse">
            <a:avLst/>
          </a:prstGeom>
          <a:ln w="635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pic>
        <p:nvPicPr>
          <p:cNvPr id="12294" name="Picture 6" descr="https://d30y9cdsu7xlg0.cloudfront.net/png/54064-200.png"/>
          <p:cNvPicPr>
            <a:picLocks noChangeAspect="1" noChangeArrowheads="1"/>
          </p:cNvPicPr>
          <p:nvPr/>
        </p:nvPicPr>
        <p:blipFill>
          <a:blip r:embed="rId9" cstate="print">
            <a:extLst/>
          </a:blip>
          <a:srcRect/>
          <a:stretch>
            <a:fillRect/>
          </a:stretch>
        </p:blipFill>
        <p:spPr bwMode="auto">
          <a:xfrm>
            <a:off x="667313" y="2576710"/>
            <a:ext cx="904779" cy="678584"/>
          </a:xfrm>
          <a:prstGeom prst="ellipse">
            <a:avLst/>
          </a:prstGeom>
          <a:ln w="635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pic>
        <p:nvPicPr>
          <p:cNvPr id="12296" name="Picture 8" descr="https://maxcdn.icons8.com/Share/icon/City/prison1600.png"/>
          <p:cNvPicPr>
            <a:picLocks noChangeAspect="1" noChangeArrowheads="1"/>
          </p:cNvPicPr>
          <p:nvPr/>
        </p:nvPicPr>
        <p:blipFill>
          <a:blip r:embed="rId10" cstate="print">
            <a:extLst/>
          </a:blip>
          <a:srcRect/>
          <a:stretch>
            <a:fillRect/>
          </a:stretch>
        </p:blipFill>
        <p:spPr bwMode="auto">
          <a:xfrm>
            <a:off x="667313" y="3404218"/>
            <a:ext cx="897139" cy="672854"/>
          </a:xfrm>
          <a:prstGeom prst="ellipse">
            <a:avLst/>
          </a:prstGeom>
          <a:ln w="635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pic>
        <p:nvPicPr>
          <p:cNvPr id="12298" name="Picture 10" descr="http://sppiblog.org/wp-content/uploads/2014/03/jail.png"/>
          <p:cNvPicPr>
            <a:picLocks noChangeAspect="1" noChangeArrowheads="1"/>
          </p:cNvPicPr>
          <p:nvPr/>
        </p:nvPicPr>
        <p:blipFill>
          <a:blip r:embed="rId11" cstate="print">
            <a:extLst/>
          </a:blip>
          <a:srcRect/>
          <a:stretch>
            <a:fillRect/>
          </a:stretch>
        </p:blipFill>
        <p:spPr bwMode="auto">
          <a:xfrm>
            <a:off x="673465" y="4176670"/>
            <a:ext cx="909571" cy="682178"/>
          </a:xfrm>
          <a:prstGeom prst="ellipse">
            <a:avLst/>
          </a:prstGeom>
          <a:ln w="635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pic>
        <p:nvPicPr>
          <p:cNvPr id="12300" name="Picture 12" descr="http://furtaev.ru/preview/prisoner_small.png"/>
          <p:cNvPicPr>
            <a:picLocks noChangeAspect="1" noChangeArrowheads="1"/>
          </p:cNvPicPr>
          <p:nvPr/>
        </p:nvPicPr>
        <p:blipFill>
          <a:blip r:embed="rId12" cstate="print">
            <a:extLst/>
          </a:blip>
          <a:srcRect/>
          <a:stretch>
            <a:fillRect/>
          </a:stretch>
        </p:blipFill>
        <p:spPr bwMode="auto">
          <a:xfrm>
            <a:off x="670389" y="4998448"/>
            <a:ext cx="915723" cy="690622"/>
          </a:xfrm>
          <a:prstGeom prst="ellipse">
            <a:avLst/>
          </a:prstGeom>
          <a:ln w="635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sp>
        <p:nvSpPr>
          <p:cNvPr id="105486" name="Прямоугольник 16"/>
          <p:cNvSpPr>
            <a:spLocks noChangeArrowheads="1"/>
          </p:cNvSpPr>
          <p:nvPr/>
        </p:nvSpPr>
        <p:spPr bwMode="auto">
          <a:xfrm>
            <a:off x="421518" y="1093181"/>
            <a:ext cx="11330516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k-KZ" altLang="ru-RU" sz="2400" b="1" dirty="0" smtClean="0">
                <a:solidFill>
                  <a:srgbClr val="002060"/>
                </a:solidFill>
                <a:latin typeface="Arial Narrow" pitchFamily="34" charset="0"/>
                <a:cs typeface="Helvetica" pitchFamily="34" charset="0"/>
              </a:rPr>
              <a:t>АКЦЕНТЫ СМЕЩЕНЫ </a:t>
            </a:r>
            <a:r>
              <a:rPr lang="kk-KZ" altLang="ru-RU" sz="2400" b="1" dirty="0">
                <a:solidFill>
                  <a:srgbClr val="002060"/>
                </a:solidFill>
                <a:latin typeface="Arial Narrow" pitchFamily="34" charset="0"/>
                <a:cs typeface="Helvetica" pitchFamily="34" charset="0"/>
              </a:rPr>
              <a:t>С КАРАТЕЛЬНЫХ МЕР НА ПРЕВЕНЦИЮ </a:t>
            </a:r>
            <a:endParaRPr lang="ru-RU" altLang="ru-RU" sz="2400" b="1" dirty="0">
              <a:solidFill>
                <a:srgbClr val="002060"/>
              </a:solidFill>
              <a:latin typeface="Arial Narrow" pitchFamily="34" charset="0"/>
              <a:cs typeface="Helvetica" pitchFamily="34" charset="0"/>
            </a:endParaRPr>
          </a:p>
        </p:txBody>
      </p:sp>
      <p:sp>
        <p:nvSpPr>
          <p:cNvPr id="105487" name="Прямоугольник 17"/>
          <p:cNvSpPr>
            <a:spLocks noChangeArrowheads="1"/>
          </p:cNvSpPr>
          <p:nvPr/>
        </p:nvSpPr>
        <p:spPr bwMode="auto">
          <a:xfrm>
            <a:off x="440268" y="307943"/>
            <a:ext cx="11751733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>
              <a:lnSpc>
                <a:spcPct val="90000"/>
              </a:lnSpc>
            </a:pPr>
            <a:r>
              <a:rPr lang="ru-RU" altLang="ru-RU" sz="2400" b="1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ВВЕДЕНЫ И ЭФФЕКТИВНО РЕАЛИЗУЮТСЯ </a:t>
            </a:r>
          </a:p>
          <a:p>
            <a:pPr defTabSz="685800">
              <a:lnSpc>
                <a:spcPct val="90000"/>
              </a:lnSpc>
            </a:pPr>
            <a:r>
              <a:rPr lang="ru-RU" altLang="ru-RU" sz="2400" b="1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НОВЫЕ ИНСТИТУТЫ ПРЕВЕНЦИИ</a:t>
            </a:r>
            <a:endParaRPr lang="ru-RU" sz="2400" b="1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2239D-C621-409D-AFC2-308A1930A538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399375" y="6"/>
            <a:ext cx="11952816" cy="1498601"/>
          </a:xfrm>
        </p:spPr>
        <p:txBody>
          <a:bodyPr/>
          <a:lstStyle/>
          <a:p>
            <a:pPr defTabSz="685800" eaLnBrk="1" hangingPunct="1"/>
            <a:r>
              <a:rPr lang="en-US" altLang="ru-RU" sz="3200" b="1" dirty="0" smtClean="0">
                <a:latin typeface="Tahoma" pitchFamily="34" charset="0"/>
                <a:cs typeface="Tahoma" pitchFamily="34" charset="0"/>
              </a:rPr>
              <a:t>КОМПЛЕКСНЫЙ </a:t>
            </a:r>
            <a:r>
              <a:rPr lang="ru-RU" altLang="ru-RU" sz="3200" b="1" dirty="0" smtClean="0">
                <a:latin typeface="Tahoma" pitchFamily="34" charset="0"/>
                <a:cs typeface="Tahoma" pitchFamily="34" charset="0"/>
              </a:rPr>
              <a:t>И СИСТЕМНЫЙ </a:t>
            </a:r>
            <a:r>
              <a:rPr lang="en-US" altLang="ru-RU" sz="3200" b="1" dirty="0" smtClean="0">
                <a:latin typeface="Tahoma" pitchFamily="34" charset="0"/>
                <a:cs typeface="Tahoma" pitchFamily="34" charset="0"/>
              </a:rPr>
              <a:t>ПОДХОД</a:t>
            </a:r>
            <a:endParaRPr lang="ru-RU" altLang="ru-RU" sz="3200" b="1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2239D-C621-409D-AFC2-308A1930A538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3075" name="Picture 3" descr="C:\Users\User\Downloads\noun_839978_0365C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6244" y="1527203"/>
            <a:ext cx="5191104" cy="4037458"/>
          </a:xfrm>
          <a:prstGeom prst="rect">
            <a:avLst/>
          </a:prstGeom>
          <a:noFill/>
        </p:spPr>
      </p:pic>
      <p:grpSp>
        <p:nvGrpSpPr>
          <p:cNvPr id="2" name="Группа 25"/>
          <p:cNvGrpSpPr/>
          <p:nvPr/>
        </p:nvGrpSpPr>
        <p:grpSpPr>
          <a:xfrm>
            <a:off x="493165" y="2487824"/>
            <a:ext cx="3491431" cy="2032716"/>
            <a:chOff x="2995613" y="1598141"/>
            <a:chExt cx="2836787" cy="2032716"/>
          </a:xfrm>
        </p:grpSpPr>
        <p:sp>
          <p:nvSpPr>
            <p:cNvPr id="23" name="Прямоугольник 5"/>
            <p:cNvSpPr>
              <a:spLocks noChangeArrowheads="1"/>
            </p:cNvSpPr>
            <p:nvPr/>
          </p:nvSpPr>
          <p:spPr bwMode="auto">
            <a:xfrm>
              <a:off x="2995613" y="1858963"/>
              <a:ext cx="1423827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9600" b="1" dirty="0" smtClean="0">
                  <a:solidFill>
                    <a:srgbClr val="0070C0"/>
                  </a:solidFill>
                  <a:latin typeface="Tahoma" pitchFamily="34" charset="0"/>
                  <a:cs typeface="Tahoma" pitchFamily="34" charset="0"/>
                </a:rPr>
                <a:t>60</a:t>
              </a:r>
              <a:endParaRPr lang="ru-RU" sz="96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064487" y="1598141"/>
              <a:ext cx="27679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smtClean="0">
                  <a:solidFill>
                    <a:srgbClr val="0070C0"/>
                  </a:solidFill>
                  <a:latin typeface="Arial Narrow" pitchFamily="34" charset="0"/>
                </a:rPr>
                <a:t>БОЛЕЕ</a:t>
              </a:r>
              <a:endParaRPr lang="ru-RU" sz="3600" b="1" dirty="0">
                <a:solidFill>
                  <a:srgbClr val="0070C0"/>
                </a:solidFill>
                <a:latin typeface="Arial Narrow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060365" y="3076859"/>
              <a:ext cx="27679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" b="1" dirty="0" smtClean="0">
                  <a:solidFill>
                    <a:srgbClr val="0070C0"/>
                  </a:solidFill>
                  <a:latin typeface="Arial Narrow" pitchFamily="34" charset="0"/>
                </a:rPr>
                <a:t>ЗАКОНОВ</a:t>
              </a:r>
              <a:endParaRPr lang="ru-RU" sz="3000" b="1" dirty="0">
                <a:solidFill>
                  <a:srgbClr val="0070C0"/>
                </a:solidFill>
                <a:latin typeface="Arial Narrow" pitchFamily="34" charset="0"/>
              </a:endParaRPr>
            </a:p>
          </p:txBody>
        </p:sp>
      </p:grpSp>
      <p:sp>
        <p:nvSpPr>
          <p:cNvPr id="27" name="TextBox 17"/>
          <p:cNvSpPr txBox="1">
            <a:spLocks noChangeArrowheads="1"/>
          </p:cNvSpPr>
          <p:nvPr/>
        </p:nvSpPr>
        <p:spPr bwMode="auto">
          <a:xfrm>
            <a:off x="380917" y="1495073"/>
            <a:ext cx="1181108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0099FF"/>
                </a:solidFill>
                <a:latin typeface="Arial Narrow" pitchFamily="34" charset="0"/>
              </a:rPr>
              <a:t>В РЕАЛИЗАЦИЮ АНТИКОРРУПЦИОННОЙ СТРАТЕГИИ И </a:t>
            </a:r>
          </a:p>
          <a:p>
            <a:r>
              <a:rPr lang="ru-RU" sz="2200" b="1" dirty="0" smtClean="0">
                <a:solidFill>
                  <a:srgbClr val="0099FF"/>
                </a:solidFill>
                <a:latin typeface="Arial Narrow" pitchFamily="34" charset="0"/>
              </a:rPr>
              <a:t>ПЛАНА НАЦИИ «100 КОНКРЕТНЫХ ШАГОВ» ПРИНЯТО</a:t>
            </a:r>
            <a:endParaRPr lang="ru-RU" sz="2200" b="1" dirty="0">
              <a:solidFill>
                <a:srgbClr val="0099FF"/>
              </a:solidFill>
              <a:latin typeface="Arial Narrow" pitchFamily="34" charset="0"/>
            </a:endParaRPr>
          </a:p>
        </p:txBody>
      </p:sp>
      <p:grpSp>
        <p:nvGrpSpPr>
          <p:cNvPr id="3" name="Группа 27"/>
          <p:cNvGrpSpPr/>
          <p:nvPr/>
        </p:nvGrpSpPr>
        <p:grpSpPr>
          <a:xfrm>
            <a:off x="8576070" y="1950098"/>
            <a:ext cx="3475892" cy="4366557"/>
            <a:chOff x="5995988" y="1801813"/>
            <a:chExt cx="2824162" cy="4366557"/>
          </a:xfrm>
        </p:grpSpPr>
        <p:sp>
          <p:nvSpPr>
            <p:cNvPr id="29" name="Прямоугольник 18"/>
            <p:cNvSpPr>
              <a:spLocks noChangeArrowheads="1"/>
            </p:cNvSpPr>
            <p:nvPr/>
          </p:nvSpPr>
          <p:spPr bwMode="auto">
            <a:xfrm>
              <a:off x="6007100" y="1801813"/>
              <a:ext cx="2813050" cy="293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300" b="1" dirty="0">
                  <a:solidFill>
                    <a:srgbClr val="000000"/>
                  </a:solidFill>
                  <a:latin typeface="Arial Narrow" pitchFamily="34" charset="0"/>
                </a:rPr>
                <a:t>«О ПРОТИВОДЕЙСТВИИ </a:t>
              </a:r>
              <a:endParaRPr lang="en-US" sz="1300" b="1" dirty="0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  <p:sp>
          <p:nvSpPr>
            <p:cNvPr id="30" name="Прямоугольник 20"/>
            <p:cNvSpPr>
              <a:spLocks noChangeArrowheads="1"/>
            </p:cNvSpPr>
            <p:nvPr/>
          </p:nvSpPr>
          <p:spPr bwMode="auto">
            <a:xfrm>
              <a:off x="6007100" y="2628900"/>
              <a:ext cx="153844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400" b="1" dirty="0">
                  <a:solidFill>
                    <a:srgbClr val="000000"/>
                  </a:solidFill>
                  <a:latin typeface="Arial Narrow" pitchFamily="34" charset="0"/>
                </a:rPr>
                <a:t>«ОБ ОБЩЕСТВЕННЫХ </a:t>
              </a:r>
              <a:endParaRPr lang="en-US" sz="1400" b="1" dirty="0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  <p:sp>
          <p:nvSpPr>
            <p:cNvPr id="31" name="Прямоугольник 22"/>
            <p:cNvSpPr>
              <a:spLocks noChangeArrowheads="1"/>
            </p:cNvSpPr>
            <p:nvPr/>
          </p:nvSpPr>
          <p:spPr bwMode="auto">
            <a:xfrm>
              <a:off x="6684963" y="2798763"/>
              <a:ext cx="98751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000000"/>
                  </a:solidFill>
                  <a:latin typeface="Arial Narrow" pitchFamily="34" charset="0"/>
                </a:rPr>
                <a:t>СОВЕТАХ»</a:t>
              </a:r>
            </a:p>
          </p:txBody>
        </p:sp>
        <p:sp>
          <p:nvSpPr>
            <p:cNvPr id="32" name="Прямоугольник 23"/>
            <p:cNvSpPr>
              <a:spLocks noChangeArrowheads="1"/>
            </p:cNvSpPr>
            <p:nvPr/>
          </p:nvSpPr>
          <p:spPr bwMode="auto">
            <a:xfrm>
              <a:off x="6284913" y="1971675"/>
              <a:ext cx="131181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000" b="1">
                  <a:solidFill>
                    <a:srgbClr val="000000"/>
                  </a:solidFill>
                  <a:latin typeface="Arial Narrow" pitchFamily="34" charset="0"/>
                </a:rPr>
                <a:t>КОРРУПЦИИ»</a:t>
              </a:r>
              <a:endParaRPr lang="en-US" sz="2000" b="1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  <p:sp>
          <p:nvSpPr>
            <p:cNvPr id="33" name="Прямоугольник 24"/>
            <p:cNvSpPr>
              <a:spLocks noChangeArrowheads="1"/>
            </p:cNvSpPr>
            <p:nvPr/>
          </p:nvSpPr>
          <p:spPr bwMode="auto">
            <a:xfrm>
              <a:off x="6007100" y="3595688"/>
              <a:ext cx="162570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400" b="1">
                  <a:solidFill>
                    <a:srgbClr val="000000"/>
                  </a:solidFill>
                  <a:latin typeface="Arial Narrow" pitchFamily="34" charset="0"/>
                </a:rPr>
                <a:t>«О ГОСУДАРСТВЕННОЙ </a:t>
              </a:r>
              <a:endParaRPr lang="en-US" sz="1400" b="1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  <p:sp>
          <p:nvSpPr>
            <p:cNvPr id="34" name="Прямоугольник 25"/>
            <p:cNvSpPr>
              <a:spLocks noChangeArrowheads="1"/>
            </p:cNvSpPr>
            <p:nvPr/>
          </p:nvSpPr>
          <p:spPr bwMode="auto">
            <a:xfrm>
              <a:off x="6684963" y="3735388"/>
              <a:ext cx="98751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000" b="1">
                  <a:solidFill>
                    <a:srgbClr val="000000"/>
                  </a:solidFill>
                  <a:latin typeface="Arial Narrow" pitchFamily="34" charset="0"/>
                </a:rPr>
                <a:t>СЛУЖБЕ»</a:t>
              </a:r>
            </a:p>
          </p:txBody>
        </p:sp>
        <p:sp>
          <p:nvSpPr>
            <p:cNvPr id="35" name="Прямоугольник 26"/>
            <p:cNvSpPr>
              <a:spLocks noChangeArrowheads="1"/>
            </p:cNvSpPr>
            <p:nvPr/>
          </p:nvSpPr>
          <p:spPr bwMode="auto">
            <a:xfrm>
              <a:off x="6008688" y="4508500"/>
              <a:ext cx="114119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kk-KZ" b="1">
                  <a:solidFill>
                    <a:srgbClr val="000000"/>
                  </a:solidFill>
                  <a:latin typeface="Arial Narrow" pitchFamily="34" charset="0"/>
                </a:rPr>
                <a:t>«О ДОСТУПЕ</a:t>
              </a:r>
              <a:endParaRPr lang="ru-RU" b="1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  <p:sp>
          <p:nvSpPr>
            <p:cNvPr id="36" name="Прямоугольник 27"/>
            <p:cNvSpPr>
              <a:spLocks noChangeArrowheads="1"/>
            </p:cNvSpPr>
            <p:nvPr/>
          </p:nvSpPr>
          <p:spPr bwMode="auto">
            <a:xfrm>
              <a:off x="6429375" y="4746625"/>
              <a:ext cx="121413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kk-KZ" sz="1400" b="1">
                  <a:solidFill>
                    <a:srgbClr val="000000"/>
                  </a:solidFill>
                  <a:latin typeface="Arial Narrow" pitchFamily="34" charset="0"/>
                </a:rPr>
                <a:t>К ИНФОРМАЦИИ»</a:t>
              </a:r>
              <a:endParaRPr lang="ru-RU" sz="1400" b="1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  <p:sp>
          <p:nvSpPr>
            <p:cNvPr id="37" name="Прямоугольник 28"/>
            <p:cNvSpPr>
              <a:spLocks noChangeArrowheads="1"/>
            </p:cNvSpPr>
            <p:nvPr/>
          </p:nvSpPr>
          <p:spPr bwMode="auto">
            <a:xfrm>
              <a:off x="5995988" y="5405438"/>
              <a:ext cx="15097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000000"/>
                  </a:solidFill>
                  <a:latin typeface="Arial Narrow" pitchFamily="34" charset="0"/>
                </a:rPr>
                <a:t>«О </a:t>
              </a:r>
              <a:r>
                <a:rPr lang="ru-RU" b="1" dirty="0" smtClean="0">
                  <a:solidFill>
                    <a:srgbClr val="000000"/>
                  </a:solidFill>
                  <a:latin typeface="Arial Narrow" pitchFamily="34" charset="0"/>
                </a:rPr>
                <a:t>ВНУТРЕННЕМ </a:t>
              </a:r>
              <a:endParaRPr lang="en-US" b="1" dirty="0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  <p:sp>
          <p:nvSpPr>
            <p:cNvPr id="38" name="Прямоугольник 29"/>
            <p:cNvSpPr>
              <a:spLocks noChangeArrowheads="1"/>
            </p:cNvSpPr>
            <p:nvPr/>
          </p:nvSpPr>
          <p:spPr bwMode="auto">
            <a:xfrm>
              <a:off x="6216650" y="5645150"/>
              <a:ext cx="1966946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400" b="1" dirty="0" smtClean="0">
                  <a:solidFill>
                    <a:srgbClr val="000000"/>
                  </a:solidFill>
                  <a:latin typeface="Arial Narrow" pitchFamily="34" charset="0"/>
                </a:rPr>
                <a:t>ГОСУДАРСТВЕННОМ АУДИТЕ</a:t>
              </a:r>
            </a:p>
            <a:p>
              <a:r>
                <a:rPr lang="ru-RU" sz="1400" b="1" dirty="0" smtClean="0">
                  <a:solidFill>
                    <a:srgbClr val="000000"/>
                  </a:solidFill>
                  <a:latin typeface="Arial Narrow" pitchFamily="34" charset="0"/>
                </a:rPr>
                <a:t>И ФИНАНСОВОМ КОНТРОЛЕ» </a:t>
              </a:r>
              <a:endParaRPr lang="ru-RU" sz="1400" b="1" dirty="0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</p:grpSp>
      <p:sp>
        <p:nvSpPr>
          <p:cNvPr id="21" name="Прямоугольник 10"/>
          <p:cNvSpPr>
            <a:spLocks noChangeArrowheads="1"/>
          </p:cNvSpPr>
          <p:nvPr/>
        </p:nvSpPr>
        <p:spPr bwMode="auto">
          <a:xfrm>
            <a:off x="1544557" y="5346281"/>
            <a:ext cx="6008907" cy="900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kk-KZ" sz="800" b="1" dirty="0">
              <a:solidFill>
                <a:srgbClr val="0070C0"/>
              </a:solidFill>
              <a:latin typeface="Arial Narrow" pitchFamily="34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Arial Narrow" pitchFamily="34" charset="0"/>
              </a:rPr>
              <a:t>ПОЛОЖЕНИЯ КАЖДОГО ИЗ НИХ </a:t>
            </a:r>
            <a:r>
              <a:rPr lang="ru-RU" sz="1650" b="1" dirty="0" smtClean="0">
                <a:solidFill>
                  <a:srgbClr val="0070C0"/>
                </a:solidFill>
                <a:latin typeface="Arial Narrow" pitchFamily="34" charset="0"/>
              </a:rPr>
              <a:t>НАПРАВЛЕНЫ НА УСТРАНЕНИЕ ПРИЧИН И УСЛОВИЙ КОРРУПЦИИ</a:t>
            </a:r>
          </a:p>
          <a:p>
            <a:pPr algn="ctr"/>
            <a:endParaRPr lang="kk-KZ" sz="10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73810"/>
            <a:ext cx="10181230" cy="1353671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ПРОЕКТЫ </a:t>
            </a:r>
            <a:endParaRPr lang="ru-RU" sz="3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>
              <a:buAutoNum type="arabicPeriod"/>
            </a:pPr>
            <a:r>
              <a:rPr lang="ru-RU" sz="3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Дорожная карта по реализации Соглашения по противодействию коррупции с Национальной палатой предпринимателей «</a:t>
            </a:r>
            <a:r>
              <a:rPr lang="ru-RU" sz="36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Атамекен</a:t>
            </a:r>
            <a:r>
              <a:rPr lang="ru-RU" sz="3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».</a:t>
            </a:r>
          </a:p>
          <a:p>
            <a:pPr marL="514350" indent="-514350">
              <a:buAutoNum type="arabicPeriod"/>
            </a:pPr>
            <a:r>
              <a:rPr lang="ru-RU" sz="3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Дорожная карта по противодействию коррупции с партией «</a:t>
            </a:r>
            <a:r>
              <a:rPr lang="kk-KZ" sz="3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Нұр Отан</a:t>
            </a:r>
            <a:r>
              <a:rPr lang="ru-RU" sz="3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».</a:t>
            </a:r>
          </a:p>
          <a:p>
            <a:pPr marL="514350" indent="-514350">
              <a:buAutoNum type="arabicPeriod"/>
            </a:pPr>
            <a:r>
              <a:rPr lang="ru-RU" sz="3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Совместный план мероприятий по сотрудничеству Объединения юридических лиц «Гражданский Альянс Казахстана»</a:t>
            </a:r>
            <a:r>
              <a:rPr lang="ru-RU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514350" indent="-514350">
              <a:buAutoNum type="arabicPeriod"/>
            </a:pPr>
            <a:r>
              <a:rPr lang="ru-RU" sz="3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Соглашения о сотрудничестве с Федерацией профсоюзов Республики Казахстан.</a:t>
            </a:r>
          </a:p>
          <a:p>
            <a:pPr marL="514350" indent="-514350">
              <a:buAutoNum type="arabicPeriod"/>
            </a:pPr>
            <a:r>
              <a:rPr lang="ru-RU" sz="3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Комплексный план по формированию </a:t>
            </a:r>
            <a:r>
              <a:rPr lang="ru-RU" sz="36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антикоррупционной</a:t>
            </a:r>
            <a:r>
              <a:rPr lang="ru-RU" sz="3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культуры в обществе.</a:t>
            </a:r>
          </a:p>
          <a:p>
            <a:pPr marL="514350" indent="-51435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2239D-C621-409D-AFC2-308A1930A538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inform.kz/fotoarticles/201606292104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6821" y="1174376"/>
            <a:ext cx="2880603" cy="150607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44725" y="140049"/>
            <a:ext cx="113859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ДОРОЖНАЯ КАРТА С НАЦИОНАЛЬНОЙ ПАЛАТОЙ ПРЕДПРИНИМАТЕЛЕЙ «АТАМЕКЕН»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69825" y="2963537"/>
            <a:ext cx="602080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 Narrow" pitchFamily="34" charset="0"/>
                <a:cs typeface="Arial" panose="020B0604020202020204" pitchFamily="34" charset="0"/>
              </a:rPr>
              <a:t>Дорожная карта предусматривает совместный анализ  коррупционных рисков в 16 наиболее проблемных для бизнеса сферах.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Narrow" pitchFamily="34" charset="0"/>
                <a:cs typeface="Arial" panose="020B0604020202020204" pitchFamily="34" charset="0"/>
              </a:rPr>
              <a:t>Из них в 3-х сферах – здравоохранения, сельского хозяйства и архитектуры и градостроительства</a:t>
            </a:r>
          </a:p>
          <a:p>
            <a:endParaRPr lang="kk-KZ" sz="2000" dirty="0" smtClean="0">
              <a:solidFill>
                <a:srgbClr val="002060"/>
              </a:solidFill>
              <a:latin typeface="Arial Narrow" pitchFamily="34" charset="0"/>
              <a:cs typeface="Arial" panose="020B0604020202020204" pitchFamily="34" charset="0"/>
            </a:endParaRPr>
          </a:p>
          <a:p>
            <a:r>
              <a:rPr lang="kk-KZ" sz="2000" dirty="0" smtClean="0">
                <a:solidFill>
                  <a:srgbClr val="002060"/>
                </a:solidFill>
                <a:latin typeface="Arial Narrow" pitchFamily="34" charset="0"/>
                <a:cs typeface="Arial" panose="020B0604020202020204" pitchFamily="34" charset="0"/>
              </a:rPr>
              <a:t>По г.Алматы проводен внешний анализ в сфере предпринимателства и санитарно-эпидемиологического контроля и надзора: АО НК “Социально предпринимательская корпорация”,  ДООЗ по г.Алматы, ДООЗ на транспорте.</a:t>
            </a:r>
          </a:p>
          <a:p>
            <a:r>
              <a:rPr lang="kk-KZ" sz="2000" dirty="0" smtClean="0">
                <a:solidFill>
                  <a:srgbClr val="002060"/>
                </a:solidFill>
                <a:latin typeface="Arial Narrow" pitchFamily="34" charset="0"/>
                <a:cs typeface="Arial" panose="020B0604020202020204" pitchFamily="34" charset="0"/>
              </a:rPr>
              <a:t>По результатом выявлено 46 коррупционных рисков.</a:t>
            </a:r>
            <a:endParaRPr lang="ru-RU" sz="2000" dirty="0" smtClean="0">
              <a:solidFill>
                <a:srgbClr val="002060"/>
              </a:solidFill>
              <a:latin typeface="Arial Narrow" pitchFamily="34" charset="0"/>
              <a:cs typeface="Arial" panose="020B0604020202020204" pitchFamily="34" charset="0"/>
            </a:endParaRPr>
          </a:p>
          <a:p>
            <a:endParaRPr lang="ru-RU" sz="2000" dirty="0" smtClean="0">
              <a:solidFill>
                <a:srgbClr val="002060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9" y="1082139"/>
            <a:ext cx="1634019" cy="1639027"/>
          </a:xfrm>
          <a:prstGeom prst="rect">
            <a:avLst/>
          </a:prstGeom>
        </p:spPr>
      </p:pic>
      <p:grpSp>
        <p:nvGrpSpPr>
          <p:cNvPr id="2" name="Группа 23"/>
          <p:cNvGrpSpPr/>
          <p:nvPr/>
        </p:nvGrpSpPr>
        <p:grpSpPr>
          <a:xfrm>
            <a:off x="6179469" y="3088250"/>
            <a:ext cx="5693427" cy="3064904"/>
            <a:chOff x="4987865" y="2791682"/>
            <a:chExt cx="4625909" cy="3064904"/>
          </a:xfrm>
        </p:grpSpPr>
        <p:pic>
          <p:nvPicPr>
            <p:cNvPr id="13" name="Picture 4" descr="E:\medicina_0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09875" y="2795959"/>
              <a:ext cx="571500" cy="573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87865" y="3609194"/>
              <a:ext cx="698500" cy="441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14" name="Picture 2" descr="https://cdn4.iconfinder.com/data/icons/business-management/256/Finance-512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40614" y="4276597"/>
              <a:ext cx="707295" cy="707295"/>
            </a:xfrm>
            <a:prstGeom prst="rect">
              <a:avLst/>
            </a:prstGeom>
            <a:noFill/>
          </p:spPr>
        </p:pic>
        <p:pic>
          <p:nvPicPr>
            <p:cNvPr id="15" name="Picture 3" descr="E:\podsobnoe-hozyajstvo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081112" y="5274252"/>
              <a:ext cx="504056" cy="506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16" name="Picture 4" descr="https://cdn1.iconfinder.com/data/icons/business-bicolor-4/512/architecture-512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556377" y="3504256"/>
              <a:ext cx="775300" cy="775300"/>
            </a:xfrm>
            <a:prstGeom prst="rect">
              <a:avLst/>
            </a:prstGeom>
            <a:noFill/>
          </p:spPr>
        </p:pic>
        <p:pic>
          <p:nvPicPr>
            <p:cNvPr id="16" name="Picture 2" descr="C:\Users\User\AppData\Local\Temp\noun_153820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572264" y="2798170"/>
              <a:ext cx="571480" cy="571480"/>
            </a:xfrm>
            <a:prstGeom prst="rect">
              <a:avLst/>
            </a:prstGeom>
            <a:noFill/>
          </p:spPr>
        </p:pic>
        <p:pic>
          <p:nvPicPr>
            <p:cNvPr id="13318" name="Picture 6" descr="http://downloadicons.net/sites/default/files/supermarket-shopping-cart-icon-70738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424571" y="4171522"/>
              <a:ext cx="874154" cy="874154"/>
            </a:xfrm>
            <a:prstGeom prst="rect">
              <a:avLst/>
            </a:prstGeom>
            <a:noFill/>
          </p:spPr>
        </p:pic>
        <p:pic>
          <p:nvPicPr>
            <p:cNvPr id="17" name="Picture 2" descr="https://cdn2.iconfinder.com/data/icons/gconstruct/2118/gconstruct1-15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964459" y="2813865"/>
              <a:ext cx="744789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0" name="Picture 8" descr="https://image.freepik.com/free-icon/paper-pencil-and-calculator_318-59259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630516" y="5188377"/>
              <a:ext cx="668209" cy="668209"/>
            </a:xfrm>
            <a:prstGeom prst="rect">
              <a:avLst/>
            </a:prstGeom>
            <a:noFill/>
          </p:spPr>
        </p:pic>
        <p:pic>
          <p:nvPicPr>
            <p:cNvPr id="13322" name="Picture 10" descr="http://monastir-tunisia.ru/uploads/posts/2016-05/1463687544_tamozhnya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981522" y="3527701"/>
              <a:ext cx="675979" cy="673597"/>
            </a:xfrm>
            <a:prstGeom prst="rect">
              <a:avLst/>
            </a:prstGeom>
            <a:noFill/>
          </p:spPr>
        </p:pic>
        <p:pic>
          <p:nvPicPr>
            <p:cNvPr id="13324" name="Picture 12" descr="http://downloadicons.net/sites/default/files/leaf-icon-83790.pn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7907381" y="4283891"/>
              <a:ext cx="783539" cy="783539"/>
            </a:xfrm>
            <a:prstGeom prst="rect">
              <a:avLst/>
            </a:prstGeom>
            <a:noFill/>
          </p:spPr>
        </p:pic>
        <p:pic>
          <p:nvPicPr>
            <p:cNvPr id="13326" name="Picture 14" descr="https://www.shareicon.net/data/2015/12/23/692114_fire_512x512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8978301" y="3657600"/>
              <a:ext cx="635473" cy="635473"/>
            </a:xfrm>
            <a:prstGeom prst="rect">
              <a:avLst/>
            </a:prstGeom>
            <a:noFill/>
          </p:spPr>
        </p:pic>
        <p:pic>
          <p:nvPicPr>
            <p:cNvPr id="13328" name="Picture 16" descr="http://www.revyou.com.au/wp-content/uploads/2016/07/Pest-management.pn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8900129" y="4377022"/>
              <a:ext cx="664001" cy="664001"/>
            </a:xfrm>
            <a:prstGeom prst="rect">
              <a:avLst/>
            </a:prstGeom>
            <a:noFill/>
          </p:spPr>
        </p:pic>
        <p:pic>
          <p:nvPicPr>
            <p:cNvPr id="13330" name="Picture 18" descr="https://www.shareicon.net/download/2015/12/03/681452_man_512x512.pn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8080374" y="5199235"/>
              <a:ext cx="608440" cy="608440"/>
            </a:xfrm>
            <a:prstGeom prst="rect">
              <a:avLst/>
            </a:prstGeom>
            <a:noFill/>
          </p:spPr>
        </p:pic>
        <p:pic>
          <p:nvPicPr>
            <p:cNvPr id="13332" name="Picture 20" descr="https://image.freepik.com/free-icon/attention-signal-and-construction-worker_318-62164.jp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8961824" y="2791682"/>
              <a:ext cx="627020" cy="627020"/>
            </a:xfrm>
            <a:prstGeom prst="rect">
              <a:avLst/>
            </a:prstGeom>
            <a:noFill/>
          </p:spPr>
        </p:pic>
        <p:pic>
          <p:nvPicPr>
            <p:cNvPr id="13334" name="Picture 22" descr="http://www.cslaval.qc.ca/apo/albumooo/Signes_et_symboles-lieux%20publics/aiga_immigration_.pn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9052442" y="5250893"/>
              <a:ext cx="485354" cy="532070"/>
            </a:xfrm>
            <a:prstGeom prst="rect">
              <a:avLst/>
            </a:prstGeom>
            <a:noFill/>
          </p:spPr>
        </p:pic>
      </p:grpSp>
      <p:sp>
        <p:nvSpPr>
          <p:cNvPr id="23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2239D-C621-409D-AFC2-308A1930A538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6541"/>
            <a:ext cx="10972800" cy="77096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ДОРОЖНАЯ КАРТА ПО ПРОТИВОДЕЙСТВИЮ КОРРУПЦИИ  С ПАРТИЕЙ Н</a:t>
            </a:r>
            <a:r>
              <a:rPr lang="kk-KZ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ҰР ОТАН</a:t>
            </a:r>
            <a:endParaRPr lang="ru-RU" sz="3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2563908"/>
            <a:ext cx="10972800" cy="3760693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Проведение внешнего анализа </a:t>
            </a:r>
            <a:r>
              <a:rPr lang="ru-RU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коррупционых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рисков на предмет выявления причин и условий, способствующих возникновению коррупции в деятельности организаций, как на центральном уровне так и на региональном уровнях по сферам здравоохранения, образования, социальной защиты и жилищных отношений.</a:t>
            </a:r>
          </a:p>
          <a:p>
            <a:r>
              <a:rPr lang="kk-KZ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Внешний аналих проведен: В Управление здравоохранение, а также Департамент комитет фармации.</a:t>
            </a:r>
          </a:p>
          <a:p>
            <a:r>
              <a:rPr lang="kk-KZ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Выявлено всего 10 коррупционных рисков. </a:t>
            </a:r>
            <a:endParaRPr lang="ru-RU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2239D-C621-409D-AFC2-308A1930A538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078" y="998432"/>
            <a:ext cx="1583794" cy="1502397"/>
          </a:xfrm>
          <a:prstGeom prst="rect">
            <a:avLst/>
          </a:prstGeom>
        </p:spPr>
      </p:pic>
      <p:pic>
        <p:nvPicPr>
          <p:cNvPr id="1026" name="Picture 2" descr="C:\Users\User\Desktop\Дамир\Фото\kezekten-tys-prezidenttik-sajlau-otkizu-bastamasyn-koldauga-shakyrd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2393" y="806823"/>
            <a:ext cx="2837891" cy="16674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0"/>
            <a:ext cx="9652000" cy="1463040"/>
          </a:xfrm>
        </p:spPr>
        <p:txBody>
          <a:bodyPr>
            <a:noAutofit/>
          </a:bodyPr>
          <a:lstStyle/>
          <a:p>
            <a:pPr algn="ctr"/>
            <a:r>
              <a:rPr lang="kk-KZ" sz="2800" dirty="0" smtClean="0">
                <a:solidFill>
                  <a:schemeClr val="accent1">
                    <a:lumMod val="75000"/>
                  </a:schemeClr>
                </a:solidFill>
              </a:rPr>
              <a:t>Совместный план по содрудничеству объединением юридических лиц “Гражданский альянс”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2148288"/>
            <a:ext cx="9652000" cy="4307447"/>
          </a:xfrm>
        </p:spPr>
        <p:txBody>
          <a:bodyPr>
            <a:normAutofit lnSpcReduction="10000"/>
          </a:bodyPr>
          <a:lstStyle/>
          <a:p>
            <a:pPr algn="just"/>
            <a:r>
              <a:rPr lang="kk-KZ" sz="3200" dirty="0" smtClean="0"/>
              <a:t>В рамках сотрудничество предусмотрено проведения антикоррупционных мобильных групп и общественный мониторинг закупок на предмет завышения цен на товары, работы и услуги, закупаемые госорганами и субъектами квазигосударственными секторами. </a:t>
            </a:r>
          </a:p>
          <a:p>
            <a:pPr algn="just"/>
            <a:r>
              <a:rPr lang="kk-KZ" sz="3200" dirty="0" smtClean="0"/>
              <a:t>По результату мониторинга государственных закупок отменены конкурсы 5 организации, на сумму 21 млн. тенге. </a:t>
            </a:r>
          </a:p>
          <a:p>
            <a:pPr algn="just">
              <a:buNone/>
            </a:pPr>
            <a:endParaRPr lang="ru-RU" sz="3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2239D-C621-409D-AFC2-308A1930A538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С\Desktop\Azimkhan\Anticorruption_agency_KZ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08" y="-24"/>
            <a:ext cx="1440160" cy="995167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1904971" y="71414"/>
            <a:ext cx="10191779" cy="93610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dirty="0" smtClean="0"/>
              <a:t>ИНФОРМАЦИОННО-РАЗЪЯСНИТЕЛЬНЫЕ МЕРОПРИЯТИ</a:t>
            </a:r>
            <a:r>
              <a:rPr lang="ru-RU" sz="2800" dirty="0" smtClean="0"/>
              <a:t>Я   </a:t>
            </a:r>
            <a:endParaRPr lang="ru-RU" sz="28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5251" y="1214422"/>
            <a:ext cx="4000485" cy="114300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Проведено </a:t>
            </a:r>
            <a:r>
              <a:rPr lang="kk-KZ" b="1" dirty="0" smtClean="0"/>
              <a:t>290 </a:t>
            </a:r>
            <a:r>
              <a:rPr lang="kk-KZ" dirty="0" smtClean="0"/>
              <a:t>антикоррупционные разъяснительных мероприятия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5208" y="2500306"/>
            <a:ext cx="4000528" cy="114300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/>
              <a:t>80</a:t>
            </a:r>
            <a:r>
              <a:rPr lang="kk-KZ" dirty="0" smtClean="0"/>
              <a:t> приемов граждан в «общественных приемных»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5208" y="3786190"/>
            <a:ext cx="4000528" cy="142876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/>
              <a:t>82</a:t>
            </a:r>
            <a:r>
              <a:rPr lang="kk-KZ" dirty="0" smtClean="0"/>
              <a:t> выезда мобильной группы в трудовые коллективы с охватом более </a:t>
            </a:r>
            <a:r>
              <a:rPr lang="kk-KZ" b="1" dirty="0" smtClean="0"/>
              <a:t>27 тыс.</a:t>
            </a:r>
            <a:r>
              <a:rPr lang="kk-KZ" dirty="0" smtClean="0"/>
              <a:t> населения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5208" y="5429264"/>
            <a:ext cx="4000528" cy="128588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Проконсультировано более </a:t>
            </a:r>
            <a:r>
              <a:rPr lang="kk-KZ" b="1" dirty="0" smtClean="0"/>
              <a:t>1170</a:t>
            </a:r>
            <a:r>
              <a:rPr lang="kk-KZ" dirty="0" smtClean="0"/>
              <a:t> граждан</a:t>
            </a:r>
            <a:endParaRPr lang="ru-RU" dirty="0"/>
          </a:p>
        </p:txBody>
      </p:sp>
      <p:pic>
        <p:nvPicPr>
          <p:cNvPr id="15362" name="Picture 2" descr="D:\Сурет 2017\Бизнес колледж\IMG_02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488" y="1285860"/>
            <a:ext cx="3619525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3" name="Picture 3" descr="D:\Сурет 2017\Открытие Омбудсмена 14.06.2017г\IMG_38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91515" y="1285860"/>
            <a:ext cx="3905277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Рисунок 23" descr="galochka-check_16x1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3011" y="3857628"/>
            <a:ext cx="298451" cy="223838"/>
          </a:xfrm>
          <a:prstGeom prst="rect">
            <a:avLst/>
          </a:prstGeom>
        </p:spPr>
      </p:pic>
      <p:pic>
        <p:nvPicPr>
          <p:cNvPr id="25" name="Рисунок 24" descr="galochka-check_16x1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09" y="5500702"/>
            <a:ext cx="298451" cy="223838"/>
          </a:xfrm>
          <a:prstGeom prst="rect">
            <a:avLst/>
          </a:prstGeom>
        </p:spPr>
      </p:pic>
      <p:pic>
        <p:nvPicPr>
          <p:cNvPr id="26" name="Рисунок 25" descr="galochka-check_16x1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09" y="2571744"/>
            <a:ext cx="298451" cy="223838"/>
          </a:xfrm>
          <a:prstGeom prst="rect">
            <a:avLst/>
          </a:prstGeom>
        </p:spPr>
      </p:pic>
      <p:pic>
        <p:nvPicPr>
          <p:cNvPr id="27" name="Рисунок 26" descr="galochka-check_16x1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3011" y="1276336"/>
            <a:ext cx="298451" cy="223838"/>
          </a:xfrm>
          <a:prstGeom prst="rect">
            <a:avLst/>
          </a:prstGeom>
        </p:spPr>
      </p:pic>
      <p:pic>
        <p:nvPicPr>
          <p:cNvPr id="15364" name="Picture 4" descr="C:\Users\User\Desktop\Azimkhan\Алатау ауданы\IMG_47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81488" y="4000504"/>
            <a:ext cx="3619525" cy="2357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5" name="Picture 5" descr="C:\Users\User\Desktop\Azimkhan\ВКС 18.03.2017\IMG_166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91515" y="4000504"/>
            <a:ext cx="3905277" cy="2357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2432</TotalTime>
  <Words>1057</Words>
  <Application>Microsoft Office PowerPoint</Application>
  <PresentationFormat>Произвольный</PresentationFormat>
  <Paragraphs>258</Paragraphs>
  <Slides>18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Изящная</vt:lpstr>
      <vt:lpstr>Слайд 1</vt:lpstr>
      <vt:lpstr>АНТИКОРРУПЦИОННАЯ СТРАТЕГИЯ НА 2015-2025 ГОДЫ</vt:lpstr>
      <vt:lpstr>Слайд 3</vt:lpstr>
      <vt:lpstr>КОМПЛЕКСНЫЙ И СИСТЕМНЫЙ ПОДХОД</vt:lpstr>
      <vt:lpstr>ПРОЕКТЫ </vt:lpstr>
      <vt:lpstr>Слайд 6</vt:lpstr>
      <vt:lpstr>ДОРОЖНАЯ КАРТА ПО ПРОТИВОДЕЙСТВИЮ КОРРУПЦИИ  С ПАРТИЕЙ НҰР ОТАН</vt:lpstr>
      <vt:lpstr>Совместный план по содрудничеству объединением юридических лиц “Гражданский альянс”</vt:lpstr>
      <vt:lpstr>Слайд 9</vt:lpstr>
      <vt:lpstr>Слайд 10</vt:lpstr>
      <vt:lpstr>Слайд 11</vt:lpstr>
      <vt:lpstr>Слайд 12</vt:lpstr>
      <vt:lpstr>Слайд 13</vt:lpstr>
      <vt:lpstr>КОМПЛЕКСНЫЙ ПЛАН  ПО ФОРМИРОВАНИЮ АНТИКОРРУПЦИОННОЙ КУЛЬТУРЫ  В ОБЩЕСТВЕ НА 2017 ГОД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Рауан Шакратова</dc:creator>
  <cp:lastModifiedBy>Client</cp:lastModifiedBy>
  <cp:revision>173</cp:revision>
  <dcterms:created xsi:type="dcterms:W3CDTF">2017-01-24T06:43:28Z</dcterms:created>
  <dcterms:modified xsi:type="dcterms:W3CDTF">2017-11-16T08:49:58Z</dcterms:modified>
</cp:coreProperties>
</file>