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25" r:id="rId2"/>
    <p:sldId id="372" r:id="rId3"/>
    <p:sldId id="373" r:id="rId4"/>
    <p:sldId id="326" r:id="rId5"/>
    <p:sldId id="374" r:id="rId6"/>
    <p:sldId id="329" r:id="rId7"/>
    <p:sldId id="330" r:id="rId8"/>
    <p:sldId id="371" r:id="rId9"/>
    <p:sldId id="317" r:id="rId10"/>
    <p:sldId id="353" r:id="rId11"/>
    <p:sldId id="332" r:id="rId12"/>
    <p:sldId id="319" r:id="rId13"/>
    <p:sldId id="318" r:id="rId14"/>
    <p:sldId id="320" r:id="rId15"/>
    <p:sldId id="321" r:id="rId16"/>
    <p:sldId id="322" r:id="rId17"/>
    <p:sldId id="323" r:id="rId18"/>
    <p:sldId id="333" r:id="rId19"/>
    <p:sldId id="338" r:id="rId20"/>
    <p:sldId id="340" r:id="rId21"/>
    <p:sldId id="369" r:id="rId22"/>
    <p:sldId id="370" r:id="rId23"/>
    <p:sldId id="366" r:id="rId24"/>
    <p:sldId id="375" r:id="rId25"/>
    <p:sldId id="376" r:id="rId26"/>
    <p:sldId id="363" r:id="rId27"/>
    <p:sldId id="350" r:id="rId28"/>
    <p:sldId id="355" r:id="rId29"/>
    <p:sldId id="367" r:id="rId30"/>
    <p:sldId id="360" r:id="rId31"/>
    <p:sldId id="365" r:id="rId32"/>
    <p:sldId id="364" r:id="rId33"/>
    <p:sldId id="352" r:id="rId34"/>
    <p:sldId id="356" r:id="rId35"/>
    <p:sldId id="357" r:id="rId36"/>
    <p:sldId id="358" r:id="rId37"/>
    <p:sldId id="359" r:id="rId38"/>
    <p:sldId id="351" r:id="rId39"/>
    <p:sldId id="348" r:id="rId40"/>
    <p:sldId id="368" r:id="rId41"/>
    <p:sldId id="34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2" autoAdjust="0"/>
    <p:restoredTop sz="94918" autoAdjust="0"/>
  </p:normalViewPr>
  <p:slideViewPr>
    <p:cSldViewPr snapToGrid="0">
      <p:cViewPr varScale="1">
        <p:scale>
          <a:sx n="73" d="100"/>
          <a:sy n="73" d="100"/>
        </p:scale>
        <p:origin x="78" y="1014"/>
      </p:cViewPr>
      <p:guideLst/>
    </p:cSldViewPr>
  </p:slideViewPr>
  <p:outlineViewPr>
    <p:cViewPr>
      <p:scale>
        <a:sx n="33" d="100"/>
        <a:sy n="33" d="100"/>
      </p:scale>
      <p:origin x="0" y="-32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07A86-79C0-4D60-BFE2-7C93CA27B823}" type="datetimeFigureOut">
              <a:rPr lang="en-GB" smtClean="0"/>
              <a:t>05/12/2018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A1C8A-1804-4AF3-8B64-D17C2C17F84F}" type="slidenum">
              <a:rPr lang="en-GB" smtClean="0"/>
              <a:t>‹#›</a:t>
            </a:fld>
            <a:endParaRPr lang="en-GB"/>
          </a:p>
        </p:txBody>
      </p:sp>
    </p:spTree>
    <p:extLst>
      <p:ext uri="{BB962C8B-B14F-4D97-AF65-F5344CB8AC3E}">
        <p14:creationId xmlns:p14="http://schemas.microsoft.com/office/powerpoint/2010/main" val="113312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u-RU" sz="1200" dirty="0" smtClean="0">
                <a:solidFill>
                  <a:srgbClr val="000000"/>
                </a:solidFill>
                <a:latin typeface="Calibri-Bold"/>
              </a:rPr>
              <a:t>Развитие </a:t>
            </a:r>
            <a:r>
              <a:rPr lang="ru-RU" sz="1200" dirty="0" err="1" smtClean="0">
                <a:solidFill>
                  <a:srgbClr val="000000"/>
                </a:solidFill>
                <a:latin typeface="Calibri-Bold"/>
              </a:rPr>
              <a:t>айыл</a:t>
            </a:r>
            <a:r>
              <a:rPr lang="ru-RU" sz="1200" dirty="0" smtClean="0">
                <a:solidFill>
                  <a:srgbClr val="000000"/>
                </a:solidFill>
                <a:latin typeface="Calibri-Bold"/>
              </a:rPr>
              <a:t> аймаков</a:t>
            </a:r>
            <a:r>
              <a:rPr lang="en-GB" sz="1200" dirty="0" smtClean="0">
                <a:solidFill>
                  <a:srgbClr val="000000"/>
                </a:solidFill>
                <a:latin typeface="Calibri-Bold"/>
              </a:rPr>
              <a:t> </a:t>
            </a:r>
            <a:r>
              <a:rPr lang="ru-RU" sz="1200" dirty="0" err="1" smtClean="0">
                <a:solidFill>
                  <a:srgbClr val="000000"/>
                </a:solidFill>
                <a:latin typeface="Calibri-Bold"/>
              </a:rPr>
              <a:t>Жинюана</a:t>
            </a:r>
            <a:r>
              <a:rPr lang="en-GB" sz="1200" dirty="0" smtClean="0">
                <a:solidFill>
                  <a:srgbClr val="000000"/>
                </a:solidFill>
                <a:latin typeface="Calibri-Bold"/>
              </a:rPr>
              <a:t> </a:t>
            </a:r>
            <a:r>
              <a:rPr lang="en-GB" sz="1200" dirty="0" smtClean="0">
                <a:solidFill>
                  <a:srgbClr val="000000"/>
                </a:solidFill>
                <a:latin typeface="Calibri" panose="020F0502020204030204" pitchFamily="34" charset="0"/>
              </a:rPr>
              <a:t>(</a:t>
            </a:r>
            <a:r>
              <a:rPr lang="ru-RU" sz="1200" dirty="0" smtClean="0">
                <a:solidFill>
                  <a:srgbClr val="000000"/>
                </a:solidFill>
                <a:latin typeface="Calibri" panose="020F0502020204030204" pitchFamily="34" charset="0"/>
              </a:rPr>
              <a:t>округ </a:t>
            </a:r>
            <a:r>
              <a:rPr lang="ru-RU" sz="1200" dirty="0" err="1" smtClean="0">
                <a:solidFill>
                  <a:srgbClr val="000000"/>
                </a:solidFill>
                <a:latin typeface="Calibri" panose="020F0502020204030204" pitchFamily="34" charset="0"/>
              </a:rPr>
              <a:t>Ксичонг</a:t>
            </a:r>
            <a:r>
              <a:rPr lang="en-GB" sz="1200" dirty="0" smtClean="0">
                <a:solidFill>
                  <a:srgbClr val="000000"/>
                </a:solidFill>
                <a:latin typeface="Calibri" panose="020F0502020204030204" pitchFamily="34" charset="0"/>
              </a:rPr>
              <a:t>, </a:t>
            </a:r>
            <a:r>
              <a:rPr lang="ru-RU" sz="1200" dirty="0" smtClean="0">
                <a:solidFill>
                  <a:srgbClr val="000000"/>
                </a:solidFill>
                <a:latin typeface="Calibri" panose="020F0502020204030204" pitchFamily="34" charset="0"/>
              </a:rPr>
              <a:t>район </a:t>
            </a:r>
            <a:r>
              <a:rPr lang="ru-RU" sz="1200" dirty="0" err="1" smtClean="0">
                <a:solidFill>
                  <a:srgbClr val="000000"/>
                </a:solidFill>
                <a:latin typeface="Calibri" panose="020F0502020204030204" pitchFamily="34" charset="0"/>
              </a:rPr>
              <a:t>Нанчонг</a:t>
            </a:r>
            <a:r>
              <a:rPr lang="en-GB" sz="1200" dirty="0" smtClean="0">
                <a:solidFill>
                  <a:srgbClr val="000000"/>
                </a:solidFill>
                <a:latin typeface="Calibri" panose="020F0502020204030204" pitchFamily="34" charset="0"/>
              </a:rPr>
              <a:t> ,</a:t>
            </a:r>
            <a:br>
              <a:rPr lang="en-GB" sz="1200" dirty="0" smtClean="0">
                <a:solidFill>
                  <a:srgbClr val="000000"/>
                </a:solidFill>
                <a:latin typeface="Calibri" panose="020F0502020204030204" pitchFamily="34" charset="0"/>
              </a:rPr>
            </a:br>
            <a:r>
              <a:rPr lang="en-GB" sz="1200" dirty="0" smtClean="0">
                <a:solidFill>
                  <a:srgbClr val="000000"/>
                </a:solidFill>
                <a:latin typeface="Calibri" panose="020F0502020204030204" pitchFamily="34" charset="0"/>
              </a:rPr>
              <a:t>und </a:t>
            </a:r>
            <a:r>
              <a:rPr lang="ru-RU" sz="1200" dirty="0" err="1" smtClean="0">
                <a:solidFill>
                  <a:srgbClr val="000000"/>
                </a:solidFill>
                <a:latin typeface="Calibri-Bold"/>
              </a:rPr>
              <a:t>Баопинг</a:t>
            </a:r>
            <a:r>
              <a:rPr lang="en-GB" sz="1200" dirty="0" smtClean="0">
                <a:solidFill>
                  <a:srgbClr val="000000"/>
                </a:solidFill>
                <a:latin typeface="Calibri-Bold"/>
              </a:rPr>
              <a:t> </a:t>
            </a:r>
            <a:r>
              <a:rPr lang="en-GB" sz="1200" dirty="0" smtClean="0">
                <a:solidFill>
                  <a:srgbClr val="000000"/>
                </a:solidFill>
                <a:latin typeface="Calibri" panose="020F0502020204030204" pitchFamily="34" charset="0"/>
              </a:rPr>
              <a:t>(</a:t>
            </a:r>
            <a:r>
              <a:rPr lang="ru-RU" sz="1200" dirty="0" smtClean="0">
                <a:solidFill>
                  <a:srgbClr val="000000"/>
                </a:solidFill>
                <a:latin typeface="Calibri" panose="020F0502020204030204" pitchFamily="34" charset="0"/>
              </a:rPr>
              <a:t>округ</a:t>
            </a:r>
            <a:r>
              <a:rPr lang="en-GB" sz="1200" dirty="0" smtClean="0">
                <a:solidFill>
                  <a:srgbClr val="000000"/>
                </a:solidFill>
                <a:latin typeface="Calibri" panose="020F0502020204030204" pitchFamily="34" charset="0"/>
              </a:rPr>
              <a:t> </a:t>
            </a:r>
            <a:r>
              <a:rPr lang="ru-RU" sz="1200" dirty="0" err="1" smtClean="0">
                <a:solidFill>
                  <a:srgbClr val="000000"/>
                </a:solidFill>
                <a:latin typeface="Calibri" panose="020F0502020204030204" pitchFamily="34" charset="0"/>
              </a:rPr>
              <a:t>Йилонг</a:t>
            </a:r>
            <a:r>
              <a:rPr lang="en-GB" sz="1200" dirty="0" smtClean="0">
                <a:solidFill>
                  <a:srgbClr val="000000"/>
                </a:solidFill>
                <a:latin typeface="Calibri" panose="020F0502020204030204" pitchFamily="34" charset="0"/>
              </a:rPr>
              <a:t>, </a:t>
            </a:r>
            <a:r>
              <a:rPr lang="ru-RU" sz="1200" dirty="0" smtClean="0">
                <a:solidFill>
                  <a:srgbClr val="000000"/>
                </a:solidFill>
                <a:latin typeface="Calibri" panose="020F0502020204030204" pitchFamily="34" charset="0"/>
              </a:rPr>
              <a:t>район </a:t>
            </a:r>
            <a:r>
              <a:rPr lang="ru-RU" sz="1200" dirty="0" err="1" smtClean="0">
                <a:solidFill>
                  <a:srgbClr val="000000"/>
                </a:solidFill>
                <a:latin typeface="Calibri" panose="020F0502020204030204" pitchFamily="34" charset="0"/>
              </a:rPr>
              <a:t>Нанчонг</a:t>
            </a:r>
            <a:r>
              <a:rPr lang="en-GB" sz="1200" dirty="0" smtClean="0">
                <a:solidFill>
                  <a:srgbClr val="000000"/>
                </a:solidFill>
                <a:latin typeface="Calibri" panose="020F0502020204030204" pitchFamily="34" charset="0"/>
              </a:rPr>
              <a:t>, </a:t>
            </a:r>
            <a:r>
              <a:rPr lang="ru-RU" sz="1200" dirty="0" smtClean="0">
                <a:solidFill>
                  <a:srgbClr val="000000"/>
                </a:solidFill>
                <a:latin typeface="Calibri" panose="020F0502020204030204" pitchFamily="34" charset="0"/>
              </a:rPr>
              <a:t>провинция </a:t>
            </a:r>
            <a:r>
              <a:rPr lang="ru-RU" sz="1200" dirty="0" err="1" smtClean="0">
                <a:solidFill>
                  <a:srgbClr val="000000"/>
                </a:solidFill>
                <a:latin typeface="Calibri" panose="020F0502020204030204" pitchFamily="34" charset="0"/>
              </a:rPr>
              <a:t>Сычуан</a:t>
            </a:r>
            <a:r>
              <a:rPr lang="en-GB" sz="1200" dirty="0" smtClean="0">
                <a:solidFill>
                  <a:srgbClr val="000000"/>
                </a:solidFill>
                <a:latin typeface="Calibri" panose="020F0502020204030204" pitchFamily="34" charset="0"/>
              </a:rPr>
              <a:t>)</a:t>
            </a:r>
          </a:p>
          <a:p>
            <a:r>
              <a:rPr lang="de-DE" sz="1200" dirty="0" smtClean="0">
                <a:solidFill>
                  <a:srgbClr val="000000"/>
                </a:solidFill>
                <a:latin typeface="Calibri" panose="020F0502020204030204" pitchFamily="34" charset="0"/>
              </a:rPr>
              <a:t>Besonderheiten dieses</a:t>
            </a:r>
            <a:r>
              <a:rPr lang="de-DE" sz="1200" baseline="0" dirty="0" smtClean="0">
                <a:solidFill>
                  <a:srgbClr val="000000"/>
                </a:solidFill>
                <a:latin typeface="Calibri" panose="020F0502020204030204" pitchFamily="34" charset="0"/>
              </a:rPr>
              <a:t> Ansatzes: Es finden zwei parallele </a:t>
            </a:r>
            <a:r>
              <a:rPr lang="ru-RU" sz="1200" baseline="0" dirty="0" smtClean="0">
                <a:solidFill>
                  <a:srgbClr val="000000"/>
                </a:solidFill>
                <a:latin typeface="Calibri" panose="020F0502020204030204" pitchFamily="34" charset="0"/>
              </a:rPr>
              <a:t>Пилотный проект</a:t>
            </a:r>
            <a:r>
              <a:rPr lang="de-DE" sz="1200" baseline="0" dirty="0" smtClean="0">
                <a:solidFill>
                  <a:srgbClr val="000000"/>
                </a:solidFill>
                <a:latin typeface="Calibri" panose="020F0502020204030204" pitchFamily="34" charset="0"/>
              </a:rPr>
              <a:t>e </a:t>
            </a:r>
            <a:endParaRPr lang="en-GB"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3</a:t>
            </a:fld>
            <a:endParaRPr lang="de-DE"/>
          </a:p>
        </p:txBody>
      </p:sp>
    </p:spTree>
    <p:extLst>
      <p:ext uri="{BB962C8B-B14F-4D97-AF65-F5344CB8AC3E}">
        <p14:creationId xmlns:p14="http://schemas.microsoft.com/office/powerpoint/2010/main" val="245438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17</a:t>
            </a:fld>
            <a:endParaRPr lang="de-DE"/>
          </a:p>
        </p:txBody>
      </p:sp>
    </p:spTree>
    <p:extLst>
      <p:ext uri="{BB962C8B-B14F-4D97-AF65-F5344CB8AC3E}">
        <p14:creationId xmlns:p14="http://schemas.microsoft.com/office/powerpoint/2010/main" val="100711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19</a:t>
            </a:fld>
            <a:endParaRPr lang="de-DE"/>
          </a:p>
        </p:txBody>
      </p:sp>
    </p:spTree>
    <p:extLst>
      <p:ext uri="{BB962C8B-B14F-4D97-AF65-F5344CB8AC3E}">
        <p14:creationId xmlns:p14="http://schemas.microsoft.com/office/powerpoint/2010/main" val="397872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Lebensmittelverarbeitung</a:t>
            </a:r>
          </a:p>
          <a:p>
            <a:r>
              <a:rPr lang="de-DE" dirty="0" smtClean="0"/>
              <a:t>Wein</a:t>
            </a:r>
            <a:r>
              <a:rPr lang="ru-RU" baseline="0" dirty="0" smtClean="0"/>
              <a:t> и </a:t>
            </a:r>
            <a:r>
              <a:rPr lang="de-DE" baseline="0" dirty="0" smtClean="0"/>
              <a:t>Likörherstellung</a:t>
            </a:r>
          </a:p>
          <a:p>
            <a:r>
              <a:rPr lang="de-DE" baseline="0" dirty="0" smtClean="0"/>
              <a:t>Verantwortung von </a:t>
            </a:r>
            <a:r>
              <a:rPr lang="de-DE" baseline="0" dirty="0" err="1" smtClean="0"/>
              <a:t>chinesisschen</a:t>
            </a:r>
            <a:r>
              <a:rPr lang="de-DE" baseline="0" dirty="0" smtClean="0"/>
              <a:t> </a:t>
            </a:r>
            <a:r>
              <a:rPr lang="de-DE" baseline="0" dirty="0" err="1" smtClean="0"/>
              <a:t>Berufsschullen</a:t>
            </a:r>
            <a:endParaRPr lang="de-DE" baseline="0" dirty="0" smtClean="0"/>
          </a:p>
          <a:p>
            <a:endParaRPr lang="de-DE" baseline="0" dirty="0" smtClean="0"/>
          </a:p>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20</a:t>
            </a:fld>
            <a:endParaRPr lang="de-DE"/>
          </a:p>
        </p:txBody>
      </p:sp>
    </p:spTree>
    <p:extLst>
      <p:ext uri="{BB962C8B-B14F-4D97-AF65-F5344CB8AC3E}">
        <p14:creationId xmlns:p14="http://schemas.microsoft.com/office/powerpoint/2010/main" val="42489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84">
              <a:defRPr/>
            </a:pPr>
            <a:r>
              <a:rPr lang="de-DE" dirty="0" smtClean="0"/>
              <a:t>Das </a:t>
            </a:r>
            <a:r>
              <a:rPr lang="ru-RU" dirty="0" smtClean="0"/>
              <a:t>проект</a:t>
            </a:r>
            <a:r>
              <a:rPr lang="de-DE" dirty="0" smtClean="0"/>
              <a:t> </a:t>
            </a:r>
            <a:r>
              <a:rPr lang="ru-RU" i="1" dirty="0" smtClean="0"/>
              <a:t>Нан Жан </a:t>
            </a:r>
            <a:r>
              <a:rPr lang="ru-RU" i="1" dirty="0" err="1" smtClean="0"/>
              <a:t>Лоу</a:t>
            </a:r>
            <a:r>
              <a:rPr lang="de-DE" dirty="0" smtClean="0"/>
              <a:t> kann als voller Erfolg bezeichnet werden. </a:t>
            </a:r>
            <a:r>
              <a:rPr lang="de-DE" i="1" dirty="0" smtClean="0"/>
              <a:t>Es ist ein nationales </a:t>
            </a:r>
            <a:r>
              <a:rPr lang="ru-RU" i="1" dirty="0" smtClean="0"/>
              <a:t>Пилотный проект</a:t>
            </a:r>
            <a:r>
              <a:rPr lang="de-DE" i="1" dirty="0" smtClean="0"/>
              <a:t> bezüglich </a:t>
            </a:r>
            <a:r>
              <a:rPr lang="ru-RU" i="1" dirty="0" smtClean="0"/>
              <a:t>переустройства земель и развития сельской местности</a:t>
            </a:r>
            <a:r>
              <a:rPr lang="de-DE" i="1" dirty="0" smtClean="0"/>
              <a:t> geworden.</a:t>
            </a:r>
            <a:r>
              <a:rPr lang="de-DE" dirty="0" smtClean="0"/>
              <a:t> Hier wurde die erste moderne </a:t>
            </a:r>
            <a:r>
              <a:rPr lang="ru-RU" dirty="0" smtClean="0"/>
              <a:t>переустройства земель и </a:t>
            </a:r>
            <a:r>
              <a:rPr lang="de-DE" dirty="0" smtClean="0"/>
              <a:t>Dorf</a:t>
            </a:r>
            <a:r>
              <a:rPr lang="ru-RU" dirty="0" smtClean="0"/>
              <a:t>развитие</a:t>
            </a:r>
            <a:r>
              <a:rPr lang="de-DE" dirty="0" smtClean="0"/>
              <a:t> nach der Öffnung Chinas durchgeführt. Entgegen dem chinesischen Trend  ist die Einwohnerzahl dieses Dorfes von 3.800 zu Beginn der </a:t>
            </a:r>
            <a:r>
              <a:rPr lang="ru-RU" dirty="0" smtClean="0"/>
              <a:t>Мера </a:t>
            </a:r>
            <a:r>
              <a:rPr lang="de-DE" dirty="0" smtClean="0"/>
              <a:t>auf 4.200 Einwohner (Stand 2015) gestiegen. Auch das Pro Kopf Einkommen ist kontinuierlich gewachsen. Im Jahr 2014 lag es bei ca. 19.000 Yuan</a:t>
            </a:r>
            <a:r>
              <a:rPr lang="ru-RU" dirty="0" smtClean="0"/>
              <a:t> и </a:t>
            </a:r>
            <a:r>
              <a:rPr lang="de-DE" dirty="0" smtClean="0"/>
              <a:t>liegt damit deutlich über dem Durchschnitt der ländlichen Räume der </a:t>
            </a:r>
            <a:r>
              <a:rPr lang="ru-RU" dirty="0" smtClean="0"/>
              <a:t>провинция </a:t>
            </a:r>
            <a:r>
              <a:rPr lang="ru-RU" dirty="0" err="1" smtClean="0"/>
              <a:t>Шандонг</a:t>
            </a:r>
            <a:r>
              <a:rPr lang="de-DE" dirty="0" smtClean="0"/>
              <a:t> (11.882 Yuan)</a:t>
            </a:r>
            <a:r>
              <a:rPr lang="ru-RU" dirty="0" smtClean="0"/>
              <a:t> и </a:t>
            </a:r>
            <a:r>
              <a:rPr lang="de-DE" dirty="0" smtClean="0"/>
              <a:t>über dem chinesischen Durchschnitt der Einkommen für den ländlichen Raum (10.489 Yuan; vgl. Xinhua Agentur). Auch im Vergleich zur Stadt (Durchschnitt in Shandong 29.222 Yuan, chinaweiter Durchschnitt 28.844 Yuan) kann dieses Ergebnis unter Berücksichtigung der wesentlich niedrigeren Lebenshaltungskosten als sehr gut angesehen werden. Die wegfallenden Arbeitsplätze in </a:t>
            </a:r>
            <a:r>
              <a:rPr lang="ru-RU" dirty="0" smtClean="0"/>
              <a:t>сельского хоз-ва</a:t>
            </a:r>
            <a:r>
              <a:rPr lang="de-DE" dirty="0" smtClean="0"/>
              <a:t> (zu Beginn der </a:t>
            </a:r>
            <a:r>
              <a:rPr lang="ru-RU" dirty="0" smtClean="0"/>
              <a:t>Мера </a:t>
            </a:r>
            <a:r>
              <a:rPr lang="de-DE" dirty="0" smtClean="0"/>
              <a:t>waren 100 Prozent der Bewohner Landwirte) konnten im Rahmen der Dorf-</a:t>
            </a:r>
            <a:r>
              <a:rPr lang="ru-RU" dirty="0" smtClean="0"/>
              <a:t> и </a:t>
            </a:r>
            <a:r>
              <a:rPr lang="de-DE" dirty="0" smtClean="0"/>
              <a:t>Flur</a:t>
            </a:r>
            <a:r>
              <a:rPr lang="ru-RU" dirty="0" smtClean="0"/>
              <a:t>развитие</a:t>
            </a:r>
            <a:r>
              <a:rPr lang="de-DE" dirty="0" smtClean="0"/>
              <a:t> durch begleitende Qualifizierungsmaßnahmen im Rahmen der beruflichen </a:t>
            </a:r>
            <a:r>
              <a:rPr lang="ru-RU" dirty="0" smtClean="0"/>
              <a:t>Образование и </a:t>
            </a:r>
            <a:r>
              <a:rPr lang="de-DE" dirty="0" smtClean="0"/>
              <a:t>Beschäftigung in dorfeigenen Betrieben vollständig kompensiert werden. Die Quote der in </a:t>
            </a:r>
            <a:r>
              <a:rPr lang="ru-RU" dirty="0" smtClean="0"/>
              <a:t>сельского хоз-ва</a:t>
            </a:r>
            <a:r>
              <a:rPr lang="de-DE" dirty="0" smtClean="0"/>
              <a:t> Beschäftigten liegt im Jahr 2015 bei knapp unter 50 Prozent. Zudem konnte die Wertschöpfung in </a:t>
            </a:r>
            <a:r>
              <a:rPr lang="ru-RU" dirty="0" smtClean="0"/>
              <a:t>сельского хоз-ва</a:t>
            </a:r>
            <a:r>
              <a:rPr lang="de-DE" dirty="0" smtClean="0"/>
              <a:t> gesteigert werden. </a:t>
            </a:r>
          </a:p>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21</a:t>
            </a:fld>
            <a:endParaRPr lang="de-DE"/>
          </a:p>
        </p:txBody>
      </p:sp>
    </p:spTree>
    <p:extLst>
      <p:ext uri="{BB962C8B-B14F-4D97-AF65-F5344CB8AC3E}">
        <p14:creationId xmlns:p14="http://schemas.microsoft.com/office/powerpoint/2010/main" val="2067471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Tourismus</a:t>
            </a:r>
            <a:r>
              <a:rPr lang="de-DE" baseline="0" dirty="0" smtClean="0"/>
              <a:t> zur </a:t>
            </a:r>
            <a:r>
              <a:rPr lang="de-DE" baseline="0" dirty="0" err="1" smtClean="0"/>
              <a:t>Einkommensdiversivizierung</a:t>
            </a:r>
            <a:r>
              <a:rPr lang="de-DE" baseline="0" dirty="0" smtClean="0"/>
              <a:t> – Stärken</a:t>
            </a:r>
            <a:r>
              <a:rPr lang="ru-RU" baseline="0" dirty="0" smtClean="0"/>
              <a:t> и </a:t>
            </a:r>
            <a:r>
              <a:rPr lang="de-DE" baseline="0" dirty="0" smtClean="0"/>
              <a:t>Schwächen aus der Bürger-</a:t>
            </a:r>
            <a:r>
              <a:rPr lang="ru-RU" baseline="0" dirty="0" smtClean="0"/>
              <a:t> и </a:t>
            </a:r>
            <a:r>
              <a:rPr lang="de-DE" baseline="0" dirty="0" smtClean="0"/>
              <a:t>Behördenmitwirkung</a:t>
            </a:r>
            <a:endParaRPr lang="en-GB" dirty="0"/>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46C5C-E413-42B3-BD5C-5D62A87A6E5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77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Wo wollen wir hin? </a:t>
            </a:r>
            <a:endParaRPr lang="en-GB" dirty="0"/>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46C5C-E413-42B3-BD5C-5D62A87A6E5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33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Netzwerk</a:t>
            </a:r>
            <a:r>
              <a:rPr lang="de-DE" baseline="0" dirty="0" smtClean="0"/>
              <a:t> soll noch weiter Ausgebaut</a:t>
            </a:r>
            <a:r>
              <a:rPr lang="ru-RU" baseline="0" dirty="0" smtClean="0"/>
              <a:t> и </a:t>
            </a:r>
            <a:r>
              <a:rPr lang="de-DE" baseline="0" dirty="0" err="1" smtClean="0"/>
              <a:t>qervernetzt</a:t>
            </a:r>
            <a:r>
              <a:rPr lang="de-DE" baseline="0" dirty="0" smtClean="0"/>
              <a:t> werden. </a:t>
            </a:r>
          </a:p>
          <a:p>
            <a:endParaRPr lang="de-DE" baseline="0" dirty="0" smtClean="0"/>
          </a:p>
          <a:p>
            <a:r>
              <a:rPr lang="de-DE" baseline="0" dirty="0" smtClean="0"/>
              <a:t>Stabilisierung der Strukturen </a:t>
            </a:r>
            <a:r>
              <a:rPr lang="ru-RU" baseline="0" dirty="0" smtClean="0"/>
              <a:t>в Китае</a:t>
            </a:r>
            <a:endParaRPr lang="de-DE" baseline="0" dirty="0" smtClean="0"/>
          </a:p>
          <a:p>
            <a:endParaRPr lang="de-DE" baseline="0" dirty="0" smtClean="0"/>
          </a:p>
          <a:p>
            <a:r>
              <a:rPr lang="de-DE" baseline="0" dirty="0" smtClean="0"/>
              <a:t>Vielleicht ist es zu schaffen, auch Ministerien Quer zu vernetzen</a:t>
            </a:r>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40</a:t>
            </a:fld>
            <a:endParaRPr lang="de-DE"/>
          </a:p>
        </p:txBody>
      </p:sp>
    </p:spTree>
    <p:extLst>
      <p:ext uri="{BB962C8B-B14F-4D97-AF65-F5344CB8AC3E}">
        <p14:creationId xmlns:p14="http://schemas.microsoft.com/office/powerpoint/2010/main" val="401116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4</a:t>
            </a:fld>
            <a:endParaRPr lang="de-DE"/>
          </a:p>
        </p:txBody>
      </p:sp>
    </p:spTree>
    <p:extLst>
      <p:ext uri="{BB962C8B-B14F-4D97-AF65-F5344CB8AC3E}">
        <p14:creationId xmlns:p14="http://schemas.microsoft.com/office/powerpoint/2010/main" val="1173209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6</a:t>
            </a:fld>
            <a:endParaRPr lang="de-DE"/>
          </a:p>
        </p:txBody>
      </p:sp>
    </p:spTree>
    <p:extLst>
      <p:ext uri="{BB962C8B-B14F-4D97-AF65-F5344CB8AC3E}">
        <p14:creationId xmlns:p14="http://schemas.microsoft.com/office/powerpoint/2010/main" val="266563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7</a:t>
            </a:fld>
            <a:endParaRPr lang="de-DE"/>
          </a:p>
        </p:txBody>
      </p:sp>
    </p:spTree>
    <p:extLst>
      <p:ext uri="{BB962C8B-B14F-4D97-AF65-F5344CB8AC3E}">
        <p14:creationId xmlns:p14="http://schemas.microsoft.com/office/powerpoint/2010/main" val="48824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220663"/>
            <a:ext cx="4776788" cy="2687637"/>
          </a:xfrm>
        </p:spPr>
      </p:sp>
      <p:sp>
        <p:nvSpPr>
          <p:cNvPr id="3" name="Notizenplatzhalter 2"/>
          <p:cNvSpPr>
            <a:spLocks noGrp="1"/>
          </p:cNvSpPr>
          <p:nvPr>
            <p:ph type="body" idx="1"/>
          </p:nvPr>
        </p:nvSpPr>
        <p:spPr>
          <a:xfrm>
            <a:off x="709931" y="3173090"/>
            <a:ext cx="5679440" cy="6696744"/>
          </a:xfrm>
        </p:spPr>
        <p:txBody>
          <a:bodyPr/>
          <a:lstStyle/>
          <a:p>
            <a:r>
              <a:rPr lang="de-DE" dirty="0" smtClean="0"/>
              <a:t>Zunächst</a:t>
            </a:r>
            <a:r>
              <a:rPr lang="de-DE" baseline="0" dirty="0" smtClean="0"/>
              <a:t> </a:t>
            </a:r>
            <a:r>
              <a:rPr lang="ru-RU" baseline="0" dirty="0" smtClean="0"/>
              <a:t>Создание</a:t>
            </a:r>
            <a:r>
              <a:rPr lang="de-DE" baseline="0" dirty="0" smtClean="0"/>
              <a:t> der Theoretischen Grundlagen:</a:t>
            </a:r>
          </a:p>
          <a:p>
            <a:pPr lvl="0"/>
            <a:r>
              <a:rPr lang="de-DE" dirty="0" smtClean="0"/>
              <a:t>Zunächst wurde das Zentrum aktiv mit </a:t>
            </a:r>
            <a:r>
              <a:rPr lang="de-DE" i="1" dirty="0" smtClean="0"/>
              <a:t>wissenschaftlichen Partnern</a:t>
            </a:r>
            <a:r>
              <a:rPr lang="de-DE" dirty="0" smtClean="0"/>
              <a:t> verknüpft. „Premium Partner“ sind das Department </a:t>
            </a:r>
            <a:r>
              <a:rPr lang="de-DE" dirty="0" err="1" smtClean="0"/>
              <a:t>for</a:t>
            </a:r>
            <a:r>
              <a:rPr lang="de-DE" dirty="0" smtClean="0"/>
              <a:t> Real Estate </a:t>
            </a:r>
            <a:r>
              <a:rPr lang="de-DE" dirty="0" err="1" smtClean="0"/>
              <a:t>and</a:t>
            </a:r>
            <a:r>
              <a:rPr lang="de-DE" dirty="0" smtClean="0"/>
              <a:t> Land Management der School </a:t>
            </a:r>
            <a:r>
              <a:rPr lang="de-DE" dirty="0" err="1" smtClean="0"/>
              <a:t>of</a:t>
            </a:r>
            <a:r>
              <a:rPr lang="de-DE" dirty="0" smtClean="0"/>
              <a:t> Public Administration der </a:t>
            </a:r>
            <a:r>
              <a:rPr lang="de-DE" dirty="0" err="1" smtClean="0"/>
              <a:t>Renmin</a:t>
            </a:r>
            <a:r>
              <a:rPr lang="de-DE" dirty="0" smtClean="0"/>
              <a:t> Universität China</a:t>
            </a:r>
            <a:r>
              <a:rPr lang="ru-RU" dirty="0" smtClean="0"/>
              <a:t> и </a:t>
            </a:r>
            <a:r>
              <a:rPr lang="de-DE" dirty="0" smtClean="0"/>
              <a:t>dessen deutscher Partner, der Lehrstuhl für Bodenordnung</a:t>
            </a:r>
            <a:r>
              <a:rPr lang="ru-RU" dirty="0" smtClean="0"/>
              <a:t> и развития сельской местности</a:t>
            </a:r>
            <a:r>
              <a:rPr lang="de-DE" dirty="0" smtClean="0"/>
              <a:t> der Technischen Universität München. Aktuelle</a:t>
            </a:r>
            <a:r>
              <a:rPr lang="ru-RU" dirty="0" smtClean="0"/>
              <a:t> и </a:t>
            </a:r>
            <a:r>
              <a:rPr lang="de-DE" dirty="0" smtClean="0"/>
              <a:t>künftige Fort-</a:t>
            </a:r>
            <a:r>
              <a:rPr lang="ru-RU" dirty="0" smtClean="0"/>
              <a:t> и </a:t>
            </a:r>
            <a:r>
              <a:rPr lang="de-DE" dirty="0" smtClean="0"/>
              <a:t>Weiter</a:t>
            </a:r>
            <a:r>
              <a:rPr lang="ru-RU" dirty="0" smtClean="0"/>
              <a:t>Образование</a:t>
            </a:r>
            <a:r>
              <a:rPr lang="de-DE" dirty="0" err="1" smtClean="0"/>
              <a:t>saspekte</a:t>
            </a:r>
            <a:r>
              <a:rPr lang="de-DE" dirty="0" smtClean="0"/>
              <a:t> wurden fachlich diskutiert; eine Intensivierung</a:t>
            </a:r>
            <a:r>
              <a:rPr lang="ru-RU" dirty="0" smtClean="0"/>
              <a:t> и </a:t>
            </a:r>
            <a:r>
              <a:rPr lang="de-DE" dirty="0" smtClean="0"/>
              <a:t>Verstetigung der Aus-</a:t>
            </a:r>
            <a:r>
              <a:rPr lang="ru-RU" dirty="0" smtClean="0"/>
              <a:t> и </a:t>
            </a:r>
            <a:r>
              <a:rPr lang="de-DE" dirty="0" smtClean="0"/>
              <a:t>Weiter</a:t>
            </a:r>
            <a:r>
              <a:rPr lang="ru-RU" dirty="0" smtClean="0"/>
              <a:t>Образование</a:t>
            </a:r>
            <a:r>
              <a:rPr lang="de-DE" dirty="0" smtClean="0"/>
              <a:t> gerade auch im Sinne eines nachhaltigen Landmanagements (vgl. </a:t>
            </a:r>
            <a:r>
              <a:rPr lang="de-DE" dirty="0" err="1" smtClean="0"/>
              <a:t>Magel</a:t>
            </a:r>
            <a:r>
              <a:rPr lang="de-DE" dirty="0" smtClean="0"/>
              <a:t> et </a:t>
            </a:r>
            <a:r>
              <a:rPr lang="de-DE" dirty="0" err="1" smtClean="0"/>
              <a:t>alii</a:t>
            </a:r>
            <a:r>
              <a:rPr lang="de-DE" dirty="0" smtClean="0"/>
              <a:t> 2009</a:t>
            </a:r>
            <a:r>
              <a:rPr lang="ru-RU" dirty="0" smtClean="0"/>
              <a:t> и </a:t>
            </a:r>
            <a:r>
              <a:rPr lang="de-DE" dirty="0" err="1" smtClean="0"/>
              <a:t>Auweck</a:t>
            </a:r>
            <a:r>
              <a:rPr lang="de-DE" dirty="0" smtClean="0"/>
              <a:t>/Klaus 2008) wurde priorisiert angegangen. </a:t>
            </a:r>
          </a:p>
          <a:p>
            <a:r>
              <a:rPr lang="de-DE" dirty="0" smtClean="0"/>
              <a:t> </a:t>
            </a:r>
          </a:p>
          <a:p>
            <a:pPr lvl="0"/>
            <a:r>
              <a:rPr lang="de-DE" dirty="0" smtClean="0"/>
              <a:t>Kernelement ist dabei ein </a:t>
            </a:r>
            <a:r>
              <a:rPr lang="de-DE" i="1" dirty="0" smtClean="0"/>
              <a:t>dreiwöchiger Fort</a:t>
            </a:r>
            <a:r>
              <a:rPr lang="ru-RU" i="1" dirty="0" smtClean="0"/>
              <a:t>Образование</a:t>
            </a:r>
            <a:r>
              <a:rPr lang="de-DE" i="1" dirty="0" err="1" smtClean="0"/>
              <a:t>skurs</a:t>
            </a:r>
            <a:r>
              <a:rPr lang="de-DE" i="1" dirty="0" smtClean="0"/>
              <a:t> </a:t>
            </a:r>
            <a:r>
              <a:rPr lang="ru-RU" i="1" dirty="0" smtClean="0"/>
              <a:t>в Германии</a:t>
            </a:r>
            <a:r>
              <a:rPr lang="de-DE" dirty="0" smtClean="0"/>
              <a:t> unter Einsatz von deutschen Professoren</a:t>
            </a:r>
            <a:r>
              <a:rPr lang="ru-RU" dirty="0" smtClean="0"/>
              <a:t> и </a:t>
            </a:r>
            <a:r>
              <a:rPr lang="de-DE" dirty="0" smtClean="0"/>
              <a:t>Praktikern. Er wendet sich an Studiengruppen des MLR</a:t>
            </a:r>
            <a:r>
              <a:rPr lang="ru-RU" dirty="0" smtClean="0"/>
              <a:t> и </a:t>
            </a:r>
            <a:r>
              <a:rPr lang="de-DE" dirty="0" smtClean="0"/>
              <a:t>hat, je nach Zusammensetzung des fachlichen Hintergrunds der Teilnehmer, unterschiedliche Gewichtungen. Allen Kursvariationen ist gemeinsam: Es werden wissenschaftliche Grundlagen, politische</a:t>
            </a:r>
            <a:r>
              <a:rPr lang="ru-RU" dirty="0" smtClean="0"/>
              <a:t> и </a:t>
            </a:r>
            <a:r>
              <a:rPr lang="de-DE" dirty="0" smtClean="0"/>
              <a:t>gesetzliche Rahmenbedingungen sowie gesellschaftspolitische Zusammenhänge aus fachlicher Perspektive beleuchtet</a:t>
            </a:r>
            <a:r>
              <a:rPr lang="ru-RU" dirty="0" smtClean="0"/>
              <a:t> и </a:t>
            </a:r>
            <a:r>
              <a:rPr lang="de-DE" dirty="0" smtClean="0"/>
              <a:t>mit der Praxis verknüpft. Neben dem zweiwöchigen Vorlesungsblock gibt es einen Exkursionsteil, der die Gesamtheit der gelehrten Aspekte abdeckt. Zusätzlich zum fachlichen Input gibt es genug Raum für den innerchinesischen Dialog sowie den Dialog zwischen chinesischen</a:t>
            </a:r>
            <a:r>
              <a:rPr lang="ru-RU" dirty="0" smtClean="0"/>
              <a:t> и </a:t>
            </a:r>
            <a:r>
              <a:rPr lang="de-DE" dirty="0" smtClean="0"/>
              <a:t>deutschen Experten. Im Gesamt</a:t>
            </a:r>
            <a:r>
              <a:rPr lang="ru-RU" dirty="0" smtClean="0"/>
              <a:t>Концепция </a:t>
            </a:r>
            <a:r>
              <a:rPr lang="de-DE" dirty="0" smtClean="0"/>
              <a:t>hat gerade der innerchinesische Dialog von Teilnehmern aus unterschiedlichen </a:t>
            </a:r>
            <a:r>
              <a:rPr lang="ru-RU" dirty="0" smtClean="0"/>
              <a:t>провинция</a:t>
            </a:r>
            <a:r>
              <a:rPr lang="de-DE" dirty="0" smtClean="0"/>
              <a:t>en</a:t>
            </a:r>
            <a:r>
              <a:rPr lang="ru-RU" dirty="0" smtClean="0"/>
              <a:t> и </a:t>
            </a:r>
            <a:r>
              <a:rPr lang="de-DE" dirty="0" smtClean="0"/>
              <a:t>auch verschiedenen Zuständigkeitsbereichen einen hohen Stellenwert. In Abstimmung mit dem MLR werden zu diesen Studiengruppen auch andere chinesische Akteure, wie z.B. Vertreter der Zentralen Hochschule der Kommunistischen Partei der Volksrepublik China (Zentrale Parteihochschule), eingeladen. Die Kurse</a:t>
            </a:r>
            <a:r>
              <a:rPr lang="ru-RU" dirty="0" smtClean="0"/>
              <a:t> и </a:t>
            </a:r>
            <a:r>
              <a:rPr lang="de-DE" dirty="0" smtClean="0"/>
              <a:t>hier vor allem die </a:t>
            </a:r>
            <a:r>
              <a:rPr lang="de-DE" dirty="0" err="1" smtClean="0"/>
              <a:t>Workshopatmosphäre</a:t>
            </a:r>
            <a:r>
              <a:rPr lang="de-DE" dirty="0" smtClean="0"/>
              <a:t> bieten neben dem Raum für einen Dialog auch die Gelegenheit für den offeneren Austausch fachlicher Argumente, den es so </a:t>
            </a:r>
            <a:r>
              <a:rPr lang="ru-RU" dirty="0" smtClean="0"/>
              <a:t>в Китае</a:t>
            </a:r>
            <a:r>
              <a:rPr lang="de-DE" dirty="0" smtClean="0"/>
              <a:t> bislang nicht gibt. Damit wird ein besseres gegenseitiges Verständnis für fachliche Probleme</a:t>
            </a:r>
            <a:r>
              <a:rPr lang="ru-RU" dirty="0" smtClean="0"/>
              <a:t> и </a:t>
            </a:r>
            <a:r>
              <a:rPr lang="de-DE" dirty="0" smtClean="0"/>
              <a:t>institutionelles Handeln erreicht. Dies wirkt sich letztlich mittel -</a:t>
            </a:r>
            <a:r>
              <a:rPr lang="ru-RU" dirty="0" smtClean="0"/>
              <a:t> и </a:t>
            </a:r>
            <a:r>
              <a:rPr lang="de-DE" dirty="0" smtClean="0"/>
              <a:t>langfristig auch auf interne Verwaltungsabläufe, die politische Willens</a:t>
            </a:r>
            <a:r>
              <a:rPr lang="ru-RU" dirty="0" smtClean="0"/>
              <a:t>Образование и </a:t>
            </a:r>
            <a:r>
              <a:rPr lang="de-DE" dirty="0" smtClean="0"/>
              <a:t>die Vorbereitung gesetzlicher Rahmenbedingungen aus. </a:t>
            </a:r>
          </a:p>
          <a:p>
            <a:r>
              <a:rPr lang="de-DE" dirty="0" smtClean="0"/>
              <a:t> </a:t>
            </a:r>
          </a:p>
          <a:p>
            <a:pPr lvl="0"/>
            <a:r>
              <a:rPr lang="de-DE" dirty="0" smtClean="0"/>
              <a:t>Einzelne Themenkomplexe dieser </a:t>
            </a:r>
            <a:r>
              <a:rPr lang="ru-RU" dirty="0" smtClean="0"/>
              <a:t>Курсы повышения квалификации</a:t>
            </a:r>
            <a:r>
              <a:rPr lang="de-DE" dirty="0" smtClean="0"/>
              <a:t> in Bayern werden auch am BFL angeboten</a:t>
            </a:r>
            <a:r>
              <a:rPr lang="ru-RU" dirty="0" smtClean="0"/>
              <a:t> и </a:t>
            </a:r>
            <a:r>
              <a:rPr lang="de-DE" dirty="0" smtClean="0"/>
              <a:t>bereits nachgefragt.</a:t>
            </a:r>
          </a:p>
          <a:p>
            <a:r>
              <a:rPr lang="de-DE" dirty="0" smtClean="0"/>
              <a:t> </a:t>
            </a:r>
          </a:p>
          <a:p>
            <a:pPr lvl="0"/>
            <a:r>
              <a:rPr lang="de-DE" dirty="0" smtClean="0"/>
              <a:t>Seit dem Jahr 2012 wird jährlich ein zweitägiges Chinesisch-Deutsches Symposium zur Raumordnung abgehalten. Im Dialog</a:t>
            </a:r>
            <a:r>
              <a:rPr lang="ru-RU" dirty="0" smtClean="0"/>
              <a:t> и </a:t>
            </a:r>
            <a:r>
              <a:rPr lang="de-DE" dirty="0" smtClean="0"/>
              <a:t>auf gleicher Augenhöhe werden Erfahrungen</a:t>
            </a:r>
            <a:r>
              <a:rPr lang="ru-RU" dirty="0" smtClean="0"/>
              <a:t> и </a:t>
            </a:r>
            <a:r>
              <a:rPr lang="de-DE" dirty="0" smtClean="0"/>
              <a:t>Methoden </a:t>
            </a:r>
            <a:r>
              <a:rPr lang="ru-RU" dirty="0" smtClean="0"/>
              <a:t>территориального планирования и землеустройства</a:t>
            </a:r>
            <a:r>
              <a:rPr lang="de-DE" dirty="0" smtClean="0"/>
              <a:t> ausgetauscht. Aufgrund der hohen Nachfrage nach Grundlagen-</a:t>
            </a:r>
            <a:r>
              <a:rPr lang="ru-RU" dirty="0" smtClean="0"/>
              <a:t> и </a:t>
            </a:r>
            <a:r>
              <a:rPr lang="de-DE" dirty="0" smtClean="0"/>
              <a:t>Methodenwissen ist das Symposium seit 2014 mit einem jeweils dreitägigen Workshop von Praktikern für Praktiker verknüpft. Hier werden zudem aktuelle Fragestellungen der chinesischen Seite diskutiert.</a:t>
            </a:r>
          </a:p>
          <a:p>
            <a:r>
              <a:rPr lang="de-DE" dirty="0" smtClean="0"/>
              <a:t> </a:t>
            </a:r>
          </a:p>
          <a:p>
            <a:pPr lvl="0"/>
            <a:r>
              <a:rPr lang="de-DE" dirty="0" smtClean="0"/>
              <a:t>Die </a:t>
            </a:r>
            <a:r>
              <a:rPr lang="ru-RU" dirty="0" err="1" smtClean="0"/>
              <a:t>Проф.обучение</a:t>
            </a:r>
            <a:r>
              <a:rPr lang="de-DE" dirty="0" smtClean="0"/>
              <a:t> von Mitarbeitern der Land </a:t>
            </a:r>
            <a:r>
              <a:rPr lang="de-DE" dirty="0" err="1" smtClean="0"/>
              <a:t>and</a:t>
            </a:r>
            <a:r>
              <a:rPr lang="de-DE" dirty="0" smtClean="0"/>
              <a:t> Resources Verwaltung</a:t>
            </a:r>
            <a:r>
              <a:rPr lang="ru-RU" dirty="0" smtClean="0"/>
              <a:t> и </a:t>
            </a:r>
            <a:r>
              <a:rPr lang="de-DE" dirty="0" smtClean="0"/>
              <a:t>auch der Universitäten im Rahmen des TUM Masterstudiengangs Land Management </a:t>
            </a:r>
            <a:r>
              <a:rPr lang="de-DE" dirty="0" err="1" smtClean="0"/>
              <a:t>and</a:t>
            </a:r>
            <a:r>
              <a:rPr lang="de-DE" dirty="0" smtClean="0"/>
              <a:t> Land </a:t>
            </a:r>
            <a:r>
              <a:rPr lang="de-DE" dirty="0" err="1" smtClean="0"/>
              <a:t>Tenure</a:t>
            </a:r>
            <a:r>
              <a:rPr lang="de-DE" dirty="0" smtClean="0"/>
              <a:t> soll wieder intensiviert werden. Dies ist für einen breiteren </a:t>
            </a:r>
            <a:r>
              <a:rPr lang="ru-RU" dirty="0" smtClean="0"/>
              <a:t>Передача знаний</a:t>
            </a:r>
            <a:r>
              <a:rPr lang="de-DE" dirty="0" smtClean="0"/>
              <a:t> von Methoden unbedingt erforderlich. Zudem kann damit der Ausbau des </a:t>
            </a:r>
            <a:r>
              <a:rPr lang="ru-RU" dirty="0" smtClean="0"/>
              <a:t>сети</a:t>
            </a:r>
            <a:r>
              <a:rPr lang="de-DE" dirty="0" smtClean="0"/>
              <a:t>s mit weiteren chinesischen Alumni des Masterstudiengangs vorangetrieben</a:t>
            </a:r>
            <a:r>
              <a:rPr lang="ru-RU" dirty="0" smtClean="0"/>
              <a:t> и </a:t>
            </a:r>
            <a:r>
              <a:rPr lang="de-DE" dirty="0" smtClean="0"/>
              <a:t>mit besonders ausgebildeten Multiplikatoren besetzt werden. Aufgrund sich verändernder Rahmenbedingungen </a:t>
            </a:r>
            <a:r>
              <a:rPr lang="ru-RU" dirty="0" smtClean="0"/>
              <a:t>в Китае</a:t>
            </a:r>
            <a:r>
              <a:rPr lang="de-DE" dirty="0" smtClean="0"/>
              <a:t> müssen auch hier neue Wege begangen werden, um es Mitarbeitern der Verwaltung wieder zu ermöglichen, am Studiengang zu partizipieren. Bei der Teilnahme von chinesischen Hochschulmitarbeitern geht es um den wissenschaftlichen Austausch, die Förderung</a:t>
            </a:r>
            <a:r>
              <a:rPr lang="ru-RU" dirty="0" smtClean="0"/>
              <a:t> и </a:t>
            </a:r>
            <a:r>
              <a:rPr lang="de-DE" dirty="0" smtClean="0"/>
              <a:t>Aktivierung von Hochschulkooperationen</a:t>
            </a:r>
            <a:r>
              <a:rPr lang="ru-RU" dirty="0" smtClean="0"/>
              <a:t> и </a:t>
            </a:r>
            <a:r>
              <a:rPr lang="de-DE" dirty="0" smtClean="0"/>
              <a:t>die Etablierung von Fort-</a:t>
            </a:r>
            <a:r>
              <a:rPr lang="ru-RU" dirty="0" smtClean="0"/>
              <a:t> и </a:t>
            </a:r>
            <a:r>
              <a:rPr lang="de-DE" dirty="0" smtClean="0"/>
              <a:t>Weiter</a:t>
            </a:r>
            <a:r>
              <a:rPr lang="ru-RU" dirty="0" smtClean="0"/>
              <a:t>Образование</a:t>
            </a:r>
            <a:r>
              <a:rPr lang="de-DE" dirty="0" err="1" smtClean="0"/>
              <a:t>sprogrammen</a:t>
            </a:r>
            <a:r>
              <a:rPr lang="de-DE" dirty="0" smtClean="0"/>
              <a:t> </a:t>
            </a:r>
            <a:r>
              <a:rPr lang="ru-RU" dirty="0" smtClean="0"/>
              <a:t>в Китае</a:t>
            </a:r>
            <a:r>
              <a:rPr lang="de-DE" dirty="0" smtClean="0"/>
              <a:t> unter Beteiligung deutscher Stellen.</a:t>
            </a:r>
          </a:p>
          <a:p>
            <a:r>
              <a:rPr lang="de-DE" dirty="0" smtClean="0"/>
              <a:t> </a:t>
            </a:r>
          </a:p>
          <a:p>
            <a:pPr lvl="0"/>
            <a:r>
              <a:rPr lang="de-DE" dirty="0" smtClean="0"/>
              <a:t>Im Jahr 2015 hat das </a:t>
            </a:r>
            <a:r>
              <a:rPr lang="ru-RU" dirty="0" smtClean="0"/>
              <a:t>переустройства земель</a:t>
            </a:r>
            <a:r>
              <a:rPr lang="de-DE" dirty="0" err="1" smtClean="0"/>
              <a:t>szentrum</a:t>
            </a:r>
            <a:r>
              <a:rPr lang="de-DE" dirty="0" smtClean="0"/>
              <a:t> des Ministeriums für Land</a:t>
            </a:r>
            <a:r>
              <a:rPr lang="ru-RU" dirty="0" smtClean="0"/>
              <a:t> и </a:t>
            </a:r>
            <a:r>
              <a:rPr lang="de-DE" dirty="0" smtClean="0"/>
              <a:t>Ressourcen in Kooperation mit der </a:t>
            </a:r>
            <a:r>
              <a:rPr lang="ru-RU" dirty="0" smtClean="0"/>
              <a:t>ФХЗ</a:t>
            </a:r>
            <a:r>
              <a:rPr lang="de-DE" dirty="0" smtClean="0"/>
              <a:t> ein zweitägiges internationales Symposium zum Themenkomplex </a:t>
            </a:r>
            <a:r>
              <a:rPr lang="ru-RU" dirty="0" smtClean="0"/>
              <a:t>переустройства земель и развития сельской местности</a:t>
            </a:r>
            <a:r>
              <a:rPr lang="de-DE" dirty="0" smtClean="0"/>
              <a:t> am BFL in </a:t>
            </a:r>
            <a:r>
              <a:rPr lang="de-DE" dirty="0" err="1" smtClean="0"/>
              <a:t>Qingzhou</a:t>
            </a:r>
            <a:r>
              <a:rPr lang="de-DE" dirty="0" smtClean="0"/>
              <a:t> (und nicht in Peking oder Shanghai oder Wuhan o.ä.) abgehalten. Damit unterstrich das MLR die chinaweite Bedeutung des BFL in der </a:t>
            </a:r>
            <a:r>
              <a:rPr lang="ru-RU" dirty="0" smtClean="0"/>
              <a:t>провинция</a:t>
            </a:r>
            <a:r>
              <a:rPr lang="de-DE" dirty="0" smtClean="0"/>
              <a:t>. Anlass waren das zehnjährige Jubiläum der Aufnahme des Lehrbetriebs am BFL sowie 25 Jahre </a:t>
            </a:r>
            <a:r>
              <a:rPr lang="ru-RU" dirty="0" smtClean="0"/>
              <a:t>План</a:t>
            </a:r>
            <a:r>
              <a:rPr lang="de-DE" dirty="0" err="1" smtClean="0"/>
              <a:t>ungsbeginn</a:t>
            </a:r>
            <a:r>
              <a:rPr lang="de-DE" dirty="0" smtClean="0"/>
              <a:t> in </a:t>
            </a:r>
            <a:r>
              <a:rPr lang="ru-RU" dirty="0" smtClean="0"/>
              <a:t>Нан Жан </a:t>
            </a:r>
            <a:r>
              <a:rPr lang="ru-RU" dirty="0" err="1" smtClean="0"/>
              <a:t>Лоу</a:t>
            </a:r>
            <a:r>
              <a:rPr lang="de-DE" dirty="0" smtClean="0"/>
              <a:t>. Mit diesen Anlässen wurde die lose Folge von internationalen Symposien (1997, 2002, 2004, 2009) wieder aufgenommen. Aufgrund des Erfolges</a:t>
            </a:r>
            <a:r>
              <a:rPr lang="ru-RU" dirty="0" smtClean="0"/>
              <a:t> и </a:t>
            </a:r>
            <a:r>
              <a:rPr lang="de-DE" dirty="0" smtClean="0"/>
              <a:t>des persönlichen Feedbacks des Vizeministers für Land</a:t>
            </a:r>
            <a:r>
              <a:rPr lang="ru-RU" dirty="0" smtClean="0"/>
              <a:t> и </a:t>
            </a:r>
            <a:r>
              <a:rPr lang="de-DE" dirty="0" smtClean="0"/>
              <a:t>Ressourcen, der selbst aktiv zum Symposium beigetragen hat, soll künftig eine jährliche </a:t>
            </a:r>
            <a:r>
              <a:rPr lang="de-DE" dirty="0" err="1" smtClean="0"/>
              <a:t>Symposienreihe</a:t>
            </a:r>
            <a:r>
              <a:rPr lang="de-DE" dirty="0" smtClean="0"/>
              <a:t> etabliert werden.</a:t>
            </a:r>
          </a:p>
          <a:p>
            <a:r>
              <a:rPr lang="de-DE" dirty="0" smtClean="0"/>
              <a:t> </a:t>
            </a:r>
          </a:p>
          <a:p>
            <a:pPr lvl="0"/>
            <a:r>
              <a:rPr lang="de-DE" dirty="0" smtClean="0"/>
              <a:t>Der Fachdialog mit dem </a:t>
            </a:r>
            <a:r>
              <a:rPr lang="ru-RU" dirty="0" smtClean="0"/>
              <a:t>переустройства земель</a:t>
            </a:r>
            <a:r>
              <a:rPr lang="de-DE" dirty="0" err="1" smtClean="0"/>
              <a:t>szentrum</a:t>
            </a:r>
            <a:r>
              <a:rPr lang="ru-RU" dirty="0" smtClean="0"/>
              <a:t> и </a:t>
            </a:r>
            <a:r>
              <a:rPr lang="de-DE" dirty="0" smtClean="0"/>
              <a:t>dem China Land Survey </a:t>
            </a:r>
            <a:r>
              <a:rPr lang="de-DE" dirty="0" err="1" smtClean="0"/>
              <a:t>and</a:t>
            </a:r>
            <a:r>
              <a:rPr lang="de-DE" dirty="0" smtClean="0"/>
              <a:t> </a:t>
            </a:r>
            <a:r>
              <a:rPr lang="ru-RU" dirty="0" smtClean="0"/>
              <a:t>План</a:t>
            </a:r>
            <a:r>
              <a:rPr lang="de-DE" dirty="0" err="1" smtClean="0"/>
              <a:t>ning</a:t>
            </a:r>
            <a:r>
              <a:rPr lang="de-DE" dirty="0" smtClean="0"/>
              <a:t> Institute wurde seit dem Jahr 2012 intensiviert. Aktuelle Fragestellungen der chinesischen Partner werden direkt erörtert</a:t>
            </a:r>
            <a:r>
              <a:rPr lang="ru-RU" dirty="0" smtClean="0"/>
              <a:t> и </a:t>
            </a:r>
            <a:r>
              <a:rPr lang="de-DE" dirty="0" smtClean="0"/>
              <a:t>/oder in fachlichen Seminaren</a:t>
            </a:r>
            <a:r>
              <a:rPr lang="ru-RU" dirty="0" smtClean="0"/>
              <a:t> и </a:t>
            </a:r>
            <a:r>
              <a:rPr lang="de-DE" dirty="0" smtClean="0"/>
              <a:t>Workshops aufgearbeitet. Hierzu werden auch deutsche Kurzzeitexperten eingeladen. Kernthemen waren Unternehmensflurbereinigung, </a:t>
            </a:r>
            <a:r>
              <a:rPr lang="ru-RU" dirty="0" smtClean="0"/>
              <a:t>Ландшафт</a:t>
            </a:r>
            <a:r>
              <a:rPr lang="de-DE" dirty="0" smtClean="0"/>
              <a:t>s</a:t>
            </a:r>
            <a:r>
              <a:rPr lang="ru-RU" dirty="0" smtClean="0"/>
              <a:t>План</a:t>
            </a:r>
            <a:r>
              <a:rPr lang="de-DE" dirty="0" err="1" smtClean="0"/>
              <a:t>ung</a:t>
            </a:r>
            <a:r>
              <a:rPr lang="de-DE" dirty="0" smtClean="0"/>
              <a:t>, Bodenrehabilitation. Aktuell ist das BFL in die Erarbeitung einer gesetzlichen Grundlage </a:t>
            </a:r>
            <a:r>
              <a:rPr lang="ru-RU" dirty="0" smtClean="0"/>
              <a:t>по землеустройству</a:t>
            </a:r>
            <a:r>
              <a:rPr lang="de-DE" dirty="0" smtClean="0"/>
              <a:t> eingebunden. Fachliche Seminare</a:t>
            </a:r>
            <a:r>
              <a:rPr lang="ru-RU" dirty="0" smtClean="0"/>
              <a:t> и </a:t>
            </a:r>
            <a:r>
              <a:rPr lang="de-DE" dirty="0" smtClean="0"/>
              <a:t>inhaltliche Erläuterungen zur Gesetzgebung </a:t>
            </a:r>
            <a:r>
              <a:rPr lang="ru-RU" dirty="0" smtClean="0"/>
              <a:t>в Германии</a:t>
            </a:r>
            <a:r>
              <a:rPr lang="de-DE" dirty="0" smtClean="0"/>
              <a:t> sind daher momentan ein Schwerpunkt. </a:t>
            </a:r>
          </a:p>
          <a:p>
            <a:endParaRPr lang="de-DE" baseline="0" dirty="0" smtClean="0"/>
          </a:p>
          <a:p>
            <a:endParaRPr lang="de-DE" dirty="0"/>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46C5C-E413-42B3-BD5C-5D62A87A6E5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170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684">
              <a:defRPr/>
            </a:pPr>
            <a:r>
              <a:rPr lang="de-DE" dirty="0" smtClean="0"/>
              <a:t>Das </a:t>
            </a:r>
            <a:r>
              <a:rPr lang="ru-RU" dirty="0" smtClean="0"/>
              <a:t>проект</a:t>
            </a:r>
            <a:r>
              <a:rPr lang="de-DE" dirty="0" smtClean="0"/>
              <a:t> </a:t>
            </a:r>
            <a:r>
              <a:rPr lang="ru-RU" i="1" dirty="0" smtClean="0"/>
              <a:t>Нан Жан </a:t>
            </a:r>
            <a:r>
              <a:rPr lang="ru-RU" i="1" dirty="0" err="1" smtClean="0"/>
              <a:t>Лоу</a:t>
            </a:r>
            <a:r>
              <a:rPr lang="de-DE" dirty="0" smtClean="0"/>
              <a:t> kann als voller Erfolg bezeichnet werden. </a:t>
            </a:r>
            <a:r>
              <a:rPr lang="de-DE" i="1" dirty="0" smtClean="0"/>
              <a:t>Es ist ein nationales </a:t>
            </a:r>
            <a:r>
              <a:rPr lang="ru-RU" i="1" dirty="0" smtClean="0"/>
              <a:t>Пилотный проект</a:t>
            </a:r>
            <a:r>
              <a:rPr lang="de-DE" i="1" dirty="0" smtClean="0"/>
              <a:t> bezüglich </a:t>
            </a:r>
            <a:r>
              <a:rPr lang="ru-RU" i="1" dirty="0" smtClean="0"/>
              <a:t>переустройства земель и развития сельской местности</a:t>
            </a:r>
            <a:r>
              <a:rPr lang="de-DE" i="1" dirty="0" smtClean="0"/>
              <a:t> geworden.</a:t>
            </a:r>
            <a:r>
              <a:rPr lang="de-DE" dirty="0" smtClean="0"/>
              <a:t> Hier wurde die erste moderne </a:t>
            </a:r>
            <a:r>
              <a:rPr lang="ru-RU" dirty="0" smtClean="0"/>
              <a:t>переустройства земель и </a:t>
            </a:r>
            <a:r>
              <a:rPr lang="de-DE" dirty="0" smtClean="0"/>
              <a:t>Dorf</a:t>
            </a:r>
            <a:r>
              <a:rPr lang="ru-RU" dirty="0" smtClean="0"/>
              <a:t>развитие</a:t>
            </a:r>
            <a:r>
              <a:rPr lang="de-DE" dirty="0" smtClean="0"/>
              <a:t> nach der Öffnung Chinas durchgeführt. Entgegen dem chinesischen Trend  ist die Einwohnerzahl dieses Dorfes von 3.800 zu Beginn der </a:t>
            </a:r>
            <a:r>
              <a:rPr lang="ru-RU" dirty="0" smtClean="0"/>
              <a:t>Мера </a:t>
            </a:r>
            <a:r>
              <a:rPr lang="de-DE" dirty="0" smtClean="0"/>
              <a:t>auf 4.200 Einwohner (Stand 2015) gestiegen. Auch das Pro Kopf Einkommen ist kontinuierlich gewachsen. Im Jahr 2014 lag es bei ca. 19.000 Yuan</a:t>
            </a:r>
            <a:r>
              <a:rPr lang="ru-RU" dirty="0" smtClean="0"/>
              <a:t> и </a:t>
            </a:r>
            <a:r>
              <a:rPr lang="de-DE" dirty="0" smtClean="0"/>
              <a:t>liegt damit deutlich über dem Durchschnitt der ländlichen Räume der </a:t>
            </a:r>
            <a:r>
              <a:rPr lang="ru-RU" dirty="0" smtClean="0"/>
              <a:t>провинция </a:t>
            </a:r>
            <a:r>
              <a:rPr lang="ru-RU" dirty="0" err="1" smtClean="0"/>
              <a:t>Шандонг</a:t>
            </a:r>
            <a:r>
              <a:rPr lang="de-DE" dirty="0" smtClean="0"/>
              <a:t> (11.882 Yuan)</a:t>
            </a:r>
            <a:r>
              <a:rPr lang="ru-RU" dirty="0" smtClean="0"/>
              <a:t> и </a:t>
            </a:r>
            <a:r>
              <a:rPr lang="de-DE" dirty="0" smtClean="0"/>
              <a:t>über dem chinesischen Durchschnitt der Einkommen für den ländlichen Raum (10.489 Yuan; vgl. Xinhua Agentur). Auch im Vergleich zur Stadt (Durchschnitt in </a:t>
            </a:r>
            <a:r>
              <a:rPr lang="de-DE" dirty="0" err="1" smtClean="0"/>
              <a:t>Shandong</a:t>
            </a:r>
            <a:r>
              <a:rPr lang="de-DE" dirty="0" smtClean="0"/>
              <a:t> 29.222 Yuan, chinaweiter Durchschnitt 28.844 Yuan) kann dieses Ergebnis unter Berücksichtigung der wesentlich niedrigeren Lebenshaltungskosten als sehr gut angesehen werden. Die wegfallenden Arbeitsplätze in </a:t>
            </a:r>
            <a:r>
              <a:rPr lang="ru-RU" dirty="0" smtClean="0"/>
              <a:t>сельского хоз-ва</a:t>
            </a:r>
            <a:r>
              <a:rPr lang="de-DE" dirty="0" smtClean="0"/>
              <a:t> (zu Beginn der </a:t>
            </a:r>
            <a:r>
              <a:rPr lang="ru-RU" dirty="0" smtClean="0"/>
              <a:t>Мера </a:t>
            </a:r>
            <a:r>
              <a:rPr lang="de-DE" dirty="0" smtClean="0"/>
              <a:t>waren 100 Prozent der Bewohner Landwirte) konnten im Rahmen der Dorf-</a:t>
            </a:r>
            <a:r>
              <a:rPr lang="ru-RU" dirty="0" smtClean="0"/>
              <a:t> и </a:t>
            </a:r>
            <a:r>
              <a:rPr lang="de-DE" dirty="0" smtClean="0"/>
              <a:t>Flur</a:t>
            </a:r>
            <a:r>
              <a:rPr lang="ru-RU" dirty="0" smtClean="0"/>
              <a:t>развитие</a:t>
            </a:r>
            <a:r>
              <a:rPr lang="de-DE" dirty="0" smtClean="0"/>
              <a:t> durch begleitende Qualifizierungsmaßnahmen im Rahmen der beruflichen </a:t>
            </a:r>
            <a:r>
              <a:rPr lang="ru-RU" dirty="0" smtClean="0"/>
              <a:t>Образование и </a:t>
            </a:r>
            <a:r>
              <a:rPr lang="de-DE" dirty="0" smtClean="0"/>
              <a:t>Beschäftigung in dorfeigenen Betrieben vollständig kompensiert werden. Die Quote der in </a:t>
            </a:r>
            <a:r>
              <a:rPr lang="ru-RU" dirty="0" smtClean="0"/>
              <a:t>сельского хоз-ва</a:t>
            </a:r>
            <a:r>
              <a:rPr lang="de-DE" dirty="0" smtClean="0"/>
              <a:t> Beschäftigten liegt im Jahr 2015 bei knapp unter 50 Prozent. Zudem konnte die Wertschöpfung in </a:t>
            </a:r>
            <a:r>
              <a:rPr lang="ru-RU" dirty="0" smtClean="0"/>
              <a:t>сельского хоз-ва</a:t>
            </a:r>
            <a:r>
              <a:rPr lang="de-DE" dirty="0" smtClean="0"/>
              <a:t> gesteigert werden. </a:t>
            </a:r>
          </a:p>
          <a:p>
            <a:endParaRPr lang="de-DE" dirty="0"/>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46C5C-E413-42B3-BD5C-5D62A87A6E5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92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Basis</a:t>
            </a:r>
            <a:r>
              <a:rPr lang="de-DE" baseline="0" smtClean="0"/>
              <a:t> für die vomVizeminister angefragte Themenaufweitung</a:t>
            </a:r>
            <a:endParaRPr lang="de-DE"/>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14</a:t>
            </a:fld>
            <a:endParaRPr lang="de-DE"/>
          </a:p>
        </p:txBody>
      </p:sp>
    </p:spTree>
    <p:extLst>
      <p:ext uri="{BB962C8B-B14F-4D97-AF65-F5344CB8AC3E}">
        <p14:creationId xmlns:p14="http://schemas.microsoft.com/office/powerpoint/2010/main" val="3787663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Lebensmittelverarbeitung</a:t>
            </a:r>
          </a:p>
          <a:p>
            <a:r>
              <a:rPr lang="de-DE" dirty="0" smtClean="0"/>
              <a:t>Wein</a:t>
            </a:r>
            <a:r>
              <a:rPr lang="ru-RU" baseline="0" dirty="0" smtClean="0"/>
              <a:t> и </a:t>
            </a:r>
            <a:r>
              <a:rPr lang="de-DE" baseline="0" dirty="0" smtClean="0"/>
              <a:t>Likörherstellung</a:t>
            </a:r>
          </a:p>
          <a:p>
            <a:r>
              <a:rPr lang="de-DE" baseline="0" dirty="0" smtClean="0"/>
              <a:t>Verantwortung von </a:t>
            </a:r>
            <a:r>
              <a:rPr lang="de-DE" baseline="0" dirty="0" err="1" smtClean="0"/>
              <a:t>chinesisschen</a:t>
            </a:r>
            <a:r>
              <a:rPr lang="de-DE" baseline="0" dirty="0" smtClean="0"/>
              <a:t> </a:t>
            </a:r>
            <a:r>
              <a:rPr lang="de-DE" baseline="0" dirty="0" err="1" smtClean="0"/>
              <a:t>Berufsschullen</a:t>
            </a:r>
            <a:endParaRPr lang="de-DE" baseline="0" dirty="0" smtClean="0"/>
          </a:p>
          <a:p>
            <a:endParaRPr lang="de-DE" baseline="0" dirty="0" smtClean="0"/>
          </a:p>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15</a:t>
            </a:fld>
            <a:endParaRPr lang="de-DE"/>
          </a:p>
        </p:txBody>
      </p:sp>
    </p:spTree>
    <p:extLst>
      <p:ext uri="{BB962C8B-B14F-4D97-AF65-F5344CB8AC3E}">
        <p14:creationId xmlns:p14="http://schemas.microsoft.com/office/powerpoint/2010/main" val="199848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Kontaktaufnahme</a:t>
            </a:r>
            <a:r>
              <a:rPr lang="de-DE" baseline="0" dirty="0" smtClean="0"/>
              <a:t> mit der </a:t>
            </a:r>
            <a:r>
              <a:rPr lang="ru-RU" baseline="0" dirty="0" smtClean="0"/>
              <a:t>ФХЗ</a:t>
            </a:r>
            <a:r>
              <a:rPr lang="de-DE" baseline="0" dirty="0" smtClean="0"/>
              <a:t> – nicht aktives Angehen der Partner</a:t>
            </a:r>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87846C5C-E413-42B3-BD5C-5D62A87A6E5C}" type="slidenum">
              <a:rPr lang="de-DE" smtClean="0"/>
              <a:pPr/>
              <a:t>16</a:t>
            </a:fld>
            <a:endParaRPr lang="de-DE"/>
          </a:p>
        </p:txBody>
      </p:sp>
    </p:spTree>
    <p:extLst>
      <p:ext uri="{BB962C8B-B14F-4D97-AF65-F5344CB8AC3E}">
        <p14:creationId xmlns:p14="http://schemas.microsoft.com/office/powerpoint/2010/main" val="2869921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05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a:defRPr sz="2500"/>
            </a:lvl1pPr>
          </a:lstStyle>
          <a:p>
            <a:r>
              <a:rPr lang="de-DE" smtClean="0"/>
              <a:t>Titelmasterformat durch Klicken bearbeiten</a:t>
            </a:r>
            <a:endParaRPr lang="de-DE" dirty="0"/>
          </a:p>
        </p:txBody>
      </p:sp>
    </p:spTree>
    <p:extLst>
      <p:ext uri="{BB962C8B-B14F-4D97-AF65-F5344CB8AC3E}">
        <p14:creationId xmlns:p14="http://schemas.microsoft.com/office/powerpoint/2010/main" val="312305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23392" y="2060848"/>
            <a:ext cx="11041227" cy="3888432"/>
          </a:xfrm>
        </p:spPr>
        <p:txBody>
          <a:bodyPr>
            <a:normAutofit/>
          </a:bodyPr>
          <a:lstStyle>
            <a:lvl1pPr marL="0" indent="0" algn="l">
              <a:buNone/>
              <a:defRPr sz="1800">
                <a:solidFill>
                  <a:schemeClr val="tx1">
                    <a:lumMod val="95000"/>
                    <a:lumOff val="5000"/>
                  </a:schemeClr>
                </a:solidFill>
                <a:latin typeface="Unit Rounded Off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381697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3"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userDrawn="1"/>
        </p:nvSpPr>
        <p:spPr bwMode="auto">
          <a:xfrm>
            <a:off x="554567" y="449264"/>
            <a:ext cx="325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de-DE" sz="1200" b="0" i="0" u="none" strike="noStrike" kern="1200" cap="none" spc="0" normalizeH="0" baseline="0" noProof="0" smtClean="0">
                <a:ln>
                  <a:noFill/>
                </a:ln>
                <a:solidFill>
                  <a:srgbClr val="C0504D"/>
                </a:solidFill>
                <a:effectLst/>
                <a:uLnTx/>
                <a:uFillTx/>
                <a:latin typeface="Arial" charset="0"/>
                <a:ea typeface="+mn-ea"/>
                <a:cs typeface="+mn-cs"/>
              </a:rPr>
              <a:t>Technische Universität München</a:t>
            </a:r>
          </a:p>
        </p:txBody>
      </p:sp>
      <p:pic>
        <p:nvPicPr>
          <p:cNvPr id="5"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userDrawn="1"/>
        </p:nvSpPr>
        <p:spPr bwMode="auto">
          <a:xfrm>
            <a:off x="554567" y="449264"/>
            <a:ext cx="325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de-DE" sz="1200" b="0" i="0" u="none" strike="noStrike" kern="1200" cap="none" spc="0" normalizeH="0" baseline="0" noProof="0" smtClean="0">
                <a:ln>
                  <a:noFill/>
                </a:ln>
                <a:solidFill>
                  <a:srgbClr val="C0504D"/>
                </a:solidFill>
                <a:effectLst/>
                <a:uLnTx/>
                <a:uFillTx/>
                <a:latin typeface="Arial" charset="0"/>
                <a:ea typeface="+mn-ea"/>
                <a:cs typeface="+mn-cs"/>
              </a:rPr>
              <a:t>Technische Universität München</a:t>
            </a:r>
          </a:p>
        </p:txBody>
      </p:sp>
      <p:sp>
        <p:nvSpPr>
          <p:cNvPr id="7" name="Text Box 8"/>
          <p:cNvSpPr txBox="1">
            <a:spLocks noChangeArrowheads="1"/>
          </p:cNvSpPr>
          <p:nvPr userDrawn="1"/>
        </p:nvSpPr>
        <p:spPr bwMode="auto">
          <a:xfrm>
            <a:off x="814917" y="6092825"/>
            <a:ext cx="10657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Helvetica Neue" charset="0"/>
              <a:ea typeface="+mn-ea"/>
              <a:cs typeface="Arial" charset="0"/>
            </a:endParaRPr>
          </a:p>
        </p:txBody>
      </p:sp>
      <p:pic>
        <p:nvPicPr>
          <p:cNvPr id="8" name="Grafik 1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16118" y="82551"/>
            <a:ext cx="1104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7"/>
          <p:cNvSpPr txBox="1">
            <a:spLocks noChangeArrowheads="1"/>
          </p:cNvSpPr>
          <p:nvPr userDrawn="1"/>
        </p:nvSpPr>
        <p:spPr bwMode="auto">
          <a:xfrm>
            <a:off x="459317" y="373063"/>
            <a:ext cx="336126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smtClean="0">
                <a:ln>
                  <a:noFill/>
                </a:ln>
                <a:solidFill>
                  <a:srgbClr val="3889F7"/>
                </a:solidFill>
                <a:effectLst/>
                <a:uLnTx/>
                <a:uFillTx/>
                <a:latin typeface="Arial" pitchFamily="34" charset="0"/>
                <a:ea typeface="+mn-ea"/>
                <a:cs typeface="Arial" pitchFamily="34" charset="0"/>
              </a:rPr>
              <a:t>Hanns-Seidel-Foundation</a:t>
            </a:r>
          </a:p>
        </p:txBody>
      </p:sp>
      <p:sp>
        <p:nvSpPr>
          <p:cNvPr id="11268" name="Rectangle 4"/>
          <p:cNvSpPr>
            <a:spLocks noGrp="1" noChangeArrowheads="1"/>
          </p:cNvSpPr>
          <p:nvPr>
            <p:ph type="subTitle" idx="1" hasCustomPrompt="1"/>
          </p:nvPr>
        </p:nvSpPr>
        <p:spPr>
          <a:xfrm>
            <a:off x="677334" y="3429000"/>
            <a:ext cx="10837333" cy="1752600"/>
          </a:xfrm>
        </p:spPr>
        <p:txBody>
          <a:bodyPr/>
          <a:lstStyle>
            <a:lvl1pPr marL="0" indent="0" algn="ctr">
              <a:buFontTx/>
              <a:buNone/>
              <a:defRPr>
                <a:solidFill>
                  <a:schemeClr val="tx1"/>
                </a:solidFill>
              </a:defRPr>
            </a:lvl1pPr>
          </a:lstStyle>
          <a:p>
            <a:r>
              <a:rPr lang="de-DE"/>
              <a:t>Master-Untertitelformat bearbeiten</a:t>
            </a:r>
          </a:p>
        </p:txBody>
      </p:sp>
    </p:spTree>
    <p:extLst>
      <p:ext uri="{BB962C8B-B14F-4D97-AF65-F5344CB8AC3E}">
        <p14:creationId xmlns:p14="http://schemas.microsoft.com/office/powerpoint/2010/main" val="1011286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838200" y="6356352"/>
            <a:ext cx="2743200" cy="365125"/>
          </a:xfrm>
          <a:prstGeom prst="rect">
            <a:avLst/>
          </a:prstGeom>
        </p:spPr>
        <p:txBody>
          <a:bodyPr/>
          <a:lstStyle/>
          <a:p>
            <a:fld id="{C0D18E5A-56FD-4D32-9F09-60596A5CE964}" type="datetimeFigureOut">
              <a:rPr lang="de-DE" smtClean="0">
                <a:solidFill>
                  <a:prstClr val="black"/>
                </a:solidFill>
              </a:rPr>
              <a:pPr/>
              <a:t>05.12.2018</a:t>
            </a:fld>
            <a:endParaRPr lang="de-DE">
              <a:solidFill>
                <a:prstClr val="black"/>
              </a:solidFill>
            </a:endParaRPr>
          </a:p>
        </p:txBody>
      </p:sp>
      <p:sp>
        <p:nvSpPr>
          <p:cNvPr id="5" name="Fußzeilenplatzhalter 4"/>
          <p:cNvSpPr>
            <a:spLocks noGrp="1"/>
          </p:cNvSpPr>
          <p:nvPr>
            <p:ph type="ftr" sz="quarter" idx="11"/>
          </p:nvPr>
        </p:nvSpPr>
        <p:spPr>
          <a:xfrm>
            <a:off x="4038600" y="6356352"/>
            <a:ext cx="4114800" cy="365125"/>
          </a:xfrm>
          <a:prstGeom prst="rect">
            <a:avLst/>
          </a:prstGeom>
        </p:spPr>
        <p:txBody>
          <a:bodyPr/>
          <a:lstStyle/>
          <a:p>
            <a:endParaRPr lang="de-DE">
              <a:solidFill>
                <a:prstClr val="black"/>
              </a:solidFill>
            </a:endParaRPr>
          </a:p>
        </p:txBody>
      </p:sp>
      <p:sp>
        <p:nvSpPr>
          <p:cNvPr id="6" name="Foliennummernplatzhalter 5"/>
          <p:cNvSpPr>
            <a:spLocks noGrp="1"/>
          </p:cNvSpPr>
          <p:nvPr>
            <p:ph type="sldNum" sz="quarter" idx="12"/>
          </p:nvPr>
        </p:nvSpPr>
        <p:spPr>
          <a:xfrm>
            <a:off x="8610600" y="6356352"/>
            <a:ext cx="2743200" cy="365125"/>
          </a:xfrm>
          <a:prstGeom prst="rect">
            <a:avLst/>
          </a:prstGeom>
        </p:spPr>
        <p:txBody>
          <a:bodyPr/>
          <a:lstStyle/>
          <a:p>
            <a:fld id="{45849745-9B98-447F-8EAA-9EA015B9944C}" type="slidenum">
              <a:rPr lang="de-DE" smtClean="0">
                <a:solidFill>
                  <a:prstClr val="black"/>
                </a:solidFill>
              </a:rPr>
              <a:pPr/>
              <a:t>‹#›</a:t>
            </a:fld>
            <a:endParaRPr lang="de-DE">
              <a:solidFill>
                <a:prstClr val="black"/>
              </a:solidFill>
            </a:endParaRPr>
          </a:p>
        </p:txBody>
      </p:sp>
    </p:spTree>
    <p:extLst>
      <p:ext uri="{BB962C8B-B14F-4D97-AF65-F5344CB8AC3E}">
        <p14:creationId xmlns:p14="http://schemas.microsoft.com/office/powerpoint/2010/main" val="207633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609600" y="6356351"/>
            <a:ext cx="2844800" cy="365125"/>
          </a:xfrm>
          <a:prstGeom prst="rect">
            <a:avLst/>
          </a:prstGeom>
        </p:spPr>
        <p:txBody>
          <a:bodyPr/>
          <a:lstStyle/>
          <a:p>
            <a:fld id="{817B9017-A4E2-4D51-A67C-41198B7479E9}" type="datetimeFigureOut">
              <a:rPr lang="de-DE" smtClean="0">
                <a:solidFill>
                  <a:prstClr val="black"/>
                </a:solidFill>
              </a:rPr>
              <a:pPr/>
              <a:t>05.12.2018</a:t>
            </a:fld>
            <a:endParaRPr lang="de-DE">
              <a:solidFill>
                <a:prstClr val="black"/>
              </a:solidFill>
            </a:endParaRPr>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a:solidFill>
                <a:prstClr val="black"/>
              </a:solidFill>
            </a:endParaRPr>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A2FD13C-CB6B-4E62-90F3-A046C1F956DB}" type="slidenum">
              <a:rPr lang="de-DE" smtClean="0">
                <a:solidFill>
                  <a:prstClr val="black"/>
                </a:solidFill>
              </a:rPr>
              <a:pPr/>
              <a:t>‹#›</a:t>
            </a:fld>
            <a:endParaRPr lang="de-DE">
              <a:solidFill>
                <a:prstClr val="black"/>
              </a:solidFill>
            </a:endParaRPr>
          </a:p>
        </p:txBody>
      </p:sp>
    </p:spTree>
    <p:extLst>
      <p:ext uri="{BB962C8B-B14F-4D97-AF65-F5344CB8AC3E}">
        <p14:creationId xmlns:p14="http://schemas.microsoft.com/office/powerpoint/2010/main" val="137348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C7E2A21-E1AD-4CB0-8D78-214E6C54D198}" type="datetimeFigureOut">
              <a:rPr lang="de-DE" smtClean="0">
                <a:solidFill>
                  <a:prstClr val="black"/>
                </a:solidFill>
              </a:rPr>
              <a:pPr/>
              <a:t>05.12.2018</a:t>
            </a:fld>
            <a:endParaRPr lang="de-DE">
              <a:solidFill>
                <a:prstClr val="black"/>
              </a:solidFill>
            </a:endParaRPr>
          </a:p>
        </p:txBody>
      </p:sp>
      <p:sp>
        <p:nvSpPr>
          <p:cNvPr id="3" name="Fußzeilenplatzhalter 2"/>
          <p:cNvSpPr>
            <a:spLocks noGrp="1"/>
          </p:cNvSpPr>
          <p:nvPr>
            <p:ph type="ftr" sz="quarter" idx="11"/>
          </p:nvPr>
        </p:nvSpPr>
        <p:spPr/>
        <p:txBody>
          <a:bodyPr/>
          <a:lstStyle/>
          <a:p>
            <a:endParaRPr lang="de-DE">
              <a:solidFill>
                <a:prstClr val="black"/>
              </a:solidFill>
            </a:endParaRPr>
          </a:p>
        </p:txBody>
      </p:sp>
      <p:sp>
        <p:nvSpPr>
          <p:cNvPr id="4" name="Foliennummernplatzhalter 3"/>
          <p:cNvSpPr>
            <a:spLocks noGrp="1"/>
          </p:cNvSpPr>
          <p:nvPr>
            <p:ph type="sldNum" sz="quarter" idx="12"/>
          </p:nvPr>
        </p:nvSpPr>
        <p:spPr/>
        <p:txBody>
          <a:bodyPr/>
          <a:lstStyle/>
          <a:p>
            <a:fld id="{89C323E6-7EE3-4732-B63F-9932DB8C2F5E}" type="slidenum">
              <a:rPr lang="de-DE" smtClean="0">
                <a:solidFill>
                  <a:prstClr val="black"/>
                </a:solidFill>
              </a:rPr>
              <a:pPr/>
              <a:t>‹#›</a:t>
            </a:fld>
            <a:endParaRPr lang="de-DE">
              <a:solidFill>
                <a:prstClr val="black"/>
              </a:solidFill>
            </a:endParaRPr>
          </a:p>
        </p:txBody>
      </p:sp>
    </p:spTree>
    <p:extLst>
      <p:ext uri="{BB962C8B-B14F-4D97-AF65-F5344CB8AC3E}">
        <p14:creationId xmlns:p14="http://schemas.microsoft.com/office/powerpoint/2010/main" val="1462190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PowerPoint-Hintergrund.png"/>
          <p:cNvPicPr>
            <a:picLocks noChangeAspect="1"/>
          </p:cNvPicPr>
          <p:nvPr/>
        </p:nvPicPr>
        <p:blipFill>
          <a:blip r:embed="rId9" cstate="print"/>
          <a:srcRect/>
          <a:stretch>
            <a:fillRect/>
          </a:stretch>
        </p:blipFill>
        <p:spPr>
          <a:xfrm>
            <a:off x="0" y="0"/>
            <a:ext cx="12240683" cy="6858000"/>
          </a:xfrm>
          <a:prstGeom prst="rect">
            <a:avLst/>
          </a:prstGeom>
        </p:spPr>
      </p:pic>
      <p:sp>
        <p:nvSpPr>
          <p:cNvPr id="2" name="Titelplatzhalter 1"/>
          <p:cNvSpPr>
            <a:spLocks noGrp="1"/>
          </p:cNvSpPr>
          <p:nvPr>
            <p:ph type="title"/>
          </p:nvPr>
        </p:nvSpPr>
        <p:spPr>
          <a:xfrm>
            <a:off x="623392" y="692696"/>
            <a:ext cx="9217024" cy="576064"/>
          </a:xfrm>
          <a:prstGeom prst="rect">
            <a:avLst/>
          </a:prstGeom>
        </p:spPr>
        <p:txBody>
          <a:bodyPr vert="horz" lIns="91440" tIns="45720" rIns="91440" bIns="45720" rtlCol="0" anchor="t">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623392" y="1700809"/>
            <a:ext cx="11041227" cy="4425355"/>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feld 5"/>
          <p:cNvSpPr txBox="1"/>
          <p:nvPr/>
        </p:nvSpPr>
        <p:spPr>
          <a:xfrm>
            <a:off x="10382280" y="1138222"/>
            <a:ext cx="1428760" cy="5129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Unit Rounded Offc Medium" pitchFamily="34" charset="0"/>
                <a:ea typeface="+mn-ea"/>
                <a:cs typeface="+mn-cs"/>
              </a:rPr>
              <a:t>Institut für</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Unit Rounded Offc Medium" pitchFamily="34" charset="0"/>
                <a:ea typeface="+mn-ea"/>
                <a:cs typeface="+mn-cs"/>
              </a:rPr>
              <a:t>Internationale</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Unit Rounded Offc Medium" pitchFamily="34" charset="0"/>
                <a:ea typeface="+mn-ea"/>
                <a:cs typeface="+mn-cs"/>
              </a:rPr>
              <a:t>Zusammenarbeit</a:t>
            </a:r>
            <a:endParaRPr kumimoji="0" lang="de-DE" sz="800" b="0" i="0" u="none" strike="noStrike" kern="1200" cap="none" spc="0" normalizeH="0" baseline="0" noProof="0" dirty="0">
              <a:ln>
                <a:noFill/>
              </a:ln>
              <a:solidFill>
                <a:prstClr val="white"/>
              </a:solidFill>
              <a:effectLst/>
              <a:uLnTx/>
              <a:uFillTx/>
              <a:latin typeface="Unit Rounded Offc Medium" pitchFamily="34" charset="0"/>
              <a:ea typeface="+mn-ea"/>
              <a:cs typeface="+mn-cs"/>
            </a:endParaRPr>
          </a:p>
        </p:txBody>
      </p:sp>
    </p:spTree>
    <p:extLst>
      <p:ext uri="{BB962C8B-B14F-4D97-AF65-F5344CB8AC3E}">
        <p14:creationId xmlns:p14="http://schemas.microsoft.com/office/powerpoint/2010/main" val="1249813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spcBef>
          <a:spcPct val="0"/>
        </a:spcBef>
        <a:buNone/>
        <a:defRPr sz="2700" kern="1200">
          <a:solidFill>
            <a:schemeClr val="bg1"/>
          </a:solidFill>
          <a:latin typeface="Unit Rounded Offc Medium"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Unit Rounded Offc" pitchFamily="34" charset="0"/>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Unit Rounded Offc" pitchFamily="34"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Unit Rounded Offc" pitchFamily="34" charset="0"/>
          <a:ea typeface="+mn-ea"/>
          <a:cs typeface="+mn-cs"/>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Unit Rounded Offc"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Unit Rounded Off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13" Type="http://schemas.microsoft.com/office/2007/relationships/hdphoto" Target="../media/hdphoto6.wdp"/><Relationship Id="rId3" Type="http://schemas.openxmlformats.org/officeDocument/2006/relationships/image" Target="../media/image26.jpeg"/><Relationship Id="rId7" Type="http://schemas.microsoft.com/office/2007/relationships/hdphoto" Target="../media/hdphoto3.wdp"/><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11" Type="http://schemas.microsoft.com/office/2007/relationships/hdphoto" Target="../media/hdphoto5.wdp"/><Relationship Id="rId5" Type="http://schemas.openxmlformats.org/officeDocument/2006/relationships/image" Target="../media/image28.jpeg"/><Relationship Id="rId15" Type="http://schemas.microsoft.com/office/2007/relationships/hdphoto" Target="../media/hdphoto7.wdp"/><Relationship Id="rId10" Type="http://schemas.openxmlformats.org/officeDocument/2006/relationships/image" Target="../media/image31.jpeg"/><Relationship Id="rId4" Type="http://schemas.openxmlformats.org/officeDocument/2006/relationships/image" Target="../media/image27.jpeg"/><Relationship Id="rId9" Type="http://schemas.microsoft.com/office/2007/relationships/hdphoto" Target="../media/hdphoto4.wdp"/><Relationship Id="rId1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5.xml"/><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oleObject" Target="../embeddings/oleObject2.bin"/><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23391" y="2244959"/>
            <a:ext cx="8858065" cy="3847207"/>
          </a:xfrm>
          <a:prstGeom prst="rect">
            <a:avLst/>
          </a:prstGeom>
        </p:spPr>
        <p:txBody>
          <a:bodyPr wrap="square">
            <a:spAutoFit/>
          </a:bodyPr>
          <a:lstStyle/>
          <a:p>
            <a:r>
              <a:rPr lang="ru-RU" sz="2800" b="1" dirty="0" smtClean="0"/>
              <a:t>Деятельность ФХЗ</a:t>
            </a:r>
            <a:r>
              <a:rPr lang="de-DE" sz="2800" b="1" dirty="0" smtClean="0"/>
              <a:t> </a:t>
            </a:r>
            <a:r>
              <a:rPr lang="ru-RU" sz="2800" b="1" dirty="0" smtClean="0"/>
              <a:t>в Китае</a:t>
            </a:r>
            <a:r>
              <a:rPr lang="de-DE" sz="2800" b="1" dirty="0" smtClean="0"/>
              <a:t>: </a:t>
            </a:r>
          </a:p>
          <a:p>
            <a:r>
              <a:rPr lang="ru-RU" sz="2800" b="1" dirty="0" smtClean="0"/>
              <a:t>Передача знаний и адаптация</a:t>
            </a:r>
            <a:r>
              <a:rPr lang="de-DE" sz="2800" b="1" dirty="0" smtClean="0"/>
              <a:t> </a:t>
            </a:r>
            <a:r>
              <a:rPr lang="ru-RU" sz="2800" b="1" dirty="0" smtClean="0"/>
              <a:t>немецких подходов</a:t>
            </a:r>
            <a:r>
              <a:rPr lang="de-DE" sz="2800" b="1" dirty="0" smtClean="0"/>
              <a:t> </a:t>
            </a:r>
            <a:r>
              <a:rPr lang="ru-RU" sz="2800" b="1" dirty="0" smtClean="0"/>
              <a:t>к развитию сельской местности</a:t>
            </a:r>
            <a:endParaRPr lang="de-DE" sz="2800" b="1" dirty="0" smtClean="0"/>
          </a:p>
          <a:p>
            <a:endParaRPr lang="de-DE" sz="2500" b="1" dirty="0"/>
          </a:p>
          <a:p>
            <a:r>
              <a:rPr lang="de-DE" sz="2500" b="1" dirty="0" smtClean="0"/>
              <a:t>5.12.2018 </a:t>
            </a:r>
            <a:r>
              <a:rPr lang="ru-RU" sz="2500" b="1" dirty="0" smtClean="0"/>
              <a:t>Бишкек</a:t>
            </a:r>
            <a:endParaRPr lang="en-GB" sz="2500" b="1" dirty="0" smtClean="0"/>
          </a:p>
          <a:p>
            <a:endParaRPr lang="de-DE" sz="2500" b="1" dirty="0"/>
          </a:p>
          <a:p>
            <a:endParaRPr lang="de-DE" sz="2500" b="1" dirty="0" smtClean="0"/>
          </a:p>
          <a:p>
            <a:r>
              <a:rPr lang="ru-RU" sz="1500" b="1" dirty="0" smtClean="0"/>
              <a:t>Д-р Михаэль КЛАУС (</a:t>
            </a:r>
            <a:r>
              <a:rPr lang="de-DE" sz="1500" b="1" dirty="0" smtClean="0"/>
              <a:t>Michael Klaus</a:t>
            </a:r>
            <a:r>
              <a:rPr lang="ru-RU" sz="1500" b="1" dirty="0" smtClean="0"/>
              <a:t>)</a:t>
            </a:r>
            <a:endParaRPr lang="de-DE" sz="1500" b="1" dirty="0" smtClean="0"/>
          </a:p>
          <a:p>
            <a:r>
              <a:rPr lang="ru-RU" sz="1500" b="1" dirty="0" smtClean="0"/>
              <a:t>Фонда имени </a:t>
            </a:r>
            <a:r>
              <a:rPr lang="ru-RU" sz="1500" b="1" dirty="0" err="1" smtClean="0"/>
              <a:t>Ханнса</a:t>
            </a:r>
            <a:r>
              <a:rPr lang="ru-RU" sz="1500" b="1" dirty="0" smtClean="0"/>
              <a:t> </a:t>
            </a:r>
            <a:r>
              <a:rPr lang="ru-RU" sz="1500" b="1" dirty="0" err="1" smtClean="0"/>
              <a:t>Зайдля</a:t>
            </a:r>
            <a:endParaRPr lang="de-DE" sz="1500" b="1" dirty="0" smtClean="0"/>
          </a:p>
          <a:p>
            <a:r>
              <a:rPr lang="ru-RU" sz="1500" b="1" dirty="0" smtClean="0"/>
              <a:t>офис в </a:t>
            </a:r>
            <a:r>
              <a:rPr lang="ru-RU" sz="1500" b="1" dirty="0" err="1" smtClean="0"/>
              <a:t>Шандонге</a:t>
            </a:r>
            <a:endParaRPr lang="en-GB" sz="1500" b="1" dirty="0"/>
          </a:p>
          <a:p>
            <a:r>
              <a:rPr lang="ru-RU" sz="1500" b="1" dirty="0" smtClean="0"/>
              <a:t>Глава Представительства</a:t>
            </a:r>
            <a:endParaRPr lang="de-DE" sz="1500" b="1" dirty="0" smtClean="0"/>
          </a:p>
        </p:txBody>
      </p:sp>
    </p:spTree>
    <p:extLst>
      <p:ext uri="{BB962C8B-B14F-4D97-AF65-F5344CB8AC3E}">
        <p14:creationId xmlns:p14="http://schemas.microsoft.com/office/powerpoint/2010/main" val="1204837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sz="2600" dirty="0" smtClean="0">
                <a:latin typeface="Arial" panose="020B0604020202020204" pitchFamily="34" charset="0"/>
                <a:cs typeface="Arial" panose="020B0604020202020204" pitchFamily="34" charset="0"/>
              </a:rPr>
              <a:t>Вызовы в </a:t>
            </a:r>
            <a:r>
              <a:rPr lang="ru-RU" sz="2600" dirty="0">
                <a:latin typeface="Arial" panose="020B0604020202020204" pitchFamily="34" charset="0"/>
                <a:cs typeface="Arial" panose="020B0604020202020204" pitchFamily="34" charset="0"/>
              </a:rPr>
              <a:t>области политики </a:t>
            </a:r>
            <a:r>
              <a:rPr lang="ru-RU" sz="2600" dirty="0" smtClean="0">
                <a:latin typeface="Arial" panose="020B0604020202020204" pitchFamily="34" charset="0"/>
                <a:cs typeface="Arial" panose="020B0604020202020204" pitchFamily="34" charset="0"/>
              </a:rPr>
              <a:t>землевладения</a:t>
            </a:r>
            <a:endParaRPr lang="de-DE" sz="2600"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655839" y="1532238"/>
            <a:ext cx="7379641" cy="3070249"/>
          </a:xfrm>
        </p:spPr>
        <p:txBody>
          <a:bodyPr>
            <a:normAutofit/>
          </a:bodyPr>
          <a:lstStyle/>
          <a:p>
            <a:endParaRPr lang="de-DE" dirty="0" smtClean="0"/>
          </a:p>
          <a:p>
            <a:r>
              <a:rPr lang="ru-RU" sz="2400" dirty="0" smtClean="0">
                <a:latin typeface="Arial" panose="020B0604020202020204" pitchFamily="34" charset="0"/>
                <a:cs typeface="Arial" panose="020B0604020202020204" pitchFamily="34" charset="0"/>
              </a:rPr>
              <a:t>Единая система планирования территорий</a:t>
            </a:r>
            <a:endParaRPr lang="de-DE" sz="2400" dirty="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Эффективное землепользование</a:t>
            </a:r>
            <a:endParaRPr lang="de-DE" sz="2400" dirty="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Интегрированное развитие сельской местности</a:t>
            </a:r>
            <a:endParaRPr lang="de-DE" sz="2400" dirty="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Единый реестр земель</a:t>
            </a:r>
            <a:endParaRPr lang="de-DE" sz="2400" dirty="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Реформы в законодательстве о конфискации</a:t>
            </a:r>
            <a:endParaRPr lang="de-DE" sz="2400" dirty="0">
              <a:latin typeface="Arial" panose="020B0604020202020204" pitchFamily="34" charset="0"/>
              <a:cs typeface="Arial" panose="020B0604020202020204" pitchFamily="34" charset="0"/>
            </a:endParaRPr>
          </a:p>
          <a:p>
            <a:r>
              <a:rPr lang="ru-RU" altLang="zh-CN" sz="2400" dirty="0" smtClean="0">
                <a:latin typeface="Arial" panose="020B0604020202020204" pitchFamily="34" charset="0"/>
                <a:cs typeface="Arial" panose="020B0604020202020204" pitchFamily="34" charset="0"/>
              </a:rPr>
              <a:t>Городской и сельский рынок земли</a:t>
            </a:r>
            <a:endParaRPr lang="de-DE" sz="2400" dirty="0">
              <a:latin typeface="Arial" panose="020B0604020202020204" pitchFamily="34" charset="0"/>
              <a:cs typeface="Arial" panose="020B0604020202020204" pitchFamily="34" charset="0"/>
            </a:endParaRPr>
          </a:p>
        </p:txBody>
      </p:sp>
      <p:pic>
        <p:nvPicPr>
          <p:cNvPr id="4" name="Grafik 3"/>
          <p:cNvPicPr/>
          <p:nvPr/>
        </p:nvPicPr>
        <p:blipFill>
          <a:blip r:embed="rId2" cstate="print">
            <a:extLst>
              <a:ext uri="{BEBA8EAE-BF5A-486C-A8C5-ECC9F3942E4B}">
                <a14:imgProps xmlns:a14="http://schemas.microsoft.com/office/drawing/2010/main">
                  <a14:imgLayer r:embed="rId3">
                    <a14:imgEffect>
                      <a14:sharpenSoften amount="6000"/>
                    </a14:imgEffect>
                    <a14:imgEffect>
                      <a14:brightnessContrast bright="-4000" contrast="12000"/>
                    </a14:imgEffect>
                  </a14:imgLayer>
                </a14:imgProps>
              </a:ext>
              <a:ext uri="{28A0092B-C50C-407E-A947-70E740481C1C}">
                <a14:useLocalDpi xmlns:a14="http://schemas.microsoft.com/office/drawing/2010/main" val="0"/>
              </a:ext>
            </a:extLst>
          </a:blip>
          <a:stretch>
            <a:fillRect/>
          </a:stretch>
        </p:blipFill>
        <p:spPr>
          <a:xfrm rot="16200000">
            <a:off x="1199949" y="2198695"/>
            <a:ext cx="2879725" cy="192786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624" y="4602488"/>
            <a:ext cx="3546425" cy="1994864"/>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792" y="4602489"/>
            <a:ext cx="3546424" cy="1994864"/>
          </a:xfrm>
          <a:prstGeom prst="rect">
            <a:avLst/>
          </a:prstGeom>
        </p:spPr>
      </p:pic>
    </p:spTree>
    <p:extLst>
      <p:ext uri="{BB962C8B-B14F-4D97-AF65-F5344CB8AC3E}">
        <p14:creationId xmlns:p14="http://schemas.microsoft.com/office/powerpoint/2010/main" val="3366452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ru-RU" sz="2600" dirty="0" smtClean="0">
                <a:latin typeface="Arial" panose="020B0604020202020204" pitchFamily="34" charset="0"/>
                <a:cs typeface="Arial" panose="020B0604020202020204" pitchFamily="34" charset="0"/>
              </a:rPr>
              <a:t>Ключевые проблемы</a:t>
            </a:r>
            <a:r>
              <a:rPr lang="de-DE" sz="2600" dirty="0" smtClean="0">
                <a:latin typeface="Arial" panose="020B0604020202020204" pitchFamily="34" charset="0"/>
                <a:cs typeface="Arial" panose="020B0604020202020204" pitchFamily="34" charset="0"/>
              </a:rPr>
              <a:t/>
            </a:r>
            <a:br>
              <a:rPr lang="de-DE" sz="2600" dirty="0" smtClean="0">
                <a:latin typeface="Arial" panose="020B0604020202020204" pitchFamily="34" charset="0"/>
                <a:cs typeface="Arial" panose="020B0604020202020204" pitchFamily="34" charset="0"/>
              </a:rPr>
            </a:br>
            <a:endParaRPr lang="de-DE" sz="2600" dirty="0">
              <a:latin typeface="Arial" panose="020B0604020202020204" pitchFamily="34" charset="0"/>
              <a:cs typeface="Arial" panose="020B0604020202020204" pitchFamily="34" charset="0"/>
            </a:endParaRPr>
          </a:p>
        </p:txBody>
      </p:sp>
      <p:pic>
        <p:nvPicPr>
          <p:cNvPr id="3" name="Grafik 2"/>
          <p:cNvPicPr/>
          <p:nvPr/>
        </p:nvPicPr>
        <p:blipFill>
          <a:blip r:embed="rId2" cstate="print">
            <a:extLst>
              <a:ext uri="{BEBA8EAE-BF5A-486C-A8C5-ECC9F3942E4B}">
                <a14:imgProps xmlns:a14="http://schemas.microsoft.com/office/drawing/2010/main">
                  <a14:imgLayer r:embed="rId3">
                    <a14:imgEffect>
                      <a14:sharpenSoften amount="3000"/>
                    </a14:imgEffect>
                    <a14:imgEffect>
                      <a14:brightnessContrast bright="8000" contrast="7000"/>
                    </a14:imgEffect>
                  </a14:imgLayer>
                </a14:imgProps>
              </a:ext>
              <a:ext uri="{28A0092B-C50C-407E-A947-70E740481C1C}">
                <a14:useLocalDpi xmlns:a14="http://schemas.microsoft.com/office/drawing/2010/main" val="0"/>
              </a:ext>
            </a:extLst>
          </a:blip>
          <a:stretch>
            <a:fillRect/>
          </a:stretch>
        </p:blipFill>
        <p:spPr>
          <a:xfrm>
            <a:off x="1775520" y="1916832"/>
            <a:ext cx="3600400" cy="2698561"/>
          </a:xfrm>
          <a:prstGeom prst="rect">
            <a:avLst/>
          </a:prstGeom>
        </p:spPr>
      </p:pic>
      <p:sp>
        <p:nvSpPr>
          <p:cNvPr id="4" name="Textfeld 3"/>
          <p:cNvSpPr txBox="1"/>
          <p:nvPr/>
        </p:nvSpPr>
        <p:spPr>
          <a:xfrm>
            <a:off x="5468516" y="2060849"/>
            <a:ext cx="5328592" cy="3785652"/>
          </a:xfrm>
          <a:prstGeom prst="rect">
            <a:avLst/>
          </a:prstGeom>
          <a:noFill/>
        </p:spPr>
        <p:txBody>
          <a:bodyPr wrap="square" rtlCol="0">
            <a:spAutoFit/>
          </a:bodyPr>
          <a:lstStyle/>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Организационная структура и структура принятия решений</a:t>
            </a:r>
            <a:endParaRPr lang="de-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Политическая поддержка</a:t>
            </a:r>
            <a:endParaRPr lang="de-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Участие государственных органов</a:t>
            </a:r>
            <a:endParaRPr lang="de-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Специалисты по планированию</a:t>
            </a:r>
            <a:endParaRPr lang="de-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Консолидация земель</a:t>
            </a:r>
            <a:endParaRPr lang="de-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Права пользования</a:t>
            </a:r>
            <a:endParaRPr lang="de-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Вопросы конфискации </a:t>
            </a:r>
            <a:r>
              <a:rPr lang="de-DE" sz="2400" dirty="0" smtClean="0">
                <a:latin typeface="Arial" panose="020B0604020202020204" pitchFamily="34" charset="0"/>
                <a:cs typeface="Arial" panose="020B0604020202020204" pitchFamily="34" charset="0"/>
              </a:rPr>
              <a:t>(</a:t>
            </a:r>
            <a:r>
              <a:rPr lang="ru-RU" sz="2400" dirty="0" smtClean="0">
                <a:latin typeface="Arial" panose="020B0604020202020204" pitchFamily="34" charset="0"/>
                <a:cs typeface="Arial" panose="020B0604020202020204" pitchFamily="34" charset="0"/>
              </a:rPr>
              <a:t>в пользу инвестора</a:t>
            </a:r>
            <a:r>
              <a:rPr lang="de-DE" sz="2400" dirty="0" smtClean="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latin typeface="Arial" panose="020B0604020202020204" pitchFamily="34" charset="0"/>
                <a:cs typeface="Arial" panose="020B0604020202020204" pitchFamily="34" charset="0"/>
              </a:rPr>
              <a:t>Доверие между сторонами</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945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4727848" y="332657"/>
            <a:ext cx="4608512"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sz="2600" dirty="0" smtClean="0">
                <a:solidFill>
                  <a:prstClr val="white"/>
                </a:solidFill>
                <a:latin typeface="Arial" panose="020B0604020202020204" pitchFamily="34" charset="0"/>
                <a:cs typeface="Arial" panose="020B0604020202020204" pitchFamily="34" charset="0"/>
              </a:rPr>
              <a:t>Ключевые элементы</a:t>
            </a:r>
            <a:endParaRPr lang="zh-CN" altLang="de-DE" sz="2600" dirty="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4" y="252028"/>
            <a:ext cx="2699792" cy="2024844"/>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464" y="2708921"/>
            <a:ext cx="1342879" cy="1081039"/>
          </a:xfrm>
          <a:prstGeom prst="rect">
            <a:avLst/>
          </a:prstGeom>
        </p:spPr>
      </p:pic>
      <p:sp>
        <p:nvSpPr>
          <p:cNvPr id="6" name="Textfeld 5"/>
          <p:cNvSpPr txBox="1"/>
          <p:nvPr/>
        </p:nvSpPr>
        <p:spPr>
          <a:xfrm>
            <a:off x="4295799" y="1628801"/>
            <a:ext cx="6014191" cy="4490973"/>
          </a:xfrm>
          <a:prstGeom prst="rect">
            <a:avLst/>
          </a:prstGeom>
          <a:noFill/>
        </p:spPr>
        <p:txBody>
          <a:bodyPr wrap="square" rtlCol="0">
            <a:spAutoFit/>
          </a:bodyPr>
          <a:lstStyle/>
          <a:p>
            <a:pPr>
              <a:spcAft>
                <a:spcPts val="600"/>
              </a:spcAft>
            </a:pPr>
            <a:r>
              <a:rPr lang="ru-RU" sz="2000" b="1" dirty="0" smtClean="0">
                <a:solidFill>
                  <a:prstClr val="black"/>
                </a:solidFill>
                <a:latin typeface="Calibri"/>
              </a:rPr>
              <a:t>Усиление кадрового потенциала как основа</a:t>
            </a:r>
            <a:endParaRPr lang="de-DE" sz="2000" b="1" dirty="0">
              <a:solidFill>
                <a:prstClr val="black"/>
              </a:solidFill>
              <a:latin typeface="Calibri"/>
            </a:endParaRPr>
          </a:p>
          <a:p>
            <a:pPr marL="285750" indent="-285750">
              <a:spcAft>
                <a:spcPts val="500"/>
              </a:spcAft>
              <a:buFont typeface="Arial" panose="020B0604020202020204" pitchFamily="34" charset="0"/>
              <a:buChar char="•"/>
            </a:pPr>
            <a:r>
              <a:rPr lang="ru-RU" sz="2000" dirty="0" smtClean="0">
                <a:solidFill>
                  <a:prstClr val="black"/>
                </a:solidFill>
                <a:latin typeface="Calibri"/>
              </a:rPr>
              <a:t>Связь с </a:t>
            </a:r>
            <a:r>
              <a:rPr lang="ru-RU" sz="2000" b="1" dirty="0" smtClean="0">
                <a:solidFill>
                  <a:prstClr val="black"/>
                </a:solidFill>
                <a:latin typeface="Calibri"/>
              </a:rPr>
              <a:t>научными партнерами и политическими институтами</a:t>
            </a:r>
            <a:endParaRPr lang="de-DE" sz="2000" dirty="0">
              <a:solidFill>
                <a:prstClr val="black"/>
              </a:solidFill>
              <a:latin typeface="Calibri"/>
            </a:endParaRPr>
          </a:p>
          <a:p>
            <a:pPr marL="285750" indent="-285750">
              <a:spcAft>
                <a:spcPts val="500"/>
              </a:spcAft>
              <a:buFont typeface="Arial" panose="020B0604020202020204" pitchFamily="34" charset="0"/>
              <a:buChar char="•"/>
            </a:pPr>
            <a:r>
              <a:rPr lang="ru-RU" sz="2000" b="1" dirty="0" smtClean="0">
                <a:solidFill>
                  <a:prstClr val="black"/>
                </a:solidFill>
                <a:latin typeface="Calibri"/>
              </a:rPr>
              <a:t>Курсы повышения квалификации</a:t>
            </a:r>
            <a:r>
              <a:rPr lang="de-DE" sz="2000" b="1" dirty="0" smtClean="0">
                <a:solidFill>
                  <a:prstClr val="black"/>
                </a:solidFill>
                <a:latin typeface="Calibri"/>
              </a:rPr>
              <a:t> </a:t>
            </a:r>
            <a:r>
              <a:rPr lang="ru-RU" sz="2000" b="1" dirty="0" smtClean="0">
                <a:solidFill>
                  <a:prstClr val="black"/>
                </a:solidFill>
                <a:latin typeface="Calibri"/>
              </a:rPr>
              <a:t>в Германии</a:t>
            </a:r>
            <a:r>
              <a:rPr lang="de-DE" sz="2000" b="1" dirty="0" smtClean="0">
                <a:solidFill>
                  <a:prstClr val="black"/>
                </a:solidFill>
                <a:latin typeface="Calibri"/>
              </a:rPr>
              <a:t> </a:t>
            </a:r>
            <a:r>
              <a:rPr lang="de-DE" sz="2000" dirty="0" smtClean="0">
                <a:solidFill>
                  <a:prstClr val="black"/>
                </a:solidFill>
                <a:latin typeface="Calibri"/>
              </a:rPr>
              <a:t>(</a:t>
            </a:r>
            <a:r>
              <a:rPr lang="ru-RU" sz="2000" dirty="0" smtClean="0">
                <a:solidFill>
                  <a:prstClr val="black"/>
                </a:solidFill>
                <a:latin typeface="Calibri"/>
              </a:rPr>
              <a:t>наука и практика</a:t>
            </a:r>
            <a:r>
              <a:rPr lang="de-DE" sz="2000" dirty="0" smtClean="0">
                <a:solidFill>
                  <a:prstClr val="black"/>
                </a:solidFill>
                <a:latin typeface="Calibri"/>
              </a:rPr>
              <a:t>) </a:t>
            </a:r>
            <a:endParaRPr lang="de-DE" sz="2000" dirty="0">
              <a:solidFill>
                <a:prstClr val="black"/>
              </a:solidFill>
              <a:latin typeface="Calibri"/>
            </a:endParaRPr>
          </a:p>
          <a:p>
            <a:pPr marL="285750" indent="-285750">
              <a:spcAft>
                <a:spcPts val="500"/>
              </a:spcAft>
              <a:buFont typeface="Arial" panose="020B0604020202020204" pitchFamily="34" charset="0"/>
              <a:buChar char="•"/>
            </a:pPr>
            <a:r>
              <a:rPr lang="ru-RU" sz="2000" dirty="0" smtClean="0">
                <a:solidFill>
                  <a:prstClr val="black"/>
                </a:solidFill>
                <a:latin typeface="Calibri"/>
              </a:rPr>
              <a:t>С </a:t>
            </a:r>
            <a:r>
              <a:rPr lang="de-DE" sz="2000" dirty="0" smtClean="0">
                <a:solidFill>
                  <a:prstClr val="black"/>
                </a:solidFill>
                <a:latin typeface="Calibri"/>
              </a:rPr>
              <a:t>2012 </a:t>
            </a:r>
            <a:r>
              <a:rPr lang="ru-RU" sz="2000" b="1" dirty="0" smtClean="0">
                <a:solidFill>
                  <a:prstClr val="black"/>
                </a:solidFill>
                <a:latin typeface="Calibri"/>
              </a:rPr>
              <a:t>ежегодно двухдневный Китайско-немецкий симпозиум </a:t>
            </a:r>
            <a:r>
              <a:rPr lang="ru-RU" sz="2000" dirty="0" smtClean="0">
                <a:solidFill>
                  <a:prstClr val="black"/>
                </a:solidFill>
                <a:latin typeface="Calibri"/>
              </a:rPr>
              <a:t>по вопросам упорядочивания пространства</a:t>
            </a:r>
            <a:endParaRPr lang="de-DE" sz="2000" dirty="0">
              <a:solidFill>
                <a:prstClr val="black"/>
              </a:solidFill>
              <a:latin typeface="Calibri"/>
            </a:endParaRPr>
          </a:p>
          <a:p>
            <a:pPr marL="285750" indent="-285750">
              <a:spcAft>
                <a:spcPts val="500"/>
              </a:spcAft>
              <a:buFont typeface="Arial" panose="020B0604020202020204" pitchFamily="34" charset="0"/>
              <a:buChar char="•"/>
            </a:pPr>
            <a:r>
              <a:rPr lang="ru-RU" sz="2000" dirty="0" smtClean="0">
                <a:solidFill>
                  <a:prstClr val="black"/>
                </a:solidFill>
                <a:latin typeface="Calibri"/>
              </a:rPr>
              <a:t>Создание </a:t>
            </a:r>
            <a:r>
              <a:rPr lang="ru-RU" sz="2000" b="1" dirty="0" smtClean="0">
                <a:solidFill>
                  <a:prstClr val="black"/>
                </a:solidFill>
                <a:latin typeface="Calibri"/>
              </a:rPr>
              <a:t>цикла «Международный симпозиум по развитию сельской местности»</a:t>
            </a:r>
            <a:endParaRPr lang="de-DE" sz="2000" b="1" dirty="0">
              <a:solidFill>
                <a:prstClr val="black"/>
              </a:solidFill>
              <a:latin typeface="Calibri"/>
            </a:endParaRPr>
          </a:p>
          <a:p>
            <a:pPr marL="285750" indent="-285750">
              <a:spcAft>
                <a:spcPts val="500"/>
              </a:spcAft>
              <a:buFont typeface="Arial" panose="020B0604020202020204" pitchFamily="34" charset="0"/>
              <a:buChar char="•"/>
            </a:pPr>
            <a:r>
              <a:rPr lang="ru-RU" sz="2000" dirty="0" smtClean="0">
                <a:solidFill>
                  <a:prstClr val="black"/>
                </a:solidFill>
                <a:latin typeface="Calibri"/>
              </a:rPr>
              <a:t>Расширение </a:t>
            </a:r>
            <a:r>
              <a:rPr lang="ru-RU" sz="2000" b="1" dirty="0" smtClean="0">
                <a:solidFill>
                  <a:prstClr val="black"/>
                </a:solidFill>
                <a:latin typeface="Calibri"/>
              </a:rPr>
              <a:t>экспертного диалога с различными участниками</a:t>
            </a:r>
            <a:endParaRPr lang="de-DE" sz="2000" b="1" dirty="0">
              <a:solidFill>
                <a:prstClr val="black"/>
              </a:solidFill>
              <a:latin typeface="Calibri"/>
            </a:endParaRPr>
          </a:p>
          <a:p>
            <a:pPr marL="285750" indent="-285750">
              <a:spcAft>
                <a:spcPts val="500"/>
              </a:spcAft>
              <a:buFont typeface="Arial" panose="020B0604020202020204" pitchFamily="34" charset="0"/>
              <a:buChar char="•"/>
            </a:pPr>
            <a:r>
              <a:rPr lang="ru-RU" sz="2000" b="1" dirty="0" smtClean="0">
                <a:solidFill>
                  <a:prstClr val="black"/>
                </a:solidFill>
                <a:latin typeface="Calibri"/>
              </a:rPr>
              <a:t>Имплементация идеи устойчивости</a:t>
            </a:r>
            <a:endParaRPr lang="de-DE" sz="2000" b="1" dirty="0">
              <a:solidFill>
                <a:prstClr val="black"/>
              </a:solidFill>
              <a:latin typeface="Calibri"/>
            </a:endParaRP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977" y="4098693"/>
            <a:ext cx="2699792" cy="2028012"/>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6667" y="3788068"/>
            <a:ext cx="1345447" cy="1009085"/>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9285" y="2276873"/>
            <a:ext cx="2737484" cy="1824989"/>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7967" y="4797153"/>
            <a:ext cx="1331641" cy="887761"/>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7967" y="1847819"/>
            <a:ext cx="1331641" cy="887761"/>
          </a:xfrm>
          <a:prstGeom prst="rect">
            <a:avLst/>
          </a:prstGeom>
        </p:spPr>
      </p:pic>
    </p:spTree>
    <p:extLst>
      <p:ext uri="{BB962C8B-B14F-4D97-AF65-F5344CB8AC3E}">
        <p14:creationId xmlns:p14="http://schemas.microsoft.com/office/powerpoint/2010/main" val="2932201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515076" y="441514"/>
            <a:ext cx="9706609"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sz="2600" dirty="0" smtClean="0">
                <a:solidFill>
                  <a:prstClr val="white"/>
                </a:solidFill>
                <a:latin typeface="Arial" panose="020B0604020202020204" pitchFamily="34" charset="0"/>
                <a:cs typeface="Arial" panose="020B0604020202020204" pitchFamily="34" charset="0"/>
              </a:rPr>
              <a:t>Инвентаризация и анализ</a:t>
            </a:r>
            <a:endParaRPr lang="zh-CN" altLang="de-DE" sz="2600" dirty="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6" name="Grafik 5"/>
          <p:cNvPicPr>
            <a:picLocks noChangeAspect="1"/>
          </p:cNvPicPr>
          <p:nvPr/>
        </p:nvPicPr>
        <p:blipFill>
          <a:blip r:embed="rId3" cstate="print"/>
          <a:stretch>
            <a:fillRect/>
          </a:stretch>
        </p:blipFill>
        <p:spPr>
          <a:xfrm>
            <a:off x="1736100" y="1731760"/>
            <a:ext cx="3518441" cy="4361536"/>
          </a:xfrm>
          <a:prstGeom prst="rect">
            <a:avLst/>
          </a:prstGeom>
        </p:spPr>
      </p:pic>
      <p:sp>
        <p:nvSpPr>
          <p:cNvPr id="7" name="Textfeld 6"/>
          <p:cNvSpPr txBox="1"/>
          <p:nvPr/>
        </p:nvSpPr>
        <p:spPr>
          <a:xfrm>
            <a:off x="5231903" y="1772816"/>
            <a:ext cx="6960097" cy="5232202"/>
          </a:xfrm>
          <a:prstGeom prst="rect">
            <a:avLst/>
          </a:prstGeom>
          <a:noFill/>
        </p:spPr>
        <p:txBody>
          <a:bodyPr wrap="square" rtlCol="0">
            <a:spAutoFit/>
          </a:bodyPr>
          <a:lstStyle/>
          <a:p>
            <a:pPr marL="285750" indent="-285750">
              <a:buFont typeface="Arial" panose="020B0604020202020204" pitchFamily="34" charset="0"/>
              <a:buChar char="•"/>
            </a:pPr>
            <a:r>
              <a:rPr lang="ru-RU" sz="2000" b="1" dirty="0" smtClean="0">
                <a:solidFill>
                  <a:prstClr val="black"/>
                </a:solidFill>
                <a:latin typeface="Arial" panose="020B0604020202020204" pitchFamily="34" charset="0"/>
                <a:cs typeface="Arial" panose="020B0604020202020204" pitchFamily="34" charset="0"/>
              </a:rPr>
              <a:t>Проект</a:t>
            </a:r>
            <a:r>
              <a:rPr lang="de-DE" sz="2000" b="1" dirty="0" smtClean="0">
                <a:solidFill>
                  <a:prstClr val="black"/>
                </a:solidFill>
                <a:latin typeface="Arial" panose="020B0604020202020204" pitchFamily="34" charset="0"/>
                <a:cs typeface="Arial" panose="020B0604020202020204" pitchFamily="34" charset="0"/>
              </a:rPr>
              <a:t> </a:t>
            </a:r>
            <a:r>
              <a:rPr lang="ru-RU" sz="2000" b="1" i="1" dirty="0" smtClean="0">
                <a:solidFill>
                  <a:prstClr val="black"/>
                </a:solidFill>
                <a:latin typeface="Arial" panose="020B0604020202020204" pitchFamily="34" charset="0"/>
                <a:cs typeface="Arial" panose="020B0604020202020204" pitchFamily="34" charset="0"/>
              </a:rPr>
              <a:t>Нан Жан </a:t>
            </a:r>
            <a:r>
              <a:rPr lang="ru-RU" sz="2000" b="1" i="1" dirty="0" err="1" smtClean="0">
                <a:solidFill>
                  <a:prstClr val="black"/>
                </a:solidFill>
                <a:latin typeface="Arial" panose="020B0604020202020204" pitchFamily="34" charset="0"/>
                <a:cs typeface="Arial" panose="020B0604020202020204" pitchFamily="34" charset="0"/>
              </a:rPr>
              <a:t>Лоу</a:t>
            </a:r>
            <a:r>
              <a:rPr lang="de-DE" sz="2000" b="1" dirty="0" smtClean="0">
                <a:solidFill>
                  <a:prstClr val="black"/>
                </a:solidFill>
                <a:latin typeface="Arial" panose="020B0604020202020204" pitchFamily="34" charset="0"/>
                <a:cs typeface="Arial" panose="020B0604020202020204" pitchFamily="34" charset="0"/>
              </a:rPr>
              <a:t> </a:t>
            </a:r>
            <a:r>
              <a:rPr lang="ru-RU" sz="2000" dirty="0" smtClean="0">
                <a:solidFill>
                  <a:prstClr val="black"/>
                </a:solidFill>
                <a:latin typeface="Arial" panose="020B0604020202020204" pitchFamily="34" charset="0"/>
                <a:cs typeface="Arial" panose="020B0604020202020204" pitchFamily="34" charset="0"/>
              </a:rPr>
              <a:t>можно назвать полным успехом</a:t>
            </a:r>
            <a:r>
              <a:rPr lang="de-DE" sz="2000" dirty="0" smtClean="0">
                <a:solidFill>
                  <a:prstClr val="black"/>
                </a:solidFill>
                <a:latin typeface="Arial" panose="020B0604020202020204" pitchFamily="34" charset="0"/>
                <a:cs typeface="Arial" panose="020B0604020202020204" pitchFamily="34" charset="0"/>
              </a:rPr>
              <a:t>. </a:t>
            </a:r>
            <a:r>
              <a:rPr lang="ru-RU" sz="2000" dirty="0" smtClean="0">
                <a:solidFill>
                  <a:prstClr val="black"/>
                </a:solidFill>
                <a:latin typeface="Arial" panose="020B0604020202020204" pitchFamily="34" charset="0"/>
                <a:cs typeface="Arial" panose="020B0604020202020204" pitchFamily="34" charset="0"/>
              </a:rPr>
              <a:t>Он стал </a:t>
            </a:r>
            <a:r>
              <a:rPr lang="ru-RU" sz="2000" b="1" i="1" dirty="0" smtClean="0">
                <a:solidFill>
                  <a:prstClr val="black"/>
                </a:solidFill>
                <a:latin typeface="Arial" panose="020B0604020202020204" pitchFamily="34" charset="0"/>
                <a:cs typeface="Arial" panose="020B0604020202020204" pitchFamily="34" charset="0"/>
              </a:rPr>
              <a:t>национальным пилотным проектом</a:t>
            </a:r>
            <a:r>
              <a:rPr lang="de-DE" sz="2000" b="1" i="1" dirty="0" smtClean="0">
                <a:solidFill>
                  <a:prstClr val="black"/>
                </a:solidFill>
                <a:latin typeface="Arial" panose="020B0604020202020204" pitchFamily="34" charset="0"/>
                <a:cs typeface="Arial" panose="020B0604020202020204" pitchFamily="34" charset="0"/>
              </a:rPr>
              <a:t> </a:t>
            </a:r>
            <a:r>
              <a:rPr lang="ru-RU" sz="2000" b="1" i="1" dirty="0" smtClean="0">
                <a:solidFill>
                  <a:prstClr val="black"/>
                </a:solidFill>
                <a:latin typeface="Arial" panose="020B0604020202020204" pitchFamily="34" charset="0"/>
                <a:cs typeface="Arial" panose="020B0604020202020204" pitchFamily="34" charset="0"/>
              </a:rPr>
              <a:t>по вопросам консолидации земель и развития сельской местности</a:t>
            </a:r>
            <a:endParaRPr lang="de-DE" sz="2000" i="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smtClean="0">
                <a:solidFill>
                  <a:prstClr val="black"/>
                </a:solidFill>
                <a:latin typeface="Arial" panose="020B0604020202020204" pitchFamily="34" charset="0"/>
                <a:cs typeface="Arial" panose="020B0604020202020204" pitchFamily="34" charset="0"/>
              </a:rPr>
              <a:t>Необходимость создания</a:t>
            </a:r>
            <a:r>
              <a:rPr lang="de-DE" sz="2000" dirty="0" smtClean="0">
                <a:solidFill>
                  <a:prstClr val="black"/>
                </a:solidFill>
                <a:latin typeface="Arial" panose="020B0604020202020204" pitchFamily="34" charset="0"/>
                <a:cs typeface="Arial" panose="020B0604020202020204" pitchFamily="34" charset="0"/>
              </a:rPr>
              <a:t> </a:t>
            </a:r>
            <a:r>
              <a:rPr lang="ru-RU" sz="2000" dirty="0" smtClean="0">
                <a:solidFill>
                  <a:prstClr val="black"/>
                </a:solidFill>
                <a:latin typeface="Arial" panose="020B0604020202020204" pitchFamily="34" charset="0"/>
                <a:cs typeface="Arial" panose="020B0604020202020204" pitchFamily="34" charset="0"/>
              </a:rPr>
              <a:t>национального </a:t>
            </a:r>
            <a:r>
              <a:rPr lang="ru-RU" sz="2000" b="1" dirty="0" smtClean="0">
                <a:solidFill>
                  <a:prstClr val="black"/>
                </a:solidFill>
                <a:latin typeface="Arial" panose="020B0604020202020204" pitchFamily="34" charset="0"/>
                <a:cs typeface="Arial" panose="020B0604020202020204" pitchFamily="34" charset="0"/>
              </a:rPr>
              <a:t>эталонного проекта</a:t>
            </a:r>
            <a:r>
              <a:rPr lang="de-DE" sz="2000" b="1" dirty="0" smtClean="0">
                <a:solidFill>
                  <a:prstClr val="black"/>
                </a:solidFill>
                <a:latin typeface="Arial" panose="020B0604020202020204" pitchFamily="34" charset="0"/>
                <a:cs typeface="Arial" panose="020B0604020202020204" pitchFamily="34" charset="0"/>
              </a:rPr>
              <a:t> </a:t>
            </a:r>
            <a:r>
              <a:rPr lang="ru-RU" sz="2000" b="1" dirty="0" smtClean="0">
                <a:solidFill>
                  <a:prstClr val="black"/>
                </a:solidFill>
                <a:latin typeface="Arial" panose="020B0604020202020204" pitchFamily="34" charset="0"/>
                <a:cs typeface="Arial" panose="020B0604020202020204" pitchFamily="34" charset="0"/>
              </a:rPr>
              <a:t>по региональному развитию </a:t>
            </a:r>
            <a:r>
              <a:rPr lang="de-DE" sz="2000" b="1" dirty="0" smtClean="0">
                <a:solidFill>
                  <a:prstClr val="black"/>
                </a:solidFill>
                <a:latin typeface="Arial" panose="020B0604020202020204" pitchFamily="34" charset="0"/>
                <a:cs typeface="Arial" panose="020B0604020202020204" pitchFamily="34" charset="0"/>
              </a:rPr>
              <a:t>/</a:t>
            </a:r>
            <a:r>
              <a:rPr lang="ru-RU" sz="2000" b="1" dirty="0" smtClean="0">
                <a:solidFill>
                  <a:prstClr val="black"/>
                </a:solidFill>
                <a:latin typeface="Arial" panose="020B0604020202020204" pitchFamily="34" charset="0"/>
                <a:cs typeface="Arial" panose="020B0604020202020204" pitchFamily="34" charset="0"/>
              </a:rPr>
              <a:t> ИРСМ</a:t>
            </a:r>
            <a:endParaRPr lang="de-DE" sz="2000" b="1" i="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b="1" dirty="0" err="1" smtClean="0">
                <a:solidFill>
                  <a:prstClr val="black"/>
                </a:solidFill>
                <a:latin typeface="Arial" panose="020B0604020202020204" pitchFamily="34" charset="0"/>
                <a:cs typeface="Arial" panose="020B0604020202020204" pitchFamily="34" charset="0"/>
              </a:rPr>
              <a:t>Внутрипроектный</a:t>
            </a:r>
            <a:r>
              <a:rPr lang="ru-RU" sz="2000" b="1" dirty="0" smtClean="0">
                <a:solidFill>
                  <a:prstClr val="black"/>
                </a:solidFill>
                <a:latin typeface="Arial" panose="020B0604020202020204" pitchFamily="34" charset="0"/>
                <a:cs typeface="Arial" panose="020B0604020202020204" pitchFamily="34" charset="0"/>
              </a:rPr>
              <a:t> анализ итогов </a:t>
            </a:r>
            <a:r>
              <a:rPr lang="ru-RU" sz="2000" dirty="0" smtClean="0">
                <a:solidFill>
                  <a:prstClr val="black"/>
                </a:solidFill>
                <a:latin typeface="Arial" panose="020B0604020202020204" pitchFamily="34" charset="0"/>
                <a:cs typeface="Arial" panose="020B0604020202020204" pitchFamily="34" charset="0"/>
              </a:rPr>
              <a:t>всех трех проектов по развитию сельской местности показал</a:t>
            </a:r>
            <a:r>
              <a:rPr lang="de-DE" sz="2000" dirty="0" smtClean="0">
                <a:solidFill>
                  <a:prstClr val="black"/>
                </a:solidFill>
                <a:latin typeface="Arial" panose="020B0604020202020204" pitchFamily="34" charset="0"/>
                <a:cs typeface="Arial" panose="020B0604020202020204" pitchFamily="34" charset="0"/>
              </a:rPr>
              <a:t>: </a:t>
            </a:r>
            <a:endParaRPr lang="de-DE" sz="20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ru-RU" sz="2000" b="1" dirty="0" smtClean="0">
                <a:solidFill>
                  <a:prstClr val="black"/>
                </a:solidFill>
                <a:latin typeface="Arial" panose="020B0604020202020204" pitchFamily="34" charset="0"/>
                <a:cs typeface="Arial" panose="020B0604020202020204" pitchFamily="34" charset="0"/>
              </a:rPr>
              <a:t>Ответственные лица </a:t>
            </a:r>
            <a:r>
              <a:rPr lang="ru-RU" sz="2000" dirty="0" smtClean="0">
                <a:solidFill>
                  <a:prstClr val="black"/>
                </a:solidFill>
                <a:latin typeface="Arial" panose="020B0604020202020204" pitchFamily="34" charset="0"/>
                <a:cs typeface="Arial" panose="020B0604020202020204" pitchFamily="34" charset="0"/>
              </a:rPr>
              <a:t>в Китае</a:t>
            </a:r>
            <a:r>
              <a:rPr lang="de-DE" sz="2000" dirty="0" smtClean="0">
                <a:solidFill>
                  <a:prstClr val="black"/>
                </a:solidFill>
                <a:latin typeface="Arial" panose="020B0604020202020204" pitchFamily="34" charset="0"/>
                <a:cs typeface="Arial" panose="020B0604020202020204" pitchFamily="34" charset="0"/>
              </a:rPr>
              <a:t> </a:t>
            </a:r>
            <a:r>
              <a:rPr lang="ru-RU" sz="2000" dirty="0" smtClean="0">
                <a:solidFill>
                  <a:prstClr val="black"/>
                </a:solidFill>
                <a:latin typeface="Arial" panose="020B0604020202020204" pitchFamily="34" charset="0"/>
                <a:cs typeface="Arial" panose="020B0604020202020204" pitchFamily="34" charset="0"/>
              </a:rPr>
              <a:t>слишком быстро </a:t>
            </a:r>
            <a:r>
              <a:rPr lang="ru-RU" sz="2000" b="1" dirty="0" smtClean="0">
                <a:solidFill>
                  <a:prstClr val="black"/>
                </a:solidFill>
                <a:latin typeface="Arial" panose="020B0604020202020204" pitchFamily="34" charset="0"/>
                <a:cs typeface="Arial" panose="020B0604020202020204" pitchFamily="34" charset="0"/>
              </a:rPr>
              <a:t>меняются</a:t>
            </a:r>
            <a:r>
              <a:rPr lang="de-DE" sz="2000" dirty="0" smtClean="0">
                <a:solidFill>
                  <a:prstClr val="black"/>
                </a:solidFill>
                <a:latin typeface="Arial" panose="020B0604020202020204" pitchFamily="34" charset="0"/>
                <a:cs typeface="Arial" panose="020B0604020202020204" pitchFamily="34" charset="0"/>
              </a:rPr>
              <a:t>.</a:t>
            </a:r>
            <a:endParaRPr lang="de-DE" sz="20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ru-RU" sz="2000" b="1" dirty="0" smtClean="0">
                <a:solidFill>
                  <a:prstClr val="black"/>
                </a:solidFill>
                <a:latin typeface="Arial" panose="020B0604020202020204" pitchFamily="34" charset="0"/>
                <a:cs typeface="Arial" panose="020B0604020202020204" pitchFamily="34" charset="0"/>
              </a:rPr>
              <a:t>Согласованные структуры ответственности и принятия решений </a:t>
            </a:r>
            <a:r>
              <a:rPr lang="ru-RU" sz="2000" dirty="0" smtClean="0">
                <a:solidFill>
                  <a:prstClr val="black"/>
                </a:solidFill>
                <a:latin typeface="Arial" panose="020B0604020202020204" pitchFamily="34" charset="0"/>
                <a:cs typeface="Arial" panose="020B0604020202020204" pitchFamily="34" charset="0"/>
              </a:rPr>
              <a:t>зачастую не приносят ожидаемого успеха и поэтому </a:t>
            </a:r>
            <a:r>
              <a:rPr lang="ru-RU" sz="2000" b="1" dirty="0" smtClean="0">
                <a:solidFill>
                  <a:prstClr val="black"/>
                </a:solidFill>
                <a:latin typeface="Arial" panose="020B0604020202020204" pitchFamily="34" charset="0"/>
                <a:cs typeface="Arial" panose="020B0604020202020204" pitchFamily="34" charset="0"/>
              </a:rPr>
              <a:t>их необходимо пересмотреть</a:t>
            </a:r>
            <a:endParaRPr lang="de-DE" sz="2000"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solidFill>
                <a:prstClr val="black"/>
              </a:solidFill>
              <a:latin typeface="Calibri"/>
            </a:endParaRPr>
          </a:p>
          <a:p>
            <a:pPr marL="285750" indent="-285750">
              <a:buFont typeface="Arial" panose="020B0604020202020204" pitchFamily="34" charset="0"/>
              <a:buChar char="•"/>
            </a:pPr>
            <a:endParaRPr lang="de-DE" dirty="0">
              <a:solidFill>
                <a:prstClr val="black"/>
              </a:solidFill>
              <a:latin typeface="Calibri"/>
            </a:endParaRPr>
          </a:p>
          <a:p>
            <a:pPr marL="285750" indent="-285750">
              <a:buFont typeface="Arial" panose="020B0604020202020204" pitchFamily="34" charset="0"/>
              <a:buChar char="•"/>
            </a:pPr>
            <a:endParaRPr lang="de-DE" dirty="0">
              <a:solidFill>
                <a:prstClr val="black"/>
              </a:solidFill>
              <a:latin typeface="Calibri"/>
            </a:endParaRPr>
          </a:p>
        </p:txBody>
      </p:sp>
    </p:spTree>
    <p:extLst>
      <p:ext uri="{BB962C8B-B14F-4D97-AF65-F5344CB8AC3E}">
        <p14:creationId xmlns:p14="http://schemas.microsoft.com/office/powerpoint/2010/main" val="15029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743" y="424982"/>
            <a:ext cx="3319033" cy="199142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4743" y="2456621"/>
            <a:ext cx="3288365" cy="1973019"/>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4743" y="4420250"/>
            <a:ext cx="3288365" cy="1973019"/>
          </a:xfrm>
          <a:prstGeom prst="rect">
            <a:avLst/>
          </a:prstGeom>
        </p:spPr>
      </p:pic>
      <p:sp>
        <p:nvSpPr>
          <p:cNvPr id="7" name="Titel 1"/>
          <p:cNvSpPr txBox="1">
            <a:spLocks/>
          </p:cNvSpPr>
          <p:nvPr/>
        </p:nvSpPr>
        <p:spPr>
          <a:xfrm>
            <a:off x="5124308" y="274926"/>
            <a:ext cx="5230654"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dirty="0" smtClean="0"/>
              <a:t>Проблемы</a:t>
            </a:r>
            <a:r>
              <a:rPr lang="de-DE" dirty="0" smtClean="0"/>
              <a:t> </a:t>
            </a:r>
            <a:r>
              <a:rPr lang="ru-RU" dirty="0" smtClean="0"/>
              <a:t>в сельской местности</a:t>
            </a:r>
            <a:endParaRPr lang="zh-CN" altLang="de-DE" dirty="0"/>
          </a:p>
        </p:txBody>
      </p:sp>
      <p:pic>
        <p:nvPicPr>
          <p:cNvPr id="8" name="Grafik 7"/>
          <p:cNvPicPr/>
          <p:nvPr/>
        </p:nvPicPr>
        <p:blipFill>
          <a:blip r:embed="rId6" cstate="print">
            <a:extLst>
              <a:ext uri="{BEBA8EAE-BF5A-486C-A8C5-ECC9F3942E4B}">
                <a14:imgProps xmlns:a14="http://schemas.microsoft.com/office/drawing/2010/main">
                  <a14:imgLayer r:embed="rId7">
                    <a14:imgEffect>
                      <a14:sharpenSoften amount="3000"/>
                    </a14:imgEffect>
                    <a14:imgEffect>
                      <a14:brightnessContrast bright="20000" contrast="6000"/>
                    </a14:imgEffect>
                  </a14:imgLayer>
                </a14:imgProps>
              </a:ext>
              <a:ext uri="{28A0092B-C50C-407E-A947-70E740481C1C}">
                <a14:useLocalDpi xmlns:a14="http://schemas.microsoft.com/office/drawing/2010/main" val="0"/>
              </a:ext>
            </a:extLst>
          </a:blip>
          <a:stretch>
            <a:fillRect/>
          </a:stretch>
        </p:blipFill>
        <p:spPr>
          <a:xfrm>
            <a:off x="8500467" y="2591923"/>
            <a:ext cx="2102178" cy="1807536"/>
          </a:xfrm>
          <a:prstGeom prst="rect">
            <a:avLst/>
          </a:prstGeom>
        </p:spPr>
      </p:pic>
      <p:pic>
        <p:nvPicPr>
          <p:cNvPr id="9" name="Grafik 8"/>
          <p:cNvPicPr/>
          <p:nvPr/>
        </p:nvPicPr>
        <p:blipFill rotWithShape="1">
          <a:blip r:embed="rId8" cstate="print">
            <a:extLst>
              <a:ext uri="{BEBA8EAE-BF5A-486C-A8C5-ECC9F3942E4B}">
                <a14:imgProps xmlns:a14="http://schemas.microsoft.com/office/drawing/2010/main">
                  <a14:imgLayer r:embed="rId9">
                    <a14:imgEffect>
                      <a14:brightnessContrast bright="3000" contrast="3000"/>
                    </a14:imgEffect>
                  </a14:imgLayer>
                </a14:imgProps>
              </a:ext>
              <a:ext uri="{28A0092B-C50C-407E-A947-70E740481C1C}">
                <a14:useLocalDpi xmlns:a14="http://schemas.microsoft.com/office/drawing/2010/main" val="0"/>
              </a:ext>
            </a:extLst>
          </a:blip>
          <a:srcRect l="5496" t="1" r="1279" b="16894"/>
          <a:stretch/>
        </p:blipFill>
        <p:spPr bwMode="auto">
          <a:xfrm>
            <a:off x="4833108" y="4389422"/>
            <a:ext cx="3057525" cy="2044065"/>
          </a:xfrm>
          <a:prstGeom prst="rect">
            <a:avLst/>
          </a:prstGeom>
          <a:ln>
            <a:noFill/>
          </a:ln>
          <a:extLst>
            <a:ext uri="{53640926-AAD7-44D8-BBD7-CCE9431645EC}">
              <a14:shadowObscured xmlns:a14="http://schemas.microsoft.com/office/drawing/2010/main"/>
            </a:ext>
          </a:extLst>
        </p:spPr>
      </p:pic>
      <p:pic>
        <p:nvPicPr>
          <p:cNvPr id="10" name="Grafik 9"/>
          <p:cNvPicPr/>
          <p:nvPr/>
        </p:nvPicPr>
        <p:blipFill>
          <a:blip r:embed="rId10" cstate="print">
            <a:extLst>
              <a:ext uri="{BEBA8EAE-BF5A-486C-A8C5-ECC9F3942E4B}">
                <a14:imgProps xmlns:a14="http://schemas.microsoft.com/office/drawing/2010/main">
                  <a14:imgLayer r:embed="rId11">
                    <a14:imgEffect>
                      <a14:sharpenSoften amount="2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890632" y="4389421"/>
            <a:ext cx="2777368" cy="2044065"/>
          </a:xfrm>
          <a:prstGeom prst="rect">
            <a:avLst/>
          </a:prstGeom>
        </p:spPr>
      </p:pic>
      <p:pic>
        <p:nvPicPr>
          <p:cNvPr id="11" name="Grafik 10"/>
          <p:cNvPicPr/>
          <p:nvPr/>
        </p:nvPicPr>
        <p:blipFill>
          <a:blip r:embed="rId12" cstate="print">
            <a:extLst>
              <a:ext uri="{BEBA8EAE-BF5A-486C-A8C5-ECC9F3942E4B}">
                <a14:imgProps xmlns:a14="http://schemas.microsoft.com/office/drawing/2010/main">
                  <a14:imgLayer r:embed="rId13">
                    <a14:imgEffect>
                      <a14:sharpenSoften amount="2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rot="16200000">
            <a:off x="4342253" y="1911650"/>
            <a:ext cx="2968625" cy="1986915"/>
          </a:xfrm>
          <a:prstGeom prst="rect">
            <a:avLst/>
          </a:prstGeom>
        </p:spPr>
      </p:pic>
      <p:pic>
        <p:nvPicPr>
          <p:cNvPr id="12" name="Grafik 11"/>
          <p:cNvPicPr/>
          <p:nvPr/>
        </p:nvPicPr>
        <p:blipFill>
          <a:blip r:embed="rId14" cstate="print">
            <a:extLst>
              <a:ext uri="{BEBA8EAE-BF5A-486C-A8C5-ECC9F3942E4B}">
                <a14:imgProps xmlns:a14="http://schemas.microsoft.com/office/drawing/2010/main">
                  <a14:imgLayer r:embed="rId15">
                    <a14:imgEffect>
                      <a14:sharpenSoften amount="3000"/>
                    </a14:imgEffect>
                    <a14:imgEffect>
                      <a14:brightnessContrast bright="-3000" contrast="6000"/>
                    </a14:imgEffect>
                  </a14:imgLayer>
                </a14:imgProps>
              </a:ext>
              <a:ext uri="{28A0092B-C50C-407E-A947-70E740481C1C}">
                <a14:useLocalDpi xmlns:a14="http://schemas.microsoft.com/office/drawing/2010/main" val="0"/>
              </a:ext>
            </a:extLst>
          </a:blip>
          <a:stretch>
            <a:fillRect/>
          </a:stretch>
        </p:blipFill>
        <p:spPr>
          <a:xfrm rot="16200000">
            <a:off x="6400839" y="2289792"/>
            <a:ext cx="2515870" cy="1683385"/>
          </a:xfrm>
          <a:prstGeom prst="rect">
            <a:avLst/>
          </a:prstGeom>
        </p:spPr>
      </p:pic>
    </p:spTree>
    <p:extLst>
      <p:ext uri="{BB962C8B-B14F-4D97-AF65-F5344CB8AC3E}">
        <p14:creationId xmlns:p14="http://schemas.microsoft.com/office/powerpoint/2010/main" val="1026377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066" y="718409"/>
            <a:ext cx="3158025" cy="1899749"/>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065" y="2618158"/>
            <a:ext cx="3158024" cy="1899749"/>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065" y="4517906"/>
            <a:ext cx="3158025" cy="1899750"/>
          </a:xfrm>
          <a:prstGeom prst="rect">
            <a:avLst/>
          </a:prstGeom>
        </p:spPr>
      </p:pic>
      <p:sp>
        <p:nvSpPr>
          <p:cNvPr id="8" name="Titel 1"/>
          <p:cNvSpPr txBox="1">
            <a:spLocks/>
          </p:cNvSpPr>
          <p:nvPr/>
        </p:nvSpPr>
        <p:spPr>
          <a:xfrm>
            <a:off x="5129880" y="402317"/>
            <a:ext cx="3705201"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altLang="zh-CN" dirty="0" smtClean="0">
                <a:latin typeface="Arial" panose="020B0604020202020204" pitchFamily="34" charset="0"/>
                <a:cs typeface="Arial" panose="020B0604020202020204" pitchFamily="34" charset="0"/>
              </a:rPr>
              <a:t>Усиление связи с профессиональным образованием</a:t>
            </a:r>
            <a:endParaRPr lang="zh-CN" altLang="de-DE" dirty="0">
              <a:latin typeface="Arial" panose="020B0604020202020204" pitchFamily="34" charset="0"/>
              <a:cs typeface="Arial" panose="020B0604020202020204" pitchFamily="34" charset="0"/>
            </a:endParaRPr>
          </a:p>
        </p:txBody>
      </p:sp>
      <p:sp>
        <p:nvSpPr>
          <p:cNvPr id="9" name="Textfeld 8"/>
          <p:cNvSpPr txBox="1"/>
          <p:nvPr/>
        </p:nvSpPr>
        <p:spPr>
          <a:xfrm>
            <a:off x="5087887" y="1844824"/>
            <a:ext cx="6679570" cy="4106252"/>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ru-RU" sz="2000" dirty="0" smtClean="0">
                <a:latin typeface="Arial" panose="020B0604020202020204" pitchFamily="34" charset="0"/>
                <a:cs typeface="Arial" panose="020B0604020202020204" pitchFamily="34" charset="0"/>
              </a:rPr>
              <a:t>Успехи</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в</a:t>
            </a:r>
            <a:r>
              <a:rPr lang="de-DE"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Нанжанглоу</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четко показывают необходимость</a:t>
            </a:r>
            <a:r>
              <a:rPr lang="de-DE" sz="2000" dirty="0" smtClean="0">
                <a:latin typeface="Arial" panose="020B0604020202020204" pitchFamily="34" charset="0"/>
                <a:cs typeface="Arial" panose="020B0604020202020204" pitchFamily="34" charset="0"/>
              </a:rPr>
              <a:t>.</a:t>
            </a:r>
            <a:endParaRPr lang="de-DE"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b="1" dirty="0" smtClean="0">
                <a:latin typeface="Arial" panose="020B0604020202020204" pitchFamily="34" charset="0"/>
                <a:cs typeface="Arial" panose="020B0604020202020204" pitchFamily="34" charset="0"/>
              </a:rPr>
              <a:t>Институциональная интеграция</a:t>
            </a:r>
            <a:r>
              <a:rPr lang="de-DE" sz="2000" b="1"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профессионального образования</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в пилотные проекты</a:t>
            </a:r>
            <a:endParaRPr lang="de-DE"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b="1" dirty="0" smtClean="0">
                <a:latin typeface="Arial" panose="020B0604020202020204" pitchFamily="34" charset="0"/>
                <a:cs typeface="Arial" panose="020B0604020202020204" pitchFamily="34" charset="0"/>
              </a:rPr>
              <a:t>Кооперация с профшколами</a:t>
            </a:r>
            <a:r>
              <a:rPr lang="de-DE" sz="2000" b="1"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на проектной территории </a:t>
            </a:r>
            <a:r>
              <a:rPr lang="ru-RU" sz="2000" dirty="0" err="1" smtClean="0">
                <a:latin typeface="Arial" panose="020B0604020202020204" pitchFamily="34" charset="0"/>
                <a:cs typeface="Arial" panose="020B0604020202020204" pitchFamily="34" charset="0"/>
              </a:rPr>
              <a:t>Аньян</a:t>
            </a:r>
            <a:endParaRPr lang="de-DE"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b="1" dirty="0" smtClean="0">
                <a:latin typeface="Arial" panose="020B0604020202020204" pitchFamily="34" charset="0"/>
                <a:cs typeface="Arial" panose="020B0604020202020204" pitchFamily="34" charset="0"/>
              </a:rPr>
              <a:t>Профессиональное обучение</a:t>
            </a:r>
            <a:r>
              <a:rPr lang="de-DE" sz="2000" b="1" dirty="0" smtClean="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фермеров</a:t>
            </a:r>
            <a:endParaRPr lang="de-DE" sz="2000" b="1"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dirty="0" smtClean="0">
                <a:latin typeface="Arial" panose="020B0604020202020204" pitchFamily="34" charset="0"/>
                <a:cs typeface="Arial" panose="020B0604020202020204" pitchFamily="34" charset="0"/>
              </a:rPr>
              <a:t>Усиление</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повышения квалификации учителей</a:t>
            </a:r>
            <a:r>
              <a:rPr lang="de-DE" sz="2000" dirty="0" smtClean="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управление качеством</a:t>
            </a:r>
            <a:endParaRPr lang="de-DE" sz="2000" b="1"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dirty="0" smtClean="0">
                <a:latin typeface="Arial" panose="020B0604020202020204" pitchFamily="34" charset="0"/>
                <a:cs typeface="Arial" panose="020B0604020202020204" pitchFamily="34" charset="0"/>
              </a:rPr>
              <a:t>Поддержка</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в </a:t>
            </a:r>
            <a:r>
              <a:rPr lang="ru-RU" sz="2000" b="1" dirty="0" smtClean="0">
                <a:latin typeface="Arial" panose="020B0604020202020204" pitchFamily="34" charset="0"/>
                <a:cs typeface="Arial" panose="020B0604020202020204" pitchFamily="34" charset="0"/>
              </a:rPr>
              <a:t>создании добавленной стоимости</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в сельской местности</a:t>
            </a:r>
            <a:endParaRPr lang="de-DE" sz="2000" dirty="0">
              <a:latin typeface="Arial" panose="020B0604020202020204" pitchFamily="34" charset="0"/>
              <a:cs typeface="Arial" panose="020B0604020202020204" pitchFamily="34" charset="0"/>
            </a:endParaRPr>
          </a:p>
        </p:txBody>
      </p:sp>
      <p:sp>
        <p:nvSpPr>
          <p:cNvPr id="10" name="Textfeld 9"/>
          <p:cNvSpPr txBox="1"/>
          <p:nvPr/>
        </p:nvSpPr>
        <p:spPr>
          <a:xfrm rot="16200000">
            <a:off x="2787957" y="5311322"/>
            <a:ext cx="461665" cy="2481385"/>
          </a:xfrm>
          <a:prstGeom prst="rect">
            <a:avLst/>
          </a:prstGeom>
          <a:noFill/>
        </p:spPr>
        <p:txBody>
          <a:bodyPr vert="eaVert" wrap="none" rtlCol="0">
            <a:spAutoFit/>
          </a:bodyPr>
          <a:lstStyle/>
          <a:p>
            <a:r>
              <a:rPr lang="de-DE">
                <a:solidFill>
                  <a:schemeClr val="bg1"/>
                </a:solidFill>
              </a:rPr>
              <a:t>Musterfarm in Nordkorea</a:t>
            </a:r>
          </a:p>
        </p:txBody>
      </p:sp>
    </p:spTree>
    <p:extLst>
      <p:ext uri="{BB962C8B-B14F-4D97-AF65-F5344CB8AC3E}">
        <p14:creationId xmlns:p14="http://schemas.microsoft.com/office/powerpoint/2010/main" val="865414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66928" y="1461328"/>
            <a:ext cx="2823174" cy="1717958"/>
          </a:xfrm>
          <a:prstGeom prst="rect">
            <a:avLst/>
          </a:prstGeom>
        </p:spPr>
      </p:pic>
      <p:sp>
        <p:nvSpPr>
          <p:cNvPr id="5" name="Titel 1"/>
          <p:cNvSpPr txBox="1">
            <a:spLocks/>
          </p:cNvSpPr>
          <p:nvPr/>
        </p:nvSpPr>
        <p:spPr>
          <a:xfrm>
            <a:off x="4727847" y="332657"/>
            <a:ext cx="5134609"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dirty="0" smtClean="0">
                <a:latin typeface="Arial" panose="020B0604020202020204" pitchFamily="34" charset="0"/>
                <a:cs typeface="Arial" panose="020B0604020202020204" pitchFamily="34" charset="0"/>
              </a:rPr>
              <a:t>Усиление академического диалога и </a:t>
            </a:r>
            <a:r>
              <a:rPr lang="ru-RU" dirty="0">
                <a:latin typeface="Arial" panose="020B0604020202020204" pitchFamily="34" charset="0"/>
                <a:cs typeface="Arial" panose="020B0604020202020204" pitchFamily="34" charset="0"/>
              </a:rPr>
              <a:t>э</a:t>
            </a:r>
            <a:r>
              <a:rPr lang="ru-RU" dirty="0" smtClean="0">
                <a:latin typeface="Arial" panose="020B0604020202020204" pitchFamily="34" charset="0"/>
                <a:cs typeface="Arial" panose="020B0604020202020204" pitchFamily="34" charset="0"/>
              </a:rPr>
              <a:t>кспертного обмена </a:t>
            </a:r>
            <a:r>
              <a:rPr lang="de-DE"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актуальное состояние на </a:t>
            </a:r>
            <a:r>
              <a:rPr lang="de-DE" dirty="0" smtClean="0">
                <a:latin typeface="Arial" panose="020B0604020202020204" pitchFamily="34" charset="0"/>
                <a:cs typeface="Arial" panose="020B0604020202020204" pitchFamily="34" charset="0"/>
              </a:rPr>
              <a:t>2018</a:t>
            </a:r>
            <a:r>
              <a:rPr lang="ru-RU" dirty="0" smtClean="0">
                <a:latin typeface="Arial" panose="020B0604020202020204" pitchFamily="34" charset="0"/>
                <a:cs typeface="Arial" panose="020B0604020202020204" pitchFamily="34" charset="0"/>
              </a:rPr>
              <a:t>г.</a:t>
            </a:r>
            <a:endParaRPr lang="de-DE" dirty="0">
              <a:latin typeface="Arial" panose="020B0604020202020204" pitchFamily="34" charset="0"/>
              <a:cs typeface="Arial" panose="020B0604020202020204" pitchFamily="34" charset="0"/>
            </a:endParaRPr>
          </a:p>
          <a:p>
            <a:endParaRPr lang="zh-CN" altLang="de-DE" dirty="0"/>
          </a:p>
        </p:txBody>
      </p:sp>
      <p:sp>
        <p:nvSpPr>
          <p:cNvPr id="6" name="Textfeld 5"/>
          <p:cNvSpPr txBox="1"/>
          <p:nvPr/>
        </p:nvSpPr>
        <p:spPr>
          <a:xfrm>
            <a:off x="4943872" y="1659470"/>
            <a:ext cx="7248128" cy="455509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ru-RU" sz="2000" b="1" dirty="0" smtClean="0">
                <a:latin typeface="Arial" panose="020B0604020202020204" pitchFamily="34" charset="0"/>
                <a:cs typeface="Arial" panose="020B0604020202020204" pitchFamily="34" charset="0"/>
              </a:rPr>
              <a:t>Министерство природных ресурсов</a:t>
            </a:r>
            <a:endParaRPr lang="de-DE" sz="2000" b="1" dirty="0" smtClean="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sz="2000" b="1" dirty="0" smtClean="0">
                <a:latin typeface="Arial" panose="020B0604020202020204" pitchFamily="34" charset="0"/>
                <a:cs typeface="Arial" panose="020B0604020202020204" pitchFamily="34" charset="0"/>
              </a:rPr>
              <a:t>Центральная </a:t>
            </a:r>
            <a:r>
              <a:rPr lang="de-DE" sz="2000" b="1" dirty="0" smtClean="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партийная школа </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активный партнер</a:t>
            </a:r>
            <a:endParaRPr lang="de-DE" sz="20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sz="2000" dirty="0" smtClean="0">
                <a:latin typeface="Arial" panose="020B0604020202020204" pitchFamily="34" charset="0"/>
                <a:cs typeface="Arial" panose="020B0604020202020204" pitchFamily="34" charset="0"/>
              </a:rPr>
              <a:t>Усиление диалога с</a:t>
            </a:r>
            <a:r>
              <a:rPr lang="de-DE" sz="2000" dirty="0" smtClean="0">
                <a:latin typeface="Arial" panose="020B0604020202020204" pitchFamily="34" charset="0"/>
                <a:cs typeface="Arial" panose="020B0604020202020204" pitchFamily="34" charset="0"/>
              </a:rPr>
              <a:t> </a:t>
            </a:r>
            <a:r>
              <a:rPr lang="ru-RU" sz="2000" b="1" dirty="0" err="1" smtClean="0">
                <a:latin typeface="Arial" panose="020B0604020202020204" pitchFamily="34" charset="0"/>
                <a:cs typeface="Arial" panose="020B0604020202020204" pitchFamily="34" charset="0"/>
              </a:rPr>
              <a:t>Ренминским</a:t>
            </a:r>
            <a:r>
              <a:rPr lang="ru-RU" sz="2000" b="1" dirty="0" smtClean="0">
                <a:latin typeface="Arial" panose="020B0604020202020204" pitchFamily="34" charset="0"/>
                <a:cs typeface="Arial" panose="020B0604020202020204" pitchFamily="34" charset="0"/>
              </a:rPr>
              <a:t> университетом </a:t>
            </a:r>
            <a:endParaRPr lang="de-DE" sz="2000" b="1" dirty="0" smtClean="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sz="2000" b="1" dirty="0" smtClean="0">
                <a:latin typeface="Arial" panose="020B0604020202020204" pitchFamily="34" charset="0"/>
                <a:cs typeface="Arial" panose="020B0604020202020204" pitchFamily="34" charset="0"/>
              </a:rPr>
              <a:t>Усиление</a:t>
            </a:r>
            <a:r>
              <a:rPr lang="de-DE" sz="2000" b="1" dirty="0" smtClean="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диалога с</a:t>
            </a:r>
            <a:r>
              <a:rPr lang="de-DE" sz="2000" b="1" dirty="0" smtClean="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Министерством сельского хозяйства и сельского развития</a:t>
            </a:r>
            <a:endParaRPr lang="de-DE" sz="2000" b="1"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sz="2000" dirty="0" smtClean="0">
                <a:latin typeface="Arial" panose="020B0604020202020204" pitchFamily="34" charset="0"/>
                <a:cs typeface="Arial" panose="020B0604020202020204" pitchFamily="34" charset="0"/>
              </a:rPr>
              <a:t>Экспертный обмен с </a:t>
            </a:r>
            <a:r>
              <a:rPr lang="ru-RU" sz="2000" b="1" dirty="0" smtClean="0">
                <a:latin typeface="Arial" panose="020B0604020202020204" pitchFamily="34" charset="0"/>
                <a:cs typeface="Arial" panose="020B0604020202020204" pitchFamily="34" charset="0"/>
              </a:rPr>
              <a:t>Китайским аграрным университетом</a:t>
            </a:r>
            <a:endParaRPr lang="de-DE" sz="2000" b="1"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sz="2000" dirty="0" smtClean="0">
                <a:latin typeface="Arial" panose="020B0604020202020204" pitchFamily="34" charset="0"/>
                <a:cs typeface="Arial" panose="020B0604020202020204" pitchFamily="34" charset="0"/>
              </a:rPr>
              <a:t>Налаживание диалога с</a:t>
            </a:r>
            <a:r>
              <a:rPr lang="de-DE" sz="2000" dirty="0" smtClean="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Пекинским университетом строительства и архитектуры </a:t>
            </a:r>
            <a:r>
              <a:rPr lang="de-DE" sz="2000" b="1" dirty="0" smtClean="0">
                <a:latin typeface="Arial" panose="020B0604020202020204" pitchFamily="34" charset="0"/>
                <a:cs typeface="Arial" panose="020B0604020202020204" pitchFamily="34" charset="0"/>
              </a:rPr>
              <a:t>(</a:t>
            </a:r>
            <a:r>
              <a:rPr lang="de-DE" sz="2000" b="1" dirty="0">
                <a:latin typeface="Arial" panose="020B0604020202020204" pitchFamily="34" charset="0"/>
                <a:cs typeface="Arial" panose="020B0604020202020204" pitchFamily="34" charset="0"/>
              </a:rPr>
              <a:t>BUCEA)</a:t>
            </a:r>
          </a:p>
          <a:p>
            <a:pPr marL="285750" indent="-285750">
              <a:spcAft>
                <a:spcPts val="600"/>
              </a:spcAft>
              <a:buFont typeface="Arial" panose="020B0604020202020204" pitchFamily="34" charset="0"/>
              <a:buChar char="•"/>
            </a:pPr>
            <a:r>
              <a:rPr lang="ru-RU" sz="2000" dirty="0" smtClean="0">
                <a:latin typeface="Arial" panose="020B0604020202020204" pitchFamily="34" charset="0"/>
                <a:cs typeface="Arial" panose="020B0604020202020204" pitchFamily="34" charset="0"/>
              </a:rPr>
              <a:t>Специальные семинары по запросу </a:t>
            </a:r>
            <a:r>
              <a:rPr lang="ru-RU" sz="2000" b="1" dirty="0" smtClean="0">
                <a:latin typeface="Arial" panose="020B0604020202020204" pitchFamily="34" charset="0"/>
                <a:cs typeface="Arial" panose="020B0604020202020204" pitchFamily="34" charset="0"/>
              </a:rPr>
              <a:t>Министерства природных ресурсов</a:t>
            </a:r>
            <a:r>
              <a:rPr lang="de-DE" sz="2000" b="1" dirty="0" smtClean="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Китайский институт изучения и планирования земель </a:t>
            </a:r>
            <a:r>
              <a:rPr lang="de-DE" sz="2000" b="1" dirty="0" smtClean="0">
                <a:latin typeface="Arial" panose="020B0604020202020204" pitchFamily="34" charset="0"/>
                <a:cs typeface="Arial" panose="020B0604020202020204" pitchFamily="34" charset="0"/>
              </a:rPr>
              <a:t>[CLSPI]</a:t>
            </a:r>
            <a:r>
              <a:rPr lang="ru-RU" sz="2000" b="1" dirty="0" smtClean="0">
                <a:latin typeface="Arial" panose="020B0604020202020204" pitchFamily="34" charset="0"/>
                <a:cs typeface="Arial" panose="020B0604020202020204" pitchFamily="34" charset="0"/>
              </a:rPr>
              <a:t> и Китайский центр консолидации и реабилитации земель </a:t>
            </a:r>
            <a:r>
              <a:rPr lang="de-DE" sz="2000" b="1" dirty="0" smtClean="0">
                <a:latin typeface="Arial" panose="020B0604020202020204" pitchFamily="34" charset="0"/>
                <a:cs typeface="Arial" panose="020B0604020202020204" pitchFamily="34" charset="0"/>
              </a:rPr>
              <a:t>[LCRC])</a:t>
            </a:r>
            <a:endParaRPr lang="de-DE" sz="2000" b="1" dirty="0">
              <a:latin typeface="Arial" panose="020B0604020202020204" pitchFamily="34" charset="0"/>
              <a:cs typeface="Arial" panose="020B0604020202020204" pitchFamily="34" charset="0"/>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521" y="3861048"/>
            <a:ext cx="2914165" cy="1946442"/>
          </a:xfrm>
          <a:prstGeom prst="rect">
            <a:avLst/>
          </a:prstGeom>
        </p:spPr>
      </p:pic>
    </p:spTree>
    <p:extLst>
      <p:ext uri="{BB962C8B-B14F-4D97-AF65-F5344CB8AC3E}">
        <p14:creationId xmlns:p14="http://schemas.microsoft.com/office/powerpoint/2010/main" val="4257148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680186" y="385144"/>
            <a:ext cx="3263686" cy="1963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print"/>
          <a:srcRect/>
          <a:stretch>
            <a:fillRect/>
          </a:stretch>
        </p:blipFill>
        <p:spPr>
          <a:xfrm>
            <a:off x="1712042" y="2348880"/>
            <a:ext cx="3231831" cy="1944216"/>
          </a:xfrm>
          <a:prstGeom prst="rect">
            <a:avLst/>
          </a:prstGeom>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nhaltsplatzhalter 3" descr="IMG_434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706072" y="4293096"/>
            <a:ext cx="3240360" cy="2160240"/>
          </a:xfrm>
          <a:prstGeom prst="rect">
            <a:avLst/>
          </a:prstGeom>
        </p:spPr>
      </p:pic>
      <p:sp>
        <p:nvSpPr>
          <p:cNvPr id="6" name="Textfeld 5"/>
          <p:cNvSpPr txBox="1"/>
          <p:nvPr/>
        </p:nvSpPr>
        <p:spPr>
          <a:xfrm>
            <a:off x="5087888" y="1665243"/>
            <a:ext cx="6737528" cy="263149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ru-RU" sz="2000" b="1" dirty="0" smtClean="0"/>
              <a:t>Концентрация</a:t>
            </a:r>
            <a:r>
              <a:rPr lang="de-DE" sz="2000" dirty="0" smtClean="0"/>
              <a:t> </a:t>
            </a:r>
            <a:r>
              <a:rPr lang="ru-RU" sz="2000" dirty="0" smtClean="0"/>
              <a:t>населения</a:t>
            </a:r>
            <a:endParaRPr lang="de-DE" sz="2000" dirty="0"/>
          </a:p>
          <a:p>
            <a:pPr marL="285750" indent="-285750">
              <a:spcAft>
                <a:spcPts val="600"/>
              </a:spcAft>
              <a:buFont typeface="Arial" panose="020B0604020202020204" pitchFamily="34" charset="0"/>
              <a:buChar char="•"/>
            </a:pPr>
            <a:r>
              <a:rPr lang="ru-RU" sz="2000" dirty="0" smtClean="0"/>
              <a:t>Городское развитие</a:t>
            </a:r>
            <a:r>
              <a:rPr lang="de-DE" sz="2000" dirty="0" smtClean="0"/>
              <a:t> </a:t>
            </a:r>
            <a:r>
              <a:rPr lang="de-DE" sz="2000" dirty="0"/>
              <a:t>- </a:t>
            </a:r>
            <a:r>
              <a:rPr lang="ru-RU" sz="2000" b="1" dirty="0" smtClean="0"/>
              <a:t>использование земель</a:t>
            </a:r>
            <a:r>
              <a:rPr lang="de-DE" sz="2000" b="1" dirty="0" smtClean="0"/>
              <a:t> </a:t>
            </a:r>
            <a:endParaRPr lang="de-DE" sz="2000" b="1" dirty="0"/>
          </a:p>
          <a:p>
            <a:pPr marL="285750" indent="-285750">
              <a:spcAft>
                <a:spcPts val="600"/>
              </a:spcAft>
              <a:buFont typeface="Arial" panose="020B0604020202020204" pitchFamily="34" charset="0"/>
              <a:buChar char="•"/>
            </a:pPr>
            <a:r>
              <a:rPr lang="ru-RU" sz="2000" dirty="0" smtClean="0"/>
              <a:t>Борьба противоположностей:</a:t>
            </a:r>
            <a:r>
              <a:rPr lang="de-DE" sz="2000" dirty="0" smtClean="0"/>
              <a:t> </a:t>
            </a:r>
            <a:r>
              <a:rPr lang="ru-RU" sz="2000" b="1" dirty="0" smtClean="0"/>
              <a:t>урбанизация</a:t>
            </a:r>
            <a:r>
              <a:rPr lang="de-DE" sz="2000" b="1" dirty="0" smtClean="0"/>
              <a:t> </a:t>
            </a:r>
            <a:r>
              <a:rPr lang="de-DE" sz="2000" b="1" dirty="0"/>
              <a:t>– </a:t>
            </a:r>
            <a:r>
              <a:rPr lang="ru-RU" sz="2000" b="1" dirty="0" smtClean="0"/>
              <a:t>развитие</a:t>
            </a:r>
            <a:r>
              <a:rPr lang="de-DE" sz="2000" b="1" dirty="0" smtClean="0"/>
              <a:t> </a:t>
            </a:r>
            <a:r>
              <a:rPr lang="ru-RU" sz="2000" b="1" dirty="0" smtClean="0"/>
              <a:t>сельских регионов</a:t>
            </a:r>
            <a:endParaRPr lang="de-DE" sz="2000" b="1" dirty="0"/>
          </a:p>
          <a:p>
            <a:pPr marL="285750" indent="-285750">
              <a:spcAft>
                <a:spcPts val="600"/>
              </a:spcAft>
              <a:buFont typeface="Arial" panose="020B0604020202020204" pitchFamily="34" charset="0"/>
              <a:buChar char="•"/>
            </a:pPr>
            <a:r>
              <a:rPr lang="ru-RU" sz="2000" b="1" dirty="0" smtClean="0"/>
              <a:t>Основы для конфискации</a:t>
            </a:r>
            <a:endParaRPr lang="de-DE" sz="2000" b="1" dirty="0"/>
          </a:p>
          <a:p>
            <a:pPr marL="285750" indent="-285750">
              <a:spcAft>
                <a:spcPts val="600"/>
              </a:spcAft>
              <a:buFont typeface="Arial" panose="020B0604020202020204" pitchFamily="34" charset="0"/>
              <a:buChar char="•"/>
            </a:pPr>
            <a:r>
              <a:rPr lang="ru-RU" sz="2000" b="1" dirty="0" smtClean="0"/>
              <a:t>Обновление сел</a:t>
            </a:r>
            <a:endParaRPr lang="de-DE" sz="2000" b="1" dirty="0"/>
          </a:p>
          <a:p>
            <a:pPr marL="285750" indent="-285750">
              <a:spcAft>
                <a:spcPts val="600"/>
              </a:spcAft>
              <a:buFont typeface="Arial" panose="020B0604020202020204" pitchFamily="34" charset="0"/>
              <a:buChar char="•"/>
            </a:pPr>
            <a:r>
              <a:rPr lang="ru-RU" sz="2000" dirty="0" smtClean="0"/>
              <a:t>Политическая базовая работа</a:t>
            </a:r>
            <a:endParaRPr lang="de-DE" sz="2000" dirty="0"/>
          </a:p>
        </p:txBody>
      </p:sp>
      <p:sp>
        <p:nvSpPr>
          <p:cNvPr id="7" name="Titel 1"/>
          <p:cNvSpPr txBox="1">
            <a:spLocks/>
          </p:cNvSpPr>
          <p:nvPr/>
        </p:nvSpPr>
        <p:spPr>
          <a:xfrm>
            <a:off x="5015880" y="372216"/>
            <a:ext cx="4608512"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dirty="0" smtClean="0"/>
              <a:t>Почему необходимо расширение сети</a:t>
            </a:r>
            <a:r>
              <a:rPr lang="de-DE" altLang="zh-CN" dirty="0" smtClean="0"/>
              <a:t>?</a:t>
            </a:r>
            <a:endParaRPr lang="zh-CN" altLang="de-DE" dirty="0"/>
          </a:p>
        </p:txBody>
      </p:sp>
      <p:pic>
        <p:nvPicPr>
          <p:cNvPr id="8" name="Inhaltsplatzhalter 3" descr="IMG_4356.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032104" y="4365104"/>
            <a:ext cx="3129832" cy="2086554"/>
          </a:xfrm>
          <a:prstGeom prst="rect">
            <a:avLst/>
          </a:prstGeom>
        </p:spPr>
      </p:pic>
      <p:sp>
        <p:nvSpPr>
          <p:cNvPr id="9" name="Pfeil nach unten 8"/>
          <p:cNvSpPr/>
          <p:nvPr/>
        </p:nvSpPr>
        <p:spPr>
          <a:xfrm rot="5400000">
            <a:off x="5775754" y="4004936"/>
            <a:ext cx="360040" cy="1864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5087888" y="5110040"/>
            <a:ext cx="1728192" cy="707886"/>
          </a:xfrm>
          <a:prstGeom prst="rect">
            <a:avLst/>
          </a:prstGeom>
          <a:noFill/>
        </p:spPr>
        <p:txBody>
          <a:bodyPr wrap="square" rtlCol="0">
            <a:spAutoFit/>
          </a:bodyPr>
          <a:lstStyle/>
          <a:p>
            <a:pPr algn="ctr"/>
            <a:r>
              <a:rPr lang="ru-RU" sz="2000" dirty="0" smtClean="0"/>
              <a:t>От модели к реальности</a:t>
            </a:r>
            <a:endParaRPr lang="de-DE" sz="2000" dirty="0"/>
          </a:p>
        </p:txBody>
      </p:sp>
    </p:spTree>
    <p:extLst>
      <p:ext uri="{BB962C8B-B14F-4D97-AF65-F5344CB8AC3E}">
        <p14:creationId xmlns:p14="http://schemas.microsoft.com/office/powerpoint/2010/main" val="2386686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7528" y="692696"/>
            <a:ext cx="7272808" cy="576064"/>
          </a:xfrm>
        </p:spPr>
        <p:txBody>
          <a:bodyPr>
            <a:noAutofit/>
          </a:bodyPr>
          <a:lstStyle/>
          <a:p>
            <a:r>
              <a:rPr lang="ru-RU" sz="2600" dirty="0" smtClean="0">
                <a:latin typeface="Arial" panose="020B0604020202020204" pitchFamily="34" charset="0"/>
                <a:cs typeface="Arial" panose="020B0604020202020204" pitchFamily="34" charset="0"/>
              </a:rPr>
              <a:t>Эталон </a:t>
            </a:r>
            <a:r>
              <a:rPr lang="ru-RU" sz="2600" dirty="0" err="1" smtClean="0">
                <a:latin typeface="Arial" panose="020B0604020202020204" pitchFamily="34" charset="0"/>
                <a:cs typeface="Arial" panose="020B0604020202020204" pitchFamily="34" charset="0"/>
              </a:rPr>
              <a:t>партиципации</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(участия граждан) </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центральный элемент пилотных проектов</a:t>
            </a:r>
            <a:endParaRPr lang="de-DE" sz="2600" dirty="0">
              <a:latin typeface="Arial" panose="020B0604020202020204" pitchFamily="34" charset="0"/>
              <a:cs typeface="Arial" panose="020B0604020202020204" pitchFamily="34" charset="0"/>
            </a:endParaRPr>
          </a:p>
        </p:txBody>
      </p:sp>
      <p:sp>
        <p:nvSpPr>
          <p:cNvPr id="3" name="Textfeld 2"/>
          <p:cNvSpPr txBox="1"/>
          <p:nvPr/>
        </p:nvSpPr>
        <p:spPr>
          <a:xfrm>
            <a:off x="5638596" y="1968185"/>
            <a:ext cx="4719369" cy="461665"/>
          </a:xfrm>
          <a:prstGeom prst="rect">
            <a:avLst/>
          </a:prstGeom>
          <a:noFill/>
        </p:spPr>
        <p:txBody>
          <a:bodyPr wrap="none" rtlCol="0">
            <a:spAutoFit/>
          </a:bodyPr>
          <a:lstStyle/>
          <a:p>
            <a:r>
              <a:rPr lang="ru-RU" sz="2400" b="1" dirty="0" smtClean="0">
                <a:latin typeface="Arial" panose="020B0604020202020204" pitchFamily="34" charset="0"/>
                <a:cs typeface="Arial" panose="020B0604020202020204" pitchFamily="34" charset="0"/>
              </a:rPr>
              <a:t>На пути к разработке эталона</a:t>
            </a:r>
            <a:endParaRPr lang="de-DE" sz="2400" b="1" dirty="0">
              <a:latin typeface="Arial" panose="020B0604020202020204" pitchFamily="34" charset="0"/>
              <a:cs typeface="Arial" panose="020B0604020202020204" pitchFamily="34" charset="0"/>
            </a:endParaRPr>
          </a:p>
        </p:txBody>
      </p:sp>
      <p:sp>
        <p:nvSpPr>
          <p:cNvPr id="4" name="Textfeld 3"/>
          <p:cNvSpPr txBox="1"/>
          <p:nvPr/>
        </p:nvSpPr>
        <p:spPr>
          <a:xfrm>
            <a:off x="5735960" y="2882554"/>
            <a:ext cx="4464496" cy="2523768"/>
          </a:xfrm>
          <a:prstGeom prst="rect">
            <a:avLst/>
          </a:prstGeom>
          <a:noFill/>
        </p:spPr>
        <p:txBody>
          <a:bodyPr wrap="square" rtlCol="0">
            <a:spAutoFit/>
          </a:bodyPr>
          <a:lstStyle/>
          <a:p>
            <a:pPr marL="285750" indent="-285750">
              <a:buFontTx/>
              <a:buChar char="-"/>
            </a:pPr>
            <a:r>
              <a:rPr lang="ru-RU" sz="2000" dirty="0" smtClean="0">
                <a:latin typeface="Arial" panose="020B0604020202020204" pitchFamily="34" charset="0"/>
                <a:cs typeface="Arial" panose="020B0604020202020204" pitchFamily="34" charset="0"/>
              </a:rPr>
              <a:t>Анализ сильных и слабых сторон из опросов активных граждан и целевых групп</a:t>
            </a:r>
            <a:endParaRPr lang="de-DE" sz="2000" dirty="0">
              <a:latin typeface="Arial" panose="020B0604020202020204" pitchFamily="34" charset="0"/>
              <a:cs typeface="Arial" panose="020B0604020202020204" pitchFamily="34" charset="0"/>
            </a:endParaRPr>
          </a:p>
          <a:p>
            <a:pPr marL="285750" indent="-285750">
              <a:buFontTx/>
              <a:buChar char="-"/>
            </a:pPr>
            <a:r>
              <a:rPr lang="ru-RU" sz="2000" dirty="0" smtClean="0">
                <a:latin typeface="Arial" panose="020B0604020202020204" pitchFamily="34" charset="0"/>
                <a:cs typeface="Arial" panose="020B0604020202020204" pitchFamily="34" charset="0"/>
              </a:rPr>
              <a:t>Вывод относительно ключевых проблем</a:t>
            </a:r>
            <a:endParaRPr lang="de-DE" sz="2000" dirty="0">
              <a:latin typeface="Arial" panose="020B0604020202020204" pitchFamily="34" charset="0"/>
              <a:cs typeface="Arial" panose="020B0604020202020204" pitchFamily="34" charset="0"/>
            </a:endParaRPr>
          </a:p>
          <a:p>
            <a:pPr marL="285750" indent="-285750">
              <a:buFontTx/>
              <a:buChar char="-"/>
            </a:pPr>
            <a:r>
              <a:rPr lang="ru-RU" sz="2000" dirty="0" smtClean="0">
                <a:latin typeface="Arial" panose="020B0604020202020204" pitchFamily="34" charset="0"/>
                <a:cs typeface="Arial" panose="020B0604020202020204" pitchFamily="34" charset="0"/>
              </a:rPr>
              <a:t>Формулирование целей развития</a:t>
            </a:r>
            <a:endParaRPr lang="de-DE" sz="2000" dirty="0">
              <a:latin typeface="Arial" panose="020B0604020202020204" pitchFamily="34" charset="0"/>
              <a:cs typeface="Arial" panose="020B0604020202020204" pitchFamily="34" charset="0"/>
            </a:endParaRPr>
          </a:p>
          <a:p>
            <a:pPr marL="285750" indent="-285750">
              <a:buFontTx/>
              <a:buChar char="-"/>
            </a:pPr>
            <a:r>
              <a:rPr lang="ru-RU" sz="2000" dirty="0" smtClean="0">
                <a:latin typeface="Arial" panose="020B0604020202020204" pitchFamily="34" charset="0"/>
                <a:cs typeface="Arial" panose="020B0604020202020204" pitchFamily="34" charset="0"/>
              </a:rPr>
              <a:t>Меры реализации</a:t>
            </a:r>
            <a:endParaRPr lang="de-DE" sz="2000" dirty="0">
              <a:latin typeface="Arial" panose="020B0604020202020204" pitchFamily="34" charset="0"/>
              <a:cs typeface="Arial" panose="020B0604020202020204" pitchFamily="34" charset="0"/>
            </a:endParaRPr>
          </a:p>
          <a:p>
            <a:pPr marL="285750" indent="-285750">
              <a:buFontTx/>
              <a:buChar char="-"/>
            </a:pP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459" y="2109699"/>
            <a:ext cx="3864880" cy="2898660"/>
          </a:xfrm>
          <a:prstGeom prst="rect">
            <a:avLst/>
          </a:prstGeom>
        </p:spPr>
      </p:pic>
    </p:spTree>
    <p:extLst>
      <p:ext uri="{BB962C8B-B14F-4D97-AF65-F5344CB8AC3E}">
        <p14:creationId xmlns:p14="http://schemas.microsoft.com/office/powerpoint/2010/main" val="2775802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5519936" y="1772816"/>
            <a:ext cx="4942766" cy="5085184"/>
          </a:xfrm>
          <a:prstGeom prst="rect">
            <a:avLst/>
          </a:prstGeom>
        </p:spPr>
      </p:pic>
      <p:sp>
        <p:nvSpPr>
          <p:cNvPr id="4" name="Titel 1"/>
          <p:cNvSpPr txBox="1">
            <a:spLocks/>
          </p:cNvSpPr>
          <p:nvPr/>
        </p:nvSpPr>
        <p:spPr>
          <a:xfrm>
            <a:off x="5072743" y="158013"/>
            <a:ext cx="4735285" cy="1411605"/>
          </a:xfrm>
          <a:prstGeom prst="rect">
            <a:avLst/>
          </a:prstGeom>
        </p:spPr>
        <p:txBody>
          <a:bodyPr vert="horz" lIns="91440" tIns="45720" rIns="91440" bIns="45720" rtlCol="0" anchor="t">
            <a:no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dirty="0" smtClean="0">
                <a:latin typeface="Arial" panose="020B0604020202020204" pitchFamily="34" charset="0"/>
                <a:cs typeface="Arial" panose="020B0604020202020204" pitchFamily="34" charset="0"/>
              </a:rPr>
              <a:t>Развитие и адаптация структур принятия решений с участием граждан</a:t>
            </a:r>
            <a:endParaRPr lang="zh-CN" altLang="de-DE"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4" cstate="print"/>
          <a:stretch>
            <a:fillRect/>
          </a:stretch>
        </p:blipFill>
        <p:spPr>
          <a:xfrm>
            <a:off x="450724" y="68224"/>
            <a:ext cx="4925196" cy="6105380"/>
          </a:xfrm>
          <a:prstGeom prst="rect">
            <a:avLst/>
          </a:prstGeom>
        </p:spPr>
      </p:pic>
      <p:sp>
        <p:nvSpPr>
          <p:cNvPr id="7" name="Textfeld 6"/>
          <p:cNvSpPr txBox="1"/>
          <p:nvPr/>
        </p:nvSpPr>
        <p:spPr>
          <a:xfrm>
            <a:off x="5231904" y="1772816"/>
            <a:ext cx="5328592" cy="923330"/>
          </a:xfrm>
          <a:prstGeom prst="rect">
            <a:avLst/>
          </a:prstGeom>
          <a:noFill/>
        </p:spPr>
        <p:txBody>
          <a:bodyPr wrap="square" rtlCol="0">
            <a:spAutoFit/>
          </a:bodyPr>
          <a:lstStyle/>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3" name="Textfeld 2"/>
          <p:cNvSpPr txBox="1"/>
          <p:nvPr/>
        </p:nvSpPr>
        <p:spPr>
          <a:xfrm rot="16200000">
            <a:off x="-714291" y="2919170"/>
            <a:ext cx="2726038" cy="307777"/>
          </a:xfrm>
          <a:prstGeom prst="rect">
            <a:avLst/>
          </a:prstGeom>
          <a:solidFill>
            <a:schemeClr val="bg1"/>
          </a:solidFill>
        </p:spPr>
        <p:txBody>
          <a:bodyPr wrap="square" rtlCol="0">
            <a:spAutoFit/>
          </a:bodyPr>
          <a:lstStyle/>
          <a:p>
            <a:r>
              <a:rPr lang="ru-RU" sz="1400" dirty="0" smtClean="0"/>
              <a:t>Группа руководства проектом</a:t>
            </a:r>
            <a:endParaRPr lang="de-DE" sz="1400" dirty="0"/>
          </a:p>
        </p:txBody>
      </p:sp>
    </p:spTree>
    <p:extLst>
      <p:ext uri="{BB962C8B-B14F-4D97-AF65-F5344CB8AC3E}">
        <p14:creationId xmlns:p14="http://schemas.microsoft.com/office/powerpoint/2010/main" val="2925183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1629" y="233197"/>
            <a:ext cx="10345241" cy="1325563"/>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sz="2600" dirty="0" smtClean="0">
                <a:latin typeface="Arial" panose="020B0604020202020204" pitchFamily="34" charset="0"/>
                <a:cs typeface="Arial" panose="020B0604020202020204" pitchFamily="34" charset="0"/>
              </a:rPr>
              <a:t>Роль</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ФХЗ</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 развитии сельских регионов и внедрении</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интегративного </a:t>
            </a:r>
            <a:r>
              <a:rPr lang="ru-RU" sz="2600" dirty="0" err="1" smtClean="0">
                <a:latin typeface="Arial" panose="020B0604020202020204" pitchFamily="34" charset="0"/>
                <a:cs typeface="Arial" panose="020B0604020202020204" pitchFamily="34" charset="0"/>
              </a:rPr>
              <a:t>партиципативного</a:t>
            </a:r>
            <a:r>
              <a:rPr lang="ru-RU" sz="2600" dirty="0" smtClean="0">
                <a:latin typeface="Arial" panose="020B0604020202020204" pitchFamily="34" charset="0"/>
                <a:cs typeface="Arial" panose="020B0604020202020204" pitchFamily="34" charset="0"/>
              </a:rPr>
              <a:t> подхода в планировании</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в Китае</a:t>
            </a:r>
            <a:endParaRPr lang="de-DE" sz="2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6" y="1803083"/>
            <a:ext cx="2323018" cy="1742264"/>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545347"/>
            <a:ext cx="2312703" cy="1559730"/>
          </a:xfrm>
          <a:prstGeom prst="rect">
            <a:avLst/>
          </a:prstGeom>
        </p:spPr>
      </p:pic>
      <p:sp>
        <p:nvSpPr>
          <p:cNvPr id="6" name="TextBox 6"/>
          <p:cNvSpPr txBox="1"/>
          <p:nvPr/>
        </p:nvSpPr>
        <p:spPr>
          <a:xfrm>
            <a:off x="-47076" y="3587528"/>
            <a:ext cx="1645109" cy="584775"/>
          </a:xfrm>
          <a:prstGeom prst="rect">
            <a:avLst/>
          </a:prstGeom>
          <a:noFill/>
        </p:spPr>
        <p:txBody>
          <a:bodyPr wrap="square" rtlCol="0">
            <a:spAutoFit/>
          </a:bodyPr>
          <a:lstStyle/>
          <a:p>
            <a:r>
              <a:rPr lang="en-GB" sz="1600" b="1" dirty="0" smtClean="0"/>
              <a:t>Project in </a:t>
            </a:r>
            <a:r>
              <a:rPr lang="ru-RU" sz="1600" b="1" dirty="0" err="1" smtClean="0"/>
              <a:t>Цитонг</a:t>
            </a:r>
            <a:r>
              <a:rPr lang="en-GB" sz="1600" b="1" dirty="0" smtClean="0"/>
              <a:t> </a:t>
            </a:r>
            <a:endParaRPr lang="en-GB" sz="16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7" y="5112913"/>
            <a:ext cx="2326783" cy="1745087"/>
          </a:xfrm>
          <a:prstGeom prst="rect">
            <a:avLst/>
          </a:prstGeom>
        </p:spPr>
      </p:pic>
      <p:sp>
        <p:nvSpPr>
          <p:cNvPr id="7" name="Rectangle 2"/>
          <p:cNvSpPr/>
          <p:nvPr/>
        </p:nvSpPr>
        <p:spPr>
          <a:xfrm>
            <a:off x="2236502" y="1590292"/>
            <a:ext cx="10075241" cy="4401205"/>
          </a:xfrm>
          <a:prstGeom prst="rect">
            <a:avLst/>
          </a:prstGeom>
        </p:spPr>
        <p:txBody>
          <a:bodyPr wrap="square">
            <a:spAutoFit/>
          </a:bodyPr>
          <a:lstStyle/>
          <a:p>
            <a:pPr marL="285750" indent="-285750">
              <a:buFont typeface="Arial" panose="020B0604020202020204" pitchFamily="34" charset="0"/>
              <a:buChar char="•"/>
            </a:pPr>
            <a:r>
              <a:rPr lang="ru-RU" sz="2000" dirty="0" smtClean="0">
                <a:latin typeface="Arial" panose="020B0604020202020204" pitchFamily="34" charset="0"/>
                <a:cs typeface="Arial" panose="020B0604020202020204" pitchFamily="34" charset="0"/>
              </a:rPr>
              <a:t>Содействие развитию</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сельских регионов для создания равноценных условий жизни в городе и в сельской местности</a:t>
            </a:r>
            <a:r>
              <a:rPr lang="de-DE"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e-DE"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smtClean="0">
                <a:latin typeface="Arial" panose="020B0604020202020204" pitchFamily="34" charset="0"/>
                <a:cs typeface="Arial" panose="020B0604020202020204" pitchFamily="34" charset="0"/>
              </a:rPr>
              <a:t>Создание Консультационного научно-учебного центра по содействию региональному развитию и развитию сельских регионов</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институциональный учредитель - Министерство природных ресурсов</a:t>
            </a:r>
            <a:r>
              <a:rPr lang="de-DE"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e-DE"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smtClean="0">
                <a:latin typeface="Arial" panose="020B0604020202020204" pitchFamily="34" charset="0"/>
                <a:cs typeface="Arial" panose="020B0604020202020204" pitchFamily="34" charset="0"/>
              </a:rPr>
              <a:t>Разработка и осуществление модельных проектов</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по землеустройству и развитию сел, а также интегративному</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региональному развитию</a:t>
            </a:r>
            <a:r>
              <a:rPr lang="de-DE"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e-DE"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smtClean="0">
                <a:latin typeface="Arial" panose="020B0604020202020204" pitchFamily="34" charset="0"/>
                <a:cs typeface="Arial" panose="020B0604020202020204" pitchFamily="34" charset="0"/>
              </a:rPr>
              <a:t>Проведение курсов повышения квалификации для представителей политики</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органов государственного управления и специалистов</a:t>
            </a:r>
            <a:r>
              <a:rPr lang="de-DE"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e-DE"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smtClean="0">
                <a:latin typeface="Arial" panose="020B0604020202020204" pitchFamily="34" charset="0"/>
                <a:cs typeface="Arial" panose="020B0604020202020204" pitchFamily="34" charset="0"/>
              </a:rPr>
              <a:t>Создание</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сетей</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в целях развития</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сельских регионов</a:t>
            </a:r>
            <a:r>
              <a:rPr lang="de-DE"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практика и наука)</a:t>
            </a:r>
            <a:r>
              <a:rPr lang="en-GB" dirty="0" smtClean="0"/>
              <a:t>    </a:t>
            </a:r>
            <a:endParaRPr lang="en-GB" dirty="0"/>
          </a:p>
        </p:txBody>
      </p:sp>
    </p:spTree>
    <p:extLst>
      <p:ext uri="{BB962C8B-B14F-4D97-AF65-F5344CB8AC3E}">
        <p14:creationId xmlns:p14="http://schemas.microsoft.com/office/powerpoint/2010/main" val="1606972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066" y="718409"/>
            <a:ext cx="3158025" cy="1899749"/>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065" y="2618158"/>
            <a:ext cx="3158024" cy="1899749"/>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065" y="4517906"/>
            <a:ext cx="3158025" cy="1899750"/>
          </a:xfrm>
          <a:prstGeom prst="rect">
            <a:avLst/>
          </a:prstGeom>
        </p:spPr>
      </p:pic>
      <p:sp>
        <p:nvSpPr>
          <p:cNvPr id="8" name="Titel 1"/>
          <p:cNvSpPr txBox="1">
            <a:spLocks/>
          </p:cNvSpPr>
          <p:nvPr/>
        </p:nvSpPr>
        <p:spPr>
          <a:xfrm>
            <a:off x="5129880" y="377603"/>
            <a:ext cx="3692844"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altLang="zh-CN" dirty="0" smtClean="0"/>
              <a:t>Усиление связи с профессиональным образованием</a:t>
            </a:r>
            <a:endParaRPr lang="zh-CN" altLang="de-DE" dirty="0"/>
          </a:p>
        </p:txBody>
      </p:sp>
      <p:sp>
        <p:nvSpPr>
          <p:cNvPr id="9" name="Textfeld 8"/>
          <p:cNvSpPr txBox="1"/>
          <p:nvPr/>
        </p:nvSpPr>
        <p:spPr>
          <a:xfrm>
            <a:off x="5087888" y="1844824"/>
            <a:ext cx="7104112" cy="420371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ru-RU" sz="2000" dirty="0">
                <a:latin typeface="Arial" panose="020B0604020202020204" pitchFamily="34" charset="0"/>
                <a:cs typeface="Arial" panose="020B0604020202020204" pitchFamily="34" charset="0"/>
              </a:rPr>
              <a:t>Успехи</a:t>
            </a:r>
            <a:r>
              <a:rPr lang="de-DE"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в</a:t>
            </a:r>
            <a:r>
              <a:rPr lang="de-DE"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Нанжанглоу</a:t>
            </a:r>
            <a:r>
              <a:rPr lang="de-DE"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четко показывают необходимость</a:t>
            </a:r>
            <a:r>
              <a:rPr lang="de-DE" sz="2000" dirty="0">
                <a:latin typeface="Arial" panose="020B0604020202020204" pitchFamily="34" charset="0"/>
                <a:cs typeface="Arial" panose="020B0604020202020204" pitchFamily="34" charset="0"/>
              </a:rPr>
              <a:t>.</a:t>
            </a:r>
          </a:p>
          <a:p>
            <a:pPr marL="285750" indent="-285750">
              <a:spcAft>
                <a:spcPts val="500"/>
              </a:spcAft>
              <a:buFont typeface="Arial" panose="020B0604020202020204" pitchFamily="34" charset="0"/>
              <a:buChar char="•"/>
            </a:pPr>
            <a:r>
              <a:rPr lang="ru-RU" sz="2000" b="1" dirty="0">
                <a:latin typeface="Arial" panose="020B0604020202020204" pitchFamily="34" charset="0"/>
                <a:cs typeface="Arial" panose="020B0604020202020204" pitchFamily="34" charset="0"/>
              </a:rPr>
              <a:t>Институциональная интеграция</a:t>
            </a:r>
            <a:r>
              <a:rPr lang="de-DE"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профессионального образования</a:t>
            </a:r>
            <a:r>
              <a:rPr lang="de-DE"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в пилотные проекты</a:t>
            </a:r>
            <a:endParaRPr lang="de-DE"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b="1" dirty="0">
                <a:latin typeface="Arial" panose="020B0604020202020204" pitchFamily="34" charset="0"/>
                <a:cs typeface="Arial" panose="020B0604020202020204" pitchFamily="34" charset="0"/>
              </a:rPr>
              <a:t>Кооперация с профшколами</a:t>
            </a:r>
            <a:r>
              <a:rPr lang="de-DE"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на проектной территории </a:t>
            </a:r>
            <a:r>
              <a:rPr lang="ru-RU" sz="2000" dirty="0" err="1">
                <a:latin typeface="Arial" panose="020B0604020202020204" pitchFamily="34" charset="0"/>
                <a:cs typeface="Arial" panose="020B0604020202020204" pitchFamily="34" charset="0"/>
              </a:rPr>
              <a:t>Аньян</a:t>
            </a:r>
            <a:endParaRPr lang="de-DE"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b="1" dirty="0" err="1">
                <a:latin typeface="Arial" panose="020B0604020202020204" pitchFamily="34" charset="0"/>
                <a:cs typeface="Arial" panose="020B0604020202020204" pitchFamily="34" charset="0"/>
              </a:rPr>
              <a:t>Проф.обучение</a:t>
            </a:r>
            <a:r>
              <a:rPr lang="de-DE" sz="2000" b="1" dirty="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фермеров</a:t>
            </a:r>
            <a:endParaRPr lang="de-DE" sz="2000" b="1"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dirty="0">
                <a:latin typeface="Arial" panose="020B0604020202020204" pitchFamily="34" charset="0"/>
                <a:cs typeface="Arial" panose="020B0604020202020204" pitchFamily="34" charset="0"/>
              </a:rPr>
              <a:t>Усиление</a:t>
            </a:r>
            <a:r>
              <a:rPr lang="de-DE"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повышения квалификации учителей</a:t>
            </a:r>
            <a:r>
              <a:rPr lang="de-DE" sz="2000" dirty="0">
                <a:latin typeface="Arial" panose="020B0604020202020204" pitchFamily="34" charset="0"/>
                <a:cs typeface="Arial" panose="020B0604020202020204" pitchFamily="34" charset="0"/>
              </a:rPr>
              <a:t> - </a:t>
            </a:r>
            <a:r>
              <a:rPr lang="ru-RU" sz="2000" b="1" dirty="0">
                <a:latin typeface="Arial" panose="020B0604020202020204" pitchFamily="34" charset="0"/>
                <a:cs typeface="Arial" panose="020B0604020202020204" pitchFamily="34" charset="0"/>
              </a:rPr>
              <a:t>управление качеством</a:t>
            </a:r>
            <a:endParaRPr lang="de-DE" sz="2000" b="1"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dirty="0">
                <a:latin typeface="Arial" panose="020B0604020202020204" pitchFamily="34" charset="0"/>
                <a:cs typeface="Arial" panose="020B0604020202020204" pitchFamily="34" charset="0"/>
              </a:rPr>
              <a:t>Поддержка</a:t>
            </a:r>
            <a:r>
              <a:rPr lang="de-DE"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в </a:t>
            </a:r>
            <a:r>
              <a:rPr lang="ru-RU" sz="2000" b="1" dirty="0">
                <a:latin typeface="Arial" panose="020B0604020202020204" pitchFamily="34" charset="0"/>
                <a:cs typeface="Arial" panose="020B0604020202020204" pitchFamily="34" charset="0"/>
              </a:rPr>
              <a:t>создании добавленной стоимости</a:t>
            </a:r>
            <a:r>
              <a:rPr lang="de-DE"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в сельской местности</a:t>
            </a:r>
            <a:endParaRPr lang="de-DE"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ru-RU" sz="2000" b="1" dirty="0" smtClean="0"/>
              <a:t>Перенос образовательного подхода на Северную Корею</a:t>
            </a:r>
            <a:endParaRPr lang="de-DE" sz="2000" b="1" dirty="0"/>
          </a:p>
          <a:p>
            <a:pPr marL="285750" indent="-285750">
              <a:spcAft>
                <a:spcPts val="500"/>
              </a:spcAft>
              <a:buFont typeface="Arial" panose="020B0604020202020204" pitchFamily="34" charset="0"/>
              <a:buChar char="•"/>
            </a:pPr>
            <a:endParaRPr lang="de-DE" dirty="0"/>
          </a:p>
        </p:txBody>
      </p:sp>
      <p:sp>
        <p:nvSpPr>
          <p:cNvPr id="10" name="Textfeld 9"/>
          <p:cNvSpPr txBox="1"/>
          <p:nvPr/>
        </p:nvSpPr>
        <p:spPr>
          <a:xfrm rot="16200000">
            <a:off x="2787957" y="4653935"/>
            <a:ext cx="461665" cy="3796167"/>
          </a:xfrm>
          <a:prstGeom prst="rect">
            <a:avLst/>
          </a:prstGeom>
          <a:noFill/>
        </p:spPr>
        <p:txBody>
          <a:bodyPr vert="eaVert" wrap="none" rtlCol="0">
            <a:spAutoFit/>
          </a:bodyPr>
          <a:lstStyle/>
          <a:p>
            <a:r>
              <a:rPr lang="ru-RU" dirty="0" smtClean="0">
                <a:solidFill>
                  <a:schemeClr val="bg1"/>
                </a:solidFill>
              </a:rPr>
              <a:t>Образцовая ферма</a:t>
            </a:r>
            <a:r>
              <a:rPr lang="de-DE" dirty="0" smtClean="0">
                <a:solidFill>
                  <a:schemeClr val="bg1"/>
                </a:solidFill>
              </a:rPr>
              <a:t> </a:t>
            </a:r>
            <a:r>
              <a:rPr lang="ru-RU" dirty="0" smtClean="0">
                <a:solidFill>
                  <a:schemeClr val="bg1"/>
                </a:solidFill>
              </a:rPr>
              <a:t>в Северной Корее</a:t>
            </a:r>
            <a:endParaRPr lang="de-DE" dirty="0">
              <a:solidFill>
                <a:schemeClr val="bg1"/>
              </a:solidFill>
            </a:endParaRPr>
          </a:p>
        </p:txBody>
      </p:sp>
    </p:spTree>
    <p:extLst>
      <p:ext uri="{BB962C8B-B14F-4D97-AF65-F5344CB8AC3E}">
        <p14:creationId xmlns:p14="http://schemas.microsoft.com/office/powerpoint/2010/main" val="2195454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783408" y="325568"/>
            <a:ext cx="4608512" cy="141160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dirty="0" smtClean="0"/>
              <a:t>Инвентаризация и анализ</a:t>
            </a:r>
            <a:r>
              <a:rPr lang="de-DE" dirty="0" smtClean="0"/>
              <a:t>  </a:t>
            </a:r>
            <a:r>
              <a:rPr lang="ru-RU" dirty="0" smtClean="0"/>
              <a:t>в проекте</a:t>
            </a:r>
            <a:endParaRPr lang="zh-CN" altLang="de-DE" dirty="0"/>
          </a:p>
        </p:txBody>
      </p:sp>
      <p:sp>
        <p:nvSpPr>
          <p:cNvPr id="7" name="Textfeld 6"/>
          <p:cNvSpPr txBox="1"/>
          <p:nvPr/>
        </p:nvSpPr>
        <p:spPr>
          <a:xfrm>
            <a:off x="4295800" y="1772817"/>
            <a:ext cx="7896200" cy="4093428"/>
          </a:xfrm>
          <a:prstGeom prst="rect">
            <a:avLst/>
          </a:prstGeom>
          <a:noFill/>
        </p:spPr>
        <p:txBody>
          <a:bodyPr wrap="square" rtlCol="0">
            <a:spAutoFit/>
          </a:bodyPr>
          <a:lstStyle/>
          <a:p>
            <a:pPr marL="285750" indent="-285750">
              <a:buFont typeface="Arial" panose="020B0604020202020204" pitchFamily="34" charset="0"/>
              <a:buChar char="•"/>
            </a:pPr>
            <a:r>
              <a:rPr lang="ru-RU" sz="2000" b="1" dirty="0">
                <a:solidFill>
                  <a:prstClr val="black"/>
                </a:solidFill>
                <a:latin typeface="Arial" panose="020B0604020202020204" pitchFamily="34" charset="0"/>
                <a:cs typeface="Arial" panose="020B0604020202020204" pitchFamily="34" charset="0"/>
              </a:rPr>
              <a:t>Проект</a:t>
            </a:r>
            <a:r>
              <a:rPr lang="de-DE" sz="2000" b="1" dirty="0">
                <a:solidFill>
                  <a:prstClr val="black"/>
                </a:solidFill>
                <a:latin typeface="Arial" panose="020B0604020202020204" pitchFamily="34" charset="0"/>
                <a:cs typeface="Arial" panose="020B0604020202020204" pitchFamily="34" charset="0"/>
              </a:rPr>
              <a:t> </a:t>
            </a:r>
            <a:r>
              <a:rPr lang="ru-RU" sz="2000" b="1" i="1" dirty="0">
                <a:solidFill>
                  <a:prstClr val="black"/>
                </a:solidFill>
                <a:latin typeface="Arial" panose="020B0604020202020204" pitchFamily="34" charset="0"/>
                <a:cs typeface="Arial" panose="020B0604020202020204" pitchFamily="34" charset="0"/>
              </a:rPr>
              <a:t>Нан Жан </a:t>
            </a:r>
            <a:r>
              <a:rPr lang="ru-RU" sz="2000" b="1" i="1" dirty="0" err="1">
                <a:solidFill>
                  <a:prstClr val="black"/>
                </a:solidFill>
                <a:latin typeface="Arial" panose="020B0604020202020204" pitchFamily="34" charset="0"/>
                <a:cs typeface="Arial" panose="020B0604020202020204" pitchFamily="34" charset="0"/>
              </a:rPr>
              <a:t>Лоу</a:t>
            </a:r>
            <a:r>
              <a:rPr lang="de-DE" sz="2000" b="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можно назвать полным успехом</a:t>
            </a:r>
            <a:r>
              <a:rPr lang="de-DE" sz="2000"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Он стал </a:t>
            </a:r>
            <a:r>
              <a:rPr lang="ru-RU" sz="2000" b="1" i="1" dirty="0">
                <a:solidFill>
                  <a:prstClr val="black"/>
                </a:solidFill>
                <a:latin typeface="Arial" panose="020B0604020202020204" pitchFamily="34" charset="0"/>
                <a:cs typeface="Arial" panose="020B0604020202020204" pitchFamily="34" charset="0"/>
              </a:rPr>
              <a:t>национальным пилотным проектом</a:t>
            </a:r>
            <a:r>
              <a:rPr lang="de-DE" sz="2000" b="1" i="1" dirty="0">
                <a:solidFill>
                  <a:prstClr val="black"/>
                </a:solidFill>
                <a:latin typeface="Arial" panose="020B0604020202020204" pitchFamily="34" charset="0"/>
                <a:cs typeface="Arial" panose="020B0604020202020204" pitchFamily="34" charset="0"/>
              </a:rPr>
              <a:t> </a:t>
            </a:r>
            <a:r>
              <a:rPr lang="ru-RU" sz="2000" b="1" i="1" dirty="0">
                <a:solidFill>
                  <a:prstClr val="black"/>
                </a:solidFill>
                <a:latin typeface="Arial" panose="020B0604020202020204" pitchFamily="34" charset="0"/>
                <a:cs typeface="Arial" panose="020B0604020202020204" pitchFamily="34" charset="0"/>
              </a:rPr>
              <a:t>по вопросам переустройства земель и развития сельской местности</a:t>
            </a:r>
            <a:endParaRPr lang="de-DE" sz="2000" i="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Необходимость создания</a:t>
            </a:r>
            <a:r>
              <a:rPr lang="de-DE" sz="2000"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национального </a:t>
            </a:r>
            <a:r>
              <a:rPr lang="ru-RU" sz="2000" b="1" dirty="0">
                <a:solidFill>
                  <a:prstClr val="black"/>
                </a:solidFill>
                <a:latin typeface="Arial" panose="020B0604020202020204" pitchFamily="34" charset="0"/>
                <a:cs typeface="Arial" panose="020B0604020202020204" pitchFamily="34" charset="0"/>
              </a:rPr>
              <a:t>эталонного проекта</a:t>
            </a:r>
            <a:r>
              <a:rPr lang="de-DE" sz="2000" b="1"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rPr>
              <a:t>по региональному развитию </a:t>
            </a:r>
            <a:r>
              <a:rPr lang="de-DE" sz="2000" b="1" dirty="0">
                <a:solidFill>
                  <a:prstClr val="black"/>
                </a:solidFill>
                <a:latin typeface="Arial" panose="020B0604020202020204" pitchFamily="34" charset="0"/>
                <a:cs typeface="Arial" panose="020B0604020202020204" pitchFamily="34" charset="0"/>
              </a:rPr>
              <a:t>/</a:t>
            </a:r>
            <a:r>
              <a:rPr lang="ru-RU" sz="2000" b="1" dirty="0">
                <a:solidFill>
                  <a:prstClr val="black"/>
                </a:solidFill>
                <a:latin typeface="Arial" panose="020B0604020202020204" pitchFamily="34" charset="0"/>
                <a:cs typeface="Arial" panose="020B0604020202020204" pitchFamily="34" charset="0"/>
              </a:rPr>
              <a:t> </a:t>
            </a:r>
            <a:r>
              <a:rPr lang="ru-RU" sz="2000" b="1" dirty="0" smtClean="0">
                <a:solidFill>
                  <a:prstClr val="black"/>
                </a:solidFill>
                <a:latin typeface="Arial" panose="020B0604020202020204" pitchFamily="34" charset="0"/>
                <a:cs typeface="Arial" panose="020B0604020202020204" pitchFamily="34" charset="0"/>
              </a:rPr>
              <a:t>ИРСМ</a:t>
            </a:r>
            <a:endParaRPr lang="de-DE" sz="2000" b="1" i="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b="1" dirty="0" err="1">
                <a:solidFill>
                  <a:prstClr val="black"/>
                </a:solidFill>
                <a:latin typeface="Arial" panose="020B0604020202020204" pitchFamily="34" charset="0"/>
                <a:cs typeface="Arial" panose="020B0604020202020204" pitchFamily="34" charset="0"/>
              </a:rPr>
              <a:t>Внутрипроектный</a:t>
            </a:r>
            <a:r>
              <a:rPr lang="ru-RU" sz="2000" b="1" dirty="0">
                <a:solidFill>
                  <a:prstClr val="black"/>
                </a:solidFill>
                <a:latin typeface="Arial" panose="020B0604020202020204" pitchFamily="34" charset="0"/>
                <a:cs typeface="Arial" panose="020B0604020202020204" pitchFamily="34" charset="0"/>
              </a:rPr>
              <a:t> анализ итогов </a:t>
            </a:r>
            <a:r>
              <a:rPr lang="ru-RU" sz="2000" dirty="0">
                <a:solidFill>
                  <a:prstClr val="black"/>
                </a:solidFill>
                <a:latin typeface="Arial" panose="020B0604020202020204" pitchFamily="34" charset="0"/>
                <a:cs typeface="Arial" panose="020B0604020202020204" pitchFamily="34" charset="0"/>
              </a:rPr>
              <a:t>всех трех проектов по развитию сельской местности показал</a:t>
            </a:r>
            <a:r>
              <a:rPr lang="de-DE" sz="2000" dirty="0">
                <a:solidFill>
                  <a:prstClr val="black"/>
                </a:solidFill>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ru-RU" sz="2000" b="1" dirty="0">
                <a:solidFill>
                  <a:prstClr val="black"/>
                </a:solidFill>
                <a:latin typeface="Arial" panose="020B0604020202020204" pitchFamily="34" charset="0"/>
                <a:cs typeface="Arial" panose="020B0604020202020204" pitchFamily="34" charset="0"/>
              </a:rPr>
              <a:t>Ответственные лица </a:t>
            </a:r>
            <a:r>
              <a:rPr lang="ru-RU" sz="2000" dirty="0">
                <a:solidFill>
                  <a:prstClr val="black"/>
                </a:solidFill>
                <a:latin typeface="Arial" panose="020B0604020202020204" pitchFamily="34" charset="0"/>
                <a:cs typeface="Arial" panose="020B0604020202020204" pitchFamily="34" charset="0"/>
              </a:rPr>
              <a:t>в Китае</a:t>
            </a:r>
            <a:r>
              <a:rPr lang="de-DE" sz="2000"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слишком быстро </a:t>
            </a:r>
            <a:r>
              <a:rPr lang="ru-RU" sz="2000" b="1" dirty="0">
                <a:solidFill>
                  <a:prstClr val="black"/>
                </a:solidFill>
                <a:latin typeface="Arial" panose="020B0604020202020204" pitchFamily="34" charset="0"/>
                <a:cs typeface="Arial" panose="020B0604020202020204" pitchFamily="34" charset="0"/>
              </a:rPr>
              <a:t>меняются</a:t>
            </a:r>
            <a:r>
              <a:rPr lang="de-DE" sz="2000" dirty="0">
                <a:solidFill>
                  <a:prstClr val="black"/>
                </a:solidFill>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ru-RU" sz="2000" b="1" dirty="0">
                <a:solidFill>
                  <a:prstClr val="black"/>
                </a:solidFill>
                <a:latin typeface="Arial" panose="020B0604020202020204" pitchFamily="34" charset="0"/>
                <a:cs typeface="Arial" panose="020B0604020202020204" pitchFamily="34" charset="0"/>
              </a:rPr>
              <a:t>Согласованные структуры ответственности и принятия решений </a:t>
            </a:r>
            <a:r>
              <a:rPr lang="ru-RU" sz="2000" dirty="0">
                <a:solidFill>
                  <a:prstClr val="black"/>
                </a:solidFill>
                <a:latin typeface="Arial" panose="020B0604020202020204" pitchFamily="34" charset="0"/>
                <a:cs typeface="Arial" panose="020B0604020202020204" pitchFamily="34" charset="0"/>
              </a:rPr>
              <a:t>зачастую не приносят ожидаемого успеха и поэтому </a:t>
            </a:r>
            <a:r>
              <a:rPr lang="ru-RU" sz="2000" b="1" dirty="0">
                <a:solidFill>
                  <a:prstClr val="black"/>
                </a:solidFill>
                <a:latin typeface="Arial" panose="020B0604020202020204" pitchFamily="34" charset="0"/>
                <a:cs typeface="Arial" panose="020B0604020202020204" pitchFamily="34" charset="0"/>
              </a:rPr>
              <a:t>их необходимо </a:t>
            </a:r>
            <a:r>
              <a:rPr lang="ru-RU" sz="2000" b="1" dirty="0" smtClean="0">
                <a:solidFill>
                  <a:prstClr val="black"/>
                </a:solidFill>
                <a:latin typeface="Arial" panose="020B0604020202020204" pitchFamily="34" charset="0"/>
                <a:cs typeface="Arial" panose="020B0604020202020204" pitchFamily="34" charset="0"/>
              </a:rPr>
              <a:t>пересмотреть</a:t>
            </a:r>
            <a:endParaRPr lang="de-DE"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1340768"/>
            <a:ext cx="2436005" cy="1827004"/>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30" y="3167772"/>
            <a:ext cx="2436005" cy="1827004"/>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4870239"/>
            <a:ext cx="2436004" cy="1827003"/>
          </a:xfrm>
          <a:prstGeom prst="rect">
            <a:avLst/>
          </a:prstGeom>
        </p:spPr>
      </p:pic>
    </p:spTree>
    <p:extLst>
      <p:ext uri="{BB962C8B-B14F-4D97-AF65-F5344CB8AC3E}">
        <p14:creationId xmlns:p14="http://schemas.microsoft.com/office/powerpoint/2010/main" val="3911581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391" y="692696"/>
            <a:ext cx="9719213" cy="576064"/>
          </a:xfrm>
        </p:spPr>
        <p:txBody>
          <a:bodyPr>
            <a:normAutofit fontScale="90000"/>
          </a:bodyPr>
          <a:lstStyle/>
          <a:p>
            <a:r>
              <a:rPr lang="ru-RU" dirty="0" smtClean="0"/>
              <a:t>Критические факторы успеха </a:t>
            </a:r>
            <a:r>
              <a:rPr lang="de-DE" dirty="0" smtClean="0"/>
              <a:t>–</a:t>
            </a:r>
            <a:r>
              <a:rPr lang="ru-RU" dirty="0" smtClean="0"/>
              <a:t> результат всех пилотных проектов</a:t>
            </a:r>
            <a:endParaRPr lang="de-DE" dirty="0"/>
          </a:p>
        </p:txBody>
      </p:sp>
      <p:sp>
        <p:nvSpPr>
          <p:cNvPr id="4" name="Rechteck 3"/>
          <p:cNvSpPr/>
          <p:nvPr/>
        </p:nvSpPr>
        <p:spPr>
          <a:xfrm>
            <a:off x="4978544" y="2026524"/>
            <a:ext cx="6024736" cy="3933897"/>
          </a:xfrm>
          <a:prstGeom prst="rect">
            <a:avLst/>
          </a:prstGeom>
        </p:spPr>
        <p:txBody>
          <a:bodyPr wrap="square">
            <a:spAutoFit/>
          </a:bodyPr>
          <a:lstStyle/>
          <a:p>
            <a:pPr marL="285750" indent="-285750">
              <a:lnSpc>
                <a:spcPct val="80000"/>
              </a:lnSpc>
              <a:spcAft>
                <a:spcPts val="500"/>
              </a:spcAft>
              <a:buFont typeface="Arial" panose="020B0604020202020204" pitchFamily="34" charset="0"/>
              <a:buChar char="•"/>
            </a:pPr>
            <a:r>
              <a:rPr lang="ru-RU" altLang="en-US" sz="2200" dirty="0" smtClean="0">
                <a:latin typeface="Arial" panose="020B0604020202020204" pitchFamily="34" charset="0"/>
                <a:cs typeface="Arial" panose="020B0604020202020204" pitchFamily="34" charset="0"/>
              </a:rPr>
              <a:t>Политика землевладения и институты </a:t>
            </a:r>
            <a:r>
              <a:rPr lang="de-DE" altLang="en-US" sz="2200" dirty="0" smtClean="0">
                <a:latin typeface="Arial" panose="020B0604020202020204" pitchFamily="34" charset="0"/>
                <a:cs typeface="Arial" panose="020B0604020202020204" pitchFamily="34" charset="0"/>
              </a:rPr>
              <a:t>(</a:t>
            </a:r>
            <a:r>
              <a:rPr lang="ru-RU" altLang="en-US" sz="2200" dirty="0" smtClean="0">
                <a:latin typeface="Arial" panose="020B0604020202020204" pitchFamily="34" charset="0"/>
                <a:cs typeface="Arial" panose="020B0604020202020204" pitchFamily="34" charset="0"/>
              </a:rPr>
              <a:t>включая политическую поддержку</a:t>
            </a:r>
            <a:r>
              <a:rPr lang="de-DE" altLang="en-US" sz="2200" dirty="0" smtClean="0">
                <a:latin typeface="Arial" panose="020B0604020202020204" pitchFamily="34" charset="0"/>
                <a:cs typeface="Arial" panose="020B0604020202020204" pitchFamily="34" charset="0"/>
              </a:rPr>
              <a:t>)</a:t>
            </a:r>
          </a:p>
          <a:p>
            <a:pPr marL="285750" indent="-285750">
              <a:lnSpc>
                <a:spcPct val="80000"/>
              </a:lnSpc>
              <a:spcAft>
                <a:spcPts val="500"/>
              </a:spcAft>
              <a:buFont typeface="Arial" panose="020B0604020202020204" pitchFamily="34" charset="0"/>
              <a:buChar char="•"/>
            </a:pPr>
            <a:r>
              <a:rPr lang="ru-RU" altLang="en-US" sz="2200" dirty="0" smtClean="0">
                <a:latin typeface="Arial" panose="020B0604020202020204" pitchFamily="34" charset="0"/>
                <a:cs typeface="Arial" panose="020B0604020202020204" pitchFamily="34" charset="0"/>
              </a:rPr>
              <a:t>Законодательные рамочные условия и аспекты «</a:t>
            </a:r>
            <a:r>
              <a:rPr lang="de-DE" altLang="en-US" sz="2200" dirty="0" err="1" smtClean="0">
                <a:latin typeface="Arial" panose="020B0604020202020204" pitchFamily="34" charset="0"/>
                <a:cs typeface="Arial" panose="020B0604020202020204" pitchFamily="34" charset="0"/>
              </a:rPr>
              <a:t>Governance</a:t>
            </a:r>
            <a:r>
              <a:rPr lang="ru-RU" altLang="en-US" sz="2200" dirty="0" smtClean="0">
                <a:latin typeface="Arial" panose="020B0604020202020204" pitchFamily="34" charset="0"/>
                <a:cs typeface="Arial" panose="020B0604020202020204" pitchFamily="34" charset="0"/>
              </a:rPr>
              <a:t>»</a:t>
            </a:r>
            <a:r>
              <a:rPr lang="de-DE" altLang="en-US" sz="2200" dirty="0" smtClean="0">
                <a:latin typeface="Arial" panose="020B0604020202020204" pitchFamily="34" charset="0"/>
                <a:cs typeface="Arial" panose="020B0604020202020204" pitchFamily="34" charset="0"/>
              </a:rPr>
              <a:t> </a:t>
            </a:r>
            <a:r>
              <a:rPr lang="ru-RU" altLang="en-US" sz="2200" dirty="0" smtClean="0">
                <a:latin typeface="Arial" panose="020B0604020202020204" pitchFamily="34" charset="0"/>
                <a:cs typeface="Arial" panose="020B0604020202020204" pitchFamily="34" charset="0"/>
              </a:rPr>
              <a:t>(эффективного </a:t>
            </a:r>
            <a:r>
              <a:rPr lang="ru-RU" altLang="en-US" sz="2200" dirty="0" smtClean="0">
                <a:latin typeface="Arial" panose="020B0604020202020204" pitchFamily="34" charset="0"/>
                <a:cs typeface="Arial" panose="020B0604020202020204" pitchFamily="34" charset="0"/>
              </a:rPr>
              <a:t>управления)</a:t>
            </a:r>
            <a:endParaRPr lang="de-DE" altLang="en-US" sz="2200" dirty="0" smtClean="0">
              <a:latin typeface="Arial" panose="020B0604020202020204" pitchFamily="34" charset="0"/>
              <a:cs typeface="Arial" panose="020B0604020202020204" pitchFamily="34" charset="0"/>
            </a:endParaRPr>
          </a:p>
          <a:p>
            <a:pPr marL="285750" indent="-285750">
              <a:lnSpc>
                <a:spcPct val="80000"/>
              </a:lnSpc>
              <a:spcAft>
                <a:spcPts val="500"/>
              </a:spcAft>
              <a:buFont typeface="Arial" panose="020B0604020202020204" pitchFamily="34" charset="0"/>
              <a:buChar char="•"/>
            </a:pPr>
            <a:r>
              <a:rPr lang="ru-RU" altLang="en-US" sz="2200" dirty="0" smtClean="0">
                <a:latin typeface="Arial" panose="020B0604020202020204" pitchFamily="34" charset="0"/>
                <a:cs typeface="Arial" panose="020B0604020202020204" pitchFamily="34" charset="0"/>
              </a:rPr>
              <a:t>Организации</a:t>
            </a:r>
            <a:r>
              <a:rPr lang="de-DE" altLang="en-US" sz="2200" dirty="0" smtClean="0">
                <a:latin typeface="Arial" panose="020B0604020202020204" pitchFamily="34" charset="0"/>
                <a:cs typeface="Arial" panose="020B0604020202020204" pitchFamily="34" charset="0"/>
              </a:rPr>
              <a:t> (</a:t>
            </a:r>
            <a:r>
              <a:rPr lang="ru-RU" altLang="en-US" sz="2200" dirty="0" smtClean="0">
                <a:latin typeface="Arial" panose="020B0604020202020204" pitchFamily="34" charset="0"/>
                <a:cs typeface="Arial" panose="020B0604020202020204" pitchFamily="34" charset="0"/>
              </a:rPr>
              <a:t>структура</a:t>
            </a:r>
            <a:r>
              <a:rPr lang="de-DE" altLang="en-US" sz="2200" dirty="0" smtClean="0">
                <a:latin typeface="Arial" panose="020B0604020202020204" pitchFamily="34" charset="0"/>
                <a:cs typeface="Arial" panose="020B0604020202020204" pitchFamily="34" charset="0"/>
              </a:rPr>
              <a:t>, </a:t>
            </a:r>
            <a:r>
              <a:rPr lang="ru-RU" altLang="en-US" sz="2200" dirty="0" smtClean="0">
                <a:latin typeface="Arial" panose="020B0604020202020204" pitchFamily="34" charset="0"/>
                <a:cs typeface="Arial" panose="020B0604020202020204" pitchFamily="34" charset="0"/>
              </a:rPr>
              <a:t>координация и кооперация</a:t>
            </a:r>
            <a:r>
              <a:rPr lang="de-DE" altLang="en-US" sz="2200" dirty="0" smtClean="0">
                <a:latin typeface="Arial" panose="020B0604020202020204" pitchFamily="34" charset="0"/>
                <a:cs typeface="Arial" panose="020B0604020202020204" pitchFamily="34" charset="0"/>
              </a:rPr>
              <a:t>)</a:t>
            </a:r>
          </a:p>
          <a:p>
            <a:pPr marL="285750" indent="-285750">
              <a:lnSpc>
                <a:spcPct val="80000"/>
              </a:lnSpc>
              <a:spcAft>
                <a:spcPts val="500"/>
              </a:spcAft>
              <a:buFont typeface="Arial" panose="020B0604020202020204" pitchFamily="34" charset="0"/>
              <a:buChar char="•"/>
            </a:pPr>
            <a:r>
              <a:rPr lang="ru-RU" altLang="en-US" sz="2200" dirty="0" smtClean="0">
                <a:latin typeface="Arial" panose="020B0604020202020204" pitchFamily="34" charset="0"/>
                <a:cs typeface="Arial" panose="020B0604020202020204" pitchFamily="34" charset="0"/>
              </a:rPr>
              <a:t>Менеджмент </a:t>
            </a:r>
            <a:r>
              <a:rPr lang="de-DE" altLang="en-US" sz="2200" dirty="0" smtClean="0">
                <a:latin typeface="Arial" panose="020B0604020202020204" pitchFamily="34" charset="0"/>
                <a:cs typeface="Arial" panose="020B0604020202020204" pitchFamily="34" charset="0"/>
              </a:rPr>
              <a:t> </a:t>
            </a:r>
          </a:p>
          <a:p>
            <a:pPr marL="285750" indent="-285750">
              <a:lnSpc>
                <a:spcPct val="80000"/>
              </a:lnSpc>
              <a:spcAft>
                <a:spcPts val="500"/>
              </a:spcAft>
              <a:buFont typeface="Arial" panose="020B0604020202020204" pitchFamily="34" charset="0"/>
              <a:buChar char="•"/>
            </a:pPr>
            <a:r>
              <a:rPr lang="ru-RU" altLang="en-US" sz="2200" dirty="0" smtClean="0">
                <a:latin typeface="Arial" panose="020B0604020202020204" pitchFamily="34" charset="0"/>
                <a:cs typeface="Arial" panose="020B0604020202020204" pitchFamily="34" charset="0"/>
              </a:rPr>
              <a:t>Технические вопросы </a:t>
            </a:r>
            <a:r>
              <a:rPr lang="de-DE" altLang="en-US" sz="2200" dirty="0" smtClean="0">
                <a:latin typeface="Arial" panose="020B0604020202020204" pitchFamily="34" charset="0"/>
                <a:cs typeface="Arial" panose="020B0604020202020204" pitchFamily="34" charset="0"/>
              </a:rPr>
              <a:t>(</a:t>
            </a:r>
            <a:r>
              <a:rPr lang="ru-RU" altLang="en-US" sz="2200" dirty="0" smtClean="0">
                <a:latin typeface="Arial" panose="020B0604020202020204" pitchFamily="34" charset="0"/>
                <a:cs typeface="Arial" panose="020B0604020202020204" pitchFamily="34" charset="0"/>
              </a:rPr>
              <a:t>развитие системы</a:t>
            </a:r>
            <a:r>
              <a:rPr lang="de-DE" altLang="en-US" sz="2200" dirty="0" smtClean="0">
                <a:latin typeface="Arial" panose="020B0604020202020204" pitchFamily="34" charset="0"/>
                <a:cs typeface="Arial" panose="020B0604020202020204" pitchFamily="34" charset="0"/>
              </a:rPr>
              <a:t>, </a:t>
            </a:r>
            <a:r>
              <a:rPr lang="ru-RU" altLang="en-US" sz="2200" dirty="0" smtClean="0">
                <a:latin typeface="Arial" panose="020B0604020202020204" pitchFamily="34" charset="0"/>
                <a:cs typeface="Arial" panose="020B0604020202020204" pitchFamily="34" charset="0"/>
              </a:rPr>
              <a:t>учреждение</a:t>
            </a:r>
            <a:r>
              <a:rPr lang="de-DE" altLang="en-US" sz="2200" dirty="0" smtClean="0">
                <a:latin typeface="Arial" panose="020B0604020202020204" pitchFamily="34" charset="0"/>
                <a:cs typeface="Arial" panose="020B0604020202020204" pitchFamily="34" charset="0"/>
              </a:rPr>
              <a:t>, </a:t>
            </a:r>
            <a:r>
              <a:rPr lang="ru-RU" altLang="en-US" sz="2200" dirty="0" smtClean="0">
                <a:latin typeface="Arial" panose="020B0604020202020204" pitchFamily="34" charset="0"/>
                <a:cs typeface="Arial" panose="020B0604020202020204" pitchFamily="34" charset="0"/>
              </a:rPr>
              <a:t>техническая инфраструктура и стандарты</a:t>
            </a:r>
            <a:r>
              <a:rPr lang="de-DE" altLang="en-US" sz="2200" dirty="0" smtClean="0">
                <a:latin typeface="Arial" panose="020B0604020202020204" pitchFamily="34" charset="0"/>
                <a:cs typeface="Arial" panose="020B0604020202020204" pitchFamily="34" charset="0"/>
              </a:rPr>
              <a:t>)</a:t>
            </a:r>
          </a:p>
          <a:p>
            <a:pPr marL="285750" indent="-285750">
              <a:lnSpc>
                <a:spcPct val="80000"/>
              </a:lnSpc>
              <a:spcAft>
                <a:spcPts val="500"/>
              </a:spcAft>
              <a:buFont typeface="Arial" panose="020B0604020202020204" pitchFamily="34" charset="0"/>
              <a:buChar char="•"/>
            </a:pPr>
            <a:r>
              <a:rPr lang="ru-RU" altLang="en-US" sz="2200" dirty="0" smtClean="0">
                <a:latin typeface="Arial" panose="020B0604020202020204" pitchFamily="34" charset="0"/>
                <a:cs typeface="Arial" panose="020B0604020202020204" pitchFamily="34" charset="0"/>
              </a:rPr>
              <a:t>Обеспечение качества и общественное доверие </a:t>
            </a:r>
            <a:r>
              <a:rPr lang="de-DE" altLang="en-US" sz="2200" dirty="0" smtClean="0">
                <a:latin typeface="Arial" panose="020B0604020202020204" pitchFamily="34" charset="0"/>
                <a:cs typeface="Arial" panose="020B0604020202020204" pitchFamily="34" charset="0"/>
              </a:rPr>
              <a:t>(</a:t>
            </a:r>
            <a:r>
              <a:rPr lang="ru-RU" altLang="en-US" sz="2200" dirty="0" smtClean="0">
                <a:latin typeface="Arial" panose="020B0604020202020204" pitchFamily="34" charset="0"/>
                <a:cs typeface="Arial" panose="020B0604020202020204" pitchFamily="34" charset="0"/>
              </a:rPr>
              <a:t>напр.,</a:t>
            </a:r>
            <a:r>
              <a:rPr lang="de-DE" altLang="en-US" sz="2200" dirty="0" smtClean="0">
                <a:latin typeface="Arial" panose="020B0604020202020204" pitchFamily="34" charset="0"/>
                <a:cs typeface="Arial" panose="020B0604020202020204" pitchFamily="34" charset="0"/>
              </a:rPr>
              <a:t> </a:t>
            </a:r>
            <a:r>
              <a:rPr lang="ru-RU" altLang="en-US" sz="2200" dirty="0" smtClean="0">
                <a:latin typeface="Arial" panose="020B0604020202020204" pitchFamily="34" charset="0"/>
                <a:cs typeface="Arial" panose="020B0604020202020204" pitchFamily="34" charset="0"/>
              </a:rPr>
              <a:t>Земельный реестр</a:t>
            </a:r>
            <a:r>
              <a:rPr lang="de-DE" altLang="en-US" sz="2200" dirty="0" smtClean="0">
                <a:latin typeface="Arial" panose="020B0604020202020204" pitchFamily="34" charset="0"/>
                <a:cs typeface="Arial" panose="020B0604020202020204" pitchFamily="34" charset="0"/>
              </a:rPr>
              <a:t>)</a:t>
            </a:r>
            <a:endParaRPr lang="de-DE" altLang="en-US" sz="22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030736"/>
            <a:ext cx="3149153" cy="2049363"/>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309" y="1268760"/>
            <a:ext cx="3163844" cy="1779662"/>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655" y="5080098"/>
            <a:ext cx="3165499" cy="1760646"/>
          </a:xfrm>
          <a:prstGeom prst="rect">
            <a:avLst/>
          </a:prstGeom>
        </p:spPr>
      </p:pic>
    </p:spTree>
    <p:extLst>
      <p:ext uri="{BB962C8B-B14F-4D97-AF65-F5344CB8AC3E}">
        <p14:creationId xmlns:p14="http://schemas.microsoft.com/office/powerpoint/2010/main" val="1318151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ru-RU" altLang="en-US" sz="2800" b="1" dirty="0" smtClean="0">
                <a:latin typeface="Arial" panose="020B0604020202020204" pitchFamily="34" charset="0"/>
                <a:cs typeface="Arial" panose="020B0604020202020204" pitchFamily="34" charset="0"/>
              </a:rPr>
              <a:t>Пилотный проект ФХЗ</a:t>
            </a:r>
            <a:r>
              <a:rPr lang="en-GB" altLang="en-US" sz="2800" b="1" dirty="0" smtClean="0">
                <a:latin typeface="Arial" panose="020B0604020202020204" pitchFamily="34" charset="0"/>
                <a:cs typeface="Arial" panose="020B0604020202020204" pitchFamily="34" charset="0"/>
              </a:rPr>
              <a:t> </a:t>
            </a:r>
            <a:r>
              <a:rPr lang="ru-RU" altLang="en-US" sz="2800" b="1" dirty="0" smtClean="0">
                <a:latin typeface="Arial" panose="020B0604020202020204" pitchFamily="34" charset="0"/>
                <a:cs typeface="Arial" panose="020B0604020202020204" pitchFamily="34" charset="0"/>
              </a:rPr>
              <a:t> в провинции Сычуань</a:t>
            </a:r>
            <a:r>
              <a:rPr lang="en-GB" altLang="en-US" sz="2800" b="1" dirty="0" smtClean="0">
                <a:latin typeface="Arial" panose="020B0604020202020204" pitchFamily="34" charset="0"/>
                <a:cs typeface="Arial" panose="020B0604020202020204" pitchFamily="34" charset="0"/>
              </a:rPr>
              <a:t>, </a:t>
            </a:r>
            <a:r>
              <a:rPr lang="ru-RU" altLang="en-US" sz="2800" b="1" dirty="0" smtClean="0">
                <a:latin typeface="Arial" panose="020B0604020202020204" pitchFamily="34" charset="0"/>
                <a:cs typeface="Arial" panose="020B0604020202020204" pitchFamily="34" charset="0"/>
              </a:rPr>
              <a:t>Китай</a:t>
            </a:r>
            <a:endParaRPr lang="en-GB" altLang="en-US"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379307" y="1884335"/>
            <a:ext cx="4615092" cy="1687132"/>
          </a:xfrm>
          <a:prstGeom prst="rect">
            <a:avLst/>
          </a:prstGeom>
        </p:spPr>
      </p:pic>
      <p:pic>
        <p:nvPicPr>
          <p:cNvPr id="5" name="Picture 4"/>
          <p:cNvPicPr>
            <a:picLocks noChangeAspect="1"/>
          </p:cNvPicPr>
          <p:nvPr/>
        </p:nvPicPr>
        <p:blipFill>
          <a:blip r:embed="rId3"/>
          <a:stretch>
            <a:fillRect/>
          </a:stretch>
        </p:blipFill>
        <p:spPr>
          <a:xfrm>
            <a:off x="6107899" y="1877253"/>
            <a:ext cx="3998979" cy="2143966"/>
          </a:xfrm>
          <a:prstGeom prst="rect">
            <a:avLst/>
          </a:prstGeom>
        </p:spPr>
      </p:pic>
      <p:sp>
        <p:nvSpPr>
          <p:cNvPr id="7" name="TextBox 6"/>
          <p:cNvSpPr txBox="1"/>
          <p:nvPr/>
        </p:nvSpPr>
        <p:spPr>
          <a:xfrm>
            <a:off x="623393" y="3603496"/>
            <a:ext cx="5542564" cy="769441"/>
          </a:xfrm>
          <a:prstGeom prst="rect">
            <a:avLst/>
          </a:prstGeom>
          <a:noFill/>
        </p:spPr>
        <p:txBody>
          <a:bodyPr wrap="square" rtlCol="0">
            <a:spAutoFit/>
          </a:bodyPr>
          <a:lstStyle/>
          <a:p>
            <a:r>
              <a:rPr lang="ru-RU" sz="2200" dirty="0" smtClean="0">
                <a:latin typeface="Arial Narrow" panose="020B0606020202030204" pitchFamily="34" charset="0"/>
              </a:rPr>
              <a:t>Рабочий семинар</a:t>
            </a:r>
            <a:r>
              <a:rPr lang="en-GB" sz="2200" dirty="0" smtClean="0">
                <a:latin typeface="Arial Narrow" panose="020B0606020202030204" pitchFamily="34" charset="0"/>
              </a:rPr>
              <a:t>: </a:t>
            </a:r>
            <a:r>
              <a:rPr lang="ru-RU" sz="2200" dirty="0" smtClean="0">
                <a:latin typeface="Arial Narrow" panose="020B0606020202030204" pitchFamily="34" charset="0"/>
              </a:rPr>
              <a:t>формулирование цели генплана</a:t>
            </a:r>
            <a:endParaRPr lang="en-GB" sz="2200" dirty="0">
              <a:latin typeface="Arial Narrow" panose="020B0606020202030204" pitchFamily="34" charset="0"/>
            </a:endParaRPr>
          </a:p>
        </p:txBody>
      </p:sp>
      <p:sp>
        <p:nvSpPr>
          <p:cNvPr id="8" name="Rectangle 7"/>
          <p:cNvSpPr/>
          <p:nvPr/>
        </p:nvSpPr>
        <p:spPr>
          <a:xfrm>
            <a:off x="9714475" y="3974597"/>
            <a:ext cx="2063644" cy="1785104"/>
          </a:xfrm>
          <a:prstGeom prst="rect">
            <a:avLst/>
          </a:prstGeom>
        </p:spPr>
        <p:txBody>
          <a:bodyPr wrap="square">
            <a:spAutoFit/>
          </a:bodyPr>
          <a:lstStyle/>
          <a:p>
            <a:r>
              <a:rPr lang="ru-RU" sz="2200" dirty="0" smtClean="0">
                <a:latin typeface="Arial Narrow" panose="020B0606020202030204" pitchFamily="34" charset="0"/>
              </a:rPr>
              <a:t>Собрание участвующих госорганов на местной и окружном уровне</a:t>
            </a:r>
            <a:endParaRPr lang="en-GB" sz="2200" dirty="0">
              <a:latin typeface="Arial Narrow" panose="020B0606020202030204" pitchFamily="34" charset="0"/>
            </a:endParaRPr>
          </a:p>
        </p:txBody>
      </p:sp>
      <p:pic>
        <p:nvPicPr>
          <p:cNvPr id="10" name="Picture 9"/>
          <p:cNvPicPr>
            <a:picLocks noChangeAspect="1"/>
          </p:cNvPicPr>
          <p:nvPr/>
        </p:nvPicPr>
        <p:blipFill>
          <a:blip r:embed="rId4"/>
          <a:stretch>
            <a:fillRect/>
          </a:stretch>
        </p:blipFill>
        <p:spPr>
          <a:xfrm>
            <a:off x="2211463" y="4066412"/>
            <a:ext cx="3782936" cy="2223737"/>
          </a:xfrm>
          <a:prstGeom prst="rect">
            <a:avLst/>
          </a:prstGeom>
        </p:spPr>
      </p:pic>
      <p:pic>
        <p:nvPicPr>
          <p:cNvPr id="11" name="Picture 10"/>
          <p:cNvPicPr>
            <a:picLocks noChangeAspect="1"/>
          </p:cNvPicPr>
          <p:nvPr/>
        </p:nvPicPr>
        <p:blipFill>
          <a:blip r:embed="rId5"/>
          <a:stretch>
            <a:fillRect/>
          </a:stretch>
        </p:blipFill>
        <p:spPr>
          <a:xfrm>
            <a:off x="6107899" y="4162965"/>
            <a:ext cx="3580276" cy="2229130"/>
          </a:xfrm>
          <a:prstGeom prst="rect">
            <a:avLst/>
          </a:prstGeom>
        </p:spPr>
      </p:pic>
      <p:sp>
        <p:nvSpPr>
          <p:cNvPr id="12" name="Rectangle 11"/>
          <p:cNvSpPr/>
          <p:nvPr/>
        </p:nvSpPr>
        <p:spPr>
          <a:xfrm>
            <a:off x="2974774" y="6327985"/>
            <a:ext cx="4782385" cy="430887"/>
          </a:xfrm>
          <a:prstGeom prst="rect">
            <a:avLst/>
          </a:prstGeom>
        </p:spPr>
        <p:txBody>
          <a:bodyPr wrap="square">
            <a:spAutoFit/>
          </a:bodyPr>
          <a:lstStyle/>
          <a:p>
            <a:r>
              <a:rPr lang="ru-RU" sz="2200" dirty="0" smtClean="0">
                <a:solidFill>
                  <a:schemeClr val="bg1"/>
                </a:solidFill>
                <a:latin typeface="Arial Narrow" panose="020B0606020202030204" pitchFamily="34" charset="0"/>
              </a:rPr>
              <a:t>Дискуссия с гражданами и их заслушание</a:t>
            </a:r>
            <a:endParaRPr lang="en-GB" sz="22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27424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Unit Rounded Offc" pitchFamily="34" charset="0"/>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Unit Rounded Offc" pitchFamily="34"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Unit Rounded Offc" pitchFamily="34" charset="0"/>
                <a:ea typeface="+mn-ea"/>
                <a:cs typeface="+mn-cs"/>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Unit Rounded Offc"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Unit Rounded Off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ru-RU" sz="2500" dirty="0" smtClean="0">
                <a:latin typeface="Arial" panose="020B0604020202020204" pitchFamily="34" charset="0"/>
                <a:cs typeface="Arial" panose="020B0604020202020204" pitchFamily="34" charset="0"/>
              </a:rPr>
              <a:t>Цель пилотного проекта</a:t>
            </a:r>
            <a:endParaRPr lang="de-DE" sz="2500" dirty="0" smtClean="0">
              <a:latin typeface="Arial" panose="020B0604020202020204" pitchFamily="34" charset="0"/>
              <a:cs typeface="Arial" panose="020B0604020202020204" pitchFamily="34" charset="0"/>
            </a:endParaRPr>
          </a:p>
          <a:p>
            <a:pPr marL="0" indent="0">
              <a:buFont typeface="Arial" pitchFamily="34" charset="0"/>
              <a:buNone/>
            </a:pPr>
            <a:endParaRPr lang="de-DE" sz="2500" dirty="0" smtClean="0">
              <a:latin typeface="Arial" panose="020B0604020202020204" pitchFamily="34" charset="0"/>
              <a:cs typeface="Arial" panose="020B0604020202020204" pitchFamily="34" charset="0"/>
            </a:endParaRPr>
          </a:p>
          <a:p>
            <a:r>
              <a:rPr lang="ru-RU" sz="2500" dirty="0" smtClean="0">
                <a:solidFill>
                  <a:srgbClr val="0070C0"/>
                </a:solidFill>
                <a:latin typeface="Arial" panose="020B0604020202020204" pitchFamily="34" charset="0"/>
                <a:cs typeface="Arial" panose="020B0604020202020204" pitchFamily="34" charset="0"/>
              </a:rPr>
              <a:t>Передача немецкой концепции развития сельской местности и земельного развития</a:t>
            </a:r>
            <a:endParaRPr lang="de-DE" sz="2500" dirty="0" smtClean="0">
              <a:solidFill>
                <a:srgbClr val="0070C0"/>
              </a:solidFill>
              <a:latin typeface="Arial" panose="020B0604020202020204" pitchFamily="34" charset="0"/>
              <a:cs typeface="Arial" panose="020B0604020202020204" pitchFamily="34" charset="0"/>
            </a:endParaRPr>
          </a:p>
          <a:p>
            <a:r>
              <a:rPr lang="ru-RU" sz="2500" dirty="0" smtClean="0">
                <a:latin typeface="Arial" panose="020B0604020202020204" pitchFamily="34" charset="0"/>
                <a:cs typeface="Arial" panose="020B0604020202020204" pitchFamily="34" charset="0"/>
              </a:rPr>
              <a:t>Учет природы и ландшафта</a:t>
            </a:r>
            <a:endParaRPr lang="de-DE" sz="2500" dirty="0" smtClean="0">
              <a:latin typeface="Arial" panose="020B0604020202020204" pitchFamily="34" charset="0"/>
              <a:cs typeface="Arial" panose="020B0604020202020204" pitchFamily="34" charset="0"/>
            </a:endParaRPr>
          </a:p>
          <a:p>
            <a:r>
              <a:rPr lang="ru-RU" sz="2500" dirty="0" smtClean="0">
                <a:latin typeface="Arial" panose="020B0604020202020204" pitchFamily="34" charset="0"/>
                <a:cs typeface="Arial" panose="020B0604020202020204" pitchFamily="34" charset="0"/>
              </a:rPr>
              <a:t>Защита местной культуры и самосознания</a:t>
            </a:r>
            <a:endParaRPr lang="de-DE" sz="2500" dirty="0" smtClean="0">
              <a:latin typeface="Arial" panose="020B0604020202020204" pitchFamily="34" charset="0"/>
              <a:cs typeface="Arial" panose="020B0604020202020204" pitchFamily="34" charset="0"/>
            </a:endParaRPr>
          </a:p>
          <a:p>
            <a:r>
              <a:rPr lang="ru-RU" sz="2500" dirty="0" smtClean="0">
                <a:solidFill>
                  <a:srgbClr val="0070C0"/>
                </a:solidFill>
                <a:latin typeface="Arial" panose="020B0604020202020204" pitchFamily="34" charset="0"/>
                <a:cs typeface="Arial" panose="020B0604020202020204" pitchFamily="34" charset="0"/>
              </a:rPr>
              <a:t>Поддержка из центра и осуществление гражданского участия</a:t>
            </a:r>
            <a:endParaRPr lang="de-DE" sz="2500" dirty="0" smtClean="0">
              <a:solidFill>
                <a:srgbClr val="0070C0"/>
              </a:solidFill>
              <a:latin typeface="Arial" panose="020B0604020202020204" pitchFamily="34" charset="0"/>
              <a:cs typeface="Arial" panose="020B0604020202020204" pitchFamily="34" charset="0"/>
            </a:endParaRPr>
          </a:p>
          <a:p>
            <a:r>
              <a:rPr lang="ru-RU" sz="2500" dirty="0" smtClean="0">
                <a:latin typeface="Arial" panose="020B0604020202020204" pitchFamily="34" charset="0"/>
                <a:cs typeface="Arial" panose="020B0604020202020204" pitchFamily="34" charset="0"/>
              </a:rPr>
              <a:t>Идея равноценных жизненных условий в городской и сельской местности</a:t>
            </a:r>
            <a:endParaRPr lang="de-DE" sz="2700" dirty="0"/>
          </a:p>
        </p:txBody>
      </p:sp>
      <p:sp>
        <p:nvSpPr>
          <p:cNvPr id="5" name="Title 1"/>
          <p:cNvSpPr txBox="1">
            <a:spLocks/>
          </p:cNvSpPr>
          <p:nvPr/>
        </p:nvSpPr>
        <p:spPr>
          <a:xfrm>
            <a:off x="736600" y="440457"/>
            <a:ext cx="10515600" cy="792163"/>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kern="1200">
                <a:solidFill>
                  <a:schemeClr val="bg1"/>
                </a:solidFill>
                <a:latin typeface="Unit Rounded Offc Medium" pitchFamily="34" charset="0"/>
                <a:ea typeface="+mj-ea"/>
                <a:cs typeface="+mj-cs"/>
              </a:defRPr>
            </a:lvl1pPr>
          </a:lstStyle>
          <a:p>
            <a:r>
              <a:rPr lang="ru-RU" altLang="en-US" sz="2400" b="1" dirty="0">
                <a:latin typeface="Arial" panose="020B0604020202020204" pitchFamily="34" charset="0"/>
                <a:cs typeface="Arial" panose="020B0604020202020204" pitchFamily="34" charset="0"/>
              </a:rPr>
              <a:t>Пилотный проект ФХЗ</a:t>
            </a:r>
            <a:r>
              <a:rPr lang="en-GB" altLang="en-US" sz="2400" b="1" dirty="0">
                <a:latin typeface="Arial" panose="020B0604020202020204" pitchFamily="34" charset="0"/>
                <a:cs typeface="Arial" panose="020B0604020202020204" pitchFamily="34" charset="0"/>
              </a:rPr>
              <a:t> </a:t>
            </a:r>
            <a:r>
              <a:rPr lang="ru-RU" altLang="en-US" sz="2400" b="1" dirty="0">
                <a:latin typeface="Arial" panose="020B0604020202020204" pitchFamily="34" charset="0"/>
                <a:cs typeface="Arial" panose="020B0604020202020204" pitchFamily="34" charset="0"/>
              </a:rPr>
              <a:t> в провинции Сычуань</a:t>
            </a:r>
            <a:r>
              <a:rPr lang="en-GB" altLang="en-US" sz="2400" b="1" dirty="0">
                <a:latin typeface="Arial" panose="020B0604020202020204" pitchFamily="34" charset="0"/>
                <a:cs typeface="Arial" panose="020B0604020202020204" pitchFamily="34" charset="0"/>
              </a:rPr>
              <a:t>, </a:t>
            </a:r>
            <a:r>
              <a:rPr lang="ru-RU" altLang="en-US" sz="2400" b="1" dirty="0">
                <a:latin typeface="Arial" panose="020B0604020202020204" pitchFamily="34" charset="0"/>
                <a:cs typeface="Arial" panose="020B0604020202020204" pitchFamily="34" charset="0"/>
              </a:rPr>
              <a:t>Китай</a:t>
            </a:r>
            <a:endParaRPr lang="en-GB" altLang="en-US" sz="26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078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4"/>
          <p:cNvSpPr txBox="1">
            <a:spLocks noChangeArrowheads="1"/>
          </p:cNvSpPr>
          <p:nvPr/>
        </p:nvSpPr>
        <p:spPr bwMode="auto">
          <a:xfrm>
            <a:off x="7817404" y="1618254"/>
            <a:ext cx="3466292" cy="1385292"/>
          </a:xfrm>
          <a:prstGeom prst="rect">
            <a:avLst/>
          </a:prstGeom>
          <a:solidFill>
            <a:schemeClr val="bg1">
              <a:lumMod val="85000"/>
            </a:schemeClr>
          </a:solidFill>
          <a:ln>
            <a:noFill/>
          </a:ln>
        </p:spPr>
        <p:txBody>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marL="171450" indent="-171450">
              <a:spcBef>
                <a:spcPct val="50000"/>
              </a:spcBef>
              <a:buClrTx/>
            </a:pPr>
            <a:r>
              <a:rPr lang="ru-RU" altLang="zh-CN" sz="1200" dirty="0" smtClean="0">
                <a:solidFill>
                  <a:schemeClr val="tx1"/>
                </a:solidFill>
                <a:ea typeface="SimSun" panose="02010600030101010101" pitchFamily="2" charset="-122"/>
              </a:rPr>
              <a:t>Земли населенных пунктов и развитие</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Инфраструктура</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Формирование</a:t>
            </a:r>
            <a:r>
              <a:rPr lang="de-DE" altLang="zh-CN" sz="1200" dirty="0" smtClean="0">
                <a:solidFill>
                  <a:schemeClr val="tx1"/>
                </a:solidFill>
                <a:ea typeface="SimSun" panose="02010600030101010101" pitchFamily="2" charset="-122"/>
              </a:rPr>
              <a:t> </a:t>
            </a:r>
            <a:r>
              <a:rPr lang="ru-RU" altLang="zh-CN" sz="1200" dirty="0" smtClean="0">
                <a:solidFill>
                  <a:schemeClr val="tx1"/>
                </a:solidFill>
                <a:ea typeface="SimSun" panose="02010600030101010101" pitchFamily="2" charset="-122"/>
              </a:rPr>
              <a:t>имиджа населенного пункта</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Структурное и архитектурное развитие</a:t>
            </a:r>
            <a:r>
              <a:rPr lang="zh-CN" altLang="de-DE" sz="1200" dirty="0">
                <a:solidFill>
                  <a:schemeClr val="tx1"/>
                </a:solidFill>
                <a:ea typeface="SimSun" panose="02010600030101010101" pitchFamily="2" charset="-122"/>
              </a:rPr>
              <a:t/>
            </a:r>
            <a:br>
              <a:rPr lang="zh-CN" altLang="de-DE" sz="1200" dirty="0">
                <a:solidFill>
                  <a:schemeClr val="tx1"/>
                </a:solidFill>
                <a:ea typeface="SimSun" panose="02010600030101010101" pitchFamily="2" charset="-122"/>
              </a:rPr>
            </a:br>
            <a:endParaRPr lang="zh-CN" altLang="de-DE" sz="1200" dirty="0">
              <a:solidFill>
                <a:schemeClr val="tx1"/>
              </a:solidFill>
              <a:ea typeface="SimSun" panose="02010600030101010101" pitchFamily="2" charset="-122"/>
            </a:endParaRPr>
          </a:p>
        </p:txBody>
      </p:sp>
      <p:sp>
        <p:nvSpPr>
          <p:cNvPr id="4" name="Text Box 32"/>
          <p:cNvSpPr txBox="1">
            <a:spLocks noChangeArrowheads="1"/>
          </p:cNvSpPr>
          <p:nvPr/>
        </p:nvSpPr>
        <p:spPr bwMode="auto">
          <a:xfrm>
            <a:off x="2790834" y="5032865"/>
            <a:ext cx="2393944" cy="1881684"/>
          </a:xfrm>
          <a:prstGeom prst="rect">
            <a:avLst/>
          </a:prstGeom>
          <a:solidFill>
            <a:schemeClr val="bg1">
              <a:lumMod val="85000"/>
            </a:schemeClr>
          </a:solidFill>
          <a:ln>
            <a:noFill/>
          </a:ln>
        </p:spPr>
        <p:txBody>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marL="171450" indent="-171450" algn="ctr">
              <a:spcBef>
                <a:spcPct val="50000"/>
              </a:spcBef>
              <a:buClrTx/>
            </a:pPr>
            <a:r>
              <a:rPr lang="ru-RU" altLang="zh-CN" sz="1200" dirty="0" err="1" smtClean="0">
                <a:solidFill>
                  <a:schemeClr val="tx1"/>
                </a:solidFill>
                <a:ea typeface="SimSun" panose="02010600030101010101" pitchFamily="2" charset="-122"/>
              </a:rPr>
              <a:t>Сельск.хоз</a:t>
            </a:r>
            <a:r>
              <a:rPr lang="ru-RU" altLang="zh-CN" sz="1200" dirty="0" smtClean="0">
                <a:solidFill>
                  <a:schemeClr val="tx1"/>
                </a:solidFill>
                <a:ea typeface="SimSun" panose="02010600030101010101" pitchFamily="2" charset="-122"/>
              </a:rPr>
              <a:t>-во</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Подготовка и </a:t>
            </a:r>
            <a:r>
              <a:rPr lang="ru-RU" altLang="zh-CN" sz="1200" dirty="0" err="1" smtClean="0">
                <a:solidFill>
                  <a:schemeClr val="tx1"/>
                </a:solidFill>
                <a:ea typeface="SimSun" panose="02010600030101010101" pitchFamily="2" charset="-122"/>
              </a:rPr>
              <a:t>повыш.квалиф</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Рабочие места вне </a:t>
            </a:r>
            <a:r>
              <a:rPr lang="ru-RU" altLang="zh-CN" sz="1200" dirty="0" err="1" smtClean="0">
                <a:solidFill>
                  <a:schemeClr val="tx1"/>
                </a:solidFill>
                <a:ea typeface="SimSun" panose="02010600030101010101" pitchFamily="2" charset="-122"/>
              </a:rPr>
              <a:t>сель.хоз-ва</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Туризм</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Услуги</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Обеспечение</a:t>
            </a:r>
            <a:endParaRPr lang="zh-CN" altLang="de-DE" sz="1200" dirty="0">
              <a:solidFill>
                <a:schemeClr val="tx1"/>
              </a:solidFill>
              <a:ea typeface="SimSun" panose="02010600030101010101" pitchFamily="2" charset="-122"/>
            </a:endParaRPr>
          </a:p>
        </p:txBody>
      </p:sp>
      <p:sp>
        <p:nvSpPr>
          <p:cNvPr id="5" name="Foliennummernplatzhalter 3"/>
          <p:cNvSpPr txBox="1">
            <a:spLocks noGrp="1"/>
          </p:cNvSpPr>
          <p:nvPr/>
        </p:nvSpPr>
        <p:spPr bwMode="auto">
          <a:xfrm>
            <a:off x="6215063" y="6858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algn="r" eaLnBrk="1" hangingPunct="1">
              <a:spcBef>
                <a:spcPct val="0"/>
              </a:spcBef>
              <a:buClrTx/>
              <a:buFontTx/>
              <a:buNone/>
            </a:pPr>
            <a:fld id="{0D7BA3D9-88F4-4D5E-BD45-5C6CF887DE3E}" type="slidenum">
              <a:rPr lang="zh-CN" altLang="de-DE" sz="1400">
                <a:solidFill>
                  <a:schemeClr val="tx1"/>
                </a:solidFill>
                <a:latin typeface="Times New Roman" panose="02020603050405020304" pitchFamily="18" charset="0"/>
                <a:ea typeface="SimSun" panose="02010600030101010101" pitchFamily="2" charset="-122"/>
              </a:rPr>
              <a:pPr algn="r" eaLnBrk="1" hangingPunct="1">
                <a:spcBef>
                  <a:spcPct val="0"/>
                </a:spcBef>
                <a:buClrTx/>
                <a:buFontTx/>
                <a:buNone/>
              </a:pPr>
              <a:t>25</a:t>
            </a:fld>
            <a:endParaRPr lang="de-DE" altLang="zh-CN" sz="1400">
              <a:solidFill>
                <a:schemeClr val="tx1"/>
              </a:solidFill>
              <a:latin typeface="Times New Roman" panose="02020603050405020304" pitchFamily="18" charset="0"/>
              <a:ea typeface="SimSun" panose="02010600030101010101" pitchFamily="2" charset="-122"/>
            </a:endParaRPr>
          </a:p>
        </p:txBody>
      </p:sp>
      <p:sp>
        <p:nvSpPr>
          <p:cNvPr id="6" name="Rectangle 2"/>
          <p:cNvSpPr txBox="1">
            <a:spLocks noChangeArrowheads="1"/>
          </p:cNvSpPr>
          <p:nvPr/>
        </p:nvSpPr>
        <p:spPr>
          <a:xfrm>
            <a:off x="181769" y="612761"/>
            <a:ext cx="8335963" cy="696913"/>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Unit Rounded Offc" pitchFamily="34" charset="0"/>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Unit Rounded Offc" pitchFamily="34"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Unit Rounded Offc" pitchFamily="34" charset="0"/>
                <a:ea typeface="+mn-ea"/>
                <a:cs typeface="+mn-cs"/>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Unit Rounded Offc"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Unit Rounded Off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None/>
            </a:pPr>
            <a:r>
              <a:rPr lang="ru-RU" altLang="zh-CN" b="1" dirty="0" smtClean="0">
                <a:solidFill>
                  <a:schemeClr val="bg1"/>
                </a:solidFill>
                <a:ea typeface="SimSun" panose="02010600030101010101" pitchFamily="2" charset="-122"/>
              </a:rPr>
              <a:t>Сферы деятельности и тематические кластеры</a:t>
            </a:r>
            <a:r>
              <a:rPr lang="en-GB" altLang="zh-CN" b="1" dirty="0" smtClean="0">
                <a:solidFill>
                  <a:schemeClr val="bg1"/>
                </a:solidFill>
                <a:ea typeface="SimSun" panose="02010600030101010101" pitchFamily="2" charset="-122"/>
              </a:rPr>
              <a:t> </a:t>
            </a:r>
          </a:p>
          <a:p>
            <a:pPr>
              <a:buFont typeface="Wingdings" panose="05000000000000000000" pitchFamily="2" charset="2"/>
              <a:buNone/>
            </a:pPr>
            <a:endParaRPr lang="en-GB" altLang="zh-CN" dirty="0">
              <a:solidFill>
                <a:schemeClr val="bg1"/>
              </a:solidFill>
              <a:ea typeface="SimSun" panose="02010600030101010101" pitchFamily="2" charset="-122"/>
              <a:sym typeface="Wingdings" panose="05000000000000000000" pitchFamily="2" charset="2"/>
            </a:endParaRPr>
          </a:p>
        </p:txBody>
      </p:sp>
      <p:sp>
        <p:nvSpPr>
          <p:cNvPr id="7" name="AutoShape 12"/>
          <p:cNvSpPr>
            <a:spLocks noChangeArrowheads="1"/>
          </p:cNvSpPr>
          <p:nvPr/>
        </p:nvSpPr>
        <p:spPr bwMode="auto">
          <a:xfrm>
            <a:off x="4924426" y="1379538"/>
            <a:ext cx="1520825" cy="1439862"/>
          </a:xfrm>
          <a:prstGeom prst="hexagon">
            <a:avLst>
              <a:gd name="adj" fmla="val 25012"/>
              <a:gd name="vf" fmla="val 115470"/>
            </a:avLst>
          </a:prstGeom>
          <a:solidFill>
            <a:srgbClr val="CCFFFF"/>
          </a:solidFill>
          <a:ln w="9525">
            <a:solidFill>
              <a:schemeClr val="tx1"/>
            </a:solidFill>
            <a:miter lim="800000"/>
            <a:headEnd/>
            <a:tailEnd/>
          </a:ln>
        </p:spPr>
        <p:txBody>
          <a:bodyPr wrap="none" anchor="ct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spcBef>
                <a:spcPct val="0"/>
              </a:spcBef>
              <a:buClrTx/>
              <a:buFontTx/>
              <a:buNone/>
            </a:pPr>
            <a:endParaRPr lang="zh-CN" altLang="en-US" sz="2200">
              <a:solidFill>
                <a:schemeClr val="tx1"/>
              </a:solidFill>
              <a:ea typeface="SimSun" panose="02010600030101010101" pitchFamily="2" charset="-122"/>
            </a:endParaRPr>
          </a:p>
        </p:txBody>
      </p:sp>
      <p:sp>
        <p:nvSpPr>
          <p:cNvPr id="8" name="AutoShape 13"/>
          <p:cNvSpPr>
            <a:spLocks noChangeArrowheads="1"/>
          </p:cNvSpPr>
          <p:nvPr/>
        </p:nvSpPr>
        <p:spPr bwMode="auto">
          <a:xfrm>
            <a:off x="6102351" y="3535363"/>
            <a:ext cx="1520825" cy="1439862"/>
          </a:xfrm>
          <a:prstGeom prst="hexagon">
            <a:avLst>
              <a:gd name="adj" fmla="val 24993"/>
              <a:gd name="vf" fmla="val 115470"/>
            </a:avLst>
          </a:prstGeom>
          <a:solidFill>
            <a:srgbClr val="FFCCFF"/>
          </a:solidFill>
          <a:ln w="9525">
            <a:solidFill>
              <a:schemeClr val="tx1"/>
            </a:solidFill>
            <a:miter lim="800000"/>
            <a:headEnd/>
            <a:tailEnd/>
          </a:ln>
        </p:spPr>
        <p:txBody>
          <a:bodyPr wrap="none" anchor="ct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spcBef>
                <a:spcPct val="0"/>
              </a:spcBef>
              <a:buClrTx/>
              <a:buFontTx/>
              <a:buNone/>
            </a:pPr>
            <a:endParaRPr lang="zh-CN" altLang="en-US" sz="2200">
              <a:solidFill>
                <a:schemeClr val="tx1"/>
              </a:solidFill>
              <a:ea typeface="SimSun" panose="02010600030101010101" pitchFamily="2" charset="-122"/>
            </a:endParaRPr>
          </a:p>
        </p:txBody>
      </p:sp>
      <p:sp>
        <p:nvSpPr>
          <p:cNvPr id="9" name="AutoShape 14"/>
          <p:cNvSpPr>
            <a:spLocks noChangeArrowheads="1"/>
          </p:cNvSpPr>
          <p:nvPr/>
        </p:nvSpPr>
        <p:spPr bwMode="auto">
          <a:xfrm>
            <a:off x="4916488" y="4257676"/>
            <a:ext cx="1536700" cy="1439863"/>
          </a:xfrm>
          <a:prstGeom prst="hexagon">
            <a:avLst>
              <a:gd name="adj" fmla="val 25001"/>
              <a:gd name="vf" fmla="val 115470"/>
            </a:avLst>
          </a:prstGeom>
          <a:solidFill>
            <a:srgbClr val="FFCCFF"/>
          </a:solidFill>
          <a:ln w="9525">
            <a:solidFill>
              <a:schemeClr val="tx1"/>
            </a:solidFill>
            <a:miter lim="800000"/>
            <a:headEnd/>
            <a:tailEnd/>
          </a:ln>
        </p:spPr>
        <p:txBody>
          <a:bodyPr wrap="none" anchor="ct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spcBef>
                <a:spcPct val="0"/>
              </a:spcBef>
              <a:buClrTx/>
              <a:buFontTx/>
              <a:buNone/>
            </a:pPr>
            <a:endParaRPr lang="zh-CN" altLang="en-US" sz="2200">
              <a:solidFill>
                <a:schemeClr val="tx1"/>
              </a:solidFill>
              <a:ea typeface="SimSun" panose="02010600030101010101" pitchFamily="2" charset="-122"/>
            </a:endParaRPr>
          </a:p>
        </p:txBody>
      </p:sp>
      <p:sp>
        <p:nvSpPr>
          <p:cNvPr id="10" name="AutoShape 15"/>
          <p:cNvSpPr>
            <a:spLocks noChangeArrowheads="1"/>
          </p:cNvSpPr>
          <p:nvPr/>
        </p:nvSpPr>
        <p:spPr bwMode="auto">
          <a:xfrm>
            <a:off x="3687763" y="2109788"/>
            <a:ext cx="1581150" cy="1439862"/>
          </a:xfrm>
          <a:prstGeom prst="hexagon">
            <a:avLst>
              <a:gd name="adj" fmla="val 24998"/>
              <a:gd name="vf" fmla="val 115470"/>
            </a:avLst>
          </a:prstGeom>
          <a:solidFill>
            <a:srgbClr val="FFCCFF"/>
          </a:solidFill>
          <a:ln w="9525">
            <a:solidFill>
              <a:schemeClr val="tx1"/>
            </a:solidFill>
            <a:miter lim="800000"/>
            <a:headEnd/>
            <a:tailEnd/>
          </a:ln>
        </p:spPr>
        <p:txBody>
          <a:bodyPr wrap="none" anchor="ct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spcBef>
                <a:spcPct val="0"/>
              </a:spcBef>
              <a:buClrTx/>
              <a:buFontTx/>
              <a:buNone/>
            </a:pPr>
            <a:endParaRPr lang="en-GB" altLang="zh-CN" sz="2200" dirty="0">
              <a:solidFill>
                <a:schemeClr val="tx1"/>
              </a:solidFill>
              <a:ea typeface="SimSun" panose="02010600030101010101" pitchFamily="2" charset="-122"/>
            </a:endParaRPr>
          </a:p>
        </p:txBody>
      </p:sp>
      <p:sp>
        <p:nvSpPr>
          <p:cNvPr id="11" name="AutoShape 16"/>
          <p:cNvSpPr>
            <a:spLocks noChangeArrowheads="1"/>
          </p:cNvSpPr>
          <p:nvPr/>
        </p:nvSpPr>
        <p:spPr bwMode="auto">
          <a:xfrm>
            <a:off x="6069013" y="2111376"/>
            <a:ext cx="1509712" cy="1439863"/>
          </a:xfrm>
          <a:prstGeom prst="hexagon">
            <a:avLst>
              <a:gd name="adj" fmla="val 24994"/>
              <a:gd name="vf" fmla="val 115470"/>
            </a:avLst>
          </a:prstGeom>
          <a:solidFill>
            <a:srgbClr val="FFCCFF"/>
          </a:solidFill>
          <a:ln w="9525">
            <a:solidFill>
              <a:schemeClr val="tx1"/>
            </a:solidFill>
            <a:miter lim="800000"/>
            <a:headEnd/>
            <a:tailEnd/>
          </a:ln>
        </p:spPr>
        <p:txBody>
          <a:bodyPr wrap="none" anchor="ct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spcBef>
                <a:spcPct val="0"/>
              </a:spcBef>
              <a:buClrTx/>
              <a:buFontTx/>
              <a:buNone/>
            </a:pPr>
            <a:endParaRPr lang="zh-CN" altLang="en-US" sz="2200">
              <a:solidFill>
                <a:schemeClr val="tx1"/>
              </a:solidFill>
              <a:ea typeface="SimSun" panose="02010600030101010101" pitchFamily="2" charset="-122"/>
            </a:endParaRPr>
          </a:p>
        </p:txBody>
      </p:sp>
      <p:sp>
        <p:nvSpPr>
          <p:cNvPr id="12" name="AutoShape 17"/>
          <p:cNvSpPr>
            <a:spLocks noChangeArrowheads="1"/>
          </p:cNvSpPr>
          <p:nvPr/>
        </p:nvSpPr>
        <p:spPr bwMode="auto">
          <a:xfrm>
            <a:off x="3698876" y="3536951"/>
            <a:ext cx="1585913" cy="1439863"/>
          </a:xfrm>
          <a:prstGeom prst="hexagon">
            <a:avLst>
              <a:gd name="adj" fmla="val 24996"/>
              <a:gd name="vf" fmla="val 115470"/>
            </a:avLst>
          </a:prstGeom>
          <a:solidFill>
            <a:srgbClr val="FFCCFF"/>
          </a:solidFill>
          <a:ln w="9525">
            <a:solidFill>
              <a:schemeClr val="tx1"/>
            </a:solidFill>
            <a:miter lim="800000"/>
            <a:headEnd/>
            <a:tailEnd/>
          </a:ln>
        </p:spPr>
        <p:txBody>
          <a:bodyPr wrap="none" anchor="ct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spcBef>
                <a:spcPct val="0"/>
              </a:spcBef>
              <a:buClrTx/>
              <a:buFontTx/>
              <a:buNone/>
            </a:pPr>
            <a:endParaRPr lang="zh-CN" altLang="en-US" sz="2200">
              <a:solidFill>
                <a:schemeClr val="tx1"/>
              </a:solidFill>
              <a:ea typeface="SimSun" panose="02010600030101010101" pitchFamily="2" charset="-122"/>
            </a:endParaRPr>
          </a:p>
        </p:txBody>
      </p:sp>
      <p:sp>
        <p:nvSpPr>
          <p:cNvPr id="13" name="Text Box 18"/>
          <p:cNvSpPr txBox="1">
            <a:spLocks noChangeArrowheads="1"/>
          </p:cNvSpPr>
          <p:nvPr/>
        </p:nvSpPr>
        <p:spPr bwMode="auto">
          <a:xfrm>
            <a:off x="5051426" y="1787525"/>
            <a:ext cx="118586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algn="ctr" eaLnBrk="1" hangingPunct="1">
              <a:spcBef>
                <a:spcPct val="50000"/>
              </a:spcBef>
              <a:buClrTx/>
              <a:buFontTx/>
              <a:buNone/>
            </a:pPr>
            <a:r>
              <a:rPr lang="ru-RU" altLang="zh-CN" sz="1400" b="1" dirty="0" smtClean="0">
                <a:solidFill>
                  <a:schemeClr val="tx1"/>
                </a:solidFill>
                <a:ea typeface="SimSun" panose="02010600030101010101" pitchFamily="2" charset="-122"/>
              </a:rPr>
              <a:t>Сферы</a:t>
            </a:r>
            <a:endParaRPr lang="de-DE" altLang="zh-CN" sz="1400" b="1" dirty="0" smtClean="0">
              <a:solidFill>
                <a:schemeClr val="tx1"/>
              </a:solidFill>
              <a:ea typeface="SimSun" panose="02010600030101010101" pitchFamily="2" charset="-122"/>
            </a:endParaRPr>
          </a:p>
          <a:p>
            <a:pPr algn="ctr" eaLnBrk="1" hangingPunct="1">
              <a:spcBef>
                <a:spcPct val="50000"/>
              </a:spcBef>
              <a:buClrTx/>
              <a:buFontTx/>
              <a:buNone/>
            </a:pPr>
            <a:r>
              <a:rPr lang="ru-RU" altLang="zh-CN" sz="1400" b="1" dirty="0" smtClean="0">
                <a:solidFill>
                  <a:schemeClr val="tx1"/>
                </a:solidFill>
                <a:ea typeface="SimSun" panose="02010600030101010101" pitchFamily="2" charset="-122"/>
              </a:rPr>
              <a:t>деятель-</a:t>
            </a:r>
            <a:r>
              <a:rPr lang="ru-RU" altLang="zh-CN" sz="1400" b="1" dirty="0" err="1" smtClean="0">
                <a:solidFill>
                  <a:schemeClr val="tx1"/>
                </a:solidFill>
                <a:ea typeface="SimSun" panose="02010600030101010101" pitchFamily="2" charset="-122"/>
              </a:rPr>
              <a:t>ности</a:t>
            </a:r>
            <a:endParaRPr lang="de-DE" altLang="zh-CN" sz="1400" b="1" dirty="0">
              <a:solidFill>
                <a:schemeClr val="tx1"/>
              </a:solidFill>
              <a:ea typeface="SimSun" panose="02010600030101010101" pitchFamily="2" charset="-122"/>
            </a:endParaRPr>
          </a:p>
          <a:p>
            <a:pPr algn="ctr" eaLnBrk="1" hangingPunct="1">
              <a:spcBef>
                <a:spcPct val="50000"/>
              </a:spcBef>
              <a:buClrTx/>
              <a:buFontTx/>
              <a:buNone/>
            </a:pPr>
            <a:endParaRPr lang="zh-CN" altLang="de-DE" sz="1400" b="1" dirty="0">
              <a:solidFill>
                <a:schemeClr val="tx1"/>
              </a:solidFill>
              <a:ea typeface="SimSun" panose="02010600030101010101" pitchFamily="2" charset="-122"/>
            </a:endParaRPr>
          </a:p>
        </p:txBody>
      </p:sp>
      <p:sp>
        <p:nvSpPr>
          <p:cNvPr id="14" name="Text Box 19"/>
          <p:cNvSpPr txBox="1">
            <a:spLocks noChangeArrowheads="1"/>
          </p:cNvSpPr>
          <p:nvPr/>
        </p:nvSpPr>
        <p:spPr bwMode="auto">
          <a:xfrm>
            <a:off x="6300788" y="2547938"/>
            <a:ext cx="11428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algn="ctr" eaLnBrk="1" hangingPunct="1">
              <a:spcBef>
                <a:spcPct val="50000"/>
              </a:spcBef>
              <a:buClrTx/>
              <a:buFontTx/>
              <a:buNone/>
            </a:pPr>
            <a:r>
              <a:rPr lang="ru-RU" altLang="zh-CN" sz="1400" b="1" dirty="0" smtClean="0">
                <a:solidFill>
                  <a:schemeClr val="tx1"/>
                </a:solidFill>
                <a:ea typeface="SimSun" panose="02010600030101010101" pitchFamily="2" charset="-122"/>
              </a:rPr>
              <a:t>Развитие населенных пунктов</a:t>
            </a:r>
            <a:endParaRPr lang="de-DE" altLang="zh-CN" sz="1400" b="1" dirty="0">
              <a:solidFill>
                <a:schemeClr val="tx1"/>
              </a:solidFill>
              <a:ea typeface="SimSun" panose="02010600030101010101" pitchFamily="2" charset="-122"/>
            </a:endParaRPr>
          </a:p>
          <a:p>
            <a:pPr algn="ctr" eaLnBrk="1" hangingPunct="1">
              <a:spcBef>
                <a:spcPct val="50000"/>
              </a:spcBef>
              <a:buClrTx/>
              <a:buFontTx/>
              <a:buNone/>
            </a:pPr>
            <a:endParaRPr lang="zh-CN" altLang="de-DE" sz="1200" b="1" dirty="0">
              <a:solidFill>
                <a:schemeClr val="tx1"/>
              </a:solidFill>
              <a:ea typeface="SimSun" panose="02010600030101010101" pitchFamily="2" charset="-122"/>
            </a:endParaRPr>
          </a:p>
        </p:txBody>
      </p:sp>
      <p:sp>
        <p:nvSpPr>
          <p:cNvPr id="15" name="Text Box 20"/>
          <p:cNvSpPr txBox="1">
            <a:spLocks noChangeArrowheads="1"/>
          </p:cNvSpPr>
          <p:nvPr/>
        </p:nvSpPr>
        <p:spPr bwMode="auto">
          <a:xfrm>
            <a:off x="6392865" y="3721304"/>
            <a:ext cx="1016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algn="ctr" eaLnBrk="1" hangingPunct="1">
              <a:spcBef>
                <a:spcPct val="50000"/>
              </a:spcBef>
              <a:buClrTx/>
              <a:buFontTx/>
              <a:buNone/>
            </a:pPr>
            <a:r>
              <a:rPr lang="ru-RU" altLang="zh-CN" sz="1400" b="1" dirty="0" smtClean="0">
                <a:solidFill>
                  <a:schemeClr val="tx1"/>
                </a:solidFill>
                <a:ea typeface="SimSun" panose="02010600030101010101" pitchFamily="2" charset="-122"/>
              </a:rPr>
              <a:t>Транспорт и транс-портные </a:t>
            </a:r>
            <a:r>
              <a:rPr lang="ru-RU" altLang="zh-CN" sz="1400" b="1" dirty="0" err="1" smtClean="0">
                <a:solidFill>
                  <a:schemeClr val="tx1"/>
                </a:solidFill>
                <a:ea typeface="SimSun" panose="02010600030101010101" pitchFamily="2" charset="-122"/>
              </a:rPr>
              <a:t>сооруже-ния</a:t>
            </a:r>
            <a:endParaRPr lang="en-GB" altLang="zh-CN" sz="1400" b="1" dirty="0">
              <a:solidFill>
                <a:schemeClr val="tx1"/>
              </a:solidFill>
              <a:ea typeface="SimSun" panose="02010600030101010101" pitchFamily="2" charset="-122"/>
            </a:endParaRPr>
          </a:p>
          <a:p>
            <a:pPr eaLnBrk="1" hangingPunct="1">
              <a:spcBef>
                <a:spcPct val="50000"/>
              </a:spcBef>
              <a:buClrTx/>
              <a:buFontTx/>
              <a:buNone/>
            </a:pPr>
            <a:endParaRPr lang="zh-CN" altLang="de-DE" sz="1200" b="1" dirty="0">
              <a:solidFill>
                <a:schemeClr val="tx1"/>
              </a:solidFill>
              <a:ea typeface="SimSun" panose="02010600030101010101" pitchFamily="2" charset="-122"/>
            </a:endParaRPr>
          </a:p>
        </p:txBody>
      </p:sp>
      <p:sp>
        <p:nvSpPr>
          <p:cNvPr id="16" name="Text Box 21"/>
          <p:cNvSpPr txBox="1">
            <a:spLocks noChangeArrowheads="1"/>
          </p:cNvSpPr>
          <p:nvPr/>
        </p:nvSpPr>
        <p:spPr bwMode="auto">
          <a:xfrm>
            <a:off x="4935539" y="3036888"/>
            <a:ext cx="15398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algn="ctr" eaLnBrk="1" hangingPunct="1">
              <a:spcBef>
                <a:spcPct val="50000"/>
              </a:spcBef>
              <a:buClrTx/>
              <a:buFontTx/>
              <a:buNone/>
            </a:pPr>
            <a:r>
              <a:rPr lang="ru-RU" altLang="zh-CN" sz="1600" b="1" dirty="0" smtClean="0">
                <a:ea typeface="SimSun" panose="02010600030101010101" pitchFamily="2" charset="-122"/>
              </a:rPr>
              <a:t>Сельское </a:t>
            </a:r>
            <a:endParaRPr lang="de-DE" altLang="zh-CN" sz="1600" b="1" dirty="0" smtClean="0">
              <a:ea typeface="SimSun" panose="02010600030101010101" pitchFamily="2" charset="-122"/>
            </a:endParaRPr>
          </a:p>
          <a:p>
            <a:pPr algn="ctr" eaLnBrk="1" hangingPunct="1">
              <a:spcBef>
                <a:spcPct val="50000"/>
              </a:spcBef>
              <a:buClrTx/>
              <a:buFontTx/>
              <a:buNone/>
            </a:pPr>
            <a:r>
              <a:rPr lang="ru-RU" altLang="zh-CN" sz="1600" b="1" dirty="0" smtClean="0">
                <a:ea typeface="SimSun" panose="02010600030101010101" pitchFamily="2" charset="-122"/>
              </a:rPr>
              <a:t>развитие</a:t>
            </a:r>
            <a:endParaRPr lang="de-DE" altLang="zh-CN" sz="1600" b="1" dirty="0">
              <a:ea typeface="SimSun" panose="02010600030101010101" pitchFamily="2" charset="-122"/>
            </a:endParaRPr>
          </a:p>
          <a:p>
            <a:pPr algn="ctr" eaLnBrk="1" hangingPunct="1">
              <a:spcBef>
                <a:spcPct val="50000"/>
              </a:spcBef>
              <a:buClrTx/>
              <a:buFontTx/>
              <a:buNone/>
            </a:pPr>
            <a:endParaRPr lang="zh-CN" altLang="de-DE" sz="1600" b="1" dirty="0">
              <a:ea typeface="SimSun" panose="02010600030101010101" pitchFamily="2" charset="-122"/>
            </a:endParaRPr>
          </a:p>
        </p:txBody>
      </p:sp>
      <p:sp>
        <p:nvSpPr>
          <p:cNvPr id="17" name="Line 22"/>
          <p:cNvSpPr>
            <a:spLocks noChangeShapeType="1"/>
          </p:cNvSpPr>
          <p:nvPr/>
        </p:nvSpPr>
        <p:spPr bwMode="auto">
          <a:xfrm>
            <a:off x="7326314" y="2209800"/>
            <a:ext cx="441325" cy="1588"/>
          </a:xfrm>
          <a:prstGeom prst="line">
            <a:avLst/>
          </a:prstGeom>
          <a:noFill/>
          <a:ln w="127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5"/>
          <p:cNvSpPr>
            <a:spLocks noChangeShapeType="1"/>
          </p:cNvSpPr>
          <p:nvPr/>
        </p:nvSpPr>
        <p:spPr bwMode="auto">
          <a:xfrm>
            <a:off x="7472364" y="3868739"/>
            <a:ext cx="447675" cy="1587"/>
          </a:xfrm>
          <a:prstGeom prst="line">
            <a:avLst/>
          </a:prstGeom>
          <a:noFill/>
          <a:ln w="127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Text Box 26"/>
          <p:cNvSpPr txBox="1">
            <a:spLocks noChangeArrowheads="1"/>
          </p:cNvSpPr>
          <p:nvPr/>
        </p:nvSpPr>
        <p:spPr bwMode="auto">
          <a:xfrm>
            <a:off x="7983538" y="2999610"/>
            <a:ext cx="3300158" cy="1941453"/>
          </a:xfrm>
          <a:prstGeom prst="rect">
            <a:avLst/>
          </a:prstGeom>
          <a:solidFill>
            <a:schemeClr val="bg1">
              <a:lumMod val="95000"/>
            </a:schemeClr>
          </a:solidFill>
          <a:ln>
            <a:noFill/>
          </a:ln>
        </p:spPr>
        <p:txBody>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marL="171450" indent="-171450">
              <a:spcBef>
                <a:spcPct val="50000"/>
              </a:spcBef>
              <a:buClrTx/>
            </a:pPr>
            <a:r>
              <a:rPr lang="ru-RU" altLang="zh-CN" sz="1200" dirty="0" smtClean="0">
                <a:solidFill>
                  <a:schemeClr val="tx1"/>
                </a:solidFill>
                <a:ea typeface="SimSun" panose="02010600030101010101" pitchFamily="2" charset="-122"/>
              </a:rPr>
              <a:t>Транспортные коммуникации с другими населенными пунктами</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Улицы населенного пункта и освоение</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Общественный транспорт</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a:solidFill>
                  <a:schemeClr val="tx1"/>
                </a:solidFill>
                <a:ea typeface="SimSun" panose="02010600030101010101" pitchFamily="2" charset="-122"/>
              </a:rPr>
              <a:t>С</a:t>
            </a:r>
            <a:r>
              <a:rPr lang="ru-RU" altLang="zh-CN" sz="1200" dirty="0" smtClean="0">
                <a:solidFill>
                  <a:schemeClr val="tx1"/>
                </a:solidFill>
                <a:ea typeface="SimSun" panose="02010600030101010101" pitchFamily="2" charset="-122"/>
              </a:rPr>
              <a:t>тоянки для автотранспорта</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Интересы пешеходов и велосипедистов</a:t>
            </a:r>
            <a:endParaRPr lang="de-DE" altLang="zh-CN" sz="1200" dirty="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Другие аспекты</a:t>
            </a:r>
            <a:endParaRPr lang="zh-CN" altLang="de-DE" sz="1200" dirty="0">
              <a:solidFill>
                <a:schemeClr val="tx1"/>
              </a:solidFill>
              <a:ea typeface="SimSun" panose="02010600030101010101" pitchFamily="2" charset="-122"/>
            </a:endParaRPr>
          </a:p>
        </p:txBody>
      </p:sp>
      <p:sp>
        <p:nvSpPr>
          <p:cNvPr id="21" name="Line 27"/>
          <p:cNvSpPr>
            <a:spLocks noChangeShapeType="1"/>
          </p:cNvSpPr>
          <p:nvPr/>
        </p:nvSpPr>
        <p:spPr bwMode="auto">
          <a:xfrm flipV="1">
            <a:off x="6215063" y="5435600"/>
            <a:ext cx="989012" cy="7938"/>
          </a:xfrm>
          <a:prstGeom prst="line">
            <a:avLst/>
          </a:prstGeom>
          <a:noFill/>
          <a:ln w="127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Text Box 28"/>
          <p:cNvSpPr txBox="1">
            <a:spLocks noChangeArrowheads="1"/>
          </p:cNvSpPr>
          <p:nvPr/>
        </p:nvSpPr>
        <p:spPr bwMode="auto">
          <a:xfrm>
            <a:off x="7263504" y="4995069"/>
            <a:ext cx="3463925" cy="1928248"/>
          </a:xfrm>
          <a:prstGeom prst="rect">
            <a:avLst/>
          </a:prstGeom>
          <a:solidFill>
            <a:schemeClr val="bg1">
              <a:lumMod val="65000"/>
            </a:schemeClr>
          </a:solidFill>
          <a:ln>
            <a:noFill/>
          </a:ln>
        </p:spPr>
        <p:txBody>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marL="171450" indent="-171450">
              <a:spcBef>
                <a:spcPct val="50000"/>
              </a:spcBef>
              <a:buClrTx/>
            </a:pPr>
            <a:r>
              <a:rPr lang="ru-RU" altLang="zh-CN" sz="1200" dirty="0" smtClean="0">
                <a:solidFill>
                  <a:schemeClr val="bg1"/>
                </a:solidFill>
                <a:ea typeface="SimSun" panose="02010600030101010101" pitchFamily="2" charset="-122"/>
              </a:rPr>
              <a:t>Естественная окружающая среда </a:t>
            </a:r>
            <a:r>
              <a:rPr lang="de-DE" altLang="zh-CN" sz="1200" dirty="0" smtClean="0">
                <a:solidFill>
                  <a:schemeClr val="bg1"/>
                </a:solidFill>
                <a:ea typeface="SimSun" panose="02010600030101010101" pitchFamily="2" charset="-122"/>
              </a:rPr>
              <a:t>(</a:t>
            </a:r>
            <a:r>
              <a:rPr lang="ru-RU" altLang="zh-CN" sz="1200" dirty="0" smtClean="0">
                <a:solidFill>
                  <a:schemeClr val="bg1"/>
                </a:solidFill>
                <a:ea typeface="SimSun" panose="02010600030101010101" pitchFamily="2" charset="-122"/>
              </a:rPr>
              <a:t>село и поля под культурами</a:t>
            </a:r>
            <a:r>
              <a:rPr lang="de-DE" altLang="zh-CN" sz="1200" dirty="0" smtClean="0">
                <a:solidFill>
                  <a:schemeClr val="bg1"/>
                </a:solidFill>
                <a:ea typeface="SimSun" panose="02010600030101010101" pitchFamily="2" charset="-122"/>
              </a:rPr>
              <a:t>)</a:t>
            </a:r>
          </a:p>
          <a:p>
            <a:pPr marL="171450" indent="-171450">
              <a:spcBef>
                <a:spcPct val="50000"/>
              </a:spcBef>
              <a:buClrTx/>
            </a:pPr>
            <a:r>
              <a:rPr lang="de-DE" altLang="zh-CN" sz="1200" dirty="0" smtClean="0">
                <a:solidFill>
                  <a:schemeClr val="bg1"/>
                </a:solidFill>
                <a:ea typeface="SimSun" panose="02010600030101010101" pitchFamily="2" charset="-122"/>
              </a:rPr>
              <a:t> </a:t>
            </a:r>
            <a:r>
              <a:rPr lang="ru-RU" altLang="zh-CN" sz="1200" dirty="0" smtClean="0">
                <a:solidFill>
                  <a:schemeClr val="bg1"/>
                </a:solidFill>
                <a:ea typeface="SimSun" panose="02010600030101010101" pitchFamily="2" charset="-122"/>
              </a:rPr>
              <a:t>Биосфера в селе</a:t>
            </a:r>
            <a:endParaRPr lang="de-DE" altLang="zh-CN" sz="1200" dirty="0" smtClean="0">
              <a:solidFill>
                <a:schemeClr val="bg1"/>
              </a:solidFill>
              <a:ea typeface="SimSun" panose="02010600030101010101" pitchFamily="2" charset="-122"/>
            </a:endParaRPr>
          </a:p>
          <a:p>
            <a:pPr marL="171450" indent="-171450">
              <a:spcBef>
                <a:spcPct val="50000"/>
              </a:spcBef>
              <a:buClrTx/>
            </a:pPr>
            <a:r>
              <a:rPr lang="de-DE" altLang="zh-CN" sz="1200" dirty="0" smtClean="0">
                <a:solidFill>
                  <a:schemeClr val="bg1"/>
                </a:solidFill>
                <a:ea typeface="SimSun" panose="02010600030101010101" pitchFamily="2" charset="-122"/>
              </a:rPr>
              <a:t> </a:t>
            </a:r>
            <a:r>
              <a:rPr lang="ru-RU" altLang="zh-CN" sz="1200" dirty="0" smtClean="0">
                <a:solidFill>
                  <a:schemeClr val="bg1"/>
                </a:solidFill>
                <a:ea typeface="SimSun" panose="02010600030101010101" pitchFamily="2" charset="-122"/>
              </a:rPr>
              <a:t>Вода как основа жизни</a:t>
            </a:r>
            <a:endParaRPr lang="de-DE" altLang="zh-CN" sz="1200" dirty="0" smtClean="0">
              <a:solidFill>
                <a:schemeClr val="bg1"/>
              </a:solidFill>
              <a:ea typeface="SimSun" panose="02010600030101010101" pitchFamily="2" charset="-122"/>
            </a:endParaRPr>
          </a:p>
          <a:p>
            <a:pPr marL="171450" indent="-171450">
              <a:spcBef>
                <a:spcPct val="50000"/>
              </a:spcBef>
              <a:buClrTx/>
            </a:pPr>
            <a:r>
              <a:rPr lang="ru-RU" altLang="zh-CN" sz="1200" dirty="0" smtClean="0">
                <a:solidFill>
                  <a:schemeClr val="bg1"/>
                </a:solidFill>
                <a:ea typeface="SimSun" panose="02010600030101010101" pitchFamily="2" charset="-122"/>
              </a:rPr>
              <a:t>Предотвращение отходов и их удаление</a:t>
            </a:r>
            <a:endParaRPr lang="de-DE" altLang="zh-CN" sz="1200" dirty="0" smtClean="0">
              <a:solidFill>
                <a:schemeClr val="bg1"/>
              </a:solidFill>
              <a:ea typeface="SimSun" panose="02010600030101010101" pitchFamily="2" charset="-122"/>
            </a:endParaRPr>
          </a:p>
          <a:p>
            <a:pPr marL="171450" indent="-171450">
              <a:spcBef>
                <a:spcPct val="50000"/>
              </a:spcBef>
              <a:buClrTx/>
            </a:pPr>
            <a:r>
              <a:rPr lang="ru-RU" altLang="zh-CN" sz="1200" dirty="0" smtClean="0">
                <a:solidFill>
                  <a:schemeClr val="bg1"/>
                </a:solidFill>
                <a:ea typeface="SimSun" panose="02010600030101010101" pitchFamily="2" charset="-122"/>
              </a:rPr>
              <a:t>Улучшение качества воздуха</a:t>
            </a:r>
            <a:endParaRPr lang="de-DE" altLang="zh-CN" sz="1200" dirty="0" smtClean="0">
              <a:solidFill>
                <a:schemeClr val="bg1"/>
              </a:solidFill>
              <a:ea typeface="SimSun" panose="02010600030101010101" pitchFamily="2" charset="-122"/>
            </a:endParaRPr>
          </a:p>
          <a:p>
            <a:pPr marL="171450" indent="-171450">
              <a:spcBef>
                <a:spcPct val="50000"/>
              </a:spcBef>
              <a:buClrTx/>
            </a:pPr>
            <a:r>
              <a:rPr lang="ru-RU" altLang="zh-CN" sz="1200" dirty="0" smtClean="0">
                <a:solidFill>
                  <a:schemeClr val="bg1"/>
                </a:solidFill>
                <a:ea typeface="SimSun" panose="02010600030101010101" pitchFamily="2" charset="-122"/>
              </a:rPr>
              <a:t>Другие аспекты</a:t>
            </a:r>
            <a:endParaRPr lang="de-DE" altLang="zh-CN" sz="1200" dirty="0">
              <a:solidFill>
                <a:schemeClr val="bg1"/>
              </a:solidFill>
              <a:ea typeface="SimSun" panose="02010600030101010101" pitchFamily="2" charset="-122"/>
            </a:endParaRPr>
          </a:p>
        </p:txBody>
      </p:sp>
      <p:sp>
        <p:nvSpPr>
          <p:cNvPr id="23" name="Text Box 29"/>
          <p:cNvSpPr txBox="1">
            <a:spLocks noChangeArrowheads="1"/>
          </p:cNvSpPr>
          <p:nvPr/>
        </p:nvSpPr>
        <p:spPr bwMode="auto">
          <a:xfrm>
            <a:off x="5155750" y="4502537"/>
            <a:ext cx="14652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spcBef>
                <a:spcPct val="50000"/>
              </a:spcBef>
              <a:buClrTx/>
              <a:buFontTx/>
              <a:buNone/>
            </a:pPr>
            <a:r>
              <a:rPr lang="ru-RU" altLang="zh-CN" sz="1400" b="1" dirty="0" smtClean="0">
                <a:solidFill>
                  <a:schemeClr val="tx1"/>
                </a:solidFill>
                <a:ea typeface="SimSun" panose="02010600030101010101" pitchFamily="2" charset="-122"/>
              </a:rPr>
              <a:t>Природа</a:t>
            </a:r>
            <a:r>
              <a:rPr lang="de-DE" altLang="zh-CN" sz="1400" b="1" dirty="0" smtClean="0">
                <a:solidFill>
                  <a:schemeClr val="tx1"/>
                </a:solidFill>
                <a:ea typeface="SimSun" panose="02010600030101010101" pitchFamily="2" charset="-122"/>
              </a:rPr>
              <a:t>, </a:t>
            </a:r>
          </a:p>
          <a:p>
            <a:pPr eaLnBrk="1" hangingPunct="1">
              <a:spcBef>
                <a:spcPct val="50000"/>
              </a:spcBef>
              <a:buClrTx/>
              <a:buFontTx/>
              <a:buNone/>
            </a:pPr>
            <a:r>
              <a:rPr lang="ru-RU" altLang="zh-CN" sz="1400" b="1" dirty="0" smtClean="0">
                <a:solidFill>
                  <a:schemeClr val="tx1"/>
                </a:solidFill>
                <a:ea typeface="SimSun" panose="02010600030101010101" pitchFamily="2" charset="-122"/>
              </a:rPr>
              <a:t>Окружающая среда</a:t>
            </a:r>
            <a:endParaRPr lang="de-DE" altLang="zh-CN" sz="1400" b="1" dirty="0" smtClean="0">
              <a:solidFill>
                <a:schemeClr val="tx1"/>
              </a:solidFill>
              <a:ea typeface="SimSun" panose="02010600030101010101" pitchFamily="2" charset="-122"/>
            </a:endParaRPr>
          </a:p>
          <a:p>
            <a:pPr eaLnBrk="1" hangingPunct="1">
              <a:spcBef>
                <a:spcPct val="50000"/>
              </a:spcBef>
              <a:buClrTx/>
              <a:buFontTx/>
              <a:buNone/>
            </a:pPr>
            <a:r>
              <a:rPr lang="ru-RU" altLang="zh-CN" sz="1400" b="1" dirty="0" smtClean="0">
                <a:solidFill>
                  <a:schemeClr val="tx1"/>
                </a:solidFill>
                <a:ea typeface="SimSun" panose="02010600030101010101" pitchFamily="2" charset="-122"/>
              </a:rPr>
              <a:t>энергия</a:t>
            </a:r>
            <a:endParaRPr lang="en-GB" altLang="zh-CN" sz="1400" b="1" dirty="0">
              <a:solidFill>
                <a:schemeClr val="tx1"/>
              </a:solidFill>
              <a:ea typeface="SimSun" panose="02010600030101010101" pitchFamily="2" charset="-122"/>
            </a:endParaRPr>
          </a:p>
        </p:txBody>
      </p:sp>
      <p:sp>
        <p:nvSpPr>
          <p:cNvPr id="24" name="Text Box 30"/>
          <p:cNvSpPr txBox="1">
            <a:spLocks noChangeArrowheads="1"/>
          </p:cNvSpPr>
          <p:nvPr/>
        </p:nvSpPr>
        <p:spPr bwMode="auto">
          <a:xfrm>
            <a:off x="3967345" y="3857464"/>
            <a:ext cx="10840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algn="ctr" eaLnBrk="1" hangingPunct="1">
              <a:spcBef>
                <a:spcPct val="50000"/>
              </a:spcBef>
              <a:buClrTx/>
              <a:buFontTx/>
              <a:buNone/>
            </a:pPr>
            <a:r>
              <a:rPr lang="ru-RU" altLang="zh-CN" sz="1400" b="1" dirty="0" smtClean="0">
                <a:solidFill>
                  <a:schemeClr val="tx1"/>
                </a:solidFill>
                <a:ea typeface="SimSun" panose="02010600030101010101" pitchFamily="2" charset="-122"/>
              </a:rPr>
              <a:t>Работа и </a:t>
            </a:r>
            <a:r>
              <a:rPr lang="ru-RU" altLang="zh-CN" sz="1400" b="1" dirty="0" err="1" smtClean="0">
                <a:solidFill>
                  <a:schemeClr val="tx1"/>
                </a:solidFill>
                <a:ea typeface="SimSun" panose="02010600030101010101" pitchFamily="2" charset="-122"/>
              </a:rPr>
              <a:t>эконо-мика</a:t>
            </a:r>
            <a:endParaRPr lang="en-GB" altLang="zh-CN" sz="1400" b="1" dirty="0">
              <a:solidFill>
                <a:schemeClr val="tx1"/>
              </a:solidFill>
              <a:ea typeface="SimSun" panose="02010600030101010101" pitchFamily="2" charset="-122"/>
            </a:endParaRPr>
          </a:p>
        </p:txBody>
      </p:sp>
      <p:sp>
        <p:nvSpPr>
          <p:cNvPr id="25" name="Text Box 31"/>
          <p:cNvSpPr txBox="1">
            <a:spLocks noChangeArrowheads="1"/>
          </p:cNvSpPr>
          <p:nvPr/>
        </p:nvSpPr>
        <p:spPr bwMode="auto">
          <a:xfrm>
            <a:off x="3821021" y="2168839"/>
            <a:ext cx="135731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algn="ctr" eaLnBrk="1" hangingPunct="1">
              <a:spcBef>
                <a:spcPct val="50000"/>
              </a:spcBef>
              <a:buClrTx/>
              <a:buFontTx/>
              <a:buNone/>
            </a:pPr>
            <a:r>
              <a:rPr lang="ru-RU" altLang="zh-CN" sz="1400" b="1" dirty="0" err="1" smtClean="0">
                <a:solidFill>
                  <a:schemeClr val="tx1"/>
                </a:solidFill>
                <a:ea typeface="SimSun" panose="02010600030101010101" pitchFamily="2" charset="-122"/>
              </a:rPr>
              <a:t>Социаль</a:t>
            </a:r>
            <a:r>
              <a:rPr lang="ru-RU" altLang="zh-CN" sz="1400" b="1" dirty="0" smtClean="0">
                <a:solidFill>
                  <a:schemeClr val="tx1"/>
                </a:solidFill>
                <a:ea typeface="SimSun" panose="02010600030101010101" pitchFamily="2" charset="-122"/>
              </a:rPr>
              <a:t>- </a:t>
            </a:r>
            <a:r>
              <a:rPr lang="ru-RU" altLang="zh-CN" sz="1400" b="1" dirty="0" err="1" smtClean="0">
                <a:solidFill>
                  <a:schemeClr val="tx1"/>
                </a:solidFill>
                <a:ea typeface="SimSun" panose="02010600030101010101" pitchFamily="2" charset="-122"/>
              </a:rPr>
              <a:t>ная</a:t>
            </a:r>
            <a:r>
              <a:rPr lang="ru-RU" altLang="zh-CN" sz="1400" b="1" dirty="0" smtClean="0">
                <a:solidFill>
                  <a:schemeClr val="tx1"/>
                </a:solidFill>
                <a:ea typeface="SimSun" panose="02010600030101010101" pitchFamily="2" charset="-122"/>
              </a:rPr>
              <a:t> сфера</a:t>
            </a:r>
            <a:r>
              <a:rPr lang="en-GB" altLang="zh-CN" sz="1400" b="1" dirty="0" smtClean="0">
                <a:solidFill>
                  <a:schemeClr val="tx1"/>
                </a:solidFill>
                <a:ea typeface="SimSun" panose="02010600030101010101" pitchFamily="2" charset="-122"/>
              </a:rPr>
              <a:t>,</a:t>
            </a:r>
            <a:r>
              <a:rPr lang="ru-RU" altLang="zh-CN" sz="1400" b="1" dirty="0" smtClean="0">
                <a:solidFill>
                  <a:schemeClr val="tx1"/>
                </a:solidFill>
                <a:ea typeface="SimSun" panose="02010600030101010101" pitchFamily="2" charset="-122"/>
              </a:rPr>
              <a:t> развитие </a:t>
            </a:r>
            <a:r>
              <a:rPr lang="ru-RU" altLang="zh-CN" sz="1400" b="1" dirty="0" err="1" smtClean="0">
                <a:solidFill>
                  <a:schemeClr val="tx1"/>
                </a:solidFill>
                <a:ea typeface="SimSun" panose="02010600030101010101" pitchFamily="2" charset="-122"/>
              </a:rPr>
              <a:t>айыл</a:t>
            </a:r>
            <a:r>
              <a:rPr lang="ru-RU" altLang="zh-CN" sz="1400" b="1" dirty="0" smtClean="0">
                <a:solidFill>
                  <a:schemeClr val="tx1"/>
                </a:solidFill>
                <a:ea typeface="SimSun" panose="02010600030101010101" pitchFamily="2" charset="-122"/>
              </a:rPr>
              <a:t> аймаков и культуры</a:t>
            </a:r>
            <a:endParaRPr lang="en-GB" altLang="zh-CN" sz="1400" b="1" dirty="0">
              <a:solidFill>
                <a:schemeClr val="tx1"/>
              </a:solidFill>
              <a:ea typeface="SimSun" panose="02010600030101010101" pitchFamily="2" charset="-122"/>
            </a:endParaRPr>
          </a:p>
          <a:p>
            <a:pPr eaLnBrk="1" hangingPunct="1">
              <a:spcBef>
                <a:spcPct val="50000"/>
              </a:spcBef>
              <a:buClrTx/>
              <a:buFontTx/>
              <a:buNone/>
            </a:pPr>
            <a:endParaRPr lang="zh-CN" altLang="en-GB" sz="1200" b="1" dirty="0">
              <a:solidFill>
                <a:schemeClr val="tx1"/>
              </a:solidFill>
              <a:ea typeface="SimSun" panose="02010600030101010101" pitchFamily="2" charset="-122"/>
            </a:endParaRPr>
          </a:p>
        </p:txBody>
      </p:sp>
      <p:sp>
        <p:nvSpPr>
          <p:cNvPr id="26" name="Line 33"/>
          <p:cNvSpPr>
            <a:spLocks noChangeShapeType="1"/>
          </p:cNvSpPr>
          <p:nvPr/>
        </p:nvSpPr>
        <p:spPr bwMode="auto">
          <a:xfrm>
            <a:off x="3189289" y="3038475"/>
            <a:ext cx="625475" cy="1588"/>
          </a:xfrm>
          <a:prstGeom prst="line">
            <a:avLst/>
          </a:prstGeom>
          <a:noFill/>
          <a:ln w="127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Text Box 34"/>
          <p:cNvSpPr txBox="1">
            <a:spLocks noChangeArrowheads="1"/>
          </p:cNvSpPr>
          <p:nvPr/>
        </p:nvSpPr>
        <p:spPr bwMode="auto">
          <a:xfrm>
            <a:off x="1039508" y="1309674"/>
            <a:ext cx="2147093" cy="4062651"/>
          </a:xfrm>
          <a:prstGeom prst="rect">
            <a:avLst/>
          </a:prstGeom>
          <a:solidFill>
            <a:schemeClr val="bg1">
              <a:lumMod val="95000"/>
            </a:schemeClr>
          </a:solidFill>
          <a:ln>
            <a:noFill/>
          </a:ln>
        </p:spPr>
        <p:txBody>
          <a:bodyPr wrap="square">
            <a:spAutoFit/>
          </a:bodyPr>
          <a:lstStyle>
            <a:lvl1pPr>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marL="171450" indent="-171450">
              <a:spcBef>
                <a:spcPct val="50000"/>
              </a:spcBef>
              <a:buClrTx/>
            </a:pPr>
            <a:r>
              <a:rPr lang="ru-RU" altLang="zh-CN" sz="1200" dirty="0" smtClean="0">
                <a:solidFill>
                  <a:schemeClr val="tx1"/>
                </a:solidFill>
                <a:ea typeface="SimSun" panose="02010600030101010101" pitchFamily="2" charset="-122"/>
              </a:rPr>
              <a:t>Сельское сообщество</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Семья</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Особые целевые группы</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Учреждения для проведения досуга и отдыха</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Культура и культурные учреждения</a:t>
            </a:r>
            <a:endParaRPr lang="de-DE" altLang="zh-CN" sz="1200" dirty="0" smtClean="0">
              <a:solidFill>
                <a:schemeClr val="tx1"/>
              </a:solidFill>
              <a:ea typeface="SimSun" panose="02010600030101010101" pitchFamily="2" charset="-122"/>
            </a:endParaRPr>
          </a:p>
          <a:p>
            <a:pPr marL="171450" indent="-171450">
              <a:spcBef>
                <a:spcPct val="50000"/>
              </a:spcBef>
              <a:buClrTx/>
            </a:pPr>
            <a:r>
              <a:rPr lang="de-DE" altLang="zh-CN" sz="1200" dirty="0" smtClean="0">
                <a:solidFill>
                  <a:schemeClr val="tx1"/>
                </a:solidFill>
                <a:ea typeface="SimSun" panose="02010600030101010101" pitchFamily="2" charset="-122"/>
              </a:rPr>
              <a:t> </a:t>
            </a:r>
            <a:r>
              <a:rPr lang="ru-RU" altLang="zh-CN" sz="1200" dirty="0" smtClean="0">
                <a:solidFill>
                  <a:schemeClr val="tx1"/>
                </a:solidFill>
                <a:ea typeface="SimSun" panose="02010600030101010101" pitchFamily="2" charset="-122"/>
              </a:rPr>
              <a:t>Социальные учреждения</a:t>
            </a:r>
            <a:endParaRPr lang="de-DE" altLang="zh-CN" sz="1200" dirty="0" smtClean="0">
              <a:solidFill>
                <a:schemeClr val="tx1"/>
              </a:solidFill>
              <a:ea typeface="SimSun" panose="02010600030101010101" pitchFamily="2" charset="-122"/>
            </a:endParaRPr>
          </a:p>
          <a:p>
            <a:pPr marL="171450" indent="-171450">
              <a:spcBef>
                <a:spcPct val="50000"/>
              </a:spcBef>
              <a:buClrTx/>
            </a:pPr>
            <a:r>
              <a:rPr lang="de-DE" altLang="zh-CN" sz="1200" dirty="0" smtClean="0">
                <a:solidFill>
                  <a:schemeClr val="tx1"/>
                </a:solidFill>
                <a:ea typeface="SimSun" panose="02010600030101010101" pitchFamily="2" charset="-122"/>
              </a:rPr>
              <a:t> </a:t>
            </a:r>
            <a:r>
              <a:rPr lang="ru-RU" altLang="zh-CN" sz="1200" dirty="0" smtClean="0">
                <a:solidFill>
                  <a:schemeClr val="tx1"/>
                </a:solidFill>
                <a:ea typeface="SimSun" panose="02010600030101010101" pitchFamily="2" charset="-122"/>
              </a:rPr>
              <a:t>Сервис и поддержка</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Религиозные вопросы и ценности</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Информаци</a:t>
            </a:r>
            <a:r>
              <a:rPr lang="ru-RU" altLang="zh-CN" sz="1200" dirty="0">
                <a:solidFill>
                  <a:schemeClr val="tx1"/>
                </a:solidFill>
                <a:ea typeface="SimSun" panose="02010600030101010101" pitchFamily="2" charset="-122"/>
              </a:rPr>
              <a:t>я</a:t>
            </a:r>
            <a:r>
              <a:rPr lang="ru-RU" altLang="zh-CN" sz="1200" dirty="0" smtClean="0">
                <a:solidFill>
                  <a:schemeClr val="tx1"/>
                </a:solidFill>
                <a:ea typeface="SimSun" panose="02010600030101010101" pitchFamily="2" charset="-122"/>
              </a:rPr>
              <a:t> и </a:t>
            </a:r>
            <a:r>
              <a:rPr lang="ru-RU" altLang="zh-CN" sz="1200" dirty="0" err="1" smtClean="0">
                <a:solidFill>
                  <a:schemeClr val="tx1"/>
                </a:solidFill>
                <a:ea typeface="SimSun" panose="02010600030101010101" pitchFamily="2" charset="-122"/>
              </a:rPr>
              <a:t>партиципация</a:t>
            </a:r>
            <a:r>
              <a:rPr lang="ru-RU" altLang="zh-CN" sz="1200" dirty="0" smtClean="0">
                <a:solidFill>
                  <a:schemeClr val="tx1"/>
                </a:solidFill>
                <a:ea typeface="SimSun" panose="02010600030101010101" pitchFamily="2" charset="-122"/>
              </a:rPr>
              <a:t> (участие) граждан</a:t>
            </a:r>
            <a:endParaRPr lang="de-DE" altLang="zh-CN" sz="1200" dirty="0" smtClean="0">
              <a:solidFill>
                <a:schemeClr val="tx1"/>
              </a:solidFill>
              <a:ea typeface="SimSun" panose="02010600030101010101" pitchFamily="2" charset="-122"/>
            </a:endParaRPr>
          </a:p>
          <a:p>
            <a:pPr marL="171450" indent="-171450">
              <a:spcBef>
                <a:spcPct val="50000"/>
              </a:spcBef>
              <a:buClrTx/>
            </a:pPr>
            <a:r>
              <a:rPr lang="ru-RU" altLang="zh-CN" sz="1200" dirty="0" smtClean="0">
                <a:solidFill>
                  <a:schemeClr val="tx1"/>
                </a:solidFill>
                <a:ea typeface="SimSun" panose="02010600030101010101" pitchFamily="2" charset="-122"/>
              </a:rPr>
              <a:t>Другие аспекты</a:t>
            </a:r>
            <a:endParaRPr lang="de-DE" altLang="zh-CN" sz="1200" dirty="0">
              <a:solidFill>
                <a:schemeClr val="tx1"/>
              </a:solidFill>
              <a:ea typeface="SimSun" panose="02010600030101010101" pitchFamily="2" charset="-122"/>
            </a:endParaRPr>
          </a:p>
        </p:txBody>
      </p:sp>
      <p:sp>
        <p:nvSpPr>
          <p:cNvPr id="28" name="Line 29"/>
          <p:cNvSpPr>
            <a:spLocks noChangeShapeType="1"/>
          </p:cNvSpPr>
          <p:nvPr/>
        </p:nvSpPr>
        <p:spPr bwMode="auto">
          <a:xfrm>
            <a:off x="3914776" y="4705350"/>
            <a:ext cx="9525"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9" name="Rectangle 3"/>
          <p:cNvSpPr txBox="1">
            <a:spLocks noChangeArrowheads="1"/>
          </p:cNvSpPr>
          <p:nvPr/>
        </p:nvSpPr>
        <p:spPr bwMode="auto">
          <a:xfrm>
            <a:off x="181769" y="76779"/>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FF0000"/>
              </a:buClr>
              <a:buFont typeface="Wingdings" panose="05000000000000000000" pitchFamily="2" charset="2"/>
              <a:buChar char="§"/>
              <a:defRPr sz="3200">
                <a:solidFill>
                  <a:srgbClr val="FF0000"/>
                </a:solidFill>
                <a:latin typeface="Arial" panose="020B0604020202020204" pitchFamily="34" charset="0"/>
              </a:defRPr>
            </a:lvl1pPr>
            <a:lvl2pPr marL="742950" indent="-285750">
              <a:spcBef>
                <a:spcPct val="20000"/>
              </a:spcBef>
              <a:buClr>
                <a:srgbClr val="FF0000"/>
              </a:buClr>
              <a:buFont typeface="Webdings" panose="05030102010509060703" pitchFamily="18" charset="2"/>
              <a:buChar char="4"/>
              <a:defRPr sz="2800">
                <a:solidFill>
                  <a:srgbClr val="FF0000"/>
                </a:solidFill>
                <a:latin typeface="Arial" panose="020B0604020202020204" pitchFamily="34" charset="0"/>
              </a:defRPr>
            </a:lvl2pPr>
            <a:lvl3pPr marL="1143000" indent="-228600">
              <a:spcBef>
                <a:spcPct val="20000"/>
              </a:spcBef>
              <a:buClr>
                <a:srgbClr val="FF0000"/>
              </a:buClr>
              <a:buChar char="•"/>
              <a:defRPr sz="2400">
                <a:solidFill>
                  <a:srgbClr val="FF0000"/>
                </a:solidFill>
                <a:latin typeface="Arial" panose="020B0604020202020204" pitchFamily="34" charset="0"/>
              </a:defRPr>
            </a:lvl3pPr>
            <a:lvl4pPr marL="1600200" indent="-228600">
              <a:spcBef>
                <a:spcPct val="20000"/>
              </a:spcBef>
              <a:buClr>
                <a:srgbClr val="FF0000"/>
              </a:buClr>
              <a:buChar char="–"/>
              <a:defRPr sz="2000">
                <a:solidFill>
                  <a:srgbClr val="FF0000"/>
                </a:solidFill>
                <a:latin typeface="Arial" panose="020B0604020202020204" pitchFamily="34" charset="0"/>
              </a:defRPr>
            </a:lvl4pPr>
            <a:lvl5pPr marL="2057400" indent="-228600">
              <a:spcBef>
                <a:spcPct val="20000"/>
              </a:spcBef>
              <a:buClr>
                <a:srgbClr val="FF0000"/>
              </a:buClr>
              <a:buChar char="»"/>
              <a:defRPr sz="2000">
                <a:solidFill>
                  <a:srgbClr val="FF0000"/>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a:solidFill>
                  <a:srgbClr val="FF0000"/>
                </a:solidFill>
                <a:latin typeface="Arial" panose="020B0604020202020204" pitchFamily="34" charset="0"/>
              </a:defRPr>
            </a:lvl9pPr>
          </a:lstStyle>
          <a:p>
            <a:pPr eaLnBrk="1" hangingPunct="1">
              <a:buFont typeface="Wingdings" panose="05000000000000000000" pitchFamily="2" charset="2"/>
              <a:buNone/>
            </a:pPr>
            <a:r>
              <a:rPr lang="ru-RU" altLang="zh-CN" sz="2600" b="1" dirty="0" smtClean="0">
                <a:solidFill>
                  <a:schemeClr val="bg1"/>
                </a:solidFill>
                <a:latin typeface="Arial Narrow" panose="020B0606020202030204" pitchFamily="34" charset="0"/>
              </a:rPr>
              <a:t>Междисциплинарный подход</a:t>
            </a:r>
            <a:endParaRPr lang="zh-CN" altLang="de-DE" sz="2600" b="1" dirty="0">
              <a:solidFill>
                <a:schemeClr val="bg1"/>
              </a:solidFill>
              <a:latin typeface="Arial Narrow" panose="020B0606020202030204" pitchFamily="34" charset="0"/>
              <a:ea typeface="SimSun" panose="02010600030101010101" pitchFamily="2" charset="-122"/>
            </a:endParaRPr>
          </a:p>
        </p:txBody>
      </p:sp>
    </p:spTree>
    <p:extLst>
      <p:ext uri="{BB962C8B-B14F-4D97-AF65-F5344CB8AC3E}">
        <p14:creationId xmlns:p14="http://schemas.microsoft.com/office/powerpoint/2010/main" val="2064071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txBox="1">
            <a:spLocks noChangeArrowheads="1"/>
          </p:cNvSpPr>
          <p:nvPr/>
        </p:nvSpPr>
        <p:spPr bwMode="auto">
          <a:xfrm>
            <a:off x="6215063" y="6858000"/>
            <a:ext cx="2133600" cy="476250"/>
          </a:xfrm>
          <a:prstGeom prst="rect">
            <a:avLst/>
          </a:prstGeom>
          <a:noFill/>
          <a:ln w="9525">
            <a:noFill/>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 typeface="Wingdings" pitchFamily="2" charset="2"/>
              <a:buNone/>
              <a:tabLst/>
              <a:defRPr/>
            </a:pPr>
            <a:fld id="{4F150184-7092-457B-8357-583631A94656}" type="slidenum">
              <a:rPr kumimoji="0" lang="de-DE" altLang="zh-CN" sz="1400" b="0" i="0" u="none" strike="noStrike" kern="1200" cap="none" spc="0" normalizeH="0" baseline="0" noProof="0">
                <a:ln>
                  <a:noFill/>
                </a:ln>
                <a:solidFill>
                  <a:prstClr val="black"/>
                </a:solidFill>
                <a:effectLst/>
                <a:uLnTx/>
                <a:uFillTx/>
                <a:latin typeface="Times New Roman" pitchFamily="18"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Wingdings" pitchFamily="2" charset="2"/>
                <a:buNone/>
                <a:tabLst/>
                <a:defRPr/>
              </a:pPr>
              <a:t>26</a:t>
            </a:fld>
            <a:endParaRPr kumimoji="0" lang="de-DE" altLang="zh-CN" sz="1400" b="0" i="0" u="none" strike="noStrike" kern="1200" cap="none" spc="0" normalizeH="0" baseline="0" noProof="0">
              <a:ln>
                <a:noFill/>
              </a:ln>
              <a:solidFill>
                <a:prstClr val="black"/>
              </a:solidFill>
              <a:effectLst/>
              <a:uLnTx/>
              <a:uFillTx/>
              <a:latin typeface="Times New Roman" pitchFamily="18" charset="0"/>
              <a:ea typeface="宋体" pitchFamily="2" charset="-122"/>
              <a:cs typeface="+mn-cs"/>
            </a:endParaRPr>
          </a:p>
        </p:txBody>
      </p:sp>
      <p:sp>
        <p:nvSpPr>
          <p:cNvPr id="4" name="Rectangle 3"/>
          <p:cNvSpPr>
            <a:spLocks noChangeArrowheads="1"/>
          </p:cNvSpPr>
          <p:nvPr/>
        </p:nvSpPr>
        <p:spPr bwMode="auto">
          <a:xfrm>
            <a:off x="985803" y="1700826"/>
            <a:ext cx="9767541" cy="4593565"/>
          </a:xfrm>
          <a:prstGeom prst="rect">
            <a:avLst/>
          </a:prstGeom>
          <a:solidFill>
            <a:schemeClr val="bg1">
              <a:alpha val="27843"/>
            </a:schemeClr>
          </a:solidFill>
          <a:ln w="9525">
            <a:noFill/>
            <a:miter lim="800000"/>
            <a:headEnd/>
            <a:tailEnd/>
          </a:ln>
        </p:spPr>
        <p:txBody>
          <a:bodyPr wrap="square">
            <a:spAutoFit/>
          </a:bodyPr>
          <a:lstStyle/>
          <a:p>
            <a:pPr marL="447675" marR="0" lvl="0" indent="-447675" algn="l" defTabSz="914400" rtl="0" eaLnBrk="1" fontAlgn="auto" latinLnBrk="0" hangingPunct="1">
              <a:lnSpc>
                <a:spcPct val="90000"/>
              </a:lnSpc>
              <a:spcBef>
                <a:spcPct val="20000"/>
              </a:spcBef>
              <a:spcAft>
                <a:spcPts val="0"/>
              </a:spcAft>
              <a:buClr>
                <a:srgbClr val="FF0000"/>
              </a:buClr>
              <a:buSzTx/>
              <a:buFontTx/>
              <a:buNone/>
              <a:tabLst/>
              <a:defRPr/>
            </a:pPr>
            <a:r>
              <a:rPr kumimoji="0" lang="de-DE" altLang="zh-CN" sz="2500" b="0" i="1" u="none" strike="noStrike" kern="1200" cap="none" spc="0" normalizeH="0" baseline="0" noProof="0" dirty="0">
                <a:ln>
                  <a:noFill/>
                </a:ln>
                <a:solidFill>
                  <a:prstClr val="black"/>
                </a:solidFill>
                <a:effectLst/>
                <a:uLnTx/>
                <a:uFillTx/>
                <a:latin typeface="Calibri"/>
                <a:ea typeface="宋体" pitchFamily="2" charset="-122"/>
              </a:rPr>
              <a:t>01 </a:t>
            </a:r>
            <a:r>
              <a:rPr kumimoji="0" lang="de-DE" altLang="zh-CN" sz="2500" b="0" i="1" u="none" strike="noStrike" kern="1200" cap="none" spc="0" normalizeH="0" baseline="0" noProof="0" dirty="0" smtClean="0">
                <a:ln>
                  <a:noFill/>
                </a:ln>
                <a:solidFill>
                  <a:prstClr val="black"/>
                </a:solidFill>
                <a:effectLst/>
                <a:uLnTx/>
                <a:uFillTx/>
                <a:latin typeface="Calibri"/>
                <a:ea typeface="宋体" pitchFamily="2" charset="-122"/>
              </a:rPr>
              <a:t> </a:t>
            </a:r>
            <a:r>
              <a:rPr kumimoji="0" lang="ru-RU" altLang="zh-CN" sz="2500" b="0" i="1" u="none" strike="noStrike" kern="1200" cap="none" spc="0" normalizeH="0" baseline="0" noProof="0" dirty="0" smtClean="0">
                <a:ln>
                  <a:noFill/>
                </a:ln>
                <a:solidFill>
                  <a:prstClr val="black"/>
                </a:solidFill>
                <a:effectLst/>
                <a:uLnTx/>
                <a:uFillTx/>
                <a:latin typeface="Calibri"/>
                <a:ea typeface="宋体" pitchFamily="2" charset="-122"/>
              </a:rPr>
              <a:t>Выяснение способов действия и принципиальных целей</a:t>
            </a:r>
            <a:endParaRPr kumimoji="0" lang="de-DE" altLang="zh-CN" sz="2500" b="0" i="1" u="none" strike="noStrike" kern="1200" cap="none" spc="0" normalizeH="0" baseline="0" noProof="0" dirty="0" smtClean="0">
              <a:ln>
                <a:noFill/>
              </a:ln>
              <a:solidFill>
                <a:prstClr val="black"/>
              </a:solidFill>
              <a:effectLst/>
              <a:uLnTx/>
              <a:uFillTx/>
              <a:latin typeface="Calibri"/>
              <a:ea typeface="宋体" pitchFamily="2" charset="-122"/>
            </a:endParaRPr>
          </a:p>
          <a:p>
            <a:pPr marL="447675" indent="-447675">
              <a:lnSpc>
                <a:spcPct val="90000"/>
              </a:lnSpc>
              <a:spcBef>
                <a:spcPct val="20000"/>
              </a:spcBef>
              <a:buClr>
                <a:srgbClr val="FF0000"/>
              </a:buClr>
            </a:pPr>
            <a:r>
              <a:rPr lang="de-DE" altLang="zh-CN" sz="2500" i="1" dirty="0" smtClean="0">
                <a:solidFill>
                  <a:prstClr val="black"/>
                </a:solidFill>
              </a:rPr>
              <a:t>02  </a:t>
            </a:r>
            <a:r>
              <a:rPr lang="ru-RU" altLang="zh-CN" sz="2500" i="1" dirty="0" smtClean="0">
                <a:solidFill>
                  <a:prstClr val="black"/>
                </a:solidFill>
              </a:rPr>
              <a:t>Выяснение и формулирование центральных вопросов в проекте</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03  </a:t>
            </a:r>
            <a:r>
              <a:rPr lang="ru-RU" altLang="zh-CN" sz="2500" i="1" dirty="0" smtClean="0">
                <a:solidFill>
                  <a:prstClr val="black"/>
                </a:solidFill>
              </a:rPr>
              <a:t>Информация и повышение квалификации</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04  </a:t>
            </a:r>
            <a:r>
              <a:rPr lang="ru-RU" altLang="zh-CN" sz="2500" i="1" dirty="0" smtClean="0">
                <a:solidFill>
                  <a:prstClr val="black"/>
                </a:solidFill>
              </a:rPr>
              <a:t>Сбор и анализ данных</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05  </a:t>
            </a:r>
            <a:r>
              <a:rPr lang="ru-RU" altLang="zh-CN" sz="2500" i="1" dirty="0" smtClean="0">
                <a:solidFill>
                  <a:prstClr val="black"/>
                </a:solidFill>
              </a:rPr>
              <a:t>Объединение сфер деятельности в единую сеть</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06  </a:t>
            </a:r>
            <a:r>
              <a:rPr lang="ru-RU" altLang="zh-CN" sz="2500" i="1" dirty="0" smtClean="0">
                <a:solidFill>
                  <a:prstClr val="black"/>
                </a:solidFill>
              </a:rPr>
              <a:t>Определение проблем и вызовов</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07  </a:t>
            </a:r>
            <a:r>
              <a:rPr lang="ru-RU" altLang="zh-CN" sz="2500" i="1" dirty="0" smtClean="0">
                <a:solidFill>
                  <a:prstClr val="black"/>
                </a:solidFill>
              </a:rPr>
              <a:t>Формулирование целей для генплана по развитию</a:t>
            </a:r>
            <a:r>
              <a:rPr lang="de-DE" altLang="zh-CN" sz="2500" i="1" dirty="0" smtClean="0">
                <a:solidFill>
                  <a:prstClr val="black"/>
                </a:solidFill>
              </a:rPr>
              <a:t> </a:t>
            </a:r>
            <a:r>
              <a:rPr lang="ru-RU" altLang="zh-CN" sz="2500" i="1" dirty="0" smtClean="0">
                <a:solidFill>
                  <a:prstClr val="black"/>
                </a:solidFill>
              </a:rPr>
              <a:t>проектной территории</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08  </a:t>
            </a:r>
            <a:r>
              <a:rPr lang="ru-RU" altLang="zh-CN" sz="2500" i="1" dirty="0" smtClean="0">
                <a:solidFill>
                  <a:prstClr val="black"/>
                </a:solidFill>
              </a:rPr>
              <a:t>Формулирование мер на основе данных целей</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09  </a:t>
            </a:r>
            <a:r>
              <a:rPr lang="ru-RU" altLang="zh-CN" sz="2500" i="1" dirty="0" smtClean="0">
                <a:solidFill>
                  <a:prstClr val="black"/>
                </a:solidFill>
              </a:rPr>
              <a:t>Координация</a:t>
            </a:r>
            <a:r>
              <a:rPr lang="de-DE" altLang="zh-CN" sz="2500" i="1" dirty="0" smtClean="0">
                <a:solidFill>
                  <a:prstClr val="black"/>
                </a:solidFill>
              </a:rPr>
              <a:t> </a:t>
            </a:r>
            <a:r>
              <a:rPr lang="ru-RU" altLang="zh-CN" sz="2500" i="1" dirty="0" smtClean="0">
                <a:solidFill>
                  <a:prstClr val="black"/>
                </a:solidFill>
              </a:rPr>
              <a:t>генплана</a:t>
            </a:r>
            <a:endParaRPr lang="de-DE" altLang="zh-CN" sz="2500" i="1" dirty="0" smtClean="0">
              <a:solidFill>
                <a:prstClr val="black"/>
              </a:solidFill>
            </a:endParaRPr>
          </a:p>
          <a:p>
            <a:pPr marL="447675" indent="-447675">
              <a:lnSpc>
                <a:spcPct val="90000"/>
              </a:lnSpc>
              <a:spcBef>
                <a:spcPct val="20000"/>
              </a:spcBef>
              <a:buClr>
                <a:srgbClr val="FF0000"/>
              </a:buClr>
            </a:pPr>
            <a:r>
              <a:rPr lang="de-DE" altLang="zh-CN" sz="2500" i="1" dirty="0" smtClean="0">
                <a:solidFill>
                  <a:prstClr val="black"/>
                </a:solidFill>
              </a:rPr>
              <a:t>10  </a:t>
            </a:r>
            <a:r>
              <a:rPr lang="ru-RU" altLang="zh-CN" sz="2500" i="1" dirty="0" smtClean="0">
                <a:solidFill>
                  <a:prstClr val="black"/>
                </a:solidFill>
              </a:rPr>
              <a:t>Проведение мероприятий на основе генплана</a:t>
            </a:r>
            <a:endParaRPr kumimoji="0" lang="de-DE" altLang="zh-CN" sz="2400" b="0" i="1" u="none" strike="noStrike" kern="1200" cap="none" spc="0" normalizeH="0" baseline="0" noProof="0" dirty="0">
              <a:ln>
                <a:noFill/>
              </a:ln>
              <a:solidFill>
                <a:prstClr val="black"/>
              </a:solidFill>
              <a:effectLst/>
              <a:uLnTx/>
              <a:uFillTx/>
              <a:latin typeface="Calibri"/>
              <a:ea typeface="宋体" pitchFamily="2" charset="-122"/>
              <a:cs typeface="+mn-cs"/>
            </a:endParaRPr>
          </a:p>
        </p:txBody>
      </p:sp>
      <p:sp>
        <p:nvSpPr>
          <p:cNvPr id="7" name="Titel 9"/>
          <p:cNvSpPr>
            <a:spLocks/>
          </p:cNvSpPr>
          <p:nvPr/>
        </p:nvSpPr>
        <p:spPr bwMode="auto">
          <a:xfrm>
            <a:off x="1070420" y="222251"/>
            <a:ext cx="8939212" cy="14465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zh-CN" sz="3200" b="0" i="0" u="none" strike="noStrike" kern="1200" cap="none" spc="0" normalizeH="0" baseline="0" noProof="0" dirty="0" smtClean="0">
                <a:ln>
                  <a:noFill/>
                </a:ln>
                <a:solidFill>
                  <a:schemeClr val="bg1"/>
                </a:solidFill>
                <a:effectLst/>
                <a:uLnTx/>
                <a:uFillTx/>
                <a:latin typeface="Arial Narrow" panose="020B0606020202030204" pitchFamily="34" charset="0"/>
                <a:ea typeface="宋体" pitchFamily="2" charset="-122"/>
                <a:cs typeface="Arial" panose="020B0604020202020204" pitchFamily="34" charset="0"/>
              </a:rPr>
              <a:t>10 </a:t>
            </a:r>
            <a:r>
              <a:rPr kumimoji="0" lang="ru-RU" altLang="zh-CN" sz="3200" b="0" i="0" u="none" strike="noStrike" kern="1200" cap="none" spc="0" normalizeH="0" baseline="0" noProof="0" dirty="0" smtClean="0">
                <a:ln>
                  <a:noFill/>
                </a:ln>
                <a:solidFill>
                  <a:schemeClr val="bg1"/>
                </a:solidFill>
                <a:effectLst/>
                <a:uLnTx/>
                <a:uFillTx/>
                <a:latin typeface="Arial Narrow" panose="020B0606020202030204" pitchFamily="34" charset="0"/>
                <a:ea typeface="宋体" pitchFamily="2" charset="-122"/>
                <a:cs typeface="Arial" panose="020B0604020202020204" pitchFamily="34" charset="0"/>
              </a:rPr>
              <a:t>шагов</a:t>
            </a:r>
            <a:r>
              <a:rPr kumimoji="0" lang="ru-RU" altLang="zh-CN" sz="3200" b="0" i="0" u="none" strike="noStrike" kern="1200" cap="none" spc="0" normalizeH="0" noProof="0" dirty="0" smtClean="0">
                <a:ln>
                  <a:noFill/>
                </a:ln>
                <a:solidFill>
                  <a:schemeClr val="bg1"/>
                </a:solidFill>
                <a:effectLst/>
                <a:uLnTx/>
                <a:uFillTx/>
                <a:latin typeface="Arial Narrow" panose="020B0606020202030204" pitchFamily="34" charset="0"/>
                <a:ea typeface="宋体" pitchFamily="2" charset="-122"/>
                <a:cs typeface="Arial" panose="020B0604020202020204" pitchFamily="34" charset="0"/>
              </a:rPr>
              <a:t> </a:t>
            </a:r>
            <a:r>
              <a:rPr lang="ru-RU" altLang="zh-CN" sz="3200" dirty="0" smtClean="0">
                <a:solidFill>
                  <a:schemeClr val="bg1"/>
                </a:solidFill>
                <a:latin typeface="Arial Narrow" panose="020B0606020202030204" pitchFamily="34" charset="0"/>
                <a:ea typeface="宋体" pitchFamily="2" charset="-122"/>
                <a:cs typeface="Arial" panose="020B0604020202020204" pitchFamily="34" charset="0"/>
              </a:rPr>
              <a:t>на пути к </a:t>
            </a:r>
            <a:r>
              <a:rPr kumimoji="0" lang="ru-RU" altLang="zh-CN" sz="3200" b="0" i="0" u="none" strike="noStrike" kern="1200" cap="none" spc="0" normalizeH="0" noProof="0" dirty="0" smtClean="0">
                <a:ln>
                  <a:noFill/>
                </a:ln>
                <a:solidFill>
                  <a:schemeClr val="bg1"/>
                </a:solidFill>
                <a:effectLst/>
                <a:uLnTx/>
                <a:uFillTx/>
                <a:latin typeface="Arial Narrow" panose="020B0606020202030204" pitchFamily="34" charset="0"/>
                <a:ea typeface="宋体" pitchFamily="2" charset="-122"/>
                <a:cs typeface="Arial" panose="020B0604020202020204" pitchFamily="34" charset="0"/>
              </a:rPr>
              <a:t>генплану для развития</a:t>
            </a:r>
            <a:r>
              <a:rPr kumimoji="0" lang="de-DE" altLang="zh-CN" sz="3200" b="0" i="0" u="none" strike="noStrike" kern="1200" cap="none" spc="0" normalizeH="0" noProof="0" dirty="0" smtClean="0">
                <a:ln>
                  <a:noFill/>
                </a:ln>
                <a:solidFill>
                  <a:schemeClr val="bg1"/>
                </a:solidFill>
                <a:effectLst/>
                <a:uLnTx/>
                <a:uFillTx/>
                <a:latin typeface="Arial Narrow" panose="020B0606020202030204" pitchFamily="34" charset="0"/>
                <a:ea typeface="宋体" pitchFamily="2" charset="-122"/>
                <a:cs typeface="Arial" panose="020B0604020202020204" pitchFamily="34" charset="0"/>
              </a:rPr>
              <a:t> </a:t>
            </a:r>
            <a:r>
              <a:rPr kumimoji="0" lang="ru-RU" altLang="zh-CN" sz="3200" b="0" i="0" u="none" strike="noStrike" kern="1200" cap="none" spc="0" normalizeH="0" noProof="0" dirty="0" smtClean="0">
                <a:ln>
                  <a:noFill/>
                </a:ln>
                <a:solidFill>
                  <a:schemeClr val="bg1"/>
                </a:solidFill>
                <a:effectLst/>
                <a:uLnTx/>
                <a:uFillTx/>
                <a:latin typeface="Arial Narrow" panose="020B0606020202030204" pitchFamily="34" charset="0"/>
                <a:ea typeface="宋体" pitchFamily="2" charset="-122"/>
                <a:cs typeface="Arial" panose="020B0604020202020204" pitchFamily="34" charset="0"/>
              </a:rPr>
              <a:t>проектной территории</a:t>
            </a:r>
            <a:endParaRPr kumimoji="0" lang="de-DE" altLang="zh-CN" sz="3200" b="0" i="0" u="none" strike="noStrike" kern="1200" cap="none" spc="0" normalizeH="0" baseline="0" noProof="0" dirty="0">
              <a:ln>
                <a:noFill/>
              </a:ln>
              <a:solidFill>
                <a:schemeClr val="bg1"/>
              </a:solidFill>
              <a:effectLst/>
              <a:uLnTx/>
              <a:uFillTx/>
              <a:latin typeface="Arial Narrow" panose="020B0606020202030204" pitchFamily="34" charset="0"/>
              <a:ea typeface="宋体"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de-DE" sz="2400" b="0" i="1" u="none" strike="noStrike" kern="1200" cap="none" spc="0" normalizeH="0" baseline="0" noProof="0" dirty="0">
              <a:ln>
                <a:noFill/>
              </a:ln>
              <a:solidFill>
                <a:srgbClr val="4BACC6">
                  <a:lumMod val="50000"/>
                </a:srgbClr>
              </a:solidFill>
              <a:effectLst/>
              <a:uLnTx/>
              <a:uFillTx/>
              <a:latin typeface="Arial" panose="020B0604020202020204" pitchFamily="34" charset="0"/>
              <a:ea typeface="宋体" pitchFamily="2" charset="-122"/>
              <a:cs typeface="Arial" panose="020B0604020202020204" pitchFamily="34" charset="0"/>
            </a:endParaRPr>
          </a:p>
        </p:txBody>
      </p:sp>
    </p:spTree>
    <p:extLst>
      <p:ext uri="{BB962C8B-B14F-4D97-AF65-F5344CB8AC3E}">
        <p14:creationId xmlns:p14="http://schemas.microsoft.com/office/powerpoint/2010/main" val="888697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1"/>
          <p:cNvSpPr txBox="1">
            <a:spLocks noChangeArrowheads="1"/>
          </p:cNvSpPr>
          <p:nvPr/>
        </p:nvSpPr>
        <p:spPr bwMode="auto">
          <a:xfrm rot="-300000">
            <a:off x="1957388" y="1804620"/>
            <a:ext cx="3529012" cy="830997"/>
          </a:xfrm>
          <a:prstGeom prst="rect">
            <a:avLst/>
          </a:prstGeom>
          <a:noFill/>
          <a:ln w="9525">
            <a:noFill/>
            <a:miter lim="800000"/>
            <a:headEnd/>
            <a:tailEnd/>
          </a:ln>
        </p:spPr>
        <p:txBody>
          <a:bodyPr>
            <a:spAutoFit/>
          </a:bodyPr>
          <a:lstStyle/>
          <a:p>
            <a:pPr eaLnBrk="1" hangingPunct="1">
              <a:buFont typeface="Arial" pitchFamily="34" charset="0"/>
              <a:buNone/>
            </a:pPr>
            <a:r>
              <a:rPr lang="ru-RU" altLang="zh-CN" sz="1600" b="1" dirty="0" smtClean="0">
                <a:latin typeface="微软雅黑" pitchFamily="34" charset="-122"/>
                <a:ea typeface="微软雅黑" pitchFamily="34" charset="-122"/>
              </a:rPr>
              <a:t>Уважение экологии и ландшафта</a:t>
            </a:r>
            <a:endParaRPr lang="zh-CN" altLang="en-US" sz="1600" b="1" dirty="0">
              <a:latin typeface="微软雅黑" pitchFamily="34" charset="-122"/>
              <a:ea typeface="微软雅黑" pitchFamily="34" charset="-122"/>
            </a:endParaRPr>
          </a:p>
          <a:p>
            <a:pPr eaLnBrk="1" hangingPunct="1">
              <a:buFont typeface="Arial" pitchFamily="34" charset="0"/>
              <a:buNone/>
            </a:pPr>
            <a:r>
              <a:rPr lang="zh-CN" altLang="en-US" sz="1600" b="1" dirty="0">
                <a:latin typeface="微软雅黑" pitchFamily="34" charset="-122"/>
                <a:ea typeface="微软雅黑" pitchFamily="34" charset="-122"/>
              </a:rPr>
              <a:t> </a:t>
            </a:r>
            <a:r>
              <a:rPr lang="en-US" altLang="zh-CN" sz="1600" b="1" dirty="0">
                <a:latin typeface="微软雅黑" pitchFamily="34" charset="-122"/>
                <a:ea typeface="微软雅黑" pitchFamily="34" charset="-122"/>
              </a:rPr>
              <a:t> </a:t>
            </a:r>
            <a:endParaRPr lang="zh-CN" altLang="en-US" sz="1600" b="1" dirty="0">
              <a:latin typeface="微软雅黑" pitchFamily="34" charset="-122"/>
              <a:ea typeface="微软雅黑" pitchFamily="34" charset="-122"/>
            </a:endParaRPr>
          </a:p>
        </p:txBody>
      </p:sp>
      <p:sp>
        <p:nvSpPr>
          <p:cNvPr id="5" name="TextBox 31"/>
          <p:cNvSpPr txBox="1">
            <a:spLocks noChangeArrowheads="1"/>
          </p:cNvSpPr>
          <p:nvPr/>
        </p:nvSpPr>
        <p:spPr bwMode="auto">
          <a:xfrm rot="-300000">
            <a:off x="5354638" y="1995379"/>
            <a:ext cx="4494212" cy="646331"/>
          </a:xfrm>
          <a:prstGeom prst="rect">
            <a:avLst/>
          </a:prstGeom>
          <a:noFill/>
          <a:ln w="9525">
            <a:noFill/>
            <a:miter lim="800000"/>
            <a:headEnd/>
            <a:tailEnd/>
          </a:ln>
        </p:spPr>
        <p:txBody>
          <a:bodyPr>
            <a:spAutoFit/>
          </a:bodyPr>
          <a:lstStyle/>
          <a:p>
            <a:pPr eaLnBrk="1" hangingPunct="1">
              <a:buFont typeface="Arial" pitchFamily="34" charset="0"/>
              <a:buNone/>
            </a:pPr>
            <a:r>
              <a:rPr lang="ru-RU" altLang="zh-CN" b="1" dirty="0" smtClean="0">
                <a:latin typeface="微软雅黑" pitchFamily="34" charset="-122"/>
                <a:ea typeface="微软雅黑" pitchFamily="34" charset="-122"/>
              </a:rPr>
              <a:t>Защита местного культурного наследия</a:t>
            </a:r>
            <a:endParaRPr lang="zh-CN" altLang="en-US" b="1" dirty="0">
              <a:latin typeface="微软雅黑" pitchFamily="34" charset="-122"/>
              <a:ea typeface="微软雅黑" pitchFamily="34" charset="-122"/>
            </a:endParaRPr>
          </a:p>
        </p:txBody>
      </p:sp>
      <p:sp>
        <p:nvSpPr>
          <p:cNvPr id="6" name="TextBox 31"/>
          <p:cNvSpPr txBox="1">
            <a:spLocks noChangeArrowheads="1"/>
          </p:cNvSpPr>
          <p:nvPr/>
        </p:nvSpPr>
        <p:spPr bwMode="auto">
          <a:xfrm rot="-300000">
            <a:off x="1398205" y="4386786"/>
            <a:ext cx="3760658" cy="584775"/>
          </a:xfrm>
          <a:prstGeom prst="rect">
            <a:avLst/>
          </a:prstGeom>
          <a:noFill/>
          <a:ln w="9525">
            <a:noFill/>
            <a:miter lim="800000"/>
            <a:headEnd/>
            <a:tailEnd/>
          </a:ln>
        </p:spPr>
        <p:txBody>
          <a:bodyPr wrap="square">
            <a:spAutoFit/>
          </a:bodyPr>
          <a:lstStyle/>
          <a:p>
            <a:pPr eaLnBrk="1" hangingPunct="1"/>
            <a:r>
              <a:rPr lang="ru-RU" altLang="zh-CN" sz="1600" b="1" dirty="0" smtClean="0">
                <a:latin typeface="微软雅黑" pitchFamily="34" charset="-122"/>
                <a:ea typeface="微软雅黑" pitchFamily="34" charset="-122"/>
              </a:rPr>
              <a:t>Ударение и ориентация на </a:t>
            </a:r>
            <a:r>
              <a:rPr lang="ru-RU" altLang="zh-CN" sz="1600" b="1" dirty="0" err="1" smtClean="0">
                <a:latin typeface="微软雅黑" pitchFamily="34" charset="-122"/>
                <a:ea typeface="微软雅黑" pitchFamily="34" charset="-122"/>
              </a:rPr>
              <a:t>партиципацию</a:t>
            </a:r>
            <a:r>
              <a:rPr lang="ru-RU" altLang="zh-CN" sz="1600" b="1" dirty="0" smtClean="0">
                <a:latin typeface="微软雅黑" pitchFamily="34" charset="-122"/>
                <a:ea typeface="微软雅黑" pitchFamily="34" charset="-122"/>
              </a:rPr>
              <a:t> </a:t>
            </a:r>
            <a:r>
              <a:rPr lang="de-DE" altLang="zh-CN" sz="1600" b="1" dirty="0" smtClean="0">
                <a:latin typeface="微软雅黑" pitchFamily="34" charset="-122"/>
                <a:ea typeface="微软雅黑" pitchFamily="34" charset="-122"/>
              </a:rPr>
              <a:t>(</a:t>
            </a:r>
            <a:r>
              <a:rPr lang="ru-RU" altLang="zh-CN" sz="1600" b="1" dirty="0" smtClean="0">
                <a:latin typeface="微软雅黑" pitchFamily="34" charset="-122"/>
                <a:ea typeface="微软雅黑" pitchFamily="34" charset="-122"/>
              </a:rPr>
              <a:t>участие граждан</a:t>
            </a:r>
            <a:r>
              <a:rPr lang="de-DE" altLang="zh-CN" sz="1600" b="1" dirty="0" smtClean="0">
                <a:latin typeface="微软雅黑" pitchFamily="34" charset="-122"/>
                <a:ea typeface="微软雅黑" pitchFamily="34" charset="-122"/>
              </a:rPr>
              <a:t>)</a:t>
            </a:r>
            <a:endParaRPr lang="zh-CN" altLang="en-US" sz="1600" b="1" dirty="0">
              <a:latin typeface="微软雅黑" pitchFamily="34" charset="-122"/>
              <a:ea typeface="微软雅黑" pitchFamily="34" charset="-122"/>
            </a:endParaRPr>
          </a:p>
        </p:txBody>
      </p:sp>
      <p:sp>
        <p:nvSpPr>
          <p:cNvPr id="7" name="TextBox 31"/>
          <p:cNvSpPr txBox="1">
            <a:spLocks noChangeArrowheads="1"/>
          </p:cNvSpPr>
          <p:nvPr/>
        </p:nvSpPr>
        <p:spPr bwMode="auto">
          <a:xfrm rot="-300000">
            <a:off x="5752462" y="4195130"/>
            <a:ext cx="4118841" cy="584775"/>
          </a:xfrm>
          <a:prstGeom prst="rect">
            <a:avLst/>
          </a:prstGeom>
          <a:noFill/>
          <a:ln w="9525">
            <a:noFill/>
            <a:miter lim="800000"/>
            <a:headEnd/>
            <a:tailEnd/>
          </a:ln>
        </p:spPr>
        <p:txBody>
          <a:bodyPr wrap="square">
            <a:spAutoFit/>
          </a:bodyPr>
          <a:lstStyle/>
          <a:p>
            <a:pPr eaLnBrk="1" hangingPunct="1">
              <a:buFont typeface="Arial" pitchFamily="34" charset="0"/>
              <a:buNone/>
            </a:pPr>
            <a:r>
              <a:rPr lang="ru-RU" altLang="zh-CN" sz="1600" b="1" dirty="0" smtClean="0">
                <a:latin typeface="微软雅黑" pitchFamily="34" charset="-122"/>
                <a:ea typeface="微软雅黑" pitchFamily="34" charset="-122"/>
              </a:rPr>
              <a:t>Равноценные жизненные условия в городской и сельской местности</a:t>
            </a:r>
            <a:endParaRPr lang="zh-CN" altLang="en-US" sz="1600" b="1" dirty="0">
              <a:latin typeface="微软雅黑" pitchFamily="34" charset="-122"/>
              <a:ea typeface="微软雅黑" pitchFamily="34" charset="-122"/>
            </a:endParaRPr>
          </a:p>
        </p:txBody>
      </p:sp>
      <p:pic>
        <p:nvPicPr>
          <p:cNvPr id="8" name="Picture 2" descr="C:\Documents and Settings\Administrator\桌面\94cad1c8a786c91745de1a67cd3d70cf3ac7578a.jpg"/>
          <p:cNvPicPr>
            <a:picLocks noChangeAspect="1" noChangeArrowheads="1"/>
          </p:cNvPicPr>
          <p:nvPr/>
        </p:nvPicPr>
        <p:blipFill>
          <a:blip r:embed="rId2"/>
          <a:srcRect/>
          <a:stretch>
            <a:fillRect/>
          </a:stretch>
        </p:blipFill>
        <p:spPr bwMode="auto">
          <a:xfrm>
            <a:off x="5559425" y="2463801"/>
            <a:ext cx="2171700" cy="1990725"/>
          </a:xfrm>
          <a:prstGeom prst="rect">
            <a:avLst/>
          </a:prstGeom>
          <a:noFill/>
          <a:ln w="9525">
            <a:noFill/>
            <a:miter lim="800000"/>
            <a:headEnd/>
            <a:tailEnd/>
          </a:ln>
        </p:spPr>
      </p:pic>
      <p:pic>
        <p:nvPicPr>
          <p:cNvPr id="9" name="Picture 3" descr="C:\Documents and Settings\Administrator\桌面\8.jpg"/>
          <p:cNvPicPr>
            <a:picLocks noChangeAspect="1" noChangeArrowheads="1"/>
          </p:cNvPicPr>
          <p:nvPr/>
        </p:nvPicPr>
        <p:blipFill>
          <a:blip r:embed="rId3" cstate="print">
            <a:extLst/>
          </a:blip>
          <a:srcRect/>
          <a:stretch>
            <a:fillRect/>
          </a:stretch>
        </p:blipFill>
        <p:spPr bwMode="auto">
          <a:xfrm>
            <a:off x="2492694" y="5085618"/>
            <a:ext cx="1842795" cy="160271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4" descr="C:\Documents and Settings\Administrator\桌面\u=4192358371,640761905&amp;fm=214&amp;gp=0.jpg"/>
          <p:cNvPicPr>
            <a:picLocks noChangeAspect="1" noChangeArrowheads="1"/>
          </p:cNvPicPr>
          <p:nvPr/>
        </p:nvPicPr>
        <p:blipFill>
          <a:blip r:embed="rId4" cstate="print">
            <a:extLst/>
          </a:blip>
          <a:srcRect/>
          <a:stretch>
            <a:fillRect/>
          </a:stretch>
        </p:blipFill>
        <p:spPr bwMode="auto">
          <a:xfrm>
            <a:off x="6039689" y="4963760"/>
            <a:ext cx="1782884" cy="1590116"/>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5" descr="C:\Documents and Settings\Administrator\桌面\20161125164053.jpg"/>
          <p:cNvPicPr>
            <a:picLocks noChangeAspect="1" noChangeArrowheads="1"/>
          </p:cNvPicPr>
          <p:nvPr/>
        </p:nvPicPr>
        <p:blipFill rotWithShape="1">
          <a:blip r:embed="rId5" cstate="print">
            <a:extLst/>
          </a:blip>
          <a:srcRect l="18203" t="4838" b="9021"/>
          <a:stretch>
            <a:fillRect/>
          </a:stretch>
        </p:blipFill>
        <p:spPr bwMode="auto">
          <a:xfrm>
            <a:off x="2492584" y="2581119"/>
            <a:ext cx="1785919" cy="156213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3"/>
          <p:cNvSpPr>
            <a:spLocks noChangeArrowheads="1"/>
          </p:cNvSpPr>
          <p:nvPr/>
        </p:nvSpPr>
        <p:spPr bwMode="auto">
          <a:xfrm>
            <a:off x="1524000" y="0"/>
            <a:ext cx="8840788" cy="763286"/>
          </a:xfrm>
          <a:prstGeom prst="rect">
            <a:avLst/>
          </a:prstGeom>
          <a:noFill/>
          <a:ln w="9525">
            <a:noFill/>
            <a:miter lim="800000"/>
            <a:headEnd/>
            <a:tailEnd/>
          </a:ln>
        </p:spPr>
        <p:txBody>
          <a:bodyPr>
            <a:spAutoFit/>
          </a:bodyPr>
          <a:lstStyle/>
          <a:p>
            <a:pPr marL="609600" indent="-609600">
              <a:lnSpc>
                <a:spcPct val="90000"/>
              </a:lnSpc>
              <a:spcBef>
                <a:spcPct val="20000"/>
              </a:spcBef>
              <a:buClr>
                <a:srgbClr val="FF0000"/>
              </a:buClr>
            </a:pPr>
            <a:r>
              <a:rPr lang="de-DE" altLang="zh-CN" sz="2400" i="1" dirty="0">
                <a:solidFill>
                  <a:schemeClr val="bg1"/>
                </a:solidFill>
                <a:latin typeface="Arial" panose="020B0604020202020204" pitchFamily="34" charset="0"/>
                <a:ea typeface="宋体" pitchFamily="2" charset="-122"/>
                <a:cs typeface="Arial" panose="020B0604020202020204" pitchFamily="34" charset="0"/>
              </a:rPr>
              <a:t>01  </a:t>
            </a:r>
            <a:r>
              <a:rPr lang="ru-RU" altLang="zh-CN" sz="2400" i="1" dirty="0" smtClean="0">
                <a:solidFill>
                  <a:schemeClr val="bg1"/>
                </a:solidFill>
                <a:latin typeface="Arial" panose="020B0604020202020204" pitchFamily="34" charset="0"/>
                <a:ea typeface="宋体" pitchFamily="2" charset="-122"/>
                <a:cs typeface="Arial" panose="020B0604020202020204" pitchFamily="34" charset="0"/>
              </a:rPr>
              <a:t>Конвенции и стратегические цели</a:t>
            </a:r>
            <a:endParaRPr lang="de-DE" altLang="zh-CN" sz="2400" i="1" dirty="0">
              <a:solidFill>
                <a:schemeClr val="bg1"/>
              </a:solidFill>
              <a:latin typeface="Arial" panose="020B0604020202020204" pitchFamily="34" charset="0"/>
              <a:ea typeface="宋体" pitchFamily="2" charset="-122"/>
              <a:cs typeface="Arial" panose="020B0604020202020204" pitchFamily="34" charset="0"/>
            </a:endParaRPr>
          </a:p>
          <a:p>
            <a:pPr marL="609600" indent="-609600">
              <a:lnSpc>
                <a:spcPct val="90000"/>
              </a:lnSpc>
              <a:spcBef>
                <a:spcPct val="20000"/>
              </a:spcBef>
              <a:buClr>
                <a:srgbClr val="FF0000"/>
              </a:buClr>
            </a:pPr>
            <a:endParaRPr lang="de-DE" altLang="zh-CN" sz="2000" i="1" dirty="0">
              <a:solidFill>
                <a:schemeClr val="bg1"/>
              </a:solidFill>
              <a:ea typeface="宋体" pitchFamily="2" charset="-122"/>
            </a:endParaRPr>
          </a:p>
        </p:txBody>
      </p:sp>
      <p:sp>
        <p:nvSpPr>
          <p:cNvPr id="13" name="Titel 9"/>
          <p:cNvSpPr>
            <a:spLocks/>
          </p:cNvSpPr>
          <p:nvPr/>
        </p:nvSpPr>
        <p:spPr bwMode="auto">
          <a:xfrm>
            <a:off x="1607340" y="460337"/>
            <a:ext cx="8757448" cy="1200329"/>
          </a:xfrm>
          <a:prstGeom prst="rect">
            <a:avLst/>
          </a:prstGeom>
          <a:noFill/>
          <a:ln w="9525">
            <a:noFill/>
            <a:miter lim="800000"/>
            <a:headEnd/>
            <a:tailEnd/>
          </a:ln>
        </p:spPr>
        <p:txBody>
          <a:bodyPr wrap="square">
            <a:spAutoFit/>
          </a:bodyPr>
          <a:lstStyle/>
          <a:p>
            <a:r>
              <a:rPr lang="ru-RU" altLang="zh-CN" sz="2400" i="1" dirty="0" smtClean="0">
                <a:solidFill>
                  <a:schemeClr val="bg1"/>
                </a:solidFill>
                <a:ea typeface="宋体" pitchFamily="2" charset="-122"/>
              </a:rPr>
              <a:t>Местные принципы для пилотного проекта</a:t>
            </a:r>
            <a:r>
              <a:rPr lang="de-DE" altLang="zh-CN" sz="2400" i="1" dirty="0" smtClean="0">
                <a:solidFill>
                  <a:schemeClr val="bg1"/>
                </a:solidFill>
                <a:ea typeface="宋体" pitchFamily="2" charset="-122"/>
              </a:rPr>
              <a:t> –</a:t>
            </a:r>
            <a:r>
              <a:rPr lang="ru-RU" altLang="zh-CN" sz="2400" i="1" dirty="0" smtClean="0">
                <a:solidFill>
                  <a:schemeClr val="bg1"/>
                </a:solidFill>
                <a:ea typeface="宋体" pitchFamily="2" charset="-122"/>
              </a:rPr>
              <a:t> усовершенствование идей и основных параметров немецкой системы переустройства земель и обновления сел</a:t>
            </a:r>
            <a:endParaRPr lang="en-US" altLang="zh-CN" sz="2400" i="1" dirty="0">
              <a:solidFill>
                <a:schemeClr val="bg1"/>
              </a:solidFill>
              <a:ea typeface="宋体" pitchFamily="2" charset="-122"/>
            </a:endParaRPr>
          </a:p>
        </p:txBody>
      </p:sp>
    </p:spTree>
    <p:extLst>
      <p:ext uri="{BB962C8B-B14F-4D97-AF65-F5344CB8AC3E}">
        <p14:creationId xmlns:p14="http://schemas.microsoft.com/office/powerpoint/2010/main" val="632655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522514" y="48151"/>
            <a:ext cx="8863013" cy="424732"/>
          </a:xfrm>
          <a:prstGeom prst="rect">
            <a:avLst/>
          </a:prstGeom>
          <a:noFill/>
          <a:ln w="9525">
            <a:noFill/>
            <a:miter lim="800000"/>
            <a:headEnd/>
            <a:tailEnd/>
          </a:ln>
        </p:spPr>
        <p:txBody>
          <a:bodyPr>
            <a:spAutoFit/>
          </a:bodyPr>
          <a:lstStyle/>
          <a:p>
            <a:pPr marL="609600" indent="-609600">
              <a:lnSpc>
                <a:spcPct val="90000"/>
              </a:lnSpc>
              <a:spcBef>
                <a:spcPct val="20000"/>
              </a:spcBef>
              <a:buClr>
                <a:srgbClr val="FF0000"/>
              </a:buClr>
            </a:pPr>
            <a:r>
              <a:rPr lang="de-DE" altLang="zh-CN" sz="2400" dirty="0">
                <a:solidFill>
                  <a:schemeClr val="bg1"/>
                </a:solidFill>
                <a:latin typeface="Arial" panose="020B0604020202020204" pitchFamily="34" charset="0"/>
                <a:ea typeface="宋体" pitchFamily="2" charset="-122"/>
                <a:cs typeface="Arial" panose="020B0604020202020204" pitchFamily="34" charset="0"/>
              </a:rPr>
              <a:t>03  </a:t>
            </a:r>
            <a:r>
              <a:rPr lang="ru-RU" altLang="zh-CN" sz="2400" dirty="0" smtClean="0">
                <a:solidFill>
                  <a:schemeClr val="bg1"/>
                </a:solidFill>
                <a:latin typeface="Arial" panose="020B0604020202020204" pitchFamily="34" charset="0"/>
                <a:ea typeface="宋体" pitchFamily="2" charset="-122"/>
                <a:cs typeface="Arial" panose="020B0604020202020204" pitchFamily="34" charset="0"/>
              </a:rPr>
              <a:t>Информация и повышение квалификации</a:t>
            </a:r>
            <a:endParaRPr lang="de-DE" altLang="zh-CN" sz="2400" dirty="0">
              <a:solidFill>
                <a:schemeClr val="bg1"/>
              </a:solidFill>
              <a:latin typeface="Arial" panose="020B0604020202020204" pitchFamily="34" charset="0"/>
              <a:ea typeface="宋体" pitchFamily="2" charset="-122"/>
              <a:cs typeface="Arial" panose="020B0604020202020204" pitchFamily="34" charset="0"/>
            </a:endParaRPr>
          </a:p>
        </p:txBody>
      </p:sp>
      <p:sp>
        <p:nvSpPr>
          <p:cNvPr id="4" name="Titel 9"/>
          <p:cNvSpPr>
            <a:spLocks/>
          </p:cNvSpPr>
          <p:nvPr/>
        </p:nvSpPr>
        <p:spPr bwMode="auto">
          <a:xfrm>
            <a:off x="522514" y="336529"/>
            <a:ext cx="9874089" cy="1200329"/>
          </a:xfrm>
          <a:prstGeom prst="rect">
            <a:avLst/>
          </a:prstGeom>
          <a:noFill/>
          <a:ln w="9525">
            <a:noFill/>
            <a:miter lim="800000"/>
            <a:headEnd/>
            <a:tailEnd/>
          </a:ln>
        </p:spPr>
        <p:txBody>
          <a:bodyPr wrap="square">
            <a:spAutoFit/>
          </a:bodyPr>
          <a:lstStyle/>
          <a:p>
            <a:r>
              <a:rPr lang="ru-RU" altLang="zh-CN" sz="2400" dirty="0" smtClean="0">
                <a:solidFill>
                  <a:schemeClr val="bg1"/>
                </a:solidFill>
                <a:ea typeface="宋体" pitchFamily="2" charset="-122"/>
              </a:rPr>
              <a:t>Повышение квалификации по следующим вопросам</a:t>
            </a:r>
            <a:r>
              <a:rPr lang="de-DE" altLang="zh-CN" sz="2400" dirty="0" smtClean="0">
                <a:solidFill>
                  <a:schemeClr val="bg1"/>
                </a:solidFill>
                <a:ea typeface="宋体" pitchFamily="2" charset="-122"/>
              </a:rPr>
              <a:t>: </a:t>
            </a:r>
            <a:r>
              <a:rPr lang="ru-RU" altLang="zh-CN" sz="2400" dirty="0" smtClean="0">
                <a:solidFill>
                  <a:schemeClr val="bg1"/>
                </a:solidFill>
                <a:ea typeface="宋体" pitchFamily="2" charset="-122"/>
              </a:rPr>
              <a:t>рассмотрение экологических благ</a:t>
            </a:r>
            <a:r>
              <a:rPr lang="de-DE" altLang="zh-CN" sz="2400" dirty="0" smtClean="0">
                <a:solidFill>
                  <a:schemeClr val="bg1"/>
                </a:solidFill>
                <a:ea typeface="宋体" pitchFamily="2" charset="-122"/>
              </a:rPr>
              <a:t>, </a:t>
            </a:r>
            <a:r>
              <a:rPr lang="ru-RU" altLang="zh-CN" sz="2400" dirty="0" smtClean="0">
                <a:solidFill>
                  <a:schemeClr val="bg1"/>
                </a:solidFill>
                <a:ea typeface="宋体" pitchFamily="2" charset="-122"/>
              </a:rPr>
              <a:t>внедрение в ландшафтное планирование</a:t>
            </a:r>
            <a:r>
              <a:rPr lang="de-DE" altLang="zh-CN" sz="2400" dirty="0" smtClean="0">
                <a:solidFill>
                  <a:schemeClr val="bg1"/>
                </a:solidFill>
                <a:ea typeface="宋体" pitchFamily="2" charset="-122"/>
              </a:rPr>
              <a:t>, </a:t>
            </a:r>
            <a:r>
              <a:rPr lang="ru-RU" altLang="zh-CN" sz="2400" dirty="0" smtClean="0">
                <a:solidFill>
                  <a:schemeClr val="bg1"/>
                </a:solidFill>
                <a:ea typeface="宋体" pitchFamily="2" charset="-122"/>
              </a:rPr>
              <a:t>компенсация вмешательств в природу и ландшафт</a:t>
            </a:r>
            <a:endParaRPr lang="de-DE" altLang="zh-CN" sz="2400" dirty="0">
              <a:solidFill>
                <a:schemeClr val="bg1"/>
              </a:solidFill>
              <a:ea typeface="宋体" pitchFamily="2" charset="-122"/>
            </a:endParaRPr>
          </a:p>
        </p:txBody>
      </p:sp>
      <p:pic>
        <p:nvPicPr>
          <p:cNvPr id="5" name="Picture 14"/>
          <p:cNvPicPr>
            <a:picLocks noChangeAspect="1" noChangeArrowheads="1"/>
          </p:cNvPicPr>
          <p:nvPr/>
        </p:nvPicPr>
        <p:blipFill>
          <a:blip r:embed="rId2"/>
          <a:srcRect/>
          <a:stretch>
            <a:fillRect/>
          </a:stretch>
        </p:blipFill>
        <p:spPr bwMode="auto">
          <a:xfrm>
            <a:off x="2406742" y="1704992"/>
            <a:ext cx="7380312" cy="4783142"/>
          </a:xfrm>
          <a:prstGeom prst="rect">
            <a:avLst/>
          </a:prstGeom>
          <a:noFill/>
          <a:ln w="9525">
            <a:noFill/>
            <a:miter lim="800000"/>
            <a:headEnd/>
            <a:tailEnd/>
          </a:ln>
        </p:spPr>
      </p:pic>
      <p:sp>
        <p:nvSpPr>
          <p:cNvPr id="8" name="Rechteck 7"/>
          <p:cNvSpPr/>
          <p:nvPr/>
        </p:nvSpPr>
        <p:spPr>
          <a:xfrm>
            <a:off x="9082399" y="3795748"/>
            <a:ext cx="1905292" cy="1255729"/>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200" b="1" dirty="0" err="1" smtClean="0"/>
              <a:t>Биоразно-образие</a:t>
            </a:r>
            <a:r>
              <a:rPr lang="ru-RU" sz="2200" b="1" dirty="0" smtClean="0"/>
              <a:t> и жизненные пространства</a:t>
            </a:r>
            <a:endParaRPr lang="en-GB" sz="2200" b="1" dirty="0"/>
          </a:p>
        </p:txBody>
      </p:sp>
      <p:sp>
        <p:nvSpPr>
          <p:cNvPr id="9" name="Rechteck 8"/>
          <p:cNvSpPr/>
          <p:nvPr/>
        </p:nvSpPr>
        <p:spPr>
          <a:xfrm>
            <a:off x="7913119" y="2237216"/>
            <a:ext cx="1490555" cy="744015"/>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400" b="1" dirty="0" smtClean="0"/>
              <a:t>Воздух</a:t>
            </a:r>
            <a:endParaRPr lang="en-GB" sz="2400" b="1" dirty="0"/>
          </a:p>
        </p:txBody>
      </p:sp>
      <p:sp>
        <p:nvSpPr>
          <p:cNvPr id="10" name="Rechteck 9"/>
          <p:cNvSpPr/>
          <p:nvPr/>
        </p:nvSpPr>
        <p:spPr>
          <a:xfrm>
            <a:off x="2406741" y="2566676"/>
            <a:ext cx="1381901" cy="631754"/>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400" b="1" dirty="0" smtClean="0"/>
              <a:t>Вода</a:t>
            </a:r>
            <a:endParaRPr lang="en-GB" sz="2400" b="1" dirty="0"/>
          </a:p>
        </p:txBody>
      </p:sp>
      <p:sp>
        <p:nvSpPr>
          <p:cNvPr id="6" name="Rechteck 5"/>
          <p:cNvSpPr/>
          <p:nvPr/>
        </p:nvSpPr>
        <p:spPr>
          <a:xfrm>
            <a:off x="2406742" y="1469006"/>
            <a:ext cx="7500641" cy="625771"/>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400" b="1" dirty="0" smtClean="0"/>
              <a:t>Сетевое рассмотрение </a:t>
            </a:r>
            <a:r>
              <a:rPr lang="de-DE" sz="2400" b="1" dirty="0" smtClean="0"/>
              <a:t>6 </a:t>
            </a:r>
            <a:r>
              <a:rPr lang="ru-RU" sz="2400" b="1" dirty="0" smtClean="0"/>
              <a:t>экологических благ</a:t>
            </a:r>
            <a:endParaRPr lang="en-GB" sz="2400" b="1" dirty="0"/>
          </a:p>
        </p:txBody>
      </p:sp>
      <p:sp>
        <p:nvSpPr>
          <p:cNvPr id="11" name="Rechteck 10"/>
          <p:cNvSpPr/>
          <p:nvPr/>
        </p:nvSpPr>
        <p:spPr>
          <a:xfrm>
            <a:off x="8134595" y="5620991"/>
            <a:ext cx="1629892" cy="631754"/>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400" b="1" dirty="0" smtClean="0"/>
              <a:t>Культур-</a:t>
            </a:r>
            <a:r>
              <a:rPr lang="ru-RU" sz="2400" b="1" dirty="0" err="1" smtClean="0"/>
              <a:t>ное</a:t>
            </a:r>
            <a:r>
              <a:rPr lang="ru-RU" sz="2400" b="1" dirty="0" smtClean="0"/>
              <a:t> наследие</a:t>
            </a:r>
            <a:endParaRPr lang="en-GB" sz="2400" b="1" dirty="0"/>
          </a:p>
        </p:txBody>
      </p:sp>
      <p:sp>
        <p:nvSpPr>
          <p:cNvPr id="12" name="Rechteck 11"/>
          <p:cNvSpPr/>
          <p:nvPr/>
        </p:nvSpPr>
        <p:spPr>
          <a:xfrm>
            <a:off x="2343597" y="5866183"/>
            <a:ext cx="1629892" cy="631754"/>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400" b="1" dirty="0" smtClean="0"/>
              <a:t>Ландшафт</a:t>
            </a:r>
            <a:endParaRPr lang="en-GB" sz="2400" b="1" dirty="0"/>
          </a:p>
        </p:txBody>
      </p:sp>
      <p:sp>
        <p:nvSpPr>
          <p:cNvPr id="13" name="Rechteck 12"/>
          <p:cNvSpPr/>
          <p:nvPr/>
        </p:nvSpPr>
        <p:spPr>
          <a:xfrm>
            <a:off x="897179" y="4012947"/>
            <a:ext cx="1629892" cy="631754"/>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400" b="1" dirty="0" smtClean="0"/>
              <a:t>Почва</a:t>
            </a:r>
            <a:endParaRPr lang="en-GB" sz="2400" b="1" dirty="0"/>
          </a:p>
        </p:txBody>
      </p:sp>
      <p:sp>
        <p:nvSpPr>
          <p:cNvPr id="14" name="Rechteck 13"/>
          <p:cNvSpPr/>
          <p:nvPr/>
        </p:nvSpPr>
        <p:spPr>
          <a:xfrm>
            <a:off x="2527071" y="5299416"/>
            <a:ext cx="1010786" cy="511822"/>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b="1" dirty="0"/>
          </a:p>
        </p:txBody>
      </p:sp>
      <p:sp>
        <p:nvSpPr>
          <p:cNvPr id="15" name="Rechteck 14"/>
          <p:cNvSpPr/>
          <p:nvPr/>
        </p:nvSpPr>
        <p:spPr>
          <a:xfrm>
            <a:off x="8134595" y="2981231"/>
            <a:ext cx="1332224" cy="694774"/>
          </a:xfrm>
          <a:prstGeom prst="rect">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b="1" dirty="0"/>
          </a:p>
        </p:txBody>
      </p:sp>
      <p:sp>
        <p:nvSpPr>
          <p:cNvPr id="16" name="Rechteck 15"/>
          <p:cNvSpPr/>
          <p:nvPr/>
        </p:nvSpPr>
        <p:spPr>
          <a:xfrm>
            <a:off x="1712125" y="6465635"/>
            <a:ext cx="7138301" cy="369332"/>
          </a:xfrm>
          <a:prstGeom prst="rect">
            <a:avLst/>
          </a:prstGeom>
        </p:spPr>
        <p:txBody>
          <a:bodyPr wrap="none">
            <a:spAutoFit/>
          </a:bodyPr>
          <a:lstStyle/>
          <a:p>
            <a:pPr marL="609600" indent="-609600">
              <a:lnSpc>
                <a:spcPct val="90000"/>
              </a:lnSpc>
              <a:spcBef>
                <a:spcPct val="20000"/>
              </a:spcBef>
              <a:buClr>
                <a:srgbClr val="FF0000"/>
              </a:buClr>
            </a:pPr>
            <a:r>
              <a:rPr lang="ru-RU" altLang="zh-CN" sz="2000" dirty="0" smtClean="0">
                <a:solidFill>
                  <a:schemeClr val="bg1"/>
                </a:solidFill>
                <a:latin typeface="Arial" panose="020B0604020202020204" pitchFamily="34" charset="0"/>
                <a:cs typeface="Arial" panose="020B0604020202020204" pitchFamily="34" charset="0"/>
              </a:rPr>
              <a:t>Создать</a:t>
            </a:r>
            <a:r>
              <a:rPr lang="de-DE" altLang="zh-CN" sz="2000" dirty="0" smtClean="0">
                <a:solidFill>
                  <a:schemeClr val="bg1"/>
                </a:solidFill>
                <a:latin typeface="Arial" panose="020B0604020202020204" pitchFamily="34" charset="0"/>
                <a:cs typeface="Arial" panose="020B0604020202020204" pitchFamily="34" charset="0"/>
              </a:rPr>
              <a:t> </a:t>
            </a:r>
            <a:r>
              <a:rPr lang="ru-RU" altLang="zh-CN" sz="2000" dirty="0" smtClean="0">
                <a:solidFill>
                  <a:schemeClr val="bg1"/>
                </a:solidFill>
                <a:latin typeface="Arial" panose="020B0604020202020204" pitchFamily="34" charset="0"/>
                <a:cs typeface="Arial" panose="020B0604020202020204" pitchFamily="34" charset="0"/>
              </a:rPr>
              <a:t>базу знаний </a:t>
            </a:r>
            <a:r>
              <a:rPr lang="de-DE" altLang="zh-CN" sz="2000" dirty="0" smtClean="0">
                <a:solidFill>
                  <a:schemeClr val="bg1"/>
                </a:solidFill>
                <a:latin typeface="Arial" panose="020B0604020202020204" pitchFamily="34" charset="0"/>
                <a:cs typeface="Arial" panose="020B0604020202020204" pitchFamily="34" charset="0"/>
              </a:rPr>
              <a:t>– </a:t>
            </a:r>
            <a:r>
              <a:rPr lang="ru-RU" altLang="zh-CN" sz="2000" dirty="0" smtClean="0">
                <a:solidFill>
                  <a:schemeClr val="bg1"/>
                </a:solidFill>
                <a:latin typeface="Arial" panose="020B0604020202020204" pitchFamily="34" charset="0"/>
                <a:cs typeface="Arial" panose="020B0604020202020204" pitchFamily="34" charset="0"/>
              </a:rPr>
              <a:t>научиться процессам взвешивания</a:t>
            </a:r>
            <a:endParaRPr lang="de-DE" altLang="zh-CN" sz="2000" dirty="0">
              <a:solidFill>
                <a:schemeClr val="bg1"/>
              </a:solidFill>
              <a:latin typeface="Arial" panose="020B0604020202020204" pitchFamily="34" charset="0"/>
              <a:cs typeface="Arial" panose="020B0604020202020204" pitchFamily="34" charset="0"/>
            </a:endParaRPr>
          </a:p>
        </p:txBody>
      </p:sp>
      <p:sp>
        <p:nvSpPr>
          <p:cNvPr id="17" name="Pfeil nach rechts 16"/>
          <p:cNvSpPr/>
          <p:nvPr/>
        </p:nvSpPr>
        <p:spPr>
          <a:xfrm>
            <a:off x="364680" y="6402919"/>
            <a:ext cx="1224136" cy="4320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8638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724" y="247274"/>
            <a:ext cx="10515600" cy="792163"/>
          </a:xfrm>
        </p:spPr>
        <p:txBody>
          <a:bodyPr>
            <a:noAutofit/>
          </a:bodyPr>
          <a:lstStyle/>
          <a:p>
            <a:pPr eaLnBrk="1" hangingPunct="1"/>
            <a:r>
              <a:rPr lang="en-GB" altLang="en-US" sz="3200" b="1" dirty="0" smtClean="0">
                <a:latin typeface="Arial Narrow" panose="020B0606020202030204" pitchFamily="34" charset="0"/>
              </a:rPr>
              <a:t>03 </a:t>
            </a:r>
            <a:r>
              <a:rPr lang="ru-RU" altLang="en-US" sz="3200" b="1" dirty="0" smtClean="0">
                <a:latin typeface="Arial Narrow" panose="020B0606020202030204" pitchFamily="34" charset="0"/>
              </a:rPr>
              <a:t>Роль</a:t>
            </a:r>
            <a:r>
              <a:rPr lang="en-GB" altLang="en-US" sz="3200" b="1" dirty="0" smtClean="0">
                <a:latin typeface="Arial Narrow" panose="020B0606020202030204" pitchFamily="34" charset="0"/>
              </a:rPr>
              <a:t> </a:t>
            </a:r>
            <a:r>
              <a:rPr lang="ru-RU" altLang="en-US" sz="3200" b="1" dirty="0" smtClean="0">
                <a:latin typeface="Arial Narrow" panose="020B0606020202030204" pitchFamily="34" charset="0"/>
              </a:rPr>
              <a:t>ФХЗ</a:t>
            </a:r>
            <a:r>
              <a:rPr lang="en-GB" altLang="en-US" sz="3200" b="1" dirty="0" smtClean="0">
                <a:latin typeface="Arial Narrow" panose="020B0606020202030204" pitchFamily="34" charset="0"/>
              </a:rPr>
              <a:t> </a:t>
            </a:r>
            <a:r>
              <a:rPr lang="ru-RU" altLang="en-US" sz="3200" b="1" dirty="0" smtClean="0">
                <a:latin typeface="Arial Narrow" panose="020B0606020202030204" pitchFamily="34" charset="0"/>
              </a:rPr>
              <a:t>в подготовке и повышении квалификации</a:t>
            </a:r>
            <a:r>
              <a:rPr lang="en-GB" altLang="en-US" sz="3200" b="1" dirty="0" smtClean="0">
                <a:latin typeface="Arial Narrow" panose="020B0606020202030204" pitchFamily="34" charset="0"/>
              </a:rPr>
              <a:t/>
            </a:r>
            <a:br>
              <a:rPr lang="en-GB" altLang="en-US" sz="3200" b="1" dirty="0" smtClean="0">
                <a:latin typeface="Arial Narrow" panose="020B0606020202030204" pitchFamily="34" charset="0"/>
              </a:rPr>
            </a:br>
            <a:r>
              <a:rPr lang="en-GB" altLang="en-US" sz="3200" b="1" dirty="0" smtClean="0">
                <a:latin typeface="Arial Narrow" panose="020B0606020202030204" pitchFamily="34" charset="0"/>
              </a:rPr>
              <a:t>     </a:t>
            </a:r>
            <a:r>
              <a:rPr lang="ru-RU" altLang="en-US" sz="3200" b="1" dirty="0" smtClean="0">
                <a:latin typeface="Arial Narrow" panose="020B0606020202030204" pitchFamily="34" charset="0"/>
              </a:rPr>
              <a:t>на местах и в Германии</a:t>
            </a:r>
            <a:endParaRPr lang="en-GB" altLang="en-US" sz="3200" b="1" dirty="0" smtClean="0">
              <a:latin typeface="Arial Narrow" panose="020B0606020202030204" pitchFamily="34" charset="0"/>
            </a:endParaRPr>
          </a:p>
        </p:txBody>
      </p:sp>
      <p:pic>
        <p:nvPicPr>
          <p:cNvPr id="5" name="Picture 4"/>
          <p:cNvPicPr>
            <a:picLocks noChangeAspect="1"/>
          </p:cNvPicPr>
          <p:nvPr/>
        </p:nvPicPr>
        <p:blipFill>
          <a:blip r:embed="rId2"/>
          <a:stretch>
            <a:fillRect/>
          </a:stretch>
        </p:blipFill>
        <p:spPr>
          <a:xfrm>
            <a:off x="2768265" y="1627687"/>
            <a:ext cx="3118259" cy="2237512"/>
          </a:xfrm>
          <a:prstGeom prst="rect">
            <a:avLst/>
          </a:prstGeom>
        </p:spPr>
      </p:pic>
      <p:pic>
        <p:nvPicPr>
          <p:cNvPr id="7" name="Picture 6"/>
          <p:cNvPicPr>
            <a:picLocks noChangeAspect="1"/>
          </p:cNvPicPr>
          <p:nvPr/>
        </p:nvPicPr>
        <p:blipFill rotWithShape="1">
          <a:blip r:embed="rId3"/>
          <a:srcRect l="11725" t="23837" r="63662" b="12470"/>
          <a:stretch/>
        </p:blipFill>
        <p:spPr>
          <a:xfrm>
            <a:off x="6053069" y="1340436"/>
            <a:ext cx="3000777" cy="4365938"/>
          </a:xfrm>
          <a:prstGeom prst="rect">
            <a:avLst/>
          </a:prstGeom>
        </p:spPr>
      </p:pic>
      <p:pic>
        <p:nvPicPr>
          <p:cNvPr id="8" name="Picture 7"/>
          <p:cNvPicPr>
            <a:picLocks noChangeAspect="1"/>
          </p:cNvPicPr>
          <p:nvPr/>
        </p:nvPicPr>
        <p:blipFill>
          <a:blip r:embed="rId4"/>
          <a:stretch>
            <a:fillRect/>
          </a:stretch>
        </p:blipFill>
        <p:spPr>
          <a:xfrm>
            <a:off x="2265809" y="3883478"/>
            <a:ext cx="3637004" cy="2662014"/>
          </a:xfrm>
          <a:prstGeom prst="rect">
            <a:avLst/>
          </a:prstGeom>
        </p:spPr>
      </p:pic>
      <p:sp>
        <p:nvSpPr>
          <p:cNvPr id="9" name="TextBox 8"/>
          <p:cNvSpPr txBox="1"/>
          <p:nvPr/>
        </p:nvSpPr>
        <p:spPr>
          <a:xfrm>
            <a:off x="0" y="1627687"/>
            <a:ext cx="2790669" cy="4093428"/>
          </a:xfrm>
          <a:prstGeom prst="rect">
            <a:avLst/>
          </a:prstGeom>
          <a:noFill/>
        </p:spPr>
        <p:txBody>
          <a:bodyPr wrap="square" rtlCol="0">
            <a:spAutoFit/>
          </a:bodyPr>
          <a:lstStyle/>
          <a:p>
            <a:r>
              <a:rPr lang="ru-RU" sz="2000" dirty="0" smtClean="0">
                <a:latin typeface="Arial Narrow" panose="020B0606020202030204" pitchFamily="34" charset="0"/>
              </a:rPr>
              <a:t>Академический подход</a:t>
            </a:r>
            <a:r>
              <a:rPr lang="de-DE" sz="2000" dirty="0" smtClean="0">
                <a:latin typeface="Arial Narrow" panose="020B0606020202030204" pitchFamily="34" charset="0"/>
              </a:rPr>
              <a:t>:</a:t>
            </a:r>
            <a:endParaRPr lang="en-GB" sz="2000" dirty="0" smtClean="0">
              <a:latin typeface="Arial Narrow" panose="020B0606020202030204" pitchFamily="34" charset="0"/>
            </a:endParaRPr>
          </a:p>
          <a:p>
            <a:pPr marL="342900" indent="-342900">
              <a:buFont typeface="Arial" panose="020B0604020202020204" pitchFamily="34" charset="0"/>
              <a:buChar char="•"/>
            </a:pPr>
            <a:r>
              <a:rPr lang="ru-RU" sz="2000" dirty="0" smtClean="0">
                <a:latin typeface="Arial Narrow" panose="020B0606020202030204" pitchFamily="34" charset="0"/>
              </a:rPr>
              <a:t>«Летняя школа» повышения квалификации китайских специалистов в Пекине в июле</a:t>
            </a:r>
            <a:r>
              <a:rPr lang="en-GB" sz="2000" dirty="0" smtClean="0">
                <a:latin typeface="Arial Narrow" panose="020B0606020202030204" pitchFamily="34" charset="0"/>
              </a:rPr>
              <a:t> 2017</a:t>
            </a:r>
          </a:p>
          <a:p>
            <a:r>
              <a:rPr lang="en-GB" sz="2000" dirty="0" smtClean="0">
                <a:latin typeface="Arial Narrow" panose="020B0606020202030204" pitchFamily="34" charset="0"/>
              </a:rPr>
              <a:t>      </a:t>
            </a:r>
            <a:r>
              <a:rPr lang="ru-RU" sz="2000" dirty="0" smtClean="0">
                <a:latin typeface="Arial Narrow" panose="020B0606020202030204" pitchFamily="34" charset="0"/>
              </a:rPr>
              <a:t>или в </a:t>
            </a:r>
            <a:r>
              <a:rPr lang="ru-RU" sz="2000" dirty="0" err="1" smtClean="0">
                <a:latin typeface="Arial Narrow" panose="020B0606020202030204" pitchFamily="34" charset="0"/>
              </a:rPr>
              <a:t>Ченгду</a:t>
            </a:r>
            <a:endParaRPr lang="en-GB" sz="2000" dirty="0" smtClean="0">
              <a:latin typeface="Arial Narrow" panose="020B0606020202030204" pitchFamily="34" charset="0"/>
            </a:endParaRPr>
          </a:p>
          <a:p>
            <a:r>
              <a:rPr lang="en-GB" sz="2000" dirty="0" smtClean="0">
                <a:latin typeface="Arial Narrow" panose="020B0606020202030204" pitchFamily="34" charset="0"/>
              </a:rPr>
              <a:t> </a:t>
            </a:r>
            <a:r>
              <a:rPr lang="ru-RU" sz="2000" dirty="0" smtClean="0">
                <a:latin typeface="Arial Narrow" panose="020B0606020202030204" pitchFamily="34" charset="0"/>
              </a:rPr>
              <a:t>     в июле</a:t>
            </a:r>
            <a:r>
              <a:rPr lang="en-GB" sz="2000" dirty="0" smtClean="0">
                <a:latin typeface="Arial Narrow" panose="020B0606020202030204" pitchFamily="34" charset="0"/>
              </a:rPr>
              <a:t> </a:t>
            </a:r>
            <a:r>
              <a:rPr lang="en-GB" sz="2000" dirty="0">
                <a:latin typeface="Arial Narrow" panose="020B0606020202030204" pitchFamily="34" charset="0"/>
              </a:rPr>
              <a:t>2018</a:t>
            </a:r>
            <a:endParaRPr lang="en-GB" sz="2000" dirty="0" smtClean="0">
              <a:latin typeface="Arial Narrow" panose="020B0606020202030204" pitchFamily="34" charset="0"/>
            </a:endParaRPr>
          </a:p>
          <a:p>
            <a:pPr marL="342900" indent="-342900">
              <a:buFont typeface="Arial" panose="020B0604020202020204" pitchFamily="34" charset="0"/>
              <a:buChar char="•"/>
            </a:pPr>
            <a:r>
              <a:rPr lang="ru-RU" sz="2000" dirty="0" smtClean="0">
                <a:latin typeface="Arial Narrow" panose="020B0606020202030204" pitchFamily="34" charset="0"/>
              </a:rPr>
              <a:t>Тренинги и     семинары по специальным      темам</a:t>
            </a:r>
            <a:endParaRPr lang="en-GB" sz="2000" dirty="0" smtClean="0">
              <a:latin typeface="Arial Narrow" panose="020B0606020202030204" pitchFamily="34" charset="0"/>
            </a:endParaRPr>
          </a:p>
        </p:txBody>
      </p:sp>
      <p:sp>
        <p:nvSpPr>
          <p:cNvPr id="10" name="Rectangle 9"/>
          <p:cNvSpPr/>
          <p:nvPr/>
        </p:nvSpPr>
        <p:spPr>
          <a:xfrm>
            <a:off x="9204102" y="1787374"/>
            <a:ext cx="2850738" cy="4493538"/>
          </a:xfrm>
          <a:prstGeom prst="rect">
            <a:avLst/>
          </a:prstGeom>
        </p:spPr>
        <p:txBody>
          <a:bodyPr wrap="square">
            <a:spAutoFit/>
          </a:bodyPr>
          <a:lstStyle/>
          <a:p>
            <a:r>
              <a:rPr lang="ru-RU" sz="2200" dirty="0" smtClean="0">
                <a:latin typeface="Arial Narrow" panose="020B0606020202030204" pitchFamily="34" charset="0"/>
              </a:rPr>
              <a:t>На местном уровне</a:t>
            </a:r>
            <a:r>
              <a:rPr lang="en-GB" sz="2200" dirty="0" smtClean="0">
                <a:latin typeface="Arial Narrow" panose="020B0606020202030204" pitchFamily="34" charset="0"/>
              </a:rPr>
              <a:t>:</a:t>
            </a:r>
          </a:p>
          <a:p>
            <a:r>
              <a:rPr lang="ru-RU" sz="2200" dirty="0" smtClean="0">
                <a:latin typeface="Arial Narrow" panose="020B0606020202030204" pitchFamily="34" charset="0"/>
              </a:rPr>
              <a:t>Семинары на местах и экскурсии, а также рабочие семинары </a:t>
            </a:r>
            <a:r>
              <a:rPr lang="en-GB" sz="2200" dirty="0" smtClean="0">
                <a:latin typeface="Arial Narrow" panose="020B0606020202030204" pitchFamily="34" charset="0"/>
              </a:rPr>
              <a:t>– </a:t>
            </a:r>
            <a:r>
              <a:rPr lang="ru-RU" sz="2200" dirty="0" smtClean="0">
                <a:latin typeface="Arial Narrow" panose="020B0606020202030204" pitchFamily="34" charset="0"/>
              </a:rPr>
              <a:t>дискуссии </a:t>
            </a:r>
            <a:r>
              <a:rPr lang="en-GB" sz="2200" dirty="0" smtClean="0">
                <a:latin typeface="Arial Narrow" panose="020B0606020202030204" pitchFamily="34" charset="0"/>
              </a:rPr>
              <a:t>–</a:t>
            </a:r>
            <a:r>
              <a:rPr lang="ru-RU" sz="2200" dirty="0" smtClean="0">
                <a:latin typeface="Arial Narrow" panose="020B0606020202030204" pitchFamily="34" charset="0"/>
              </a:rPr>
              <a:t> и диалог </a:t>
            </a:r>
            <a:r>
              <a:rPr lang="ru-RU" sz="2200" dirty="0" err="1" smtClean="0">
                <a:latin typeface="Arial Narrow" panose="020B0606020202030204" pitchFamily="34" charset="0"/>
              </a:rPr>
              <a:t>Нанчонг</a:t>
            </a:r>
            <a:r>
              <a:rPr lang="de-DE" sz="2200" dirty="0" smtClean="0">
                <a:latin typeface="Arial Narrow" panose="020B0606020202030204" pitchFamily="34" charset="0"/>
              </a:rPr>
              <a:t>, </a:t>
            </a:r>
            <a:r>
              <a:rPr lang="ru-RU" sz="2200" dirty="0" smtClean="0">
                <a:latin typeface="Arial Narrow" panose="020B0606020202030204" pitchFamily="34" charset="0"/>
              </a:rPr>
              <a:t>Сычуань</a:t>
            </a:r>
            <a:r>
              <a:rPr lang="de-DE" sz="2200" dirty="0" smtClean="0">
                <a:latin typeface="Arial Narrow" panose="020B0606020202030204" pitchFamily="34" charset="0"/>
              </a:rPr>
              <a:t>,</a:t>
            </a:r>
            <a:endParaRPr lang="de-DE" sz="2200" dirty="0">
              <a:latin typeface="Arial Narrow" panose="020B0606020202030204" pitchFamily="34" charset="0"/>
            </a:endParaRPr>
          </a:p>
          <a:p>
            <a:r>
              <a:rPr lang="ru-RU" sz="2200" dirty="0" smtClean="0">
                <a:latin typeface="Arial Narrow" panose="020B0606020202030204" pitchFamily="34" charset="0"/>
              </a:rPr>
              <a:t>август </a:t>
            </a:r>
            <a:r>
              <a:rPr lang="de-DE" sz="2200" dirty="0" smtClean="0">
                <a:latin typeface="Arial Narrow" panose="020B0606020202030204" pitchFamily="34" charset="0"/>
              </a:rPr>
              <a:t>2017</a:t>
            </a:r>
          </a:p>
          <a:p>
            <a:endParaRPr lang="de-DE" sz="2200" dirty="0">
              <a:latin typeface="Arial Narrow" panose="020B0606020202030204" pitchFamily="34" charset="0"/>
            </a:endParaRPr>
          </a:p>
          <a:p>
            <a:r>
              <a:rPr lang="ru-RU" sz="2200" dirty="0" smtClean="0">
                <a:latin typeface="Arial Narrow" panose="020B0606020202030204" pitchFamily="34" charset="0"/>
              </a:rPr>
              <a:t>Дополнительно</a:t>
            </a:r>
            <a:r>
              <a:rPr lang="de-DE" sz="2200" dirty="0" smtClean="0">
                <a:latin typeface="Arial Narrow" panose="020B0606020202030204" pitchFamily="34" charset="0"/>
              </a:rPr>
              <a:t>:</a:t>
            </a:r>
          </a:p>
          <a:p>
            <a:r>
              <a:rPr lang="ru-RU" sz="2200" dirty="0" smtClean="0">
                <a:latin typeface="Arial Narrow" panose="020B0606020202030204" pitchFamily="34" charset="0"/>
              </a:rPr>
              <a:t>Экспертные делегации и информационно-ознакомительные поездки в Германию</a:t>
            </a:r>
            <a:endParaRPr lang="en-GB" sz="2200" dirty="0">
              <a:latin typeface="Arial Narrow" panose="020B0606020202030204" pitchFamily="34" charset="0"/>
            </a:endParaRPr>
          </a:p>
        </p:txBody>
      </p:sp>
    </p:spTree>
    <p:extLst>
      <p:ext uri="{BB962C8B-B14F-4D97-AF65-F5344CB8AC3E}">
        <p14:creationId xmlns:p14="http://schemas.microsoft.com/office/powerpoint/2010/main" val="770788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40518" y="635608"/>
            <a:ext cx="6912768" cy="576064"/>
          </a:xfrm>
        </p:spPr>
        <p:txBody>
          <a:bodyPr>
            <a:normAutofit/>
          </a:bodyPr>
          <a:lstStyle/>
          <a:p>
            <a:r>
              <a:rPr lang="ru-RU" sz="2600" dirty="0" smtClean="0">
                <a:latin typeface="Arial" panose="020B0604020202020204" pitchFamily="34" charset="0"/>
                <a:cs typeface="Arial" panose="020B0604020202020204" pitchFamily="34" charset="0"/>
              </a:rPr>
              <a:t>Места проведения проектов</a:t>
            </a:r>
            <a:endParaRPr lang="de-DE" sz="2600" dirty="0">
              <a:latin typeface="Arial" panose="020B0604020202020204" pitchFamily="34" charset="0"/>
              <a:cs typeface="Arial" panose="020B0604020202020204" pitchFamily="34" charset="0"/>
            </a:endParaRPr>
          </a:p>
        </p:txBody>
      </p:sp>
      <p:grpSp>
        <p:nvGrpSpPr>
          <p:cNvPr id="5" name="Group 25"/>
          <p:cNvGrpSpPr>
            <a:grpSpLocks noChangeAspect="1"/>
          </p:cNvGrpSpPr>
          <p:nvPr/>
        </p:nvGrpSpPr>
        <p:grpSpPr bwMode="auto">
          <a:xfrm>
            <a:off x="2927586" y="2420683"/>
            <a:ext cx="4427847" cy="3737969"/>
            <a:chOff x="2001" y="6244"/>
            <a:chExt cx="9752" cy="8236"/>
          </a:xfrm>
        </p:grpSpPr>
        <p:sp>
          <p:nvSpPr>
            <p:cNvPr id="6" name="AutoShape 26"/>
            <p:cNvSpPr>
              <a:spLocks noChangeAspect="1" noChangeArrowheads="1"/>
            </p:cNvSpPr>
            <p:nvPr/>
          </p:nvSpPr>
          <p:spPr bwMode="auto">
            <a:xfrm>
              <a:off x="2001" y="6244"/>
              <a:ext cx="9580" cy="7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7" name="Freeform 37"/>
            <p:cNvSpPr>
              <a:spLocks/>
            </p:cNvSpPr>
            <p:nvPr/>
          </p:nvSpPr>
          <p:spPr bwMode="auto">
            <a:xfrm>
              <a:off x="5563" y="8895"/>
              <a:ext cx="2720" cy="2299"/>
            </a:xfrm>
            <a:custGeom>
              <a:avLst/>
              <a:gdLst/>
              <a:ahLst/>
              <a:cxnLst>
                <a:cxn ang="0">
                  <a:pos x="389" y="11"/>
                </a:cxn>
                <a:cxn ang="0">
                  <a:pos x="426" y="141"/>
                </a:cxn>
                <a:cxn ang="0">
                  <a:pos x="458" y="189"/>
                </a:cxn>
                <a:cxn ang="0">
                  <a:pos x="509" y="251"/>
                </a:cxn>
                <a:cxn ang="0">
                  <a:pos x="606" y="216"/>
                </a:cxn>
                <a:cxn ang="0">
                  <a:pos x="601" y="287"/>
                </a:cxn>
                <a:cxn ang="0">
                  <a:pos x="603" y="334"/>
                </a:cxn>
                <a:cxn ang="0">
                  <a:pos x="676" y="383"/>
                </a:cxn>
                <a:cxn ang="0">
                  <a:pos x="725" y="448"/>
                </a:cxn>
                <a:cxn ang="0">
                  <a:pos x="759" y="427"/>
                </a:cxn>
                <a:cxn ang="0">
                  <a:pos x="833" y="409"/>
                </a:cxn>
                <a:cxn ang="0">
                  <a:pos x="922" y="386"/>
                </a:cxn>
                <a:cxn ang="0">
                  <a:pos x="965" y="411"/>
                </a:cxn>
                <a:cxn ang="0">
                  <a:pos x="921" y="487"/>
                </a:cxn>
                <a:cxn ang="0">
                  <a:pos x="901" y="563"/>
                </a:cxn>
                <a:cxn ang="0">
                  <a:pos x="955" y="604"/>
                </a:cxn>
                <a:cxn ang="0">
                  <a:pos x="1010" y="634"/>
                </a:cxn>
                <a:cxn ang="0">
                  <a:pos x="1053" y="679"/>
                </a:cxn>
                <a:cxn ang="0">
                  <a:pos x="1070" y="792"/>
                </a:cxn>
                <a:cxn ang="0">
                  <a:pos x="1128" y="848"/>
                </a:cxn>
                <a:cxn ang="0">
                  <a:pos x="1199" y="787"/>
                </a:cxn>
                <a:cxn ang="0">
                  <a:pos x="1158" y="735"/>
                </a:cxn>
                <a:cxn ang="0">
                  <a:pos x="1159" y="677"/>
                </a:cxn>
                <a:cxn ang="0">
                  <a:pos x="1224" y="651"/>
                </a:cxn>
                <a:cxn ang="0">
                  <a:pos x="1301" y="685"/>
                </a:cxn>
                <a:cxn ang="0">
                  <a:pos x="1355" y="720"/>
                </a:cxn>
                <a:cxn ang="0">
                  <a:pos x="1299" y="829"/>
                </a:cxn>
                <a:cxn ang="0">
                  <a:pos x="1257" y="897"/>
                </a:cxn>
                <a:cxn ang="0">
                  <a:pos x="1164" y="891"/>
                </a:cxn>
                <a:cxn ang="0">
                  <a:pos x="1154" y="962"/>
                </a:cxn>
                <a:cxn ang="0">
                  <a:pos x="1087" y="1054"/>
                </a:cxn>
                <a:cxn ang="0">
                  <a:pos x="1057" y="1137"/>
                </a:cxn>
                <a:cxn ang="0">
                  <a:pos x="980" y="1120"/>
                </a:cxn>
                <a:cxn ang="0">
                  <a:pos x="903" y="1017"/>
                </a:cxn>
                <a:cxn ang="0">
                  <a:pos x="839" y="957"/>
                </a:cxn>
                <a:cxn ang="0">
                  <a:pos x="781" y="1032"/>
                </a:cxn>
                <a:cxn ang="0">
                  <a:pos x="734" y="1047"/>
                </a:cxn>
                <a:cxn ang="0">
                  <a:pos x="661" y="972"/>
                </a:cxn>
                <a:cxn ang="0">
                  <a:pos x="715" y="972"/>
                </a:cxn>
                <a:cxn ang="0">
                  <a:pos x="745" y="882"/>
                </a:cxn>
                <a:cxn ang="0">
                  <a:pos x="788" y="852"/>
                </a:cxn>
                <a:cxn ang="0">
                  <a:pos x="848" y="765"/>
                </a:cxn>
                <a:cxn ang="0">
                  <a:pos x="815" y="675"/>
                </a:cxn>
                <a:cxn ang="0">
                  <a:pos x="749" y="583"/>
                </a:cxn>
                <a:cxn ang="0">
                  <a:pos x="651" y="525"/>
                </a:cxn>
                <a:cxn ang="0">
                  <a:pos x="616" y="486"/>
                </a:cxn>
                <a:cxn ang="0">
                  <a:pos x="567" y="482"/>
                </a:cxn>
                <a:cxn ang="0">
                  <a:pos x="514" y="433"/>
                </a:cxn>
                <a:cxn ang="0">
                  <a:pos x="432" y="435"/>
                </a:cxn>
                <a:cxn ang="0">
                  <a:pos x="353" y="392"/>
                </a:cxn>
                <a:cxn ang="0">
                  <a:pos x="334" y="471"/>
                </a:cxn>
                <a:cxn ang="0">
                  <a:pos x="222" y="409"/>
                </a:cxn>
                <a:cxn ang="0">
                  <a:pos x="111" y="364"/>
                </a:cxn>
                <a:cxn ang="0">
                  <a:pos x="8" y="240"/>
                </a:cxn>
                <a:cxn ang="0">
                  <a:pos x="83" y="210"/>
                </a:cxn>
                <a:cxn ang="0">
                  <a:pos x="135" y="131"/>
                </a:cxn>
                <a:cxn ang="0">
                  <a:pos x="273" y="87"/>
                </a:cxn>
              </a:cxnLst>
              <a:rect l="0" t="0" r="r" b="b"/>
              <a:pathLst>
                <a:path w="1360" h="1149">
                  <a:moveTo>
                    <a:pt x="321" y="0"/>
                  </a:moveTo>
                  <a:cubicBezTo>
                    <a:pt x="332" y="4"/>
                    <a:pt x="339" y="10"/>
                    <a:pt x="351" y="13"/>
                  </a:cubicBezTo>
                  <a:cubicBezTo>
                    <a:pt x="368" y="11"/>
                    <a:pt x="372" y="9"/>
                    <a:pt x="389" y="11"/>
                  </a:cubicBezTo>
                  <a:cubicBezTo>
                    <a:pt x="394" y="26"/>
                    <a:pt x="404" y="36"/>
                    <a:pt x="413" y="49"/>
                  </a:cubicBezTo>
                  <a:cubicBezTo>
                    <a:pt x="420" y="73"/>
                    <a:pt x="433" y="96"/>
                    <a:pt x="441" y="120"/>
                  </a:cubicBezTo>
                  <a:cubicBezTo>
                    <a:pt x="439" y="141"/>
                    <a:pt x="441" y="136"/>
                    <a:pt x="426" y="141"/>
                  </a:cubicBezTo>
                  <a:cubicBezTo>
                    <a:pt x="429" y="152"/>
                    <a:pt x="430" y="158"/>
                    <a:pt x="441" y="161"/>
                  </a:cubicBezTo>
                  <a:cubicBezTo>
                    <a:pt x="447" y="178"/>
                    <a:pt x="438" y="156"/>
                    <a:pt x="449" y="171"/>
                  </a:cubicBezTo>
                  <a:cubicBezTo>
                    <a:pt x="453" y="176"/>
                    <a:pt x="454" y="183"/>
                    <a:pt x="458" y="189"/>
                  </a:cubicBezTo>
                  <a:cubicBezTo>
                    <a:pt x="461" y="197"/>
                    <a:pt x="465" y="206"/>
                    <a:pt x="469" y="214"/>
                  </a:cubicBezTo>
                  <a:cubicBezTo>
                    <a:pt x="471" y="229"/>
                    <a:pt x="473" y="244"/>
                    <a:pt x="481" y="257"/>
                  </a:cubicBezTo>
                  <a:cubicBezTo>
                    <a:pt x="491" y="256"/>
                    <a:pt x="500" y="254"/>
                    <a:pt x="509" y="251"/>
                  </a:cubicBezTo>
                  <a:cubicBezTo>
                    <a:pt x="514" y="234"/>
                    <a:pt x="530" y="237"/>
                    <a:pt x="546" y="236"/>
                  </a:cubicBezTo>
                  <a:cubicBezTo>
                    <a:pt x="559" y="232"/>
                    <a:pt x="570" y="230"/>
                    <a:pt x="584" y="229"/>
                  </a:cubicBezTo>
                  <a:cubicBezTo>
                    <a:pt x="590" y="221"/>
                    <a:pt x="598" y="221"/>
                    <a:pt x="606" y="216"/>
                  </a:cubicBezTo>
                  <a:cubicBezTo>
                    <a:pt x="625" y="221"/>
                    <a:pt x="622" y="240"/>
                    <a:pt x="625" y="257"/>
                  </a:cubicBezTo>
                  <a:cubicBezTo>
                    <a:pt x="623" y="267"/>
                    <a:pt x="622" y="269"/>
                    <a:pt x="612" y="272"/>
                  </a:cubicBezTo>
                  <a:cubicBezTo>
                    <a:pt x="609" y="281"/>
                    <a:pt x="611" y="284"/>
                    <a:pt x="601" y="287"/>
                  </a:cubicBezTo>
                  <a:cubicBezTo>
                    <a:pt x="598" y="296"/>
                    <a:pt x="592" y="302"/>
                    <a:pt x="588" y="311"/>
                  </a:cubicBezTo>
                  <a:cubicBezTo>
                    <a:pt x="592" y="314"/>
                    <a:pt x="596" y="315"/>
                    <a:pt x="599" y="319"/>
                  </a:cubicBezTo>
                  <a:cubicBezTo>
                    <a:pt x="602" y="323"/>
                    <a:pt x="600" y="330"/>
                    <a:pt x="603" y="334"/>
                  </a:cubicBezTo>
                  <a:cubicBezTo>
                    <a:pt x="606" y="337"/>
                    <a:pt x="612" y="337"/>
                    <a:pt x="616" y="338"/>
                  </a:cubicBezTo>
                  <a:cubicBezTo>
                    <a:pt x="619" y="349"/>
                    <a:pt x="634" y="351"/>
                    <a:pt x="644" y="356"/>
                  </a:cubicBezTo>
                  <a:cubicBezTo>
                    <a:pt x="648" y="368"/>
                    <a:pt x="664" y="381"/>
                    <a:pt x="676" y="383"/>
                  </a:cubicBezTo>
                  <a:cubicBezTo>
                    <a:pt x="686" y="389"/>
                    <a:pt x="688" y="392"/>
                    <a:pt x="691" y="403"/>
                  </a:cubicBezTo>
                  <a:cubicBezTo>
                    <a:pt x="686" y="418"/>
                    <a:pt x="686" y="423"/>
                    <a:pt x="702" y="428"/>
                  </a:cubicBezTo>
                  <a:cubicBezTo>
                    <a:pt x="709" y="437"/>
                    <a:pt x="714" y="444"/>
                    <a:pt x="725" y="448"/>
                  </a:cubicBezTo>
                  <a:cubicBezTo>
                    <a:pt x="729" y="451"/>
                    <a:pt x="730" y="455"/>
                    <a:pt x="734" y="458"/>
                  </a:cubicBezTo>
                  <a:cubicBezTo>
                    <a:pt x="741" y="464"/>
                    <a:pt x="755" y="466"/>
                    <a:pt x="764" y="469"/>
                  </a:cubicBezTo>
                  <a:cubicBezTo>
                    <a:pt x="775" y="465"/>
                    <a:pt x="747" y="430"/>
                    <a:pt x="759" y="427"/>
                  </a:cubicBezTo>
                  <a:cubicBezTo>
                    <a:pt x="766" y="417"/>
                    <a:pt x="788" y="428"/>
                    <a:pt x="777" y="425"/>
                  </a:cubicBezTo>
                  <a:cubicBezTo>
                    <a:pt x="770" y="416"/>
                    <a:pt x="771" y="417"/>
                    <a:pt x="783" y="409"/>
                  </a:cubicBezTo>
                  <a:cubicBezTo>
                    <a:pt x="802" y="411"/>
                    <a:pt x="815" y="414"/>
                    <a:pt x="833" y="409"/>
                  </a:cubicBezTo>
                  <a:cubicBezTo>
                    <a:pt x="846" y="413"/>
                    <a:pt x="855" y="416"/>
                    <a:pt x="869" y="418"/>
                  </a:cubicBezTo>
                  <a:cubicBezTo>
                    <a:pt x="887" y="416"/>
                    <a:pt x="893" y="410"/>
                    <a:pt x="905" y="398"/>
                  </a:cubicBezTo>
                  <a:cubicBezTo>
                    <a:pt x="910" y="393"/>
                    <a:pt x="922" y="386"/>
                    <a:pt x="922" y="386"/>
                  </a:cubicBezTo>
                  <a:cubicBezTo>
                    <a:pt x="927" y="378"/>
                    <a:pt x="936" y="377"/>
                    <a:pt x="944" y="375"/>
                  </a:cubicBezTo>
                  <a:cubicBezTo>
                    <a:pt x="948" y="381"/>
                    <a:pt x="951" y="385"/>
                    <a:pt x="957" y="390"/>
                  </a:cubicBezTo>
                  <a:cubicBezTo>
                    <a:pt x="959" y="398"/>
                    <a:pt x="960" y="404"/>
                    <a:pt x="965" y="411"/>
                  </a:cubicBezTo>
                  <a:cubicBezTo>
                    <a:pt x="969" y="430"/>
                    <a:pt x="964" y="436"/>
                    <a:pt x="952" y="448"/>
                  </a:cubicBezTo>
                  <a:cubicBezTo>
                    <a:pt x="947" y="463"/>
                    <a:pt x="945" y="469"/>
                    <a:pt x="929" y="473"/>
                  </a:cubicBezTo>
                  <a:cubicBezTo>
                    <a:pt x="924" y="489"/>
                    <a:pt x="933" y="477"/>
                    <a:pt x="921" y="487"/>
                  </a:cubicBezTo>
                  <a:cubicBezTo>
                    <a:pt x="917" y="490"/>
                    <a:pt x="910" y="492"/>
                    <a:pt x="908" y="497"/>
                  </a:cubicBezTo>
                  <a:cubicBezTo>
                    <a:pt x="904" y="510"/>
                    <a:pt x="896" y="523"/>
                    <a:pt x="890" y="535"/>
                  </a:cubicBezTo>
                  <a:cubicBezTo>
                    <a:pt x="895" y="561"/>
                    <a:pt x="888" y="554"/>
                    <a:pt x="901" y="563"/>
                  </a:cubicBezTo>
                  <a:cubicBezTo>
                    <a:pt x="904" y="572"/>
                    <a:pt x="913" y="575"/>
                    <a:pt x="922" y="578"/>
                  </a:cubicBezTo>
                  <a:cubicBezTo>
                    <a:pt x="936" y="602"/>
                    <a:pt x="952" y="565"/>
                    <a:pt x="942" y="598"/>
                  </a:cubicBezTo>
                  <a:cubicBezTo>
                    <a:pt x="951" y="604"/>
                    <a:pt x="945" y="601"/>
                    <a:pt x="955" y="604"/>
                  </a:cubicBezTo>
                  <a:cubicBezTo>
                    <a:pt x="959" y="605"/>
                    <a:pt x="967" y="608"/>
                    <a:pt x="967" y="608"/>
                  </a:cubicBezTo>
                  <a:cubicBezTo>
                    <a:pt x="976" y="623"/>
                    <a:pt x="964" y="606"/>
                    <a:pt x="1002" y="615"/>
                  </a:cubicBezTo>
                  <a:cubicBezTo>
                    <a:pt x="1004" y="615"/>
                    <a:pt x="1009" y="632"/>
                    <a:pt x="1010" y="634"/>
                  </a:cubicBezTo>
                  <a:cubicBezTo>
                    <a:pt x="1005" y="650"/>
                    <a:pt x="1000" y="641"/>
                    <a:pt x="1015" y="653"/>
                  </a:cubicBezTo>
                  <a:cubicBezTo>
                    <a:pt x="1026" y="649"/>
                    <a:pt x="1036" y="654"/>
                    <a:pt x="1047" y="657"/>
                  </a:cubicBezTo>
                  <a:cubicBezTo>
                    <a:pt x="1049" y="664"/>
                    <a:pt x="1051" y="671"/>
                    <a:pt x="1053" y="679"/>
                  </a:cubicBezTo>
                  <a:cubicBezTo>
                    <a:pt x="1055" y="699"/>
                    <a:pt x="1058" y="712"/>
                    <a:pt x="1064" y="730"/>
                  </a:cubicBezTo>
                  <a:cubicBezTo>
                    <a:pt x="1062" y="753"/>
                    <a:pt x="1061" y="756"/>
                    <a:pt x="1055" y="773"/>
                  </a:cubicBezTo>
                  <a:cubicBezTo>
                    <a:pt x="1057" y="781"/>
                    <a:pt x="1062" y="789"/>
                    <a:pt x="1070" y="792"/>
                  </a:cubicBezTo>
                  <a:cubicBezTo>
                    <a:pt x="1078" y="800"/>
                    <a:pt x="1083" y="799"/>
                    <a:pt x="1094" y="801"/>
                  </a:cubicBezTo>
                  <a:cubicBezTo>
                    <a:pt x="1102" y="804"/>
                    <a:pt x="1109" y="817"/>
                    <a:pt x="1115" y="825"/>
                  </a:cubicBezTo>
                  <a:cubicBezTo>
                    <a:pt x="1118" y="833"/>
                    <a:pt x="1123" y="841"/>
                    <a:pt x="1128" y="848"/>
                  </a:cubicBezTo>
                  <a:cubicBezTo>
                    <a:pt x="1140" y="846"/>
                    <a:pt x="1145" y="845"/>
                    <a:pt x="1154" y="838"/>
                  </a:cubicBezTo>
                  <a:cubicBezTo>
                    <a:pt x="1156" y="829"/>
                    <a:pt x="1154" y="828"/>
                    <a:pt x="1152" y="820"/>
                  </a:cubicBezTo>
                  <a:cubicBezTo>
                    <a:pt x="1158" y="791"/>
                    <a:pt x="1172" y="790"/>
                    <a:pt x="1199" y="787"/>
                  </a:cubicBezTo>
                  <a:cubicBezTo>
                    <a:pt x="1197" y="771"/>
                    <a:pt x="1188" y="762"/>
                    <a:pt x="1197" y="749"/>
                  </a:cubicBezTo>
                  <a:cubicBezTo>
                    <a:pt x="1194" y="740"/>
                    <a:pt x="1203" y="740"/>
                    <a:pt x="1194" y="735"/>
                  </a:cubicBezTo>
                  <a:cubicBezTo>
                    <a:pt x="1180" y="738"/>
                    <a:pt x="1172" y="738"/>
                    <a:pt x="1158" y="735"/>
                  </a:cubicBezTo>
                  <a:cubicBezTo>
                    <a:pt x="1152" y="728"/>
                    <a:pt x="1148" y="722"/>
                    <a:pt x="1143" y="715"/>
                  </a:cubicBezTo>
                  <a:cubicBezTo>
                    <a:pt x="1145" y="704"/>
                    <a:pt x="1144" y="699"/>
                    <a:pt x="1152" y="692"/>
                  </a:cubicBezTo>
                  <a:cubicBezTo>
                    <a:pt x="1155" y="682"/>
                    <a:pt x="1151" y="682"/>
                    <a:pt x="1159" y="677"/>
                  </a:cubicBezTo>
                  <a:cubicBezTo>
                    <a:pt x="1163" y="671"/>
                    <a:pt x="1157" y="661"/>
                    <a:pt x="1161" y="655"/>
                  </a:cubicBezTo>
                  <a:cubicBezTo>
                    <a:pt x="1165" y="641"/>
                    <a:pt x="1184" y="639"/>
                    <a:pt x="1197" y="632"/>
                  </a:cubicBezTo>
                  <a:cubicBezTo>
                    <a:pt x="1209" y="635"/>
                    <a:pt x="1211" y="647"/>
                    <a:pt x="1224" y="651"/>
                  </a:cubicBezTo>
                  <a:cubicBezTo>
                    <a:pt x="1232" y="657"/>
                    <a:pt x="1233" y="665"/>
                    <a:pt x="1242" y="668"/>
                  </a:cubicBezTo>
                  <a:cubicBezTo>
                    <a:pt x="1251" y="674"/>
                    <a:pt x="1261" y="675"/>
                    <a:pt x="1272" y="677"/>
                  </a:cubicBezTo>
                  <a:cubicBezTo>
                    <a:pt x="1282" y="691"/>
                    <a:pt x="1270" y="678"/>
                    <a:pt x="1301" y="685"/>
                  </a:cubicBezTo>
                  <a:cubicBezTo>
                    <a:pt x="1305" y="686"/>
                    <a:pt x="1308" y="691"/>
                    <a:pt x="1312" y="692"/>
                  </a:cubicBezTo>
                  <a:cubicBezTo>
                    <a:pt x="1317" y="706"/>
                    <a:pt x="1324" y="703"/>
                    <a:pt x="1340" y="705"/>
                  </a:cubicBezTo>
                  <a:cubicBezTo>
                    <a:pt x="1345" y="710"/>
                    <a:pt x="1350" y="714"/>
                    <a:pt x="1355" y="720"/>
                  </a:cubicBezTo>
                  <a:cubicBezTo>
                    <a:pt x="1360" y="736"/>
                    <a:pt x="1359" y="754"/>
                    <a:pt x="1349" y="767"/>
                  </a:cubicBezTo>
                  <a:cubicBezTo>
                    <a:pt x="1347" y="787"/>
                    <a:pt x="1348" y="825"/>
                    <a:pt x="1325" y="833"/>
                  </a:cubicBezTo>
                  <a:cubicBezTo>
                    <a:pt x="1311" y="828"/>
                    <a:pt x="1317" y="827"/>
                    <a:pt x="1299" y="829"/>
                  </a:cubicBezTo>
                  <a:cubicBezTo>
                    <a:pt x="1286" y="833"/>
                    <a:pt x="1273" y="839"/>
                    <a:pt x="1265" y="850"/>
                  </a:cubicBezTo>
                  <a:cubicBezTo>
                    <a:pt x="1267" y="861"/>
                    <a:pt x="1271" y="868"/>
                    <a:pt x="1274" y="878"/>
                  </a:cubicBezTo>
                  <a:cubicBezTo>
                    <a:pt x="1262" y="881"/>
                    <a:pt x="1269" y="894"/>
                    <a:pt x="1257" y="897"/>
                  </a:cubicBezTo>
                  <a:cubicBezTo>
                    <a:pt x="1248" y="909"/>
                    <a:pt x="1221" y="888"/>
                    <a:pt x="1211" y="885"/>
                  </a:cubicBezTo>
                  <a:cubicBezTo>
                    <a:pt x="1198" y="875"/>
                    <a:pt x="1198" y="868"/>
                    <a:pt x="1182" y="863"/>
                  </a:cubicBezTo>
                  <a:cubicBezTo>
                    <a:pt x="1177" y="873"/>
                    <a:pt x="1173" y="886"/>
                    <a:pt x="1164" y="891"/>
                  </a:cubicBezTo>
                  <a:cubicBezTo>
                    <a:pt x="1162" y="898"/>
                    <a:pt x="1158" y="902"/>
                    <a:pt x="1154" y="908"/>
                  </a:cubicBezTo>
                  <a:cubicBezTo>
                    <a:pt x="1152" y="919"/>
                    <a:pt x="1149" y="929"/>
                    <a:pt x="1143" y="938"/>
                  </a:cubicBezTo>
                  <a:cubicBezTo>
                    <a:pt x="1147" y="967"/>
                    <a:pt x="1149" y="943"/>
                    <a:pt x="1154" y="962"/>
                  </a:cubicBezTo>
                  <a:cubicBezTo>
                    <a:pt x="1156" y="981"/>
                    <a:pt x="1158" y="995"/>
                    <a:pt x="1164" y="1013"/>
                  </a:cubicBezTo>
                  <a:cubicBezTo>
                    <a:pt x="1159" y="1035"/>
                    <a:pt x="1115" y="1031"/>
                    <a:pt x="1100" y="1032"/>
                  </a:cubicBezTo>
                  <a:cubicBezTo>
                    <a:pt x="1098" y="1040"/>
                    <a:pt x="1092" y="1046"/>
                    <a:pt x="1087" y="1054"/>
                  </a:cubicBezTo>
                  <a:cubicBezTo>
                    <a:pt x="1090" y="1065"/>
                    <a:pt x="1094" y="1075"/>
                    <a:pt x="1096" y="1086"/>
                  </a:cubicBezTo>
                  <a:cubicBezTo>
                    <a:pt x="1095" y="1101"/>
                    <a:pt x="1098" y="1112"/>
                    <a:pt x="1083" y="1116"/>
                  </a:cubicBezTo>
                  <a:cubicBezTo>
                    <a:pt x="1073" y="1122"/>
                    <a:pt x="1067" y="1134"/>
                    <a:pt x="1057" y="1137"/>
                  </a:cubicBezTo>
                  <a:cubicBezTo>
                    <a:pt x="1050" y="1149"/>
                    <a:pt x="1046" y="1146"/>
                    <a:pt x="1032" y="1144"/>
                  </a:cubicBezTo>
                  <a:cubicBezTo>
                    <a:pt x="1020" y="1137"/>
                    <a:pt x="1008" y="1137"/>
                    <a:pt x="995" y="1133"/>
                  </a:cubicBezTo>
                  <a:cubicBezTo>
                    <a:pt x="989" y="1129"/>
                    <a:pt x="985" y="1124"/>
                    <a:pt x="980" y="1120"/>
                  </a:cubicBezTo>
                  <a:cubicBezTo>
                    <a:pt x="975" y="1104"/>
                    <a:pt x="984" y="1091"/>
                    <a:pt x="967" y="1081"/>
                  </a:cubicBezTo>
                  <a:cubicBezTo>
                    <a:pt x="962" y="1067"/>
                    <a:pt x="966" y="1072"/>
                    <a:pt x="959" y="1064"/>
                  </a:cubicBezTo>
                  <a:cubicBezTo>
                    <a:pt x="955" y="1033"/>
                    <a:pt x="933" y="1020"/>
                    <a:pt x="903" y="1017"/>
                  </a:cubicBezTo>
                  <a:cubicBezTo>
                    <a:pt x="895" y="1014"/>
                    <a:pt x="887" y="1012"/>
                    <a:pt x="878" y="1011"/>
                  </a:cubicBezTo>
                  <a:cubicBezTo>
                    <a:pt x="871" y="1005"/>
                    <a:pt x="867" y="998"/>
                    <a:pt x="860" y="992"/>
                  </a:cubicBezTo>
                  <a:cubicBezTo>
                    <a:pt x="857" y="973"/>
                    <a:pt x="858" y="963"/>
                    <a:pt x="839" y="957"/>
                  </a:cubicBezTo>
                  <a:cubicBezTo>
                    <a:pt x="820" y="959"/>
                    <a:pt x="812" y="963"/>
                    <a:pt x="798" y="974"/>
                  </a:cubicBezTo>
                  <a:cubicBezTo>
                    <a:pt x="795" y="984"/>
                    <a:pt x="788" y="988"/>
                    <a:pt x="779" y="992"/>
                  </a:cubicBezTo>
                  <a:cubicBezTo>
                    <a:pt x="783" y="1009"/>
                    <a:pt x="783" y="1011"/>
                    <a:pt x="781" y="1032"/>
                  </a:cubicBezTo>
                  <a:cubicBezTo>
                    <a:pt x="784" y="1041"/>
                    <a:pt x="777" y="1056"/>
                    <a:pt x="770" y="1062"/>
                  </a:cubicBezTo>
                  <a:cubicBezTo>
                    <a:pt x="768" y="1087"/>
                    <a:pt x="772" y="1084"/>
                    <a:pt x="753" y="1088"/>
                  </a:cubicBezTo>
                  <a:cubicBezTo>
                    <a:pt x="739" y="1083"/>
                    <a:pt x="742" y="1058"/>
                    <a:pt x="734" y="1047"/>
                  </a:cubicBezTo>
                  <a:cubicBezTo>
                    <a:pt x="728" y="1039"/>
                    <a:pt x="712" y="1027"/>
                    <a:pt x="702" y="1024"/>
                  </a:cubicBezTo>
                  <a:cubicBezTo>
                    <a:pt x="694" y="1026"/>
                    <a:pt x="686" y="1028"/>
                    <a:pt x="678" y="1030"/>
                  </a:cubicBezTo>
                  <a:cubicBezTo>
                    <a:pt x="671" y="1025"/>
                    <a:pt x="665" y="986"/>
                    <a:pt x="661" y="972"/>
                  </a:cubicBezTo>
                  <a:cubicBezTo>
                    <a:pt x="662" y="963"/>
                    <a:pt x="663" y="949"/>
                    <a:pt x="666" y="949"/>
                  </a:cubicBezTo>
                  <a:cubicBezTo>
                    <a:pt x="670" y="948"/>
                    <a:pt x="678" y="953"/>
                    <a:pt x="678" y="953"/>
                  </a:cubicBezTo>
                  <a:cubicBezTo>
                    <a:pt x="690" y="962"/>
                    <a:pt x="700" y="969"/>
                    <a:pt x="715" y="972"/>
                  </a:cubicBezTo>
                  <a:cubicBezTo>
                    <a:pt x="746" y="968"/>
                    <a:pt x="730" y="963"/>
                    <a:pt x="743" y="942"/>
                  </a:cubicBezTo>
                  <a:cubicBezTo>
                    <a:pt x="739" y="935"/>
                    <a:pt x="739" y="928"/>
                    <a:pt x="734" y="921"/>
                  </a:cubicBezTo>
                  <a:cubicBezTo>
                    <a:pt x="728" y="900"/>
                    <a:pt x="725" y="889"/>
                    <a:pt x="745" y="882"/>
                  </a:cubicBezTo>
                  <a:cubicBezTo>
                    <a:pt x="750" y="876"/>
                    <a:pt x="761" y="880"/>
                    <a:pt x="768" y="878"/>
                  </a:cubicBezTo>
                  <a:cubicBezTo>
                    <a:pt x="776" y="872"/>
                    <a:pt x="780" y="869"/>
                    <a:pt x="790" y="867"/>
                  </a:cubicBezTo>
                  <a:cubicBezTo>
                    <a:pt x="793" y="859"/>
                    <a:pt x="793" y="859"/>
                    <a:pt x="788" y="852"/>
                  </a:cubicBezTo>
                  <a:cubicBezTo>
                    <a:pt x="791" y="827"/>
                    <a:pt x="795" y="830"/>
                    <a:pt x="815" y="822"/>
                  </a:cubicBezTo>
                  <a:cubicBezTo>
                    <a:pt x="825" y="814"/>
                    <a:pt x="820" y="801"/>
                    <a:pt x="833" y="797"/>
                  </a:cubicBezTo>
                  <a:cubicBezTo>
                    <a:pt x="836" y="786"/>
                    <a:pt x="843" y="776"/>
                    <a:pt x="848" y="765"/>
                  </a:cubicBezTo>
                  <a:cubicBezTo>
                    <a:pt x="840" y="753"/>
                    <a:pt x="840" y="734"/>
                    <a:pt x="826" y="730"/>
                  </a:cubicBezTo>
                  <a:cubicBezTo>
                    <a:pt x="823" y="721"/>
                    <a:pt x="819" y="713"/>
                    <a:pt x="815" y="705"/>
                  </a:cubicBezTo>
                  <a:cubicBezTo>
                    <a:pt x="827" y="698"/>
                    <a:pt x="820" y="685"/>
                    <a:pt x="815" y="675"/>
                  </a:cubicBezTo>
                  <a:cubicBezTo>
                    <a:pt x="814" y="663"/>
                    <a:pt x="813" y="632"/>
                    <a:pt x="798" y="628"/>
                  </a:cubicBezTo>
                  <a:cubicBezTo>
                    <a:pt x="793" y="622"/>
                    <a:pt x="788" y="621"/>
                    <a:pt x="783" y="615"/>
                  </a:cubicBezTo>
                  <a:cubicBezTo>
                    <a:pt x="774" y="583"/>
                    <a:pt x="786" y="586"/>
                    <a:pt x="749" y="583"/>
                  </a:cubicBezTo>
                  <a:cubicBezTo>
                    <a:pt x="726" y="579"/>
                    <a:pt x="727" y="573"/>
                    <a:pt x="708" y="568"/>
                  </a:cubicBezTo>
                  <a:cubicBezTo>
                    <a:pt x="703" y="550"/>
                    <a:pt x="692" y="545"/>
                    <a:pt x="674" y="540"/>
                  </a:cubicBezTo>
                  <a:cubicBezTo>
                    <a:pt x="668" y="533"/>
                    <a:pt x="660" y="528"/>
                    <a:pt x="651" y="525"/>
                  </a:cubicBezTo>
                  <a:cubicBezTo>
                    <a:pt x="648" y="522"/>
                    <a:pt x="643" y="521"/>
                    <a:pt x="640" y="518"/>
                  </a:cubicBezTo>
                  <a:cubicBezTo>
                    <a:pt x="636" y="514"/>
                    <a:pt x="638" y="508"/>
                    <a:pt x="636" y="503"/>
                  </a:cubicBezTo>
                  <a:cubicBezTo>
                    <a:pt x="632" y="496"/>
                    <a:pt x="622" y="491"/>
                    <a:pt x="616" y="486"/>
                  </a:cubicBezTo>
                  <a:cubicBezTo>
                    <a:pt x="591" y="489"/>
                    <a:pt x="607" y="493"/>
                    <a:pt x="601" y="512"/>
                  </a:cubicBezTo>
                  <a:cubicBezTo>
                    <a:pt x="594" y="510"/>
                    <a:pt x="592" y="506"/>
                    <a:pt x="586" y="501"/>
                  </a:cubicBezTo>
                  <a:cubicBezTo>
                    <a:pt x="582" y="490"/>
                    <a:pt x="576" y="488"/>
                    <a:pt x="567" y="482"/>
                  </a:cubicBezTo>
                  <a:cubicBezTo>
                    <a:pt x="564" y="473"/>
                    <a:pt x="560" y="472"/>
                    <a:pt x="552" y="467"/>
                  </a:cubicBezTo>
                  <a:cubicBezTo>
                    <a:pt x="547" y="458"/>
                    <a:pt x="541" y="453"/>
                    <a:pt x="531" y="450"/>
                  </a:cubicBezTo>
                  <a:cubicBezTo>
                    <a:pt x="529" y="444"/>
                    <a:pt x="520" y="435"/>
                    <a:pt x="514" y="433"/>
                  </a:cubicBezTo>
                  <a:cubicBezTo>
                    <a:pt x="508" y="427"/>
                    <a:pt x="500" y="420"/>
                    <a:pt x="492" y="418"/>
                  </a:cubicBezTo>
                  <a:cubicBezTo>
                    <a:pt x="473" y="420"/>
                    <a:pt x="471" y="428"/>
                    <a:pt x="454" y="422"/>
                  </a:cubicBezTo>
                  <a:cubicBezTo>
                    <a:pt x="446" y="429"/>
                    <a:pt x="443" y="432"/>
                    <a:pt x="432" y="435"/>
                  </a:cubicBezTo>
                  <a:cubicBezTo>
                    <a:pt x="426" y="425"/>
                    <a:pt x="420" y="415"/>
                    <a:pt x="409" y="411"/>
                  </a:cubicBezTo>
                  <a:cubicBezTo>
                    <a:pt x="403" y="406"/>
                    <a:pt x="398" y="405"/>
                    <a:pt x="391" y="403"/>
                  </a:cubicBezTo>
                  <a:cubicBezTo>
                    <a:pt x="383" y="393"/>
                    <a:pt x="365" y="393"/>
                    <a:pt x="353" y="392"/>
                  </a:cubicBezTo>
                  <a:cubicBezTo>
                    <a:pt x="345" y="394"/>
                    <a:pt x="351" y="398"/>
                    <a:pt x="343" y="403"/>
                  </a:cubicBezTo>
                  <a:cubicBezTo>
                    <a:pt x="347" y="412"/>
                    <a:pt x="340" y="411"/>
                    <a:pt x="344" y="422"/>
                  </a:cubicBezTo>
                  <a:cubicBezTo>
                    <a:pt x="343" y="434"/>
                    <a:pt x="351" y="465"/>
                    <a:pt x="334" y="471"/>
                  </a:cubicBezTo>
                  <a:cubicBezTo>
                    <a:pt x="329" y="490"/>
                    <a:pt x="298" y="473"/>
                    <a:pt x="284" y="469"/>
                  </a:cubicBezTo>
                  <a:cubicBezTo>
                    <a:pt x="279" y="453"/>
                    <a:pt x="267" y="446"/>
                    <a:pt x="254" y="435"/>
                  </a:cubicBezTo>
                  <a:cubicBezTo>
                    <a:pt x="248" y="425"/>
                    <a:pt x="233" y="412"/>
                    <a:pt x="222" y="409"/>
                  </a:cubicBezTo>
                  <a:cubicBezTo>
                    <a:pt x="212" y="403"/>
                    <a:pt x="203" y="397"/>
                    <a:pt x="192" y="394"/>
                  </a:cubicBezTo>
                  <a:cubicBezTo>
                    <a:pt x="182" y="388"/>
                    <a:pt x="173" y="382"/>
                    <a:pt x="162" y="379"/>
                  </a:cubicBezTo>
                  <a:cubicBezTo>
                    <a:pt x="147" y="369"/>
                    <a:pt x="128" y="366"/>
                    <a:pt x="111" y="364"/>
                  </a:cubicBezTo>
                  <a:cubicBezTo>
                    <a:pt x="81" y="366"/>
                    <a:pt x="53" y="366"/>
                    <a:pt x="23" y="362"/>
                  </a:cubicBezTo>
                  <a:cubicBezTo>
                    <a:pt x="18" y="333"/>
                    <a:pt x="20" y="334"/>
                    <a:pt x="6" y="313"/>
                  </a:cubicBezTo>
                  <a:cubicBezTo>
                    <a:pt x="0" y="292"/>
                    <a:pt x="5" y="262"/>
                    <a:pt x="8" y="240"/>
                  </a:cubicBezTo>
                  <a:cubicBezTo>
                    <a:pt x="9" y="231"/>
                    <a:pt x="27" y="221"/>
                    <a:pt x="27" y="221"/>
                  </a:cubicBezTo>
                  <a:cubicBezTo>
                    <a:pt x="30" y="216"/>
                    <a:pt x="42" y="212"/>
                    <a:pt x="42" y="212"/>
                  </a:cubicBezTo>
                  <a:cubicBezTo>
                    <a:pt x="56" y="216"/>
                    <a:pt x="69" y="213"/>
                    <a:pt x="83" y="210"/>
                  </a:cubicBezTo>
                  <a:cubicBezTo>
                    <a:pt x="93" y="204"/>
                    <a:pt x="93" y="197"/>
                    <a:pt x="102" y="191"/>
                  </a:cubicBezTo>
                  <a:cubicBezTo>
                    <a:pt x="108" y="178"/>
                    <a:pt x="111" y="157"/>
                    <a:pt x="122" y="148"/>
                  </a:cubicBezTo>
                  <a:cubicBezTo>
                    <a:pt x="125" y="139"/>
                    <a:pt x="127" y="136"/>
                    <a:pt x="135" y="131"/>
                  </a:cubicBezTo>
                  <a:cubicBezTo>
                    <a:pt x="142" y="123"/>
                    <a:pt x="156" y="116"/>
                    <a:pt x="167" y="114"/>
                  </a:cubicBezTo>
                  <a:cubicBezTo>
                    <a:pt x="174" y="105"/>
                    <a:pt x="187" y="104"/>
                    <a:pt x="197" y="101"/>
                  </a:cubicBezTo>
                  <a:cubicBezTo>
                    <a:pt x="212" y="82"/>
                    <a:pt x="270" y="87"/>
                    <a:pt x="273" y="87"/>
                  </a:cubicBezTo>
                  <a:cubicBezTo>
                    <a:pt x="282" y="84"/>
                    <a:pt x="287" y="86"/>
                    <a:pt x="297" y="85"/>
                  </a:cubicBezTo>
                  <a:cubicBezTo>
                    <a:pt x="305" y="57"/>
                    <a:pt x="299" y="22"/>
                    <a:pt x="321" y="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8" name="Freeform 27"/>
            <p:cNvSpPr>
              <a:spLocks/>
            </p:cNvSpPr>
            <p:nvPr/>
          </p:nvSpPr>
          <p:spPr bwMode="auto">
            <a:xfrm>
              <a:off x="10585" y="11208"/>
              <a:ext cx="208" cy="188"/>
            </a:xfrm>
            <a:custGeom>
              <a:avLst/>
              <a:gdLst/>
              <a:ahLst/>
              <a:cxnLst>
                <a:cxn ang="0">
                  <a:pos x="30" y="3"/>
                </a:cxn>
                <a:cxn ang="0">
                  <a:pos x="45" y="1"/>
                </a:cxn>
                <a:cxn ang="0">
                  <a:pos x="60" y="7"/>
                </a:cxn>
                <a:cxn ang="0">
                  <a:pos x="82" y="18"/>
                </a:cxn>
                <a:cxn ang="0">
                  <a:pos x="94" y="33"/>
                </a:cxn>
                <a:cxn ang="0">
                  <a:pos x="102" y="46"/>
                </a:cxn>
                <a:cxn ang="0">
                  <a:pos x="90" y="70"/>
                </a:cxn>
                <a:cxn ang="0">
                  <a:pos x="70" y="75"/>
                </a:cxn>
                <a:cxn ang="0">
                  <a:pos x="61" y="94"/>
                </a:cxn>
                <a:cxn ang="0">
                  <a:pos x="46" y="87"/>
                </a:cxn>
                <a:cxn ang="0">
                  <a:pos x="34" y="93"/>
                </a:cxn>
                <a:cxn ang="0">
                  <a:pos x="25" y="81"/>
                </a:cxn>
                <a:cxn ang="0">
                  <a:pos x="13" y="69"/>
                </a:cxn>
                <a:cxn ang="0">
                  <a:pos x="7" y="51"/>
                </a:cxn>
                <a:cxn ang="0">
                  <a:pos x="2" y="30"/>
                </a:cxn>
                <a:cxn ang="0">
                  <a:pos x="12" y="7"/>
                </a:cxn>
                <a:cxn ang="0">
                  <a:pos x="30" y="3"/>
                </a:cxn>
              </a:cxnLst>
              <a:rect l="0" t="0" r="r" b="b"/>
              <a:pathLst>
                <a:path w="104" h="94">
                  <a:moveTo>
                    <a:pt x="30" y="3"/>
                  </a:moveTo>
                  <a:cubicBezTo>
                    <a:pt x="36" y="0"/>
                    <a:pt x="39" y="0"/>
                    <a:pt x="45" y="1"/>
                  </a:cubicBezTo>
                  <a:cubicBezTo>
                    <a:pt x="50" y="5"/>
                    <a:pt x="54" y="6"/>
                    <a:pt x="60" y="7"/>
                  </a:cubicBezTo>
                  <a:cubicBezTo>
                    <a:pt x="68" y="11"/>
                    <a:pt x="75" y="13"/>
                    <a:pt x="82" y="18"/>
                  </a:cubicBezTo>
                  <a:cubicBezTo>
                    <a:pt x="85" y="24"/>
                    <a:pt x="88" y="30"/>
                    <a:pt x="94" y="33"/>
                  </a:cubicBezTo>
                  <a:cubicBezTo>
                    <a:pt x="97" y="37"/>
                    <a:pt x="100" y="41"/>
                    <a:pt x="102" y="46"/>
                  </a:cubicBezTo>
                  <a:cubicBezTo>
                    <a:pt x="104" y="58"/>
                    <a:pt x="103" y="68"/>
                    <a:pt x="90" y="70"/>
                  </a:cubicBezTo>
                  <a:cubicBezTo>
                    <a:pt x="83" y="73"/>
                    <a:pt x="77" y="72"/>
                    <a:pt x="70" y="75"/>
                  </a:cubicBezTo>
                  <a:cubicBezTo>
                    <a:pt x="69" y="82"/>
                    <a:pt x="64" y="87"/>
                    <a:pt x="61" y="94"/>
                  </a:cubicBezTo>
                  <a:cubicBezTo>
                    <a:pt x="56" y="90"/>
                    <a:pt x="53" y="88"/>
                    <a:pt x="46" y="87"/>
                  </a:cubicBezTo>
                  <a:cubicBezTo>
                    <a:pt x="41" y="91"/>
                    <a:pt x="41" y="94"/>
                    <a:pt x="34" y="93"/>
                  </a:cubicBezTo>
                  <a:cubicBezTo>
                    <a:pt x="29" y="90"/>
                    <a:pt x="28" y="86"/>
                    <a:pt x="25" y="81"/>
                  </a:cubicBezTo>
                  <a:cubicBezTo>
                    <a:pt x="24" y="71"/>
                    <a:pt x="23" y="71"/>
                    <a:pt x="13" y="69"/>
                  </a:cubicBezTo>
                  <a:cubicBezTo>
                    <a:pt x="2" y="63"/>
                    <a:pt x="0" y="61"/>
                    <a:pt x="7" y="51"/>
                  </a:cubicBezTo>
                  <a:cubicBezTo>
                    <a:pt x="5" y="44"/>
                    <a:pt x="4" y="37"/>
                    <a:pt x="2" y="30"/>
                  </a:cubicBezTo>
                  <a:cubicBezTo>
                    <a:pt x="3" y="22"/>
                    <a:pt x="5" y="11"/>
                    <a:pt x="12" y="7"/>
                  </a:cubicBezTo>
                  <a:cubicBezTo>
                    <a:pt x="17" y="4"/>
                    <a:pt x="30" y="3"/>
                    <a:pt x="30" y="3"/>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9" name="Freeform 28"/>
            <p:cNvSpPr>
              <a:spLocks/>
            </p:cNvSpPr>
            <p:nvPr/>
          </p:nvSpPr>
          <p:spPr bwMode="auto">
            <a:xfrm>
              <a:off x="7695" y="11276"/>
              <a:ext cx="904" cy="866"/>
            </a:xfrm>
            <a:custGeom>
              <a:avLst/>
              <a:gdLst/>
              <a:ahLst/>
              <a:cxnLst>
                <a:cxn ang="0">
                  <a:pos x="343" y="12"/>
                </a:cxn>
                <a:cxn ang="0">
                  <a:pos x="388" y="33"/>
                </a:cxn>
                <a:cxn ang="0">
                  <a:pos x="436" y="64"/>
                </a:cxn>
                <a:cxn ang="0">
                  <a:pos x="446" y="88"/>
                </a:cxn>
                <a:cxn ang="0">
                  <a:pos x="423" y="142"/>
                </a:cxn>
                <a:cxn ang="0">
                  <a:pos x="380" y="162"/>
                </a:cxn>
                <a:cxn ang="0">
                  <a:pos x="296" y="169"/>
                </a:cxn>
                <a:cxn ang="0">
                  <a:pos x="299" y="219"/>
                </a:cxn>
                <a:cxn ang="0">
                  <a:pos x="311" y="265"/>
                </a:cxn>
                <a:cxn ang="0">
                  <a:pos x="337" y="283"/>
                </a:cxn>
                <a:cxn ang="0">
                  <a:pos x="359" y="307"/>
                </a:cxn>
                <a:cxn ang="0">
                  <a:pos x="376" y="363"/>
                </a:cxn>
                <a:cxn ang="0">
                  <a:pos x="352" y="433"/>
                </a:cxn>
                <a:cxn ang="0">
                  <a:pos x="325" y="418"/>
                </a:cxn>
                <a:cxn ang="0">
                  <a:pos x="296" y="379"/>
                </a:cxn>
                <a:cxn ang="0">
                  <a:pos x="275" y="324"/>
                </a:cxn>
                <a:cxn ang="0">
                  <a:pos x="248" y="343"/>
                </a:cxn>
                <a:cxn ang="0">
                  <a:pos x="221" y="330"/>
                </a:cxn>
                <a:cxn ang="0">
                  <a:pos x="191" y="339"/>
                </a:cxn>
                <a:cxn ang="0">
                  <a:pos x="137" y="361"/>
                </a:cxn>
                <a:cxn ang="0">
                  <a:pos x="121" y="402"/>
                </a:cxn>
                <a:cxn ang="0">
                  <a:pos x="83" y="385"/>
                </a:cxn>
                <a:cxn ang="0">
                  <a:pos x="65" y="360"/>
                </a:cxn>
                <a:cxn ang="0">
                  <a:pos x="59" y="336"/>
                </a:cxn>
                <a:cxn ang="0">
                  <a:pos x="38" y="324"/>
                </a:cxn>
                <a:cxn ang="0">
                  <a:pos x="8" y="292"/>
                </a:cxn>
                <a:cxn ang="0">
                  <a:pos x="17" y="237"/>
                </a:cxn>
                <a:cxn ang="0">
                  <a:pos x="142" y="220"/>
                </a:cxn>
                <a:cxn ang="0">
                  <a:pos x="178" y="192"/>
                </a:cxn>
                <a:cxn ang="0">
                  <a:pos x="200" y="151"/>
                </a:cxn>
                <a:cxn ang="0">
                  <a:pos x="242" y="124"/>
                </a:cxn>
                <a:cxn ang="0">
                  <a:pos x="269" y="61"/>
                </a:cxn>
                <a:cxn ang="0">
                  <a:pos x="307" y="10"/>
                </a:cxn>
              </a:cxnLst>
              <a:rect l="0" t="0" r="r" b="b"/>
              <a:pathLst>
                <a:path w="452" h="433">
                  <a:moveTo>
                    <a:pt x="317" y="0"/>
                  </a:moveTo>
                  <a:cubicBezTo>
                    <a:pt x="323" y="8"/>
                    <a:pt x="333" y="10"/>
                    <a:pt x="343" y="12"/>
                  </a:cubicBezTo>
                  <a:cubicBezTo>
                    <a:pt x="349" y="16"/>
                    <a:pt x="353" y="27"/>
                    <a:pt x="358" y="34"/>
                  </a:cubicBezTo>
                  <a:cubicBezTo>
                    <a:pt x="372" y="32"/>
                    <a:pt x="367" y="31"/>
                    <a:pt x="388" y="33"/>
                  </a:cubicBezTo>
                  <a:cubicBezTo>
                    <a:pt x="395" y="42"/>
                    <a:pt x="407" y="44"/>
                    <a:pt x="418" y="46"/>
                  </a:cubicBezTo>
                  <a:cubicBezTo>
                    <a:pt x="428" y="53"/>
                    <a:pt x="422" y="62"/>
                    <a:pt x="436" y="64"/>
                  </a:cubicBezTo>
                  <a:cubicBezTo>
                    <a:pt x="441" y="68"/>
                    <a:pt x="443" y="72"/>
                    <a:pt x="448" y="75"/>
                  </a:cubicBezTo>
                  <a:cubicBezTo>
                    <a:pt x="452" y="81"/>
                    <a:pt x="450" y="83"/>
                    <a:pt x="446" y="88"/>
                  </a:cubicBezTo>
                  <a:cubicBezTo>
                    <a:pt x="444" y="98"/>
                    <a:pt x="443" y="96"/>
                    <a:pt x="445" y="109"/>
                  </a:cubicBezTo>
                  <a:cubicBezTo>
                    <a:pt x="442" y="146"/>
                    <a:pt x="452" y="136"/>
                    <a:pt x="423" y="142"/>
                  </a:cubicBezTo>
                  <a:cubicBezTo>
                    <a:pt x="418" y="145"/>
                    <a:pt x="407" y="145"/>
                    <a:pt x="400" y="146"/>
                  </a:cubicBezTo>
                  <a:cubicBezTo>
                    <a:pt x="395" y="155"/>
                    <a:pt x="389" y="157"/>
                    <a:pt x="380" y="162"/>
                  </a:cubicBezTo>
                  <a:cubicBezTo>
                    <a:pt x="361" y="160"/>
                    <a:pt x="344" y="167"/>
                    <a:pt x="325" y="165"/>
                  </a:cubicBezTo>
                  <a:cubicBezTo>
                    <a:pt x="315" y="167"/>
                    <a:pt x="307" y="168"/>
                    <a:pt x="296" y="169"/>
                  </a:cubicBezTo>
                  <a:cubicBezTo>
                    <a:pt x="289" y="172"/>
                    <a:pt x="287" y="172"/>
                    <a:pt x="286" y="180"/>
                  </a:cubicBezTo>
                  <a:cubicBezTo>
                    <a:pt x="290" y="207"/>
                    <a:pt x="279" y="204"/>
                    <a:pt x="299" y="219"/>
                  </a:cubicBezTo>
                  <a:cubicBezTo>
                    <a:pt x="303" y="231"/>
                    <a:pt x="303" y="244"/>
                    <a:pt x="299" y="256"/>
                  </a:cubicBezTo>
                  <a:cubicBezTo>
                    <a:pt x="302" y="263"/>
                    <a:pt x="305" y="261"/>
                    <a:pt x="311" y="265"/>
                  </a:cubicBezTo>
                  <a:cubicBezTo>
                    <a:pt x="315" y="272"/>
                    <a:pt x="317" y="273"/>
                    <a:pt x="325" y="274"/>
                  </a:cubicBezTo>
                  <a:cubicBezTo>
                    <a:pt x="330" y="277"/>
                    <a:pt x="334" y="278"/>
                    <a:pt x="337" y="283"/>
                  </a:cubicBezTo>
                  <a:cubicBezTo>
                    <a:pt x="338" y="292"/>
                    <a:pt x="336" y="296"/>
                    <a:pt x="346" y="298"/>
                  </a:cubicBezTo>
                  <a:cubicBezTo>
                    <a:pt x="350" y="301"/>
                    <a:pt x="355" y="304"/>
                    <a:pt x="359" y="307"/>
                  </a:cubicBezTo>
                  <a:cubicBezTo>
                    <a:pt x="363" y="313"/>
                    <a:pt x="366" y="321"/>
                    <a:pt x="373" y="322"/>
                  </a:cubicBezTo>
                  <a:cubicBezTo>
                    <a:pt x="380" y="333"/>
                    <a:pt x="374" y="350"/>
                    <a:pt x="376" y="363"/>
                  </a:cubicBezTo>
                  <a:cubicBezTo>
                    <a:pt x="374" y="386"/>
                    <a:pt x="374" y="386"/>
                    <a:pt x="368" y="402"/>
                  </a:cubicBezTo>
                  <a:cubicBezTo>
                    <a:pt x="366" y="414"/>
                    <a:pt x="362" y="426"/>
                    <a:pt x="352" y="433"/>
                  </a:cubicBezTo>
                  <a:cubicBezTo>
                    <a:pt x="343" y="432"/>
                    <a:pt x="340" y="431"/>
                    <a:pt x="332" y="429"/>
                  </a:cubicBezTo>
                  <a:cubicBezTo>
                    <a:pt x="325" y="426"/>
                    <a:pt x="329" y="423"/>
                    <a:pt x="325" y="418"/>
                  </a:cubicBezTo>
                  <a:cubicBezTo>
                    <a:pt x="321" y="412"/>
                    <a:pt x="311" y="411"/>
                    <a:pt x="305" y="409"/>
                  </a:cubicBezTo>
                  <a:cubicBezTo>
                    <a:pt x="298" y="400"/>
                    <a:pt x="300" y="389"/>
                    <a:pt x="296" y="379"/>
                  </a:cubicBezTo>
                  <a:cubicBezTo>
                    <a:pt x="294" y="370"/>
                    <a:pt x="290" y="363"/>
                    <a:pt x="287" y="355"/>
                  </a:cubicBezTo>
                  <a:cubicBezTo>
                    <a:pt x="286" y="346"/>
                    <a:pt x="284" y="326"/>
                    <a:pt x="275" y="324"/>
                  </a:cubicBezTo>
                  <a:cubicBezTo>
                    <a:pt x="265" y="326"/>
                    <a:pt x="272" y="329"/>
                    <a:pt x="263" y="331"/>
                  </a:cubicBezTo>
                  <a:cubicBezTo>
                    <a:pt x="262" y="337"/>
                    <a:pt x="254" y="342"/>
                    <a:pt x="248" y="343"/>
                  </a:cubicBezTo>
                  <a:cubicBezTo>
                    <a:pt x="242" y="348"/>
                    <a:pt x="240" y="348"/>
                    <a:pt x="233" y="346"/>
                  </a:cubicBezTo>
                  <a:cubicBezTo>
                    <a:pt x="228" y="339"/>
                    <a:pt x="229" y="335"/>
                    <a:pt x="221" y="330"/>
                  </a:cubicBezTo>
                  <a:cubicBezTo>
                    <a:pt x="220" y="323"/>
                    <a:pt x="208" y="321"/>
                    <a:pt x="202" y="316"/>
                  </a:cubicBezTo>
                  <a:cubicBezTo>
                    <a:pt x="199" y="324"/>
                    <a:pt x="195" y="332"/>
                    <a:pt x="191" y="339"/>
                  </a:cubicBezTo>
                  <a:cubicBezTo>
                    <a:pt x="197" y="351"/>
                    <a:pt x="186" y="357"/>
                    <a:pt x="178" y="363"/>
                  </a:cubicBezTo>
                  <a:cubicBezTo>
                    <a:pt x="161" y="361"/>
                    <a:pt x="156" y="360"/>
                    <a:pt x="137" y="361"/>
                  </a:cubicBezTo>
                  <a:cubicBezTo>
                    <a:pt x="129" y="367"/>
                    <a:pt x="136" y="371"/>
                    <a:pt x="139" y="378"/>
                  </a:cubicBezTo>
                  <a:cubicBezTo>
                    <a:pt x="137" y="393"/>
                    <a:pt x="134" y="396"/>
                    <a:pt x="121" y="402"/>
                  </a:cubicBezTo>
                  <a:cubicBezTo>
                    <a:pt x="110" y="395"/>
                    <a:pt x="102" y="386"/>
                    <a:pt x="89" y="384"/>
                  </a:cubicBezTo>
                  <a:cubicBezTo>
                    <a:pt x="87" y="384"/>
                    <a:pt x="85" y="386"/>
                    <a:pt x="83" y="385"/>
                  </a:cubicBezTo>
                  <a:cubicBezTo>
                    <a:pt x="80" y="383"/>
                    <a:pt x="82" y="377"/>
                    <a:pt x="80" y="373"/>
                  </a:cubicBezTo>
                  <a:cubicBezTo>
                    <a:pt x="77" y="366"/>
                    <a:pt x="73" y="362"/>
                    <a:pt x="65" y="360"/>
                  </a:cubicBezTo>
                  <a:cubicBezTo>
                    <a:pt x="62" y="355"/>
                    <a:pt x="59" y="352"/>
                    <a:pt x="58" y="346"/>
                  </a:cubicBezTo>
                  <a:cubicBezTo>
                    <a:pt x="58" y="343"/>
                    <a:pt x="58" y="339"/>
                    <a:pt x="59" y="336"/>
                  </a:cubicBezTo>
                  <a:cubicBezTo>
                    <a:pt x="61" y="333"/>
                    <a:pt x="63" y="334"/>
                    <a:pt x="63" y="334"/>
                  </a:cubicBezTo>
                  <a:cubicBezTo>
                    <a:pt x="43" y="332"/>
                    <a:pt x="51" y="327"/>
                    <a:pt x="38" y="324"/>
                  </a:cubicBezTo>
                  <a:cubicBezTo>
                    <a:pt x="36" y="315"/>
                    <a:pt x="33" y="308"/>
                    <a:pt x="23" y="306"/>
                  </a:cubicBezTo>
                  <a:cubicBezTo>
                    <a:pt x="17" y="301"/>
                    <a:pt x="16" y="295"/>
                    <a:pt x="8" y="292"/>
                  </a:cubicBezTo>
                  <a:cubicBezTo>
                    <a:pt x="0" y="281"/>
                    <a:pt x="2" y="269"/>
                    <a:pt x="7" y="256"/>
                  </a:cubicBezTo>
                  <a:cubicBezTo>
                    <a:pt x="8" y="248"/>
                    <a:pt x="12" y="243"/>
                    <a:pt x="17" y="237"/>
                  </a:cubicBezTo>
                  <a:cubicBezTo>
                    <a:pt x="41" y="237"/>
                    <a:pt x="98" y="243"/>
                    <a:pt x="130" y="237"/>
                  </a:cubicBezTo>
                  <a:cubicBezTo>
                    <a:pt x="136" y="232"/>
                    <a:pt x="137" y="226"/>
                    <a:pt x="142" y="220"/>
                  </a:cubicBezTo>
                  <a:cubicBezTo>
                    <a:pt x="146" y="215"/>
                    <a:pt x="155" y="211"/>
                    <a:pt x="160" y="208"/>
                  </a:cubicBezTo>
                  <a:cubicBezTo>
                    <a:pt x="162" y="197"/>
                    <a:pt x="167" y="194"/>
                    <a:pt x="178" y="192"/>
                  </a:cubicBezTo>
                  <a:cubicBezTo>
                    <a:pt x="180" y="183"/>
                    <a:pt x="181" y="173"/>
                    <a:pt x="187" y="165"/>
                  </a:cubicBezTo>
                  <a:cubicBezTo>
                    <a:pt x="188" y="159"/>
                    <a:pt x="194" y="154"/>
                    <a:pt x="200" y="151"/>
                  </a:cubicBezTo>
                  <a:cubicBezTo>
                    <a:pt x="205" y="144"/>
                    <a:pt x="218" y="137"/>
                    <a:pt x="226" y="135"/>
                  </a:cubicBezTo>
                  <a:cubicBezTo>
                    <a:pt x="232" y="132"/>
                    <a:pt x="236" y="127"/>
                    <a:pt x="242" y="124"/>
                  </a:cubicBezTo>
                  <a:cubicBezTo>
                    <a:pt x="249" y="110"/>
                    <a:pt x="246" y="97"/>
                    <a:pt x="256" y="84"/>
                  </a:cubicBezTo>
                  <a:cubicBezTo>
                    <a:pt x="258" y="75"/>
                    <a:pt x="264" y="69"/>
                    <a:pt x="269" y="61"/>
                  </a:cubicBezTo>
                  <a:cubicBezTo>
                    <a:pt x="267" y="39"/>
                    <a:pt x="274" y="38"/>
                    <a:pt x="287" y="25"/>
                  </a:cubicBezTo>
                  <a:cubicBezTo>
                    <a:pt x="295" y="17"/>
                    <a:pt x="296" y="13"/>
                    <a:pt x="307" y="10"/>
                  </a:cubicBezTo>
                  <a:cubicBezTo>
                    <a:pt x="311" y="7"/>
                    <a:pt x="313" y="3"/>
                    <a:pt x="317" y="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0" name="Freeform 29"/>
            <p:cNvSpPr>
              <a:spLocks/>
            </p:cNvSpPr>
            <p:nvPr/>
          </p:nvSpPr>
          <p:spPr bwMode="auto">
            <a:xfrm>
              <a:off x="8521" y="9351"/>
              <a:ext cx="680" cy="1413"/>
            </a:xfrm>
            <a:custGeom>
              <a:avLst/>
              <a:gdLst/>
              <a:ahLst/>
              <a:cxnLst>
                <a:cxn ang="0">
                  <a:pos x="304" y="12"/>
                </a:cxn>
                <a:cxn ang="0">
                  <a:pos x="316" y="39"/>
                </a:cxn>
                <a:cxn ang="0">
                  <a:pos x="290" y="61"/>
                </a:cxn>
                <a:cxn ang="0">
                  <a:pos x="316" y="103"/>
                </a:cxn>
                <a:cxn ang="0">
                  <a:pos x="326" y="160"/>
                </a:cxn>
                <a:cxn ang="0">
                  <a:pos x="317" y="178"/>
                </a:cxn>
                <a:cxn ang="0">
                  <a:pos x="281" y="196"/>
                </a:cxn>
                <a:cxn ang="0">
                  <a:pos x="271" y="249"/>
                </a:cxn>
                <a:cxn ang="0">
                  <a:pos x="295" y="283"/>
                </a:cxn>
                <a:cxn ang="0">
                  <a:pos x="319" y="303"/>
                </a:cxn>
                <a:cxn ang="0">
                  <a:pos x="329" y="336"/>
                </a:cxn>
                <a:cxn ang="0">
                  <a:pos x="308" y="382"/>
                </a:cxn>
                <a:cxn ang="0">
                  <a:pos x="296" y="411"/>
                </a:cxn>
                <a:cxn ang="0">
                  <a:pos x="283" y="448"/>
                </a:cxn>
                <a:cxn ang="0">
                  <a:pos x="299" y="508"/>
                </a:cxn>
                <a:cxn ang="0">
                  <a:pos x="275" y="604"/>
                </a:cxn>
                <a:cxn ang="0">
                  <a:pos x="191" y="628"/>
                </a:cxn>
                <a:cxn ang="0">
                  <a:pos x="164" y="628"/>
                </a:cxn>
                <a:cxn ang="0">
                  <a:pos x="124" y="661"/>
                </a:cxn>
                <a:cxn ang="0">
                  <a:pos x="74" y="676"/>
                </a:cxn>
                <a:cxn ang="0">
                  <a:pos x="43" y="697"/>
                </a:cxn>
                <a:cxn ang="0">
                  <a:pos x="1" y="688"/>
                </a:cxn>
                <a:cxn ang="0">
                  <a:pos x="22" y="624"/>
                </a:cxn>
                <a:cxn ang="0">
                  <a:pos x="23" y="573"/>
                </a:cxn>
                <a:cxn ang="0">
                  <a:pos x="8" y="489"/>
                </a:cxn>
                <a:cxn ang="0">
                  <a:pos x="10" y="432"/>
                </a:cxn>
                <a:cxn ang="0">
                  <a:pos x="31" y="381"/>
                </a:cxn>
                <a:cxn ang="0">
                  <a:pos x="20" y="324"/>
                </a:cxn>
                <a:cxn ang="0">
                  <a:pos x="28" y="273"/>
                </a:cxn>
                <a:cxn ang="0">
                  <a:pos x="49" y="231"/>
                </a:cxn>
                <a:cxn ang="0">
                  <a:pos x="85" y="138"/>
                </a:cxn>
                <a:cxn ang="0">
                  <a:pos x="110" y="133"/>
                </a:cxn>
                <a:cxn ang="0">
                  <a:pos x="130" y="109"/>
                </a:cxn>
                <a:cxn ang="0">
                  <a:pos x="172" y="64"/>
                </a:cxn>
                <a:cxn ang="0">
                  <a:pos x="186" y="55"/>
                </a:cxn>
                <a:cxn ang="0">
                  <a:pos x="236" y="43"/>
                </a:cxn>
                <a:cxn ang="0">
                  <a:pos x="259" y="25"/>
                </a:cxn>
                <a:cxn ang="0">
                  <a:pos x="289" y="3"/>
                </a:cxn>
                <a:cxn ang="0">
                  <a:pos x="301" y="10"/>
                </a:cxn>
              </a:cxnLst>
              <a:rect l="0" t="0" r="r" b="b"/>
              <a:pathLst>
                <a:path w="340" h="706">
                  <a:moveTo>
                    <a:pt x="282" y="3"/>
                  </a:moveTo>
                  <a:cubicBezTo>
                    <a:pt x="285" y="9"/>
                    <a:pt x="298" y="9"/>
                    <a:pt x="304" y="12"/>
                  </a:cubicBezTo>
                  <a:cubicBezTo>
                    <a:pt x="307" y="16"/>
                    <a:pt x="308" y="20"/>
                    <a:pt x="310" y="25"/>
                  </a:cubicBezTo>
                  <a:cubicBezTo>
                    <a:pt x="311" y="31"/>
                    <a:pt x="314" y="34"/>
                    <a:pt x="316" y="39"/>
                  </a:cubicBezTo>
                  <a:cubicBezTo>
                    <a:pt x="317" y="46"/>
                    <a:pt x="315" y="54"/>
                    <a:pt x="308" y="55"/>
                  </a:cubicBezTo>
                  <a:cubicBezTo>
                    <a:pt x="302" y="58"/>
                    <a:pt x="296" y="60"/>
                    <a:pt x="290" y="61"/>
                  </a:cubicBezTo>
                  <a:cubicBezTo>
                    <a:pt x="276" y="68"/>
                    <a:pt x="280" y="85"/>
                    <a:pt x="295" y="88"/>
                  </a:cubicBezTo>
                  <a:cubicBezTo>
                    <a:pt x="301" y="97"/>
                    <a:pt x="305" y="101"/>
                    <a:pt x="316" y="103"/>
                  </a:cubicBezTo>
                  <a:cubicBezTo>
                    <a:pt x="324" y="107"/>
                    <a:pt x="325" y="108"/>
                    <a:pt x="331" y="115"/>
                  </a:cubicBezTo>
                  <a:cubicBezTo>
                    <a:pt x="334" y="129"/>
                    <a:pt x="340" y="151"/>
                    <a:pt x="326" y="160"/>
                  </a:cubicBezTo>
                  <a:cubicBezTo>
                    <a:pt x="328" y="167"/>
                    <a:pt x="331" y="171"/>
                    <a:pt x="332" y="177"/>
                  </a:cubicBezTo>
                  <a:cubicBezTo>
                    <a:pt x="325" y="178"/>
                    <a:pt x="323" y="181"/>
                    <a:pt x="317" y="178"/>
                  </a:cubicBezTo>
                  <a:cubicBezTo>
                    <a:pt x="309" y="182"/>
                    <a:pt x="302" y="182"/>
                    <a:pt x="293" y="183"/>
                  </a:cubicBezTo>
                  <a:cubicBezTo>
                    <a:pt x="284" y="190"/>
                    <a:pt x="286" y="185"/>
                    <a:pt x="281" y="196"/>
                  </a:cubicBezTo>
                  <a:cubicBezTo>
                    <a:pt x="282" y="204"/>
                    <a:pt x="282" y="215"/>
                    <a:pt x="286" y="223"/>
                  </a:cubicBezTo>
                  <a:cubicBezTo>
                    <a:pt x="283" y="232"/>
                    <a:pt x="278" y="243"/>
                    <a:pt x="271" y="249"/>
                  </a:cubicBezTo>
                  <a:cubicBezTo>
                    <a:pt x="268" y="258"/>
                    <a:pt x="273" y="269"/>
                    <a:pt x="281" y="274"/>
                  </a:cubicBezTo>
                  <a:cubicBezTo>
                    <a:pt x="286" y="277"/>
                    <a:pt x="295" y="283"/>
                    <a:pt x="295" y="283"/>
                  </a:cubicBezTo>
                  <a:cubicBezTo>
                    <a:pt x="299" y="289"/>
                    <a:pt x="300" y="291"/>
                    <a:pt x="307" y="292"/>
                  </a:cubicBezTo>
                  <a:cubicBezTo>
                    <a:pt x="312" y="296"/>
                    <a:pt x="314" y="300"/>
                    <a:pt x="319" y="303"/>
                  </a:cubicBezTo>
                  <a:cubicBezTo>
                    <a:pt x="324" y="309"/>
                    <a:pt x="325" y="315"/>
                    <a:pt x="328" y="322"/>
                  </a:cubicBezTo>
                  <a:cubicBezTo>
                    <a:pt x="329" y="329"/>
                    <a:pt x="332" y="330"/>
                    <a:pt x="329" y="336"/>
                  </a:cubicBezTo>
                  <a:cubicBezTo>
                    <a:pt x="327" y="346"/>
                    <a:pt x="323" y="352"/>
                    <a:pt x="314" y="357"/>
                  </a:cubicBezTo>
                  <a:cubicBezTo>
                    <a:pt x="313" y="366"/>
                    <a:pt x="312" y="374"/>
                    <a:pt x="308" y="382"/>
                  </a:cubicBezTo>
                  <a:cubicBezTo>
                    <a:pt x="307" y="388"/>
                    <a:pt x="305" y="391"/>
                    <a:pt x="302" y="396"/>
                  </a:cubicBezTo>
                  <a:cubicBezTo>
                    <a:pt x="301" y="402"/>
                    <a:pt x="298" y="405"/>
                    <a:pt x="296" y="411"/>
                  </a:cubicBezTo>
                  <a:cubicBezTo>
                    <a:pt x="294" y="420"/>
                    <a:pt x="290" y="427"/>
                    <a:pt x="283" y="433"/>
                  </a:cubicBezTo>
                  <a:cubicBezTo>
                    <a:pt x="279" y="439"/>
                    <a:pt x="280" y="442"/>
                    <a:pt x="283" y="448"/>
                  </a:cubicBezTo>
                  <a:cubicBezTo>
                    <a:pt x="284" y="460"/>
                    <a:pt x="287" y="475"/>
                    <a:pt x="301" y="478"/>
                  </a:cubicBezTo>
                  <a:cubicBezTo>
                    <a:pt x="303" y="489"/>
                    <a:pt x="304" y="497"/>
                    <a:pt x="299" y="508"/>
                  </a:cubicBezTo>
                  <a:cubicBezTo>
                    <a:pt x="295" y="530"/>
                    <a:pt x="293" y="552"/>
                    <a:pt x="287" y="574"/>
                  </a:cubicBezTo>
                  <a:cubicBezTo>
                    <a:pt x="286" y="586"/>
                    <a:pt x="286" y="597"/>
                    <a:pt x="275" y="604"/>
                  </a:cubicBezTo>
                  <a:cubicBezTo>
                    <a:pt x="272" y="617"/>
                    <a:pt x="236" y="617"/>
                    <a:pt x="227" y="618"/>
                  </a:cubicBezTo>
                  <a:cubicBezTo>
                    <a:pt x="217" y="626"/>
                    <a:pt x="204" y="626"/>
                    <a:pt x="191" y="628"/>
                  </a:cubicBezTo>
                  <a:cubicBezTo>
                    <a:pt x="186" y="627"/>
                    <a:pt x="181" y="625"/>
                    <a:pt x="176" y="624"/>
                  </a:cubicBezTo>
                  <a:cubicBezTo>
                    <a:pt x="170" y="621"/>
                    <a:pt x="167" y="622"/>
                    <a:pt x="164" y="628"/>
                  </a:cubicBezTo>
                  <a:cubicBezTo>
                    <a:pt x="163" y="638"/>
                    <a:pt x="162" y="647"/>
                    <a:pt x="152" y="649"/>
                  </a:cubicBezTo>
                  <a:cubicBezTo>
                    <a:pt x="142" y="647"/>
                    <a:pt x="135" y="659"/>
                    <a:pt x="124" y="661"/>
                  </a:cubicBezTo>
                  <a:cubicBezTo>
                    <a:pt x="114" y="665"/>
                    <a:pt x="105" y="668"/>
                    <a:pt x="94" y="670"/>
                  </a:cubicBezTo>
                  <a:cubicBezTo>
                    <a:pt x="87" y="672"/>
                    <a:pt x="81" y="675"/>
                    <a:pt x="74" y="676"/>
                  </a:cubicBezTo>
                  <a:cubicBezTo>
                    <a:pt x="68" y="679"/>
                    <a:pt x="62" y="681"/>
                    <a:pt x="56" y="682"/>
                  </a:cubicBezTo>
                  <a:cubicBezTo>
                    <a:pt x="50" y="686"/>
                    <a:pt x="49" y="692"/>
                    <a:pt x="43" y="697"/>
                  </a:cubicBezTo>
                  <a:cubicBezTo>
                    <a:pt x="38" y="706"/>
                    <a:pt x="32" y="701"/>
                    <a:pt x="23" y="699"/>
                  </a:cubicBezTo>
                  <a:cubicBezTo>
                    <a:pt x="15" y="695"/>
                    <a:pt x="8" y="693"/>
                    <a:pt x="1" y="688"/>
                  </a:cubicBezTo>
                  <a:cubicBezTo>
                    <a:pt x="2" y="677"/>
                    <a:pt x="0" y="661"/>
                    <a:pt x="7" y="651"/>
                  </a:cubicBezTo>
                  <a:cubicBezTo>
                    <a:pt x="9" y="641"/>
                    <a:pt x="16" y="632"/>
                    <a:pt x="22" y="624"/>
                  </a:cubicBezTo>
                  <a:cubicBezTo>
                    <a:pt x="23" y="617"/>
                    <a:pt x="26" y="611"/>
                    <a:pt x="28" y="604"/>
                  </a:cubicBezTo>
                  <a:cubicBezTo>
                    <a:pt x="27" y="594"/>
                    <a:pt x="28" y="582"/>
                    <a:pt x="23" y="573"/>
                  </a:cubicBezTo>
                  <a:cubicBezTo>
                    <a:pt x="21" y="561"/>
                    <a:pt x="22" y="548"/>
                    <a:pt x="17" y="537"/>
                  </a:cubicBezTo>
                  <a:cubicBezTo>
                    <a:pt x="15" y="522"/>
                    <a:pt x="15" y="503"/>
                    <a:pt x="8" y="489"/>
                  </a:cubicBezTo>
                  <a:cubicBezTo>
                    <a:pt x="7" y="484"/>
                    <a:pt x="5" y="480"/>
                    <a:pt x="4" y="475"/>
                  </a:cubicBezTo>
                  <a:cubicBezTo>
                    <a:pt x="5" y="460"/>
                    <a:pt x="3" y="446"/>
                    <a:pt x="10" y="432"/>
                  </a:cubicBezTo>
                  <a:cubicBezTo>
                    <a:pt x="12" y="419"/>
                    <a:pt x="14" y="409"/>
                    <a:pt x="22" y="399"/>
                  </a:cubicBezTo>
                  <a:cubicBezTo>
                    <a:pt x="23" y="392"/>
                    <a:pt x="27" y="387"/>
                    <a:pt x="31" y="381"/>
                  </a:cubicBezTo>
                  <a:cubicBezTo>
                    <a:pt x="34" y="365"/>
                    <a:pt x="30" y="360"/>
                    <a:pt x="23" y="346"/>
                  </a:cubicBezTo>
                  <a:cubicBezTo>
                    <a:pt x="22" y="339"/>
                    <a:pt x="21" y="331"/>
                    <a:pt x="20" y="324"/>
                  </a:cubicBezTo>
                  <a:cubicBezTo>
                    <a:pt x="19" y="318"/>
                    <a:pt x="17" y="307"/>
                    <a:pt x="17" y="307"/>
                  </a:cubicBezTo>
                  <a:cubicBezTo>
                    <a:pt x="19" y="292"/>
                    <a:pt x="19" y="285"/>
                    <a:pt x="28" y="273"/>
                  </a:cubicBezTo>
                  <a:cubicBezTo>
                    <a:pt x="30" y="265"/>
                    <a:pt x="37" y="252"/>
                    <a:pt x="44" y="247"/>
                  </a:cubicBezTo>
                  <a:cubicBezTo>
                    <a:pt x="47" y="242"/>
                    <a:pt x="47" y="237"/>
                    <a:pt x="49" y="231"/>
                  </a:cubicBezTo>
                  <a:cubicBezTo>
                    <a:pt x="50" y="200"/>
                    <a:pt x="47" y="168"/>
                    <a:pt x="76" y="151"/>
                  </a:cubicBezTo>
                  <a:cubicBezTo>
                    <a:pt x="77" y="143"/>
                    <a:pt x="81" y="144"/>
                    <a:pt x="85" y="138"/>
                  </a:cubicBezTo>
                  <a:cubicBezTo>
                    <a:pt x="93" y="139"/>
                    <a:pt x="92" y="144"/>
                    <a:pt x="100" y="145"/>
                  </a:cubicBezTo>
                  <a:cubicBezTo>
                    <a:pt x="111" y="143"/>
                    <a:pt x="105" y="140"/>
                    <a:pt x="110" y="133"/>
                  </a:cubicBezTo>
                  <a:cubicBezTo>
                    <a:pt x="112" y="130"/>
                    <a:pt x="120" y="125"/>
                    <a:pt x="124" y="124"/>
                  </a:cubicBezTo>
                  <a:cubicBezTo>
                    <a:pt x="125" y="118"/>
                    <a:pt x="127" y="115"/>
                    <a:pt x="130" y="109"/>
                  </a:cubicBezTo>
                  <a:cubicBezTo>
                    <a:pt x="132" y="96"/>
                    <a:pt x="140" y="75"/>
                    <a:pt x="154" y="72"/>
                  </a:cubicBezTo>
                  <a:cubicBezTo>
                    <a:pt x="160" y="69"/>
                    <a:pt x="166" y="66"/>
                    <a:pt x="172" y="64"/>
                  </a:cubicBezTo>
                  <a:cubicBezTo>
                    <a:pt x="176" y="63"/>
                    <a:pt x="177" y="62"/>
                    <a:pt x="179" y="61"/>
                  </a:cubicBezTo>
                  <a:cubicBezTo>
                    <a:pt x="181" y="60"/>
                    <a:pt x="181" y="59"/>
                    <a:pt x="186" y="55"/>
                  </a:cubicBezTo>
                  <a:cubicBezTo>
                    <a:pt x="188" y="43"/>
                    <a:pt x="200" y="43"/>
                    <a:pt x="211" y="37"/>
                  </a:cubicBezTo>
                  <a:cubicBezTo>
                    <a:pt x="221" y="38"/>
                    <a:pt x="228" y="37"/>
                    <a:pt x="236" y="43"/>
                  </a:cubicBezTo>
                  <a:cubicBezTo>
                    <a:pt x="247" y="42"/>
                    <a:pt x="251" y="44"/>
                    <a:pt x="257" y="36"/>
                  </a:cubicBezTo>
                  <a:cubicBezTo>
                    <a:pt x="258" y="32"/>
                    <a:pt x="256" y="27"/>
                    <a:pt x="259" y="25"/>
                  </a:cubicBezTo>
                  <a:cubicBezTo>
                    <a:pt x="264" y="22"/>
                    <a:pt x="269" y="18"/>
                    <a:pt x="269" y="18"/>
                  </a:cubicBezTo>
                  <a:cubicBezTo>
                    <a:pt x="273" y="12"/>
                    <a:pt x="281" y="4"/>
                    <a:pt x="289" y="3"/>
                  </a:cubicBezTo>
                  <a:cubicBezTo>
                    <a:pt x="290" y="1"/>
                    <a:pt x="291" y="8"/>
                    <a:pt x="292" y="7"/>
                  </a:cubicBezTo>
                  <a:cubicBezTo>
                    <a:pt x="298" y="0"/>
                    <a:pt x="296" y="8"/>
                    <a:pt x="301" y="10"/>
                  </a:cubicBezTo>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1" name="Freeform 30"/>
            <p:cNvSpPr>
              <a:spLocks/>
            </p:cNvSpPr>
            <p:nvPr/>
          </p:nvSpPr>
          <p:spPr bwMode="auto">
            <a:xfrm>
              <a:off x="7707" y="9645"/>
              <a:ext cx="994" cy="1741"/>
            </a:xfrm>
            <a:custGeom>
              <a:avLst/>
              <a:gdLst/>
              <a:ahLst/>
              <a:cxnLst>
                <a:cxn ang="0">
                  <a:pos x="466" y="22"/>
                </a:cxn>
                <a:cxn ang="0">
                  <a:pos x="455" y="79"/>
                </a:cxn>
                <a:cxn ang="0">
                  <a:pos x="433" y="122"/>
                </a:cxn>
                <a:cxn ang="0">
                  <a:pos x="435" y="204"/>
                </a:cxn>
                <a:cxn ang="0">
                  <a:pos x="435" y="234"/>
                </a:cxn>
                <a:cxn ang="0">
                  <a:pos x="422" y="265"/>
                </a:cxn>
                <a:cxn ang="0">
                  <a:pos x="421" y="347"/>
                </a:cxn>
                <a:cxn ang="0">
                  <a:pos x="433" y="467"/>
                </a:cxn>
                <a:cxn ang="0">
                  <a:pos x="417" y="504"/>
                </a:cxn>
                <a:cxn ang="0">
                  <a:pos x="421" y="541"/>
                </a:cxn>
                <a:cxn ang="0">
                  <a:pos x="436" y="567"/>
                </a:cxn>
                <a:cxn ang="0">
                  <a:pos x="462" y="631"/>
                </a:cxn>
                <a:cxn ang="0">
                  <a:pos x="490" y="669"/>
                </a:cxn>
                <a:cxn ang="0">
                  <a:pos x="386" y="701"/>
                </a:cxn>
                <a:cxn ang="0">
                  <a:pos x="364" y="705"/>
                </a:cxn>
                <a:cxn ang="0">
                  <a:pos x="378" y="727"/>
                </a:cxn>
                <a:cxn ang="0">
                  <a:pos x="396" y="736"/>
                </a:cxn>
                <a:cxn ang="0">
                  <a:pos x="384" y="772"/>
                </a:cxn>
                <a:cxn ang="0">
                  <a:pos x="353" y="788"/>
                </a:cxn>
                <a:cxn ang="0">
                  <a:pos x="372" y="822"/>
                </a:cxn>
                <a:cxn ang="0">
                  <a:pos x="346" y="862"/>
                </a:cxn>
                <a:cxn ang="0">
                  <a:pos x="294" y="829"/>
                </a:cxn>
                <a:cxn ang="0">
                  <a:pos x="233" y="808"/>
                </a:cxn>
                <a:cxn ang="0">
                  <a:pos x="192" y="796"/>
                </a:cxn>
                <a:cxn ang="0">
                  <a:pos x="159" y="791"/>
                </a:cxn>
                <a:cxn ang="0">
                  <a:pos x="119" y="772"/>
                </a:cxn>
                <a:cxn ang="0">
                  <a:pos x="91" y="770"/>
                </a:cxn>
                <a:cxn ang="0">
                  <a:pos x="51" y="777"/>
                </a:cxn>
                <a:cxn ang="0">
                  <a:pos x="13" y="750"/>
                </a:cxn>
                <a:cxn ang="0">
                  <a:pos x="10" y="702"/>
                </a:cxn>
                <a:cxn ang="0">
                  <a:pos x="17" y="661"/>
                </a:cxn>
                <a:cxn ang="0">
                  <a:pos x="79" y="654"/>
                </a:cxn>
                <a:cxn ang="0">
                  <a:pos x="67" y="597"/>
                </a:cxn>
                <a:cxn ang="0">
                  <a:pos x="77" y="534"/>
                </a:cxn>
                <a:cxn ang="0">
                  <a:pos x="91" y="496"/>
                </a:cxn>
                <a:cxn ang="0">
                  <a:pos x="121" y="499"/>
                </a:cxn>
                <a:cxn ang="0">
                  <a:pos x="187" y="523"/>
                </a:cxn>
                <a:cxn ang="0">
                  <a:pos x="185" y="504"/>
                </a:cxn>
                <a:cxn ang="0">
                  <a:pos x="235" y="454"/>
                </a:cxn>
                <a:cxn ang="0">
                  <a:pos x="258" y="433"/>
                </a:cxn>
                <a:cxn ang="0">
                  <a:pos x="274" y="376"/>
                </a:cxn>
                <a:cxn ang="0">
                  <a:pos x="226" y="327"/>
                </a:cxn>
                <a:cxn ang="0">
                  <a:pos x="154" y="302"/>
                </a:cxn>
                <a:cxn ang="0">
                  <a:pos x="146" y="273"/>
                </a:cxn>
                <a:cxn ang="0">
                  <a:pos x="148" y="212"/>
                </a:cxn>
                <a:cxn ang="0">
                  <a:pos x="165" y="194"/>
                </a:cxn>
                <a:cxn ang="0">
                  <a:pos x="195" y="208"/>
                </a:cxn>
                <a:cxn ang="0">
                  <a:pos x="271" y="199"/>
                </a:cxn>
                <a:cxn ang="0">
                  <a:pos x="293" y="112"/>
                </a:cxn>
                <a:cxn ang="0">
                  <a:pos x="304" y="92"/>
                </a:cxn>
                <a:cxn ang="0">
                  <a:pos x="326" y="70"/>
                </a:cxn>
                <a:cxn ang="0">
                  <a:pos x="365" y="40"/>
                </a:cxn>
                <a:cxn ang="0">
                  <a:pos x="380" y="10"/>
                </a:cxn>
                <a:cxn ang="0">
                  <a:pos x="405" y="30"/>
                </a:cxn>
                <a:cxn ang="0">
                  <a:pos x="449" y="3"/>
                </a:cxn>
                <a:cxn ang="0">
                  <a:pos x="473" y="8"/>
                </a:cxn>
              </a:cxnLst>
              <a:rect l="0" t="0" r="r" b="b"/>
              <a:pathLst>
                <a:path w="497" h="870">
                  <a:moveTo>
                    <a:pt x="473" y="8"/>
                  </a:moveTo>
                  <a:cubicBezTo>
                    <a:pt x="471" y="13"/>
                    <a:pt x="468" y="17"/>
                    <a:pt x="466" y="22"/>
                  </a:cubicBezTo>
                  <a:cubicBezTo>
                    <a:pt x="465" y="27"/>
                    <a:pt x="462" y="31"/>
                    <a:pt x="460" y="36"/>
                  </a:cubicBezTo>
                  <a:cubicBezTo>
                    <a:pt x="459" y="50"/>
                    <a:pt x="460" y="65"/>
                    <a:pt x="455" y="79"/>
                  </a:cubicBezTo>
                  <a:cubicBezTo>
                    <a:pt x="454" y="89"/>
                    <a:pt x="450" y="96"/>
                    <a:pt x="444" y="104"/>
                  </a:cubicBezTo>
                  <a:cubicBezTo>
                    <a:pt x="442" y="112"/>
                    <a:pt x="440" y="118"/>
                    <a:pt x="433" y="122"/>
                  </a:cubicBezTo>
                  <a:cubicBezTo>
                    <a:pt x="432" y="129"/>
                    <a:pt x="430" y="135"/>
                    <a:pt x="425" y="141"/>
                  </a:cubicBezTo>
                  <a:cubicBezTo>
                    <a:pt x="428" y="159"/>
                    <a:pt x="423" y="199"/>
                    <a:pt x="435" y="204"/>
                  </a:cubicBezTo>
                  <a:cubicBezTo>
                    <a:pt x="436" y="207"/>
                    <a:pt x="440" y="210"/>
                    <a:pt x="440" y="213"/>
                  </a:cubicBezTo>
                  <a:cubicBezTo>
                    <a:pt x="441" y="217"/>
                    <a:pt x="437" y="230"/>
                    <a:pt x="435" y="234"/>
                  </a:cubicBezTo>
                  <a:cubicBezTo>
                    <a:pt x="433" y="238"/>
                    <a:pt x="428" y="246"/>
                    <a:pt x="428" y="246"/>
                  </a:cubicBezTo>
                  <a:cubicBezTo>
                    <a:pt x="427" y="252"/>
                    <a:pt x="425" y="259"/>
                    <a:pt x="422" y="265"/>
                  </a:cubicBezTo>
                  <a:cubicBezTo>
                    <a:pt x="420" y="274"/>
                    <a:pt x="415" y="280"/>
                    <a:pt x="413" y="289"/>
                  </a:cubicBezTo>
                  <a:cubicBezTo>
                    <a:pt x="415" y="307"/>
                    <a:pt x="409" y="338"/>
                    <a:pt x="421" y="347"/>
                  </a:cubicBezTo>
                  <a:cubicBezTo>
                    <a:pt x="427" y="376"/>
                    <a:pt x="430" y="405"/>
                    <a:pt x="436" y="433"/>
                  </a:cubicBezTo>
                  <a:cubicBezTo>
                    <a:pt x="435" y="449"/>
                    <a:pt x="443" y="454"/>
                    <a:pt x="433" y="467"/>
                  </a:cubicBezTo>
                  <a:cubicBezTo>
                    <a:pt x="432" y="474"/>
                    <a:pt x="429" y="479"/>
                    <a:pt x="425" y="485"/>
                  </a:cubicBezTo>
                  <a:cubicBezTo>
                    <a:pt x="424" y="493"/>
                    <a:pt x="420" y="497"/>
                    <a:pt x="417" y="504"/>
                  </a:cubicBezTo>
                  <a:cubicBezTo>
                    <a:pt x="416" y="510"/>
                    <a:pt x="414" y="515"/>
                    <a:pt x="413" y="521"/>
                  </a:cubicBezTo>
                  <a:cubicBezTo>
                    <a:pt x="414" y="531"/>
                    <a:pt x="411" y="539"/>
                    <a:pt x="421" y="541"/>
                  </a:cubicBezTo>
                  <a:cubicBezTo>
                    <a:pt x="424" y="545"/>
                    <a:pt x="433" y="542"/>
                    <a:pt x="435" y="546"/>
                  </a:cubicBezTo>
                  <a:cubicBezTo>
                    <a:pt x="438" y="552"/>
                    <a:pt x="435" y="560"/>
                    <a:pt x="436" y="567"/>
                  </a:cubicBezTo>
                  <a:cubicBezTo>
                    <a:pt x="438" y="577"/>
                    <a:pt x="449" y="590"/>
                    <a:pt x="455" y="598"/>
                  </a:cubicBezTo>
                  <a:cubicBezTo>
                    <a:pt x="457" y="609"/>
                    <a:pt x="457" y="620"/>
                    <a:pt x="462" y="631"/>
                  </a:cubicBezTo>
                  <a:cubicBezTo>
                    <a:pt x="464" y="642"/>
                    <a:pt x="471" y="648"/>
                    <a:pt x="482" y="650"/>
                  </a:cubicBezTo>
                  <a:cubicBezTo>
                    <a:pt x="485" y="656"/>
                    <a:pt x="487" y="663"/>
                    <a:pt x="490" y="669"/>
                  </a:cubicBezTo>
                  <a:cubicBezTo>
                    <a:pt x="488" y="690"/>
                    <a:pt x="497" y="703"/>
                    <a:pt x="474" y="699"/>
                  </a:cubicBezTo>
                  <a:cubicBezTo>
                    <a:pt x="444" y="703"/>
                    <a:pt x="418" y="702"/>
                    <a:pt x="386" y="701"/>
                  </a:cubicBezTo>
                  <a:cubicBezTo>
                    <a:pt x="377" y="699"/>
                    <a:pt x="375" y="700"/>
                    <a:pt x="367" y="702"/>
                  </a:cubicBezTo>
                  <a:cubicBezTo>
                    <a:pt x="365" y="705"/>
                    <a:pt x="365" y="702"/>
                    <a:pt x="364" y="705"/>
                  </a:cubicBezTo>
                  <a:cubicBezTo>
                    <a:pt x="363" y="707"/>
                    <a:pt x="366" y="710"/>
                    <a:pt x="367" y="712"/>
                  </a:cubicBezTo>
                  <a:cubicBezTo>
                    <a:pt x="367" y="713"/>
                    <a:pt x="377" y="727"/>
                    <a:pt x="378" y="727"/>
                  </a:cubicBezTo>
                  <a:cubicBezTo>
                    <a:pt x="380" y="728"/>
                    <a:pt x="376" y="732"/>
                    <a:pt x="378" y="732"/>
                  </a:cubicBezTo>
                  <a:cubicBezTo>
                    <a:pt x="385" y="731"/>
                    <a:pt x="389" y="735"/>
                    <a:pt x="396" y="736"/>
                  </a:cubicBezTo>
                  <a:cubicBezTo>
                    <a:pt x="400" y="743"/>
                    <a:pt x="403" y="749"/>
                    <a:pt x="410" y="754"/>
                  </a:cubicBezTo>
                  <a:cubicBezTo>
                    <a:pt x="414" y="775"/>
                    <a:pt x="402" y="767"/>
                    <a:pt x="384" y="772"/>
                  </a:cubicBezTo>
                  <a:cubicBezTo>
                    <a:pt x="368" y="769"/>
                    <a:pt x="374" y="771"/>
                    <a:pt x="365" y="767"/>
                  </a:cubicBezTo>
                  <a:cubicBezTo>
                    <a:pt x="356" y="770"/>
                    <a:pt x="355" y="779"/>
                    <a:pt x="353" y="788"/>
                  </a:cubicBezTo>
                  <a:cubicBezTo>
                    <a:pt x="354" y="801"/>
                    <a:pt x="357" y="799"/>
                    <a:pt x="365" y="810"/>
                  </a:cubicBezTo>
                  <a:cubicBezTo>
                    <a:pt x="368" y="814"/>
                    <a:pt x="372" y="822"/>
                    <a:pt x="372" y="822"/>
                  </a:cubicBezTo>
                  <a:cubicBezTo>
                    <a:pt x="373" y="834"/>
                    <a:pt x="376" y="847"/>
                    <a:pt x="365" y="854"/>
                  </a:cubicBezTo>
                  <a:cubicBezTo>
                    <a:pt x="363" y="862"/>
                    <a:pt x="354" y="860"/>
                    <a:pt x="346" y="862"/>
                  </a:cubicBezTo>
                  <a:cubicBezTo>
                    <a:pt x="335" y="870"/>
                    <a:pt x="336" y="855"/>
                    <a:pt x="332" y="848"/>
                  </a:cubicBezTo>
                  <a:cubicBezTo>
                    <a:pt x="330" y="836"/>
                    <a:pt x="305" y="831"/>
                    <a:pt x="294" y="829"/>
                  </a:cubicBezTo>
                  <a:cubicBezTo>
                    <a:pt x="288" y="830"/>
                    <a:pt x="274" y="817"/>
                    <a:pt x="267" y="813"/>
                  </a:cubicBezTo>
                  <a:cubicBezTo>
                    <a:pt x="259" y="808"/>
                    <a:pt x="242" y="809"/>
                    <a:pt x="233" y="808"/>
                  </a:cubicBezTo>
                  <a:cubicBezTo>
                    <a:pt x="217" y="810"/>
                    <a:pt x="210" y="810"/>
                    <a:pt x="196" y="805"/>
                  </a:cubicBezTo>
                  <a:cubicBezTo>
                    <a:pt x="195" y="802"/>
                    <a:pt x="195" y="798"/>
                    <a:pt x="192" y="796"/>
                  </a:cubicBezTo>
                  <a:cubicBezTo>
                    <a:pt x="189" y="794"/>
                    <a:pt x="182" y="792"/>
                    <a:pt x="182" y="792"/>
                  </a:cubicBezTo>
                  <a:cubicBezTo>
                    <a:pt x="173" y="794"/>
                    <a:pt x="168" y="793"/>
                    <a:pt x="159" y="791"/>
                  </a:cubicBezTo>
                  <a:cubicBezTo>
                    <a:pt x="151" y="787"/>
                    <a:pt x="141" y="787"/>
                    <a:pt x="132" y="784"/>
                  </a:cubicBezTo>
                  <a:cubicBezTo>
                    <a:pt x="128" y="776"/>
                    <a:pt x="129" y="774"/>
                    <a:pt x="119" y="772"/>
                  </a:cubicBezTo>
                  <a:cubicBezTo>
                    <a:pt x="112" y="769"/>
                    <a:pt x="110" y="763"/>
                    <a:pt x="103" y="759"/>
                  </a:cubicBezTo>
                  <a:cubicBezTo>
                    <a:pt x="95" y="762"/>
                    <a:pt x="97" y="765"/>
                    <a:pt x="91" y="770"/>
                  </a:cubicBezTo>
                  <a:cubicBezTo>
                    <a:pt x="85" y="775"/>
                    <a:pt x="75" y="780"/>
                    <a:pt x="67" y="781"/>
                  </a:cubicBezTo>
                  <a:cubicBezTo>
                    <a:pt x="61" y="780"/>
                    <a:pt x="57" y="778"/>
                    <a:pt x="51" y="777"/>
                  </a:cubicBezTo>
                  <a:cubicBezTo>
                    <a:pt x="40" y="772"/>
                    <a:pt x="33" y="765"/>
                    <a:pt x="21" y="762"/>
                  </a:cubicBezTo>
                  <a:cubicBezTo>
                    <a:pt x="20" y="755"/>
                    <a:pt x="20" y="751"/>
                    <a:pt x="13" y="750"/>
                  </a:cubicBezTo>
                  <a:cubicBezTo>
                    <a:pt x="11" y="741"/>
                    <a:pt x="11" y="732"/>
                    <a:pt x="15" y="724"/>
                  </a:cubicBezTo>
                  <a:cubicBezTo>
                    <a:pt x="14" y="717"/>
                    <a:pt x="15" y="708"/>
                    <a:pt x="10" y="702"/>
                  </a:cubicBezTo>
                  <a:cubicBezTo>
                    <a:pt x="8" y="700"/>
                    <a:pt x="2" y="696"/>
                    <a:pt x="2" y="696"/>
                  </a:cubicBezTo>
                  <a:cubicBezTo>
                    <a:pt x="0" y="684"/>
                    <a:pt x="5" y="666"/>
                    <a:pt x="17" y="661"/>
                  </a:cubicBezTo>
                  <a:cubicBezTo>
                    <a:pt x="19" y="651"/>
                    <a:pt x="47" y="658"/>
                    <a:pt x="47" y="658"/>
                  </a:cubicBezTo>
                  <a:cubicBezTo>
                    <a:pt x="58" y="664"/>
                    <a:pt x="65" y="655"/>
                    <a:pt x="79" y="654"/>
                  </a:cubicBezTo>
                  <a:cubicBezTo>
                    <a:pt x="77" y="641"/>
                    <a:pt x="79" y="630"/>
                    <a:pt x="73" y="619"/>
                  </a:cubicBezTo>
                  <a:cubicBezTo>
                    <a:pt x="72" y="612"/>
                    <a:pt x="70" y="604"/>
                    <a:pt x="67" y="597"/>
                  </a:cubicBezTo>
                  <a:cubicBezTo>
                    <a:pt x="66" y="592"/>
                    <a:pt x="62" y="582"/>
                    <a:pt x="62" y="582"/>
                  </a:cubicBezTo>
                  <a:cubicBezTo>
                    <a:pt x="64" y="567"/>
                    <a:pt x="62" y="543"/>
                    <a:pt x="77" y="534"/>
                  </a:cubicBezTo>
                  <a:cubicBezTo>
                    <a:pt x="78" y="528"/>
                    <a:pt x="80" y="521"/>
                    <a:pt x="83" y="515"/>
                  </a:cubicBezTo>
                  <a:cubicBezTo>
                    <a:pt x="84" y="509"/>
                    <a:pt x="87" y="501"/>
                    <a:pt x="91" y="496"/>
                  </a:cubicBezTo>
                  <a:cubicBezTo>
                    <a:pt x="94" y="492"/>
                    <a:pt x="103" y="489"/>
                    <a:pt x="103" y="489"/>
                  </a:cubicBezTo>
                  <a:cubicBezTo>
                    <a:pt x="111" y="492"/>
                    <a:pt x="114" y="496"/>
                    <a:pt x="121" y="499"/>
                  </a:cubicBezTo>
                  <a:cubicBezTo>
                    <a:pt x="126" y="508"/>
                    <a:pt x="164" y="522"/>
                    <a:pt x="176" y="524"/>
                  </a:cubicBezTo>
                  <a:cubicBezTo>
                    <a:pt x="180" y="524"/>
                    <a:pt x="184" y="525"/>
                    <a:pt x="187" y="523"/>
                  </a:cubicBezTo>
                  <a:cubicBezTo>
                    <a:pt x="190" y="521"/>
                    <a:pt x="193" y="515"/>
                    <a:pt x="193" y="515"/>
                  </a:cubicBezTo>
                  <a:cubicBezTo>
                    <a:pt x="192" y="508"/>
                    <a:pt x="192" y="505"/>
                    <a:pt x="185" y="504"/>
                  </a:cubicBezTo>
                  <a:cubicBezTo>
                    <a:pt x="172" y="487"/>
                    <a:pt x="191" y="466"/>
                    <a:pt x="208" y="463"/>
                  </a:cubicBezTo>
                  <a:cubicBezTo>
                    <a:pt x="216" y="459"/>
                    <a:pt x="226" y="453"/>
                    <a:pt x="235" y="454"/>
                  </a:cubicBezTo>
                  <a:cubicBezTo>
                    <a:pt x="247" y="453"/>
                    <a:pt x="255" y="463"/>
                    <a:pt x="264" y="456"/>
                  </a:cubicBezTo>
                  <a:cubicBezTo>
                    <a:pt x="267" y="449"/>
                    <a:pt x="263" y="439"/>
                    <a:pt x="258" y="433"/>
                  </a:cubicBezTo>
                  <a:cubicBezTo>
                    <a:pt x="256" y="419"/>
                    <a:pt x="250" y="406"/>
                    <a:pt x="264" y="399"/>
                  </a:cubicBezTo>
                  <a:cubicBezTo>
                    <a:pt x="268" y="391"/>
                    <a:pt x="270" y="383"/>
                    <a:pt x="274" y="376"/>
                  </a:cubicBezTo>
                  <a:cubicBezTo>
                    <a:pt x="272" y="356"/>
                    <a:pt x="275" y="355"/>
                    <a:pt x="261" y="347"/>
                  </a:cubicBezTo>
                  <a:cubicBezTo>
                    <a:pt x="253" y="336"/>
                    <a:pt x="240" y="329"/>
                    <a:pt x="226" y="327"/>
                  </a:cubicBezTo>
                  <a:cubicBezTo>
                    <a:pt x="207" y="321"/>
                    <a:pt x="212" y="314"/>
                    <a:pt x="187" y="313"/>
                  </a:cubicBezTo>
                  <a:cubicBezTo>
                    <a:pt x="176" y="309"/>
                    <a:pt x="166" y="304"/>
                    <a:pt x="154" y="302"/>
                  </a:cubicBezTo>
                  <a:cubicBezTo>
                    <a:pt x="148" y="300"/>
                    <a:pt x="147" y="297"/>
                    <a:pt x="144" y="291"/>
                  </a:cubicBezTo>
                  <a:cubicBezTo>
                    <a:pt x="143" y="284"/>
                    <a:pt x="143" y="279"/>
                    <a:pt x="146" y="273"/>
                  </a:cubicBezTo>
                  <a:cubicBezTo>
                    <a:pt x="143" y="256"/>
                    <a:pt x="142" y="245"/>
                    <a:pt x="141" y="227"/>
                  </a:cubicBezTo>
                  <a:cubicBezTo>
                    <a:pt x="143" y="220"/>
                    <a:pt x="142" y="216"/>
                    <a:pt x="148" y="212"/>
                  </a:cubicBezTo>
                  <a:cubicBezTo>
                    <a:pt x="149" y="206"/>
                    <a:pt x="151" y="202"/>
                    <a:pt x="154" y="197"/>
                  </a:cubicBezTo>
                  <a:cubicBezTo>
                    <a:pt x="156" y="188"/>
                    <a:pt x="157" y="193"/>
                    <a:pt x="165" y="194"/>
                  </a:cubicBezTo>
                  <a:cubicBezTo>
                    <a:pt x="170" y="199"/>
                    <a:pt x="172" y="201"/>
                    <a:pt x="179" y="202"/>
                  </a:cubicBezTo>
                  <a:cubicBezTo>
                    <a:pt x="185" y="205"/>
                    <a:pt x="189" y="207"/>
                    <a:pt x="195" y="208"/>
                  </a:cubicBezTo>
                  <a:cubicBezTo>
                    <a:pt x="215" y="216"/>
                    <a:pt x="233" y="211"/>
                    <a:pt x="255" y="210"/>
                  </a:cubicBezTo>
                  <a:cubicBezTo>
                    <a:pt x="270" y="205"/>
                    <a:pt x="261" y="206"/>
                    <a:pt x="271" y="199"/>
                  </a:cubicBezTo>
                  <a:cubicBezTo>
                    <a:pt x="272" y="194"/>
                    <a:pt x="274" y="190"/>
                    <a:pt x="275" y="185"/>
                  </a:cubicBezTo>
                  <a:cubicBezTo>
                    <a:pt x="276" y="170"/>
                    <a:pt x="271" y="121"/>
                    <a:pt x="293" y="112"/>
                  </a:cubicBezTo>
                  <a:cubicBezTo>
                    <a:pt x="295" y="100"/>
                    <a:pt x="291" y="113"/>
                    <a:pt x="299" y="106"/>
                  </a:cubicBezTo>
                  <a:cubicBezTo>
                    <a:pt x="302" y="104"/>
                    <a:pt x="302" y="95"/>
                    <a:pt x="304" y="92"/>
                  </a:cubicBezTo>
                  <a:cubicBezTo>
                    <a:pt x="300" y="85"/>
                    <a:pt x="301" y="83"/>
                    <a:pt x="309" y="81"/>
                  </a:cubicBezTo>
                  <a:cubicBezTo>
                    <a:pt x="316" y="78"/>
                    <a:pt x="320" y="74"/>
                    <a:pt x="326" y="70"/>
                  </a:cubicBezTo>
                  <a:cubicBezTo>
                    <a:pt x="329" y="55"/>
                    <a:pt x="346" y="53"/>
                    <a:pt x="359" y="51"/>
                  </a:cubicBezTo>
                  <a:cubicBezTo>
                    <a:pt x="364" y="49"/>
                    <a:pt x="360" y="42"/>
                    <a:pt x="365" y="40"/>
                  </a:cubicBezTo>
                  <a:cubicBezTo>
                    <a:pt x="366" y="32"/>
                    <a:pt x="375" y="29"/>
                    <a:pt x="378" y="22"/>
                  </a:cubicBezTo>
                  <a:cubicBezTo>
                    <a:pt x="379" y="18"/>
                    <a:pt x="377" y="13"/>
                    <a:pt x="380" y="10"/>
                  </a:cubicBezTo>
                  <a:cubicBezTo>
                    <a:pt x="382" y="8"/>
                    <a:pt x="386" y="10"/>
                    <a:pt x="389" y="11"/>
                  </a:cubicBezTo>
                  <a:cubicBezTo>
                    <a:pt x="400" y="13"/>
                    <a:pt x="395" y="25"/>
                    <a:pt x="405" y="30"/>
                  </a:cubicBezTo>
                  <a:cubicBezTo>
                    <a:pt x="413" y="26"/>
                    <a:pt x="428" y="15"/>
                    <a:pt x="435" y="10"/>
                  </a:cubicBezTo>
                  <a:cubicBezTo>
                    <a:pt x="439" y="7"/>
                    <a:pt x="445" y="5"/>
                    <a:pt x="449" y="3"/>
                  </a:cubicBezTo>
                  <a:cubicBezTo>
                    <a:pt x="456" y="4"/>
                    <a:pt x="466" y="0"/>
                    <a:pt x="469" y="6"/>
                  </a:cubicBezTo>
                  <a:cubicBezTo>
                    <a:pt x="471" y="11"/>
                    <a:pt x="470" y="11"/>
                    <a:pt x="473" y="8"/>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2" name="Freeform 31"/>
            <p:cNvSpPr>
              <a:spLocks/>
            </p:cNvSpPr>
            <p:nvPr/>
          </p:nvSpPr>
          <p:spPr bwMode="auto">
            <a:xfrm>
              <a:off x="7433" y="9685"/>
              <a:ext cx="610" cy="949"/>
            </a:xfrm>
            <a:custGeom>
              <a:avLst/>
              <a:gdLst/>
              <a:ahLst/>
              <a:cxnLst>
                <a:cxn ang="0">
                  <a:pos x="243" y="3"/>
                </a:cxn>
                <a:cxn ang="0">
                  <a:pos x="256" y="25"/>
                </a:cxn>
                <a:cxn ang="0">
                  <a:pos x="266" y="42"/>
                </a:cxn>
                <a:cxn ang="0">
                  <a:pos x="253" y="69"/>
                </a:cxn>
                <a:cxn ang="0">
                  <a:pos x="240" y="85"/>
                </a:cxn>
                <a:cxn ang="0">
                  <a:pos x="232" y="129"/>
                </a:cxn>
                <a:cxn ang="0">
                  <a:pos x="245" y="146"/>
                </a:cxn>
                <a:cxn ang="0">
                  <a:pos x="261" y="139"/>
                </a:cxn>
                <a:cxn ang="0">
                  <a:pos x="286" y="143"/>
                </a:cxn>
                <a:cxn ang="0">
                  <a:pos x="296" y="162"/>
                </a:cxn>
                <a:cxn ang="0">
                  <a:pos x="305" y="173"/>
                </a:cxn>
                <a:cxn ang="0">
                  <a:pos x="292" y="203"/>
                </a:cxn>
                <a:cxn ang="0">
                  <a:pos x="291" y="225"/>
                </a:cxn>
                <a:cxn ang="0">
                  <a:pos x="289" y="268"/>
                </a:cxn>
                <a:cxn ang="0">
                  <a:pos x="250" y="247"/>
                </a:cxn>
                <a:cxn ang="0">
                  <a:pos x="232" y="254"/>
                </a:cxn>
                <a:cxn ang="0">
                  <a:pos x="226" y="262"/>
                </a:cxn>
                <a:cxn ang="0">
                  <a:pos x="215" y="293"/>
                </a:cxn>
                <a:cxn ang="0">
                  <a:pos x="217" y="311"/>
                </a:cxn>
                <a:cxn ang="0">
                  <a:pos x="232" y="342"/>
                </a:cxn>
                <a:cxn ang="0">
                  <a:pos x="258" y="342"/>
                </a:cxn>
                <a:cxn ang="0">
                  <a:pos x="266" y="364"/>
                </a:cxn>
                <a:cxn ang="0">
                  <a:pos x="262" y="383"/>
                </a:cxn>
                <a:cxn ang="0">
                  <a:pos x="240" y="408"/>
                </a:cxn>
                <a:cxn ang="0">
                  <a:pos x="221" y="407"/>
                </a:cxn>
                <a:cxn ang="0">
                  <a:pos x="215" y="427"/>
                </a:cxn>
                <a:cxn ang="0">
                  <a:pos x="212" y="449"/>
                </a:cxn>
                <a:cxn ang="0">
                  <a:pos x="202" y="459"/>
                </a:cxn>
                <a:cxn ang="0">
                  <a:pos x="180" y="448"/>
                </a:cxn>
                <a:cxn ang="0">
                  <a:pos x="163" y="434"/>
                </a:cxn>
                <a:cxn ang="0">
                  <a:pos x="155" y="423"/>
                </a:cxn>
                <a:cxn ang="0">
                  <a:pos x="144" y="404"/>
                </a:cxn>
                <a:cxn ang="0">
                  <a:pos x="122" y="399"/>
                </a:cxn>
                <a:cxn ang="0">
                  <a:pos x="124" y="369"/>
                </a:cxn>
                <a:cxn ang="0">
                  <a:pos x="109" y="315"/>
                </a:cxn>
                <a:cxn ang="0">
                  <a:pos x="116" y="303"/>
                </a:cxn>
                <a:cxn ang="0">
                  <a:pos x="111" y="288"/>
                </a:cxn>
                <a:cxn ang="0">
                  <a:pos x="103" y="270"/>
                </a:cxn>
                <a:cxn ang="0">
                  <a:pos x="75" y="263"/>
                </a:cxn>
                <a:cxn ang="0">
                  <a:pos x="65" y="244"/>
                </a:cxn>
                <a:cxn ang="0">
                  <a:pos x="54" y="221"/>
                </a:cxn>
                <a:cxn ang="0">
                  <a:pos x="40" y="225"/>
                </a:cxn>
                <a:cxn ang="0">
                  <a:pos x="16" y="216"/>
                </a:cxn>
                <a:cxn ang="0">
                  <a:pos x="0" y="205"/>
                </a:cxn>
                <a:cxn ang="0">
                  <a:pos x="40" y="199"/>
                </a:cxn>
                <a:cxn ang="0">
                  <a:pos x="53" y="191"/>
                </a:cxn>
                <a:cxn ang="0">
                  <a:pos x="89" y="186"/>
                </a:cxn>
                <a:cxn ang="0">
                  <a:pos x="108" y="181"/>
                </a:cxn>
                <a:cxn ang="0">
                  <a:pos x="130" y="181"/>
                </a:cxn>
                <a:cxn ang="0">
                  <a:pos x="132" y="156"/>
                </a:cxn>
                <a:cxn ang="0">
                  <a:pos x="138" y="144"/>
                </a:cxn>
                <a:cxn ang="0">
                  <a:pos x="144" y="110"/>
                </a:cxn>
                <a:cxn ang="0">
                  <a:pos x="154" y="46"/>
                </a:cxn>
                <a:cxn ang="0">
                  <a:pos x="172" y="36"/>
                </a:cxn>
                <a:cxn ang="0">
                  <a:pos x="180" y="31"/>
                </a:cxn>
                <a:cxn ang="0">
                  <a:pos x="195" y="22"/>
                </a:cxn>
                <a:cxn ang="0">
                  <a:pos x="206" y="12"/>
                </a:cxn>
                <a:cxn ang="0">
                  <a:pos x="225" y="8"/>
                </a:cxn>
                <a:cxn ang="0">
                  <a:pos x="239" y="1"/>
                </a:cxn>
                <a:cxn ang="0">
                  <a:pos x="243" y="3"/>
                </a:cxn>
              </a:cxnLst>
              <a:rect l="0" t="0" r="r" b="b"/>
              <a:pathLst>
                <a:path w="305" h="474">
                  <a:moveTo>
                    <a:pt x="243" y="3"/>
                  </a:moveTo>
                  <a:cubicBezTo>
                    <a:pt x="246" y="12"/>
                    <a:pt x="247" y="21"/>
                    <a:pt x="256" y="25"/>
                  </a:cubicBezTo>
                  <a:cubicBezTo>
                    <a:pt x="259" y="31"/>
                    <a:pt x="263" y="36"/>
                    <a:pt x="266" y="42"/>
                  </a:cubicBezTo>
                  <a:cubicBezTo>
                    <a:pt x="265" y="54"/>
                    <a:pt x="266" y="66"/>
                    <a:pt x="253" y="69"/>
                  </a:cubicBezTo>
                  <a:cubicBezTo>
                    <a:pt x="250" y="81"/>
                    <a:pt x="251" y="81"/>
                    <a:pt x="240" y="85"/>
                  </a:cubicBezTo>
                  <a:cubicBezTo>
                    <a:pt x="244" y="113"/>
                    <a:pt x="241" y="106"/>
                    <a:pt x="232" y="129"/>
                  </a:cubicBezTo>
                  <a:cubicBezTo>
                    <a:pt x="234" y="138"/>
                    <a:pt x="235" y="144"/>
                    <a:pt x="245" y="146"/>
                  </a:cubicBezTo>
                  <a:cubicBezTo>
                    <a:pt x="257" y="139"/>
                    <a:pt x="251" y="141"/>
                    <a:pt x="261" y="139"/>
                  </a:cubicBezTo>
                  <a:cubicBezTo>
                    <a:pt x="270" y="140"/>
                    <a:pt x="277" y="141"/>
                    <a:pt x="286" y="143"/>
                  </a:cubicBezTo>
                  <a:cubicBezTo>
                    <a:pt x="288" y="154"/>
                    <a:pt x="285" y="160"/>
                    <a:pt x="296" y="162"/>
                  </a:cubicBezTo>
                  <a:cubicBezTo>
                    <a:pt x="301" y="165"/>
                    <a:pt x="302" y="168"/>
                    <a:pt x="305" y="173"/>
                  </a:cubicBezTo>
                  <a:cubicBezTo>
                    <a:pt x="301" y="183"/>
                    <a:pt x="297" y="193"/>
                    <a:pt x="292" y="203"/>
                  </a:cubicBezTo>
                  <a:cubicBezTo>
                    <a:pt x="290" y="213"/>
                    <a:pt x="289" y="213"/>
                    <a:pt x="291" y="225"/>
                  </a:cubicBezTo>
                  <a:cubicBezTo>
                    <a:pt x="289" y="240"/>
                    <a:pt x="291" y="253"/>
                    <a:pt x="289" y="268"/>
                  </a:cubicBezTo>
                  <a:cubicBezTo>
                    <a:pt x="277" y="248"/>
                    <a:pt x="274" y="250"/>
                    <a:pt x="250" y="247"/>
                  </a:cubicBezTo>
                  <a:cubicBezTo>
                    <a:pt x="244" y="248"/>
                    <a:pt x="237" y="249"/>
                    <a:pt x="232" y="254"/>
                  </a:cubicBezTo>
                  <a:cubicBezTo>
                    <a:pt x="230" y="256"/>
                    <a:pt x="226" y="262"/>
                    <a:pt x="226" y="262"/>
                  </a:cubicBezTo>
                  <a:cubicBezTo>
                    <a:pt x="228" y="276"/>
                    <a:pt x="231" y="290"/>
                    <a:pt x="215" y="293"/>
                  </a:cubicBezTo>
                  <a:cubicBezTo>
                    <a:pt x="213" y="302"/>
                    <a:pt x="211" y="303"/>
                    <a:pt x="217" y="311"/>
                  </a:cubicBezTo>
                  <a:cubicBezTo>
                    <a:pt x="219" y="320"/>
                    <a:pt x="227" y="336"/>
                    <a:pt x="232" y="342"/>
                  </a:cubicBezTo>
                  <a:cubicBezTo>
                    <a:pt x="240" y="339"/>
                    <a:pt x="248" y="343"/>
                    <a:pt x="258" y="342"/>
                  </a:cubicBezTo>
                  <a:cubicBezTo>
                    <a:pt x="272" y="344"/>
                    <a:pt x="253" y="361"/>
                    <a:pt x="266" y="364"/>
                  </a:cubicBezTo>
                  <a:cubicBezTo>
                    <a:pt x="270" y="370"/>
                    <a:pt x="268" y="378"/>
                    <a:pt x="262" y="383"/>
                  </a:cubicBezTo>
                  <a:cubicBezTo>
                    <a:pt x="259" y="396"/>
                    <a:pt x="253" y="405"/>
                    <a:pt x="240" y="408"/>
                  </a:cubicBezTo>
                  <a:cubicBezTo>
                    <a:pt x="234" y="411"/>
                    <a:pt x="221" y="407"/>
                    <a:pt x="221" y="407"/>
                  </a:cubicBezTo>
                  <a:cubicBezTo>
                    <a:pt x="220" y="414"/>
                    <a:pt x="217" y="420"/>
                    <a:pt x="215" y="427"/>
                  </a:cubicBezTo>
                  <a:cubicBezTo>
                    <a:pt x="214" y="438"/>
                    <a:pt x="215" y="440"/>
                    <a:pt x="212" y="449"/>
                  </a:cubicBezTo>
                  <a:cubicBezTo>
                    <a:pt x="210" y="453"/>
                    <a:pt x="202" y="459"/>
                    <a:pt x="202" y="459"/>
                  </a:cubicBezTo>
                  <a:cubicBezTo>
                    <a:pt x="193" y="474"/>
                    <a:pt x="189" y="453"/>
                    <a:pt x="180" y="448"/>
                  </a:cubicBezTo>
                  <a:cubicBezTo>
                    <a:pt x="179" y="442"/>
                    <a:pt x="170" y="435"/>
                    <a:pt x="163" y="434"/>
                  </a:cubicBezTo>
                  <a:cubicBezTo>
                    <a:pt x="161" y="429"/>
                    <a:pt x="157" y="428"/>
                    <a:pt x="155" y="423"/>
                  </a:cubicBezTo>
                  <a:cubicBezTo>
                    <a:pt x="154" y="406"/>
                    <a:pt x="157" y="406"/>
                    <a:pt x="144" y="404"/>
                  </a:cubicBezTo>
                  <a:cubicBezTo>
                    <a:pt x="133" y="406"/>
                    <a:pt x="132" y="405"/>
                    <a:pt x="122" y="399"/>
                  </a:cubicBezTo>
                  <a:cubicBezTo>
                    <a:pt x="115" y="388"/>
                    <a:pt x="112" y="378"/>
                    <a:pt x="124" y="369"/>
                  </a:cubicBezTo>
                  <a:cubicBezTo>
                    <a:pt x="130" y="337"/>
                    <a:pt x="119" y="340"/>
                    <a:pt x="109" y="315"/>
                  </a:cubicBezTo>
                  <a:cubicBezTo>
                    <a:pt x="114" y="306"/>
                    <a:pt x="111" y="309"/>
                    <a:pt x="116" y="303"/>
                  </a:cubicBezTo>
                  <a:cubicBezTo>
                    <a:pt x="114" y="298"/>
                    <a:pt x="113" y="293"/>
                    <a:pt x="111" y="288"/>
                  </a:cubicBezTo>
                  <a:cubicBezTo>
                    <a:pt x="110" y="279"/>
                    <a:pt x="112" y="272"/>
                    <a:pt x="103" y="270"/>
                  </a:cubicBezTo>
                  <a:cubicBezTo>
                    <a:pt x="99" y="261"/>
                    <a:pt x="82" y="264"/>
                    <a:pt x="75" y="263"/>
                  </a:cubicBezTo>
                  <a:cubicBezTo>
                    <a:pt x="68" y="258"/>
                    <a:pt x="68" y="252"/>
                    <a:pt x="65" y="244"/>
                  </a:cubicBezTo>
                  <a:cubicBezTo>
                    <a:pt x="71" y="233"/>
                    <a:pt x="67" y="223"/>
                    <a:pt x="54" y="221"/>
                  </a:cubicBezTo>
                  <a:cubicBezTo>
                    <a:pt x="49" y="222"/>
                    <a:pt x="45" y="224"/>
                    <a:pt x="40" y="225"/>
                  </a:cubicBezTo>
                  <a:cubicBezTo>
                    <a:pt x="31" y="223"/>
                    <a:pt x="25" y="218"/>
                    <a:pt x="16" y="216"/>
                  </a:cubicBezTo>
                  <a:cubicBezTo>
                    <a:pt x="11" y="212"/>
                    <a:pt x="0" y="205"/>
                    <a:pt x="0" y="205"/>
                  </a:cubicBezTo>
                  <a:cubicBezTo>
                    <a:pt x="10" y="198"/>
                    <a:pt x="28" y="200"/>
                    <a:pt x="40" y="199"/>
                  </a:cubicBezTo>
                  <a:cubicBezTo>
                    <a:pt x="44" y="194"/>
                    <a:pt x="48" y="194"/>
                    <a:pt x="53" y="191"/>
                  </a:cubicBezTo>
                  <a:cubicBezTo>
                    <a:pt x="65" y="193"/>
                    <a:pt x="77" y="187"/>
                    <a:pt x="89" y="186"/>
                  </a:cubicBezTo>
                  <a:cubicBezTo>
                    <a:pt x="95" y="184"/>
                    <a:pt x="102" y="183"/>
                    <a:pt x="108" y="181"/>
                  </a:cubicBezTo>
                  <a:cubicBezTo>
                    <a:pt x="117" y="184"/>
                    <a:pt x="122" y="184"/>
                    <a:pt x="130" y="181"/>
                  </a:cubicBezTo>
                  <a:cubicBezTo>
                    <a:pt x="133" y="166"/>
                    <a:pt x="119" y="162"/>
                    <a:pt x="132" y="156"/>
                  </a:cubicBezTo>
                  <a:cubicBezTo>
                    <a:pt x="135" y="152"/>
                    <a:pt x="136" y="149"/>
                    <a:pt x="138" y="144"/>
                  </a:cubicBezTo>
                  <a:cubicBezTo>
                    <a:pt x="140" y="133"/>
                    <a:pt x="137" y="120"/>
                    <a:pt x="144" y="110"/>
                  </a:cubicBezTo>
                  <a:cubicBezTo>
                    <a:pt x="135" y="95"/>
                    <a:pt x="146" y="61"/>
                    <a:pt x="154" y="46"/>
                  </a:cubicBezTo>
                  <a:cubicBezTo>
                    <a:pt x="156" y="36"/>
                    <a:pt x="164" y="42"/>
                    <a:pt x="172" y="36"/>
                  </a:cubicBezTo>
                  <a:cubicBezTo>
                    <a:pt x="177" y="34"/>
                    <a:pt x="176" y="33"/>
                    <a:pt x="180" y="31"/>
                  </a:cubicBezTo>
                  <a:cubicBezTo>
                    <a:pt x="184" y="29"/>
                    <a:pt x="191" y="25"/>
                    <a:pt x="195" y="22"/>
                  </a:cubicBezTo>
                  <a:cubicBezTo>
                    <a:pt x="200" y="19"/>
                    <a:pt x="201" y="15"/>
                    <a:pt x="206" y="12"/>
                  </a:cubicBezTo>
                  <a:cubicBezTo>
                    <a:pt x="208" y="0"/>
                    <a:pt x="216" y="4"/>
                    <a:pt x="225" y="8"/>
                  </a:cubicBezTo>
                  <a:cubicBezTo>
                    <a:pt x="230" y="6"/>
                    <a:pt x="234" y="3"/>
                    <a:pt x="239" y="1"/>
                  </a:cubicBezTo>
                  <a:cubicBezTo>
                    <a:pt x="243" y="3"/>
                    <a:pt x="247" y="13"/>
                    <a:pt x="243" y="3"/>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3" name="Freeform 32"/>
            <p:cNvSpPr>
              <a:spLocks/>
            </p:cNvSpPr>
            <p:nvPr/>
          </p:nvSpPr>
          <p:spPr bwMode="auto">
            <a:xfrm>
              <a:off x="6187" y="10804"/>
              <a:ext cx="2142" cy="1824"/>
            </a:xfrm>
            <a:custGeom>
              <a:avLst/>
              <a:gdLst/>
              <a:ahLst/>
              <a:cxnLst>
                <a:cxn ang="0">
                  <a:pos x="455" y="104"/>
                </a:cxn>
                <a:cxn ang="0">
                  <a:pos x="472" y="30"/>
                </a:cxn>
                <a:cxn ang="0">
                  <a:pos x="541" y="13"/>
                </a:cxn>
                <a:cxn ang="0">
                  <a:pos x="582" y="57"/>
                </a:cxn>
                <a:cxn ang="0">
                  <a:pos x="652" y="119"/>
                </a:cxn>
                <a:cxn ang="0">
                  <a:pos x="700" y="184"/>
                </a:cxn>
                <a:cxn ang="0">
                  <a:pos x="765" y="166"/>
                </a:cxn>
                <a:cxn ang="0">
                  <a:pos x="793" y="168"/>
                </a:cxn>
                <a:cxn ang="0">
                  <a:pos x="868" y="181"/>
                </a:cxn>
                <a:cxn ang="0">
                  <a:pos x="934" y="198"/>
                </a:cxn>
                <a:cxn ang="0">
                  <a:pos x="973" y="211"/>
                </a:cxn>
                <a:cxn ang="0">
                  <a:pos x="1049" y="229"/>
                </a:cxn>
                <a:cxn ang="0">
                  <a:pos x="1057" y="249"/>
                </a:cxn>
                <a:cxn ang="0">
                  <a:pos x="1010" y="315"/>
                </a:cxn>
                <a:cxn ang="0">
                  <a:pos x="994" y="361"/>
                </a:cxn>
                <a:cxn ang="0">
                  <a:pos x="971" y="377"/>
                </a:cxn>
                <a:cxn ang="0">
                  <a:pos x="919" y="430"/>
                </a:cxn>
                <a:cxn ang="0">
                  <a:pos x="892" y="468"/>
                </a:cxn>
                <a:cxn ang="0">
                  <a:pos x="760" y="486"/>
                </a:cxn>
                <a:cxn ang="0">
                  <a:pos x="785" y="546"/>
                </a:cxn>
                <a:cxn ang="0">
                  <a:pos x="827" y="599"/>
                </a:cxn>
                <a:cxn ang="0">
                  <a:pos x="804" y="625"/>
                </a:cxn>
                <a:cxn ang="0">
                  <a:pos x="830" y="680"/>
                </a:cxn>
                <a:cxn ang="0">
                  <a:pos x="825" y="727"/>
                </a:cxn>
                <a:cxn ang="0">
                  <a:pos x="739" y="722"/>
                </a:cxn>
                <a:cxn ang="0">
                  <a:pos x="684" y="708"/>
                </a:cxn>
                <a:cxn ang="0">
                  <a:pos x="652" y="679"/>
                </a:cxn>
                <a:cxn ang="0">
                  <a:pos x="616" y="632"/>
                </a:cxn>
                <a:cxn ang="0">
                  <a:pos x="564" y="693"/>
                </a:cxn>
                <a:cxn ang="0">
                  <a:pos x="546" y="744"/>
                </a:cxn>
                <a:cxn ang="0">
                  <a:pos x="507" y="773"/>
                </a:cxn>
                <a:cxn ang="0">
                  <a:pos x="509" y="808"/>
                </a:cxn>
                <a:cxn ang="0">
                  <a:pos x="449" y="883"/>
                </a:cxn>
                <a:cxn ang="0">
                  <a:pos x="408" y="912"/>
                </a:cxn>
                <a:cxn ang="0">
                  <a:pos x="348" y="812"/>
                </a:cxn>
                <a:cxn ang="0">
                  <a:pos x="296" y="697"/>
                </a:cxn>
                <a:cxn ang="0">
                  <a:pos x="269" y="718"/>
                </a:cxn>
                <a:cxn ang="0">
                  <a:pos x="238" y="684"/>
                </a:cxn>
                <a:cxn ang="0">
                  <a:pos x="210" y="627"/>
                </a:cxn>
                <a:cxn ang="0">
                  <a:pos x="147" y="638"/>
                </a:cxn>
                <a:cxn ang="0">
                  <a:pos x="141" y="551"/>
                </a:cxn>
                <a:cxn ang="0">
                  <a:pos x="142" y="495"/>
                </a:cxn>
                <a:cxn ang="0">
                  <a:pos x="124" y="443"/>
                </a:cxn>
                <a:cxn ang="0">
                  <a:pos x="116" y="374"/>
                </a:cxn>
                <a:cxn ang="0">
                  <a:pos x="108" y="257"/>
                </a:cxn>
                <a:cxn ang="0">
                  <a:pos x="79" y="228"/>
                </a:cxn>
                <a:cxn ang="0">
                  <a:pos x="32" y="185"/>
                </a:cxn>
                <a:cxn ang="0">
                  <a:pos x="6" y="143"/>
                </a:cxn>
                <a:cxn ang="0">
                  <a:pos x="45" y="108"/>
                </a:cxn>
                <a:cxn ang="0">
                  <a:pos x="45" y="48"/>
                </a:cxn>
                <a:cxn ang="0">
                  <a:pos x="131" y="13"/>
                </a:cxn>
                <a:cxn ang="0">
                  <a:pos x="160" y="78"/>
                </a:cxn>
                <a:cxn ang="0">
                  <a:pos x="191" y="114"/>
                </a:cxn>
                <a:cxn ang="0">
                  <a:pos x="240" y="161"/>
                </a:cxn>
                <a:cxn ang="0">
                  <a:pos x="292" y="177"/>
                </a:cxn>
                <a:cxn ang="0">
                  <a:pos x="324" y="179"/>
                </a:cxn>
                <a:cxn ang="0">
                  <a:pos x="366" y="153"/>
                </a:cxn>
                <a:cxn ang="0">
                  <a:pos x="407" y="108"/>
                </a:cxn>
                <a:cxn ang="0">
                  <a:pos x="438" y="134"/>
                </a:cxn>
              </a:cxnLst>
              <a:rect l="0" t="0" r="r" b="b"/>
              <a:pathLst>
                <a:path w="1071" h="912">
                  <a:moveTo>
                    <a:pt x="434" y="134"/>
                  </a:moveTo>
                  <a:cubicBezTo>
                    <a:pt x="443" y="131"/>
                    <a:pt x="446" y="127"/>
                    <a:pt x="454" y="122"/>
                  </a:cubicBezTo>
                  <a:cubicBezTo>
                    <a:pt x="455" y="116"/>
                    <a:pt x="453" y="111"/>
                    <a:pt x="455" y="104"/>
                  </a:cubicBezTo>
                  <a:cubicBezTo>
                    <a:pt x="457" y="97"/>
                    <a:pt x="462" y="92"/>
                    <a:pt x="464" y="86"/>
                  </a:cubicBezTo>
                  <a:cubicBezTo>
                    <a:pt x="466" y="77"/>
                    <a:pt x="466" y="73"/>
                    <a:pt x="464" y="64"/>
                  </a:cubicBezTo>
                  <a:cubicBezTo>
                    <a:pt x="464" y="57"/>
                    <a:pt x="460" y="32"/>
                    <a:pt x="472" y="30"/>
                  </a:cubicBezTo>
                  <a:cubicBezTo>
                    <a:pt x="480" y="19"/>
                    <a:pt x="486" y="14"/>
                    <a:pt x="498" y="7"/>
                  </a:cubicBezTo>
                  <a:cubicBezTo>
                    <a:pt x="504" y="4"/>
                    <a:pt x="517" y="0"/>
                    <a:pt x="517" y="0"/>
                  </a:cubicBezTo>
                  <a:cubicBezTo>
                    <a:pt x="533" y="2"/>
                    <a:pt x="531" y="3"/>
                    <a:pt x="541" y="13"/>
                  </a:cubicBezTo>
                  <a:cubicBezTo>
                    <a:pt x="542" y="15"/>
                    <a:pt x="543" y="16"/>
                    <a:pt x="543" y="18"/>
                  </a:cubicBezTo>
                  <a:cubicBezTo>
                    <a:pt x="544" y="26"/>
                    <a:pt x="543" y="35"/>
                    <a:pt x="545" y="43"/>
                  </a:cubicBezTo>
                  <a:cubicBezTo>
                    <a:pt x="548" y="54"/>
                    <a:pt x="576" y="57"/>
                    <a:pt x="582" y="57"/>
                  </a:cubicBezTo>
                  <a:cubicBezTo>
                    <a:pt x="591" y="59"/>
                    <a:pt x="601" y="63"/>
                    <a:pt x="610" y="65"/>
                  </a:cubicBezTo>
                  <a:cubicBezTo>
                    <a:pt x="618" y="69"/>
                    <a:pt x="623" y="73"/>
                    <a:pt x="631" y="78"/>
                  </a:cubicBezTo>
                  <a:cubicBezTo>
                    <a:pt x="640" y="90"/>
                    <a:pt x="640" y="110"/>
                    <a:pt x="652" y="119"/>
                  </a:cubicBezTo>
                  <a:cubicBezTo>
                    <a:pt x="654" y="128"/>
                    <a:pt x="658" y="135"/>
                    <a:pt x="663" y="142"/>
                  </a:cubicBezTo>
                  <a:cubicBezTo>
                    <a:pt x="667" y="172"/>
                    <a:pt x="668" y="162"/>
                    <a:pt x="687" y="177"/>
                  </a:cubicBezTo>
                  <a:cubicBezTo>
                    <a:pt x="690" y="183"/>
                    <a:pt x="694" y="181"/>
                    <a:pt x="700" y="184"/>
                  </a:cubicBezTo>
                  <a:cubicBezTo>
                    <a:pt x="709" y="181"/>
                    <a:pt x="716" y="184"/>
                    <a:pt x="725" y="185"/>
                  </a:cubicBezTo>
                  <a:cubicBezTo>
                    <a:pt x="736" y="189"/>
                    <a:pt x="738" y="182"/>
                    <a:pt x="746" y="179"/>
                  </a:cubicBezTo>
                  <a:cubicBezTo>
                    <a:pt x="750" y="173"/>
                    <a:pt x="758" y="169"/>
                    <a:pt x="765" y="166"/>
                  </a:cubicBezTo>
                  <a:cubicBezTo>
                    <a:pt x="769" y="164"/>
                    <a:pt x="777" y="158"/>
                    <a:pt x="777" y="158"/>
                  </a:cubicBezTo>
                  <a:cubicBezTo>
                    <a:pt x="777" y="158"/>
                    <a:pt x="778" y="148"/>
                    <a:pt x="782" y="151"/>
                  </a:cubicBezTo>
                  <a:cubicBezTo>
                    <a:pt x="789" y="155"/>
                    <a:pt x="788" y="164"/>
                    <a:pt x="793" y="168"/>
                  </a:cubicBezTo>
                  <a:cubicBezTo>
                    <a:pt x="800" y="175"/>
                    <a:pt x="813" y="180"/>
                    <a:pt x="822" y="182"/>
                  </a:cubicBezTo>
                  <a:cubicBezTo>
                    <a:pt x="827" y="184"/>
                    <a:pt x="832" y="185"/>
                    <a:pt x="837" y="187"/>
                  </a:cubicBezTo>
                  <a:cubicBezTo>
                    <a:pt x="848" y="186"/>
                    <a:pt x="857" y="183"/>
                    <a:pt x="868" y="181"/>
                  </a:cubicBezTo>
                  <a:cubicBezTo>
                    <a:pt x="873" y="174"/>
                    <a:pt x="872" y="172"/>
                    <a:pt x="881" y="171"/>
                  </a:cubicBezTo>
                  <a:cubicBezTo>
                    <a:pt x="889" y="177"/>
                    <a:pt x="891" y="183"/>
                    <a:pt x="903" y="185"/>
                  </a:cubicBezTo>
                  <a:cubicBezTo>
                    <a:pt x="913" y="189"/>
                    <a:pt x="923" y="196"/>
                    <a:pt x="934" y="198"/>
                  </a:cubicBezTo>
                  <a:cubicBezTo>
                    <a:pt x="946" y="203"/>
                    <a:pt x="940" y="201"/>
                    <a:pt x="949" y="203"/>
                  </a:cubicBezTo>
                  <a:cubicBezTo>
                    <a:pt x="955" y="211"/>
                    <a:pt x="950" y="207"/>
                    <a:pt x="968" y="210"/>
                  </a:cubicBezTo>
                  <a:cubicBezTo>
                    <a:pt x="970" y="210"/>
                    <a:pt x="973" y="211"/>
                    <a:pt x="973" y="211"/>
                  </a:cubicBezTo>
                  <a:cubicBezTo>
                    <a:pt x="979" y="222"/>
                    <a:pt x="1016" y="220"/>
                    <a:pt x="1017" y="220"/>
                  </a:cubicBezTo>
                  <a:cubicBezTo>
                    <a:pt x="1020" y="220"/>
                    <a:pt x="1027" y="221"/>
                    <a:pt x="1027" y="221"/>
                  </a:cubicBezTo>
                  <a:cubicBezTo>
                    <a:pt x="1035" y="224"/>
                    <a:pt x="1041" y="228"/>
                    <a:pt x="1049" y="229"/>
                  </a:cubicBezTo>
                  <a:cubicBezTo>
                    <a:pt x="1055" y="232"/>
                    <a:pt x="1061" y="236"/>
                    <a:pt x="1067" y="237"/>
                  </a:cubicBezTo>
                  <a:cubicBezTo>
                    <a:pt x="1068" y="240"/>
                    <a:pt x="1071" y="242"/>
                    <a:pt x="1067" y="245"/>
                  </a:cubicBezTo>
                  <a:cubicBezTo>
                    <a:pt x="1064" y="247"/>
                    <a:pt x="1057" y="249"/>
                    <a:pt x="1057" y="249"/>
                  </a:cubicBezTo>
                  <a:cubicBezTo>
                    <a:pt x="1056" y="254"/>
                    <a:pt x="1049" y="259"/>
                    <a:pt x="1044" y="262"/>
                  </a:cubicBezTo>
                  <a:cubicBezTo>
                    <a:pt x="1042" y="270"/>
                    <a:pt x="1040" y="274"/>
                    <a:pt x="1033" y="278"/>
                  </a:cubicBezTo>
                  <a:cubicBezTo>
                    <a:pt x="1026" y="290"/>
                    <a:pt x="1022" y="308"/>
                    <a:pt x="1010" y="315"/>
                  </a:cubicBezTo>
                  <a:cubicBezTo>
                    <a:pt x="1009" y="322"/>
                    <a:pt x="1006" y="324"/>
                    <a:pt x="1009" y="330"/>
                  </a:cubicBezTo>
                  <a:cubicBezTo>
                    <a:pt x="1007" y="340"/>
                    <a:pt x="1006" y="351"/>
                    <a:pt x="997" y="356"/>
                  </a:cubicBezTo>
                  <a:cubicBezTo>
                    <a:pt x="996" y="358"/>
                    <a:pt x="996" y="360"/>
                    <a:pt x="994" y="361"/>
                  </a:cubicBezTo>
                  <a:cubicBezTo>
                    <a:pt x="993" y="362"/>
                    <a:pt x="990" y="361"/>
                    <a:pt x="989" y="362"/>
                  </a:cubicBezTo>
                  <a:cubicBezTo>
                    <a:pt x="988" y="363"/>
                    <a:pt x="989" y="366"/>
                    <a:pt x="988" y="367"/>
                  </a:cubicBezTo>
                  <a:cubicBezTo>
                    <a:pt x="986" y="370"/>
                    <a:pt x="975" y="375"/>
                    <a:pt x="971" y="377"/>
                  </a:cubicBezTo>
                  <a:cubicBezTo>
                    <a:pt x="963" y="387"/>
                    <a:pt x="952" y="387"/>
                    <a:pt x="941" y="395"/>
                  </a:cubicBezTo>
                  <a:cubicBezTo>
                    <a:pt x="939" y="400"/>
                    <a:pt x="936" y="403"/>
                    <a:pt x="934" y="408"/>
                  </a:cubicBezTo>
                  <a:cubicBezTo>
                    <a:pt x="932" y="419"/>
                    <a:pt x="931" y="428"/>
                    <a:pt x="919" y="430"/>
                  </a:cubicBezTo>
                  <a:cubicBezTo>
                    <a:pt x="915" y="435"/>
                    <a:pt x="916" y="438"/>
                    <a:pt x="911" y="442"/>
                  </a:cubicBezTo>
                  <a:cubicBezTo>
                    <a:pt x="907" y="448"/>
                    <a:pt x="904" y="449"/>
                    <a:pt x="898" y="452"/>
                  </a:cubicBezTo>
                  <a:cubicBezTo>
                    <a:pt x="894" y="457"/>
                    <a:pt x="895" y="463"/>
                    <a:pt x="892" y="468"/>
                  </a:cubicBezTo>
                  <a:cubicBezTo>
                    <a:pt x="891" y="469"/>
                    <a:pt x="868" y="474"/>
                    <a:pt x="864" y="476"/>
                  </a:cubicBezTo>
                  <a:cubicBezTo>
                    <a:pt x="830" y="474"/>
                    <a:pt x="805" y="473"/>
                    <a:pt x="770" y="474"/>
                  </a:cubicBezTo>
                  <a:cubicBezTo>
                    <a:pt x="763" y="485"/>
                    <a:pt x="767" y="482"/>
                    <a:pt x="760" y="486"/>
                  </a:cubicBezTo>
                  <a:cubicBezTo>
                    <a:pt x="758" y="497"/>
                    <a:pt x="758" y="507"/>
                    <a:pt x="756" y="518"/>
                  </a:cubicBezTo>
                  <a:cubicBezTo>
                    <a:pt x="758" y="528"/>
                    <a:pt x="759" y="533"/>
                    <a:pt x="770" y="534"/>
                  </a:cubicBezTo>
                  <a:cubicBezTo>
                    <a:pt x="782" y="539"/>
                    <a:pt x="778" y="537"/>
                    <a:pt x="785" y="546"/>
                  </a:cubicBezTo>
                  <a:cubicBezTo>
                    <a:pt x="787" y="554"/>
                    <a:pt x="787" y="558"/>
                    <a:pt x="795" y="560"/>
                  </a:cubicBezTo>
                  <a:cubicBezTo>
                    <a:pt x="801" y="565"/>
                    <a:pt x="817" y="568"/>
                    <a:pt x="817" y="568"/>
                  </a:cubicBezTo>
                  <a:cubicBezTo>
                    <a:pt x="822" y="579"/>
                    <a:pt x="810" y="596"/>
                    <a:pt x="827" y="599"/>
                  </a:cubicBezTo>
                  <a:cubicBezTo>
                    <a:pt x="831" y="605"/>
                    <a:pt x="837" y="619"/>
                    <a:pt x="837" y="619"/>
                  </a:cubicBezTo>
                  <a:cubicBezTo>
                    <a:pt x="833" y="630"/>
                    <a:pt x="829" y="626"/>
                    <a:pt x="820" y="624"/>
                  </a:cubicBezTo>
                  <a:cubicBezTo>
                    <a:pt x="806" y="617"/>
                    <a:pt x="816" y="623"/>
                    <a:pt x="804" y="625"/>
                  </a:cubicBezTo>
                  <a:cubicBezTo>
                    <a:pt x="794" y="631"/>
                    <a:pt x="791" y="638"/>
                    <a:pt x="779" y="640"/>
                  </a:cubicBezTo>
                  <a:cubicBezTo>
                    <a:pt x="782" y="646"/>
                    <a:pt x="787" y="651"/>
                    <a:pt x="793" y="655"/>
                  </a:cubicBezTo>
                  <a:cubicBezTo>
                    <a:pt x="804" y="673"/>
                    <a:pt x="808" y="678"/>
                    <a:pt x="830" y="680"/>
                  </a:cubicBezTo>
                  <a:cubicBezTo>
                    <a:pt x="842" y="685"/>
                    <a:pt x="837" y="682"/>
                    <a:pt x="845" y="687"/>
                  </a:cubicBezTo>
                  <a:cubicBezTo>
                    <a:pt x="847" y="697"/>
                    <a:pt x="851" y="716"/>
                    <a:pt x="837" y="719"/>
                  </a:cubicBezTo>
                  <a:cubicBezTo>
                    <a:pt x="832" y="723"/>
                    <a:pt x="831" y="726"/>
                    <a:pt x="825" y="727"/>
                  </a:cubicBezTo>
                  <a:cubicBezTo>
                    <a:pt x="819" y="735"/>
                    <a:pt x="807" y="738"/>
                    <a:pt x="798" y="740"/>
                  </a:cubicBezTo>
                  <a:cubicBezTo>
                    <a:pt x="779" y="739"/>
                    <a:pt x="770" y="737"/>
                    <a:pt x="754" y="734"/>
                  </a:cubicBezTo>
                  <a:cubicBezTo>
                    <a:pt x="746" y="731"/>
                    <a:pt x="743" y="731"/>
                    <a:pt x="739" y="722"/>
                  </a:cubicBezTo>
                  <a:cubicBezTo>
                    <a:pt x="737" y="713"/>
                    <a:pt x="737" y="710"/>
                    <a:pt x="739" y="701"/>
                  </a:cubicBezTo>
                  <a:cubicBezTo>
                    <a:pt x="732" y="691"/>
                    <a:pt x="733" y="694"/>
                    <a:pt x="723" y="690"/>
                  </a:cubicBezTo>
                  <a:cubicBezTo>
                    <a:pt x="708" y="696"/>
                    <a:pt x="703" y="703"/>
                    <a:pt x="684" y="708"/>
                  </a:cubicBezTo>
                  <a:cubicBezTo>
                    <a:pt x="675" y="707"/>
                    <a:pt x="666" y="709"/>
                    <a:pt x="658" y="705"/>
                  </a:cubicBezTo>
                  <a:cubicBezTo>
                    <a:pt x="643" y="697"/>
                    <a:pt x="668" y="704"/>
                    <a:pt x="650" y="700"/>
                  </a:cubicBezTo>
                  <a:cubicBezTo>
                    <a:pt x="647" y="692"/>
                    <a:pt x="644" y="685"/>
                    <a:pt x="652" y="679"/>
                  </a:cubicBezTo>
                  <a:cubicBezTo>
                    <a:pt x="654" y="657"/>
                    <a:pt x="657" y="659"/>
                    <a:pt x="640" y="646"/>
                  </a:cubicBezTo>
                  <a:cubicBezTo>
                    <a:pt x="636" y="628"/>
                    <a:pt x="635" y="636"/>
                    <a:pt x="623" y="627"/>
                  </a:cubicBezTo>
                  <a:cubicBezTo>
                    <a:pt x="609" y="630"/>
                    <a:pt x="626" y="625"/>
                    <a:pt x="616" y="632"/>
                  </a:cubicBezTo>
                  <a:cubicBezTo>
                    <a:pt x="613" y="634"/>
                    <a:pt x="605" y="635"/>
                    <a:pt x="601" y="637"/>
                  </a:cubicBezTo>
                  <a:cubicBezTo>
                    <a:pt x="596" y="669"/>
                    <a:pt x="598" y="657"/>
                    <a:pt x="564" y="662"/>
                  </a:cubicBezTo>
                  <a:cubicBezTo>
                    <a:pt x="556" y="669"/>
                    <a:pt x="550" y="690"/>
                    <a:pt x="564" y="693"/>
                  </a:cubicBezTo>
                  <a:cubicBezTo>
                    <a:pt x="565" y="696"/>
                    <a:pt x="570" y="697"/>
                    <a:pt x="571" y="700"/>
                  </a:cubicBezTo>
                  <a:cubicBezTo>
                    <a:pt x="574" y="713"/>
                    <a:pt x="562" y="718"/>
                    <a:pt x="554" y="724"/>
                  </a:cubicBezTo>
                  <a:cubicBezTo>
                    <a:pt x="550" y="730"/>
                    <a:pt x="549" y="737"/>
                    <a:pt x="546" y="744"/>
                  </a:cubicBezTo>
                  <a:cubicBezTo>
                    <a:pt x="545" y="752"/>
                    <a:pt x="545" y="756"/>
                    <a:pt x="538" y="760"/>
                  </a:cubicBezTo>
                  <a:cubicBezTo>
                    <a:pt x="528" y="758"/>
                    <a:pt x="519" y="757"/>
                    <a:pt x="511" y="763"/>
                  </a:cubicBezTo>
                  <a:cubicBezTo>
                    <a:pt x="510" y="766"/>
                    <a:pt x="508" y="769"/>
                    <a:pt x="507" y="773"/>
                  </a:cubicBezTo>
                  <a:cubicBezTo>
                    <a:pt x="507" y="775"/>
                    <a:pt x="507" y="777"/>
                    <a:pt x="506" y="779"/>
                  </a:cubicBezTo>
                  <a:cubicBezTo>
                    <a:pt x="505" y="782"/>
                    <a:pt x="502" y="787"/>
                    <a:pt x="502" y="787"/>
                  </a:cubicBezTo>
                  <a:cubicBezTo>
                    <a:pt x="504" y="796"/>
                    <a:pt x="504" y="801"/>
                    <a:pt x="509" y="808"/>
                  </a:cubicBezTo>
                  <a:cubicBezTo>
                    <a:pt x="513" y="824"/>
                    <a:pt x="516" y="856"/>
                    <a:pt x="502" y="867"/>
                  </a:cubicBezTo>
                  <a:cubicBezTo>
                    <a:pt x="496" y="877"/>
                    <a:pt x="479" y="873"/>
                    <a:pt x="468" y="875"/>
                  </a:cubicBezTo>
                  <a:cubicBezTo>
                    <a:pt x="461" y="877"/>
                    <a:pt x="456" y="882"/>
                    <a:pt x="449" y="883"/>
                  </a:cubicBezTo>
                  <a:cubicBezTo>
                    <a:pt x="443" y="887"/>
                    <a:pt x="436" y="890"/>
                    <a:pt x="429" y="891"/>
                  </a:cubicBezTo>
                  <a:cubicBezTo>
                    <a:pt x="428" y="898"/>
                    <a:pt x="428" y="900"/>
                    <a:pt x="421" y="903"/>
                  </a:cubicBezTo>
                  <a:cubicBezTo>
                    <a:pt x="417" y="908"/>
                    <a:pt x="413" y="909"/>
                    <a:pt x="408" y="912"/>
                  </a:cubicBezTo>
                  <a:cubicBezTo>
                    <a:pt x="401" y="911"/>
                    <a:pt x="398" y="911"/>
                    <a:pt x="395" y="904"/>
                  </a:cubicBezTo>
                  <a:cubicBezTo>
                    <a:pt x="399" y="858"/>
                    <a:pt x="409" y="855"/>
                    <a:pt x="363" y="852"/>
                  </a:cubicBezTo>
                  <a:cubicBezTo>
                    <a:pt x="358" y="840"/>
                    <a:pt x="363" y="815"/>
                    <a:pt x="348" y="812"/>
                  </a:cubicBezTo>
                  <a:cubicBezTo>
                    <a:pt x="347" y="805"/>
                    <a:pt x="341" y="795"/>
                    <a:pt x="335" y="791"/>
                  </a:cubicBezTo>
                  <a:cubicBezTo>
                    <a:pt x="333" y="775"/>
                    <a:pt x="330" y="744"/>
                    <a:pt x="317" y="734"/>
                  </a:cubicBezTo>
                  <a:cubicBezTo>
                    <a:pt x="309" y="721"/>
                    <a:pt x="309" y="705"/>
                    <a:pt x="296" y="697"/>
                  </a:cubicBezTo>
                  <a:cubicBezTo>
                    <a:pt x="292" y="691"/>
                    <a:pt x="290" y="692"/>
                    <a:pt x="283" y="693"/>
                  </a:cubicBezTo>
                  <a:cubicBezTo>
                    <a:pt x="281" y="702"/>
                    <a:pt x="281" y="712"/>
                    <a:pt x="279" y="721"/>
                  </a:cubicBezTo>
                  <a:cubicBezTo>
                    <a:pt x="276" y="720"/>
                    <a:pt x="272" y="720"/>
                    <a:pt x="269" y="718"/>
                  </a:cubicBezTo>
                  <a:cubicBezTo>
                    <a:pt x="266" y="716"/>
                    <a:pt x="265" y="709"/>
                    <a:pt x="262" y="706"/>
                  </a:cubicBezTo>
                  <a:cubicBezTo>
                    <a:pt x="259" y="703"/>
                    <a:pt x="253" y="700"/>
                    <a:pt x="249" y="698"/>
                  </a:cubicBezTo>
                  <a:cubicBezTo>
                    <a:pt x="248" y="692"/>
                    <a:pt x="242" y="690"/>
                    <a:pt x="238" y="684"/>
                  </a:cubicBezTo>
                  <a:cubicBezTo>
                    <a:pt x="240" y="678"/>
                    <a:pt x="241" y="673"/>
                    <a:pt x="243" y="667"/>
                  </a:cubicBezTo>
                  <a:cubicBezTo>
                    <a:pt x="240" y="653"/>
                    <a:pt x="239" y="635"/>
                    <a:pt x="223" y="632"/>
                  </a:cubicBezTo>
                  <a:cubicBezTo>
                    <a:pt x="213" y="627"/>
                    <a:pt x="218" y="629"/>
                    <a:pt x="210" y="627"/>
                  </a:cubicBezTo>
                  <a:cubicBezTo>
                    <a:pt x="203" y="638"/>
                    <a:pt x="201" y="654"/>
                    <a:pt x="189" y="661"/>
                  </a:cubicBezTo>
                  <a:cubicBezTo>
                    <a:pt x="185" y="668"/>
                    <a:pt x="180" y="678"/>
                    <a:pt x="173" y="682"/>
                  </a:cubicBezTo>
                  <a:cubicBezTo>
                    <a:pt x="165" y="669"/>
                    <a:pt x="160" y="646"/>
                    <a:pt x="147" y="638"/>
                  </a:cubicBezTo>
                  <a:cubicBezTo>
                    <a:pt x="143" y="631"/>
                    <a:pt x="138" y="632"/>
                    <a:pt x="134" y="624"/>
                  </a:cubicBezTo>
                  <a:cubicBezTo>
                    <a:pt x="137" y="604"/>
                    <a:pt x="135" y="612"/>
                    <a:pt x="139" y="599"/>
                  </a:cubicBezTo>
                  <a:cubicBezTo>
                    <a:pt x="137" y="582"/>
                    <a:pt x="133" y="567"/>
                    <a:pt x="141" y="551"/>
                  </a:cubicBezTo>
                  <a:cubicBezTo>
                    <a:pt x="143" y="539"/>
                    <a:pt x="144" y="537"/>
                    <a:pt x="146" y="521"/>
                  </a:cubicBezTo>
                  <a:cubicBezTo>
                    <a:pt x="145" y="514"/>
                    <a:pt x="145" y="506"/>
                    <a:pt x="144" y="499"/>
                  </a:cubicBezTo>
                  <a:cubicBezTo>
                    <a:pt x="144" y="498"/>
                    <a:pt x="142" y="496"/>
                    <a:pt x="142" y="495"/>
                  </a:cubicBezTo>
                  <a:cubicBezTo>
                    <a:pt x="141" y="491"/>
                    <a:pt x="137" y="482"/>
                    <a:pt x="137" y="482"/>
                  </a:cubicBezTo>
                  <a:cubicBezTo>
                    <a:pt x="135" y="474"/>
                    <a:pt x="131" y="466"/>
                    <a:pt x="129" y="458"/>
                  </a:cubicBezTo>
                  <a:cubicBezTo>
                    <a:pt x="128" y="453"/>
                    <a:pt x="124" y="443"/>
                    <a:pt x="124" y="443"/>
                  </a:cubicBezTo>
                  <a:cubicBezTo>
                    <a:pt x="123" y="437"/>
                    <a:pt x="121" y="432"/>
                    <a:pt x="120" y="426"/>
                  </a:cubicBezTo>
                  <a:cubicBezTo>
                    <a:pt x="121" y="413"/>
                    <a:pt x="127" y="404"/>
                    <a:pt x="133" y="392"/>
                  </a:cubicBezTo>
                  <a:cubicBezTo>
                    <a:pt x="119" y="385"/>
                    <a:pt x="122" y="388"/>
                    <a:pt x="116" y="374"/>
                  </a:cubicBezTo>
                  <a:cubicBezTo>
                    <a:pt x="115" y="353"/>
                    <a:pt x="105" y="335"/>
                    <a:pt x="113" y="315"/>
                  </a:cubicBezTo>
                  <a:cubicBezTo>
                    <a:pt x="114" y="308"/>
                    <a:pt x="122" y="299"/>
                    <a:pt x="126" y="293"/>
                  </a:cubicBezTo>
                  <a:cubicBezTo>
                    <a:pt x="124" y="270"/>
                    <a:pt x="129" y="261"/>
                    <a:pt x="108" y="257"/>
                  </a:cubicBezTo>
                  <a:cubicBezTo>
                    <a:pt x="101" y="258"/>
                    <a:pt x="99" y="260"/>
                    <a:pt x="92" y="258"/>
                  </a:cubicBezTo>
                  <a:cubicBezTo>
                    <a:pt x="89" y="253"/>
                    <a:pt x="79" y="247"/>
                    <a:pt x="79" y="247"/>
                  </a:cubicBezTo>
                  <a:cubicBezTo>
                    <a:pt x="78" y="241"/>
                    <a:pt x="82" y="233"/>
                    <a:pt x="79" y="228"/>
                  </a:cubicBezTo>
                  <a:cubicBezTo>
                    <a:pt x="77" y="221"/>
                    <a:pt x="78" y="216"/>
                    <a:pt x="72" y="213"/>
                  </a:cubicBezTo>
                  <a:cubicBezTo>
                    <a:pt x="71" y="206"/>
                    <a:pt x="70" y="204"/>
                    <a:pt x="64" y="200"/>
                  </a:cubicBezTo>
                  <a:cubicBezTo>
                    <a:pt x="61" y="187"/>
                    <a:pt x="42" y="186"/>
                    <a:pt x="32" y="185"/>
                  </a:cubicBezTo>
                  <a:cubicBezTo>
                    <a:pt x="26" y="181"/>
                    <a:pt x="18" y="179"/>
                    <a:pt x="11" y="177"/>
                  </a:cubicBezTo>
                  <a:cubicBezTo>
                    <a:pt x="16" y="169"/>
                    <a:pt x="5" y="161"/>
                    <a:pt x="1" y="153"/>
                  </a:cubicBezTo>
                  <a:cubicBezTo>
                    <a:pt x="0" y="147"/>
                    <a:pt x="8" y="149"/>
                    <a:pt x="6" y="143"/>
                  </a:cubicBezTo>
                  <a:cubicBezTo>
                    <a:pt x="9" y="137"/>
                    <a:pt x="10" y="135"/>
                    <a:pt x="17" y="134"/>
                  </a:cubicBezTo>
                  <a:cubicBezTo>
                    <a:pt x="22" y="131"/>
                    <a:pt x="28" y="130"/>
                    <a:pt x="34" y="129"/>
                  </a:cubicBezTo>
                  <a:cubicBezTo>
                    <a:pt x="29" y="116"/>
                    <a:pt x="29" y="110"/>
                    <a:pt x="45" y="108"/>
                  </a:cubicBezTo>
                  <a:cubicBezTo>
                    <a:pt x="49" y="101"/>
                    <a:pt x="52" y="96"/>
                    <a:pt x="58" y="91"/>
                  </a:cubicBezTo>
                  <a:cubicBezTo>
                    <a:pt x="55" y="83"/>
                    <a:pt x="55" y="76"/>
                    <a:pt x="51" y="69"/>
                  </a:cubicBezTo>
                  <a:cubicBezTo>
                    <a:pt x="50" y="62"/>
                    <a:pt x="48" y="54"/>
                    <a:pt x="45" y="48"/>
                  </a:cubicBezTo>
                  <a:cubicBezTo>
                    <a:pt x="42" y="36"/>
                    <a:pt x="37" y="15"/>
                    <a:pt x="53" y="12"/>
                  </a:cubicBezTo>
                  <a:cubicBezTo>
                    <a:pt x="59" y="2"/>
                    <a:pt x="61" y="5"/>
                    <a:pt x="74" y="7"/>
                  </a:cubicBezTo>
                  <a:cubicBezTo>
                    <a:pt x="90" y="13"/>
                    <a:pt x="113" y="11"/>
                    <a:pt x="131" y="13"/>
                  </a:cubicBezTo>
                  <a:cubicBezTo>
                    <a:pt x="133" y="17"/>
                    <a:pt x="134" y="22"/>
                    <a:pt x="136" y="26"/>
                  </a:cubicBezTo>
                  <a:cubicBezTo>
                    <a:pt x="137" y="37"/>
                    <a:pt x="141" y="43"/>
                    <a:pt x="146" y="52"/>
                  </a:cubicBezTo>
                  <a:cubicBezTo>
                    <a:pt x="147" y="63"/>
                    <a:pt x="147" y="75"/>
                    <a:pt x="160" y="78"/>
                  </a:cubicBezTo>
                  <a:cubicBezTo>
                    <a:pt x="162" y="84"/>
                    <a:pt x="162" y="87"/>
                    <a:pt x="167" y="91"/>
                  </a:cubicBezTo>
                  <a:cubicBezTo>
                    <a:pt x="168" y="99"/>
                    <a:pt x="172" y="107"/>
                    <a:pt x="181" y="109"/>
                  </a:cubicBezTo>
                  <a:cubicBezTo>
                    <a:pt x="184" y="111"/>
                    <a:pt x="188" y="111"/>
                    <a:pt x="191" y="114"/>
                  </a:cubicBezTo>
                  <a:cubicBezTo>
                    <a:pt x="209" y="134"/>
                    <a:pt x="189" y="118"/>
                    <a:pt x="201" y="127"/>
                  </a:cubicBezTo>
                  <a:cubicBezTo>
                    <a:pt x="208" y="139"/>
                    <a:pt x="216" y="155"/>
                    <a:pt x="227" y="163"/>
                  </a:cubicBezTo>
                  <a:cubicBezTo>
                    <a:pt x="229" y="173"/>
                    <a:pt x="236" y="166"/>
                    <a:pt x="240" y="161"/>
                  </a:cubicBezTo>
                  <a:cubicBezTo>
                    <a:pt x="241" y="146"/>
                    <a:pt x="240" y="147"/>
                    <a:pt x="253" y="143"/>
                  </a:cubicBezTo>
                  <a:cubicBezTo>
                    <a:pt x="269" y="151"/>
                    <a:pt x="258" y="167"/>
                    <a:pt x="282" y="172"/>
                  </a:cubicBezTo>
                  <a:cubicBezTo>
                    <a:pt x="284" y="175"/>
                    <a:pt x="290" y="174"/>
                    <a:pt x="292" y="177"/>
                  </a:cubicBezTo>
                  <a:cubicBezTo>
                    <a:pt x="298" y="186"/>
                    <a:pt x="288" y="192"/>
                    <a:pt x="301" y="195"/>
                  </a:cubicBezTo>
                  <a:cubicBezTo>
                    <a:pt x="312" y="200"/>
                    <a:pt x="305" y="183"/>
                    <a:pt x="313" y="179"/>
                  </a:cubicBezTo>
                  <a:cubicBezTo>
                    <a:pt x="320" y="182"/>
                    <a:pt x="319" y="187"/>
                    <a:pt x="324" y="179"/>
                  </a:cubicBezTo>
                  <a:cubicBezTo>
                    <a:pt x="325" y="176"/>
                    <a:pt x="323" y="170"/>
                    <a:pt x="326" y="169"/>
                  </a:cubicBezTo>
                  <a:cubicBezTo>
                    <a:pt x="333" y="167"/>
                    <a:pt x="347" y="172"/>
                    <a:pt x="347" y="172"/>
                  </a:cubicBezTo>
                  <a:cubicBezTo>
                    <a:pt x="370" y="171"/>
                    <a:pt x="363" y="171"/>
                    <a:pt x="366" y="153"/>
                  </a:cubicBezTo>
                  <a:cubicBezTo>
                    <a:pt x="365" y="140"/>
                    <a:pt x="355" y="114"/>
                    <a:pt x="371" y="111"/>
                  </a:cubicBezTo>
                  <a:cubicBezTo>
                    <a:pt x="378" y="112"/>
                    <a:pt x="385" y="116"/>
                    <a:pt x="392" y="117"/>
                  </a:cubicBezTo>
                  <a:cubicBezTo>
                    <a:pt x="397" y="114"/>
                    <a:pt x="407" y="108"/>
                    <a:pt x="407" y="108"/>
                  </a:cubicBezTo>
                  <a:cubicBezTo>
                    <a:pt x="412" y="102"/>
                    <a:pt x="410" y="99"/>
                    <a:pt x="418" y="98"/>
                  </a:cubicBezTo>
                  <a:cubicBezTo>
                    <a:pt x="421" y="103"/>
                    <a:pt x="423" y="107"/>
                    <a:pt x="425" y="112"/>
                  </a:cubicBezTo>
                  <a:cubicBezTo>
                    <a:pt x="427" y="123"/>
                    <a:pt x="428" y="130"/>
                    <a:pt x="438" y="134"/>
                  </a:cubicBezTo>
                  <a:cubicBezTo>
                    <a:pt x="445" y="132"/>
                    <a:pt x="443" y="133"/>
                    <a:pt x="446" y="130"/>
                  </a:cubicBezTo>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4" name="Freeform 33"/>
            <p:cNvSpPr>
              <a:spLocks/>
            </p:cNvSpPr>
            <p:nvPr/>
          </p:nvSpPr>
          <p:spPr bwMode="auto">
            <a:xfrm>
              <a:off x="6124" y="11797"/>
              <a:ext cx="1750" cy="1740"/>
            </a:xfrm>
            <a:custGeom>
              <a:avLst/>
              <a:gdLst/>
              <a:ahLst/>
              <a:cxnLst>
                <a:cxn ang="0">
                  <a:pos x="166" y="42"/>
                </a:cxn>
                <a:cxn ang="0">
                  <a:pos x="204" y="96"/>
                </a:cxn>
                <a:cxn ang="0">
                  <a:pos x="238" y="81"/>
                </a:cxn>
                <a:cxn ang="0">
                  <a:pos x="264" y="64"/>
                </a:cxn>
                <a:cxn ang="0">
                  <a:pos x="285" y="122"/>
                </a:cxn>
                <a:cxn ang="0">
                  <a:pos x="316" y="128"/>
                </a:cxn>
                <a:cxn ang="0">
                  <a:pos x="363" y="175"/>
                </a:cxn>
                <a:cxn ang="0">
                  <a:pos x="384" y="231"/>
                </a:cxn>
                <a:cxn ang="0">
                  <a:pos x="428" y="283"/>
                </a:cxn>
                <a:cxn ang="0">
                  <a:pos x="439" y="338"/>
                </a:cxn>
                <a:cxn ang="0">
                  <a:pos x="488" y="312"/>
                </a:cxn>
                <a:cxn ang="0">
                  <a:pos x="547" y="280"/>
                </a:cxn>
                <a:cxn ang="0">
                  <a:pos x="561" y="184"/>
                </a:cxn>
                <a:cxn ang="0">
                  <a:pos x="598" y="145"/>
                </a:cxn>
                <a:cxn ang="0">
                  <a:pos x="591" y="102"/>
                </a:cxn>
                <a:cxn ang="0">
                  <a:pos x="645" y="67"/>
                </a:cxn>
                <a:cxn ang="0">
                  <a:pos x="682" y="68"/>
                </a:cxn>
                <a:cxn ang="0">
                  <a:pos x="736" y="132"/>
                </a:cxn>
                <a:cxn ang="0">
                  <a:pos x="775" y="145"/>
                </a:cxn>
                <a:cxn ang="0">
                  <a:pos x="744" y="193"/>
                </a:cxn>
                <a:cxn ang="0">
                  <a:pos x="643" y="190"/>
                </a:cxn>
                <a:cxn ang="0">
                  <a:pos x="629" y="258"/>
                </a:cxn>
                <a:cxn ang="0">
                  <a:pos x="687" y="278"/>
                </a:cxn>
                <a:cxn ang="0">
                  <a:pos x="707" y="296"/>
                </a:cxn>
                <a:cxn ang="0">
                  <a:pos x="713" y="412"/>
                </a:cxn>
                <a:cxn ang="0">
                  <a:pos x="715" y="453"/>
                </a:cxn>
                <a:cxn ang="0">
                  <a:pos x="718" y="518"/>
                </a:cxn>
                <a:cxn ang="0">
                  <a:pos x="767" y="532"/>
                </a:cxn>
                <a:cxn ang="0">
                  <a:pos x="832" y="552"/>
                </a:cxn>
                <a:cxn ang="0">
                  <a:pos x="870" y="583"/>
                </a:cxn>
                <a:cxn ang="0">
                  <a:pos x="791" y="625"/>
                </a:cxn>
                <a:cxn ang="0">
                  <a:pos x="733" y="672"/>
                </a:cxn>
                <a:cxn ang="0">
                  <a:pos x="698" y="700"/>
                </a:cxn>
                <a:cxn ang="0">
                  <a:pos x="643" y="714"/>
                </a:cxn>
                <a:cxn ang="0">
                  <a:pos x="554" y="716"/>
                </a:cxn>
                <a:cxn ang="0">
                  <a:pos x="494" y="690"/>
                </a:cxn>
                <a:cxn ang="0">
                  <a:pos x="463" y="721"/>
                </a:cxn>
                <a:cxn ang="0">
                  <a:pos x="410" y="766"/>
                </a:cxn>
                <a:cxn ang="0">
                  <a:pos x="416" y="833"/>
                </a:cxn>
                <a:cxn ang="0">
                  <a:pos x="376" y="862"/>
                </a:cxn>
                <a:cxn ang="0">
                  <a:pos x="359" y="829"/>
                </a:cxn>
                <a:cxn ang="0">
                  <a:pos x="286" y="829"/>
                </a:cxn>
                <a:cxn ang="0">
                  <a:pos x="197" y="750"/>
                </a:cxn>
                <a:cxn ang="0">
                  <a:pos x="168" y="722"/>
                </a:cxn>
                <a:cxn ang="0">
                  <a:pos x="199" y="648"/>
                </a:cxn>
                <a:cxn ang="0">
                  <a:pos x="142" y="631"/>
                </a:cxn>
                <a:cxn ang="0">
                  <a:pos x="132" y="576"/>
                </a:cxn>
                <a:cxn ang="0">
                  <a:pos x="126" y="539"/>
                </a:cxn>
                <a:cxn ang="0">
                  <a:pos x="111" y="519"/>
                </a:cxn>
                <a:cxn ang="0">
                  <a:pos x="58" y="534"/>
                </a:cxn>
                <a:cxn ang="0">
                  <a:pos x="9" y="528"/>
                </a:cxn>
                <a:cxn ang="0">
                  <a:pos x="15" y="493"/>
                </a:cxn>
                <a:cxn ang="0">
                  <a:pos x="45" y="420"/>
                </a:cxn>
                <a:cxn ang="0">
                  <a:pos x="74" y="373"/>
                </a:cxn>
                <a:cxn ang="0">
                  <a:pos x="118" y="367"/>
                </a:cxn>
                <a:cxn ang="0">
                  <a:pos x="126" y="321"/>
                </a:cxn>
                <a:cxn ang="0">
                  <a:pos x="147" y="260"/>
                </a:cxn>
                <a:cxn ang="0">
                  <a:pos x="135" y="161"/>
                </a:cxn>
                <a:cxn ang="0">
                  <a:pos x="88" y="146"/>
                </a:cxn>
                <a:cxn ang="0">
                  <a:pos x="129" y="72"/>
                </a:cxn>
                <a:cxn ang="0">
                  <a:pos x="170" y="10"/>
                </a:cxn>
              </a:cxnLst>
              <a:rect l="0" t="0" r="r" b="b"/>
              <a:pathLst>
                <a:path w="875" h="870">
                  <a:moveTo>
                    <a:pt x="170" y="8"/>
                  </a:moveTo>
                  <a:cubicBezTo>
                    <a:pt x="172" y="17"/>
                    <a:pt x="173" y="20"/>
                    <a:pt x="171" y="29"/>
                  </a:cubicBezTo>
                  <a:cubicBezTo>
                    <a:pt x="170" y="34"/>
                    <a:pt x="166" y="42"/>
                    <a:pt x="166" y="42"/>
                  </a:cubicBezTo>
                  <a:cubicBezTo>
                    <a:pt x="170" y="50"/>
                    <a:pt x="173" y="57"/>
                    <a:pt x="181" y="62"/>
                  </a:cubicBezTo>
                  <a:cubicBezTo>
                    <a:pt x="188" y="73"/>
                    <a:pt x="183" y="71"/>
                    <a:pt x="192" y="73"/>
                  </a:cubicBezTo>
                  <a:cubicBezTo>
                    <a:pt x="195" y="80"/>
                    <a:pt x="198" y="92"/>
                    <a:pt x="204" y="96"/>
                  </a:cubicBezTo>
                  <a:cubicBezTo>
                    <a:pt x="205" y="103"/>
                    <a:pt x="206" y="105"/>
                    <a:pt x="212" y="109"/>
                  </a:cubicBezTo>
                  <a:cubicBezTo>
                    <a:pt x="214" y="106"/>
                    <a:pt x="223" y="95"/>
                    <a:pt x="225" y="94"/>
                  </a:cubicBezTo>
                  <a:cubicBezTo>
                    <a:pt x="226" y="89"/>
                    <a:pt x="233" y="84"/>
                    <a:pt x="238" y="81"/>
                  </a:cubicBezTo>
                  <a:cubicBezTo>
                    <a:pt x="239" y="76"/>
                    <a:pt x="243" y="68"/>
                    <a:pt x="243" y="68"/>
                  </a:cubicBezTo>
                  <a:cubicBezTo>
                    <a:pt x="244" y="61"/>
                    <a:pt x="245" y="58"/>
                    <a:pt x="251" y="55"/>
                  </a:cubicBezTo>
                  <a:cubicBezTo>
                    <a:pt x="261" y="63"/>
                    <a:pt x="257" y="60"/>
                    <a:pt x="264" y="64"/>
                  </a:cubicBezTo>
                  <a:cubicBezTo>
                    <a:pt x="271" y="74"/>
                    <a:pt x="267" y="70"/>
                    <a:pt x="275" y="75"/>
                  </a:cubicBezTo>
                  <a:cubicBezTo>
                    <a:pt x="279" y="84"/>
                    <a:pt x="279" y="91"/>
                    <a:pt x="280" y="101"/>
                  </a:cubicBezTo>
                  <a:cubicBezTo>
                    <a:pt x="276" y="112"/>
                    <a:pt x="274" y="115"/>
                    <a:pt x="285" y="122"/>
                  </a:cubicBezTo>
                  <a:cubicBezTo>
                    <a:pt x="286" y="129"/>
                    <a:pt x="286" y="132"/>
                    <a:pt x="293" y="133"/>
                  </a:cubicBezTo>
                  <a:cubicBezTo>
                    <a:pt x="297" y="138"/>
                    <a:pt x="304" y="143"/>
                    <a:pt x="309" y="146"/>
                  </a:cubicBezTo>
                  <a:cubicBezTo>
                    <a:pt x="321" y="144"/>
                    <a:pt x="310" y="147"/>
                    <a:pt x="316" y="128"/>
                  </a:cubicBezTo>
                  <a:cubicBezTo>
                    <a:pt x="317" y="125"/>
                    <a:pt x="322" y="120"/>
                    <a:pt x="322" y="120"/>
                  </a:cubicBezTo>
                  <a:cubicBezTo>
                    <a:pt x="337" y="124"/>
                    <a:pt x="347" y="143"/>
                    <a:pt x="353" y="158"/>
                  </a:cubicBezTo>
                  <a:cubicBezTo>
                    <a:pt x="354" y="164"/>
                    <a:pt x="358" y="171"/>
                    <a:pt x="363" y="175"/>
                  </a:cubicBezTo>
                  <a:cubicBezTo>
                    <a:pt x="365" y="184"/>
                    <a:pt x="369" y="192"/>
                    <a:pt x="371" y="201"/>
                  </a:cubicBezTo>
                  <a:cubicBezTo>
                    <a:pt x="372" y="205"/>
                    <a:pt x="376" y="214"/>
                    <a:pt x="376" y="214"/>
                  </a:cubicBezTo>
                  <a:cubicBezTo>
                    <a:pt x="377" y="223"/>
                    <a:pt x="376" y="227"/>
                    <a:pt x="384" y="231"/>
                  </a:cubicBezTo>
                  <a:cubicBezTo>
                    <a:pt x="385" y="239"/>
                    <a:pt x="393" y="248"/>
                    <a:pt x="397" y="257"/>
                  </a:cubicBezTo>
                  <a:cubicBezTo>
                    <a:pt x="398" y="268"/>
                    <a:pt x="396" y="273"/>
                    <a:pt x="405" y="279"/>
                  </a:cubicBezTo>
                  <a:cubicBezTo>
                    <a:pt x="411" y="287"/>
                    <a:pt x="418" y="284"/>
                    <a:pt x="428" y="283"/>
                  </a:cubicBezTo>
                  <a:cubicBezTo>
                    <a:pt x="433" y="287"/>
                    <a:pt x="436" y="290"/>
                    <a:pt x="437" y="296"/>
                  </a:cubicBezTo>
                  <a:cubicBezTo>
                    <a:pt x="435" y="307"/>
                    <a:pt x="434" y="315"/>
                    <a:pt x="429" y="325"/>
                  </a:cubicBezTo>
                  <a:cubicBezTo>
                    <a:pt x="431" y="332"/>
                    <a:pt x="435" y="332"/>
                    <a:pt x="439" y="338"/>
                  </a:cubicBezTo>
                  <a:cubicBezTo>
                    <a:pt x="461" y="335"/>
                    <a:pt x="450" y="337"/>
                    <a:pt x="462" y="328"/>
                  </a:cubicBezTo>
                  <a:cubicBezTo>
                    <a:pt x="464" y="318"/>
                    <a:pt x="465" y="318"/>
                    <a:pt x="475" y="317"/>
                  </a:cubicBezTo>
                  <a:cubicBezTo>
                    <a:pt x="485" y="312"/>
                    <a:pt x="480" y="314"/>
                    <a:pt x="488" y="312"/>
                  </a:cubicBezTo>
                  <a:cubicBezTo>
                    <a:pt x="489" y="307"/>
                    <a:pt x="488" y="306"/>
                    <a:pt x="494" y="304"/>
                  </a:cubicBezTo>
                  <a:cubicBezTo>
                    <a:pt x="509" y="300"/>
                    <a:pt x="528" y="294"/>
                    <a:pt x="544" y="291"/>
                  </a:cubicBezTo>
                  <a:cubicBezTo>
                    <a:pt x="546" y="287"/>
                    <a:pt x="545" y="284"/>
                    <a:pt x="547" y="280"/>
                  </a:cubicBezTo>
                  <a:cubicBezTo>
                    <a:pt x="546" y="266"/>
                    <a:pt x="546" y="242"/>
                    <a:pt x="538" y="227"/>
                  </a:cubicBezTo>
                  <a:cubicBezTo>
                    <a:pt x="536" y="218"/>
                    <a:pt x="539" y="205"/>
                    <a:pt x="548" y="198"/>
                  </a:cubicBezTo>
                  <a:cubicBezTo>
                    <a:pt x="550" y="189"/>
                    <a:pt x="552" y="186"/>
                    <a:pt x="561" y="184"/>
                  </a:cubicBezTo>
                  <a:cubicBezTo>
                    <a:pt x="572" y="186"/>
                    <a:pt x="578" y="186"/>
                    <a:pt x="582" y="175"/>
                  </a:cubicBezTo>
                  <a:cubicBezTo>
                    <a:pt x="583" y="170"/>
                    <a:pt x="584" y="155"/>
                    <a:pt x="588" y="151"/>
                  </a:cubicBezTo>
                  <a:cubicBezTo>
                    <a:pt x="591" y="148"/>
                    <a:pt x="598" y="145"/>
                    <a:pt x="598" y="145"/>
                  </a:cubicBezTo>
                  <a:cubicBezTo>
                    <a:pt x="602" y="140"/>
                    <a:pt x="606" y="139"/>
                    <a:pt x="608" y="133"/>
                  </a:cubicBezTo>
                  <a:cubicBezTo>
                    <a:pt x="606" y="127"/>
                    <a:pt x="604" y="125"/>
                    <a:pt x="599" y="122"/>
                  </a:cubicBezTo>
                  <a:cubicBezTo>
                    <a:pt x="595" y="116"/>
                    <a:pt x="591" y="102"/>
                    <a:pt x="591" y="102"/>
                  </a:cubicBezTo>
                  <a:cubicBezTo>
                    <a:pt x="598" y="97"/>
                    <a:pt x="597" y="89"/>
                    <a:pt x="604" y="88"/>
                  </a:cubicBezTo>
                  <a:cubicBezTo>
                    <a:pt x="610" y="84"/>
                    <a:pt x="619" y="86"/>
                    <a:pt x="627" y="85"/>
                  </a:cubicBezTo>
                  <a:cubicBezTo>
                    <a:pt x="641" y="80"/>
                    <a:pt x="634" y="73"/>
                    <a:pt x="645" y="67"/>
                  </a:cubicBezTo>
                  <a:cubicBezTo>
                    <a:pt x="647" y="61"/>
                    <a:pt x="650" y="61"/>
                    <a:pt x="655" y="57"/>
                  </a:cubicBezTo>
                  <a:cubicBezTo>
                    <a:pt x="662" y="60"/>
                    <a:pt x="666" y="64"/>
                    <a:pt x="673" y="65"/>
                  </a:cubicBezTo>
                  <a:cubicBezTo>
                    <a:pt x="676" y="66"/>
                    <a:pt x="680" y="66"/>
                    <a:pt x="682" y="68"/>
                  </a:cubicBezTo>
                  <a:cubicBezTo>
                    <a:pt x="686" y="73"/>
                    <a:pt x="689" y="93"/>
                    <a:pt x="692" y="101"/>
                  </a:cubicBezTo>
                  <a:cubicBezTo>
                    <a:pt x="685" y="119"/>
                    <a:pt x="688" y="127"/>
                    <a:pt x="707" y="130"/>
                  </a:cubicBezTo>
                  <a:cubicBezTo>
                    <a:pt x="718" y="135"/>
                    <a:pt x="724" y="133"/>
                    <a:pt x="736" y="132"/>
                  </a:cubicBezTo>
                  <a:cubicBezTo>
                    <a:pt x="740" y="127"/>
                    <a:pt x="748" y="125"/>
                    <a:pt x="754" y="122"/>
                  </a:cubicBezTo>
                  <a:cubicBezTo>
                    <a:pt x="766" y="125"/>
                    <a:pt x="768" y="126"/>
                    <a:pt x="778" y="130"/>
                  </a:cubicBezTo>
                  <a:cubicBezTo>
                    <a:pt x="781" y="137"/>
                    <a:pt x="779" y="139"/>
                    <a:pt x="775" y="145"/>
                  </a:cubicBezTo>
                  <a:cubicBezTo>
                    <a:pt x="777" y="155"/>
                    <a:pt x="787" y="164"/>
                    <a:pt x="773" y="172"/>
                  </a:cubicBezTo>
                  <a:cubicBezTo>
                    <a:pt x="766" y="183"/>
                    <a:pt x="770" y="180"/>
                    <a:pt x="763" y="184"/>
                  </a:cubicBezTo>
                  <a:cubicBezTo>
                    <a:pt x="758" y="191"/>
                    <a:pt x="752" y="192"/>
                    <a:pt x="744" y="193"/>
                  </a:cubicBezTo>
                  <a:cubicBezTo>
                    <a:pt x="714" y="192"/>
                    <a:pt x="710" y="192"/>
                    <a:pt x="687" y="187"/>
                  </a:cubicBezTo>
                  <a:cubicBezTo>
                    <a:pt x="682" y="188"/>
                    <a:pt x="673" y="192"/>
                    <a:pt x="673" y="192"/>
                  </a:cubicBezTo>
                  <a:cubicBezTo>
                    <a:pt x="660" y="190"/>
                    <a:pt x="656" y="188"/>
                    <a:pt x="643" y="190"/>
                  </a:cubicBezTo>
                  <a:cubicBezTo>
                    <a:pt x="636" y="193"/>
                    <a:pt x="639" y="196"/>
                    <a:pt x="632" y="200"/>
                  </a:cubicBezTo>
                  <a:cubicBezTo>
                    <a:pt x="629" y="208"/>
                    <a:pt x="630" y="215"/>
                    <a:pt x="622" y="218"/>
                  </a:cubicBezTo>
                  <a:cubicBezTo>
                    <a:pt x="617" y="227"/>
                    <a:pt x="620" y="251"/>
                    <a:pt x="629" y="258"/>
                  </a:cubicBezTo>
                  <a:cubicBezTo>
                    <a:pt x="632" y="263"/>
                    <a:pt x="633" y="275"/>
                    <a:pt x="637" y="278"/>
                  </a:cubicBezTo>
                  <a:cubicBezTo>
                    <a:pt x="640" y="281"/>
                    <a:pt x="647" y="284"/>
                    <a:pt x="647" y="284"/>
                  </a:cubicBezTo>
                  <a:cubicBezTo>
                    <a:pt x="667" y="283"/>
                    <a:pt x="672" y="281"/>
                    <a:pt x="687" y="278"/>
                  </a:cubicBezTo>
                  <a:cubicBezTo>
                    <a:pt x="690" y="277"/>
                    <a:pt x="694" y="275"/>
                    <a:pt x="697" y="274"/>
                  </a:cubicBezTo>
                  <a:cubicBezTo>
                    <a:pt x="699" y="273"/>
                    <a:pt x="697" y="277"/>
                    <a:pt x="698" y="279"/>
                  </a:cubicBezTo>
                  <a:cubicBezTo>
                    <a:pt x="700" y="285"/>
                    <a:pt x="705" y="290"/>
                    <a:pt x="707" y="296"/>
                  </a:cubicBezTo>
                  <a:cubicBezTo>
                    <a:pt x="705" y="313"/>
                    <a:pt x="706" y="335"/>
                    <a:pt x="698" y="351"/>
                  </a:cubicBezTo>
                  <a:cubicBezTo>
                    <a:pt x="697" y="357"/>
                    <a:pt x="695" y="363"/>
                    <a:pt x="692" y="369"/>
                  </a:cubicBezTo>
                  <a:cubicBezTo>
                    <a:pt x="694" y="390"/>
                    <a:pt x="690" y="408"/>
                    <a:pt x="713" y="412"/>
                  </a:cubicBezTo>
                  <a:cubicBezTo>
                    <a:pt x="717" y="420"/>
                    <a:pt x="720" y="417"/>
                    <a:pt x="721" y="427"/>
                  </a:cubicBezTo>
                  <a:cubicBezTo>
                    <a:pt x="720" y="434"/>
                    <a:pt x="710" y="445"/>
                    <a:pt x="710" y="445"/>
                  </a:cubicBezTo>
                  <a:cubicBezTo>
                    <a:pt x="712" y="459"/>
                    <a:pt x="708" y="445"/>
                    <a:pt x="715" y="453"/>
                  </a:cubicBezTo>
                  <a:cubicBezTo>
                    <a:pt x="717" y="456"/>
                    <a:pt x="721" y="463"/>
                    <a:pt x="721" y="463"/>
                  </a:cubicBezTo>
                  <a:cubicBezTo>
                    <a:pt x="720" y="470"/>
                    <a:pt x="717" y="475"/>
                    <a:pt x="713" y="480"/>
                  </a:cubicBezTo>
                  <a:cubicBezTo>
                    <a:pt x="714" y="492"/>
                    <a:pt x="713" y="506"/>
                    <a:pt x="718" y="518"/>
                  </a:cubicBezTo>
                  <a:cubicBezTo>
                    <a:pt x="729" y="514"/>
                    <a:pt x="733" y="517"/>
                    <a:pt x="744" y="519"/>
                  </a:cubicBezTo>
                  <a:cubicBezTo>
                    <a:pt x="748" y="525"/>
                    <a:pt x="751" y="523"/>
                    <a:pt x="757" y="526"/>
                  </a:cubicBezTo>
                  <a:cubicBezTo>
                    <a:pt x="760" y="528"/>
                    <a:pt x="767" y="532"/>
                    <a:pt x="767" y="532"/>
                  </a:cubicBezTo>
                  <a:cubicBezTo>
                    <a:pt x="773" y="541"/>
                    <a:pt x="771" y="553"/>
                    <a:pt x="784" y="555"/>
                  </a:cubicBezTo>
                  <a:cubicBezTo>
                    <a:pt x="796" y="554"/>
                    <a:pt x="807" y="554"/>
                    <a:pt x="819" y="557"/>
                  </a:cubicBezTo>
                  <a:cubicBezTo>
                    <a:pt x="823" y="555"/>
                    <a:pt x="828" y="554"/>
                    <a:pt x="832" y="552"/>
                  </a:cubicBezTo>
                  <a:cubicBezTo>
                    <a:pt x="842" y="554"/>
                    <a:pt x="853" y="552"/>
                    <a:pt x="861" y="558"/>
                  </a:cubicBezTo>
                  <a:cubicBezTo>
                    <a:pt x="862" y="565"/>
                    <a:pt x="865" y="565"/>
                    <a:pt x="872" y="566"/>
                  </a:cubicBezTo>
                  <a:cubicBezTo>
                    <a:pt x="875" y="571"/>
                    <a:pt x="870" y="583"/>
                    <a:pt x="870" y="583"/>
                  </a:cubicBezTo>
                  <a:cubicBezTo>
                    <a:pt x="868" y="605"/>
                    <a:pt x="863" y="620"/>
                    <a:pt x="840" y="623"/>
                  </a:cubicBezTo>
                  <a:cubicBezTo>
                    <a:pt x="829" y="627"/>
                    <a:pt x="815" y="631"/>
                    <a:pt x="806" y="638"/>
                  </a:cubicBezTo>
                  <a:cubicBezTo>
                    <a:pt x="798" y="635"/>
                    <a:pt x="799" y="628"/>
                    <a:pt x="791" y="625"/>
                  </a:cubicBezTo>
                  <a:cubicBezTo>
                    <a:pt x="786" y="617"/>
                    <a:pt x="783" y="621"/>
                    <a:pt x="775" y="623"/>
                  </a:cubicBezTo>
                  <a:cubicBezTo>
                    <a:pt x="759" y="631"/>
                    <a:pt x="760" y="640"/>
                    <a:pt x="739" y="643"/>
                  </a:cubicBezTo>
                  <a:cubicBezTo>
                    <a:pt x="734" y="652"/>
                    <a:pt x="735" y="662"/>
                    <a:pt x="733" y="672"/>
                  </a:cubicBezTo>
                  <a:cubicBezTo>
                    <a:pt x="718" y="669"/>
                    <a:pt x="726" y="673"/>
                    <a:pt x="715" y="675"/>
                  </a:cubicBezTo>
                  <a:cubicBezTo>
                    <a:pt x="708" y="680"/>
                    <a:pt x="709" y="686"/>
                    <a:pt x="702" y="690"/>
                  </a:cubicBezTo>
                  <a:cubicBezTo>
                    <a:pt x="701" y="693"/>
                    <a:pt x="701" y="702"/>
                    <a:pt x="698" y="700"/>
                  </a:cubicBezTo>
                  <a:cubicBezTo>
                    <a:pt x="687" y="694"/>
                    <a:pt x="675" y="692"/>
                    <a:pt x="663" y="690"/>
                  </a:cubicBezTo>
                  <a:cubicBezTo>
                    <a:pt x="656" y="687"/>
                    <a:pt x="651" y="687"/>
                    <a:pt x="648" y="695"/>
                  </a:cubicBezTo>
                  <a:cubicBezTo>
                    <a:pt x="651" y="704"/>
                    <a:pt x="656" y="711"/>
                    <a:pt x="643" y="714"/>
                  </a:cubicBezTo>
                  <a:cubicBezTo>
                    <a:pt x="624" y="712"/>
                    <a:pt x="607" y="703"/>
                    <a:pt x="587" y="701"/>
                  </a:cubicBezTo>
                  <a:cubicBezTo>
                    <a:pt x="580" y="696"/>
                    <a:pt x="579" y="695"/>
                    <a:pt x="569" y="696"/>
                  </a:cubicBezTo>
                  <a:cubicBezTo>
                    <a:pt x="565" y="703"/>
                    <a:pt x="561" y="712"/>
                    <a:pt x="554" y="716"/>
                  </a:cubicBezTo>
                  <a:cubicBezTo>
                    <a:pt x="550" y="722"/>
                    <a:pt x="547" y="721"/>
                    <a:pt x="541" y="727"/>
                  </a:cubicBezTo>
                  <a:cubicBezTo>
                    <a:pt x="536" y="719"/>
                    <a:pt x="524" y="716"/>
                    <a:pt x="518" y="708"/>
                  </a:cubicBezTo>
                  <a:cubicBezTo>
                    <a:pt x="510" y="698"/>
                    <a:pt x="507" y="693"/>
                    <a:pt x="494" y="690"/>
                  </a:cubicBezTo>
                  <a:cubicBezTo>
                    <a:pt x="491" y="692"/>
                    <a:pt x="486" y="692"/>
                    <a:pt x="484" y="695"/>
                  </a:cubicBezTo>
                  <a:cubicBezTo>
                    <a:pt x="481" y="699"/>
                    <a:pt x="479" y="708"/>
                    <a:pt x="479" y="708"/>
                  </a:cubicBezTo>
                  <a:cubicBezTo>
                    <a:pt x="477" y="716"/>
                    <a:pt x="470" y="718"/>
                    <a:pt x="463" y="721"/>
                  </a:cubicBezTo>
                  <a:cubicBezTo>
                    <a:pt x="445" y="718"/>
                    <a:pt x="444" y="717"/>
                    <a:pt x="424" y="719"/>
                  </a:cubicBezTo>
                  <a:cubicBezTo>
                    <a:pt x="411" y="724"/>
                    <a:pt x="411" y="723"/>
                    <a:pt x="406" y="737"/>
                  </a:cubicBezTo>
                  <a:cubicBezTo>
                    <a:pt x="404" y="747"/>
                    <a:pt x="401" y="759"/>
                    <a:pt x="410" y="766"/>
                  </a:cubicBezTo>
                  <a:cubicBezTo>
                    <a:pt x="417" y="778"/>
                    <a:pt x="404" y="793"/>
                    <a:pt x="418" y="802"/>
                  </a:cubicBezTo>
                  <a:cubicBezTo>
                    <a:pt x="419" y="805"/>
                    <a:pt x="422" y="807"/>
                    <a:pt x="423" y="810"/>
                  </a:cubicBezTo>
                  <a:cubicBezTo>
                    <a:pt x="424" y="815"/>
                    <a:pt x="418" y="828"/>
                    <a:pt x="416" y="833"/>
                  </a:cubicBezTo>
                  <a:cubicBezTo>
                    <a:pt x="417" y="843"/>
                    <a:pt x="417" y="855"/>
                    <a:pt x="421" y="865"/>
                  </a:cubicBezTo>
                  <a:cubicBezTo>
                    <a:pt x="413" y="870"/>
                    <a:pt x="407" y="867"/>
                    <a:pt x="398" y="865"/>
                  </a:cubicBezTo>
                  <a:cubicBezTo>
                    <a:pt x="395" y="851"/>
                    <a:pt x="386" y="855"/>
                    <a:pt x="376" y="862"/>
                  </a:cubicBezTo>
                  <a:cubicBezTo>
                    <a:pt x="368" y="860"/>
                    <a:pt x="366" y="863"/>
                    <a:pt x="366" y="855"/>
                  </a:cubicBezTo>
                  <a:cubicBezTo>
                    <a:pt x="366" y="849"/>
                    <a:pt x="371" y="837"/>
                    <a:pt x="371" y="837"/>
                  </a:cubicBezTo>
                  <a:cubicBezTo>
                    <a:pt x="362" y="830"/>
                    <a:pt x="366" y="832"/>
                    <a:pt x="359" y="829"/>
                  </a:cubicBezTo>
                  <a:cubicBezTo>
                    <a:pt x="354" y="820"/>
                    <a:pt x="349" y="811"/>
                    <a:pt x="343" y="803"/>
                  </a:cubicBezTo>
                  <a:cubicBezTo>
                    <a:pt x="326" y="807"/>
                    <a:pt x="324" y="821"/>
                    <a:pt x="303" y="824"/>
                  </a:cubicBezTo>
                  <a:cubicBezTo>
                    <a:pt x="297" y="826"/>
                    <a:pt x="292" y="828"/>
                    <a:pt x="286" y="829"/>
                  </a:cubicBezTo>
                  <a:cubicBezTo>
                    <a:pt x="277" y="827"/>
                    <a:pt x="271" y="822"/>
                    <a:pt x="262" y="820"/>
                  </a:cubicBezTo>
                  <a:cubicBezTo>
                    <a:pt x="251" y="816"/>
                    <a:pt x="253" y="813"/>
                    <a:pt x="244" y="808"/>
                  </a:cubicBezTo>
                  <a:cubicBezTo>
                    <a:pt x="242" y="772"/>
                    <a:pt x="232" y="757"/>
                    <a:pt x="197" y="750"/>
                  </a:cubicBezTo>
                  <a:cubicBezTo>
                    <a:pt x="190" y="750"/>
                    <a:pt x="183" y="750"/>
                    <a:pt x="176" y="751"/>
                  </a:cubicBezTo>
                  <a:cubicBezTo>
                    <a:pt x="172" y="752"/>
                    <a:pt x="166" y="755"/>
                    <a:pt x="166" y="755"/>
                  </a:cubicBezTo>
                  <a:cubicBezTo>
                    <a:pt x="149" y="751"/>
                    <a:pt x="164" y="733"/>
                    <a:pt x="168" y="722"/>
                  </a:cubicBezTo>
                  <a:cubicBezTo>
                    <a:pt x="163" y="710"/>
                    <a:pt x="167" y="705"/>
                    <a:pt x="178" y="703"/>
                  </a:cubicBezTo>
                  <a:cubicBezTo>
                    <a:pt x="187" y="688"/>
                    <a:pt x="194" y="684"/>
                    <a:pt x="208" y="674"/>
                  </a:cubicBezTo>
                  <a:cubicBezTo>
                    <a:pt x="210" y="661"/>
                    <a:pt x="214" y="651"/>
                    <a:pt x="199" y="648"/>
                  </a:cubicBezTo>
                  <a:cubicBezTo>
                    <a:pt x="178" y="649"/>
                    <a:pt x="178" y="649"/>
                    <a:pt x="163" y="652"/>
                  </a:cubicBezTo>
                  <a:cubicBezTo>
                    <a:pt x="154" y="650"/>
                    <a:pt x="157" y="642"/>
                    <a:pt x="148" y="640"/>
                  </a:cubicBezTo>
                  <a:cubicBezTo>
                    <a:pt x="146" y="637"/>
                    <a:pt x="145" y="633"/>
                    <a:pt x="142" y="631"/>
                  </a:cubicBezTo>
                  <a:cubicBezTo>
                    <a:pt x="139" y="628"/>
                    <a:pt x="132" y="625"/>
                    <a:pt x="132" y="625"/>
                  </a:cubicBezTo>
                  <a:cubicBezTo>
                    <a:pt x="128" y="618"/>
                    <a:pt x="127" y="614"/>
                    <a:pt x="126" y="605"/>
                  </a:cubicBezTo>
                  <a:cubicBezTo>
                    <a:pt x="128" y="593"/>
                    <a:pt x="130" y="586"/>
                    <a:pt x="132" y="576"/>
                  </a:cubicBezTo>
                  <a:cubicBezTo>
                    <a:pt x="127" y="568"/>
                    <a:pt x="120" y="564"/>
                    <a:pt x="114" y="558"/>
                  </a:cubicBezTo>
                  <a:cubicBezTo>
                    <a:pt x="115" y="554"/>
                    <a:pt x="114" y="549"/>
                    <a:pt x="116" y="545"/>
                  </a:cubicBezTo>
                  <a:cubicBezTo>
                    <a:pt x="118" y="542"/>
                    <a:pt x="126" y="539"/>
                    <a:pt x="126" y="539"/>
                  </a:cubicBezTo>
                  <a:cubicBezTo>
                    <a:pt x="131" y="531"/>
                    <a:pt x="136" y="528"/>
                    <a:pt x="127" y="521"/>
                  </a:cubicBezTo>
                  <a:cubicBezTo>
                    <a:pt x="127" y="519"/>
                    <a:pt x="128" y="516"/>
                    <a:pt x="126" y="516"/>
                  </a:cubicBezTo>
                  <a:cubicBezTo>
                    <a:pt x="121" y="515"/>
                    <a:pt x="111" y="519"/>
                    <a:pt x="111" y="519"/>
                  </a:cubicBezTo>
                  <a:cubicBezTo>
                    <a:pt x="107" y="524"/>
                    <a:pt x="93" y="528"/>
                    <a:pt x="93" y="528"/>
                  </a:cubicBezTo>
                  <a:cubicBezTo>
                    <a:pt x="90" y="532"/>
                    <a:pt x="80" y="536"/>
                    <a:pt x="80" y="536"/>
                  </a:cubicBezTo>
                  <a:cubicBezTo>
                    <a:pt x="70" y="533"/>
                    <a:pt x="70" y="532"/>
                    <a:pt x="58" y="534"/>
                  </a:cubicBezTo>
                  <a:cubicBezTo>
                    <a:pt x="50" y="538"/>
                    <a:pt x="43" y="543"/>
                    <a:pt x="36" y="547"/>
                  </a:cubicBezTo>
                  <a:cubicBezTo>
                    <a:pt x="32" y="553"/>
                    <a:pt x="29" y="554"/>
                    <a:pt x="23" y="557"/>
                  </a:cubicBezTo>
                  <a:cubicBezTo>
                    <a:pt x="8" y="553"/>
                    <a:pt x="15" y="540"/>
                    <a:pt x="9" y="528"/>
                  </a:cubicBezTo>
                  <a:cubicBezTo>
                    <a:pt x="13" y="521"/>
                    <a:pt x="18" y="519"/>
                    <a:pt x="25" y="518"/>
                  </a:cubicBezTo>
                  <a:cubicBezTo>
                    <a:pt x="23" y="513"/>
                    <a:pt x="21" y="508"/>
                    <a:pt x="19" y="503"/>
                  </a:cubicBezTo>
                  <a:cubicBezTo>
                    <a:pt x="18" y="500"/>
                    <a:pt x="15" y="493"/>
                    <a:pt x="15" y="493"/>
                  </a:cubicBezTo>
                  <a:cubicBezTo>
                    <a:pt x="12" y="476"/>
                    <a:pt x="0" y="446"/>
                    <a:pt x="20" y="442"/>
                  </a:cubicBezTo>
                  <a:cubicBezTo>
                    <a:pt x="27" y="443"/>
                    <a:pt x="28" y="446"/>
                    <a:pt x="35" y="442"/>
                  </a:cubicBezTo>
                  <a:cubicBezTo>
                    <a:pt x="37" y="433"/>
                    <a:pt x="42" y="428"/>
                    <a:pt x="45" y="420"/>
                  </a:cubicBezTo>
                  <a:cubicBezTo>
                    <a:pt x="46" y="413"/>
                    <a:pt x="47" y="405"/>
                    <a:pt x="53" y="401"/>
                  </a:cubicBezTo>
                  <a:cubicBezTo>
                    <a:pt x="60" y="389"/>
                    <a:pt x="51" y="401"/>
                    <a:pt x="61" y="395"/>
                  </a:cubicBezTo>
                  <a:cubicBezTo>
                    <a:pt x="68" y="391"/>
                    <a:pt x="68" y="378"/>
                    <a:pt x="74" y="373"/>
                  </a:cubicBezTo>
                  <a:cubicBezTo>
                    <a:pt x="78" y="370"/>
                    <a:pt x="87" y="367"/>
                    <a:pt x="92" y="365"/>
                  </a:cubicBezTo>
                  <a:cubicBezTo>
                    <a:pt x="97" y="367"/>
                    <a:pt x="101" y="369"/>
                    <a:pt x="105" y="372"/>
                  </a:cubicBezTo>
                  <a:cubicBezTo>
                    <a:pt x="109" y="370"/>
                    <a:pt x="114" y="369"/>
                    <a:pt x="118" y="367"/>
                  </a:cubicBezTo>
                  <a:cubicBezTo>
                    <a:pt x="122" y="361"/>
                    <a:pt x="123" y="354"/>
                    <a:pt x="127" y="347"/>
                  </a:cubicBezTo>
                  <a:cubicBezTo>
                    <a:pt x="128" y="344"/>
                    <a:pt x="131" y="339"/>
                    <a:pt x="131" y="339"/>
                  </a:cubicBezTo>
                  <a:cubicBezTo>
                    <a:pt x="130" y="333"/>
                    <a:pt x="127" y="327"/>
                    <a:pt x="126" y="321"/>
                  </a:cubicBezTo>
                  <a:cubicBezTo>
                    <a:pt x="127" y="314"/>
                    <a:pt x="127" y="311"/>
                    <a:pt x="134" y="307"/>
                  </a:cubicBezTo>
                  <a:cubicBezTo>
                    <a:pt x="141" y="295"/>
                    <a:pt x="141" y="301"/>
                    <a:pt x="139" y="291"/>
                  </a:cubicBezTo>
                  <a:cubicBezTo>
                    <a:pt x="140" y="280"/>
                    <a:pt x="141" y="269"/>
                    <a:pt x="147" y="260"/>
                  </a:cubicBezTo>
                  <a:cubicBezTo>
                    <a:pt x="149" y="249"/>
                    <a:pt x="150" y="237"/>
                    <a:pt x="144" y="227"/>
                  </a:cubicBezTo>
                  <a:cubicBezTo>
                    <a:pt x="146" y="217"/>
                    <a:pt x="151" y="206"/>
                    <a:pt x="140" y="201"/>
                  </a:cubicBezTo>
                  <a:cubicBezTo>
                    <a:pt x="143" y="188"/>
                    <a:pt x="147" y="170"/>
                    <a:pt x="135" y="161"/>
                  </a:cubicBezTo>
                  <a:cubicBezTo>
                    <a:pt x="134" y="154"/>
                    <a:pt x="131" y="147"/>
                    <a:pt x="124" y="143"/>
                  </a:cubicBezTo>
                  <a:cubicBezTo>
                    <a:pt x="120" y="150"/>
                    <a:pt x="110" y="152"/>
                    <a:pt x="101" y="154"/>
                  </a:cubicBezTo>
                  <a:cubicBezTo>
                    <a:pt x="94" y="153"/>
                    <a:pt x="94" y="150"/>
                    <a:pt x="88" y="146"/>
                  </a:cubicBezTo>
                  <a:cubicBezTo>
                    <a:pt x="88" y="142"/>
                    <a:pt x="79" y="96"/>
                    <a:pt x="95" y="93"/>
                  </a:cubicBezTo>
                  <a:cubicBezTo>
                    <a:pt x="100" y="86"/>
                    <a:pt x="110" y="86"/>
                    <a:pt x="118" y="83"/>
                  </a:cubicBezTo>
                  <a:cubicBezTo>
                    <a:pt x="121" y="77"/>
                    <a:pt x="125" y="77"/>
                    <a:pt x="129" y="72"/>
                  </a:cubicBezTo>
                  <a:cubicBezTo>
                    <a:pt x="127" y="55"/>
                    <a:pt x="122" y="28"/>
                    <a:pt x="128" y="12"/>
                  </a:cubicBezTo>
                  <a:cubicBezTo>
                    <a:pt x="129" y="0"/>
                    <a:pt x="131" y="4"/>
                    <a:pt x="142" y="0"/>
                  </a:cubicBezTo>
                  <a:cubicBezTo>
                    <a:pt x="154" y="7"/>
                    <a:pt x="153" y="8"/>
                    <a:pt x="170" y="10"/>
                  </a:cubicBezTo>
                  <a:cubicBezTo>
                    <a:pt x="181" y="16"/>
                    <a:pt x="171" y="24"/>
                    <a:pt x="171" y="33"/>
                  </a:cubicBezTo>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5" name="Freeform 34"/>
            <p:cNvSpPr>
              <a:spLocks/>
            </p:cNvSpPr>
            <p:nvPr/>
          </p:nvSpPr>
          <p:spPr bwMode="auto">
            <a:xfrm>
              <a:off x="2318" y="7355"/>
              <a:ext cx="4123" cy="2902"/>
            </a:xfrm>
            <a:custGeom>
              <a:avLst/>
              <a:gdLst/>
              <a:ahLst/>
              <a:cxnLst>
                <a:cxn ang="0">
                  <a:pos x="1433" y="96"/>
                </a:cxn>
                <a:cxn ang="0">
                  <a:pos x="1545" y="189"/>
                </a:cxn>
                <a:cxn ang="0">
                  <a:pos x="1553" y="397"/>
                </a:cxn>
                <a:cxn ang="0">
                  <a:pos x="1539" y="500"/>
                </a:cxn>
                <a:cxn ang="0">
                  <a:pos x="1662" y="506"/>
                </a:cxn>
                <a:cxn ang="0">
                  <a:pos x="1752" y="528"/>
                </a:cxn>
                <a:cxn ang="0">
                  <a:pos x="1809" y="585"/>
                </a:cxn>
                <a:cxn ang="0">
                  <a:pos x="1872" y="612"/>
                </a:cxn>
                <a:cxn ang="0">
                  <a:pos x="1894" y="667"/>
                </a:cxn>
                <a:cxn ang="0">
                  <a:pos x="1924" y="820"/>
                </a:cxn>
                <a:cxn ang="0">
                  <a:pos x="1790" y="893"/>
                </a:cxn>
                <a:cxn ang="0">
                  <a:pos x="1722" y="951"/>
                </a:cxn>
                <a:cxn ang="0">
                  <a:pos x="1657" y="1008"/>
                </a:cxn>
                <a:cxn ang="0">
                  <a:pos x="1613" y="1095"/>
                </a:cxn>
                <a:cxn ang="0">
                  <a:pos x="1613" y="1090"/>
                </a:cxn>
                <a:cxn ang="0">
                  <a:pos x="1509" y="1183"/>
                </a:cxn>
                <a:cxn ang="0">
                  <a:pos x="1375" y="1224"/>
                </a:cxn>
                <a:cxn ang="0">
                  <a:pos x="1438" y="1341"/>
                </a:cxn>
                <a:cxn ang="0">
                  <a:pos x="1411" y="1423"/>
                </a:cxn>
                <a:cxn ang="0">
                  <a:pos x="1280" y="1439"/>
                </a:cxn>
                <a:cxn ang="0">
                  <a:pos x="1231" y="1420"/>
                </a:cxn>
                <a:cxn ang="0">
                  <a:pos x="1100" y="1390"/>
                </a:cxn>
                <a:cxn ang="0">
                  <a:pos x="930" y="1437"/>
                </a:cxn>
                <a:cxn ang="0">
                  <a:pos x="879" y="1431"/>
                </a:cxn>
                <a:cxn ang="0">
                  <a:pos x="843" y="1434"/>
                </a:cxn>
                <a:cxn ang="0">
                  <a:pos x="674" y="1387"/>
                </a:cxn>
                <a:cxn ang="0">
                  <a:pos x="453" y="1390"/>
                </a:cxn>
                <a:cxn ang="0">
                  <a:pos x="439" y="1393"/>
                </a:cxn>
                <a:cxn ang="0">
                  <a:pos x="387" y="1464"/>
                </a:cxn>
                <a:cxn ang="0">
                  <a:pos x="289" y="1442"/>
                </a:cxn>
                <a:cxn ang="0">
                  <a:pos x="256" y="1327"/>
                </a:cxn>
                <a:cxn ang="0">
                  <a:pos x="158" y="1273"/>
                </a:cxn>
                <a:cxn ang="0">
                  <a:pos x="111" y="1235"/>
                </a:cxn>
                <a:cxn ang="0">
                  <a:pos x="111" y="1158"/>
                </a:cxn>
                <a:cxn ang="0">
                  <a:pos x="32" y="1079"/>
                </a:cxn>
                <a:cxn ang="0">
                  <a:pos x="84" y="1022"/>
                </a:cxn>
                <a:cxn ang="0">
                  <a:pos x="73" y="910"/>
                </a:cxn>
                <a:cxn ang="0">
                  <a:pos x="10" y="874"/>
                </a:cxn>
                <a:cxn ang="0">
                  <a:pos x="13" y="809"/>
                </a:cxn>
                <a:cxn ang="0">
                  <a:pos x="54" y="754"/>
                </a:cxn>
                <a:cxn ang="0">
                  <a:pos x="117" y="713"/>
                </a:cxn>
                <a:cxn ang="0">
                  <a:pos x="204" y="705"/>
                </a:cxn>
                <a:cxn ang="0">
                  <a:pos x="240" y="749"/>
                </a:cxn>
                <a:cxn ang="0">
                  <a:pos x="333" y="697"/>
                </a:cxn>
                <a:cxn ang="0">
                  <a:pos x="461" y="686"/>
                </a:cxn>
                <a:cxn ang="0">
                  <a:pos x="589" y="661"/>
                </a:cxn>
                <a:cxn ang="0">
                  <a:pos x="663" y="574"/>
                </a:cxn>
                <a:cxn ang="0">
                  <a:pos x="728" y="424"/>
                </a:cxn>
                <a:cxn ang="0">
                  <a:pos x="704" y="315"/>
                </a:cxn>
                <a:cxn ang="0">
                  <a:pos x="745" y="328"/>
                </a:cxn>
                <a:cxn ang="0">
                  <a:pos x="810" y="326"/>
                </a:cxn>
                <a:cxn ang="0">
                  <a:pos x="906" y="342"/>
                </a:cxn>
                <a:cxn ang="0">
                  <a:pos x="917" y="274"/>
                </a:cxn>
                <a:cxn ang="0">
                  <a:pos x="974" y="165"/>
                </a:cxn>
                <a:cxn ang="0">
                  <a:pos x="1048" y="178"/>
                </a:cxn>
                <a:cxn ang="0">
                  <a:pos x="1135" y="205"/>
                </a:cxn>
                <a:cxn ang="0">
                  <a:pos x="1190" y="173"/>
                </a:cxn>
                <a:cxn ang="0">
                  <a:pos x="1198" y="118"/>
                </a:cxn>
                <a:cxn ang="0">
                  <a:pos x="1299" y="50"/>
                </a:cxn>
                <a:cxn ang="0">
                  <a:pos x="1381" y="6"/>
                </a:cxn>
              </a:cxnLst>
              <a:rect l="0" t="0" r="r" b="b"/>
              <a:pathLst>
                <a:path w="1938" h="1469">
                  <a:moveTo>
                    <a:pt x="1384" y="6"/>
                  </a:moveTo>
                  <a:cubicBezTo>
                    <a:pt x="1390" y="29"/>
                    <a:pt x="1379" y="69"/>
                    <a:pt x="1403" y="77"/>
                  </a:cubicBezTo>
                  <a:cubicBezTo>
                    <a:pt x="1406" y="90"/>
                    <a:pt x="1422" y="89"/>
                    <a:pt x="1433" y="96"/>
                  </a:cubicBezTo>
                  <a:cubicBezTo>
                    <a:pt x="1424" y="138"/>
                    <a:pt x="1451" y="140"/>
                    <a:pt x="1485" y="145"/>
                  </a:cubicBezTo>
                  <a:cubicBezTo>
                    <a:pt x="1493" y="154"/>
                    <a:pt x="1508" y="165"/>
                    <a:pt x="1520" y="167"/>
                  </a:cubicBezTo>
                  <a:cubicBezTo>
                    <a:pt x="1536" y="173"/>
                    <a:pt x="1531" y="184"/>
                    <a:pt x="1545" y="189"/>
                  </a:cubicBezTo>
                  <a:cubicBezTo>
                    <a:pt x="1552" y="216"/>
                    <a:pt x="1549" y="218"/>
                    <a:pt x="1553" y="257"/>
                  </a:cubicBezTo>
                  <a:cubicBezTo>
                    <a:pt x="1555" y="275"/>
                    <a:pt x="1571" y="290"/>
                    <a:pt x="1580" y="304"/>
                  </a:cubicBezTo>
                  <a:cubicBezTo>
                    <a:pt x="1571" y="329"/>
                    <a:pt x="1569" y="377"/>
                    <a:pt x="1553" y="397"/>
                  </a:cubicBezTo>
                  <a:cubicBezTo>
                    <a:pt x="1544" y="421"/>
                    <a:pt x="1558" y="391"/>
                    <a:pt x="1542" y="407"/>
                  </a:cubicBezTo>
                  <a:cubicBezTo>
                    <a:pt x="1534" y="415"/>
                    <a:pt x="1540" y="422"/>
                    <a:pt x="1528" y="429"/>
                  </a:cubicBezTo>
                  <a:cubicBezTo>
                    <a:pt x="1530" y="457"/>
                    <a:pt x="1534" y="474"/>
                    <a:pt x="1539" y="500"/>
                  </a:cubicBezTo>
                  <a:cubicBezTo>
                    <a:pt x="1552" y="489"/>
                    <a:pt x="1562" y="492"/>
                    <a:pt x="1577" y="498"/>
                  </a:cubicBezTo>
                  <a:cubicBezTo>
                    <a:pt x="1594" y="493"/>
                    <a:pt x="1589" y="501"/>
                    <a:pt x="1602" y="503"/>
                  </a:cubicBezTo>
                  <a:cubicBezTo>
                    <a:pt x="1622" y="505"/>
                    <a:pt x="1642" y="505"/>
                    <a:pt x="1662" y="506"/>
                  </a:cubicBezTo>
                  <a:cubicBezTo>
                    <a:pt x="1678" y="504"/>
                    <a:pt x="1701" y="500"/>
                    <a:pt x="1717" y="506"/>
                  </a:cubicBezTo>
                  <a:cubicBezTo>
                    <a:pt x="1722" y="508"/>
                    <a:pt x="1725" y="515"/>
                    <a:pt x="1730" y="517"/>
                  </a:cubicBezTo>
                  <a:cubicBezTo>
                    <a:pt x="1736" y="522"/>
                    <a:pt x="1752" y="528"/>
                    <a:pt x="1752" y="528"/>
                  </a:cubicBezTo>
                  <a:cubicBezTo>
                    <a:pt x="1756" y="531"/>
                    <a:pt x="1762" y="532"/>
                    <a:pt x="1766" y="536"/>
                  </a:cubicBezTo>
                  <a:cubicBezTo>
                    <a:pt x="1776" y="546"/>
                    <a:pt x="1764" y="546"/>
                    <a:pt x="1785" y="552"/>
                  </a:cubicBezTo>
                  <a:cubicBezTo>
                    <a:pt x="1800" y="563"/>
                    <a:pt x="1801" y="569"/>
                    <a:pt x="1809" y="585"/>
                  </a:cubicBezTo>
                  <a:cubicBezTo>
                    <a:pt x="1812" y="592"/>
                    <a:pt x="1812" y="605"/>
                    <a:pt x="1820" y="607"/>
                  </a:cubicBezTo>
                  <a:cubicBezTo>
                    <a:pt x="1832" y="609"/>
                    <a:pt x="1844" y="608"/>
                    <a:pt x="1856" y="609"/>
                  </a:cubicBezTo>
                  <a:cubicBezTo>
                    <a:pt x="1861" y="610"/>
                    <a:pt x="1868" y="608"/>
                    <a:pt x="1872" y="612"/>
                  </a:cubicBezTo>
                  <a:cubicBezTo>
                    <a:pt x="1874" y="614"/>
                    <a:pt x="1869" y="617"/>
                    <a:pt x="1869" y="620"/>
                  </a:cubicBezTo>
                  <a:cubicBezTo>
                    <a:pt x="1869" y="623"/>
                    <a:pt x="1875" y="661"/>
                    <a:pt x="1878" y="664"/>
                  </a:cubicBezTo>
                  <a:cubicBezTo>
                    <a:pt x="1882" y="668"/>
                    <a:pt x="1889" y="666"/>
                    <a:pt x="1894" y="667"/>
                  </a:cubicBezTo>
                  <a:cubicBezTo>
                    <a:pt x="1901" y="686"/>
                    <a:pt x="1891" y="718"/>
                    <a:pt x="1913" y="732"/>
                  </a:cubicBezTo>
                  <a:cubicBezTo>
                    <a:pt x="1916" y="742"/>
                    <a:pt x="1929" y="758"/>
                    <a:pt x="1938" y="765"/>
                  </a:cubicBezTo>
                  <a:cubicBezTo>
                    <a:pt x="1934" y="784"/>
                    <a:pt x="1930" y="802"/>
                    <a:pt x="1924" y="820"/>
                  </a:cubicBezTo>
                  <a:cubicBezTo>
                    <a:pt x="1923" y="830"/>
                    <a:pt x="1923" y="853"/>
                    <a:pt x="1916" y="863"/>
                  </a:cubicBezTo>
                  <a:cubicBezTo>
                    <a:pt x="1905" y="879"/>
                    <a:pt x="1869" y="879"/>
                    <a:pt x="1853" y="882"/>
                  </a:cubicBezTo>
                  <a:cubicBezTo>
                    <a:pt x="1834" y="889"/>
                    <a:pt x="1811" y="889"/>
                    <a:pt x="1790" y="893"/>
                  </a:cubicBezTo>
                  <a:cubicBezTo>
                    <a:pt x="1775" y="899"/>
                    <a:pt x="1771" y="912"/>
                    <a:pt x="1755" y="915"/>
                  </a:cubicBezTo>
                  <a:cubicBezTo>
                    <a:pt x="1751" y="919"/>
                    <a:pt x="1745" y="919"/>
                    <a:pt x="1741" y="923"/>
                  </a:cubicBezTo>
                  <a:cubicBezTo>
                    <a:pt x="1731" y="933"/>
                    <a:pt x="1737" y="946"/>
                    <a:pt x="1722" y="951"/>
                  </a:cubicBezTo>
                  <a:cubicBezTo>
                    <a:pt x="1719" y="960"/>
                    <a:pt x="1715" y="966"/>
                    <a:pt x="1708" y="973"/>
                  </a:cubicBezTo>
                  <a:cubicBezTo>
                    <a:pt x="1705" y="984"/>
                    <a:pt x="1698" y="991"/>
                    <a:pt x="1687" y="994"/>
                  </a:cubicBezTo>
                  <a:cubicBezTo>
                    <a:pt x="1679" y="1002"/>
                    <a:pt x="1668" y="1005"/>
                    <a:pt x="1657" y="1008"/>
                  </a:cubicBezTo>
                  <a:cubicBezTo>
                    <a:pt x="1650" y="1010"/>
                    <a:pt x="1635" y="1014"/>
                    <a:pt x="1635" y="1014"/>
                  </a:cubicBezTo>
                  <a:cubicBezTo>
                    <a:pt x="1613" y="1032"/>
                    <a:pt x="1608" y="1074"/>
                    <a:pt x="1605" y="1101"/>
                  </a:cubicBezTo>
                  <a:cubicBezTo>
                    <a:pt x="1609" y="1123"/>
                    <a:pt x="1610" y="1104"/>
                    <a:pt x="1613" y="1095"/>
                  </a:cubicBezTo>
                  <a:cubicBezTo>
                    <a:pt x="1615" y="1101"/>
                    <a:pt x="1639" y="1138"/>
                    <a:pt x="1621" y="1123"/>
                  </a:cubicBezTo>
                  <a:cubicBezTo>
                    <a:pt x="1620" y="1116"/>
                    <a:pt x="1618" y="1105"/>
                    <a:pt x="1616" y="1098"/>
                  </a:cubicBezTo>
                  <a:cubicBezTo>
                    <a:pt x="1615" y="1095"/>
                    <a:pt x="1613" y="1090"/>
                    <a:pt x="1613" y="1090"/>
                  </a:cubicBezTo>
                  <a:cubicBezTo>
                    <a:pt x="1619" y="1107"/>
                    <a:pt x="1622" y="1124"/>
                    <a:pt x="1632" y="1139"/>
                  </a:cubicBezTo>
                  <a:cubicBezTo>
                    <a:pt x="1623" y="1173"/>
                    <a:pt x="1614" y="1161"/>
                    <a:pt x="1572" y="1164"/>
                  </a:cubicBezTo>
                  <a:cubicBezTo>
                    <a:pt x="1552" y="1169"/>
                    <a:pt x="1530" y="1181"/>
                    <a:pt x="1509" y="1183"/>
                  </a:cubicBezTo>
                  <a:cubicBezTo>
                    <a:pt x="1475" y="1186"/>
                    <a:pt x="1442" y="1187"/>
                    <a:pt x="1408" y="1191"/>
                  </a:cubicBezTo>
                  <a:cubicBezTo>
                    <a:pt x="1392" y="1197"/>
                    <a:pt x="1375" y="1203"/>
                    <a:pt x="1359" y="1207"/>
                  </a:cubicBezTo>
                  <a:cubicBezTo>
                    <a:pt x="1364" y="1213"/>
                    <a:pt x="1370" y="1218"/>
                    <a:pt x="1375" y="1224"/>
                  </a:cubicBezTo>
                  <a:cubicBezTo>
                    <a:pt x="1378" y="1270"/>
                    <a:pt x="1372" y="1273"/>
                    <a:pt x="1400" y="1297"/>
                  </a:cubicBezTo>
                  <a:cubicBezTo>
                    <a:pt x="1404" y="1309"/>
                    <a:pt x="1408" y="1310"/>
                    <a:pt x="1419" y="1314"/>
                  </a:cubicBezTo>
                  <a:cubicBezTo>
                    <a:pt x="1436" y="1328"/>
                    <a:pt x="1429" y="1318"/>
                    <a:pt x="1438" y="1341"/>
                  </a:cubicBezTo>
                  <a:cubicBezTo>
                    <a:pt x="1443" y="1371"/>
                    <a:pt x="1437" y="1362"/>
                    <a:pt x="1411" y="1368"/>
                  </a:cubicBezTo>
                  <a:cubicBezTo>
                    <a:pt x="1404" y="1375"/>
                    <a:pt x="1400" y="1381"/>
                    <a:pt x="1397" y="1390"/>
                  </a:cubicBezTo>
                  <a:cubicBezTo>
                    <a:pt x="1400" y="1401"/>
                    <a:pt x="1402" y="1415"/>
                    <a:pt x="1411" y="1423"/>
                  </a:cubicBezTo>
                  <a:cubicBezTo>
                    <a:pt x="1407" y="1446"/>
                    <a:pt x="1408" y="1463"/>
                    <a:pt x="1384" y="1469"/>
                  </a:cubicBezTo>
                  <a:cubicBezTo>
                    <a:pt x="1374" y="1468"/>
                    <a:pt x="1354" y="1461"/>
                    <a:pt x="1354" y="1461"/>
                  </a:cubicBezTo>
                  <a:cubicBezTo>
                    <a:pt x="1331" y="1442"/>
                    <a:pt x="1309" y="1441"/>
                    <a:pt x="1280" y="1439"/>
                  </a:cubicBezTo>
                  <a:cubicBezTo>
                    <a:pt x="1271" y="1437"/>
                    <a:pt x="1263" y="1434"/>
                    <a:pt x="1255" y="1431"/>
                  </a:cubicBezTo>
                  <a:cubicBezTo>
                    <a:pt x="1254" y="1428"/>
                    <a:pt x="1246" y="1427"/>
                    <a:pt x="1244" y="1426"/>
                  </a:cubicBezTo>
                  <a:cubicBezTo>
                    <a:pt x="1237" y="1423"/>
                    <a:pt x="1238" y="1422"/>
                    <a:pt x="1231" y="1420"/>
                  </a:cubicBezTo>
                  <a:cubicBezTo>
                    <a:pt x="1222" y="1417"/>
                    <a:pt x="1212" y="1410"/>
                    <a:pt x="1201" y="1407"/>
                  </a:cubicBezTo>
                  <a:cubicBezTo>
                    <a:pt x="1190" y="1396"/>
                    <a:pt x="1177" y="1396"/>
                    <a:pt x="1162" y="1393"/>
                  </a:cubicBezTo>
                  <a:cubicBezTo>
                    <a:pt x="1132" y="1382"/>
                    <a:pt x="1152" y="1387"/>
                    <a:pt x="1100" y="1390"/>
                  </a:cubicBezTo>
                  <a:cubicBezTo>
                    <a:pt x="1056" y="1405"/>
                    <a:pt x="1049" y="1399"/>
                    <a:pt x="980" y="1401"/>
                  </a:cubicBezTo>
                  <a:cubicBezTo>
                    <a:pt x="972" y="1409"/>
                    <a:pt x="962" y="1417"/>
                    <a:pt x="952" y="1423"/>
                  </a:cubicBezTo>
                  <a:cubicBezTo>
                    <a:pt x="946" y="1433"/>
                    <a:pt x="941" y="1433"/>
                    <a:pt x="930" y="1437"/>
                  </a:cubicBezTo>
                  <a:cubicBezTo>
                    <a:pt x="924" y="1446"/>
                    <a:pt x="918" y="1451"/>
                    <a:pt x="914" y="1461"/>
                  </a:cubicBezTo>
                  <a:cubicBezTo>
                    <a:pt x="904" y="1433"/>
                    <a:pt x="920" y="1442"/>
                    <a:pt x="892" y="1434"/>
                  </a:cubicBezTo>
                  <a:cubicBezTo>
                    <a:pt x="888" y="1433"/>
                    <a:pt x="883" y="1432"/>
                    <a:pt x="879" y="1431"/>
                  </a:cubicBezTo>
                  <a:cubicBezTo>
                    <a:pt x="876" y="1428"/>
                    <a:pt x="870" y="1422"/>
                    <a:pt x="865" y="1423"/>
                  </a:cubicBezTo>
                  <a:cubicBezTo>
                    <a:pt x="862" y="1423"/>
                    <a:pt x="861" y="1427"/>
                    <a:pt x="859" y="1428"/>
                  </a:cubicBezTo>
                  <a:cubicBezTo>
                    <a:pt x="854" y="1431"/>
                    <a:pt x="843" y="1434"/>
                    <a:pt x="843" y="1434"/>
                  </a:cubicBezTo>
                  <a:cubicBezTo>
                    <a:pt x="802" y="1429"/>
                    <a:pt x="758" y="1433"/>
                    <a:pt x="717" y="1431"/>
                  </a:cubicBezTo>
                  <a:cubicBezTo>
                    <a:pt x="708" y="1428"/>
                    <a:pt x="703" y="1417"/>
                    <a:pt x="696" y="1409"/>
                  </a:cubicBezTo>
                  <a:cubicBezTo>
                    <a:pt x="692" y="1398"/>
                    <a:pt x="685" y="1391"/>
                    <a:pt x="674" y="1387"/>
                  </a:cubicBezTo>
                  <a:cubicBezTo>
                    <a:pt x="647" y="1397"/>
                    <a:pt x="619" y="1405"/>
                    <a:pt x="592" y="1415"/>
                  </a:cubicBezTo>
                  <a:cubicBezTo>
                    <a:pt x="548" y="1410"/>
                    <a:pt x="508" y="1392"/>
                    <a:pt x="464" y="1387"/>
                  </a:cubicBezTo>
                  <a:cubicBezTo>
                    <a:pt x="460" y="1388"/>
                    <a:pt x="456" y="1392"/>
                    <a:pt x="453" y="1390"/>
                  </a:cubicBezTo>
                  <a:cubicBezTo>
                    <a:pt x="450" y="1388"/>
                    <a:pt x="458" y="1385"/>
                    <a:pt x="461" y="1385"/>
                  </a:cubicBezTo>
                  <a:cubicBezTo>
                    <a:pt x="464" y="1385"/>
                    <a:pt x="457" y="1389"/>
                    <a:pt x="455" y="1390"/>
                  </a:cubicBezTo>
                  <a:cubicBezTo>
                    <a:pt x="450" y="1392"/>
                    <a:pt x="444" y="1392"/>
                    <a:pt x="439" y="1393"/>
                  </a:cubicBezTo>
                  <a:cubicBezTo>
                    <a:pt x="428" y="1400"/>
                    <a:pt x="418" y="1402"/>
                    <a:pt x="412" y="1415"/>
                  </a:cubicBezTo>
                  <a:cubicBezTo>
                    <a:pt x="410" y="1420"/>
                    <a:pt x="406" y="1431"/>
                    <a:pt x="406" y="1431"/>
                  </a:cubicBezTo>
                  <a:cubicBezTo>
                    <a:pt x="412" y="1448"/>
                    <a:pt x="402" y="1458"/>
                    <a:pt x="387" y="1464"/>
                  </a:cubicBezTo>
                  <a:cubicBezTo>
                    <a:pt x="363" y="1463"/>
                    <a:pt x="339" y="1464"/>
                    <a:pt x="316" y="1461"/>
                  </a:cubicBezTo>
                  <a:cubicBezTo>
                    <a:pt x="310" y="1460"/>
                    <a:pt x="310" y="1451"/>
                    <a:pt x="305" y="1448"/>
                  </a:cubicBezTo>
                  <a:cubicBezTo>
                    <a:pt x="300" y="1445"/>
                    <a:pt x="289" y="1442"/>
                    <a:pt x="289" y="1442"/>
                  </a:cubicBezTo>
                  <a:cubicBezTo>
                    <a:pt x="279" y="1434"/>
                    <a:pt x="276" y="1424"/>
                    <a:pt x="264" y="1420"/>
                  </a:cubicBezTo>
                  <a:cubicBezTo>
                    <a:pt x="253" y="1403"/>
                    <a:pt x="256" y="1401"/>
                    <a:pt x="259" y="1377"/>
                  </a:cubicBezTo>
                  <a:cubicBezTo>
                    <a:pt x="256" y="1354"/>
                    <a:pt x="253" y="1350"/>
                    <a:pt x="256" y="1327"/>
                  </a:cubicBezTo>
                  <a:cubicBezTo>
                    <a:pt x="255" y="1321"/>
                    <a:pt x="255" y="1312"/>
                    <a:pt x="248" y="1308"/>
                  </a:cubicBezTo>
                  <a:cubicBezTo>
                    <a:pt x="228" y="1296"/>
                    <a:pt x="199" y="1294"/>
                    <a:pt x="177" y="1286"/>
                  </a:cubicBezTo>
                  <a:cubicBezTo>
                    <a:pt x="173" y="1275"/>
                    <a:pt x="169" y="1277"/>
                    <a:pt x="158" y="1273"/>
                  </a:cubicBezTo>
                  <a:cubicBezTo>
                    <a:pt x="154" y="1262"/>
                    <a:pt x="154" y="1257"/>
                    <a:pt x="166" y="1254"/>
                  </a:cubicBezTo>
                  <a:cubicBezTo>
                    <a:pt x="170" y="1242"/>
                    <a:pt x="175" y="1239"/>
                    <a:pt x="163" y="1232"/>
                  </a:cubicBezTo>
                  <a:cubicBezTo>
                    <a:pt x="148" y="1233"/>
                    <a:pt x="127" y="1239"/>
                    <a:pt x="111" y="1235"/>
                  </a:cubicBezTo>
                  <a:cubicBezTo>
                    <a:pt x="105" y="1228"/>
                    <a:pt x="101" y="1222"/>
                    <a:pt x="98" y="1213"/>
                  </a:cubicBezTo>
                  <a:cubicBezTo>
                    <a:pt x="100" y="1200"/>
                    <a:pt x="102" y="1189"/>
                    <a:pt x="106" y="1177"/>
                  </a:cubicBezTo>
                  <a:cubicBezTo>
                    <a:pt x="108" y="1171"/>
                    <a:pt x="111" y="1158"/>
                    <a:pt x="111" y="1158"/>
                  </a:cubicBezTo>
                  <a:cubicBezTo>
                    <a:pt x="109" y="1138"/>
                    <a:pt x="100" y="1125"/>
                    <a:pt x="84" y="1112"/>
                  </a:cubicBezTo>
                  <a:cubicBezTo>
                    <a:pt x="79" y="1098"/>
                    <a:pt x="65" y="1095"/>
                    <a:pt x="51" y="1093"/>
                  </a:cubicBezTo>
                  <a:cubicBezTo>
                    <a:pt x="42" y="1090"/>
                    <a:pt x="39" y="1085"/>
                    <a:pt x="32" y="1079"/>
                  </a:cubicBezTo>
                  <a:cubicBezTo>
                    <a:pt x="30" y="1069"/>
                    <a:pt x="24" y="1065"/>
                    <a:pt x="19" y="1057"/>
                  </a:cubicBezTo>
                  <a:cubicBezTo>
                    <a:pt x="24" y="1037"/>
                    <a:pt x="54" y="1045"/>
                    <a:pt x="70" y="1044"/>
                  </a:cubicBezTo>
                  <a:cubicBezTo>
                    <a:pt x="77" y="1037"/>
                    <a:pt x="81" y="1031"/>
                    <a:pt x="84" y="1022"/>
                  </a:cubicBezTo>
                  <a:cubicBezTo>
                    <a:pt x="82" y="996"/>
                    <a:pt x="83" y="985"/>
                    <a:pt x="76" y="964"/>
                  </a:cubicBezTo>
                  <a:cubicBezTo>
                    <a:pt x="84" y="951"/>
                    <a:pt x="89" y="937"/>
                    <a:pt x="92" y="923"/>
                  </a:cubicBezTo>
                  <a:cubicBezTo>
                    <a:pt x="80" y="920"/>
                    <a:pt x="84" y="914"/>
                    <a:pt x="73" y="910"/>
                  </a:cubicBezTo>
                  <a:cubicBezTo>
                    <a:pt x="71" y="896"/>
                    <a:pt x="73" y="887"/>
                    <a:pt x="60" y="882"/>
                  </a:cubicBezTo>
                  <a:cubicBezTo>
                    <a:pt x="50" y="885"/>
                    <a:pt x="41" y="888"/>
                    <a:pt x="32" y="891"/>
                  </a:cubicBezTo>
                  <a:cubicBezTo>
                    <a:pt x="17" y="888"/>
                    <a:pt x="18" y="885"/>
                    <a:pt x="10" y="874"/>
                  </a:cubicBezTo>
                  <a:cubicBezTo>
                    <a:pt x="6" y="869"/>
                    <a:pt x="0" y="858"/>
                    <a:pt x="0" y="858"/>
                  </a:cubicBezTo>
                  <a:cubicBezTo>
                    <a:pt x="6" y="850"/>
                    <a:pt x="12" y="850"/>
                    <a:pt x="21" y="847"/>
                  </a:cubicBezTo>
                  <a:cubicBezTo>
                    <a:pt x="35" y="836"/>
                    <a:pt x="24" y="818"/>
                    <a:pt x="13" y="809"/>
                  </a:cubicBezTo>
                  <a:cubicBezTo>
                    <a:pt x="8" y="797"/>
                    <a:pt x="11" y="782"/>
                    <a:pt x="24" y="779"/>
                  </a:cubicBezTo>
                  <a:cubicBezTo>
                    <a:pt x="42" y="761"/>
                    <a:pt x="17" y="784"/>
                    <a:pt x="38" y="771"/>
                  </a:cubicBezTo>
                  <a:cubicBezTo>
                    <a:pt x="44" y="768"/>
                    <a:pt x="49" y="759"/>
                    <a:pt x="54" y="754"/>
                  </a:cubicBezTo>
                  <a:cubicBezTo>
                    <a:pt x="60" y="748"/>
                    <a:pt x="69" y="746"/>
                    <a:pt x="76" y="741"/>
                  </a:cubicBezTo>
                  <a:cubicBezTo>
                    <a:pt x="80" y="729"/>
                    <a:pt x="89" y="723"/>
                    <a:pt x="101" y="719"/>
                  </a:cubicBezTo>
                  <a:cubicBezTo>
                    <a:pt x="106" y="717"/>
                    <a:pt x="117" y="713"/>
                    <a:pt x="117" y="713"/>
                  </a:cubicBezTo>
                  <a:cubicBezTo>
                    <a:pt x="135" y="716"/>
                    <a:pt x="136" y="717"/>
                    <a:pt x="150" y="724"/>
                  </a:cubicBezTo>
                  <a:cubicBezTo>
                    <a:pt x="155" y="727"/>
                    <a:pt x="166" y="730"/>
                    <a:pt x="166" y="730"/>
                  </a:cubicBezTo>
                  <a:cubicBezTo>
                    <a:pt x="185" y="725"/>
                    <a:pt x="183" y="710"/>
                    <a:pt x="204" y="705"/>
                  </a:cubicBezTo>
                  <a:cubicBezTo>
                    <a:pt x="226" y="709"/>
                    <a:pt x="220" y="707"/>
                    <a:pt x="226" y="724"/>
                  </a:cubicBezTo>
                  <a:cubicBezTo>
                    <a:pt x="222" y="735"/>
                    <a:pt x="221" y="740"/>
                    <a:pt x="223" y="751"/>
                  </a:cubicBezTo>
                  <a:cubicBezTo>
                    <a:pt x="229" y="750"/>
                    <a:pt x="234" y="750"/>
                    <a:pt x="240" y="749"/>
                  </a:cubicBezTo>
                  <a:cubicBezTo>
                    <a:pt x="246" y="748"/>
                    <a:pt x="256" y="743"/>
                    <a:pt x="256" y="743"/>
                  </a:cubicBezTo>
                  <a:cubicBezTo>
                    <a:pt x="279" y="746"/>
                    <a:pt x="293" y="750"/>
                    <a:pt x="308" y="732"/>
                  </a:cubicBezTo>
                  <a:cubicBezTo>
                    <a:pt x="317" y="707"/>
                    <a:pt x="306" y="706"/>
                    <a:pt x="333" y="697"/>
                  </a:cubicBezTo>
                  <a:cubicBezTo>
                    <a:pt x="351" y="704"/>
                    <a:pt x="356" y="702"/>
                    <a:pt x="379" y="700"/>
                  </a:cubicBezTo>
                  <a:cubicBezTo>
                    <a:pt x="392" y="684"/>
                    <a:pt x="388" y="683"/>
                    <a:pt x="409" y="675"/>
                  </a:cubicBezTo>
                  <a:cubicBezTo>
                    <a:pt x="454" y="679"/>
                    <a:pt x="436" y="677"/>
                    <a:pt x="461" y="686"/>
                  </a:cubicBezTo>
                  <a:cubicBezTo>
                    <a:pt x="476" y="685"/>
                    <a:pt x="492" y="685"/>
                    <a:pt x="507" y="683"/>
                  </a:cubicBezTo>
                  <a:cubicBezTo>
                    <a:pt x="518" y="682"/>
                    <a:pt x="535" y="668"/>
                    <a:pt x="545" y="664"/>
                  </a:cubicBezTo>
                  <a:cubicBezTo>
                    <a:pt x="559" y="659"/>
                    <a:pt x="574" y="662"/>
                    <a:pt x="589" y="661"/>
                  </a:cubicBezTo>
                  <a:cubicBezTo>
                    <a:pt x="598" y="654"/>
                    <a:pt x="605" y="653"/>
                    <a:pt x="616" y="650"/>
                  </a:cubicBezTo>
                  <a:cubicBezTo>
                    <a:pt x="627" y="640"/>
                    <a:pt x="637" y="633"/>
                    <a:pt x="652" y="629"/>
                  </a:cubicBezTo>
                  <a:cubicBezTo>
                    <a:pt x="657" y="613"/>
                    <a:pt x="652" y="585"/>
                    <a:pt x="663" y="574"/>
                  </a:cubicBezTo>
                  <a:cubicBezTo>
                    <a:pt x="671" y="566"/>
                    <a:pt x="686" y="570"/>
                    <a:pt x="698" y="569"/>
                  </a:cubicBezTo>
                  <a:cubicBezTo>
                    <a:pt x="693" y="547"/>
                    <a:pt x="705" y="547"/>
                    <a:pt x="717" y="533"/>
                  </a:cubicBezTo>
                  <a:cubicBezTo>
                    <a:pt x="714" y="497"/>
                    <a:pt x="708" y="456"/>
                    <a:pt x="728" y="424"/>
                  </a:cubicBezTo>
                  <a:cubicBezTo>
                    <a:pt x="726" y="412"/>
                    <a:pt x="727" y="408"/>
                    <a:pt x="731" y="397"/>
                  </a:cubicBezTo>
                  <a:cubicBezTo>
                    <a:pt x="728" y="379"/>
                    <a:pt x="723" y="357"/>
                    <a:pt x="704" y="350"/>
                  </a:cubicBezTo>
                  <a:cubicBezTo>
                    <a:pt x="693" y="341"/>
                    <a:pt x="692" y="325"/>
                    <a:pt x="704" y="315"/>
                  </a:cubicBezTo>
                  <a:cubicBezTo>
                    <a:pt x="707" y="316"/>
                    <a:pt x="710" y="316"/>
                    <a:pt x="712" y="317"/>
                  </a:cubicBezTo>
                  <a:cubicBezTo>
                    <a:pt x="714" y="318"/>
                    <a:pt x="715" y="322"/>
                    <a:pt x="717" y="323"/>
                  </a:cubicBezTo>
                  <a:cubicBezTo>
                    <a:pt x="726" y="326"/>
                    <a:pt x="736" y="326"/>
                    <a:pt x="745" y="328"/>
                  </a:cubicBezTo>
                  <a:cubicBezTo>
                    <a:pt x="747" y="328"/>
                    <a:pt x="765" y="324"/>
                    <a:pt x="769" y="328"/>
                  </a:cubicBezTo>
                  <a:cubicBezTo>
                    <a:pt x="783" y="342"/>
                    <a:pt x="760" y="334"/>
                    <a:pt x="780" y="339"/>
                  </a:cubicBezTo>
                  <a:cubicBezTo>
                    <a:pt x="789" y="332"/>
                    <a:pt x="799" y="329"/>
                    <a:pt x="810" y="326"/>
                  </a:cubicBezTo>
                  <a:cubicBezTo>
                    <a:pt x="825" y="328"/>
                    <a:pt x="839" y="334"/>
                    <a:pt x="854" y="337"/>
                  </a:cubicBezTo>
                  <a:cubicBezTo>
                    <a:pt x="863" y="351"/>
                    <a:pt x="874" y="354"/>
                    <a:pt x="889" y="358"/>
                  </a:cubicBezTo>
                  <a:cubicBezTo>
                    <a:pt x="895" y="353"/>
                    <a:pt x="900" y="347"/>
                    <a:pt x="906" y="342"/>
                  </a:cubicBezTo>
                  <a:cubicBezTo>
                    <a:pt x="910" y="330"/>
                    <a:pt x="911" y="334"/>
                    <a:pt x="906" y="317"/>
                  </a:cubicBezTo>
                  <a:cubicBezTo>
                    <a:pt x="905" y="312"/>
                    <a:pt x="900" y="301"/>
                    <a:pt x="900" y="301"/>
                  </a:cubicBezTo>
                  <a:cubicBezTo>
                    <a:pt x="903" y="292"/>
                    <a:pt x="910" y="280"/>
                    <a:pt x="917" y="274"/>
                  </a:cubicBezTo>
                  <a:cubicBezTo>
                    <a:pt x="920" y="261"/>
                    <a:pt x="931" y="236"/>
                    <a:pt x="944" y="233"/>
                  </a:cubicBezTo>
                  <a:cubicBezTo>
                    <a:pt x="949" y="219"/>
                    <a:pt x="955" y="199"/>
                    <a:pt x="971" y="195"/>
                  </a:cubicBezTo>
                  <a:cubicBezTo>
                    <a:pt x="975" y="182"/>
                    <a:pt x="977" y="179"/>
                    <a:pt x="974" y="165"/>
                  </a:cubicBezTo>
                  <a:cubicBezTo>
                    <a:pt x="978" y="153"/>
                    <a:pt x="982" y="155"/>
                    <a:pt x="993" y="151"/>
                  </a:cubicBezTo>
                  <a:cubicBezTo>
                    <a:pt x="1002" y="154"/>
                    <a:pt x="1011" y="156"/>
                    <a:pt x="1020" y="159"/>
                  </a:cubicBezTo>
                  <a:cubicBezTo>
                    <a:pt x="1033" y="172"/>
                    <a:pt x="1031" y="172"/>
                    <a:pt x="1048" y="178"/>
                  </a:cubicBezTo>
                  <a:cubicBezTo>
                    <a:pt x="1056" y="199"/>
                    <a:pt x="1085" y="200"/>
                    <a:pt x="1105" y="203"/>
                  </a:cubicBezTo>
                  <a:cubicBezTo>
                    <a:pt x="1108" y="206"/>
                    <a:pt x="1114" y="212"/>
                    <a:pt x="1119" y="211"/>
                  </a:cubicBezTo>
                  <a:cubicBezTo>
                    <a:pt x="1125" y="210"/>
                    <a:pt x="1135" y="205"/>
                    <a:pt x="1135" y="205"/>
                  </a:cubicBezTo>
                  <a:cubicBezTo>
                    <a:pt x="1148" y="210"/>
                    <a:pt x="1151" y="211"/>
                    <a:pt x="1165" y="208"/>
                  </a:cubicBezTo>
                  <a:cubicBezTo>
                    <a:pt x="1172" y="202"/>
                    <a:pt x="1174" y="197"/>
                    <a:pt x="1184" y="195"/>
                  </a:cubicBezTo>
                  <a:cubicBezTo>
                    <a:pt x="1186" y="188"/>
                    <a:pt x="1188" y="180"/>
                    <a:pt x="1190" y="173"/>
                  </a:cubicBezTo>
                  <a:cubicBezTo>
                    <a:pt x="1191" y="170"/>
                    <a:pt x="1192" y="165"/>
                    <a:pt x="1192" y="165"/>
                  </a:cubicBezTo>
                  <a:cubicBezTo>
                    <a:pt x="1191" y="149"/>
                    <a:pt x="1189" y="140"/>
                    <a:pt x="1184" y="126"/>
                  </a:cubicBezTo>
                  <a:cubicBezTo>
                    <a:pt x="1188" y="123"/>
                    <a:pt x="1194" y="122"/>
                    <a:pt x="1198" y="118"/>
                  </a:cubicBezTo>
                  <a:cubicBezTo>
                    <a:pt x="1208" y="108"/>
                    <a:pt x="1201" y="86"/>
                    <a:pt x="1214" y="77"/>
                  </a:cubicBezTo>
                  <a:cubicBezTo>
                    <a:pt x="1221" y="72"/>
                    <a:pt x="1239" y="72"/>
                    <a:pt x="1244" y="72"/>
                  </a:cubicBezTo>
                  <a:cubicBezTo>
                    <a:pt x="1257" y="59"/>
                    <a:pt x="1282" y="57"/>
                    <a:pt x="1299" y="50"/>
                  </a:cubicBezTo>
                  <a:cubicBezTo>
                    <a:pt x="1308" y="40"/>
                    <a:pt x="1307" y="27"/>
                    <a:pt x="1315" y="17"/>
                  </a:cubicBezTo>
                  <a:cubicBezTo>
                    <a:pt x="1321" y="0"/>
                    <a:pt x="1336" y="5"/>
                    <a:pt x="1354" y="3"/>
                  </a:cubicBezTo>
                  <a:cubicBezTo>
                    <a:pt x="1364" y="0"/>
                    <a:pt x="1371" y="2"/>
                    <a:pt x="1381" y="6"/>
                  </a:cubicBezTo>
                  <a:cubicBezTo>
                    <a:pt x="1387" y="13"/>
                    <a:pt x="1394" y="35"/>
                    <a:pt x="1384" y="6"/>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6" name="Freeform 35"/>
            <p:cNvSpPr>
              <a:spLocks/>
            </p:cNvSpPr>
            <p:nvPr/>
          </p:nvSpPr>
          <p:spPr bwMode="auto">
            <a:xfrm>
              <a:off x="2739" y="10081"/>
              <a:ext cx="3750" cy="2245"/>
            </a:xfrm>
            <a:custGeom>
              <a:avLst/>
              <a:gdLst/>
              <a:ahLst/>
              <a:cxnLst>
                <a:cxn ang="0">
                  <a:pos x="178" y="79"/>
                </a:cxn>
                <a:cxn ang="0">
                  <a:pos x="260" y="0"/>
                </a:cxn>
                <a:cxn ang="0">
                  <a:pos x="431" y="17"/>
                </a:cxn>
                <a:cxn ang="0">
                  <a:pos x="502" y="22"/>
                </a:cxn>
                <a:cxn ang="0">
                  <a:pos x="706" y="52"/>
                </a:cxn>
                <a:cxn ang="0">
                  <a:pos x="887" y="12"/>
                </a:cxn>
                <a:cxn ang="0">
                  <a:pos x="1032" y="32"/>
                </a:cxn>
                <a:cxn ang="0">
                  <a:pos x="1079" y="113"/>
                </a:cxn>
                <a:cxn ang="0">
                  <a:pos x="1072" y="230"/>
                </a:cxn>
                <a:cxn ang="0">
                  <a:pos x="1094" y="363"/>
                </a:cxn>
                <a:cxn ang="0">
                  <a:pos x="1192" y="408"/>
                </a:cxn>
                <a:cxn ang="0">
                  <a:pos x="1347" y="488"/>
                </a:cxn>
                <a:cxn ang="0">
                  <a:pos x="1503" y="513"/>
                </a:cxn>
                <a:cxn ang="0">
                  <a:pos x="1553" y="563"/>
                </a:cxn>
                <a:cxn ang="0">
                  <a:pos x="1613" y="626"/>
                </a:cxn>
                <a:cxn ang="0">
                  <a:pos x="1668" y="601"/>
                </a:cxn>
                <a:cxn ang="0">
                  <a:pos x="1723" y="556"/>
                </a:cxn>
                <a:cxn ang="0">
                  <a:pos x="1803" y="596"/>
                </a:cxn>
                <a:cxn ang="0">
                  <a:pos x="1841" y="741"/>
                </a:cxn>
                <a:cxn ang="0">
                  <a:pos x="1866" y="861"/>
                </a:cxn>
                <a:cxn ang="0">
                  <a:pos x="1821" y="934"/>
                </a:cxn>
                <a:cxn ang="0">
                  <a:pos x="1783" y="1019"/>
                </a:cxn>
                <a:cxn ang="0">
                  <a:pos x="1733" y="987"/>
                </a:cxn>
                <a:cxn ang="0">
                  <a:pos x="1670" y="1047"/>
                </a:cxn>
                <a:cxn ang="0">
                  <a:pos x="1610" y="1017"/>
                </a:cxn>
                <a:cxn ang="0">
                  <a:pos x="1460" y="1014"/>
                </a:cxn>
                <a:cxn ang="0">
                  <a:pos x="1430" y="1052"/>
                </a:cxn>
                <a:cxn ang="0">
                  <a:pos x="1350" y="1087"/>
                </a:cxn>
                <a:cxn ang="0">
                  <a:pos x="1180" y="1079"/>
                </a:cxn>
                <a:cxn ang="0">
                  <a:pos x="1104" y="982"/>
                </a:cxn>
                <a:cxn ang="0">
                  <a:pos x="917" y="969"/>
                </a:cxn>
                <a:cxn ang="0">
                  <a:pos x="892" y="1034"/>
                </a:cxn>
                <a:cxn ang="0">
                  <a:pos x="869" y="937"/>
                </a:cxn>
                <a:cxn ang="0">
                  <a:pos x="721" y="937"/>
                </a:cxn>
                <a:cxn ang="0">
                  <a:pos x="641" y="927"/>
                </a:cxn>
                <a:cxn ang="0">
                  <a:pos x="543" y="864"/>
                </a:cxn>
                <a:cxn ang="0">
                  <a:pos x="478" y="794"/>
                </a:cxn>
                <a:cxn ang="0">
                  <a:pos x="388" y="704"/>
                </a:cxn>
                <a:cxn ang="0">
                  <a:pos x="326" y="664"/>
                </a:cxn>
                <a:cxn ang="0">
                  <a:pos x="285" y="606"/>
                </a:cxn>
                <a:cxn ang="0">
                  <a:pos x="238" y="563"/>
                </a:cxn>
                <a:cxn ang="0">
                  <a:pos x="165" y="558"/>
                </a:cxn>
                <a:cxn ang="0">
                  <a:pos x="98" y="506"/>
                </a:cxn>
                <a:cxn ang="0">
                  <a:pos x="15" y="416"/>
                </a:cxn>
                <a:cxn ang="0">
                  <a:pos x="30" y="250"/>
                </a:cxn>
                <a:cxn ang="0">
                  <a:pos x="100" y="245"/>
                </a:cxn>
                <a:cxn ang="0">
                  <a:pos x="95" y="103"/>
                </a:cxn>
              </a:cxnLst>
              <a:rect l="0" t="0" r="r" b="b"/>
              <a:pathLst>
                <a:path w="1875" h="1122">
                  <a:moveTo>
                    <a:pt x="108" y="73"/>
                  </a:moveTo>
                  <a:cubicBezTo>
                    <a:pt x="116" y="75"/>
                    <a:pt x="122" y="80"/>
                    <a:pt x="130" y="83"/>
                  </a:cubicBezTo>
                  <a:cubicBezTo>
                    <a:pt x="147" y="77"/>
                    <a:pt x="162" y="72"/>
                    <a:pt x="178" y="79"/>
                  </a:cubicBezTo>
                  <a:cubicBezTo>
                    <a:pt x="194" y="77"/>
                    <a:pt x="202" y="88"/>
                    <a:pt x="198" y="70"/>
                  </a:cubicBezTo>
                  <a:cubicBezTo>
                    <a:pt x="201" y="53"/>
                    <a:pt x="203" y="39"/>
                    <a:pt x="218" y="30"/>
                  </a:cubicBezTo>
                  <a:cubicBezTo>
                    <a:pt x="226" y="17"/>
                    <a:pt x="247" y="9"/>
                    <a:pt x="260" y="0"/>
                  </a:cubicBezTo>
                  <a:cubicBezTo>
                    <a:pt x="289" y="3"/>
                    <a:pt x="316" y="19"/>
                    <a:pt x="346" y="22"/>
                  </a:cubicBezTo>
                  <a:cubicBezTo>
                    <a:pt x="353" y="25"/>
                    <a:pt x="361" y="27"/>
                    <a:pt x="368" y="30"/>
                  </a:cubicBezTo>
                  <a:cubicBezTo>
                    <a:pt x="389" y="27"/>
                    <a:pt x="411" y="23"/>
                    <a:pt x="431" y="17"/>
                  </a:cubicBezTo>
                  <a:cubicBezTo>
                    <a:pt x="439" y="11"/>
                    <a:pt x="442" y="6"/>
                    <a:pt x="451" y="2"/>
                  </a:cubicBezTo>
                  <a:cubicBezTo>
                    <a:pt x="460" y="3"/>
                    <a:pt x="469" y="2"/>
                    <a:pt x="478" y="5"/>
                  </a:cubicBezTo>
                  <a:cubicBezTo>
                    <a:pt x="484" y="7"/>
                    <a:pt x="497" y="18"/>
                    <a:pt x="502" y="22"/>
                  </a:cubicBezTo>
                  <a:cubicBezTo>
                    <a:pt x="515" y="34"/>
                    <a:pt x="522" y="43"/>
                    <a:pt x="538" y="50"/>
                  </a:cubicBezTo>
                  <a:cubicBezTo>
                    <a:pt x="541" y="50"/>
                    <a:pt x="637" y="57"/>
                    <a:pt x="671" y="42"/>
                  </a:cubicBezTo>
                  <a:cubicBezTo>
                    <a:pt x="687" y="44"/>
                    <a:pt x="692" y="48"/>
                    <a:pt x="706" y="52"/>
                  </a:cubicBezTo>
                  <a:cubicBezTo>
                    <a:pt x="724" y="51"/>
                    <a:pt x="746" y="60"/>
                    <a:pt x="759" y="47"/>
                  </a:cubicBezTo>
                  <a:cubicBezTo>
                    <a:pt x="766" y="40"/>
                    <a:pt x="758" y="34"/>
                    <a:pt x="771" y="30"/>
                  </a:cubicBezTo>
                  <a:cubicBezTo>
                    <a:pt x="780" y="7"/>
                    <a:pt x="866" y="13"/>
                    <a:pt x="887" y="12"/>
                  </a:cubicBezTo>
                  <a:cubicBezTo>
                    <a:pt x="898" y="9"/>
                    <a:pt x="906" y="3"/>
                    <a:pt x="917" y="0"/>
                  </a:cubicBezTo>
                  <a:cubicBezTo>
                    <a:pt x="943" y="3"/>
                    <a:pt x="967" y="12"/>
                    <a:pt x="992" y="17"/>
                  </a:cubicBezTo>
                  <a:cubicBezTo>
                    <a:pt x="1005" y="22"/>
                    <a:pt x="1019" y="29"/>
                    <a:pt x="1032" y="32"/>
                  </a:cubicBezTo>
                  <a:cubicBezTo>
                    <a:pt x="1044" y="40"/>
                    <a:pt x="1055" y="48"/>
                    <a:pt x="1069" y="52"/>
                  </a:cubicBezTo>
                  <a:cubicBezTo>
                    <a:pt x="1075" y="59"/>
                    <a:pt x="1079" y="64"/>
                    <a:pt x="1082" y="73"/>
                  </a:cubicBezTo>
                  <a:cubicBezTo>
                    <a:pt x="1079" y="88"/>
                    <a:pt x="1077" y="98"/>
                    <a:pt x="1079" y="113"/>
                  </a:cubicBezTo>
                  <a:cubicBezTo>
                    <a:pt x="1077" y="129"/>
                    <a:pt x="1077" y="131"/>
                    <a:pt x="1062" y="135"/>
                  </a:cubicBezTo>
                  <a:cubicBezTo>
                    <a:pt x="1056" y="152"/>
                    <a:pt x="1049" y="162"/>
                    <a:pt x="1062" y="180"/>
                  </a:cubicBezTo>
                  <a:cubicBezTo>
                    <a:pt x="1065" y="197"/>
                    <a:pt x="1065" y="214"/>
                    <a:pt x="1072" y="230"/>
                  </a:cubicBezTo>
                  <a:cubicBezTo>
                    <a:pt x="1070" y="253"/>
                    <a:pt x="1074" y="271"/>
                    <a:pt x="1054" y="283"/>
                  </a:cubicBezTo>
                  <a:cubicBezTo>
                    <a:pt x="1048" y="303"/>
                    <a:pt x="1051" y="325"/>
                    <a:pt x="1069" y="338"/>
                  </a:cubicBezTo>
                  <a:cubicBezTo>
                    <a:pt x="1075" y="348"/>
                    <a:pt x="1085" y="356"/>
                    <a:pt x="1094" y="363"/>
                  </a:cubicBezTo>
                  <a:cubicBezTo>
                    <a:pt x="1099" y="376"/>
                    <a:pt x="1107" y="390"/>
                    <a:pt x="1119" y="398"/>
                  </a:cubicBezTo>
                  <a:cubicBezTo>
                    <a:pt x="1137" y="396"/>
                    <a:pt x="1149" y="388"/>
                    <a:pt x="1167" y="386"/>
                  </a:cubicBezTo>
                  <a:cubicBezTo>
                    <a:pt x="1179" y="389"/>
                    <a:pt x="1182" y="401"/>
                    <a:pt x="1192" y="408"/>
                  </a:cubicBezTo>
                  <a:cubicBezTo>
                    <a:pt x="1200" y="421"/>
                    <a:pt x="1205" y="423"/>
                    <a:pt x="1217" y="431"/>
                  </a:cubicBezTo>
                  <a:cubicBezTo>
                    <a:pt x="1224" y="448"/>
                    <a:pt x="1234" y="450"/>
                    <a:pt x="1252" y="453"/>
                  </a:cubicBezTo>
                  <a:cubicBezTo>
                    <a:pt x="1284" y="465"/>
                    <a:pt x="1314" y="479"/>
                    <a:pt x="1347" y="488"/>
                  </a:cubicBezTo>
                  <a:cubicBezTo>
                    <a:pt x="1364" y="499"/>
                    <a:pt x="1380" y="501"/>
                    <a:pt x="1400" y="503"/>
                  </a:cubicBezTo>
                  <a:cubicBezTo>
                    <a:pt x="1434" y="513"/>
                    <a:pt x="1411" y="508"/>
                    <a:pt x="1470" y="506"/>
                  </a:cubicBezTo>
                  <a:cubicBezTo>
                    <a:pt x="1481" y="508"/>
                    <a:pt x="1503" y="513"/>
                    <a:pt x="1503" y="513"/>
                  </a:cubicBezTo>
                  <a:cubicBezTo>
                    <a:pt x="1508" y="516"/>
                    <a:pt x="1514" y="518"/>
                    <a:pt x="1518" y="523"/>
                  </a:cubicBezTo>
                  <a:cubicBezTo>
                    <a:pt x="1525" y="532"/>
                    <a:pt x="1520" y="536"/>
                    <a:pt x="1533" y="541"/>
                  </a:cubicBezTo>
                  <a:lnTo>
                    <a:pt x="1553" y="563"/>
                  </a:lnTo>
                  <a:cubicBezTo>
                    <a:pt x="1553" y="563"/>
                    <a:pt x="1568" y="613"/>
                    <a:pt x="1568" y="613"/>
                  </a:cubicBezTo>
                  <a:cubicBezTo>
                    <a:pt x="1579" y="618"/>
                    <a:pt x="1572" y="616"/>
                    <a:pt x="1588" y="618"/>
                  </a:cubicBezTo>
                  <a:cubicBezTo>
                    <a:pt x="1596" y="621"/>
                    <a:pt x="1604" y="623"/>
                    <a:pt x="1613" y="626"/>
                  </a:cubicBezTo>
                  <a:cubicBezTo>
                    <a:pt x="1625" y="621"/>
                    <a:pt x="1625" y="610"/>
                    <a:pt x="1635" y="603"/>
                  </a:cubicBezTo>
                  <a:cubicBezTo>
                    <a:pt x="1639" y="588"/>
                    <a:pt x="1639" y="589"/>
                    <a:pt x="1653" y="586"/>
                  </a:cubicBezTo>
                  <a:cubicBezTo>
                    <a:pt x="1664" y="569"/>
                    <a:pt x="1664" y="591"/>
                    <a:pt x="1668" y="601"/>
                  </a:cubicBezTo>
                  <a:cubicBezTo>
                    <a:pt x="1671" y="621"/>
                    <a:pt x="1684" y="615"/>
                    <a:pt x="1700" y="608"/>
                  </a:cubicBezTo>
                  <a:cubicBezTo>
                    <a:pt x="1710" y="594"/>
                    <a:pt x="1705" y="585"/>
                    <a:pt x="1723" y="578"/>
                  </a:cubicBezTo>
                  <a:cubicBezTo>
                    <a:pt x="1726" y="567"/>
                    <a:pt x="1730" y="566"/>
                    <a:pt x="1723" y="556"/>
                  </a:cubicBezTo>
                  <a:cubicBezTo>
                    <a:pt x="1726" y="545"/>
                    <a:pt x="1730" y="547"/>
                    <a:pt x="1740" y="543"/>
                  </a:cubicBezTo>
                  <a:cubicBezTo>
                    <a:pt x="1753" y="546"/>
                    <a:pt x="1764" y="550"/>
                    <a:pt x="1776" y="553"/>
                  </a:cubicBezTo>
                  <a:cubicBezTo>
                    <a:pt x="1791" y="564"/>
                    <a:pt x="1794" y="581"/>
                    <a:pt x="1803" y="596"/>
                  </a:cubicBezTo>
                  <a:cubicBezTo>
                    <a:pt x="1807" y="625"/>
                    <a:pt x="1803" y="628"/>
                    <a:pt x="1831" y="623"/>
                  </a:cubicBezTo>
                  <a:cubicBezTo>
                    <a:pt x="1866" y="630"/>
                    <a:pt x="1841" y="659"/>
                    <a:pt x="1833" y="679"/>
                  </a:cubicBezTo>
                  <a:cubicBezTo>
                    <a:pt x="1835" y="705"/>
                    <a:pt x="1832" y="720"/>
                    <a:pt x="1841" y="741"/>
                  </a:cubicBezTo>
                  <a:cubicBezTo>
                    <a:pt x="1835" y="757"/>
                    <a:pt x="1835" y="757"/>
                    <a:pt x="1851" y="751"/>
                  </a:cubicBezTo>
                  <a:cubicBezTo>
                    <a:pt x="1858" y="762"/>
                    <a:pt x="1850" y="768"/>
                    <a:pt x="1846" y="781"/>
                  </a:cubicBezTo>
                  <a:cubicBezTo>
                    <a:pt x="1841" y="819"/>
                    <a:pt x="1852" y="829"/>
                    <a:pt x="1866" y="861"/>
                  </a:cubicBezTo>
                  <a:cubicBezTo>
                    <a:pt x="1863" y="880"/>
                    <a:pt x="1875" y="893"/>
                    <a:pt x="1863" y="910"/>
                  </a:cubicBezTo>
                  <a:cubicBezTo>
                    <a:pt x="1860" y="937"/>
                    <a:pt x="1860" y="944"/>
                    <a:pt x="1838" y="949"/>
                  </a:cubicBezTo>
                  <a:cubicBezTo>
                    <a:pt x="1830" y="943"/>
                    <a:pt x="1830" y="938"/>
                    <a:pt x="1821" y="934"/>
                  </a:cubicBezTo>
                  <a:cubicBezTo>
                    <a:pt x="1813" y="946"/>
                    <a:pt x="1813" y="947"/>
                    <a:pt x="1816" y="962"/>
                  </a:cubicBezTo>
                  <a:cubicBezTo>
                    <a:pt x="1812" y="970"/>
                    <a:pt x="1814" y="978"/>
                    <a:pt x="1811" y="986"/>
                  </a:cubicBezTo>
                  <a:cubicBezTo>
                    <a:pt x="1828" y="1009"/>
                    <a:pt x="1804" y="1016"/>
                    <a:pt x="1783" y="1019"/>
                  </a:cubicBezTo>
                  <a:cubicBezTo>
                    <a:pt x="1776" y="1030"/>
                    <a:pt x="1774" y="1031"/>
                    <a:pt x="1763" y="1024"/>
                  </a:cubicBezTo>
                  <a:cubicBezTo>
                    <a:pt x="1760" y="1004"/>
                    <a:pt x="1761" y="1010"/>
                    <a:pt x="1746" y="1004"/>
                  </a:cubicBezTo>
                  <a:cubicBezTo>
                    <a:pt x="1742" y="995"/>
                    <a:pt x="1743" y="990"/>
                    <a:pt x="1733" y="987"/>
                  </a:cubicBezTo>
                  <a:cubicBezTo>
                    <a:pt x="1726" y="976"/>
                    <a:pt x="1723" y="976"/>
                    <a:pt x="1710" y="979"/>
                  </a:cubicBezTo>
                  <a:cubicBezTo>
                    <a:pt x="1706" y="993"/>
                    <a:pt x="1699" y="1007"/>
                    <a:pt x="1690" y="1019"/>
                  </a:cubicBezTo>
                  <a:cubicBezTo>
                    <a:pt x="1694" y="1050"/>
                    <a:pt x="1704" y="1050"/>
                    <a:pt x="1670" y="1047"/>
                  </a:cubicBezTo>
                  <a:cubicBezTo>
                    <a:pt x="1665" y="1049"/>
                    <a:pt x="1660" y="1055"/>
                    <a:pt x="1655" y="1054"/>
                  </a:cubicBezTo>
                  <a:cubicBezTo>
                    <a:pt x="1649" y="1053"/>
                    <a:pt x="1646" y="1039"/>
                    <a:pt x="1638" y="1037"/>
                  </a:cubicBezTo>
                  <a:cubicBezTo>
                    <a:pt x="1628" y="1030"/>
                    <a:pt x="1620" y="1023"/>
                    <a:pt x="1610" y="1017"/>
                  </a:cubicBezTo>
                  <a:cubicBezTo>
                    <a:pt x="1596" y="995"/>
                    <a:pt x="1574" y="998"/>
                    <a:pt x="1550" y="989"/>
                  </a:cubicBezTo>
                  <a:cubicBezTo>
                    <a:pt x="1525" y="995"/>
                    <a:pt x="1500" y="1006"/>
                    <a:pt x="1475" y="1009"/>
                  </a:cubicBezTo>
                  <a:cubicBezTo>
                    <a:pt x="1470" y="1011"/>
                    <a:pt x="1464" y="1011"/>
                    <a:pt x="1460" y="1014"/>
                  </a:cubicBezTo>
                  <a:cubicBezTo>
                    <a:pt x="1458" y="1016"/>
                    <a:pt x="1457" y="1020"/>
                    <a:pt x="1455" y="1022"/>
                  </a:cubicBezTo>
                  <a:cubicBezTo>
                    <a:pt x="1453" y="1024"/>
                    <a:pt x="1450" y="1025"/>
                    <a:pt x="1447" y="1027"/>
                  </a:cubicBezTo>
                  <a:cubicBezTo>
                    <a:pt x="1440" y="1037"/>
                    <a:pt x="1442" y="1047"/>
                    <a:pt x="1430" y="1052"/>
                  </a:cubicBezTo>
                  <a:cubicBezTo>
                    <a:pt x="1421" y="1048"/>
                    <a:pt x="1417" y="1047"/>
                    <a:pt x="1407" y="1049"/>
                  </a:cubicBezTo>
                  <a:cubicBezTo>
                    <a:pt x="1398" y="1056"/>
                    <a:pt x="1391" y="1052"/>
                    <a:pt x="1380" y="1054"/>
                  </a:cubicBezTo>
                  <a:cubicBezTo>
                    <a:pt x="1366" y="1062"/>
                    <a:pt x="1361" y="1076"/>
                    <a:pt x="1350" y="1087"/>
                  </a:cubicBezTo>
                  <a:cubicBezTo>
                    <a:pt x="1330" y="1107"/>
                    <a:pt x="1302" y="1112"/>
                    <a:pt x="1277" y="1122"/>
                  </a:cubicBezTo>
                  <a:cubicBezTo>
                    <a:pt x="1247" y="1118"/>
                    <a:pt x="1217" y="1114"/>
                    <a:pt x="1187" y="1112"/>
                  </a:cubicBezTo>
                  <a:cubicBezTo>
                    <a:pt x="1156" y="1106"/>
                    <a:pt x="1168" y="1098"/>
                    <a:pt x="1180" y="1079"/>
                  </a:cubicBezTo>
                  <a:cubicBezTo>
                    <a:pt x="1177" y="1057"/>
                    <a:pt x="1181" y="1052"/>
                    <a:pt x="1164" y="1042"/>
                  </a:cubicBezTo>
                  <a:cubicBezTo>
                    <a:pt x="1148" y="1046"/>
                    <a:pt x="1146" y="1041"/>
                    <a:pt x="1142" y="1027"/>
                  </a:cubicBezTo>
                  <a:cubicBezTo>
                    <a:pt x="1145" y="987"/>
                    <a:pt x="1142" y="986"/>
                    <a:pt x="1104" y="982"/>
                  </a:cubicBezTo>
                  <a:cubicBezTo>
                    <a:pt x="1085" y="974"/>
                    <a:pt x="1064" y="967"/>
                    <a:pt x="1044" y="962"/>
                  </a:cubicBezTo>
                  <a:cubicBezTo>
                    <a:pt x="1027" y="950"/>
                    <a:pt x="1004" y="946"/>
                    <a:pt x="984" y="939"/>
                  </a:cubicBezTo>
                  <a:cubicBezTo>
                    <a:pt x="962" y="949"/>
                    <a:pt x="940" y="962"/>
                    <a:pt x="917" y="969"/>
                  </a:cubicBezTo>
                  <a:cubicBezTo>
                    <a:pt x="902" y="979"/>
                    <a:pt x="912" y="969"/>
                    <a:pt x="912" y="994"/>
                  </a:cubicBezTo>
                  <a:cubicBezTo>
                    <a:pt x="912" y="1001"/>
                    <a:pt x="905" y="1012"/>
                    <a:pt x="902" y="1017"/>
                  </a:cubicBezTo>
                  <a:cubicBezTo>
                    <a:pt x="905" y="1027"/>
                    <a:pt x="902" y="1031"/>
                    <a:pt x="892" y="1034"/>
                  </a:cubicBezTo>
                  <a:cubicBezTo>
                    <a:pt x="873" y="1030"/>
                    <a:pt x="875" y="1019"/>
                    <a:pt x="866" y="1004"/>
                  </a:cubicBezTo>
                  <a:cubicBezTo>
                    <a:pt x="870" y="970"/>
                    <a:pt x="872" y="986"/>
                    <a:pt x="882" y="962"/>
                  </a:cubicBezTo>
                  <a:cubicBezTo>
                    <a:pt x="880" y="950"/>
                    <a:pt x="881" y="940"/>
                    <a:pt x="869" y="937"/>
                  </a:cubicBezTo>
                  <a:cubicBezTo>
                    <a:pt x="852" y="940"/>
                    <a:pt x="835" y="940"/>
                    <a:pt x="819" y="947"/>
                  </a:cubicBezTo>
                  <a:cubicBezTo>
                    <a:pt x="799" y="939"/>
                    <a:pt x="807" y="944"/>
                    <a:pt x="791" y="954"/>
                  </a:cubicBezTo>
                  <a:cubicBezTo>
                    <a:pt x="768" y="947"/>
                    <a:pt x="744" y="943"/>
                    <a:pt x="721" y="937"/>
                  </a:cubicBezTo>
                  <a:cubicBezTo>
                    <a:pt x="718" y="921"/>
                    <a:pt x="710" y="924"/>
                    <a:pt x="694" y="922"/>
                  </a:cubicBezTo>
                  <a:cubicBezTo>
                    <a:pt x="689" y="903"/>
                    <a:pt x="682" y="909"/>
                    <a:pt x="661" y="911"/>
                  </a:cubicBezTo>
                  <a:cubicBezTo>
                    <a:pt x="654" y="916"/>
                    <a:pt x="649" y="922"/>
                    <a:pt x="641" y="927"/>
                  </a:cubicBezTo>
                  <a:cubicBezTo>
                    <a:pt x="638" y="915"/>
                    <a:pt x="627" y="910"/>
                    <a:pt x="616" y="906"/>
                  </a:cubicBezTo>
                  <a:cubicBezTo>
                    <a:pt x="610" y="898"/>
                    <a:pt x="607" y="892"/>
                    <a:pt x="599" y="886"/>
                  </a:cubicBezTo>
                  <a:cubicBezTo>
                    <a:pt x="591" y="867"/>
                    <a:pt x="561" y="866"/>
                    <a:pt x="543" y="864"/>
                  </a:cubicBezTo>
                  <a:cubicBezTo>
                    <a:pt x="532" y="846"/>
                    <a:pt x="538" y="835"/>
                    <a:pt x="516" y="826"/>
                  </a:cubicBezTo>
                  <a:cubicBezTo>
                    <a:pt x="508" y="815"/>
                    <a:pt x="508" y="808"/>
                    <a:pt x="493" y="804"/>
                  </a:cubicBezTo>
                  <a:cubicBezTo>
                    <a:pt x="488" y="801"/>
                    <a:pt x="482" y="799"/>
                    <a:pt x="478" y="794"/>
                  </a:cubicBezTo>
                  <a:cubicBezTo>
                    <a:pt x="469" y="782"/>
                    <a:pt x="474" y="769"/>
                    <a:pt x="461" y="759"/>
                  </a:cubicBezTo>
                  <a:cubicBezTo>
                    <a:pt x="455" y="744"/>
                    <a:pt x="428" y="741"/>
                    <a:pt x="413" y="739"/>
                  </a:cubicBezTo>
                  <a:cubicBezTo>
                    <a:pt x="406" y="727"/>
                    <a:pt x="397" y="716"/>
                    <a:pt x="388" y="704"/>
                  </a:cubicBezTo>
                  <a:cubicBezTo>
                    <a:pt x="384" y="689"/>
                    <a:pt x="373" y="683"/>
                    <a:pt x="358" y="679"/>
                  </a:cubicBezTo>
                  <a:cubicBezTo>
                    <a:pt x="355" y="668"/>
                    <a:pt x="351" y="668"/>
                    <a:pt x="341" y="671"/>
                  </a:cubicBezTo>
                  <a:cubicBezTo>
                    <a:pt x="336" y="668"/>
                    <a:pt x="330" y="668"/>
                    <a:pt x="326" y="664"/>
                  </a:cubicBezTo>
                  <a:cubicBezTo>
                    <a:pt x="321" y="657"/>
                    <a:pt x="324" y="646"/>
                    <a:pt x="318" y="639"/>
                  </a:cubicBezTo>
                  <a:cubicBezTo>
                    <a:pt x="314" y="634"/>
                    <a:pt x="305" y="628"/>
                    <a:pt x="300" y="623"/>
                  </a:cubicBezTo>
                  <a:cubicBezTo>
                    <a:pt x="297" y="613"/>
                    <a:pt x="291" y="615"/>
                    <a:pt x="285" y="606"/>
                  </a:cubicBezTo>
                  <a:cubicBezTo>
                    <a:pt x="283" y="583"/>
                    <a:pt x="289" y="572"/>
                    <a:pt x="268" y="578"/>
                  </a:cubicBezTo>
                  <a:cubicBezTo>
                    <a:pt x="244" y="573"/>
                    <a:pt x="270" y="581"/>
                    <a:pt x="253" y="568"/>
                  </a:cubicBezTo>
                  <a:cubicBezTo>
                    <a:pt x="249" y="565"/>
                    <a:pt x="243" y="565"/>
                    <a:pt x="238" y="563"/>
                  </a:cubicBezTo>
                  <a:cubicBezTo>
                    <a:pt x="226" y="571"/>
                    <a:pt x="228" y="583"/>
                    <a:pt x="218" y="591"/>
                  </a:cubicBezTo>
                  <a:cubicBezTo>
                    <a:pt x="214" y="594"/>
                    <a:pt x="208" y="594"/>
                    <a:pt x="203" y="596"/>
                  </a:cubicBezTo>
                  <a:cubicBezTo>
                    <a:pt x="191" y="592"/>
                    <a:pt x="175" y="568"/>
                    <a:pt x="165" y="558"/>
                  </a:cubicBezTo>
                  <a:cubicBezTo>
                    <a:pt x="162" y="548"/>
                    <a:pt x="161" y="544"/>
                    <a:pt x="150" y="541"/>
                  </a:cubicBezTo>
                  <a:cubicBezTo>
                    <a:pt x="147" y="530"/>
                    <a:pt x="142" y="533"/>
                    <a:pt x="133" y="526"/>
                  </a:cubicBezTo>
                  <a:cubicBezTo>
                    <a:pt x="125" y="513"/>
                    <a:pt x="113" y="508"/>
                    <a:pt x="98" y="506"/>
                  </a:cubicBezTo>
                  <a:cubicBezTo>
                    <a:pt x="89" y="492"/>
                    <a:pt x="91" y="476"/>
                    <a:pt x="78" y="466"/>
                  </a:cubicBezTo>
                  <a:cubicBezTo>
                    <a:pt x="71" y="446"/>
                    <a:pt x="47" y="440"/>
                    <a:pt x="28" y="436"/>
                  </a:cubicBezTo>
                  <a:cubicBezTo>
                    <a:pt x="18" y="430"/>
                    <a:pt x="19" y="426"/>
                    <a:pt x="15" y="416"/>
                  </a:cubicBezTo>
                  <a:cubicBezTo>
                    <a:pt x="13" y="401"/>
                    <a:pt x="0" y="357"/>
                    <a:pt x="23" y="351"/>
                  </a:cubicBezTo>
                  <a:cubicBezTo>
                    <a:pt x="28" y="333"/>
                    <a:pt x="15" y="320"/>
                    <a:pt x="10" y="303"/>
                  </a:cubicBezTo>
                  <a:cubicBezTo>
                    <a:pt x="15" y="284"/>
                    <a:pt x="10" y="258"/>
                    <a:pt x="30" y="250"/>
                  </a:cubicBezTo>
                  <a:cubicBezTo>
                    <a:pt x="42" y="270"/>
                    <a:pt x="40" y="289"/>
                    <a:pt x="63" y="295"/>
                  </a:cubicBezTo>
                  <a:cubicBezTo>
                    <a:pt x="76" y="292"/>
                    <a:pt x="74" y="286"/>
                    <a:pt x="85" y="283"/>
                  </a:cubicBezTo>
                  <a:cubicBezTo>
                    <a:pt x="97" y="276"/>
                    <a:pt x="100" y="245"/>
                    <a:pt x="100" y="245"/>
                  </a:cubicBezTo>
                  <a:cubicBezTo>
                    <a:pt x="97" y="222"/>
                    <a:pt x="94" y="215"/>
                    <a:pt x="75" y="203"/>
                  </a:cubicBezTo>
                  <a:cubicBezTo>
                    <a:pt x="73" y="181"/>
                    <a:pt x="72" y="177"/>
                    <a:pt x="68" y="160"/>
                  </a:cubicBezTo>
                  <a:cubicBezTo>
                    <a:pt x="71" y="140"/>
                    <a:pt x="77" y="116"/>
                    <a:pt x="95" y="103"/>
                  </a:cubicBezTo>
                  <a:cubicBezTo>
                    <a:pt x="97" y="100"/>
                    <a:pt x="116" y="73"/>
                    <a:pt x="108" y="73"/>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7" name="Freeform 36"/>
            <p:cNvSpPr>
              <a:spLocks/>
            </p:cNvSpPr>
            <p:nvPr/>
          </p:nvSpPr>
          <p:spPr bwMode="auto">
            <a:xfrm>
              <a:off x="4845" y="9605"/>
              <a:ext cx="2416" cy="1735"/>
            </a:xfrm>
            <a:custGeom>
              <a:avLst/>
              <a:gdLst/>
              <a:ahLst/>
              <a:cxnLst>
                <a:cxn ang="0">
                  <a:pos x="774" y="67"/>
                </a:cxn>
                <a:cxn ang="0">
                  <a:pos x="864" y="65"/>
                </a:cxn>
                <a:cxn ang="0">
                  <a:pos x="910" y="107"/>
                </a:cxn>
                <a:cxn ang="0">
                  <a:pos x="958" y="153"/>
                </a:cxn>
                <a:cxn ang="0">
                  <a:pos x="1030" y="173"/>
                </a:cxn>
                <a:cxn ang="0">
                  <a:pos x="1066" y="201"/>
                </a:cxn>
                <a:cxn ang="0">
                  <a:pos x="1104" y="231"/>
                </a:cxn>
                <a:cxn ang="0">
                  <a:pos x="1136" y="245"/>
                </a:cxn>
                <a:cxn ang="0">
                  <a:pos x="1168" y="287"/>
                </a:cxn>
                <a:cxn ang="0">
                  <a:pos x="1180" y="369"/>
                </a:cxn>
                <a:cxn ang="0">
                  <a:pos x="1196" y="431"/>
                </a:cxn>
                <a:cxn ang="0">
                  <a:pos x="1174" y="465"/>
                </a:cxn>
                <a:cxn ang="0">
                  <a:pos x="1112" y="521"/>
                </a:cxn>
                <a:cxn ang="0">
                  <a:pos x="1088" y="539"/>
                </a:cxn>
                <a:cxn ang="0">
                  <a:pos x="1096" y="583"/>
                </a:cxn>
                <a:cxn ang="0">
                  <a:pos x="1028" y="599"/>
                </a:cxn>
                <a:cxn ang="0">
                  <a:pos x="1044" y="675"/>
                </a:cxn>
                <a:cxn ang="0">
                  <a:pos x="1040" y="723"/>
                </a:cxn>
                <a:cxn ang="0">
                  <a:pos x="984" y="777"/>
                </a:cxn>
                <a:cxn ang="0">
                  <a:pos x="922" y="743"/>
                </a:cxn>
                <a:cxn ang="0">
                  <a:pos x="854" y="709"/>
                </a:cxn>
                <a:cxn ang="0">
                  <a:pos x="814" y="653"/>
                </a:cxn>
                <a:cxn ang="0">
                  <a:pos x="738" y="603"/>
                </a:cxn>
                <a:cxn ang="0">
                  <a:pos x="708" y="643"/>
                </a:cxn>
                <a:cxn ang="0">
                  <a:pos x="718" y="667"/>
                </a:cxn>
                <a:cxn ang="0">
                  <a:pos x="706" y="715"/>
                </a:cxn>
                <a:cxn ang="0">
                  <a:pos x="668" y="751"/>
                </a:cxn>
                <a:cxn ang="0">
                  <a:pos x="664" y="819"/>
                </a:cxn>
                <a:cxn ang="0">
                  <a:pos x="620" y="838"/>
                </a:cxn>
                <a:cxn ang="0">
                  <a:pos x="514" y="847"/>
                </a:cxn>
                <a:cxn ang="0">
                  <a:pos x="500" y="807"/>
                </a:cxn>
                <a:cxn ang="0">
                  <a:pos x="458" y="755"/>
                </a:cxn>
                <a:cxn ang="0">
                  <a:pos x="340" y="741"/>
                </a:cxn>
                <a:cxn ang="0">
                  <a:pos x="166" y="673"/>
                </a:cxn>
                <a:cxn ang="0">
                  <a:pos x="90" y="635"/>
                </a:cxn>
                <a:cxn ang="0">
                  <a:pos x="10" y="559"/>
                </a:cxn>
                <a:cxn ang="0">
                  <a:pos x="24" y="503"/>
                </a:cxn>
                <a:cxn ang="0">
                  <a:pos x="0" y="395"/>
                </a:cxn>
                <a:cxn ang="0">
                  <a:pos x="32" y="347"/>
                </a:cxn>
                <a:cxn ang="0">
                  <a:pos x="40" y="289"/>
                </a:cxn>
                <a:cxn ang="0">
                  <a:pos x="122" y="321"/>
                </a:cxn>
                <a:cxn ang="0">
                  <a:pos x="158" y="287"/>
                </a:cxn>
                <a:cxn ang="0">
                  <a:pos x="154" y="231"/>
                </a:cxn>
                <a:cxn ang="0">
                  <a:pos x="154" y="155"/>
                </a:cxn>
                <a:cxn ang="0">
                  <a:pos x="126" y="107"/>
                </a:cxn>
                <a:cxn ang="0">
                  <a:pos x="138" y="53"/>
                </a:cxn>
                <a:cxn ang="0">
                  <a:pos x="256" y="39"/>
                </a:cxn>
                <a:cxn ang="0">
                  <a:pos x="394" y="5"/>
                </a:cxn>
                <a:cxn ang="0">
                  <a:pos x="534" y="27"/>
                </a:cxn>
                <a:cxn ang="0">
                  <a:pos x="576" y="39"/>
                </a:cxn>
                <a:cxn ang="0">
                  <a:pos x="614" y="71"/>
                </a:cxn>
                <a:cxn ang="0">
                  <a:pos x="658" y="113"/>
                </a:cxn>
                <a:cxn ang="0">
                  <a:pos x="704" y="75"/>
                </a:cxn>
              </a:cxnLst>
              <a:rect l="0" t="0" r="r" b="b"/>
              <a:pathLst>
                <a:path w="1208" h="867">
                  <a:moveTo>
                    <a:pt x="708" y="37"/>
                  </a:moveTo>
                  <a:cubicBezTo>
                    <a:pt x="726" y="40"/>
                    <a:pt x="745" y="47"/>
                    <a:pt x="762" y="53"/>
                  </a:cubicBezTo>
                  <a:cubicBezTo>
                    <a:pt x="767" y="60"/>
                    <a:pt x="770" y="60"/>
                    <a:pt x="774" y="67"/>
                  </a:cubicBezTo>
                  <a:cubicBezTo>
                    <a:pt x="776" y="71"/>
                    <a:pt x="782" y="79"/>
                    <a:pt x="782" y="79"/>
                  </a:cubicBezTo>
                  <a:cubicBezTo>
                    <a:pt x="807" y="77"/>
                    <a:pt x="822" y="64"/>
                    <a:pt x="846" y="61"/>
                  </a:cubicBezTo>
                  <a:cubicBezTo>
                    <a:pt x="852" y="62"/>
                    <a:pt x="860" y="61"/>
                    <a:pt x="864" y="65"/>
                  </a:cubicBezTo>
                  <a:cubicBezTo>
                    <a:pt x="875" y="76"/>
                    <a:pt x="856" y="68"/>
                    <a:pt x="872" y="73"/>
                  </a:cubicBezTo>
                  <a:cubicBezTo>
                    <a:pt x="875" y="81"/>
                    <a:pt x="879" y="80"/>
                    <a:pt x="886" y="85"/>
                  </a:cubicBezTo>
                  <a:cubicBezTo>
                    <a:pt x="889" y="95"/>
                    <a:pt x="900" y="104"/>
                    <a:pt x="910" y="107"/>
                  </a:cubicBezTo>
                  <a:cubicBezTo>
                    <a:pt x="915" y="114"/>
                    <a:pt x="923" y="120"/>
                    <a:pt x="930" y="125"/>
                  </a:cubicBezTo>
                  <a:cubicBezTo>
                    <a:pt x="933" y="133"/>
                    <a:pt x="935" y="136"/>
                    <a:pt x="942" y="141"/>
                  </a:cubicBezTo>
                  <a:cubicBezTo>
                    <a:pt x="947" y="148"/>
                    <a:pt x="950" y="150"/>
                    <a:pt x="958" y="153"/>
                  </a:cubicBezTo>
                  <a:cubicBezTo>
                    <a:pt x="966" y="142"/>
                    <a:pt x="958" y="129"/>
                    <a:pt x="970" y="121"/>
                  </a:cubicBezTo>
                  <a:cubicBezTo>
                    <a:pt x="977" y="125"/>
                    <a:pt x="978" y="130"/>
                    <a:pt x="986" y="133"/>
                  </a:cubicBezTo>
                  <a:cubicBezTo>
                    <a:pt x="991" y="149"/>
                    <a:pt x="1013" y="167"/>
                    <a:pt x="1030" y="173"/>
                  </a:cubicBezTo>
                  <a:cubicBezTo>
                    <a:pt x="1033" y="182"/>
                    <a:pt x="1037" y="182"/>
                    <a:pt x="1046" y="185"/>
                  </a:cubicBezTo>
                  <a:cubicBezTo>
                    <a:pt x="1050" y="186"/>
                    <a:pt x="1058" y="189"/>
                    <a:pt x="1058" y="189"/>
                  </a:cubicBezTo>
                  <a:cubicBezTo>
                    <a:pt x="1061" y="193"/>
                    <a:pt x="1065" y="196"/>
                    <a:pt x="1066" y="201"/>
                  </a:cubicBezTo>
                  <a:cubicBezTo>
                    <a:pt x="1067" y="205"/>
                    <a:pt x="1066" y="209"/>
                    <a:pt x="1068" y="213"/>
                  </a:cubicBezTo>
                  <a:cubicBezTo>
                    <a:pt x="1071" y="219"/>
                    <a:pt x="1086" y="221"/>
                    <a:pt x="1086" y="221"/>
                  </a:cubicBezTo>
                  <a:cubicBezTo>
                    <a:pt x="1089" y="230"/>
                    <a:pt x="1094" y="229"/>
                    <a:pt x="1104" y="231"/>
                  </a:cubicBezTo>
                  <a:cubicBezTo>
                    <a:pt x="1113" y="228"/>
                    <a:pt x="1119" y="224"/>
                    <a:pt x="1128" y="221"/>
                  </a:cubicBezTo>
                  <a:cubicBezTo>
                    <a:pt x="1137" y="235"/>
                    <a:pt x="1134" y="228"/>
                    <a:pt x="1138" y="239"/>
                  </a:cubicBezTo>
                  <a:cubicBezTo>
                    <a:pt x="1137" y="241"/>
                    <a:pt x="1135" y="243"/>
                    <a:pt x="1136" y="245"/>
                  </a:cubicBezTo>
                  <a:cubicBezTo>
                    <a:pt x="1137" y="247"/>
                    <a:pt x="1140" y="246"/>
                    <a:pt x="1142" y="247"/>
                  </a:cubicBezTo>
                  <a:cubicBezTo>
                    <a:pt x="1149" y="252"/>
                    <a:pt x="1146" y="258"/>
                    <a:pt x="1154" y="263"/>
                  </a:cubicBezTo>
                  <a:cubicBezTo>
                    <a:pt x="1160" y="271"/>
                    <a:pt x="1165" y="278"/>
                    <a:pt x="1168" y="287"/>
                  </a:cubicBezTo>
                  <a:cubicBezTo>
                    <a:pt x="1165" y="298"/>
                    <a:pt x="1168" y="303"/>
                    <a:pt x="1172" y="313"/>
                  </a:cubicBezTo>
                  <a:cubicBezTo>
                    <a:pt x="1175" y="319"/>
                    <a:pt x="1178" y="331"/>
                    <a:pt x="1178" y="331"/>
                  </a:cubicBezTo>
                  <a:cubicBezTo>
                    <a:pt x="1179" y="344"/>
                    <a:pt x="1178" y="356"/>
                    <a:pt x="1180" y="369"/>
                  </a:cubicBezTo>
                  <a:cubicBezTo>
                    <a:pt x="1181" y="376"/>
                    <a:pt x="1196" y="383"/>
                    <a:pt x="1196" y="383"/>
                  </a:cubicBezTo>
                  <a:cubicBezTo>
                    <a:pt x="1198" y="393"/>
                    <a:pt x="1202" y="402"/>
                    <a:pt x="1208" y="411"/>
                  </a:cubicBezTo>
                  <a:cubicBezTo>
                    <a:pt x="1202" y="419"/>
                    <a:pt x="1206" y="428"/>
                    <a:pt x="1196" y="431"/>
                  </a:cubicBezTo>
                  <a:cubicBezTo>
                    <a:pt x="1193" y="439"/>
                    <a:pt x="1189" y="438"/>
                    <a:pt x="1184" y="445"/>
                  </a:cubicBezTo>
                  <a:cubicBezTo>
                    <a:pt x="1189" y="459"/>
                    <a:pt x="1186" y="453"/>
                    <a:pt x="1192" y="463"/>
                  </a:cubicBezTo>
                  <a:cubicBezTo>
                    <a:pt x="1178" y="468"/>
                    <a:pt x="1184" y="468"/>
                    <a:pt x="1174" y="465"/>
                  </a:cubicBezTo>
                  <a:cubicBezTo>
                    <a:pt x="1165" y="468"/>
                    <a:pt x="1158" y="470"/>
                    <a:pt x="1149" y="473"/>
                  </a:cubicBezTo>
                  <a:cubicBezTo>
                    <a:pt x="1144" y="487"/>
                    <a:pt x="1149" y="495"/>
                    <a:pt x="1144" y="513"/>
                  </a:cubicBezTo>
                  <a:cubicBezTo>
                    <a:pt x="1143" y="518"/>
                    <a:pt x="1119" y="520"/>
                    <a:pt x="1112" y="521"/>
                  </a:cubicBezTo>
                  <a:cubicBezTo>
                    <a:pt x="1104" y="524"/>
                    <a:pt x="1104" y="528"/>
                    <a:pt x="1096" y="531"/>
                  </a:cubicBezTo>
                  <a:cubicBezTo>
                    <a:pt x="1095" y="533"/>
                    <a:pt x="1095" y="536"/>
                    <a:pt x="1094" y="537"/>
                  </a:cubicBezTo>
                  <a:cubicBezTo>
                    <a:pt x="1093" y="538"/>
                    <a:pt x="1089" y="537"/>
                    <a:pt x="1088" y="539"/>
                  </a:cubicBezTo>
                  <a:cubicBezTo>
                    <a:pt x="1086" y="542"/>
                    <a:pt x="1084" y="551"/>
                    <a:pt x="1084" y="551"/>
                  </a:cubicBezTo>
                  <a:cubicBezTo>
                    <a:pt x="1086" y="559"/>
                    <a:pt x="1089" y="564"/>
                    <a:pt x="1092" y="571"/>
                  </a:cubicBezTo>
                  <a:cubicBezTo>
                    <a:pt x="1094" y="575"/>
                    <a:pt x="1096" y="583"/>
                    <a:pt x="1096" y="583"/>
                  </a:cubicBezTo>
                  <a:cubicBezTo>
                    <a:pt x="1094" y="601"/>
                    <a:pt x="1097" y="609"/>
                    <a:pt x="1080" y="615"/>
                  </a:cubicBezTo>
                  <a:cubicBezTo>
                    <a:pt x="1069" y="612"/>
                    <a:pt x="1058" y="610"/>
                    <a:pt x="1048" y="607"/>
                  </a:cubicBezTo>
                  <a:cubicBezTo>
                    <a:pt x="1044" y="595"/>
                    <a:pt x="1040" y="597"/>
                    <a:pt x="1028" y="599"/>
                  </a:cubicBezTo>
                  <a:cubicBezTo>
                    <a:pt x="1017" y="606"/>
                    <a:pt x="1013" y="617"/>
                    <a:pt x="1026" y="625"/>
                  </a:cubicBezTo>
                  <a:cubicBezTo>
                    <a:pt x="1028" y="631"/>
                    <a:pt x="1024" y="643"/>
                    <a:pt x="1024" y="643"/>
                  </a:cubicBezTo>
                  <a:cubicBezTo>
                    <a:pt x="1027" y="657"/>
                    <a:pt x="1030" y="670"/>
                    <a:pt x="1044" y="675"/>
                  </a:cubicBezTo>
                  <a:cubicBezTo>
                    <a:pt x="1051" y="674"/>
                    <a:pt x="1066" y="669"/>
                    <a:pt x="1066" y="669"/>
                  </a:cubicBezTo>
                  <a:cubicBezTo>
                    <a:pt x="1082" y="671"/>
                    <a:pt x="1085" y="671"/>
                    <a:pt x="1082" y="687"/>
                  </a:cubicBezTo>
                  <a:cubicBezTo>
                    <a:pt x="1079" y="726"/>
                    <a:pt x="1076" y="718"/>
                    <a:pt x="1040" y="723"/>
                  </a:cubicBezTo>
                  <a:cubicBezTo>
                    <a:pt x="1035" y="737"/>
                    <a:pt x="1037" y="742"/>
                    <a:pt x="1040" y="757"/>
                  </a:cubicBezTo>
                  <a:cubicBezTo>
                    <a:pt x="1034" y="774"/>
                    <a:pt x="1032" y="769"/>
                    <a:pt x="1010" y="771"/>
                  </a:cubicBezTo>
                  <a:cubicBezTo>
                    <a:pt x="1001" y="774"/>
                    <a:pt x="993" y="774"/>
                    <a:pt x="984" y="777"/>
                  </a:cubicBezTo>
                  <a:cubicBezTo>
                    <a:pt x="981" y="787"/>
                    <a:pt x="976" y="793"/>
                    <a:pt x="968" y="799"/>
                  </a:cubicBezTo>
                  <a:cubicBezTo>
                    <a:pt x="963" y="783"/>
                    <a:pt x="956" y="779"/>
                    <a:pt x="940" y="775"/>
                  </a:cubicBezTo>
                  <a:cubicBezTo>
                    <a:pt x="926" y="766"/>
                    <a:pt x="935" y="751"/>
                    <a:pt x="922" y="743"/>
                  </a:cubicBezTo>
                  <a:cubicBezTo>
                    <a:pt x="904" y="747"/>
                    <a:pt x="915" y="757"/>
                    <a:pt x="896" y="763"/>
                  </a:cubicBezTo>
                  <a:cubicBezTo>
                    <a:pt x="881" y="758"/>
                    <a:pt x="877" y="750"/>
                    <a:pt x="872" y="735"/>
                  </a:cubicBezTo>
                  <a:cubicBezTo>
                    <a:pt x="870" y="721"/>
                    <a:pt x="868" y="714"/>
                    <a:pt x="854" y="709"/>
                  </a:cubicBezTo>
                  <a:cubicBezTo>
                    <a:pt x="852" y="703"/>
                    <a:pt x="847" y="699"/>
                    <a:pt x="842" y="695"/>
                  </a:cubicBezTo>
                  <a:cubicBezTo>
                    <a:pt x="838" y="692"/>
                    <a:pt x="830" y="687"/>
                    <a:pt x="830" y="687"/>
                  </a:cubicBezTo>
                  <a:cubicBezTo>
                    <a:pt x="822" y="676"/>
                    <a:pt x="821" y="664"/>
                    <a:pt x="814" y="653"/>
                  </a:cubicBezTo>
                  <a:cubicBezTo>
                    <a:pt x="812" y="642"/>
                    <a:pt x="810" y="632"/>
                    <a:pt x="804" y="623"/>
                  </a:cubicBezTo>
                  <a:cubicBezTo>
                    <a:pt x="803" y="620"/>
                    <a:pt x="805" y="615"/>
                    <a:pt x="802" y="613"/>
                  </a:cubicBezTo>
                  <a:cubicBezTo>
                    <a:pt x="794" y="607"/>
                    <a:pt x="746" y="604"/>
                    <a:pt x="738" y="603"/>
                  </a:cubicBezTo>
                  <a:cubicBezTo>
                    <a:pt x="735" y="602"/>
                    <a:pt x="731" y="600"/>
                    <a:pt x="728" y="601"/>
                  </a:cubicBezTo>
                  <a:cubicBezTo>
                    <a:pt x="726" y="602"/>
                    <a:pt x="725" y="605"/>
                    <a:pt x="724" y="607"/>
                  </a:cubicBezTo>
                  <a:cubicBezTo>
                    <a:pt x="719" y="619"/>
                    <a:pt x="712" y="631"/>
                    <a:pt x="708" y="643"/>
                  </a:cubicBezTo>
                  <a:cubicBezTo>
                    <a:pt x="709" y="645"/>
                    <a:pt x="709" y="647"/>
                    <a:pt x="710" y="649"/>
                  </a:cubicBezTo>
                  <a:cubicBezTo>
                    <a:pt x="711" y="651"/>
                    <a:pt x="713" y="653"/>
                    <a:pt x="714" y="655"/>
                  </a:cubicBezTo>
                  <a:cubicBezTo>
                    <a:pt x="716" y="659"/>
                    <a:pt x="718" y="667"/>
                    <a:pt x="718" y="667"/>
                  </a:cubicBezTo>
                  <a:cubicBezTo>
                    <a:pt x="720" y="681"/>
                    <a:pt x="724" y="687"/>
                    <a:pt x="728" y="699"/>
                  </a:cubicBezTo>
                  <a:cubicBezTo>
                    <a:pt x="722" y="703"/>
                    <a:pt x="716" y="705"/>
                    <a:pt x="710" y="709"/>
                  </a:cubicBezTo>
                  <a:cubicBezTo>
                    <a:pt x="709" y="711"/>
                    <a:pt x="706" y="713"/>
                    <a:pt x="706" y="715"/>
                  </a:cubicBezTo>
                  <a:cubicBezTo>
                    <a:pt x="706" y="719"/>
                    <a:pt x="710" y="727"/>
                    <a:pt x="710" y="727"/>
                  </a:cubicBezTo>
                  <a:cubicBezTo>
                    <a:pt x="708" y="740"/>
                    <a:pt x="709" y="745"/>
                    <a:pt x="696" y="741"/>
                  </a:cubicBezTo>
                  <a:cubicBezTo>
                    <a:pt x="684" y="743"/>
                    <a:pt x="675" y="741"/>
                    <a:pt x="668" y="751"/>
                  </a:cubicBezTo>
                  <a:cubicBezTo>
                    <a:pt x="671" y="759"/>
                    <a:pt x="674" y="760"/>
                    <a:pt x="682" y="763"/>
                  </a:cubicBezTo>
                  <a:cubicBezTo>
                    <a:pt x="685" y="771"/>
                    <a:pt x="683" y="775"/>
                    <a:pt x="680" y="783"/>
                  </a:cubicBezTo>
                  <a:cubicBezTo>
                    <a:pt x="687" y="803"/>
                    <a:pt x="688" y="811"/>
                    <a:pt x="664" y="819"/>
                  </a:cubicBezTo>
                  <a:cubicBezTo>
                    <a:pt x="662" y="826"/>
                    <a:pt x="661" y="842"/>
                    <a:pt x="654" y="847"/>
                  </a:cubicBezTo>
                  <a:cubicBezTo>
                    <a:pt x="650" y="849"/>
                    <a:pt x="642" y="851"/>
                    <a:pt x="642" y="851"/>
                  </a:cubicBezTo>
                  <a:cubicBezTo>
                    <a:pt x="624" y="849"/>
                    <a:pt x="616" y="855"/>
                    <a:pt x="620" y="838"/>
                  </a:cubicBezTo>
                  <a:cubicBezTo>
                    <a:pt x="616" y="821"/>
                    <a:pt x="604" y="825"/>
                    <a:pt x="592" y="833"/>
                  </a:cubicBezTo>
                  <a:cubicBezTo>
                    <a:pt x="584" y="845"/>
                    <a:pt x="580" y="859"/>
                    <a:pt x="568" y="867"/>
                  </a:cubicBezTo>
                  <a:cubicBezTo>
                    <a:pt x="549" y="861"/>
                    <a:pt x="533" y="850"/>
                    <a:pt x="514" y="847"/>
                  </a:cubicBezTo>
                  <a:cubicBezTo>
                    <a:pt x="512" y="845"/>
                    <a:pt x="508" y="839"/>
                    <a:pt x="508" y="835"/>
                  </a:cubicBezTo>
                  <a:cubicBezTo>
                    <a:pt x="508" y="831"/>
                    <a:pt x="512" y="823"/>
                    <a:pt x="512" y="823"/>
                  </a:cubicBezTo>
                  <a:cubicBezTo>
                    <a:pt x="509" y="815"/>
                    <a:pt x="507" y="812"/>
                    <a:pt x="500" y="807"/>
                  </a:cubicBezTo>
                  <a:cubicBezTo>
                    <a:pt x="497" y="799"/>
                    <a:pt x="495" y="796"/>
                    <a:pt x="488" y="791"/>
                  </a:cubicBezTo>
                  <a:cubicBezTo>
                    <a:pt x="479" y="777"/>
                    <a:pt x="485" y="781"/>
                    <a:pt x="474" y="777"/>
                  </a:cubicBezTo>
                  <a:cubicBezTo>
                    <a:pt x="471" y="767"/>
                    <a:pt x="466" y="761"/>
                    <a:pt x="458" y="755"/>
                  </a:cubicBezTo>
                  <a:cubicBezTo>
                    <a:pt x="455" y="747"/>
                    <a:pt x="450" y="749"/>
                    <a:pt x="442" y="746"/>
                  </a:cubicBezTo>
                  <a:cubicBezTo>
                    <a:pt x="426" y="738"/>
                    <a:pt x="408" y="744"/>
                    <a:pt x="392" y="747"/>
                  </a:cubicBezTo>
                  <a:cubicBezTo>
                    <a:pt x="373" y="746"/>
                    <a:pt x="358" y="743"/>
                    <a:pt x="340" y="741"/>
                  </a:cubicBezTo>
                  <a:cubicBezTo>
                    <a:pt x="304" y="732"/>
                    <a:pt x="274" y="712"/>
                    <a:pt x="238" y="709"/>
                  </a:cubicBezTo>
                  <a:cubicBezTo>
                    <a:pt x="223" y="699"/>
                    <a:pt x="206" y="692"/>
                    <a:pt x="190" y="685"/>
                  </a:cubicBezTo>
                  <a:cubicBezTo>
                    <a:pt x="165" y="674"/>
                    <a:pt x="191" y="690"/>
                    <a:pt x="166" y="673"/>
                  </a:cubicBezTo>
                  <a:cubicBezTo>
                    <a:pt x="164" y="672"/>
                    <a:pt x="160" y="669"/>
                    <a:pt x="160" y="669"/>
                  </a:cubicBezTo>
                  <a:cubicBezTo>
                    <a:pt x="144" y="645"/>
                    <a:pt x="145" y="633"/>
                    <a:pt x="114" y="623"/>
                  </a:cubicBezTo>
                  <a:cubicBezTo>
                    <a:pt x="106" y="628"/>
                    <a:pt x="98" y="630"/>
                    <a:pt x="90" y="635"/>
                  </a:cubicBezTo>
                  <a:cubicBezTo>
                    <a:pt x="64" y="633"/>
                    <a:pt x="64" y="633"/>
                    <a:pt x="48" y="617"/>
                  </a:cubicBezTo>
                  <a:cubicBezTo>
                    <a:pt x="44" y="605"/>
                    <a:pt x="37" y="584"/>
                    <a:pt x="26" y="577"/>
                  </a:cubicBezTo>
                  <a:cubicBezTo>
                    <a:pt x="24" y="572"/>
                    <a:pt x="15" y="562"/>
                    <a:pt x="10" y="559"/>
                  </a:cubicBezTo>
                  <a:cubicBezTo>
                    <a:pt x="5" y="545"/>
                    <a:pt x="8" y="551"/>
                    <a:pt x="2" y="541"/>
                  </a:cubicBezTo>
                  <a:cubicBezTo>
                    <a:pt x="4" y="530"/>
                    <a:pt x="3" y="525"/>
                    <a:pt x="14" y="521"/>
                  </a:cubicBezTo>
                  <a:cubicBezTo>
                    <a:pt x="16" y="514"/>
                    <a:pt x="22" y="510"/>
                    <a:pt x="24" y="503"/>
                  </a:cubicBezTo>
                  <a:cubicBezTo>
                    <a:pt x="23" y="479"/>
                    <a:pt x="22" y="459"/>
                    <a:pt x="10" y="438"/>
                  </a:cubicBezTo>
                  <a:cubicBezTo>
                    <a:pt x="5" y="430"/>
                    <a:pt x="9" y="415"/>
                    <a:pt x="4" y="407"/>
                  </a:cubicBezTo>
                  <a:cubicBezTo>
                    <a:pt x="2" y="403"/>
                    <a:pt x="0" y="395"/>
                    <a:pt x="0" y="395"/>
                  </a:cubicBezTo>
                  <a:cubicBezTo>
                    <a:pt x="3" y="387"/>
                    <a:pt x="12" y="376"/>
                    <a:pt x="12" y="376"/>
                  </a:cubicBezTo>
                  <a:cubicBezTo>
                    <a:pt x="17" y="368"/>
                    <a:pt x="27" y="362"/>
                    <a:pt x="30" y="353"/>
                  </a:cubicBezTo>
                  <a:cubicBezTo>
                    <a:pt x="31" y="351"/>
                    <a:pt x="32" y="347"/>
                    <a:pt x="32" y="347"/>
                  </a:cubicBezTo>
                  <a:cubicBezTo>
                    <a:pt x="31" y="336"/>
                    <a:pt x="31" y="326"/>
                    <a:pt x="30" y="315"/>
                  </a:cubicBezTo>
                  <a:cubicBezTo>
                    <a:pt x="29" y="311"/>
                    <a:pt x="26" y="303"/>
                    <a:pt x="26" y="303"/>
                  </a:cubicBezTo>
                  <a:cubicBezTo>
                    <a:pt x="28" y="293"/>
                    <a:pt x="31" y="292"/>
                    <a:pt x="40" y="289"/>
                  </a:cubicBezTo>
                  <a:cubicBezTo>
                    <a:pt x="68" y="291"/>
                    <a:pt x="56" y="288"/>
                    <a:pt x="76" y="295"/>
                  </a:cubicBezTo>
                  <a:cubicBezTo>
                    <a:pt x="83" y="297"/>
                    <a:pt x="94" y="305"/>
                    <a:pt x="94" y="305"/>
                  </a:cubicBezTo>
                  <a:cubicBezTo>
                    <a:pt x="99" y="312"/>
                    <a:pt x="113" y="318"/>
                    <a:pt x="122" y="321"/>
                  </a:cubicBezTo>
                  <a:cubicBezTo>
                    <a:pt x="133" y="320"/>
                    <a:pt x="144" y="323"/>
                    <a:pt x="154" y="319"/>
                  </a:cubicBezTo>
                  <a:cubicBezTo>
                    <a:pt x="157" y="318"/>
                    <a:pt x="161" y="298"/>
                    <a:pt x="166" y="295"/>
                  </a:cubicBezTo>
                  <a:cubicBezTo>
                    <a:pt x="161" y="279"/>
                    <a:pt x="169" y="298"/>
                    <a:pt x="158" y="287"/>
                  </a:cubicBezTo>
                  <a:cubicBezTo>
                    <a:pt x="153" y="282"/>
                    <a:pt x="152" y="275"/>
                    <a:pt x="148" y="269"/>
                  </a:cubicBezTo>
                  <a:cubicBezTo>
                    <a:pt x="144" y="264"/>
                    <a:pt x="142" y="251"/>
                    <a:pt x="142" y="251"/>
                  </a:cubicBezTo>
                  <a:cubicBezTo>
                    <a:pt x="144" y="240"/>
                    <a:pt x="145" y="237"/>
                    <a:pt x="154" y="231"/>
                  </a:cubicBezTo>
                  <a:cubicBezTo>
                    <a:pt x="158" y="219"/>
                    <a:pt x="170" y="219"/>
                    <a:pt x="180" y="213"/>
                  </a:cubicBezTo>
                  <a:cubicBezTo>
                    <a:pt x="190" y="183"/>
                    <a:pt x="181" y="169"/>
                    <a:pt x="156" y="161"/>
                  </a:cubicBezTo>
                  <a:cubicBezTo>
                    <a:pt x="155" y="159"/>
                    <a:pt x="156" y="156"/>
                    <a:pt x="154" y="155"/>
                  </a:cubicBezTo>
                  <a:cubicBezTo>
                    <a:pt x="151" y="153"/>
                    <a:pt x="142" y="151"/>
                    <a:pt x="142" y="151"/>
                  </a:cubicBezTo>
                  <a:cubicBezTo>
                    <a:pt x="137" y="144"/>
                    <a:pt x="133" y="144"/>
                    <a:pt x="126" y="139"/>
                  </a:cubicBezTo>
                  <a:cubicBezTo>
                    <a:pt x="122" y="126"/>
                    <a:pt x="122" y="130"/>
                    <a:pt x="126" y="107"/>
                  </a:cubicBezTo>
                  <a:cubicBezTo>
                    <a:pt x="127" y="103"/>
                    <a:pt x="130" y="95"/>
                    <a:pt x="130" y="95"/>
                  </a:cubicBezTo>
                  <a:cubicBezTo>
                    <a:pt x="127" y="78"/>
                    <a:pt x="123" y="76"/>
                    <a:pt x="110" y="67"/>
                  </a:cubicBezTo>
                  <a:cubicBezTo>
                    <a:pt x="104" y="48"/>
                    <a:pt x="119" y="54"/>
                    <a:pt x="138" y="53"/>
                  </a:cubicBezTo>
                  <a:cubicBezTo>
                    <a:pt x="147" y="47"/>
                    <a:pt x="150" y="40"/>
                    <a:pt x="160" y="37"/>
                  </a:cubicBezTo>
                  <a:cubicBezTo>
                    <a:pt x="172" y="39"/>
                    <a:pt x="196" y="43"/>
                    <a:pt x="196" y="43"/>
                  </a:cubicBezTo>
                  <a:cubicBezTo>
                    <a:pt x="211" y="42"/>
                    <a:pt x="238" y="42"/>
                    <a:pt x="256" y="39"/>
                  </a:cubicBezTo>
                  <a:cubicBezTo>
                    <a:pt x="264" y="38"/>
                    <a:pt x="272" y="32"/>
                    <a:pt x="280" y="29"/>
                  </a:cubicBezTo>
                  <a:cubicBezTo>
                    <a:pt x="288" y="26"/>
                    <a:pt x="297" y="27"/>
                    <a:pt x="306" y="25"/>
                  </a:cubicBezTo>
                  <a:cubicBezTo>
                    <a:pt x="336" y="18"/>
                    <a:pt x="363" y="9"/>
                    <a:pt x="394" y="5"/>
                  </a:cubicBezTo>
                  <a:cubicBezTo>
                    <a:pt x="409" y="0"/>
                    <a:pt x="442" y="7"/>
                    <a:pt x="442" y="7"/>
                  </a:cubicBezTo>
                  <a:cubicBezTo>
                    <a:pt x="463" y="14"/>
                    <a:pt x="440" y="7"/>
                    <a:pt x="494" y="11"/>
                  </a:cubicBezTo>
                  <a:cubicBezTo>
                    <a:pt x="509" y="12"/>
                    <a:pt x="521" y="21"/>
                    <a:pt x="534" y="27"/>
                  </a:cubicBezTo>
                  <a:cubicBezTo>
                    <a:pt x="543" y="32"/>
                    <a:pt x="554" y="31"/>
                    <a:pt x="564" y="33"/>
                  </a:cubicBezTo>
                  <a:cubicBezTo>
                    <a:pt x="566" y="34"/>
                    <a:pt x="568" y="36"/>
                    <a:pt x="570" y="37"/>
                  </a:cubicBezTo>
                  <a:cubicBezTo>
                    <a:pt x="572" y="38"/>
                    <a:pt x="574" y="38"/>
                    <a:pt x="576" y="39"/>
                  </a:cubicBezTo>
                  <a:cubicBezTo>
                    <a:pt x="580" y="41"/>
                    <a:pt x="588" y="47"/>
                    <a:pt x="588" y="47"/>
                  </a:cubicBezTo>
                  <a:cubicBezTo>
                    <a:pt x="599" y="63"/>
                    <a:pt x="592" y="56"/>
                    <a:pt x="608" y="67"/>
                  </a:cubicBezTo>
                  <a:cubicBezTo>
                    <a:pt x="610" y="68"/>
                    <a:pt x="614" y="71"/>
                    <a:pt x="614" y="71"/>
                  </a:cubicBezTo>
                  <a:cubicBezTo>
                    <a:pt x="619" y="78"/>
                    <a:pt x="623" y="78"/>
                    <a:pt x="630" y="83"/>
                  </a:cubicBezTo>
                  <a:cubicBezTo>
                    <a:pt x="636" y="92"/>
                    <a:pt x="639" y="99"/>
                    <a:pt x="648" y="105"/>
                  </a:cubicBezTo>
                  <a:cubicBezTo>
                    <a:pt x="655" y="116"/>
                    <a:pt x="648" y="107"/>
                    <a:pt x="658" y="113"/>
                  </a:cubicBezTo>
                  <a:cubicBezTo>
                    <a:pt x="662" y="115"/>
                    <a:pt x="670" y="121"/>
                    <a:pt x="670" y="121"/>
                  </a:cubicBezTo>
                  <a:cubicBezTo>
                    <a:pt x="678" y="119"/>
                    <a:pt x="686" y="117"/>
                    <a:pt x="694" y="115"/>
                  </a:cubicBezTo>
                  <a:cubicBezTo>
                    <a:pt x="699" y="101"/>
                    <a:pt x="696" y="88"/>
                    <a:pt x="704" y="75"/>
                  </a:cubicBezTo>
                  <a:cubicBezTo>
                    <a:pt x="706" y="44"/>
                    <a:pt x="704" y="56"/>
                    <a:pt x="708" y="37"/>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8" name="Freeform 38"/>
            <p:cNvSpPr>
              <a:spLocks/>
            </p:cNvSpPr>
            <p:nvPr/>
          </p:nvSpPr>
          <p:spPr bwMode="auto">
            <a:xfrm>
              <a:off x="6283" y="6562"/>
              <a:ext cx="4248" cy="3614"/>
            </a:xfrm>
            <a:custGeom>
              <a:avLst/>
              <a:gdLst/>
              <a:ahLst/>
              <a:cxnLst>
                <a:cxn ang="0">
                  <a:pos x="1735" y="0"/>
                </a:cxn>
                <a:cxn ang="0">
                  <a:pos x="1804" y="92"/>
                </a:cxn>
                <a:cxn ang="0">
                  <a:pos x="1877" y="174"/>
                </a:cxn>
                <a:cxn ang="0">
                  <a:pos x="1994" y="140"/>
                </a:cxn>
                <a:cxn ang="0">
                  <a:pos x="2060" y="174"/>
                </a:cxn>
                <a:cxn ang="0">
                  <a:pos x="2064" y="317"/>
                </a:cxn>
                <a:cxn ang="0">
                  <a:pos x="2064" y="412"/>
                </a:cxn>
                <a:cxn ang="0">
                  <a:pos x="2038" y="513"/>
                </a:cxn>
                <a:cxn ang="0">
                  <a:pos x="1944" y="615"/>
                </a:cxn>
                <a:cxn ang="0">
                  <a:pos x="1994" y="681"/>
                </a:cxn>
                <a:cxn ang="0">
                  <a:pos x="2000" y="744"/>
                </a:cxn>
                <a:cxn ang="0">
                  <a:pos x="1902" y="799"/>
                </a:cxn>
                <a:cxn ang="0">
                  <a:pos x="1947" y="890"/>
                </a:cxn>
                <a:cxn ang="0">
                  <a:pos x="2070" y="950"/>
                </a:cxn>
                <a:cxn ang="0">
                  <a:pos x="2117" y="1089"/>
                </a:cxn>
                <a:cxn ang="0">
                  <a:pos x="1981" y="1155"/>
                </a:cxn>
                <a:cxn ang="0">
                  <a:pos x="1858" y="1257"/>
                </a:cxn>
                <a:cxn ang="0">
                  <a:pos x="1801" y="1310"/>
                </a:cxn>
                <a:cxn ang="0">
                  <a:pos x="1712" y="1247"/>
                </a:cxn>
                <a:cxn ang="0">
                  <a:pos x="1633" y="1212"/>
                </a:cxn>
                <a:cxn ang="0">
                  <a:pos x="1538" y="1298"/>
                </a:cxn>
                <a:cxn ang="0">
                  <a:pos x="1462" y="1342"/>
                </a:cxn>
                <a:cxn ang="0">
                  <a:pos x="1383" y="1329"/>
                </a:cxn>
                <a:cxn ang="0">
                  <a:pos x="1336" y="1481"/>
                </a:cxn>
                <a:cxn ang="0">
                  <a:pos x="1222" y="1561"/>
                </a:cxn>
                <a:cxn ang="0">
                  <a:pos x="1124" y="1589"/>
                </a:cxn>
                <a:cxn ang="0">
                  <a:pos x="1054" y="1636"/>
                </a:cxn>
                <a:cxn ang="0">
                  <a:pos x="965" y="1728"/>
                </a:cxn>
                <a:cxn ang="0">
                  <a:pos x="788" y="1760"/>
                </a:cxn>
                <a:cxn ang="0">
                  <a:pos x="766" y="1621"/>
                </a:cxn>
                <a:cxn ang="0">
                  <a:pos x="633" y="1795"/>
                </a:cxn>
                <a:cxn ang="0">
                  <a:pos x="507" y="1779"/>
                </a:cxn>
                <a:cxn ang="0">
                  <a:pos x="567" y="1665"/>
                </a:cxn>
                <a:cxn ang="0">
                  <a:pos x="418" y="1633"/>
                </a:cxn>
                <a:cxn ang="0">
                  <a:pos x="332" y="1671"/>
                </a:cxn>
                <a:cxn ang="0">
                  <a:pos x="237" y="1586"/>
                </a:cxn>
                <a:cxn ang="0">
                  <a:pos x="155" y="1453"/>
                </a:cxn>
                <a:cxn ang="0">
                  <a:pos x="38" y="1383"/>
                </a:cxn>
                <a:cxn ang="0">
                  <a:pos x="38" y="1247"/>
                </a:cxn>
                <a:cxn ang="0">
                  <a:pos x="260" y="1257"/>
                </a:cxn>
                <a:cxn ang="0">
                  <a:pos x="456" y="1336"/>
                </a:cxn>
                <a:cxn ang="0">
                  <a:pos x="605" y="1358"/>
                </a:cxn>
                <a:cxn ang="0">
                  <a:pos x="668" y="1361"/>
                </a:cxn>
                <a:cxn ang="0">
                  <a:pos x="817" y="1279"/>
                </a:cxn>
                <a:cxn ang="0">
                  <a:pos x="1048" y="1247"/>
                </a:cxn>
                <a:cxn ang="0">
                  <a:pos x="1162" y="1143"/>
                </a:cxn>
                <a:cxn ang="0">
                  <a:pos x="1171" y="978"/>
                </a:cxn>
                <a:cxn ang="0">
                  <a:pos x="1355" y="981"/>
                </a:cxn>
                <a:cxn ang="0">
                  <a:pos x="1399" y="924"/>
                </a:cxn>
                <a:cxn ang="0">
                  <a:pos x="1475" y="883"/>
                </a:cxn>
                <a:cxn ang="0">
                  <a:pos x="1576" y="798"/>
                </a:cxn>
                <a:cxn ang="0">
                  <a:pos x="1665" y="750"/>
                </a:cxn>
                <a:cxn ang="0">
                  <a:pos x="1734" y="687"/>
                </a:cxn>
                <a:cxn ang="0">
                  <a:pos x="1605" y="611"/>
                </a:cxn>
                <a:cxn ang="0">
                  <a:pos x="1459" y="655"/>
                </a:cxn>
                <a:cxn ang="0">
                  <a:pos x="1440" y="538"/>
                </a:cxn>
                <a:cxn ang="0">
                  <a:pos x="1545" y="437"/>
                </a:cxn>
                <a:cxn ang="0">
                  <a:pos x="1640" y="371"/>
                </a:cxn>
                <a:cxn ang="0">
                  <a:pos x="1659" y="266"/>
                </a:cxn>
                <a:cxn ang="0">
                  <a:pos x="1693" y="83"/>
                </a:cxn>
              </a:cxnLst>
              <a:rect l="0" t="0" r="r" b="b"/>
              <a:pathLst>
                <a:path w="2124" h="1807">
                  <a:moveTo>
                    <a:pt x="1643" y="76"/>
                  </a:moveTo>
                  <a:cubicBezTo>
                    <a:pt x="1663" y="63"/>
                    <a:pt x="1663" y="31"/>
                    <a:pt x="1687" y="19"/>
                  </a:cubicBezTo>
                  <a:cubicBezTo>
                    <a:pt x="1693" y="16"/>
                    <a:pt x="1700" y="15"/>
                    <a:pt x="1706" y="13"/>
                  </a:cubicBezTo>
                  <a:cubicBezTo>
                    <a:pt x="1712" y="11"/>
                    <a:pt x="1735" y="0"/>
                    <a:pt x="1735" y="0"/>
                  </a:cubicBezTo>
                  <a:cubicBezTo>
                    <a:pt x="1747" y="4"/>
                    <a:pt x="1740" y="13"/>
                    <a:pt x="1744" y="26"/>
                  </a:cubicBezTo>
                  <a:cubicBezTo>
                    <a:pt x="1742" y="38"/>
                    <a:pt x="1739" y="49"/>
                    <a:pt x="1734" y="60"/>
                  </a:cubicBezTo>
                  <a:cubicBezTo>
                    <a:pt x="1737" y="82"/>
                    <a:pt x="1733" y="96"/>
                    <a:pt x="1750" y="108"/>
                  </a:cubicBezTo>
                  <a:cubicBezTo>
                    <a:pt x="1771" y="105"/>
                    <a:pt x="1782" y="95"/>
                    <a:pt x="1804" y="92"/>
                  </a:cubicBezTo>
                  <a:cubicBezTo>
                    <a:pt x="1816" y="94"/>
                    <a:pt x="1831" y="89"/>
                    <a:pt x="1839" y="98"/>
                  </a:cubicBezTo>
                  <a:cubicBezTo>
                    <a:pt x="1843" y="103"/>
                    <a:pt x="1846" y="98"/>
                    <a:pt x="1851" y="103"/>
                  </a:cubicBezTo>
                  <a:cubicBezTo>
                    <a:pt x="1853" y="105"/>
                    <a:pt x="1850" y="122"/>
                    <a:pt x="1852" y="124"/>
                  </a:cubicBezTo>
                  <a:cubicBezTo>
                    <a:pt x="1856" y="146"/>
                    <a:pt x="1852" y="167"/>
                    <a:pt x="1877" y="174"/>
                  </a:cubicBezTo>
                  <a:cubicBezTo>
                    <a:pt x="1884" y="182"/>
                    <a:pt x="1890" y="187"/>
                    <a:pt x="1899" y="193"/>
                  </a:cubicBezTo>
                  <a:cubicBezTo>
                    <a:pt x="1915" y="189"/>
                    <a:pt x="1929" y="181"/>
                    <a:pt x="1945" y="178"/>
                  </a:cubicBezTo>
                  <a:cubicBezTo>
                    <a:pt x="1954" y="167"/>
                    <a:pt x="1965" y="169"/>
                    <a:pt x="1978" y="165"/>
                  </a:cubicBezTo>
                  <a:cubicBezTo>
                    <a:pt x="1981" y="154"/>
                    <a:pt x="1988" y="149"/>
                    <a:pt x="1994" y="140"/>
                  </a:cubicBezTo>
                  <a:cubicBezTo>
                    <a:pt x="2001" y="118"/>
                    <a:pt x="1994" y="123"/>
                    <a:pt x="2010" y="117"/>
                  </a:cubicBezTo>
                  <a:cubicBezTo>
                    <a:pt x="2016" y="120"/>
                    <a:pt x="2024" y="119"/>
                    <a:pt x="2029" y="124"/>
                  </a:cubicBezTo>
                  <a:cubicBezTo>
                    <a:pt x="2030" y="125"/>
                    <a:pt x="2046" y="141"/>
                    <a:pt x="2046" y="141"/>
                  </a:cubicBezTo>
                  <a:cubicBezTo>
                    <a:pt x="2052" y="153"/>
                    <a:pt x="2054" y="162"/>
                    <a:pt x="2060" y="174"/>
                  </a:cubicBezTo>
                  <a:cubicBezTo>
                    <a:pt x="2062" y="177"/>
                    <a:pt x="2067" y="175"/>
                    <a:pt x="2070" y="178"/>
                  </a:cubicBezTo>
                  <a:cubicBezTo>
                    <a:pt x="2072" y="180"/>
                    <a:pt x="2085" y="186"/>
                    <a:pt x="2088" y="187"/>
                  </a:cubicBezTo>
                  <a:cubicBezTo>
                    <a:pt x="2101" y="206"/>
                    <a:pt x="2091" y="205"/>
                    <a:pt x="2079" y="231"/>
                  </a:cubicBezTo>
                  <a:cubicBezTo>
                    <a:pt x="2077" y="262"/>
                    <a:pt x="2073" y="288"/>
                    <a:pt x="2064" y="317"/>
                  </a:cubicBezTo>
                  <a:cubicBezTo>
                    <a:pt x="2068" y="337"/>
                    <a:pt x="2080" y="351"/>
                    <a:pt x="2086" y="371"/>
                  </a:cubicBezTo>
                  <a:cubicBezTo>
                    <a:pt x="2085" y="374"/>
                    <a:pt x="2085" y="377"/>
                    <a:pt x="2083" y="380"/>
                  </a:cubicBezTo>
                  <a:cubicBezTo>
                    <a:pt x="2081" y="383"/>
                    <a:pt x="2077" y="383"/>
                    <a:pt x="2076" y="386"/>
                  </a:cubicBezTo>
                  <a:cubicBezTo>
                    <a:pt x="2058" y="421"/>
                    <a:pt x="2080" y="394"/>
                    <a:pt x="2064" y="412"/>
                  </a:cubicBezTo>
                  <a:cubicBezTo>
                    <a:pt x="2057" y="433"/>
                    <a:pt x="2055" y="450"/>
                    <a:pt x="2064" y="472"/>
                  </a:cubicBezTo>
                  <a:cubicBezTo>
                    <a:pt x="2067" y="490"/>
                    <a:pt x="2070" y="522"/>
                    <a:pt x="2048" y="529"/>
                  </a:cubicBezTo>
                  <a:cubicBezTo>
                    <a:pt x="2047" y="526"/>
                    <a:pt x="2047" y="522"/>
                    <a:pt x="2045" y="519"/>
                  </a:cubicBezTo>
                  <a:cubicBezTo>
                    <a:pt x="2043" y="516"/>
                    <a:pt x="2039" y="516"/>
                    <a:pt x="2038" y="513"/>
                  </a:cubicBezTo>
                  <a:cubicBezTo>
                    <a:pt x="2027" y="488"/>
                    <a:pt x="2044" y="503"/>
                    <a:pt x="2026" y="491"/>
                  </a:cubicBezTo>
                  <a:cubicBezTo>
                    <a:pt x="2018" y="509"/>
                    <a:pt x="2008" y="525"/>
                    <a:pt x="1997" y="541"/>
                  </a:cubicBezTo>
                  <a:cubicBezTo>
                    <a:pt x="1991" y="561"/>
                    <a:pt x="1969" y="583"/>
                    <a:pt x="1950" y="589"/>
                  </a:cubicBezTo>
                  <a:cubicBezTo>
                    <a:pt x="1942" y="596"/>
                    <a:pt x="1948" y="604"/>
                    <a:pt x="1944" y="615"/>
                  </a:cubicBezTo>
                  <a:cubicBezTo>
                    <a:pt x="1951" y="634"/>
                    <a:pt x="1948" y="635"/>
                    <a:pt x="1959" y="652"/>
                  </a:cubicBezTo>
                  <a:cubicBezTo>
                    <a:pt x="1966" y="677"/>
                    <a:pt x="1955" y="650"/>
                    <a:pt x="1972" y="665"/>
                  </a:cubicBezTo>
                  <a:cubicBezTo>
                    <a:pt x="1974" y="667"/>
                    <a:pt x="1973" y="672"/>
                    <a:pt x="1975" y="674"/>
                  </a:cubicBezTo>
                  <a:cubicBezTo>
                    <a:pt x="1977" y="676"/>
                    <a:pt x="1991" y="680"/>
                    <a:pt x="1994" y="681"/>
                  </a:cubicBezTo>
                  <a:cubicBezTo>
                    <a:pt x="2007" y="677"/>
                    <a:pt x="2015" y="666"/>
                    <a:pt x="2029" y="662"/>
                  </a:cubicBezTo>
                  <a:cubicBezTo>
                    <a:pt x="2034" y="677"/>
                    <a:pt x="2040" y="687"/>
                    <a:pt x="2022" y="693"/>
                  </a:cubicBezTo>
                  <a:cubicBezTo>
                    <a:pt x="2012" y="705"/>
                    <a:pt x="2005" y="709"/>
                    <a:pt x="2000" y="725"/>
                  </a:cubicBezTo>
                  <a:cubicBezTo>
                    <a:pt x="2016" y="730"/>
                    <a:pt x="2010" y="735"/>
                    <a:pt x="2000" y="744"/>
                  </a:cubicBezTo>
                  <a:cubicBezTo>
                    <a:pt x="1995" y="758"/>
                    <a:pt x="1994" y="769"/>
                    <a:pt x="1984" y="779"/>
                  </a:cubicBezTo>
                  <a:cubicBezTo>
                    <a:pt x="1980" y="792"/>
                    <a:pt x="1975" y="792"/>
                    <a:pt x="1962" y="788"/>
                  </a:cubicBezTo>
                  <a:cubicBezTo>
                    <a:pt x="1956" y="786"/>
                    <a:pt x="1943" y="782"/>
                    <a:pt x="1943" y="782"/>
                  </a:cubicBezTo>
                  <a:cubicBezTo>
                    <a:pt x="1917" y="784"/>
                    <a:pt x="1909" y="775"/>
                    <a:pt x="1902" y="799"/>
                  </a:cubicBezTo>
                  <a:cubicBezTo>
                    <a:pt x="1922" y="805"/>
                    <a:pt x="1931" y="812"/>
                    <a:pt x="1947" y="826"/>
                  </a:cubicBezTo>
                  <a:cubicBezTo>
                    <a:pt x="1949" y="832"/>
                    <a:pt x="1951" y="839"/>
                    <a:pt x="1953" y="845"/>
                  </a:cubicBezTo>
                  <a:cubicBezTo>
                    <a:pt x="1955" y="851"/>
                    <a:pt x="1959" y="864"/>
                    <a:pt x="1959" y="864"/>
                  </a:cubicBezTo>
                  <a:cubicBezTo>
                    <a:pt x="1952" y="886"/>
                    <a:pt x="1957" y="878"/>
                    <a:pt x="1947" y="890"/>
                  </a:cubicBezTo>
                  <a:cubicBezTo>
                    <a:pt x="1969" y="905"/>
                    <a:pt x="1976" y="936"/>
                    <a:pt x="2010" y="946"/>
                  </a:cubicBezTo>
                  <a:cubicBezTo>
                    <a:pt x="2024" y="954"/>
                    <a:pt x="2017" y="935"/>
                    <a:pt x="2022" y="930"/>
                  </a:cubicBezTo>
                  <a:cubicBezTo>
                    <a:pt x="2027" y="925"/>
                    <a:pt x="2030" y="912"/>
                    <a:pt x="2038" y="915"/>
                  </a:cubicBezTo>
                  <a:cubicBezTo>
                    <a:pt x="2050" y="919"/>
                    <a:pt x="2060" y="939"/>
                    <a:pt x="2070" y="950"/>
                  </a:cubicBezTo>
                  <a:cubicBezTo>
                    <a:pt x="2074" y="961"/>
                    <a:pt x="2074" y="967"/>
                    <a:pt x="2083" y="975"/>
                  </a:cubicBezTo>
                  <a:cubicBezTo>
                    <a:pt x="2091" y="1002"/>
                    <a:pt x="2077" y="1049"/>
                    <a:pt x="2102" y="1057"/>
                  </a:cubicBezTo>
                  <a:cubicBezTo>
                    <a:pt x="2114" y="1053"/>
                    <a:pt x="2119" y="1042"/>
                    <a:pt x="2124" y="1057"/>
                  </a:cubicBezTo>
                  <a:cubicBezTo>
                    <a:pt x="2124" y="1058"/>
                    <a:pt x="2122" y="1084"/>
                    <a:pt x="2117" y="1089"/>
                  </a:cubicBezTo>
                  <a:cubicBezTo>
                    <a:pt x="2111" y="1095"/>
                    <a:pt x="2069" y="1114"/>
                    <a:pt x="2060" y="1117"/>
                  </a:cubicBezTo>
                  <a:cubicBezTo>
                    <a:pt x="2051" y="1111"/>
                    <a:pt x="2042" y="1108"/>
                    <a:pt x="2032" y="1105"/>
                  </a:cubicBezTo>
                  <a:cubicBezTo>
                    <a:pt x="2011" y="1118"/>
                    <a:pt x="2025" y="1125"/>
                    <a:pt x="2016" y="1149"/>
                  </a:cubicBezTo>
                  <a:cubicBezTo>
                    <a:pt x="2015" y="1152"/>
                    <a:pt x="1986" y="1154"/>
                    <a:pt x="1981" y="1155"/>
                  </a:cubicBezTo>
                  <a:cubicBezTo>
                    <a:pt x="1964" y="1162"/>
                    <a:pt x="1958" y="1178"/>
                    <a:pt x="1943" y="1187"/>
                  </a:cubicBezTo>
                  <a:cubicBezTo>
                    <a:pt x="1938" y="1205"/>
                    <a:pt x="1921" y="1210"/>
                    <a:pt x="1905" y="1216"/>
                  </a:cubicBezTo>
                  <a:cubicBezTo>
                    <a:pt x="1897" y="1228"/>
                    <a:pt x="1886" y="1231"/>
                    <a:pt x="1877" y="1244"/>
                  </a:cubicBezTo>
                  <a:cubicBezTo>
                    <a:pt x="1873" y="1257"/>
                    <a:pt x="1872" y="1262"/>
                    <a:pt x="1858" y="1257"/>
                  </a:cubicBezTo>
                  <a:cubicBezTo>
                    <a:pt x="1849" y="1247"/>
                    <a:pt x="1830" y="1237"/>
                    <a:pt x="1817" y="1231"/>
                  </a:cubicBezTo>
                  <a:cubicBezTo>
                    <a:pt x="1812" y="1215"/>
                    <a:pt x="1805" y="1223"/>
                    <a:pt x="1801" y="1235"/>
                  </a:cubicBezTo>
                  <a:cubicBezTo>
                    <a:pt x="1808" y="1256"/>
                    <a:pt x="1811" y="1278"/>
                    <a:pt x="1826" y="1295"/>
                  </a:cubicBezTo>
                  <a:cubicBezTo>
                    <a:pt x="1822" y="1308"/>
                    <a:pt x="1813" y="1306"/>
                    <a:pt x="1801" y="1310"/>
                  </a:cubicBezTo>
                  <a:cubicBezTo>
                    <a:pt x="1797" y="1323"/>
                    <a:pt x="1794" y="1325"/>
                    <a:pt x="1782" y="1329"/>
                  </a:cubicBezTo>
                  <a:cubicBezTo>
                    <a:pt x="1757" y="1327"/>
                    <a:pt x="1746" y="1327"/>
                    <a:pt x="1725" y="1320"/>
                  </a:cubicBezTo>
                  <a:cubicBezTo>
                    <a:pt x="1716" y="1292"/>
                    <a:pt x="1728" y="1332"/>
                    <a:pt x="1719" y="1266"/>
                  </a:cubicBezTo>
                  <a:cubicBezTo>
                    <a:pt x="1718" y="1259"/>
                    <a:pt x="1717" y="1251"/>
                    <a:pt x="1712" y="1247"/>
                  </a:cubicBezTo>
                  <a:cubicBezTo>
                    <a:pt x="1707" y="1243"/>
                    <a:pt x="1693" y="1241"/>
                    <a:pt x="1693" y="1241"/>
                  </a:cubicBezTo>
                  <a:cubicBezTo>
                    <a:pt x="1675" y="1229"/>
                    <a:pt x="1690" y="1207"/>
                    <a:pt x="1668" y="1200"/>
                  </a:cubicBezTo>
                  <a:cubicBezTo>
                    <a:pt x="1660" y="1191"/>
                    <a:pt x="1661" y="1188"/>
                    <a:pt x="1646" y="1197"/>
                  </a:cubicBezTo>
                  <a:cubicBezTo>
                    <a:pt x="1640" y="1200"/>
                    <a:pt x="1639" y="1208"/>
                    <a:pt x="1633" y="1212"/>
                  </a:cubicBezTo>
                  <a:cubicBezTo>
                    <a:pt x="1624" y="1218"/>
                    <a:pt x="1612" y="1219"/>
                    <a:pt x="1602" y="1222"/>
                  </a:cubicBezTo>
                  <a:cubicBezTo>
                    <a:pt x="1586" y="1236"/>
                    <a:pt x="1595" y="1252"/>
                    <a:pt x="1602" y="1269"/>
                  </a:cubicBezTo>
                  <a:cubicBezTo>
                    <a:pt x="1593" y="1278"/>
                    <a:pt x="1582" y="1287"/>
                    <a:pt x="1570" y="1292"/>
                  </a:cubicBezTo>
                  <a:cubicBezTo>
                    <a:pt x="1558" y="1278"/>
                    <a:pt x="1552" y="1294"/>
                    <a:pt x="1538" y="1298"/>
                  </a:cubicBezTo>
                  <a:cubicBezTo>
                    <a:pt x="1522" y="1308"/>
                    <a:pt x="1535" y="1304"/>
                    <a:pt x="1522" y="1298"/>
                  </a:cubicBezTo>
                  <a:cubicBezTo>
                    <a:pt x="1516" y="1295"/>
                    <a:pt x="1503" y="1292"/>
                    <a:pt x="1503" y="1292"/>
                  </a:cubicBezTo>
                  <a:cubicBezTo>
                    <a:pt x="1490" y="1296"/>
                    <a:pt x="1489" y="1302"/>
                    <a:pt x="1484" y="1314"/>
                  </a:cubicBezTo>
                  <a:cubicBezTo>
                    <a:pt x="1481" y="1335"/>
                    <a:pt x="1481" y="1336"/>
                    <a:pt x="1462" y="1342"/>
                  </a:cubicBezTo>
                  <a:cubicBezTo>
                    <a:pt x="1440" y="1327"/>
                    <a:pt x="1448" y="1284"/>
                    <a:pt x="1421" y="1276"/>
                  </a:cubicBezTo>
                  <a:cubicBezTo>
                    <a:pt x="1421" y="1276"/>
                    <a:pt x="1412" y="1271"/>
                    <a:pt x="1408" y="1278"/>
                  </a:cubicBezTo>
                  <a:cubicBezTo>
                    <a:pt x="1404" y="1286"/>
                    <a:pt x="1403" y="1283"/>
                    <a:pt x="1402" y="1292"/>
                  </a:cubicBezTo>
                  <a:cubicBezTo>
                    <a:pt x="1400" y="1304"/>
                    <a:pt x="1390" y="1319"/>
                    <a:pt x="1383" y="1329"/>
                  </a:cubicBezTo>
                  <a:cubicBezTo>
                    <a:pt x="1378" y="1344"/>
                    <a:pt x="1379" y="1355"/>
                    <a:pt x="1366" y="1364"/>
                  </a:cubicBezTo>
                  <a:cubicBezTo>
                    <a:pt x="1360" y="1383"/>
                    <a:pt x="1361" y="1396"/>
                    <a:pt x="1374" y="1409"/>
                  </a:cubicBezTo>
                  <a:cubicBezTo>
                    <a:pt x="1383" y="1436"/>
                    <a:pt x="1378" y="1447"/>
                    <a:pt x="1355" y="1462"/>
                  </a:cubicBezTo>
                  <a:cubicBezTo>
                    <a:pt x="1351" y="1475"/>
                    <a:pt x="1348" y="1477"/>
                    <a:pt x="1336" y="1481"/>
                  </a:cubicBezTo>
                  <a:cubicBezTo>
                    <a:pt x="1318" y="1465"/>
                    <a:pt x="1305" y="1483"/>
                    <a:pt x="1288" y="1488"/>
                  </a:cubicBezTo>
                  <a:cubicBezTo>
                    <a:pt x="1275" y="1497"/>
                    <a:pt x="1262" y="1499"/>
                    <a:pt x="1247" y="1504"/>
                  </a:cubicBezTo>
                  <a:cubicBezTo>
                    <a:pt x="1244" y="1505"/>
                    <a:pt x="1238" y="1507"/>
                    <a:pt x="1238" y="1507"/>
                  </a:cubicBezTo>
                  <a:cubicBezTo>
                    <a:pt x="1235" y="1524"/>
                    <a:pt x="1234" y="1547"/>
                    <a:pt x="1222" y="1561"/>
                  </a:cubicBezTo>
                  <a:cubicBezTo>
                    <a:pt x="1216" y="1569"/>
                    <a:pt x="1207" y="1572"/>
                    <a:pt x="1200" y="1580"/>
                  </a:cubicBezTo>
                  <a:cubicBezTo>
                    <a:pt x="1188" y="1577"/>
                    <a:pt x="1190" y="1584"/>
                    <a:pt x="1178" y="1580"/>
                  </a:cubicBezTo>
                  <a:cubicBezTo>
                    <a:pt x="1186" y="1606"/>
                    <a:pt x="1172" y="1585"/>
                    <a:pt x="1155" y="1602"/>
                  </a:cubicBezTo>
                  <a:cubicBezTo>
                    <a:pt x="1130" y="1594"/>
                    <a:pt x="1139" y="1599"/>
                    <a:pt x="1124" y="1589"/>
                  </a:cubicBezTo>
                  <a:cubicBezTo>
                    <a:pt x="1113" y="1598"/>
                    <a:pt x="1104" y="1606"/>
                    <a:pt x="1092" y="1614"/>
                  </a:cubicBezTo>
                  <a:cubicBezTo>
                    <a:pt x="1083" y="1608"/>
                    <a:pt x="1074" y="1605"/>
                    <a:pt x="1064" y="1602"/>
                  </a:cubicBezTo>
                  <a:cubicBezTo>
                    <a:pt x="1055" y="1610"/>
                    <a:pt x="1054" y="1616"/>
                    <a:pt x="1051" y="1627"/>
                  </a:cubicBezTo>
                  <a:cubicBezTo>
                    <a:pt x="1052" y="1630"/>
                    <a:pt x="1055" y="1633"/>
                    <a:pt x="1054" y="1636"/>
                  </a:cubicBezTo>
                  <a:cubicBezTo>
                    <a:pt x="1052" y="1640"/>
                    <a:pt x="1033" y="1648"/>
                    <a:pt x="1029" y="1649"/>
                  </a:cubicBezTo>
                  <a:cubicBezTo>
                    <a:pt x="1021" y="1656"/>
                    <a:pt x="1017" y="1662"/>
                    <a:pt x="1007" y="1665"/>
                  </a:cubicBezTo>
                  <a:cubicBezTo>
                    <a:pt x="997" y="1674"/>
                    <a:pt x="991" y="1685"/>
                    <a:pt x="981" y="1693"/>
                  </a:cubicBezTo>
                  <a:cubicBezTo>
                    <a:pt x="977" y="1706"/>
                    <a:pt x="975" y="1719"/>
                    <a:pt x="965" y="1728"/>
                  </a:cubicBezTo>
                  <a:cubicBezTo>
                    <a:pt x="956" y="1757"/>
                    <a:pt x="967" y="1793"/>
                    <a:pt x="934" y="1804"/>
                  </a:cubicBezTo>
                  <a:cubicBezTo>
                    <a:pt x="910" y="1801"/>
                    <a:pt x="885" y="1798"/>
                    <a:pt x="861" y="1795"/>
                  </a:cubicBezTo>
                  <a:cubicBezTo>
                    <a:pt x="849" y="1781"/>
                    <a:pt x="838" y="1773"/>
                    <a:pt x="823" y="1763"/>
                  </a:cubicBezTo>
                  <a:cubicBezTo>
                    <a:pt x="813" y="1748"/>
                    <a:pt x="803" y="1755"/>
                    <a:pt x="788" y="1760"/>
                  </a:cubicBezTo>
                  <a:cubicBezTo>
                    <a:pt x="765" y="1752"/>
                    <a:pt x="777" y="1719"/>
                    <a:pt x="788" y="1703"/>
                  </a:cubicBezTo>
                  <a:cubicBezTo>
                    <a:pt x="791" y="1693"/>
                    <a:pt x="795" y="1684"/>
                    <a:pt x="798" y="1674"/>
                  </a:cubicBezTo>
                  <a:cubicBezTo>
                    <a:pt x="796" y="1666"/>
                    <a:pt x="786" y="1627"/>
                    <a:pt x="785" y="1627"/>
                  </a:cubicBezTo>
                  <a:cubicBezTo>
                    <a:pt x="779" y="1625"/>
                    <a:pt x="766" y="1621"/>
                    <a:pt x="766" y="1621"/>
                  </a:cubicBezTo>
                  <a:cubicBezTo>
                    <a:pt x="743" y="1625"/>
                    <a:pt x="735" y="1630"/>
                    <a:pt x="722" y="1649"/>
                  </a:cubicBezTo>
                  <a:cubicBezTo>
                    <a:pt x="697" y="1643"/>
                    <a:pt x="700" y="1666"/>
                    <a:pt x="696" y="1687"/>
                  </a:cubicBezTo>
                  <a:cubicBezTo>
                    <a:pt x="694" y="1713"/>
                    <a:pt x="691" y="1731"/>
                    <a:pt x="684" y="1754"/>
                  </a:cubicBezTo>
                  <a:cubicBezTo>
                    <a:pt x="680" y="1789"/>
                    <a:pt x="669" y="1792"/>
                    <a:pt x="633" y="1795"/>
                  </a:cubicBezTo>
                  <a:cubicBezTo>
                    <a:pt x="623" y="1798"/>
                    <a:pt x="618" y="1804"/>
                    <a:pt x="608" y="1807"/>
                  </a:cubicBezTo>
                  <a:cubicBezTo>
                    <a:pt x="583" y="1805"/>
                    <a:pt x="553" y="1806"/>
                    <a:pt x="529" y="1798"/>
                  </a:cubicBezTo>
                  <a:cubicBezTo>
                    <a:pt x="524" y="1794"/>
                    <a:pt x="518" y="1792"/>
                    <a:pt x="513" y="1788"/>
                  </a:cubicBezTo>
                  <a:cubicBezTo>
                    <a:pt x="510" y="1786"/>
                    <a:pt x="509" y="1782"/>
                    <a:pt x="507" y="1779"/>
                  </a:cubicBezTo>
                  <a:cubicBezTo>
                    <a:pt x="505" y="1777"/>
                    <a:pt x="502" y="1775"/>
                    <a:pt x="500" y="1773"/>
                  </a:cubicBezTo>
                  <a:cubicBezTo>
                    <a:pt x="502" y="1747"/>
                    <a:pt x="496" y="1719"/>
                    <a:pt x="525" y="1709"/>
                  </a:cubicBezTo>
                  <a:cubicBezTo>
                    <a:pt x="534" y="1701"/>
                    <a:pt x="537" y="1693"/>
                    <a:pt x="548" y="1687"/>
                  </a:cubicBezTo>
                  <a:cubicBezTo>
                    <a:pt x="554" y="1678"/>
                    <a:pt x="559" y="1672"/>
                    <a:pt x="567" y="1665"/>
                  </a:cubicBezTo>
                  <a:cubicBezTo>
                    <a:pt x="563" y="1631"/>
                    <a:pt x="563" y="1624"/>
                    <a:pt x="548" y="1598"/>
                  </a:cubicBezTo>
                  <a:cubicBezTo>
                    <a:pt x="533" y="1604"/>
                    <a:pt x="493" y="1622"/>
                    <a:pt x="484" y="1633"/>
                  </a:cubicBezTo>
                  <a:cubicBezTo>
                    <a:pt x="478" y="1640"/>
                    <a:pt x="459" y="1646"/>
                    <a:pt x="459" y="1646"/>
                  </a:cubicBezTo>
                  <a:cubicBezTo>
                    <a:pt x="445" y="1642"/>
                    <a:pt x="432" y="1636"/>
                    <a:pt x="418" y="1633"/>
                  </a:cubicBezTo>
                  <a:cubicBezTo>
                    <a:pt x="403" y="1634"/>
                    <a:pt x="380" y="1627"/>
                    <a:pt x="374" y="1640"/>
                  </a:cubicBezTo>
                  <a:cubicBezTo>
                    <a:pt x="370" y="1650"/>
                    <a:pt x="389" y="1668"/>
                    <a:pt x="389" y="1668"/>
                  </a:cubicBezTo>
                  <a:cubicBezTo>
                    <a:pt x="384" y="1685"/>
                    <a:pt x="373" y="1685"/>
                    <a:pt x="358" y="1690"/>
                  </a:cubicBezTo>
                  <a:cubicBezTo>
                    <a:pt x="333" y="1684"/>
                    <a:pt x="345" y="1684"/>
                    <a:pt x="332" y="1671"/>
                  </a:cubicBezTo>
                  <a:cubicBezTo>
                    <a:pt x="324" y="1663"/>
                    <a:pt x="304" y="1659"/>
                    <a:pt x="294" y="1655"/>
                  </a:cubicBezTo>
                  <a:cubicBezTo>
                    <a:pt x="287" y="1634"/>
                    <a:pt x="299" y="1614"/>
                    <a:pt x="269" y="1605"/>
                  </a:cubicBezTo>
                  <a:cubicBezTo>
                    <a:pt x="266" y="1602"/>
                    <a:pt x="260" y="1594"/>
                    <a:pt x="256" y="1592"/>
                  </a:cubicBezTo>
                  <a:cubicBezTo>
                    <a:pt x="250" y="1589"/>
                    <a:pt x="237" y="1586"/>
                    <a:pt x="237" y="1586"/>
                  </a:cubicBezTo>
                  <a:cubicBezTo>
                    <a:pt x="222" y="1562"/>
                    <a:pt x="232" y="1568"/>
                    <a:pt x="209" y="1564"/>
                  </a:cubicBezTo>
                  <a:cubicBezTo>
                    <a:pt x="190" y="1541"/>
                    <a:pt x="188" y="1528"/>
                    <a:pt x="215" y="1510"/>
                  </a:cubicBezTo>
                  <a:cubicBezTo>
                    <a:pt x="232" y="1486"/>
                    <a:pt x="224" y="1481"/>
                    <a:pt x="222" y="1443"/>
                  </a:cubicBezTo>
                  <a:cubicBezTo>
                    <a:pt x="197" y="1453"/>
                    <a:pt x="190" y="1451"/>
                    <a:pt x="155" y="1453"/>
                  </a:cubicBezTo>
                  <a:cubicBezTo>
                    <a:pt x="144" y="1456"/>
                    <a:pt x="134" y="1459"/>
                    <a:pt x="124" y="1462"/>
                  </a:cubicBezTo>
                  <a:cubicBezTo>
                    <a:pt x="112" y="1474"/>
                    <a:pt x="102" y="1476"/>
                    <a:pt x="86" y="1481"/>
                  </a:cubicBezTo>
                  <a:cubicBezTo>
                    <a:pt x="64" y="1462"/>
                    <a:pt x="88" y="1427"/>
                    <a:pt x="57" y="1418"/>
                  </a:cubicBezTo>
                  <a:cubicBezTo>
                    <a:pt x="53" y="1406"/>
                    <a:pt x="45" y="1394"/>
                    <a:pt x="38" y="1383"/>
                  </a:cubicBezTo>
                  <a:cubicBezTo>
                    <a:pt x="45" y="1361"/>
                    <a:pt x="49" y="1324"/>
                    <a:pt x="25" y="1317"/>
                  </a:cubicBezTo>
                  <a:cubicBezTo>
                    <a:pt x="18" y="1296"/>
                    <a:pt x="14" y="1263"/>
                    <a:pt x="0" y="1247"/>
                  </a:cubicBezTo>
                  <a:cubicBezTo>
                    <a:pt x="2" y="1238"/>
                    <a:pt x="1" y="1231"/>
                    <a:pt x="13" y="1231"/>
                  </a:cubicBezTo>
                  <a:cubicBezTo>
                    <a:pt x="22" y="1231"/>
                    <a:pt x="30" y="1243"/>
                    <a:pt x="38" y="1247"/>
                  </a:cubicBezTo>
                  <a:cubicBezTo>
                    <a:pt x="57" y="1256"/>
                    <a:pt x="73" y="1255"/>
                    <a:pt x="95" y="1257"/>
                  </a:cubicBezTo>
                  <a:cubicBezTo>
                    <a:pt x="105" y="1260"/>
                    <a:pt x="124" y="1266"/>
                    <a:pt x="124" y="1266"/>
                  </a:cubicBezTo>
                  <a:cubicBezTo>
                    <a:pt x="163" y="1265"/>
                    <a:pt x="202" y="1266"/>
                    <a:pt x="241" y="1263"/>
                  </a:cubicBezTo>
                  <a:cubicBezTo>
                    <a:pt x="248" y="1263"/>
                    <a:pt x="260" y="1257"/>
                    <a:pt x="260" y="1257"/>
                  </a:cubicBezTo>
                  <a:cubicBezTo>
                    <a:pt x="333" y="1263"/>
                    <a:pt x="307" y="1258"/>
                    <a:pt x="342" y="1266"/>
                  </a:cubicBezTo>
                  <a:cubicBezTo>
                    <a:pt x="357" y="1284"/>
                    <a:pt x="382" y="1291"/>
                    <a:pt x="402" y="1304"/>
                  </a:cubicBezTo>
                  <a:cubicBezTo>
                    <a:pt x="408" y="1314"/>
                    <a:pt x="423" y="1324"/>
                    <a:pt x="434" y="1329"/>
                  </a:cubicBezTo>
                  <a:cubicBezTo>
                    <a:pt x="441" y="1332"/>
                    <a:pt x="456" y="1336"/>
                    <a:pt x="456" y="1336"/>
                  </a:cubicBezTo>
                  <a:cubicBezTo>
                    <a:pt x="468" y="1344"/>
                    <a:pt x="477" y="1345"/>
                    <a:pt x="491" y="1348"/>
                  </a:cubicBezTo>
                  <a:cubicBezTo>
                    <a:pt x="500" y="1352"/>
                    <a:pt x="509" y="1355"/>
                    <a:pt x="519" y="1358"/>
                  </a:cubicBezTo>
                  <a:cubicBezTo>
                    <a:pt x="541" y="1357"/>
                    <a:pt x="564" y="1355"/>
                    <a:pt x="586" y="1355"/>
                  </a:cubicBezTo>
                  <a:cubicBezTo>
                    <a:pt x="592" y="1355"/>
                    <a:pt x="600" y="1354"/>
                    <a:pt x="605" y="1358"/>
                  </a:cubicBezTo>
                  <a:cubicBezTo>
                    <a:pt x="610" y="1362"/>
                    <a:pt x="600" y="1371"/>
                    <a:pt x="598" y="1377"/>
                  </a:cubicBezTo>
                  <a:cubicBezTo>
                    <a:pt x="606" y="1401"/>
                    <a:pt x="639" y="1383"/>
                    <a:pt x="652" y="1371"/>
                  </a:cubicBezTo>
                  <a:cubicBezTo>
                    <a:pt x="654" y="1369"/>
                    <a:pt x="655" y="1366"/>
                    <a:pt x="658" y="1364"/>
                  </a:cubicBezTo>
                  <a:cubicBezTo>
                    <a:pt x="661" y="1362"/>
                    <a:pt x="665" y="1362"/>
                    <a:pt x="668" y="1361"/>
                  </a:cubicBezTo>
                  <a:cubicBezTo>
                    <a:pt x="683" y="1351"/>
                    <a:pt x="695" y="1345"/>
                    <a:pt x="712" y="1339"/>
                  </a:cubicBezTo>
                  <a:cubicBezTo>
                    <a:pt x="721" y="1331"/>
                    <a:pt x="719" y="1321"/>
                    <a:pt x="728" y="1314"/>
                  </a:cubicBezTo>
                  <a:cubicBezTo>
                    <a:pt x="744" y="1301"/>
                    <a:pt x="769" y="1299"/>
                    <a:pt x="788" y="1292"/>
                  </a:cubicBezTo>
                  <a:cubicBezTo>
                    <a:pt x="798" y="1288"/>
                    <a:pt x="806" y="1282"/>
                    <a:pt x="817" y="1279"/>
                  </a:cubicBezTo>
                  <a:cubicBezTo>
                    <a:pt x="823" y="1277"/>
                    <a:pt x="836" y="1273"/>
                    <a:pt x="836" y="1273"/>
                  </a:cubicBezTo>
                  <a:cubicBezTo>
                    <a:pt x="889" y="1276"/>
                    <a:pt x="919" y="1278"/>
                    <a:pt x="975" y="1276"/>
                  </a:cubicBezTo>
                  <a:cubicBezTo>
                    <a:pt x="988" y="1273"/>
                    <a:pt x="996" y="1270"/>
                    <a:pt x="1007" y="1263"/>
                  </a:cubicBezTo>
                  <a:cubicBezTo>
                    <a:pt x="1013" y="1245"/>
                    <a:pt x="1032" y="1252"/>
                    <a:pt x="1048" y="1247"/>
                  </a:cubicBezTo>
                  <a:cubicBezTo>
                    <a:pt x="1062" y="1238"/>
                    <a:pt x="1069" y="1236"/>
                    <a:pt x="1079" y="1222"/>
                  </a:cubicBezTo>
                  <a:cubicBezTo>
                    <a:pt x="1083" y="1197"/>
                    <a:pt x="1085" y="1179"/>
                    <a:pt x="1111" y="1171"/>
                  </a:cubicBezTo>
                  <a:cubicBezTo>
                    <a:pt x="1118" y="1161"/>
                    <a:pt x="1132" y="1154"/>
                    <a:pt x="1143" y="1149"/>
                  </a:cubicBezTo>
                  <a:cubicBezTo>
                    <a:pt x="1149" y="1146"/>
                    <a:pt x="1162" y="1143"/>
                    <a:pt x="1162" y="1143"/>
                  </a:cubicBezTo>
                  <a:cubicBezTo>
                    <a:pt x="1175" y="1127"/>
                    <a:pt x="1174" y="1102"/>
                    <a:pt x="1158" y="1089"/>
                  </a:cubicBezTo>
                  <a:cubicBezTo>
                    <a:pt x="1150" y="1063"/>
                    <a:pt x="1162" y="1092"/>
                    <a:pt x="1146" y="1076"/>
                  </a:cubicBezTo>
                  <a:cubicBezTo>
                    <a:pt x="1141" y="1071"/>
                    <a:pt x="1142" y="1063"/>
                    <a:pt x="1139" y="1057"/>
                  </a:cubicBezTo>
                  <a:cubicBezTo>
                    <a:pt x="1142" y="1030"/>
                    <a:pt x="1140" y="988"/>
                    <a:pt x="1171" y="978"/>
                  </a:cubicBezTo>
                  <a:cubicBezTo>
                    <a:pt x="1188" y="982"/>
                    <a:pt x="1204" y="979"/>
                    <a:pt x="1222" y="981"/>
                  </a:cubicBezTo>
                  <a:cubicBezTo>
                    <a:pt x="1240" y="989"/>
                    <a:pt x="1259" y="990"/>
                    <a:pt x="1276" y="1000"/>
                  </a:cubicBezTo>
                  <a:cubicBezTo>
                    <a:pt x="1283" y="1025"/>
                    <a:pt x="1315" y="1007"/>
                    <a:pt x="1333" y="1000"/>
                  </a:cubicBezTo>
                  <a:cubicBezTo>
                    <a:pt x="1340" y="990"/>
                    <a:pt x="1346" y="990"/>
                    <a:pt x="1355" y="981"/>
                  </a:cubicBezTo>
                  <a:cubicBezTo>
                    <a:pt x="1356" y="971"/>
                    <a:pt x="1355" y="960"/>
                    <a:pt x="1358" y="950"/>
                  </a:cubicBezTo>
                  <a:cubicBezTo>
                    <a:pt x="1359" y="947"/>
                    <a:pt x="1364" y="949"/>
                    <a:pt x="1367" y="947"/>
                  </a:cubicBezTo>
                  <a:cubicBezTo>
                    <a:pt x="1375" y="942"/>
                    <a:pt x="1393" y="934"/>
                    <a:pt x="1393" y="934"/>
                  </a:cubicBezTo>
                  <a:cubicBezTo>
                    <a:pt x="1395" y="931"/>
                    <a:pt x="1396" y="926"/>
                    <a:pt x="1399" y="924"/>
                  </a:cubicBezTo>
                  <a:cubicBezTo>
                    <a:pt x="1405" y="920"/>
                    <a:pt x="1418" y="918"/>
                    <a:pt x="1418" y="918"/>
                  </a:cubicBezTo>
                  <a:cubicBezTo>
                    <a:pt x="1422" y="905"/>
                    <a:pt x="1438" y="901"/>
                    <a:pt x="1450" y="896"/>
                  </a:cubicBezTo>
                  <a:cubicBezTo>
                    <a:pt x="1456" y="893"/>
                    <a:pt x="1469" y="890"/>
                    <a:pt x="1469" y="890"/>
                  </a:cubicBezTo>
                  <a:cubicBezTo>
                    <a:pt x="1471" y="888"/>
                    <a:pt x="1472" y="885"/>
                    <a:pt x="1475" y="883"/>
                  </a:cubicBezTo>
                  <a:cubicBezTo>
                    <a:pt x="1478" y="881"/>
                    <a:pt x="1482" y="882"/>
                    <a:pt x="1484" y="880"/>
                  </a:cubicBezTo>
                  <a:cubicBezTo>
                    <a:pt x="1489" y="876"/>
                    <a:pt x="1490" y="869"/>
                    <a:pt x="1494" y="864"/>
                  </a:cubicBezTo>
                  <a:cubicBezTo>
                    <a:pt x="1498" y="852"/>
                    <a:pt x="1495" y="845"/>
                    <a:pt x="1491" y="833"/>
                  </a:cubicBezTo>
                  <a:cubicBezTo>
                    <a:pt x="1504" y="792"/>
                    <a:pt x="1535" y="803"/>
                    <a:pt x="1576" y="798"/>
                  </a:cubicBezTo>
                  <a:cubicBezTo>
                    <a:pt x="1578" y="796"/>
                    <a:pt x="1580" y="793"/>
                    <a:pt x="1583" y="791"/>
                  </a:cubicBezTo>
                  <a:cubicBezTo>
                    <a:pt x="1586" y="789"/>
                    <a:pt x="1590" y="790"/>
                    <a:pt x="1592" y="788"/>
                  </a:cubicBezTo>
                  <a:cubicBezTo>
                    <a:pt x="1600" y="781"/>
                    <a:pt x="1604" y="772"/>
                    <a:pt x="1614" y="766"/>
                  </a:cubicBezTo>
                  <a:cubicBezTo>
                    <a:pt x="1621" y="745"/>
                    <a:pt x="1645" y="752"/>
                    <a:pt x="1665" y="750"/>
                  </a:cubicBezTo>
                  <a:cubicBezTo>
                    <a:pt x="1675" y="743"/>
                    <a:pt x="1691" y="736"/>
                    <a:pt x="1703" y="734"/>
                  </a:cubicBezTo>
                  <a:cubicBezTo>
                    <a:pt x="1718" y="731"/>
                    <a:pt x="1747" y="728"/>
                    <a:pt x="1747" y="728"/>
                  </a:cubicBezTo>
                  <a:cubicBezTo>
                    <a:pt x="1746" y="716"/>
                    <a:pt x="1748" y="704"/>
                    <a:pt x="1744" y="693"/>
                  </a:cubicBezTo>
                  <a:cubicBezTo>
                    <a:pt x="1743" y="689"/>
                    <a:pt x="1737" y="690"/>
                    <a:pt x="1734" y="687"/>
                  </a:cubicBezTo>
                  <a:cubicBezTo>
                    <a:pt x="1732" y="685"/>
                    <a:pt x="1733" y="680"/>
                    <a:pt x="1731" y="678"/>
                  </a:cubicBezTo>
                  <a:cubicBezTo>
                    <a:pt x="1725" y="671"/>
                    <a:pt x="1708" y="659"/>
                    <a:pt x="1700" y="655"/>
                  </a:cubicBezTo>
                  <a:cubicBezTo>
                    <a:pt x="1690" y="632"/>
                    <a:pt x="1682" y="622"/>
                    <a:pt x="1659" y="614"/>
                  </a:cubicBezTo>
                  <a:cubicBezTo>
                    <a:pt x="1642" y="600"/>
                    <a:pt x="1623" y="605"/>
                    <a:pt x="1605" y="611"/>
                  </a:cubicBezTo>
                  <a:cubicBezTo>
                    <a:pt x="1588" y="625"/>
                    <a:pt x="1579" y="622"/>
                    <a:pt x="1554" y="624"/>
                  </a:cubicBezTo>
                  <a:cubicBezTo>
                    <a:pt x="1563" y="651"/>
                    <a:pt x="1524" y="635"/>
                    <a:pt x="1510" y="633"/>
                  </a:cubicBezTo>
                  <a:cubicBezTo>
                    <a:pt x="1496" y="634"/>
                    <a:pt x="1482" y="632"/>
                    <a:pt x="1469" y="636"/>
                  </a:cubicBezTo>
                  <a:cubicBezTo>
                    <a:pt x="1462" y="638"/>
                    <a:pt x="1463" y="649"/>
                    <a:pt x="1459" y="655"/>
                  </a:cubicBezTo>
                  <a:cubicBezTo>
                    <a:pt x="1452" y="664"/>
                    <a:pt x="1444" y="665"/>
                    <a:pt x="1434" y="668"/>
                  </a:cubicBezTo>
                  <a:cubicBezTo>
                    <a:pt x="1430" y="657"/>
                    <a:pt x="1427" y="645"/>
                    <a:pt x="1424" y="633"/>
                  </a:cubicBezTo>
                  <a:cubicBezTo>
                    <a:pt x="1422" y="625"/>
                    <a:pt x="1418" y="608"/>
                    <a:pt x="1418" y="608"/>
                  </a:cubicBezTo>
                  <a:cubicBezTo>
                    <a:pt x="1421" y="589"/>
                    <a:pt x="1427" y="553"/>
                    <a:pt x="1440" y="538"/>
                  </a:cubicBezTo>
                  <a:cubicBezTo>
                    <a:pt x="1451" y="504"/>
                    <a:pt x="1433" y="433"/>
                    <a:pt x="1478" y="418"/>
                  </a:cubicBezTo>
                  <a:cubicBezTo>
                    <a:pt x="1482" y="419"/>
                    <a:pt x="1487" y="419"/>
                    <a:pt x="1491" y="421"/>
                  </a:cubicBezTo>
                  <a:cubicBezTo>
                    <a:pt x="1494" y="422"/>
                    <a:pt x="1494" y="427"/>
                    <a:pt x="1497" y="428"/>
                  </a:cubicBezTo>
                  <a:cubicBezTo>
                    <a:pt x="1512" y="433"/>
                    <a:pt x="1530" y="432"/>
                    <a:pt x="1545" y="437"/>
                  </a:cubicBezTo>
                  <a:cubicBezTo>
                    <a:pt x="1565" y="450"/>
                    <a:pt x="1547" y="459"/>
                    <a:pt x="1576" y="446"/>
                  </a:cubicBezTo>
                  <a:cubicBezTo>
                    <a:pt x="1580" y="434"/>
                    <a:pt x="1588" y="422"/>
                    <a:pt x="1598" y="415"/>
                  </a:cubicBezTo>
                  <a:cubicBezTo>
                    <a:pt x="1604" y="400"/>
                    <a:pt x="1608" y="393"/>
                    <a:pt x="1621" y="383"/>
                  </a:cubicBezTo>
                  <a:cubicBezTo>
                    <a:pt x="1627" y="379"/>
                    <a:pt x="1640" y="371"/>
                    <a:pt x="1640" y="371"/>
                  </a:cubicBezTo>
                  <a:cubicBezTo>
                    <a:pt x="1644" y="358"/>
                    <a:pt x="1643" y="355"/>
                    <a:pt x="1633" y="345"/>
                  </a:cubicBezTo>
                  <a:cubicBezTo>
                    <a:pt x="1628" y="330"/>
                    <a:pt x="1622" y="320"/>
                    <a:pt x="1640" y="314"/>
                  </a:cubicBezTo>
                  <a:cubicBezTo>
                    <a:pt x="1649" y="303"/>
                    <a:pt x="1651" y="293"/>
                    <a:pt x="1655" y="279"/>
                  </a:cubicBezTo>
                  <a:cubicBezTo>
                    <a:pt x="1656" y="275"/>
                    <a:pt x="1659" y="266"/>
                    <a:pt x="1659" y="266"/>
                  </a:cubicBezTo>
                  <a:cubicBezTo>
                    <a:pt x="1660" y="251"/>
                    <a:pt x="1652" y="207"/>
                    <a:pt x="1674" y="200"/>
                  </a:cubicBezTo>
                  <a:cubicBezTo>
                    <a:pt x="1678" y="186"/>
                    <a:pt x="1685" y="177"/>
                    <a:pt x="1693" y="165"/>
                  </a:cubicBezTo>
                  <a:cubicBezTo>
                    <a:pt x="1697" y="151"/>
                    <a:pt x="1705" y="140"/>
                    <a:pt x="1709" y="127"/>
                  </a:cubicBezTo>
                  <a:cubicBezTo>
                    <a:pt x="1691" y="115"/>
                    <a:pt x="1698" y="86"/>
                    <a:pt x="1693" y="83"/>
                  </a:cubicBezTo>
                  <a:cubicBezTo>
                    <a:pt x="1679" y="74"/>
                    <a:pt x="1658" y="84"/>
                    <a:pt x="1643" y="76"/>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19" name="Freeform 39"/>
            <p:cNvSpPr>
              <a:spLocks/>
            </p:cNvSpPr>
            <p:nvPr/>
          </p:nvSpPr>
          <p:spPr bwMode="auto">
            <a:xfrm>
              <a:off x="9613" y="6561"/>
              <a:ext cx="2140" cy="1948"/>
            </a:xfrm>
            <a:custGeom>
              <a:avLst/>
              <a:gdLst/>
              <a:ahLst/>
              <a:cxnLst>
                <a:cxn ang="0">
                  <a:pos x="36" y="30"/>
                </a:cxn>
                <a:cxn ang="0">
                  <a:pos x="144" y="4"/>
                </a:cxn>
                <a:cxn ang="0">
                  <a:pos x="264" y="22"/>
                </a:cxn>
                <a:cxn ang="0">
                  <a:pos x="336" y="92"/>
                </a:cxn>
                <a:cxn ang="0">
                  <a:pos x="362" y="128"/>
                </a:cxn>
                <a:cxn ang="0">
                  <a:pos x="390" y="158"/>
                </a:cxn>
                <a:cxn ang="0">
                  <a:pos x="414" y="198"/>
                </a:cxn>
                <a:cxn ang="0">
                  <a:pos x="442" y="218"/>
                </a:cxn>
                <a:cxn ang="0">
                  <a:pos x="502" y="348"/>
                </a:cxn>
                <a:cxn ang="0">
                  <a:pos x="664" y="360"/>
                </a:cxn>
                <a:cxn ang="0">
                  <a:pos x="752" y="428"/>
                </a:cxn>
                <a:cxn ang="0">
                  <a:pos x="798" y="498"/>
                </a:cxn>
                <a:cxn ang="0">
                  <a:pos x="910" y="482"/>
                </a:cxn>
                <a:cxn ang="0">
                  <a:pos x="940" y="432"/>
                </a:cxn>
                <a:cxn ang="0">
                  <a:pos x="984" y="358"/>
                </a:cxn>
                <a:cxn ang="0">
                  <a:pos x="1058" y="356"/>
                </a:cxn>
                <a:cxn ang="0">
                  <a:pos x="1046" y="386"/>
                </a:cxn>
                <a:cxn ang="0">
                  <a:pos x="1062" y="518"/>
                </a:cxn>
                <a:cxn ang="0">
                  <a:pos x="1060" y="698"/>
                </a:cxn>
                <a:cxn ang="0">
                  <a:pos x="948" y="740"/>
                </a:cxn>
                <a:cxn ang="0">
                  <a:pos x="936" y="824"/>
                </a:cxn>
                <a:cxn ang="0">
                  <a:pos x="946" y="954"/>
                </a:cxn>
                <a:cxn ang="0">
                  <a:pos x="888" y="904"/>
                </a:cxn>
                <a:cxn ang="0">
                  <a:pos x="848" y="906"/>
                </a:cxn>
                <a:cxn ang="0">
                  <a:pos x="816" y="940"/>
                </a:cxn>
                <a:cxn ang="0">
                  <a:pos x="804" y="974"/>
                </a:cxn>
                <a:cxn ang="0">
                  <a:pos x="746" y="928"/>
                </a:cxn>
                <a:cxn ang="0">
                  <a:pos x="712" y="900"/>
                </a:cxn>
                <a:cxn ang="0">
                  <a:pos x="686" y="928"/>
                </a:cxn>
                <a:cxn ang="0">
                  <a:pos x="610" y="878"/>
                </a:cxn>
                <a:cxn ang="0">
                  <a:pos x="582" y="852"/>
                </a:cxn>
                <a:cxn ang="0">
                  <a:pos x="498" y="820"/>
                </a:cxn>
                <a:cxn ang="0">
                  <a:pos x="440" y="828"/>
                </a:cxn>
                <a:cxn ang="0">
                  <a:pos x="364" y="826"/>
                </a:cxn>
                <a:cxn ang="0">
                  <a:pos x="272" y="762"/>
                </a:cxn>
                <a:cxn ang="0">
                  <a:pos x="300" y="700"/>
                </a:cxn>
                <a:cxn ang="0">
                  <a:pos x="246" y="700"/>
                </a:cxn>
                <a:cxn ang="0">
                  <a:pos x="222" y="664"/>
                </a:cxn>
                <a:cxn ang="0">
                  <a:pos x="236" y="612"/>
                </a:cxn>
                <a:cxn ang="0">
                  <a:pos x="290" y="524"/>
                </a:cxn>
                <a:cxn ang="0">
                  <a:pos x="326" y="566"/>
                </a:cxn>
                <a:cxn ang="0">
                  <a:pos x="326" y="476"/>
                </a:cxn>
                <a:cxn ang="0">
                  <a:pos x="348" y="422"/>
                </a:cxn>
                <a:cxn ang="0">
                  <a:pos x="334" y="360"/>
                </a:cxn>
                <a:cxn ang="0">
                  <a:pos x="360" y="248"/>
                </a:cxn>
                <a:cxn ang="0">
                  <a:pos x="306" y="172"/>
                </a:cxn>
                <a:cxn ang="0">
                  <a:pos x="242" y="202"/>
                </a:cxn>
                <a:cxn ang="0">
                  <a:pos x="138" y="206"/>
                </a:cxn>
                <a:cxn ang="0">
                  <a:pos x="84" y="128"/>
                </a:cxn>
                <a:cxn ang="0">
                  <a:pos x="62" y="138"/>
                </a:cxn>
                <a:cxn ang="0">
                  <a:pos x="0" y="106"/>
                </a:cxn>
              </a:cxnLst>
              <a:rect l="0" t="0" r="r" b="b"/>
              <a:pathLst>
                <a:path w="1070" h="974">
                  <a:moveTo>
                    <a:pt x="5" y="38"/>
                  </a:moveTo>
                  <a:cubicBezTo>
                    <a:pt x="11" y="36"/>
                    <a:pt x="24" y="34"/>
                    <a:pt x="30" y="32"/>
                  </a:cubicBezTo>
                  <a:cubicBezTo>
                    <a:pt x="32" y="31"/>
                    <a:pt x="36" y="30"/>
                    <a:pt x="36" y="30"/>
                  </a:cubicBezTo>
                  <a:cubicBezTo>
                    <a:pt x="48" y="12"/>
                    <a:pt x="47" y="16"/>
                    <a:pt x="72" y="14"/>
                  </a:cubicBezTo>
                  <a:cubicBezTo>
                    <a:pt x="88" y="9"/>
                    <a:pt x="104" y="9"/>
                    <a:pt x="118" y="0"/>
                  </a:cubicBezTo>
                  <a:cubicBezTo>
                    <a:pt x="121" y="0"/>
                    <a:pt x="138" y="0"/>
                    <a:pt x="144" y="4"/>
                  </a:cubicBezTo>
                  <a:cubicBezTo>
                    <a:pt x="148" y="6"/>
                    <a:pt x="151" y="12"/>
                    <a:pt x="156" y="12"/>
                  </a:cubicBezTo>
                  <a:cubicBezTo>
                    <a:pt x="190" y="15"/>
                    <a:pt x="172" y="13"/>
                    <a:pt x="210" y="16"/>
                  </a:cubicBezTo>
                  <a:cubicBezTo>
                    <a:pt x="228" y="19"/>
                    <a:pt x="247" y="16"/>
                    <a:pt x="264" y="22"/>
                  </a:cubicBezTo>
                  <a:cubicBezTo>
                    <a:pt x="267" y="26"/>
                    <a:pt x="268" y="31"/>
                    <a:pt x="272" y="34"/>
                  </a:cubicBezTo>
                  <a:cubicBezTo>
                    <a:pt x="276" y="37"/>
                    <a:pt x="284" y="42"/>
                    <a:pt x="284" y="42"/>
                  </a:cubicBezTo>
                  <a:cubicBezTo>
                    <a:pt x="302" y="69"/>
                    <a:pt x="303" y="81"/>
                    <a:pt x="336" y="92"/>
                  </a:cubicBezTo>
                  <a:cubicBezTo>
                    <a:pt x="337" y="94"/>
                    <a:pt x="338" y="96"/>
                    <a:pt x="340" y="98"/>
                  </a:cubicBezTo>
                  <a:cubicBezTo>
                    <a:pt x="342" y="99"/>
                    <a:pt x="345" y="99"/>
                    <a:pt x="346" y="100"/>
                  </a:cubicBezTo>
                  <a:cubicBezTo>
                    <a:pt x="354" y="108"/>
                    <a:pt x="351" y="121"/>
                    <a:pt x="362" y="128"/>
                  </a:cubicBezTo>
                  <a:cubicBezTo>
                    <a:pt x="363" y="130"/>
                    <a:pt x="364" y="132"/>
                    <a:pt x="366" y="134"/>
                  </a:cubicBezTo>
                  <a:cubicBezTo>
                    <a:pt x="368" y="135"/>
                    <a:pt x="371" y="135"/>
                    <a:pt x="372" y="136"/>
                  </a:cubicBezTo>
                  <a:cubicBezTo>
                    <a:pt x="380" y="144"/>
                    <a:pt x="381" y="152"/>
                    <a:pt x="390" y="158"/>
                  </a:cubicBezTo>
                  <a:cubicBezTo>
                    <a:pt x="391" y="160"/>
                    <a:pt x="391" y="162"/>
                    <a:pt x="392" y="164"/>
                  </a:cubicBezTo>
                  <a:cubicBezTo>
                    <a:pt x="394" y="166"/>
                    <a:pt x="397" y="166"/>
                    <a:pt x="398" y="168"/>
                  </a:cubicBezTo>
                  <a:cubicBezTo>
                    <a:pt x="402" y="175"/>
                    <a:pt x="405" y="195"/>
                    <a:pt x="414" y="198"/>
                  </a:cubicBezTo>
                  <a:cubicBezTo>
                    <a:pt x="421" y="200"/>
                    <a:pt x="432" y="208"/>
                    <a:pt x="432" y="208"/>
                  </a:cubicBezTo>
                  <a:cubicBezTo>
                    <a:pt x="433" y="210"/>
                    <a:pt x="434" y="212"/>
                    <a:pt x="436" y="214"/>
                  </a:cubicBezTo>
                  <a:cubicBezTo>
                    <a:pt x="438" y="216"/>
                    <a:pt x="440" y="216"/>
                    <a:pt x="442" y="218"/>
                  </a:cubicBezTo>
                  <a:cubicBezTo>
                    <a:pt x="451" y="229"/>
                    <a:pt x="449" y="250"/>
                    <a:pt x="464" y="260"/>
                  </a:cubicBezTo>
                  <a:cubicBezTo>
                    <a:pt x="471" y="281"/>
                    <a:pt x="479" y="301"/>
                    <a:pt x="486" y="322"/>
                  </a:cubicBezTo>
                  <a:cubicBezTo>
                    <a:pt x="490" y="333"/>
                    <a:pt x="490" y="344"/>
                    <a:pt x="502" y="348"/>
                  </a:cubicBezTo>
                  <a:cubicBezTo>
                    <a:pt x="519" y="342"/>
                    <a:pt x="535" y="344"/>
                    <a:pt x="552" y="346"/>
                  </a:cubicBezTo>
                  <a:cubicBezTo>
                    <a:pt x="576" y="354"/>
                    <a:pt x="601" y="352"/>
                    <a:pt x="626" y="354"/>
                  </a:cubicBezTo>
                  <a:cubicBezTo>
                    <a:pt x="639" y="367"/>
                    <a:pt x="643" y="362"/>
                    <a:pt x="664" y="360"/>
                  </a:cubicBezTo>
                  <a:cubicBezTo>
                    <a:pt x="682" y="354"/>
                    <a:pt x="689" y="376"/>
                    <a:pt x="706" y="382"/>
                  </a:cubicBezTo>
                  <a:cubicBezTo>
                    <a:pt x="718" y="379"/>
                    <a:pt x="729" y="380"/>
                    <a:pt x="740" y="384"/>
                  </a:cubicBezTo>
                  <a:cubicBezTo>
                    <a:pt x="745" y="398"/>
                    <a:pt x="747" y="413"/>
                    <a:pt x="752" y="428"/>
                  </a:cubicBezTo>
                  <a:cubicBezTo>
                    <a:pt x="754" y="434"/>
                    <a:pt x="770" y="434"/>
                    <a:pt x="770" y="434"/>
                  </a:cubicBezTo>
                  <a:cubicBezTo>
                    <a:pt x="775" y="448"/>
                    <a:pt x="770" y="482"/>
                    <a:pt x="788" y="488"/>
                  </a:cubicBezTo>
                  <a:cubicBezTo>
                    <a:pt x="790" y="491"/>
                    <a:pt x="794" y="498"/>
                    <a:pt x="798" y="498"/>
                  </a:cubicBezTo>
                  <a:cubicBezTo>
                    <a:pt x="813" y="498"/>
                    <a:pt x="806" y="494"/>
                    <a:pt x="816" y="490"/>
                  </a:cubicBezTo>
                  <a:cubicBezTo>
                    <a:pt x="828" y="485"/>
                    <a:pt x="843" y="483"/>
                    <a:pt x="856" y="480"/>
                  </a:cubicBezTo>
                  <a:cubicBezTo>
                    <a:pt x="874" y="481"/>
                    <a:pt x="893" y="476"/>
                    <a:pt x="910" y="482"/>
                  </a:cubicBezTo>
                  <a:cubicBezTo>
                    <a:pt x="912" y="481"/>
                    <a:pt x="915" y="482"/>
                    <a:pt x="916" y="480"/>
                  </a:cubicBezTo>
                  <a:cubicBezTo>
                    <a:pt x="918" y="477"/>
                    <a:pt x="918" y="472"/>
                    <a:pt x="920" y="468"/>
                  </a:cubicBezTo>
                  <a:cubicBezTo>
                    <a:pt x="927" y="457"/>
                    <a:pt x="936" y="445"/>
                    <a:pt x="940" y="432"/>
                  </a:cubicBezTo>
                  <a:cubicBezTo>
                    <a:pt x="937" y="421"/>
                    <a:pt x="937" y="410"/>
                    <a:pt x="934" y="400"/>
                  </a:cubicBezTo>
                  <a:cubicBezTo>
                    <a:pt x="941" y="390"/>
                    <a:pt x="947" y="392"/>
                    <a:pt x="960" y="390"/>
                  </a:cubicBezTo>
                  <a:cubicBezTo>
                    <a:pt x="972" y="386"/>
                    <a:pt x="977" y="368"/>
                    <a:pt x="984" y="358"/>
                  </a:cubicBezTo>
                  <a:cubicBezTo>
                    <a:pt x="991" y="347"/>
                    <a:pt x="1023" y="347"/>
                    <a:pt x="1032" y="346"/>
                  </a:cubicBezTo>
                  <a:cubicBezTo>
                    <a:pt x="1042" y="343"/>
                    <a:pt x="1036" y="337"/>
                    <a:pt x="1046" y="340"/>
                  </a:cubicBezTo>
                  <a:cubicBezTo>
                    <a:pt x="1050" y="347"/>
                    <a:pt x="1055" y="348"/>
                    <a:pt x="1058" y="356"/>
                  </a:cubicBezTo>
                  <a:cubicBezTo>
                    <a:pt x="1057" y="360"/>
                    <a:pt x="1056" y="364"/>
                    <a:pt x="1054" y="368"/>
                  </a:cubicBezTo>
                  <a:cubicBezTo>
                    <a:pt x="1053" y="370"/>
                    <a:pt x="1051" y="372"/>
                    <a:pt x="1050" y="374"/>
                  </a:cubicBezTo>
                  <a:cubicBezTo>
                    <a:pt x="1048" y="378"/>
                    <a:pt x="1046" y="386"/>
                    <a:pt x="1046" y="386"/>
                  </a:cubicBezTo>
                  <a:cubicBezTo>
                    <a:pt x="1049" y="401"/>
                    <a:pt x="1057" y="413"/>
                    <a:pt x="1062" y="428"/>
                  </a:cubicBezTo>
                  <a:cubicBezTo>
                    <a:pt x="1060" y="443"/>
                    <a:pt x="1062" y="449"/>
                    <a:pt x="1054" y="460"/>
                  </a:cubicBezTo>
                  <a:cubicBezTo>
                    <a:pt x="1056" y="517"/>
                    <a:pt x="1053" y="491"/>
                    <a:pt x="1062" y="518"/>
                  </a:cubicBezTo>
                  <a:cubicBezTo>
                    <a:pt x="1068" y="558"/>
                    <a:pt x="1070" y="600"/>
                    <a:pt x="1062" y="640"/>
                  </a:cubicBezTo>
                  <a:cubicBezTo>
                    <a:pt x="1067" y="654"/>
                    <a:pt x="1067" y="666"/>
                    <a:pt x="1062" y="680"/>
                  </a:cubicBezTo>
                  <a:cubicBezTo>
                    <a:pt x="1061" y="686"/>
                    <a:pt x="1061" y="692"/>
                    <a:pt x="1060" y="698"/>
                  </a:cubicBezTo>
                  <a:cubicBezTo>
                    <a:pt x="1055" y="722"/>
                    <a:pt x="1046" y="714"/>
                    <a:pt x="1028" y="726"/>
                  </a:cubicBezTo>
                  <a:cubicBezTo>
                    <a:pt x="1014" y="746"/>
                    <a:pt x="991" y="724"/>
                    <a:pt x="976" y="722"/>
                  </a:cubicBezTo>
                  <a:cubicBezTo>
                    <a:pt x="970" y="705"/>
                    <a:pt x="952" y="734"/>
                    <a:pt x="948" y="740"/>
                  </a:cubicBezTo>
                  <a:cubicBezTo>
                    <a:pt x="944" y="746"/>
                    <a:pt x="930" y="750"/>
                    <a:pt x="930" y="750"/>
                  </a:cubicBezTo>
                  <a:cubicBezTo>
                    <a:pt x="935" y="770"/>
                    <a:pt x="920" y="790"/>
                    <a:pt x="914" y="808"/>
                  </a:cubicBezTo>
                  <a:cubicBezTo>
                    <a:pt x="920" y="817"/>
                    <a:pt x="927" y="818"/>
                    <a:pt x="936" y="824"/>
                  </a:cubicBezTo>
                  <a:cubicBezTo>
                    <a:pt x="944" y="848"/>
                    <a:pt x="958" y="868"/>
                    <a:pt x="964" y="892"/>
                  </a:cubicBezTo>
                  <a:cubicBezTo>
                    <a:pt x="963" y="903"/>
                    <a:pt x="963" y="936"/>
                    <a:pt x="958" y="948"/>
                  </a:cubicBezTo>
                  <a:cubicBezTo>
                    <a:pt x="956" y="952"/>
                    <a:pt x="950" y="952"/>
                    <a:pt x="946" y="954"/>
                  </a:cubicBezTo>
                  <a:cubicBezTo>
                    <a:pt x="940" y="946"/>
                    <a:pt x="940" y="937"/>
                    <a:pt x="930" y="934"/>
                  </a:cubicBezTo>
                  <a:cubicBezTo>
                    <a:pt x="925" y="935"/>
                    <a:pt x="918" y="941"/>
                    <a:pt x="914" y="938"/>
                  </a:cubicBezTo>
                  <a:cubicBezTo>
                    <a:pt x="902" y="930"/>
                    <a:pt x="900" y="912"/>
                    <a:pt x="888" y="904"/>
                  </a:cubicBezTo>
                  <a:cubicBezTo>
                    <a:pt x="885" y="895"/>
                    <a:pt x="882" y="895"/>
                    <a:pt x="874" y="900"/>
                  </a:cubicBezTo>
                  <a:cubicBezTo>
                    <a:pt x="871" y="909"/>
                    <a:pt x="872" y="915"/>
                    <a:pt x="864" y="920"/>
                  </a:cubicBezTo>
                  <a:cubicBezTo>
                    <a:pt x="857" y="916"/>
                    <a:pt x="855" y="910"/>
                    <a:pt x="848" y="906"/>
                  </a:cubicBezTo>
                  <a:cubicBezTo>
                    <a:pt x="824" y="911"/>
                    <a:pt x="839" y="911"/>
                    <a:pt x="826" y="922"/>
                  </a:cubicBezTo>
                  <a:cubicBezTo>
                    <a:pt x="823" y="925"/>
                    <a:pt x="818" y="926"/>
                    <a:pt x="814" y="928"/>
                  </a:cubicBezTo>
                  <a:cubicBezTo>
                    <a:pt x="811" y="938"/>
                    <a:pt x="812" y="930"/>
                    <a:pt x="816" y="940"/>
                  </a:cubicBezTo>
                  <a:cubicBezTo>
                    <a:pt x="818" y="944"/>
                    <a:pt x="820" y="952"/>
                    <a:pt x="820" y="952"/>
                  </a:cubicBezTo>
                  <a:cubicBezTo>
                    <a:pt x="819" y="958"/>
                    <a:pt x="821" y="966"/>
                    <a:pt x="816" y="970"/>
                  </a:cubicBezTo>
                  <a:cubicBezTo>
                    <a:pt x="813" y="972"/>
                    <a:pt x="804" y="974"/>
                    <a:pt x="804" y="974"/>
                  </a:cubicBezTo>
                  <a:cubicBezTo>
                    <a:pt x="797" y="972"/>
                    <a:pt x="786" y="964"/>
                    <a:pt x="786" y="964"/>
                  </a:cubicBezTo>
                  <a:cubicBezTo>
                    <a:pt x="781" y="957"/>
                    <a:pt x="773" y="949"/>
                    <a:pt x="766" y="944"/>
                  </a:cubicBezTo>
                  <a:cubicBezTo>
                    <a:pt x="762" y="932"/>
                    <a:pt x="758" y="931"/>
                    <a:pt x="746" y="928"/>
                  </a:cubicBezTo>
                  <a:cubicBezTo>
                    <a:pt x="737" y="914"/>
                    <a:pt x="731" y="899"/>
                    <a:pt x="722" y="886"/>
                  </a:cubicBezTo>
                  <a:cubicBezTo>
                    <a:pt x="720" y="887"/>
                    <a:pt x="717" y="886"/>
                    <a:pt x="716" y="888"/>
                  </a:cubicBezTo>
                  <a:cubicBezTo>
                    <a:pt x="714" y="891"/>
                    <a:pt x="712" y="900"/>
                    <a:pt x="712" y="900"/>
                  </a:cubicBezTo>
                  <a:cubicBezTo>
                    <a:pt x="711" y="909"/>
                    <a:pt x="712" y="919"/>
                    <a:pt x="710" y="928"/>
                  </a:cubicBezTo>
                  <a:cubicBezTo>
                    <a:pt x="709" y="933"/>
                    <a:pt x="702" y="940"/>
                    <a:pt x="702" y="940"/>
                  </a:cubicBezTo>
                  <a:cubicBezTo>
                    <a:pt x="694" y="937"/>
                    <a:pt x="694" y="931"/>
                    <a:pt x="686" y="928"/>
                  </a:cubicBezTo>
                  <a:cubicBezTo>
                    <a:pt x="680" y="925"/>
                    <a:pt x="668" y="922"/>
                    <a:pt x="668" y="922"/>
                  </a:cubicBezTo>
                  <a:cubicBezTo>
                    <a:pt x="664" y="909"/>
                    <a:pt x="663" y="892"/>
                    <a:pt x="648" y="888"/>
                  </a:cubicBezTo>
                  <a:cubicBezTo>
                    <a:pt x="639" y="875"/>
                    <a:pt x="624" y="883"/>
                    <a:pt x="610" y="878"/>
                  </a:cubicBezTo>
                  <a:cubicBezTo>
                    <a:pt x="606" y="872"/>
                    <a:pt x="599" y="869"/>
                    <a:pt x="596" y="862"/>
                  </a:cubicBezTo>
                  <a:cubicBezTo>
                    <a:pt x="595" y="860"/>
                    <a:pt x="596" y="857"/>
                    <a:pt x="594" y="856"/>
                  </a:cubicBezTo>
                  <a:cubicBezTo>
                    <a:pt x="591" y="854"/>
                    <a:pt x="582" y="852"/>
                    <a:pt x="582" y="852"/>
                  </a:cubicBezTo>
                  <a:cubicBezTo>
                    <a:pt x="561" y="856"/>
                    <a:pt x="557" y="856"/>
                    <a:pt x="530" y="854"/>
                  </a:cubicBezTo>
                  <a:cubicBezTo>
                    <a:pt x="522" y="851"/>
                    <a:pt x="521" y="846"/>
                    <a:pt x="514" y="842"/>
                  </a:cubicBezTo>
                  <a:cubicBezTo>
                    <a:pt x="511" y="832"/>
                    <a:pt x="506" y="826"/>
                    <a:pt x="498" y="820"/>
                  </a:cubicBezTo>
                  <a:cubicBezTo>
                    <a:pt x="497" y="818"/>
                    <a:pt x="498" y="814"/>
                    <a:pt x="496" y="814"/>
                  </a:cubicBezTo>
                  <a:cubicBezTo>
                    <a:pt x="485" y="812"/>
                    <a:pt x="485" y="819"/>
                    <a:pt x="478" y="822"/>
                  </a:cubicBezTo>
                  <a:cubicBezTo>
                    <a:pt x="467" y="826"/>
                    <a:pt x="451" y="827"/>
                    <a:pt x="440" y="828"/>
                  </a:cubicBezTo>
                  <a:cubicBezTo>
                    <a:pt x="432" y="831"/>
                    <a:pt x="424" y="831"/>
                    <a:pt x="416" y="834"/>
                  </a:cubicBezTo>
                  <a:cubicBezTo>
                    <a:pt x="407" y="848"/>
                    <a:pt x="398" y="841"/>
                    <a:pt x="380" y="840"/>
                  </a:cubicBezTo>
                  <a:cubicBezTo>
                    <a:pt x="367" y="837"/>
                    <a:pt x="374" y="840"/>
                    <a:pt x="364" y="826"/>
                  </a:cubicBezTo>
                  <a:cubicBezTo>
                    <a:pt x="362" y="822"/>
                    <a:pt x="356" y="822"/>
                    <a:pt x="352" y="820"/>
                  </a:cubicBezTo>
                  <a:cubicBezTo>
                    <a:pt x="340" y="802"/>
                    <a:pt x="340" y="765"/>
                    <a:pt x="318" y="758"/>
                  </a:cubicBezTo>
                  <a:cubicBezTo>
                    <a:pt x="302" y="769"/>
                    <a:pt x="297" y="763"/>
                    <a:pt x="272" y="762"/>
                  </a:cubicBezTo>
                  <a:cubicBezTo>
                    <a:pt x="265" y="741"/>
                    <a:pt x="274" y="739"/>
                    <a:pt x="294" y="732"/>
                  </a:cubicBezTo>
                  <a:cubicBezTo>
                    <a:pt x="299" y="724"/>
                    <a:pt x="299" y="717"/>
                    <a:pt x="302" y="708"/>
                  </a:cubicBezTo>
                  <a:cubicBezTo>
                    <a:pt x="301" y="705"/>
                    <a:pt x="302" y="702"/>
                    <a:pt x="300" y="700"/>
                  </a:cubicBezTo>
                  <a:cubicBezTo>
                    <a:pt x="293" y="694"/>
                    <a:pt x="276" y="714"/>
                    <a:pt x="276" y="714"/>
                  </a:cubicBezTo>
                  <a:cubicBezTo>
                    <a:pt x="267" y="713"/>
                    <a:pt x="258" y="716"/>
                    <a:pt x="250" y="712"/>
                  </a:cubicBezTo>
                  <a:cubicBezTo>
                    <a:pt x="246" y="710"/>
                    <a:pt x="250" y="701"/>
                    <a:pt x="246" y="700"/>
                  </a:cubicBezTo>
                  <a:cubicBezTo>
                    <a:pt x="244" y="699"/>
                    <a:pt x="242" y="699"/>
                    <a:pt x="240" y="698"/>
                  </a:cubicBezTo>
                  <a:cubicBezTo>
                    <a:pt x="237" y="694"/>
                    <a:pt x="232" y="692"/>
                    <a:pt x="230" y="688"/>
                  </a:cubicBezTo>
                  <a:cubicBezTo>
                    <a:pt x="226" y="681"/>
                    <a:pt x="226" y="671"/>
                    <a:pt x="222" y="664"/>
                  </a:cubicBezTo>
                  <a:cubicBezTo>
                    <a:pt x="216" y="654"/>
                    <a:pt x="210" y="645"/>
                    <a:pt x="206" y="634"/>
                  </a:cubicBezTo>
                  <a:cubicBezTo>
                    <a:pt x="209" y="626"/>
                    <a:pt x="212" y="625"/>
                    <a:pt x="220" y="622"/>
                  </a:cubicBezTo>
                  <a:cubicBezTo>
                    <a:pt x="223" y="617"/>
                    <a:pt x="236" y="612"/>
                    <a:pt x="236" y="612"/>
                  </a:cubicBezTo>
                  <a:cubicBezTo>
                    <a:pt x="239" y="607"/>
                    <a:pt x="249" y="598"/>
                    <a:pt x="254" y="596"/>
                  </a:cubicBezTo>
                  <a:cubicBezTo>
                    <a:pt x="258" y="585"/>
                    <a:pt x="255" y="592"/>
                    <a:pt x="264" y="578"/>
                  </a:cubicBezTo>
                  <a:cubicBezTo>
                    <a:pt x="274" y="563"/>
                    <a:pt x="270" y="531"/>
                    <a:pt x="290" y="524"/>
                  </a:cubicBezTo>
                  <a:cubicBezTo>
                    <a:pt x="300" y="527"/>
                    <a:pt x="302" y="525"/>
                    <a:pt x="306" y="534"/>
                  </a:cubicBezTo>
                  <a:cubicBezTo>
                    <a:pt x="306" y="535"/>
                    <a:pt x="311" y="556"/>
                    <a:pt x="314" y="558"/>
                  </a:cubicBezTo>
                  <a:cubicBezTo>
                    <a:pt x="318" y="561"/>
                    <a:pt x="326" y="566"/>
                    <a:pt x="326" y="566"/>
                  </a:cubicBezTo>
                  <a:cubicBezTo>
                    <a:pt x="329" y="558"/>
                    <a:pt x="331" y="550"/>
                    <a:pt x="334" y="542"/>
                  </a:cubicBezTo>
                  <a:cubicBezTo>
                    <a:pt x="335" y="538"/>
                    <a:pt x="338" y="530"/>
                    <a:pt x="338" y="530"/>
                  </a:cubicBezTo>
                  <a:cubicBezTo>
                    <a:pt x="335" y="512"/>
                    <a:pt x="330" y="494"/>
                    <a:pt x="326" y="476"/>
                  </a:cubicBezTo>
                  <a:cubicBezTo>
                    <a:pt x="327" y="461"/>
                    <a:pt x="326" y="440"/>
                    <a:pt x="340" y="430"/>
                  </a:cubicBezTo>
                  <a:cubicBezTo>
                    <a:pt x="341" y="428"/>
                    <a:pt x="341" y="425"/>
                    <a:pt x="342" y="424"/>
                  </a:cubicBezTo>
                  <a:cubicBezTo>
                    <a:pt x="343" y="423"/>
                    <a:pt x="347" y="424"/>
                    <a:pt x="348" y="422"/>
                  </a:cubicBezTo>
                  <a:cubicBezTo>
                    <a:pt x="350" y="419"/>
                    <a:pt x="352" y="410"/>
                    <a:pt x="352" y="410"/>
                  </a:cubicBezTo>
                  <a:cubicBezTo>
                    <a:pt x="349" y="396"/>
                    <a:pt x="342" y="385"/>
                    <a:pt x="338" y="372"/>
                  </a:cubicBezTo>
                  <a:cubicBezTo>
                    <a:pt x="337" y="368"/>
                    <a:pt x="334" y="360"/>
                    <a:pt x="334" y="360"/>
                  </a:cubicBezTo>
                  <a:cubicBezTo>
                    <a:pt x="336" y="343"/>
                    <a:pt x="337" y="326"/>
                    <a:pt x="340" y="310"/>
                  </a:cubicBezTo>
                  <a:cubicBezTo>
                    <a:pt x="342" y="301"/>
                    <a:pt x="350" y="286"/>
                    <a:pt x="350" y="286"/>
                  </a:cubicBezTo>
                  <a:cubicBezTo>
                    <a:pt x="351" y="271"/>
                    <a:pt x="352" y="260"/>
                    <a:pt x="360" y="248"/>
                  </a:cubicBezTo>
                  <a:cubicBezTo>
                    <a:pt x="359" y="240"/>
                    <a:pt x="362" y="230"/>
                    <a:pt x="356" y="224"/>
                  </a:cubicBezTo>
                  <a:cubicBezTo>
                    <a:pt x="351" y="219"/>
                    <a:pt x="338" y="214"/>
                    <a:pt x="338" y="214"/>
                  </a:cubicBezTo>
                  <a:cubicBezTo>
                    <a:pt x="333" y="199"/>
                    <a:pt x="322" y="177"/>
                    <a:pt x="306" y="172"/>
                  </a:cubicBezTo>
                  <a:cubicBezTo>
                    <a:pt x="302" y="160"/>
                    <a:pt x="294" y="165"/>
                    <a:pt x="284" y="168"/>
                  </a:cubicBezTo>
                  <a:cubicBezTo>
                    <a:pt x="278" y="176"/>
                    <a:pt x="272" y="183"/>
                    <a:pt x="266" y="192"/>
                  </a:cubicBezTo>
                  <a:cubicBezTo>
                    <a:pt x="264" y="195"/>
                    <a:pt x="244" y="201"/>
                    <a:pt x="242" y="202"/>
                  </a:cubicBezTo>
                  <a:cubicBezTo>
                    <a:pt x="226" y="207"/>
                    <a:pt x="213" y="216"/>
                    <a:pt x="196" y="218"/>
                  </a:cubicBezTo>
                  <a:cubicBezTo>
                    <a:pt x="173" y="226"/>
                    <a:pt x="195" y="230"/>
                    <a:pt x="166" y="234"/>
                  </a:cubicBezTo>
                  <a:cubicBezTo>
                    <a:pt x="151" y="229"/>
                    <a:pt x="151" y="214"/>
                    <a:pt x="138" y="206"/>
                  </a:cubicBezTo>
                  <a:cubicBezTo>
                    <a:pt x="132" y="197"/>
                    <a:pt x="125" y="194"/>
                    <a:pt x="122" y="184"/>
                  </a:cubicBezTo>
                  <a:cubicBezTo>
                    <a:pt x="122" y="181"/>
                    <a:pt x="130" y="141"/>
                    <a:pt x="118" y="136"/>
                  </a:cubicBezTo>
                  <a:cubicBezTo>
                    <a:pt x="109" y="132"/>
                    <a:pt x="93" y="131"/>
                    <a:pt x="84" y="128"/>
                  </a:cubicBezTo>
                  <a:cubicBezTo>
                    <a:pt x="80" y="127"/>
                    <a:pt x="72" y="124"/>
                    <a:pt x="72" y="124"/>
                  </a:cubicBezTo>
                  <a:lnTo>
                    <a:pt x="62" y="138"/>
                  </a:lnTo>
                  <a:cubicBezTo>
                    <a:pt x="62" y="138"/>
                    <a:pt x="62" y="138"/>
                    <a:pt x="62" y="138"/>
                  </a:cubicBezTo>
                  <a:cubicBezTo>
                    <a:pt x="53" y="144"/>
                    <a:pt x="58" y="142"/>
                    <a:pt x="44" y="144"/>
                  </a:cubicBezTo>
                  <a:cubicBezTo>
                    <a:pt x="11" y="141"/>
                    <a:pt x="28" y="139"/>
                    <a:pt x="8" y="132"/>
                  </a:cubicBezTo>
                  <a:cubicBezTo>
                    <a:pt x="6" y="120"/>
                    <a:pt x="6" y="115"/>
                    <a:pt x="0" y="106"/>
                  </a:cubicBezTo>
                  <a:cubicBezTo>
                    <a:pt x="3" y="93"/>
                    <a:pt x="10" y="84"/>
                    <a:pt x="14" y="72"/>
                  </a:cubicBezTo>
                  <a:cubicBezTo>
                    <a:pt x="16" y="42"/>
                    <a:pt x="14" y="52"/>
                    <a:pt x="5" y="38"/>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0" name="Freeform 40"/>
            <p:cNvSpPr>
              <a:spLocks/>
            </p:cNvSpPr>
            <p:nvPr/>
          </p:nvSpPr>
          <p:spPr bwMode="auto">
            <a:xfrm rot="21164534">
              <a:off x="10089" y="7989"/>
              <a:ext cx="1618" cy="1102"/>
            </a:xfrm>
            <a:custGeom>
              <a:avLst/>
              <a:gdLst/>
              <a:ahLst/>
              <a:cxnLst>
                <a:cxn ang="0">
                  <a:pos x="131" y="16"/>
                </a:cxn>
                <a:cxn ang="0">
                  <a:pos x="173" y="52"/>
                </a:cxn>
                <a:cxn ang="0">
                  <a:pos x="203" y="89"/>
                </a:cxn>
                <a:cxn ang="0">
                  <a:pos x="252" y="88"/>
                </a:cxn>
                <a:cxn ang="0">
                  <a:pos x="305" y="76"/>
                </a:cxn>
                <a:cxn ang="0">
                  <a:pos x="338" y="74"/>
                </a:cxn>
                <a:cxn ang="0">
                  <a:pos x="368" y="104"/>
                </a:cxn>
                <a:cxn ang="0">
                  <a:pos x="422" y="103"/>
                </a:cxn>
                <a:cxn ang="0">
                  <a:pos x="441" y="125"/>
                </a:cxn>
                <a:cxn ang="0">
                  <a:pos x="491" y="151"/>
                </a:cxn>
                <a:cxn ang="0">
                  <a:pos x="531" y="190"/>
                </a:cxn>
                <a:cxn ang="0">
                  <a:pos x="545" y="134"/>
                </a:cxn>
                <a:cxn ang="0">
                  <a:pos x="575" y="170"/>
                </a:cxn>
                <a:cxn ang="0">
                  <a:pos x="605" y="197"/>
                </a:cxn>
                <a:cxn ang="0">
                  <a:pos x="626" y="223"/>
                </a:cxn>
                <a:cxn ang="0">
                  <a:pos x="639" y="202"/>
                </a:cxn>
                <a:cxn ang="0">
                  <a:pos x="654" y="161"/>
                </a:cxn>
                <a:cxn ang="0">
                  <a:pos x="686" y="170"/>
                </a:cxn>
                <a:cxn ang="0">
                  <a:pos x="719" y="149"/>
                </a:cxn>
                <a:cxn ang="0">
                  <a:pos x="737" y="179"/>
                </a:cxn>
                <a:cxn ang="0">
                  <a:pos x="767" y="191"/>
                </a:cxn>
                <a:cxn ang="0">
                  <a:pos x="792" y="194"/>
                </a:cxn>
                <a:cxn ang="0">
                  <a:pos x="809" y="230"/>
                </a:cxn>
                <a:cxn ang="0">
                  <a:pos x="764" y="262"/>
                </a:cxn>
                <a:cxn ang="0">
                  <a:pos x="779" y="304"/>
                </a:cxn>
                <a:cxn ang="0">
                  <a:pos x="756" y="290"/>
                </a:cxn>
                <a:cxn ang="0">
                  <a:pos x="729" y="265"/>
                </a:cxn>
                <a:cxn ang="0">
                  <a:pos x="699" y="323"/>
                </a:cxn>
                <a:cxn ang="0">
                  <a:pos x="669" y="355"/>
                </a:cxn>
                <a:cxn ang="0">
                  <a:pos x="642" y="370"/>
                </a:cxn>
                <a:cxn ang="0">
                  <a:pos x="596" y="409"/>
                </a:cxn>
                <a:cxn ang="0">
                  <a:pos x="629" y="436"/>
                </a:cxn>
                <a:cxn ang="0">
                  <a:pos x="588" y="466"/>
                </a:cxn>
                <a:cxn ang="0">
                  <a:pos x="555" y="466"/>
                </a:cxn>
                <a:cxn ang="0">
                  <a:pos x="512" y="455"/>
                </a:cxn>
                <a:cxn ang="0">
                  <a:pos x="479" y="454"/>
                </a:cxn>
                <a:cxn ang="0">
                  <a:pos x="462" y="503"/>
                </a:cxn>
                <a:cxn ang="0">
                  <a:pos x="441" y="551"/>
                </a:cxn>
                <a:cxn ang="0">
                  <a:pos x="429" y="523"/>
                </a:cxn>
                <a:cxn ang="0">
                  <a:pos x="402" y="493"/>
                </a:cxn>
                <a:cxn ang="0">
                  <a:pos x="386" y="472"/>
                </a:cxn>
                <a:cxn ang="0">
                  <a:pos x="389" y="439"/>
                </a:cxn>
                <a:cxn ang="0">
                  <a:pos x="348" y="397"/>
                </a:cxn>
                <a:cxn ang="0">
                  <a:pos x="335" y="376"/>
                </a:cxn>
                <a:cxn ang="0">
                  <a:pos x="318" y="340"/>
                </a:cxn>
                <a:cxn ang="0">
                  <a:pos x="294" y="370"/>
                </a:cxn>
                <a:cxn ang="0">
                  <a:pos x="243" y="334"/>
                </a:cxn>
                <a:cxn ang="0">
                  <a:pos x="224" y="319"/>
                </a:cxn>
                <a:cxn ang="0">
                  <a:pos x="200" y="346"/>
                </a:cxn>
                <a:cxn ang="0">
                  <a:pos x="183" y="323"/>
                </a:cxn>
                <a:cxn ang="0">
                  <a:pos x="179" y="283"/>
                </a:cxn>
                <a:cxn ang="0">
                  <a:pos x="174" y="247"/>
                </a:cxn>
                <a:cxn ang="0">
                  <a:pos x="149" y="227"/>
                </a:cxn>
                <a:cxn ang="0">
                  <a:pos x="120" y="224"/>
                </a:cxn>
                <a:cxn ang="0">
                  <a:pos x="89" y="229"/>
                </a:cxn>
                <a:cxn ang="0">
                  <a:pos x="51" y="173"/>
                </a:cxn>
                <a:cxn ang="0">
                  <a:pos x="51" y="121"/>
                </a:cxn>
                <a:cxn ang="0">
                  <a:pos x="9" y="97"/>
                </a:cxn>
                <a:cxn ang="0">
                  <a:pos x="17" y="65"/>
                </a:cxn>
                <a:cxn ang="0">
                  <a:pos x="65" y="76"/>
                </a:cxn>
                <a:cxn ang="0">
                  <a:pos x="86" y="58"/>
                </a:cxn>
                <a:cxn ang="0">
                  <a:pos x="107" y="22"/>
                </a:cxn>
              </a:cxnLst>
              <a:rect l="0" t="0" r="r" b="b"/>
              <a:pathLst>
                <a:path w="809" h="551">
                  <a:moveTo>
                    <a:pt x="111" y="22"/>
                  </a:moveTo>
                  <a:cubicBezTo>
                    <a:pt x="119" y="20"/>
                    <a:pt x="123" y="17"/>
                    <a:pt x="131" y="16"/>
                  </a:cubicBezTo>
                  <a:cubicBezTo>
                    <a:pt x="163" y="0"/>
                    <a:pt x="161" y="17"/>
                    <a:pt x="168" y="32"/>
                  </a:cubicBezTo>
                  <a:cubicBezTo>
                    <a:pt x="169" y="39"/>
                    <a:pt x="167" y="48"/>
                    <a:pt x="173" y="52"/>
                  </a:cubicBezTo>
                  <a:cubicBezTo>
                    <a:pt x="174" y="61"/>
                    <a:pt x="182" y="75"/>
                    <a:pt x="191" y="77"/>
                  </a:cubicBezTo>
                  <a:cubicBezTo>
                    <a:pt x="192" y="82"/>
                    <a:pt x="198" y="88"/>
                    <a:pt x="203" y="89"/>
                  </a:cubicBezTo>
                  <a:cubicBezTo>
                    <a:pt x="213" y="96"/>
                    <a:pt x="213" y="95"/>
                    <a:pt x="228" y="94"/>
                  </a:cubicBezTo>
                  <a:cubicBezTo>
                    <a:pt x="236" y="91"/>
                    <a:pt x="244" y="89"/>
                    <a:pt x="252" y="88"/>
                  </a:cubicBezTo>
                  <a:cubicBezTo>
                    <a:pt x="257" y="86"/>
                    <a:pt x="260" y="83"/>
                    <a:pt x="266" y="82"/>
                  </a:cubicBezTo>
                  <a:cubicBezTo>
                    <a:pt x="276" y="77"/>
                    <a:pt x="293" y="78"/>
                    <a:pt x="305" y="76"/>
                  </a:cubicBezTo>
                  <a:cubicBezTo>
                    <a:pt x="310" y="72"/>
                    <a:pt x="314" y="71"/>
                    <a:pt x="320" y="70"/>
                  </a:cubicBezTo>
                  <a:cubicBezTo>
                    <a:pt x="326" y="71"/>
                    <a:pt x="332" y="73"/>
                    <a:pt x="338" y="74"/>
                  </a:cubicBezTo>
                  <a:cubicBezTo>
                    <a:pt x="342" y="80"/>
                    <a:pt x="344" y="86"/>
                    <a:pt x="347" y="92"/>
                  </a:cubicBezTo>
                  <a:cubicBezTo>
                    <a:pt x="349" y="102"/>
                    <a:pt x="359" y="103"/>
                    <a:pt x="368" y="104"/>
                  </a:cubicBezTo>
                  <a:cubicBezTo>
                    <a:pt x="375" y="108"/>
                    <a:pt x="387" y="102"/>
                    <a:pt x="395" y="100"/>
                  </a:cubicBezTo>
                  <a:cubicBezTo>
                    <a:pt x="404" y="93"/>
                    <a:pt x="414" y="98"/>
                    <a:pt x="422" y="103"/>
                  </a:cubicBezTo>
                  <a:cubicBezTo>
                    <a:pt x="425" y="107"/>
                    <a:pt x="425" y="112"/>
                    <a:pt x="428" y="116"/>
                  </a:cubicBezTo>
                  <a:cubicBezTo>
                    <a:pt x="431" y="120"/>
                    <a:pt x="437" y="122"/>
                    <a:pt x="441" y="125"/>
                  </a:cubicBezTo>
                  <a:cubicBezTo>
                    <a:pt x="452" y="124"/>
                    <a:pt x="456" y="123"/>
                    <a:pt x="467" y="125"/>
                  </a:cubicBezTo>
                  <a:cubicBezTo>
                    <a:pt x="479" y="131"/>
                    <a:pt x="486" y="139"/>
                    <a:pt x="491" y="151"/>
                  </a:cubicBezTo>
                  <a:cubicBezTo>
                    <a:pt x="493" y="164"/>
                    <a:pt x="497" y="167"/>
                    <a:pt x="507" y="175"/>
                  </a:cubicBezTo>
                  <a:cubicBezTo>
                    <a:pt x="518" y="171"/>
                    <a:pt x="526" y="182"/>
                    <a:pt x="531" y="190"/>
                  </a:cubicBezTo>
                  <a:cubicBezTo>
                    <a:pt x="544" y="185"/>
                    <a:pt x="538" y="173"/>
                    <a:pt x="536" y="161"/>
                  </a:cubicBezTo>
                  <a:cubicBezTo>
                    <a:pt x="537" y="146"/>
                    <a:pt x="532" y="139"/>
                    <a:pt x="545" y="134"/>
                  </a:cubicBezTo>
                  <a:cubicBezTo>
                    <a:pt x="556" y="137"/>
                    <a:pt x="555" y="140"/>
                    <a:pt x="560" y="149"/>
                  </a:cubicBezTo>
                  <a:cubicBezTo>
                    <a:pt x="562" y="159"/>
                    <a:pt x="564" y="168"/>
                    <a:pt x="575" y="170"/>
                  </a:cubicBezTo>
                  <a:cubicBezTo>
                    <a:pt x="585" y="175"/>
                    <a:pt x="581" y="178"/>
                    <a:pt x="596" y="179"/>
                  </a:cubicBezTo>
                  <a:cubicBezTo>
                    <a:pt x="597" y="186"/>
                    <a:pt x="602" y="191"/>
                    <a:pt x="605" y="197"/>
                  </a:cubicBezTo>
                  <a:cubicBezTo>
                    <a:pt x="606" y="203"/>
                    <a:pt x="613" y="206"/>
                    <a:pt x="617" y="212"/>
                  </a:cubicBezTo>
                  <a:cubicBezTo>
                    <a:pt x="618" y="219"/>
                    <a:pt x="620" y="220"/>
                    <a:pt x="626" y="223"/>
                  </a:cubicBezTo>
                  <a:cubicBezTo>
                    <a:pt x="634" y="219"/>
                    <a:pt x="640" y="224"/>
                    <a:pt x="644" y="215"/>
                  </a:cubicBezTo>
                  <a:cubicBezTo>
                    <a:pt x="642" y="211"/>
                    <a:pt x="641" y="206"/>
                    <a:pt x="639" y="202"/>
                  </a:cubicBezTo>
                  <a:cubicBezTo>
                    <a:pt x="641" y="187"/>
                    <a:pt x="639" y="181"/>
                    <a:pt x="653" y="176"/>
                  </a:cubicBezTo>
                  <a:cubicBezTo>
                    <a:pt x="658" y="169"/>
                    <a:pt x="665" y="167"/>
                    <a:pt x="654" y="161"/>
                  </a:cubicBezTo>
                  <a:cubicBezTo>
                    <a:pt x="659" y="158"/>
                    <a:pt x="664" y="158"/>
                    <a:pt x="669" y="155"/>
                  </a:cubicBezTo>
                  <a:cubicBezTo>
                    <a:pt x="680" y="158"/>
                    <a:pt x="680" y="162"/>
                    <a:pt x="686" y="170"/>
                  </a:cubicBezTo>
                  <a:cubicBezTo>
                    <a:pt x="693" y="169"/>
                    <a:pt x="697" y="168"/>
                    <a:pt x="702" y="164"/>
                  </a:cubicBezTo>
                  <a:cubicBezTo>
                    <a:pt x="700" y="125"/>
                    <a:pt x="699" y="145"/>
                    <a:pt x="719" y="149"/>
                  </a:cubicBezTo>
                  <a:cubicBezTo>
                    <a:pt x="720" y="155"/>
                    <a:pt x="722" y="158"/>
                    <a:pt x="725" y="163"/>
                  </a:cubicBezTo>
                  <a:cubicBezTo>
                    <a:pt x="727" y="172"/>
                    <a:pt x="729" y="174"/>
                    <a:pt x="737" y="179"/>
                  </a:cubicBezTo>
                  <a:cubicBezTo>
                    <a:pt x="742" y="187"/>
                    <a:pt x="745" y="183"/>
                    <a:pt x="752" y="179"/>
                  </a:cubicBezTo>
                  <a:cubicBezTo>
                    <a:pt x="753" y="185"/>
                    <a:pt x="761" y="190"/>
                    <a:pt x="767" y="191"/>
                  </a:cubicBezTo>
                  <a:cubicBezTo>
                    <a:pt x="773" y="196"/>
                    <a:pt x="771" y="199"/>
                    <a:pt x="779" y="200"/>
                  </a:cubicBezTo>
                  <a:cubicBezTo>
                    <a:pt x="783" y="197"/>
                    <a:pt x="787" y="196"/>
                    <a:pt x="792" y="194"/>
                  </a:cubicBezTo>
                  <a:cubicBezTo>
                    <a:pt x="798" y="196"/>
                    <a:pt x="800" y="198"/>
                    <a:pt x="803" y="203"/>
                  </a:cubicBezTo>
                  <a:cubicBezTo>
                    <a:pt x="804" y="212"/>
                    <a:pt x="805" y="222"/>
                    <a:pt x="809" y="230"/>
                  </a:cubicBezTo>
                  <a:cubicBezTo>
                    <a:pt x="803" y="257"/>
                    <a:pt x="809" y="254"/>
                    <a:pt x="782" y="257"/>
                  </a:cubicBezTo>
                  <a:cubicBezTo>
                    <a:pt x="776" y="259"/>
                    <a:pt x="770" y="259"/>
                    <a:pt x="764" y="262"/>
                  </a:cubicBezTo>
                  <a:cubicBezTo>
                    <a:pt x="757" y="271"/>
                    <a:pt x="768" y="276"/>
                    <a:pt x="776" y="278"/>
                  </a:cubicBezTo>
                  <a:cubicBezTo>
                    <a:pt x="786" y="283"/>
                    <a:pt x="793" y="297"/>
                    <a:pt x="779" y="304"/>
                  </a:cubicBezTo>
                  <a:cubicBezTo>
                    <a:pt x="775" y="303"/>
                    <a:pt x="771" y="303"/>
                    <a:pt x="768" y="301"/>
                  </a:cubicBezTo>
                  <a:cubicBezTo>
                    <a:pt x="764" y="298"/>
                    <a:pt x="761" y="293"/>
                    <a:pt x="756" y="290"/>
                  </a:cubicBezTo>
                  <a:cubicBezTo>
                    <a:pt x="752" y="285"/>
                    <a:pt x="747" y="278"/>
                    <a:pt x="741" y="277"/>
                  </a:cubicBezTo>
                  <a:cubicBezTo>
                    <a:pt x="737" y="272"/>
                    <a:pt x="733" y="270"/>
                    <a:pt x="729" y="265"/>
                  </a:cubicBezTo>
                  <a:cubicBezTo>
                    <a:pt x="726" y="252"/>
                    <a:pt x="712" y="267"/>
                    <a:pt x="705" y="271"/>
                  </a:cubicBezTo>
                  <a:cubicBezTo>
                    <a:pt x="702" y="288"/>
                    <a:pt x="707" y="307"/>
                    <a:pt x="699" y="323"/>
                  </a:cubicBezTo>
                  <a:cubicBezTo>
                    <a:pt x="696" y="338"/>
                    <a:pt x="692" y="340"/>
                    <a:pt x="677" y="341"/>
                  </a:cubicBezTo>
                  <a:cubicBezTo>
                    <a:pt x="675" y="346"/>
                    <a:pt x="672" y="350"/>
                    <a:pt x="669" y="355"/>
                  </a:cubicBezTo>
                  <a:cubicBezTo>
                    <a:pt x="661" y="353"/>
                    <a:pt x="655" y="351"/>
                    <a:pt x="651" y="359"/>
                  </a:cubicBezTo>
                  <a:cubicBezTo>
                    <a:pt x="649" y="367"/>
                    <a:pt x="646" y="363"/>
                    <a:pt x="642" y="370"/>
                  </a:cubicBezTo>
                  <a:cubicBezTo>
                    <a:pt x="639" y="386"/>
                    <a:pt x="615" y="384"/>
                    <a:pt x="602" y="385"/>
                  </a:cubicBezTo>
                  <a:cubicBezTo>
                    <a:pt x="597" y="392"/>
                    <a:pt x="597" y="401"/>
                    <a:pt x="596" y="409"/>
                  </a:cubicBezTo>
                  <a:cubicBezTo>
                    <a:pt x="597" y="417"/>
                    <a:pt x="596" y="421"/>
                    <a:pt x="605" y="422"/>
                  </a:cubicBezTo>
                  <a:cubicBezTo>
                    <a:pt x="613" y="426"/>
                    <a:pt x="629" y="436"/>
                    <a:pt x="629" y="436"/>
                  </a:cubicBezTo>
                  <a:cubicBezTo>
                    <a:pt x="630" y="442"/>
                    <a:pt x="630" y="446"/>
                    <a:pt x="627" y="452"/>
                  </a:cubicBezTo>
                  <a:cubicBezTo>
                    <a:pt x="623" y="470"/>
                    <a:pt x="604" y="465"/>
                    <a:pt x="588" y="466"/>
                  </a:cubicBezTo>
                  <a:cubicBezTo>
                    <a:pt x="583" y="467"/>
                    <a:pt x="578" y="469"/>
                    <a:pt x="573" y="470"/>
                  </a:cubicBezTo>
                  <a:cubicBezTo>
                    <a:pt x="567" y="469"/>
                    <a:pt x="561" y="467"/>
                    <a:pt x="555" y="466"/>
                  </a:cubicBezTo>
                  <a:cubicBezTo>
                    <a:pt x="547" y="462"/>
                    <a:pt x="535" y="462"/>
                    <a:pt x="525" y="460"/>
                  </a:cubicBezTo>
                  <a:cubicBezTo>
                    <a:pt x="521" y="458"/>
                    <a:pt x="516" y="457"/>
                    <a:pt x="512" y="455"/>
                  </a:cubicBezTo>
                  <a:cubicBezTo>
                    <a:pt x="504" y="457"/>
                    <a:pt x="500" y="458"/>
                    <a:pt x="492" y="457"/>
                  </a:cubicBezTo>
                  <a:cubicBezTo>
                    <a:pt x="487" y="454"/>
                    <a:pt x="485" y="451"/>
                    <a:pt x="479" y="454"/>
                  </a:cubicBezTo>
                  <a:cubicBezTo>
                    <a:pt x="477" y="460"/>
                    <a:pt x="477" y="465"/>
                    <a:pt x="474" y="470"/>
                  </a:cubicBezTo>
                  <a:cubicBezTo>
                    <a:pt x="471" y="483"/>
                    <a:pt x="470" y="492"/>
                    <a:pt x="462" y="503"/>
                  </a:cubicBezTo>
                  <a:cubicBezTo>
                    <a:pt x="461" y="510"/>
                    <a:pt x="464" y="509"/>
                    <a:pt x="467" y="515"/>
                  </a:cubicBezTo>
                  <a:cubicBezTo>
                    <a:pt x="464" y="526"/>
                    <a:pt x="453" y="549"/>
                    <a:pt x="441" y="551"/>
                  </a:cubicBezTo>
                  <a:cubicBezTo>
                    <a:pt x="438" y="547"/>
                    <a:pt x="437" y="542"/>
                    <a:pt x="434" y="538"/>
                  </a:cubicBezTo>
                  <a:cubicBezTo>
                    <a:pt x="432" y="533"/>
                    <a:pt x="431" y="528"/>
                    <a:pt x="429" y="523"/>
                  </a:cubicBezTo>
                  <a:cubicBezTo>
                    <a:pt x="427" y="513"/>
                    <a:pt x="428" y="507"/>
                    <a:pt x="417" y="505"/>
                  </a:cubicBezTo>
                  <a:cubicBezTo>
                    <a:pt x="412" y="498"/>
                    <a:pt x="411" y="495"/>
                    <a:pt x="402" y="493"/>
                  </a:cubicBezTo>
                  <a:cubicBezTo>
                    <a:pt x="399" y="491"/>
                    <a:pt x="395" y="490"/>
                    <a:pt x="393" y="487"/>
                  </a:cubicBezTo>
                  <a:cubicBezTo>
                    <a:pt x="389" y="479"/>
                    <a:pt x="394" y="478"/>
                    <a:pt x="386" y="472"/>
                  </a:cubicBezTo>
                  <a:cubicBezTo>
                    <a:pt x="384" y="467"/>
                    <a:pt x="381" y="464"/>
                    <a:pt x="380" y="458"/>
                  </a:cubicBezTo>
                  <a:cubicBezTo>
                    <a:pt x="383" y="451"/>
                    <a:pt x="386" y="445"/>
                    <a:pt x="389" y="439"/>
                  </a:cubicBezTo>
                  <a:cubicBezTo>
                    <a:pt x="378" y="421"/>
                    <a:pt x="386" y="409"/>
                    <a:pt x="360" y="406"/>
                  </a:cubicBezTo>
                  <a:cubicBezTo>
                    <a:pt x="355" y="403"/>
                    <a:pt x="351" y="402"/>
                    <a:pt x="348" y="397"/>
                  </a:cubicBezTo>
                  <a:cubicBezTo>
                    <a:pt x="347" y="394"/>
                    <a:pt x="346" y="385"/>
                    <a:pt x="344" y="383"/>
                  </a:cubicBezTo>
                  <a:cubicBezTo>
                    <a:pt x="342" y="380"/>
                    <a:pt x="335" y="376"/>
                    <a:pt x="335" y="376"/>
                  </a:cubicBezTo>
                  <a:cubicBezTo>
                    <a:pt x="333" y="371"/>
                    <a:pt x="330" y="367"/>
                    <a:pt x="327" y="362"/>
                  </a:cubicBezTo>
                  <a:cubicBezTo>
                    <a:pt x="325" y="353"/>
                    <a:pt x="329" y="342"/>
                    <a:pt x="318" y="340"/>
                  </a:cubicBezTo>
                  <a:cubicBezTo>
                    <a:pt x="311" y="337"/>
                    <a:pt x="312" y="342"/>
                    <a:pt x="309" y="347"/>
                  </a:cubicBezTo>
                  <a:cubicBezTo>
                    <a:pt x="307" y="358"/>
                    <a:pt x="305" y="366"/>
                    <a:pt x="294" y="370"/>
                  </a:cubicBezTo>
                  <a:cubicBezTo>
                    <a:pt x="289" y="362"/>
                    <a:pt x="284" y="357"/>
                    <a:pt x="276" y="352"/>
                  </a:cubicBezTo>
                  <a:cubicBezTo>
                    <a:pt x="266" y="335"/>
                    <a:pt x="263" y="338"/>
                    <a:pt x="243" y="334"/>
                  </a:cubicBezTo>
                  <a:cubicBezTo>
                    <a:pt x="240" y="333"/>
                    <a:pt x="237" y="333"/>
                    <a:pt x="234" y="331"/>
                  </a:cubicBezTo>
                  <a:cubicBezTo>
                    <a:pt x="230" y="328"/>
                    <a:pt x="228" y="322"/>
                    <a:pt x="224" y="319"/>
                  </a:cubicBezTo>
                  <a:cubicBezTo>
                    <a:pt x="217" y="320"/>
                    <a:pt x="217" y="324"/>
                    <a:pt x="213" y="329"/>
                  </a:cubicBezTo>
                  <a:cubicBezTo>
                    <a:pt x="211" y="337"/>
                    <a:pt x="206" y="341"/>
                    <a:pt x="200" y="346"/>
                  </a:cubicBezTo>
                  <a:cubicBezTo>
                    <a:pt x="194" y="344"/>
                    <a:pt x="190" y="342"/>
                    <a:pt x="185" y="338"/>
                  </a:cubicBezTo>
                  <a:cubicBezTo>
                    <a:pt x="182" y="332"/>
                    <a:pt x="182" y="329"/>
                    <a:pt x="183" y="323"/>
                  </a:cubicBezTo>
                  <a:cubicBezTo>
                    <a:pt x="182" y="315"/>
                    <a:pt x="180" y="308"/>
                    <a:pt x="177" y="301"/>
                  </a:cubicBezTo>
                  <a:cubicBezTo>
                    <a:pt x="175" y="292"/>
                    <a:pt x="173" y="291"/>
                    <a:pt x="179" y="283"/>
                  </a:cubicBezTo>
                  <a:cubicBezTo>
                    <a:pt x="181" y="274"/>
                    <a:pt x="181" y="266"/>
                    <a:pt x="183" y="257"/>
                  </a:cubicBezTo>
                  <a:cubicBezTo>
                    <a:pt x="180" y="253"/>
                    <a:pt x="176" y="252"/>
                    <a:pt x="174" y="247"/>
                  </a:cubicBezTo>
                  <a:cubicBezTo>
                    <a:pt x="172" y="239"/>
                    <a:pt x="169" y="239"/>
                    <a:pt x="161" y="238"/>
                  </a:cubicBezTo>
                  <a:cubicBezTo>
                    <a:pt x="156" y="235"/>
                    <a:pt x="154" y="231"/>
                    <a:pt x="149" y="227"/>
                  </a:cubicBezTo>
                  <a:cubicBezTo>
                    <a:pt x="144" y="217"/>
                    <a:pt x="142" y="208"/>
                    <a:pt x="132" y="202"/>
                  </a:cubicBezTo>
                  <a:cubicBezTo>
                    <a:pt x="127" y="209"/>
                    <a:pt x="125" y="217"/>
                    <a:pt x="120" y="224"/>
                  </a:cubicBezTo>
                  <a:cubicBezTo>
                    <a:pt x="118" y="232"/>
                    <a:pt x="116" y="234"/>
                    <a:pt x="108" y="236"/>
                  </a:cubicBezTo>
                  <a:cubicBezTo>
                    <a:pt x="102" y="231"/>
                    <a:pt x="95" y="234"/>
                    <a:pt x="89" y="229"/>
                  </a:cubicBezTo>
                  <a:cubicBezTo>
                    <a:pt x="86" y="223"/>
                    <a:pt x="84" y="221"/>
                    <a:pt x="78" y="218"/>
                  </a:cubicBezTo>
                  <a:cubicBezTo>
                    <a:pt x="68" y="205"/>
                    <a:pt x="60" y="188"/>
                    <a:pt x="51" y="173"/>
                  </a:cubicBezTo>
                  <a:cubicBezTo>
                    <a:pt x="49" y="164"/>
                    <a:pt x="49" y="154"/>
                    <a:pt x="53" y="145"/>
                  </a:cubicBezTo>
                  <a:cubicBezTo>
                    <a:pt x="55" y="136"/>
                    <a:pt x="56" y="130"/>
                    <a:pt x="51" y="121"/>
                  </a:cubicBezTo>
                  <a:cubicBezTo>
                    <a:pt x="48" y="107"/>
                    <a:pt x="40" y="109"/>
                    <a:pt x="27" y="106"/>
                  </a:cubicBezTo>
                  <a:cubicBezTo>
                    <a:pt x="21" y="103"/>
                    <a:pt x="15" y="101"/>
                    <a:pt x="9" y="97"/>
                  </a:cubicBezTo>
                  <a:cubicBezTo>
                    <a:pt x="5" y="91"/>
                    <a:pt x="3" y="85"/>
                    <a:pt x="0" y="79"/>
                  </a:cubicBezTo>
                  <a:cubicBezTo>
                    <a:pt x="2" y="70"/>
                    <a:pt x="8" y="69"/>
                    <a:pt x="17" y="65"/>
                  </a:cubicBezTo>
                  <a:cubicBezTo>
                    <a:pt x="27" y="68"/>
                    <a:pt x="24" y="71"/>
                    <a:pt x="35" y="70"/>
                  </a:cubicBezTo>
                  <a:cubicBezTo>
                    <a:pt x="45" y="71"/>
                    <a:pt x="55" y="73"/>
                    <a:pt x="65" y="76"/>
                  </a:cubicBezTo>
                  <a:cubicBezTo>
                    <a:pt x="81" y="73"/>
                    <a:pt x="75" y="75"/>
                    <a:pt x="84" y="71"/>
                  </a:cubicBezTo>
                  <a:cubicBezTo>
                    <a:pt x="88" y="64"/>
                    <a:pt x="81" y="65"/>
                    <a:pt x="86" y="58"/>
                  </a:cubicBezTo>
                  <a:cubicBezTo>
                    <a:pt x="87" y="54"/>
                    <a:pt x="94" y="46"/>
                    <a:pt x="98" y="43"/>
                  </a:cubicBezTo>
                  <a:cubicBezTo>
                    <a:pt x="99" y="32"/>
                    <a:pt x="96" y="24"/>
                    <a:pt x="107" y="22"/>
                  </a:cubicBezTo>
                  <a:cubicBezTo>
                    <a:pt x="111" y="20"/>
                    <a:pt x="122" y="24"/>
                    <a:pt x="111" y="22"/>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1" name="Freeform 41"/>
            <p:cNvSpPr>
              <a:spLocks/>
            </p:cNvSpPr>
            <p:nvPr/>
          </p:nvSpPr>
          <p:spPr bwMode="auto">
            <a:xfrm>
              <a:off x="9871" y="8535"/>
              <a:ext cx="1150" cy="1104"/>
            </a:xfrm>
            <a:custGeom>
              <a:avLst/>
              <a:gdLst/>
              <a:ahLst/>
              <a:cxnLst>
                <a:cxn ang="0">
                  <a:pos x="355" y="3"/>
                </a:cxn>
                <a:cxn ang="0">
                  <a:pos x="381" y="20"/>
                </a:cxn>
                <a:cxn ang="0">
                  <a:pos x="425" y="45"/>
                </a:cxn>
                <a:cxn ang="0">
                  <a:pos x="450" y="23"/>
                </a:cxn>
                <a:cxn ang="0">
                  <a:pos x="479" y="68"/>
                </a:cxn>
                <a:cxn ang="0">
                  <a:pos x="521" y="104"/>
                </a:cxn>
                <a:cxn ang="0">
                  <a:pos x="531" y="167"/>
                </a:cxn>
                <a:cxn ang="0">
                  <a:pos x="554" y="189"/>
                </a:cxn>
                <a:cxn ang="0">
                  <a:pos x="566" y="209"/>
                </a:cxn>
                <a:cxn ang="0">
                  <a:pos x="570" y="216"/>
                </a:cxn>
                <a:cxn ang="0">
                  <a:pos x="549" y="269"/>
                </a:cxn>
                <a:cxn ang="0">
                  <a:pos x="528" y="291"/>
                </a:cxn>
                <a:cxn ang="0">
                  <a:pos x="510" y="315"/>
                </a:cxn>
                <a:cxn ang="0">
                  <a:pos x="489" y="363"/>
                </a:cxn>
                <a:cxn ang="0">
                  <a:pos x="470" y="389"/>
                </a:cxn>
                <a:cxn ang="0">
                  <a:pos x="428" y="402"/>
                </a:cxn>
                <a:cxn ang="0">
                  <a:pos x="377" y="434"/>
                </a:cxn>
                <a:cxn ang="0">
                  <a:pos x="336" y="474"/>
                </a:cxn>
                <a:cxn ang="0">
                  <a:pos x="314" y="497"/>
                </a:cxn>
                <a:cxn ang="0">
                  <a:pos x="273" y="540"/>
                </a:cxn>
                <a:cxn ang="0">
                  <a:pos x="237" y="545"/>
                </a:cxn>
                <a:cxn ang="0">
                  <a:pos x="281" y="507"/>
                </a:cxn>
                <a:cxn ang="0">
                  <a:pos x="303" y="468"/>
                </a:cxn>
                <a:cxn ang="0">
                  <a:pos x="270" y="483"/>
                </a:cxn>
                <a:cxn ang="0">
                  <a:pos x="267" y="426"/>
                </a:cxn>
                <a:cxn ang="0">
                  <a:pos x="287" y="401"/>
                </a:cxn>
                <a:cxn ang="0">
                  <a:pos x="269" y="324"/>
                </a:cxn>
                <a:cxn ang="0">
                  <a:pos x="258" y="302"/>
                </a:cxn>
                <a:cxn ang="0">
                  <a:pos x="246" y="306"/>
                </a:cxn>
                <a:cxn ang="0">
                  <a:pos x="197" y="329"/>
                </a:cxn>
                <a:cxn ang="0">
                  <a:pos x="174" y="369"/>
                </a:cxn>
                <a:cxn ang="0">
                  <a:pos x="152" y="408"/>
                </a:cxn>
                <a:cxn ang="0">
                  <a:pos x="122" y="425"/>
                </a:cxn>
                <a:cxn ang="0">
                  <a:pos x="92" y="413"/>
                </a:cxn>
                <a:cxn ang="0">
                  <a:pos x="84" y="405"/>
                </a:cxn>
                <a:cxn ang="0">
                  <a:pos x="47" y="379"/>
                </a:cxn>
                <a:cxn ang="0">
                  <a:pos x="15" y="363"/>
                </a:cxn>
                <a:cxn ang="0">
                  <a:pos x="8" y="326"/>
                </a:cxn>
                <a:cxn ang="0">
                  <a:pos x="47" y="281"/>
                </a:cxn>
                <a:cxn ang="0">
                  <a:pos x="53" y="258"/>
                </a:cxn>
                <a:cxn ang="0">
                  <a:pos x="33" y="225"/>
                </a:cxn>
                <a:cxn ang="0">
                  <a:pos x="56" y="198"/>
                </a:cxn>
                <a:cxn ang="0">
                  <a:pos x="95" y="231"/>
                </a:cxn>
                <a:cxn ang="0">
                  <a:pos x="137" y="195"/>
                </a:cxn>
                <a:cxn ang="0">
                  <a:pos x="174" y="167"/>
                </a:cxn>
                <a:cxn ang="0">
                  <a:pos x="218" y="131"/>
                </a:cxn>
                <a:cxn ang="0">
                  <a:pos x="251" y="117"/>
                </a:cxn>
                <a:cxn ang="0">
                  <a:pos x="261" y="77"/>
                </a:cxn>
                <a:cxn ang="0">
                  <a:pos x="314" y="78"/>
                </a:cxn>
                <a:cxn ang="0">
                  <a:pos x="344" y="60"/>
                </a:cxn>
                <a:cxn ang="0">
                  <a:pos x="351" y="33"/>
                </a:cxn>
              </a:cxnLst>
              <a:rect l="0" t="0" r="r" b="b"/>
              <a:pathLst>
                <a:path w="575" h="552">
                  <a:moveTo>
                    <a:pt x="344" y="20"/>
                  </a:moveTo>
                  <a:cubicBezTo>
                    <a:pt x="349" y="17"/>
                    <a:pt x="349" y="0"/>
                    <a:pt x="355" y="3"/>
                  </a:cubicBezTo>
                  <a:cubicBezTo>
                    <a:pt x="358" y="10"/>
                    <a:pt x="363" y="18"/>
                    <a:pt x="368" y="15"/>
                  </a:cubicBezTo>
                  <a:cubicBezTo>
                    <a:pt x="373" y="16"/>
                    <a:pt x="376" y="19"/>
                    <a:pt x="381" y="20"/>
                  </a:cubicBezTo>
                  <a:cubicBezTo>
                    <a:pt x="390" y="22"/>
                    <a:pt x="407" y="23"/>
                    <a:pt x="407" y="23"/>
                  </a:cubicBezTo>
                  <a:cubicBezTo>
                    <a:pt x="409" y="34"/>
                    <a:pt x="414" y="43"/>
                    <a:pt x="425" y="45"/>
                  </a:cubicBezTo>
                  <a:cubicBezTo>
                    <a:pt x="430" y="48"/>
                    <a:pt x="443" y="50"/>
                    <a:pt x="438" y="41"/>
                  </a:cubicBezTo>
                  <a:cubicBezTo>
                    <a:pt x="441" y="33"/>
                    <a:pt x="444" y="28"/>
                    <a:pt x="450" y="23"/>
                  </a:cubicBezTo>
                  <a:cubicBezTo>
                    <a:pt x="464" y="26"/>
                    <a:pt x="448" y="45"/>
                    <a:pt x="464" y="48"/>
                  </a:cubicBezTo>
                  <a:cubicBezTo>
                    <a:pt x="466" y="58"/>
                    <a:pt x="470" y="63"/>
                    <a:pt x="479" y="68"/>
                  </a:cubicBezTo>
                  <a:cubicBezTo>
                    <a:pt x="480" y="79"/>
                    <a:pt x="485" y="91"/>
                    <a:pt x="497" y="93"/>
                  </a:cubicBezTo>
                  <a:cubicBezTo>
                    <a:pt x="504" y="98"/>
                    <a:pt x="513" y="99"/>
                    <a:pt x="521" y="104"/>
                  </a:cubicBezTo>
                  <a:cubicBezTo>
                    <a:pt x="526" y="111"/>
                    <a:pt x="526" y="116"/>
                    <a:pt x="522" y="123"/>
                  </a:cubicBezTo>
                  <a:cubicBezTo>
                    <a:pt x="520" y="139"/>
                    <a:pt x="516" y="156"/>
                    <a:pt x="531" y="167"/>
                  </a:cubicBezTo>
                  <a:cubicBezTo>
                    <a:pt x="534" y="173"/>
                    <a:pt x="532" y="176"/>
                    <a:pt x="539" y="177"/>
                  </a:cubicBezTo>
                  <a:cubicBezTo>
                    <a:pt x="545" y="180"/>
                    <a:pt x="548" y="185"/>
                    <a:pt x="554" y="189"/>
                  </a:cubicBezTo>
                  <a:cubicBezTo>
                    <a:pt x="557" y="202"/>
                    <a:pt x="552" y="187"/>
                    <a:pt x="560" y="195"/>
                  </a:cubicBezTo>
                  <a:cubicBezTo>
                    <a:pt x="562" y="197"/>
                    <a:pt x="565" y="206"/>
                    <a:pt x="566" y="209"/>
                  </a:cubicBezTo>
                  <a:cubicBezTo>
                    <a:pt x="566" y="211"/>
                    <a:pt x="565" y="214"/>
                    <a:pt x="567" y="215"/>
                  </a:cubicBezTo>
                  <a:cubicBezTo>
                    <a:pt x="571" y="217"/>
                    <a:pt x="575" y="206"/>
                    <a:pt x="570" y="216"/>
                  </a:cubicBezTo>
                  <a:cubicBezTo>
                    <a:pt x="568" y="230"/>
                    <a:pt x="575" y="258"/>
                    <a:pt x="555" y="261"/>
                  </a:cubicBezTo>
                  <a:cubicBezTo>
                    <a:pt x="552" y="275"/>
                    <a:pt x="557" y="257"/>
                    <a:pt x="549" y="269"/>
                  </a:cubicBezTo>
                  <a:cubicBezTo>
                    <a:pt x="544" y="276"/>
                    <a:pt x="548" y="283"/>
                    <a:pt x="537" y="285"/>
                  </a:cubicBezTo>
                  <a:cubicBezTo>
                    <a:pt x="534" y="287"/>
                    <a:pt x="530" y="288"/>
                    <a:pt x="528" y="291"/>
                  </a:cubicBezTo>
                  <a:cubicBezTo>
                    <a:pt x="524" y="297"/>
                    <a:pt x="527" y="299"/>
                    <a:pt x="519" y="302"/>
                  </a:cubicBezTo>
                  <a:cubicBezTo>
                    <a:pt x="518" y="310"/>
                    <a:pt x="517" y="311"/>
                    <a:pt x="510" y="315"/>
                  </a:cubicBezTo>
                  <a:cubicBezTo>
                    <a:pt x="506" y="321"/>
                    <a:pt x="509" y="325"/>
                    <a:pt x="501" y="327"/>
                  </a:cubicBezTo>
                  <a:cubicBezTo>
                    <a:pt x="500" y="340"/>
                    <a:pt x="497" y="352"/>
                    <a:pt x="489" y="363"/>
                  </a:cubicBezTo>
                  <a:cubicBezTo>
                    <a:pt x="488" y="370"/>
                    <a:pt x="484" y="377"/>
                    <a:pt x="477" y="378"/>
                  </a:cubicBezTo>
                  <a:cubicBezTo>
                    <a:pt x="476" y="384"/>
                    <a:pt x="476" y="386"/>
                    <a:pt x="470" y="389"/>
                  </a:cubicBezTo>
                  <a:cubicBezTo>
                    <a:pt x="466" y="397"/>
                    <a:pt x="453" y="402"/>
                    <a:pt x="446" y="407"/>
                  </a:cubicBezTo>
                  <a:cubicBezTo>
                    <a:pt x="431" y="404"/>
                    <a:pt x="436" y="406"/>
                    <a:pt x="428" y="402"/>
                  </a:cubicBezTo>
                  <a:cubicBezTo>
                    <a:pt x="411" y="406"/>
                    <a:pt x="404" y="398"/>
                    <a:pt x="396" y="414"/>
                  </a:cubicBezTo>
                  <a:cubicBezTo>
                    <a:pt x="394" y="426"/>
                    <a:pt x="389" y="432"/>
                    <a:pt x="377" y="434"/>
                  </a:cubicBezTo>
                  <a:cubicBezTo>
                    <a:pt x="367" y="440"/>
                    <a:pt x="361" y="449"/>
                    <a:pt x="351" y="455"/>
                  </a:cubicBezTo>
                  <a:cubicBezTo>
                    <a:pt x="346" y="462"/>
                    <a:pt x="340" y="466"/>
                    <a:pt x="336" y="474"/>
                  </a:cubicBezTo>
                  <a:cubicBezTo>
                    <a:pt x="335" y="481"/>
                    <a:pt x="333" y="482"/>
                    <a:pt x="327" y="485"/>
                  </a:cubicBezTo>
                  <a:cubicBezTo>
                    <a:pt x="324" y="489"/>
                    <a:pt x="319" y="495"/>
                    <a:pt x="314" y="497"/>
                  </a:cubicBezTo>
                  <a:cubicBezTo>
                    <a:pt x="313" y="508"/>
                    <a:pt x="315" y="516"/>
                    <a:pt x="306" y="521"/>
                  </a:cubicBezTo>
                  <a:cubicBezTo>
                    <a:pt x="303" y="541"/>
                    <a:pt x="293" y="539"/>
                    <a:pt x="273" y="540"/>
                  </a:cubicBezTo>
                  <a:cubicBezTo>
                    <a:pt x="265" y="542"/>
                    <a:pt x="260" y="547"/>
                    <a:pt x="252" y="549"/>
                  </a:cubicBezTo>
                  <a:cubicBezTo>
                    <a:pt x="246" y="552"/>
                    <a:pt x="241" y="551"/>
                    <a:pt x="237" y="545"/>
                  </a:cubicBezTo>
                  <a:cubicBezTo>
                    <a:pt x="240" y="537"/>
                    <a:pt x="240" y="534"/>
                    <a:pt x="248" y="533"/>
                  </a:cubicBezTo>
                  <a:cubicBezTo>
                    <a:pt x="255" y="521"/>
                    <a:pt x="275" y="523"/>
                    <a:pt x="281" y="507"/>
                  </a:cubicBezTo>
                  <a:cubicBezTo>
                    <a:pt x="283" y="493"/>
                    <a:pt x="284" y="485"/>
                    <a:pt x="299" y="482"/>
                  </a:cubicBezTo>
                  <a:cubicBezTo>
                    <a:pt x="300" y="477"/>
                    <a:pt x="302" y="473"/>
                    <a:pt x="303" y="468"/>
                  </a:cubicBezTo>
                  <a:cubicBezTo>
                    <a:pt x="302" y="459"/>
                    <a:pt x="299" y="461"/>
                    <a:pt x="291" y="462"/>
                  </a:cubicBezTo>
                  <a:cubicBezTo>
                    <a:pt x="286" y="470"/>
                    <a:pt x="279" y="481"/>
                    <a:pt x="270" y="483"/>
                  </a:cubicBezTo>
                  <a:cubicBezTo>
                    <a:pt x="252" y="482"/>
                    <a:pt x="257" y="481"/>
                    <a:pt x="260" y="464"/>
                  </a:cubicBezTo>
                  <a:cubicBezTo>
                    <a:pt x="260" y="449"/>
                    <a:pt x="255" y="435"/>
                    <a:pt x="267" y="426"/>
                  </a:cubicBezTo>
                  <a:cubicBezTo>
                    <a:pt x="270" y="421"/>
                    <a:pt x="275" y="416"/>
                    <a:pt x="281" y="414"/>
                  </a:cubicBezTo>
                  <a:cubicBezTo>
                    <a:pt x="284" y="410"/>
                    <a:pt x="285" y="406"/>
                    <a:pt x="287" y="401"/>
                  </a:cubicBezTo>
                  <a:cubicBezTo>
                    <a:pt x="289" y="381"/>
                    <a:pt x="302" y="350"/>
                    <a:pt x="282" y="338"/>
                  </a:cubicBezTo>
                  <a:cubicBezTo>
                    <a:pt x="281" y="332"/>
                    <a:pt x="275" y="327"/>
                    <a:pt x="269" y="324"/>
                  </a:cubicBezTo>
                  <a:cubicBezTo>
                    <a:pt x="267" y="321"/>
                    <a:pt x="262" y="320"/>
                    <a:pt x="261" y="317"/>
                  </a:cubicBezTo>
                  <a:cubicBezTo>
                    <a:pt x="259" y="312"/>
                    <a:pt x="259" y="307"/>
                    <a:pt x="258" y="302"/>
                  </a:cubicBezTo>
                  <a:cubicBezTo>
                    <a:pt x="258" y="300"/>
                    <a:pt x="257" y="297"/>
                    <a:pt x="257" y="297"/>
                  </a:cubicBezTo>
                  <a:cubicBezTo>
                    <a:pt x="250" y="301"/>
                    <a:pt x="254" y="304"/>
                    <a:pt x="246" y="306"/>
                  </a:cubicBezTo>
                  <a:cubicBezTo>
                    <a:pt x="236" y="322"/>
                    <a:pt x="227" y="320"/>
                    <a:pt x="207" y="321"/>
                  </a:cubicBezTo>
                  <a:cubicBezTo>
                    <a:pt x="202" y="323"/>
                    <a:pt x="202" y="327"/>
                    <a:pt x="197" y="329"/>
                  </a:cubicBezTo>
                  <a:cubicBezTo>
                    <a:pt x="194" y="334"/>
                    <a:pt x="187" y="338"/>
                    <a:pt x="182" y="341"/>
                  </a:cubicBezTo>
                  <a:cubicBezTo>
                    <a:pt x="178" y="350"/>
                    <a:pt x="178" y="360"/>
                    <a:pt x="174" y="369"/>
                  </a:cubicBezTo>
                  <a:cubicBezTo>
                    <a:pt x="173" y="375"/>
                    <a:pt x="169" y="382"/>
                    <a:pt x="165" y="387"/>
                  </a:cubicBezTo>
                  <a:cubicBezTo>
                    <a:pt x="163" y="395"/>
                    <a:pt x="159" y="403"/>
                    <a:pt x="152" y="408"/>
                  </a:cubicBezTo>
                  <a:cubicBezTo>
                    <a:pt x="149" y="416"/>
                    <a:pt x="143" y="419"/>
                    <a:pt x="135" y="420"/>
                  </a:cubicBezTo>
                  <a:cubicBezTo>
                    <a:pt x="131" y="422"/>
                    <a:pt x="126" y="423"/>
                    <a:pt x="122" y="425"/>
                  </a:cubicBezTo>
                  <a:cubicBezTo>
                    <a:pt x="114" y="422"/>
                    <a:pt x="114" y="415"/>
                    <a:pt x="105" y="413"/>
                  </a:cubicBezTo>
                  <a:cubicBezTo>
                    <a:pt x="99" y="410"/>
                    <a:pt x="97" y="409"/>
                    <a:pt x="92" y="413"/>
                  </a:cubicBezTo>
                  <a:cubicBezTo>
                    <a:pt x="91" y="411"/>
                    <a:pt x="90" y="409"/>
                    <a:pt x="89" y="408"/>
                  </a:cubicBezTo>
                  <a:cubicBezTo>
                    <a:pt x="88" y="407"/>
                    <a:pt x="85" y="407"/>
                    <a:pt x="84" y="405"/>
                  </a:cubicBezTo>
                  <a:cubicBezTo>
                    <a:pt x="76" y="394"/>
                    <a:pt x="78" y="391"/>
                    <a:pt x="65" y="381"/>
                  </a:cubicBezTo>
                  <a:cubicBezTo>
                    <a:pt x="56" y="382"/>
                    <a:pt x="56" y="378"/>
                    <a:pt x="47" y="379"/>
                  </a:cubicBezTo>
                  <a:cubicBezTo>
                    <a:pt x="40" y="378"/>
                    <a:pt x="36" y="373"/>
                    <a:pt x="31" y="369"/>
                  </a:cubicBezTo>
                  <a:cubicBezTo>
                    <a:pt x="26" y="366"/>
                    <a:pt x="20" y="364"/>
                    <a:pt x="15" y="363"/>
                  </a:cubicBezTo>
                  <a:cubicBezTo>
                    <a:pt x="14" y="355"/>
                    <a:pt x="10" y="349"/>
                    <a:pt x="3" y="345"/>
                  </a:cubicBezTo>
                  <a:cubicBezTo>
                    <a:pt x="2" y="337"/>
                    <a:pt x="0" y="331"/>
                    <a:pt x="8" y="326"/>
                  </a:cubicBezTo>
                  <a:cubicBezTo>
                    <a:pt x="10" y="318"/>
                    <a:pt x="13" y="322"/>
                    <a:pt x="17" y="315"/>
                  </a:cubicBezTo>
                  <a:cubicBezTo>
                    <a:pt x="21" y="289"/>
                    <a:pt x="22" y="286"/>
                    <a:pt x="47" y="281"/>
                  </a:cubicBezTo>
                  <a:cubicBezTo>
                    <a:pt x="53" y="276"/>
                    <a:pt x="56" y="278"/>
                    <a:pt x="57" y="270"/>
                  </a:cubicBezTo>
                  <a:cubicBezTo>
                    <a:pt x="58" y="265"/>
                    <a:pt x="56" y="262"/>
                    <a:pt x="53" y="258"/>
                  </a:cubicBezTo>
                  <a:cubicBezTo>
                    <a:pt x="50" y="254"/>
                    <a:pt x="44" y="250"/>
                    <a:pt x="41" y="245"/>
                  </a:cubicBezTo>
                  <a:cubicBezTo>
                    <a:pt x="38" y="238"/>
                    <a:pt x="36" y="232"/>
                    <a:pt x="33" y="225"/>
                  </a:cubicBezTo>
                  <a:cubicBezTo>
                    <a:pt x="33" y="219"/>
                    <a:pt x="29" y="190"/>
                    <a:pt x="41" y="188"/>
                  </a:cubicBezTo>
                  <a:cubicBezTo>
                    <a:pt x="47" y="193"/>
                    <a:pt x="48" y="196"/>
                    <a:pt x="56" y="198"/>
                  </a:cubicBezTo>
                  <a:cubicBezTo>
                    <a:pt x="61" y="202"/>
                    <a:pt x="61" y="206"/>
                    <a:pt x="68" y="207"/>
                  </a:cubicBezTo>
                  <a:cubicBezTo>
                    <a:pt x="79" y="215"/>
                    <a:pt x="80" y="228"/>
                    <a:pt x="95" y="231"/>
                  </a:cubicBezTo>
                  <a:cubicBezTo>
                    <a:pt x="104" y="229"/>
                    <a:pt x="108" y="209"/>
                    <a:pt x="117" y="207"/>
                  </a:cubicBezTo>
                  <a:cubicBezTo>
                    <a:pt x="119" y="195"/>
                    <a:pt x="127" y="201"/>
                    <a:pt x="137" y="195"/>
                  </a:cubicBezTo>
                  <a:cubicBezTo>
                    <a:pt x="144" y="186"/>
                    <a:pt x="149" y="178"/>
                    <a:pt x="161" y="176"/>
                  </a:cubicBezTo>
                  <a:cubicBezTo>
                    <a:pt x="165" y="169"/>
                    <a:pt x="168" y="171"/>
                    <a:pt x="174" y="167"/>
                  </a:cubicBezTo>
                  <a:cubicBezTo>
                    <a:pt x="177" y="159"/>
                    <a:pt x="176" y="154"/>
                    <a:pt x="185" y="150"/>
                  </a:cubicBezTo>
                  <a:cubicBezTo>
                    <a:pt x="195" y="137"/>
                    <a:pt x="201" y="132"/>
                    <a:pt x="218" y="131"/>
                  </a:cubicBezTo>
                  <a:cubicBezTo>
                    <a:pt x="225" y="128"/>
                    <a:pt x="231" y="127"/>
                    <a:pt x="239" y="126"/>
                  </a:cubicBezTo>
                  <a:cubicBezTo>
                    <a:pt x="243" y="121"/>
                    <a:pt x="245" y="119"/>
                    <a:pt x="251" y="117"/>
                  </a:cubicBezTo>
                  <a:cubicBezTo>
                    <a:pt x="253" y="107"/>
                    <a:pt x="255" y="108"/>
                    <a:pt x="254" y="96"/>
                  </a:cubicBezTo>
                  <a:cubicBezTo>
                    <a:pt x="255" y="89"/>
                    <a:pt x="257" y="82"/>
                    <a:pt x="261" y="77"/>
                  </a:cubicBezTo>
                  <a:cubicBezTo>
                    <a:pt x="270" y="78"/>
                    <a:pt x="273" y="79"/>
                    <a:pt x="281" y="81"/>
                  </a:cubicBezTo>
                  <a:cubicBezTo>
                    <a:pt x="289" y="87"/>
                    <a:pt x="305" y="81"/>
                    <a:pt x="314" y="78"/>
                  </a:cubicBezTo>
                  <a:cubicBezTo>
                    <a:pt x="320" y="70"/>
                    <a:pt x="315" y="69"/>
                    <a:pt x="326" y="68"/>
                  </a:cubicBezTo>
                  <a:cubicBezTo>
                    <a:pt x="332" y="65"/>
                    <a:pt x="338" y="64"/>
                    <a:pt x="344" y="60"/>
                  </a:cubicBezTo>
                  <a:cubicBezTo>
                    <a:pt x="348" y="55"/>
                    <a:pt x="351" y="53"/>
                    <a:pt x="356" y="50"/>
                  </a:cubicBezTo>
                  <a:cubicBezTo>
                    <a:pt x="358" y="42"/>
                    <a:pt x="359" y="36"/>
                    <a:pt x="351" y="33"/>
                  </a:cubicBezTo>
                  <a:cubicBezTo>
                    <a:pt x="350" y="27"/>
                    <a:pt x="349" y="25"/>
                    <a:pt x="344" y="2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2" name="Freeform 42"/>
            <p:cNvSpPr>
              <a:spLocks/>
            </p:cNvSpPr>
            <p:nvPr/>
          </p:nvSpPr>
          <p:spPr bwMode="auto">
            <a:xfrm>
              <a:off x="9343" y="9217"/>
              <a:ext cx="340" cy="408"/>
            </a:xfrm>
            <a:custGeom>
              <a:avLst/>
              <a:gdLst/>
              <a:ahLst/>
              <a:cxnLst>
                <a:cxn ang="0">
                  <a:pos x="29" y="48"/>
                </a:cxn>
                <a:cxn ang="0">
                  <a:pos x="67" y="41"/>
                </a:cxn>
                <a:cxn ang="0">
                  <a:pos x="79" y="30"/>
                </a:cxn>
                <a:cxn ang="0">
                  <a:pos x="98" y="0"/>
                </a:cxn>
                <a:cxn ang="0">
                  <a:pos x="110" y="8"/>
                </a:cxn>
                <a:cxn ang="0">
                  <a:pos x="122" y="29"/>
                </a:cxn>
                <a:cxn ang="0">
                  <a:pos x="136" y="44"/>
                </a:cxn>
                <a:cxn ang="0">
                  <a:pos x="160" y="54"/>
                </a:cxn>
                <a:cxn ang="0">
                  <a:pos x="158" y="63"/>
                </a:cxn>
                <a:cxn ang="0">
                  <a:pos x="145" y="71"/>
                </a:cxn>
                <a:cxn ang="0">
                  <a:pos x="152" y="87"/>
                </a:cxn>
                <a:cxn ang="0">
                  <a:pos x="160" y="99"/>
                </a:cxn>
                <a:cxn ang="0">
                  <a:pos x="142" y="117"/>
                </a:cxn>
                <a:cxn ang="0">
                  <a:pos x="127" y="129"/>
                </a:cxn>
                <a:cxn ang="0">
                  <a:pos x="133" y="147"/>
                </a:cxn>
                <a:cxn ang="0">
                  <a:pos x="131" y="155"/>
                </a:cxn>
                <a:cxn ang="0">
                  <a:pos x="125" y="173"/>
                </a:cxn>
                <a:cxn ang="0">
                  <a:pos x="127" y="189"/>
                </a:cxn>
                <a:cxn ang="0">
                  <a:pos x="106" y="200"/>
                </a:cxn>
                <a:cxn ang="0">
                  <a:pos x="92" y="194"/>
                </a:cxn>
                <a:cxn ang="0">
                  <a:pos x="68" y="192"/>
                </a:cxn>
                <a:cxn ang="0">
                  <a:pos x="53" y="179"/>
                </a:cxn>
                <a:cxn ang="0">
                  <a:pos x="13" y="180"/>
                </a:cxn>
                <a:cxn ang="0">
                  <a:pos x="5" y="174"/>
                </a:cxn>
                <a:cxn ang="0">
                  <a:pos x="2" y="164"/>
                </a:cxn>
                <a:cxn ang="0">
                  <a:pos x="4" y="144"/>
                </a:cxn>
                <a:cxn ang="0">
                  <a:pos x="5" y="126"/>
                </a:cxn>
                <a:cxn ang="0">
                  <a:pos x="26" y="125"/>
                </a:cxn>
                <a:cxn ang="0">
                  <a:pos x="28" y="120"/>
                </a:cxn>
                <a:cxn ang="0">
                  <a:pos x="43" y="117"/>
                </a:cxn>
                <a:cxn ang="0">
                  <a:pos x="52" y="105"/>
                </a:cxn>
                <a:cxn ang="0">
                  <a:pos x="41" y="95"/>
                </a:cxn>
                <a:cxn ang="0">
                  <a:pos x="40" y="90"/>
                </a:cxn>
                <a:cxn ang="0">
                  <a:pos x="35" y="89"/>
                </a:cxn>
                <a:cxn ang="0">
                  <a:pos x="32" y="77"/>
                </a:cxn>
                <a:cxn ang="0">
                  <a:pos x="28" y="63"/>
                </a:cxn>
                <a:cxn ang="0">
                  <a:pos x="29" y="48"/>
                </a:cxn>
              </a:cxnLst>
              <a:rect l="0" t="0" r="r" b="b"/>
              <a:pathLst>
                <a:path w="170" h="204">
                  <a:moveTo>
                    <a:pt x="29" y="48"/>
                  </a:moveTo>
                  <a:cubicBezTo>
                    <a:pt x="52" y="47"/>
                    <a:pt x="51" y="44"/>
                    <a:pt x="67" y="41"/>
                  </a:cubicBezTo>
                  <a:cubicBezTo>
                    <a:pt x="72" y="37"/>
                    <a:pt x="76" y="36"/>
                    <a:pt x="79" y="30"/>
                  </a:cubicBezTo>
                  <a:cubicBezTo>
                    <a:pt x="75" y="15"/>
                    <a:pt x="87" y="8"/>
                    <a:pt x="98" y="0"/>
                  </a:cubicBezTo>
                  <a:cubicBezTo>
                    <a:pt x="103" y="2"/>
                    <a:pt x="105" y="5"/>
                    <a:pt x="110" y="8"/>
                  </a:cubicBezTo>
                  <a:cubicBezTo>
                    <a:pt x="114" y="16"/>
                    <a:pt x="115" y="24"/>
                    <a:pt x="122" y="29"/>
                  </a:cubicBezTo>
                  <a:cubicBezTo>
                    <a:pt x="126" y="36"/>
                    <a:pt x="129" y="40"/>
                    <a:pt x="136" y="44"/>
                  </a:cubicBezTo>
                  <a:cubicBezTo>
                    <a:pt x="141" y="51"/>
                    <a:pt x="160" y="54"/>
                    <a:pt x="160" y="54"/>
                  </a:cubicBezTo>
                  <a:cubicBezTo>
                    <a:pt x="170" y="59"/>
                    <a:pt x="170" y="61"/>
                    <a:pt x="158" y="63"/>
                  </a:cubicBezTo>
                  <a:cubicBezTo>
                    <a:pt x="153" y="65"/>
                    <a:pt x="149" y="68"/>
                    <a:pt x="145" y="71"/>
                  </a:cubicBezTo>
                  <a:cubicBezTo>
                    <a:pt x="141" y="78"/>
                    <a:pt x="146" y="83"/>
                    <a:pt x="152" y="87"/>
                  </a:cubicBezTo>
                  <a:cubicBezTo>
                    <a:pt x="154" y="92"/>
                    <a:pt x="157" y="94"/>
                    <a:pt x="160" y="99"/>
                  </a:cubicBezTo>
                  <a:cubicBezTo>
                    <a:pt x="156" y="108"/>
                    <a:pt x="150" y="111"/>
                    <a:pt x="142" y="117"/>
                  </a:cubicBezTo>
                  <a:cubicBezTo>
                    <a:pt x="137" y="125"/>
                    <a:pt x="137" y="127"/>
                    <a:pt x="127" y="129"/>
                  </a:cubicBezTo>
                  <a:cubicBezTo>
                    <a:pt x="114" y="134"/>
                    <a:pt x="126" y="143"/>
                    <a:pt x="133" y="147"/>
                  </a:cubicBezTo>
                  <a:cubicBezTo>
                    <a:pt x="134" y="153"/>
                    <a:pt x="140" y="157"/>
                    <a:pt x="131" y="155"/>
                  </a:cubicBezTo>
                  <a:cubicBezTo>
                    <a:pt x="120" y="157"/>
                    <a:pt x="129" y="165"/>
                    <a:pt x="125" y="173"/>
                  </a:cubicBezTo>
                  <a:cubicBezTo>
                    <a:pt x="127" y="179"/>
                    <a:pt x="124" y="183"/>
                    <a:pt x="127" y="189"/>
                  </a:cubicBezTo>
                  <a:cubicBezTo>
                    <a:pt x="124" y="204"/>
                    <a:pt x="122" y="201"/>
                    <a:pt x="106" y="200"/>
                  </a:cubicBezTo>
                  <a:cubicBezTo>
                    <a:pt x="101" y="198"/>
                    <a:pt x="98" y="195"/>
                    <a:pt x="92" y="194"/>
                  </a:cubicBezTo>
                  <a:cubicBezTo>
                    <a:pt x="81" y="196"/>
                    <a:pt x="78" y="198"/>
                    <a:pt x="68" y="192"/>
                  </a:cubicBezTo>
                  <a:cubicBezTo>
                    <a:pt x="62" y="184"/>
                    <a:pt x="64" y="181"/>
                    <a:pt x="53" y="179"/>
                  </a:cubicBezTo>
                  <a:cubicBezTo>
                    <a:pt x="35" y="182"/>
                    <a:pt x="40" y="182"/>
                    <a:pt x="13" y="180"/>
                  </a:cubicBezTo>
                  <a:cubicBezTo>
                    <a:pt x="10" y="177"/>
                    <a:pt x="7" y="177"/>
                    <a:pt x="5" y="174"/>
                  </a:cubicBezTo>
                  <a:cubicBezTo>
                    <a:pt x="3" y="171"/>
                    <a:pt x="4" y="167"/>
                    <a:pt x="2" y="164"/>
                  </a:cubicBezTo>
                  <a:cubicBezTo>
                    <a:pt x="1" y="157"/>
                    <a:pt x="1" y="151"/>
                    <a:pt x="4" y="144"/>
                  </a:cubicBezTo>
                  <a:cubicBezTo>
                    <a:pt x="4" y="138"/>
                    <a:pt x="0" y="130"/>
                    <a:pt x="5" y="126"/>
                  </a:cubicBezTo>
                  <a:cubicBezTo>
                    <a:pt x="10" y="121"/>
                    <a:pt x="19" y="127"/>
                    <a:pt x="26" y="125"/>
                  </a:cubicBezTo>
                  <a:cubicBezTo>
                    <a:pt x="28" y="125"/>
                    <a:pt x="27" y="121"/>
                    <a:pt x="28" y="120"/>
                  </a:cubicBezTo>
                  <a:cubicBezTo>
                    <a:pt x="32" y="117"/>
                    <a:pt x="38" y="118"/>
                    <a:pt x="43" y="117"/>
                  </a:cubicBezTo>
                  <a:cubicBezTo>
                    <a:pt x="48" y="113"/>
                    <a:pt x="49" y="110"/>
                    <a:pt x="52" y="105"/>
                  </a:cubicBezTo>
                  <a:cubicBezTo>
                    <a:pt x="49" y="100"/>
                    <a:pt x="46" y="98"/>
                    <a:pt x="41" y="95"/>
                  </a:cubicBezTo>
                  <a:cubicBezTo>
                    <a:pt x="41" y="93"/>
                    <a:pt x="41" y="91"/>
                    <a:pt x="40" y="90"/>
                  </a:cubicBezTo>
                  <a:cubicBezTo>
                    <a:pt x="39" y="89"/>
                    <a:pt x="36" y="90"/>
                    <a:pt x="35" y="89"/>
                  </a:cubicBezTo>
                  <a:cubicBezTo>
                    <a:pt x="33" y="86"/>
                    <a:pt x="34" y="81"/>
                    <a:pt x="32" y="77"/>
                  </a:cubicBezTo>
                  <a:cubicBezTo>
                    <a:pt x="31" y="72"/>
                    <a:pt x="29" y="68"/>
                    <a:pt x="28" y="63"/>
                  </a:cubicBezTo>
                  <a:cubicBezTo>
                    <a:pt x="29" y="57"/>
                    <a:pt x="32" y="53"/>
                    <a:pt x="29" y="48"/>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3" name="Freeform 43"/>
            <p:cNvSpPr>
              <a:spLocks/>
            </p:cNvSpPr>
            <p:nvPr/>
          </p:nvSpPr>
          <p:spPr bwMode="auto">
            <a:xfrm>
              <a:off x="9049" y="8849"/>
              <a:ext cx="1076" cy="1531"/>
            </a:xfrm>
            <a:custGeom>
              <a:avLst/>
              <a:gdLst/>
              <a:ahLst/>
              <a:cxnLst>
                <a:cxn ang="0">
                  <a:pos x="271" y="33"/>
                </a:cxn>
                <a:cxn ang="0">
                  <a:pos x="315" y="18"/>
                </a:cxn>
                <a:cxn ang="0">
                  <a:pos x="349" y="65"/>
                </a:cxn>
                <a:cxn ang="0">
                  <a:pos x="364" y="110"/>
                </a:cxn>
                <a:cxn ang="0">
                  <a:pos x="427" y="158"/>
                </a:cxn>
                <a:cxn ang="0">
                  <a:pos x="427" y="210"/>
                </a:cxn>
                <a:cxn ang="0">
                  <a:pos x="492" y="236"/>
                </a:cxn>
                <a:cxn ang="0">
                  <a:pos x="538" y="275"/>
                </a:cxn>
                <a:cxn ang="0">
                  <a:pos x="499" y="303"/>
                </a:cxn>
                <a:cxn ang="0">
                  <a:pos x="475" y="338"/>
                </a:cxn>
                <a:cxn ang="0">
                  <a:pos x="403" y="393"/>
                </a:cxn>
                <a:cxn ang="0">
                  <a:pos x="376" y="359"/>
                </a:cxn>
                <a:cxn ang="0">
                  <a:pos x="360" y="311"/>
                </a:cxn>
                <a:cxn ang="0">
                  <a:pos x="316" y="281"/>
                </a:cxn>
                <a:cxn ang="0">
                  <a:pos x="288" y="344"/>
                </a:cxn>
                <a:cxn ang="0">
                  <a:pos x="282" y="309"/>
                </a:cxn>
                <a:cxn ang="0">
                  <a:pos x="295" y="267"/>
                </a:cxn>
                <a:cxn ang="0">
                  <a:pos x="273" y="216"/>
                </a:cxn>
                <a:cxn ang="0">
                  <a:pos x="234" y="194"/>
                </a:cxn>
                <a:cxn ang="0">
                  <a:pos x="193" y="228"/>
                </a:cxn>
                <a:cxn ang="0">
                  <a:pos x="175" y="261"/>
                </a:cxn>
                <a:cxn ang="0">
                  <a:pos x="163" y="308"/>
                </a:cxn>
                <a:cxn ang="0">
                  <a:pos x="198" y="365"/>
                </a:cxn>
                <a:cxn ang="0">
                  <a:pos x="249" y="381"/>
                </a:cxn>
                <a:cxn ang="0">
                  <a:pos x="274" y="417"/>
                </a:cxn>
                <a:cxn ang="0">
                  <a:pos x="289" y="459"/>
                </a:cxn>
                <a:cxn ang="0">
                  <a:pos x="290" y="461"/>
                </a:cxn>
                <a:cxn ang="0">
                  <a:pos x="287" y="464"/>
                </a:cxn>
                <a:cxn ang="0">
                  <a:pos x="372" y="492"/>
                </a:cxn>
                <a:cxn ang="0">
                  <a:pos x="307" y="543"/>
                </a:cxn>
                <a:cxn ang="0">
                  <a:pos x="259" y="585"/>
                </a:cxn>
                <a:cxn ang="0">
                  <a:pos x="205" y="666"/>
                </a:cxn>
                <a:cxn ang="0">
                  <a:pos x="192" y="723"/>
                </a:cxn>
                <a:cxn ang="0">
                  <a:pos x="114" y="762"/>
                </a:cxn>
                <a:cxn ang="0">
                  <a:pos x="40" y="732"/>
                </a:cxn>
                <a:cxn ang="0">
                  <a:pos x="30" y="678"/>
                </a:cxn>
                <a:cxn ang="0">
                  <a:pos x="51" y="611"/>
                </a:cxn>
                <a:cxn ang="0">
                  <a:pos x="15" y="525"/>
                </a:cxn>
                <a:cxn ang="0">
                  <a:pos x="19" y="492"/>
                </a:cxn>
                <a:cxn ang="0">
                  <a:pos x="63" y="431"/>
                </a:cxn>
                <a:cxn ang="0">
                  <a:pos x="75" y="377"/>
                </a:cxn>
                <a:cxn ang="0">
                  <a:pos x="22" y="338"/>
                </a:cxn>
                <a:cxn ang="0">
                  <a:pos x="57" y="300"/>
                </a:cxn>
                <a:cxn ang="0">
                  <a:pos x="27" y="254"/>
                </a:cxn>
                <a:cxn ang="0">
                  <a:pos x="3" y="203"/>
                </a:cxn>
                <a:cxn ang="0">
                  <a:pos x="25" y="159"/>
                </a:cxn>
                <a:cxn ang="0">
                  <a:pos x="57" y="89"/>
                </a:cxn>
                <a:cxn ang="0">
                  <a:pos x="86" y="126"/>
                </a:cxn>
                <a:cxn ang="0">
                  <a:pos x="126" y="137"/>
                </a:cxn>
                <a:cxn ang="0">
                  <a:pos x="200" y="100"/>
                </a:cxn>
                <a:cxn ang="0">
                  <a:pos x="235" y="72"/>
                </a:cxn>
              </a:cxnLst>
              <a:rect l="0" t="0" r="r" b="b"/>
              <a:pathLst>
                <a:path w="538" h="765">
                  <a:moveTo>
                    <a:pt x="238" y="51"/>
                  </a:moveTo>
                  <a:cubicBezTo>
                    <a:pt x="241" y="46"/>
                    <a:pt x="241" y="41"/>
                    <a:pt x="243" y="35"/>
                  </a:cubicBezTo>
                  <a:cubicBezTo>
                    <a:pt x="253" y="36"/>
                    <a:pt x="261" y="36"/>
                    <a:pt x="271" y="33"/>
                  </a:cubicBezTo>
                  <a:cubicBezTo>
                    <a:pt x="274" y="27"/>
                    <a:pt x="273" y="25"/>
                    <a:pt x="279" y="21"/>
                  </a:cubicBezTo>
                  <a:cubicBezTo>
                    <a:pt x="283" y="16"/>
                    <a:pt x="299" y="0"/>
                    <a:pt x="301" y="8"/>
                  </a:cubicBezTo>
                  <a:cubicBezTo>
                    <a:pt x="309" y="16"/>
                    <a:pt x="303" y="17"/>
                    <a:pt x="315" y="18"/>
                  </a:cubicBezTo>
                  <a:cubicBezTo>
                    <a:pt x="321" y="21"/>
                    <a:pt x="323" y="28"/>
                    <a:pt x="327" y="33"/>
                  </a:cubicBezTo>
                  <a:cubicBezTo>
                    <a:pt x="330" y="48"/>
                    <a:pt x="328" y="46"/>
                    <a:pt x="339" y="53"/>
                  </a:cubicBezTo>
                  <a:cubicBezTo>
                    <a:pt x="342" y="58"/>
                    <a:pt x="344" y="62"/>
                    <a:pt x="349" y="65"/>
                  </a:cubicBezTo>
                  <a:cubicBezTo>
                    <a:pt x="358" y="60"/>
                    <a:pt x="359" y="67"/>
                    <a:pt x="363" y="74"/>
                  </a:cubicBezTo>
                  <a:cubicBezTo>
                    <a:pt x="365" y="86"/>
                    <a:pt x="370" y="84"/>
                    <a:pt x="364" y="95"/>
                  </a:cubicBezTo>
                  <a:cubicBezTo>
                    <a:pt x="363" y="102"/>
                    <a:pt x="361" y="104"/>
                    <a:pt x="364" y="110"/>
                  </a:cubicBezTo>
                  <a:cubicBezTo>
                    <a:pt x="366" y="123"/>
                    <a:pt x="364" y="139"/>
                    <a:pt x="378" y="141"/>
                  </a:cubicBezTo>
                  <a:cubicBezTo>
                    <a:pt x="390" y="147"/>
                    <a:pt x="407" y="139"/>
                    <a:pt x="420" y="140"/>
                  </a:cubicBezTo>
                  <a:cubicBezTo>
                    <a:pt x="425" y="143"/>
                    <a:pt x="422" y="156"/>
                    <a:pt x="427" y="158"/>
                  </a:cubicBezTo>
                  <a:cubicBezTo>
                    <a:pt x="426" y="167"/>
                    <a:pt x="425" y="169"/>
                    <a:pt x="421" y="176"/>
                  </a:cubicBezTo>
                  <a:cubicBezTo>
                    <a:pt x="420" y="184"/>
                    <a:pt x="425" y="188"/>
                    <a:pt x="420" y="194"/>
                  </a:cubicBezTo>
                  <a:cubicBezTo>
                    <a:pt x="426" y="204"/>
                    <a:pt x="414" y="208"/>
                    <a:pt x="427" y="210"/>
                  </a:cubicBezTo>
                  <a:cubicBezTo>
                    <a:pt x="437" y="214"/>
                    <a:pt x="445" y="220"/>
                    <a:pt x="456" y="224"/>
                  </a:cubicBezTo>
                  <a:cubicBezTo>
                    <a:pt x="463" y="229"/>
                    <a:pt x="466" y="228"/>
                    <a:pt x="474" y="227"/>
                  </a:cubicBezTo>
                  <a:cubicBezTo>
                    <a:pt x="484" y="222"/>
                    <a:pt x="488" y="226"/>
                    <a:pt x="492" y="236"/>
                  </a:cubicBezTo>
                  <a:cubicBezTo>
                    <a:pt x="493" y="242"/>
                    <a:pt x="495" y="249"/>
                    <a:pt x="498" y="255"/>
                  </a:cubicBezTo>
                  <a:cubicBezTo>
                    <a:pt x="500" y="263"/>
                    <a:pt x="510" y="253"/>
                    <a:pt x="518" y="254"/>
                  </a:cubicBezTo>
                  <a:cubicBezTo>
                    <a:pt x="525" y="257"/>
                    <a:pt x="532" y="271"/>
                    <a:pt x="538" y="275"/>
                  </a:cubicBezTo>
                  <a:cubicBezTo>
                    <a:pt x="530" y="276"/>
                    <a:pt x="531" y="280"/>
                    <a:pt x="525" y="284"/>
                  </a:cubicBezTo>
                  <a:cubicBezTo>
                    <a:pt x="522" y="289"/>
                    <a:pt x="519" y="290"/>
                    <a:pt x="514" y="293"/>
                  </a:cubicBezTo>
                  <a:cubicBezTo>
                    <a:pt x="513" y="301"/>
                    <a:pt x="507" y="301"/>
                    <a:pt x="499" y="303"/>
                  </a:cubicBezTo>
                  <a:cubicBezTo>
                    <a:pt x="493" y="306"/>
                    <a:pt x="487" y="306"/>
                    <a:pt x="481" y="308"/>
                  </a:cubicBezTo>
                  <a:cubicBezTo>
                    <a:pt x="477" y="311"/>
                    <a:pt x="472" y="312"/>
                    <a:pt x="468" y="315"/>
                  </a:cubicBezTo>
                  <a:cubicBezTo>
                    <a:pt x="469" y="326"/>
                    <a:pt x="467" y="332"/>
                    <a:pt x="475" y="338"/>
                  </a:cubicBezTo>
                  <a:cubicBezTo>
                    <a:pt x="478" y="345"/>
                    <a:pt x="479" y="350"/>
                    <a:pt x="475" y="357"/>
                  </a:cubicBezTo>
                  <a:cubicBezTo>
                    <a:pt x="473" y="369"/>
                    <a:pt x="471" y="384"/>
                    <a:pt x="457" y="387"/>
                  </a:cubicBezTo>
                  <a:cubicBezTo>
                    <a:pt x="440" y="384"/>
                    <a:pt x="420" y="392"/>
                    <a:pt x="403" y="393"/>
                  </a:cubicBezTo>
                  <a:cubicBezTo>
                    <a:pt x="397" y="393"/>
                    <a:pt x="391" y="393"/>
                    <a:pt x="385" y="392"/>
                  </a:cubicBezTo>
                  <a:cubicBezTo>
                    <a:pt x="377" y="391"/>
                    <a:pt x="382" y="382"/>
                    <a:pt x="375" y="378"/>
                  </a:cubicBezTo>
                  <a:cubicBezTo>
                    <a:pt x="376" y="371"/>
                    <a:pt x="379" y="365"/>
                    <a:pt x="376" y="359"/>
                  </a:cubicBezTo>
                  <a:cubicBezTo>
                    <a:pt x="374" y="350"/>
                    <a:pt x="358" y="340"/>
                    <a:pt x="349" y="338"/>
                  </a:cubicBezTo>
                  <a:cubicBezTo>
                    <a:pt x="342" y="335"/>
                    <a:pt x="340" y="335"/>
                    <a:pt x="339" y="327"/>
                  </a:cubicBezTo>
                  <a:cubicBezTo>
                    <a:pt x="341" y="318"/>
                    <a:pt x="351" y="313"/>
                    <a:pt x="360" y="311"/>
                  </a:cubicBezTo>
                  <a:cubicBezTo>
                    <a:pt x="358" y="304"/>
                    <a:pt x="359" y="300"/>
                    <a:pt x="352" y="299"/>
                  </a:cubicBezTo>
                  <a:cubicBezTo>
                    <a:pt x="348" y="292"/>
                    <a:pt x="343" y="288"/>
                    <a:pt x="334" y="287"/>
                  </a:cubicBezTo>
                  <a:cubicBezTo>
                    <a:pt x="328" y="284"/>
                    <a:pt x="322" y="282"/>
                    <a:pt x="316" y="281"/>
                  </a:cubicBezTo>
                  <a:cubicBezTo>
                    <a:pt x="301" y="283"/>
                    <a:pt x="307" y="292"/>
                    <a:pt x="295" y="299"/>
                  </a:cubicBezTo>
                  <a:cubicBezTo>
                    <a:pt x="297" y="304"/>
                    <a:pt x="300" y="308"/>
                    <a:pt x="303" y="312"/>
                  </a:cubicBezTo>
                  <a:cubicBezTo>
                    <a:pt x="306" y="329"/>
                    <a:pt x="306" y="339"/>
                    <a:pt x="288" y="344"/>
                  </a:cubicBezTo>
                  <a:cubicBezTo>
                    <a:pt x="280" y="341"/>
                    <a:pt x="285" y="337"/>
                    <a:pt x="280" y="332"/>
                  </a:cubicBezTo>
                  <a:cubicBezTo>
                    <a:pt x="278" y="330"/>
                    <a:pt x="274" y="329"/>
                    <a:pt x="271" y="327"/>
                  </a:cubicBezTo>
                  <a:cubicBezTo>
                    <a:pt x="261" y="314"/>
                    <a:pt x="270" y="312"/>
                    <a:pt x="282" y="309"/>
                  </a:cubicBezTo>
                  <a:cubicBezTo>
                    <a:pt x="285" y="304"/>
                    <a:pt x="287" y="300"/>
                    <a:pt x="292" y="297"/>
                  </a:cubicBezTo>
                  <a:cubicBezTo>
                    <a:pt x="295" y="291"/>
                    <a:pt x="300" y="287"/>
                    <a:pt x="303" y="281"/>
                  </a:cubicBezTo>
                  <a:cubicBezTo>
                    <a:pt x="301" y="274"/>
                    <a:pt x="302" y="271"/>
                    <a:pt x="295" y="267"/>
                  </a:cubicBezTo>
                  <a:cubicBezTo>
                    <a:pt x="286" y="255"/>
                    <a:pt x="292" y="250"/>
                    <a:pt x="306" y="248"/>
                  </a:cubicBezTo>
                  <a:cubicBezTo>
                    <a:pt x="311" y="244"/>
                    <a:pt x="316" y="241"/>
                    <a:pt x="307" y="239"/>
                  </a:cubicBezTo>
                  <a:cubicBezTo>
                    <a:pt x="294" y="233"/>
                    <a:pt x="285" y="222"/>
                    <a:pt x="273" y="216"/>
                  </a:cubicBezTo>
                  <a:cubicBezTo>
                    <a:pt x="270" y="211"/>
                    <a:pt x="267" y="209"/>
                    <a:pt x="262" y="206"/>
                  </a:cubicBezTo>
                  <a:cubicBezTo>
                    <a:pt x="257" y="198"/>
                    <a:pt x="250" y="187"/>
                    <a:pt x="243" y="182"/>
                  </a:cubicBezTo>
                  <a:cubicBezTo>
                    <a:pt x="240" y="187"/>
                    <a:pt x="239" y="190"/>
                    <a:pt x="234" y="194"/>
                  </a:cubicBezTo>
                  <a:cubicBezTo>
                    <a:pt x="231" y="199"/>
                    <a:pt x="230" y="203"/>
                    <a:pt x="225" y="206"/>
                  </a:cubicBezTo>
                  <a:cubicBezTo>
                    <a:pt x="223" y="215"/>
                    <a:pt x="222" y="220"/>
                    <a:pt x="213" y="224"/>
                  </a:cubicBezTo>
                  <a:cubicBezTo>
                    <a:pt x="207" y="227"/>
                    <a:pt x="193" y="228"/>
                    <a:pt x="193" y="228"/>
                  </a:cubicBezTo>
                  <a:cubicBezTo>
                    <a:pt x="186" y="231"/>
                    <a:pt x="180" y="229"/>
                    <a:pt x="174" y="234"/>
                  </a:cubicBezTo>
                  <a:cubicBezTo>
                    <a:pt x="175" y="240"/>
                    <a:pt x="178" y="243"/>
                    <a:pt x="180" y="248"/>
                  </a:cubicBezTo>
                  <a:cubicBezTo>
                    <a:pt x="178" y="252"/>
                    <a:pt x="177" y="257"/>
                    <a:pt x="175" y="261"/>
                  </a:cubicBezTo>
                  <a:cubicBezTo>
                    <a:pt x="179" y="276"/>
                    <a:pt x="188" y="274"/>
                    <a:pt x="196" y="285"/>
                  </a:cubicBezTo>
                  <a:cubicBezTo>
                    <a:pt x="194" y="296"/>
                    <a:pt x="185" y="301"/>
                    <a:pt x="175" y="303"/>
                  </a:cubicBezTo>
                  <a:cubicBezTo>
                    <a:pt x="173" y="311"/>
                    <a:pt x="170" y="309"/>
                    <a:pt x="163" y="308"/>
                  </a:cubicBezTo>
                  <a:cubicBezTo>
                    <a:pt x="148" y="310"/>
                    <a:pt x="153" y="314"/>
                    <a:pt x="148" y="326"/>
                  </a:cubicBezTo>
                  <a:cubicBezTo>
                    <a:pt x="146" y="338"/>
                    <a:pt x="141" y="360"/>
                    <a:pt x="157" y="363"/>
                  </a:cubicBezTo>
                  <a:cubicBezTo>
                    <a:pt x="171" y="368"/>
                    <a:pt x="182" y="366"/>
                    <a:pt x="198" y="365"/>
                  </a:cubicBezTo>
                  <a:cubicBezTo>
                    <a:pt x="204" y="362"/>
                    <a:pt x="207" y="363"/>
                    <a:pt x="210" y="369"/>
                  </a:cubicBezTo>
                  <a:cubicBezTo>
                    <a:pt x="211" y="376"/>
                    <a:pt x="215" y="376"/>
                    <a:pt x="220" y="380"/>
                  </a:cubicBezTo>
                  <a:cubicBezTo>
                    <a:pt x="237" y="378"/>
                    <a:pt x="236" y="378"/>
                    <a:pt x="249" y="381"/>
                  </a:cubicBezTo>
                  <a:cubicBezTo>
                    <a:pt x="256" y="386"/>
                    <a:pt x="259" y="386"/>
                    <a:pt x="268" y="387"/>
                  </a:cubicBezTo>
                  <a:cubicBezTo>
                    <a:pt x="270" y="392"/>
                    <a:pt x="273" y="394"/>
                    <a:pt x="276" y="399"/>
                  </a:cubicBezTo>
                  <a:cubicBezTo>
                    <a:pt x="278" y="409"/>
                    <a:pt x="281" y="408"/>
                    <a:pt x="274" y="417"/>
                  </a:cubicBezTo>
                  <a:cubicBezTo>
                    <a:pt x="273" y="423"/>
                    <a:pt x="271" y="429"/>
                    <a:pt x="268" y="435"/>
                  </a:cubicBezTo>
                  <a:cubicBezTo>
                    <a:pt x="266" y="450"/>
                    <a:pt x="270" y="450"/>
                    <a:pt x="280" y="458"/>
                  </a:cubicBezTo>
                  <a:cubicBezTo>
                    <a:pt x="282" y="462"/>
                    <a:pt x="296" y="460"/>
                    <a:pt x="289" y="459"/>
                  </a:cubicBezTo>
                  <a:cubicBezTo>
                    <a:pt x="295" y="462"/>
                    <a:pt x="292" y="451"/>
                    <a:pt x="286" y="462"/>
                  </a:cubicBezTo>
                  <a:cubicBezTo>
                    <a:pt x="285" y="467"/>
                    <a:pt x="287" y="457"/>
                    <a:pt x="286" y="462"/>
                  </a:cubicBezTo>
                  <a:cubicBezTo>
                    <a:pt x="286" y="464"/>
                    <a:pt x="288" y="460"/>
                    <a:pt x="290" y="461"/>
                  </a:cubicBezTo>
                  <a:cubicBezTo>
                    <a:pt x="292" y="462"/>
                    <a:pt x="288" y="467"/>
                    <a:pt x="289" y="465"/>
                  </a:cubicBezTo>
                  <a:cubicBezTo>
                    <a:pt x="290" y="459"/>
                    <a:pt x="284" y="470"/>
                    <a:pt x="287" y="464"/>
                  </a:cubicBezTo>
                  <a:cubicBezTo>
                    <a:pt x="288" y="455"/>
                    <a:pt x="286" y="473"/>
                    <a:pt x="287" y="464"/>
                  </a:cubicBezTo>
                  <a:cubicBezTo>
                    <a:pt x="283" y="461"/>
                    <a:pt x="285" y="461"/>
                    <a:pt x="352" y="462"/>
                  </a:cubicBezTo>
                  <a:cubicBezTo>
                    <a:pt x="355" y="469"/>
                    <a:pt x="354" y="475"/>
                    <a:pt x="361" y="480"/>
                  </a:cubicBezTo>
                  <a:cubicBezTo>
                    <a:pt x="364" y="485"/>
                    <a:pt x="368" y="487"/>
                    <a:pt x="372" y="492"/>
                  </a:cubicBezTo>
                  <a:cubicBezTo>
                    <a:pt x="370" y="498"/>
                    <a:pt x="368" y="502"/>
                    <a:pt x="363" y="506"/>
                  </a:cubicBezTo>
                  <a:cubicBezTo>
                    <a:pt x="361" y="511"/>
                    <a:pt x="360" y="515"/>
                    <a:pt x="357" y="519"/>
                  </a:cubicBezTo>
                  <a:cubicBezTo>
                    <a:pt x="353" y="543"/>
                    <a:pt x="329" y="542"/>
                    <a:pt x="307" y="543"/>
                  </a:cubicBezTo>
                  <a:cubicBezTo>
                    <a:pt x="300" y="545"/>
                    <a:pt x="293" y="548"/>
                    <a:pt x="286" y="549"/>
                  </a:cubicBezTo>
                  <a:cubicBezTo>
                    <a:pt x="281" y="551"/>
                    <a:pt x="280" y="555"/>
                    <a:pt x="276" y="558"/>
                  </a:cubicBezTo>
                  <a:cubicBezTo>
                    <a:pt x="272" y="568"/>
                    <a:pt x="265" y="577"/>
                    <a:pt x="259" y="585"/>
                  </a:cubicBezTo>
                  <a:cubicBezTo>
                    <a:pt x="257" y="595"/>
                    <a:pt x="250" y="604"/>
                    <a:pt x="244" y="612"/>
                  </a:cubicBezTo>
                  <a:cubicBezTo>
                    <a:pt x="243" y="619"/>
                    <a:pt x="241" y="620"/>
                    <a:pt x="235" y="624"/>
                  </a:cubicBezTo>
                  <a:cubicBezTo>
                    <a:pt x="233" y="634"/>
                    <a:pt x="215" y="664"/>
                    <a:pt x="205" y="666"/>
                  </a:cubicBezTo>
                  <a:cubicBezTo>
                    <a:pt x="201" y="672"/>
                    <a:pt x="197" y="680"/>
                    <a:pt x="190" y="681"/>
                  </a:cubicBezTo>
                  <a:cubicBezTo>
                    <a:pt x="187" y="686"/>
                    <a:pt x="184" y="689"/>
                    <a:pt x="183" y="695"/>
                  </a:cubicBezTo>
                  <a:cubicBezTo>
                    <a:pt x="183" y="703"/>
                    <a:pt x="181" y="721"/>
                    <a:pt x="192" y="723"/>
                  </a:cubicBezTo>
                  <a:cubicBezTo>
                    <a:pt x="194" y="732"/>
                    <a:pt x="191" y="735"/>
                    <a:pt x="199" y="741"/>
                  </a:cubicBezTo>
                  <a:cubicBezTo>
                    <a:pt x="197" y="756"/>
                    <a:pt x="182" y="751"/>
                    <a:pt x="168" y="752"/>
                  </a:cubicBezTo>
                  <a:cubicBezTo>
                    <a:pt x="150" y="756"/>
                    <a:pt x="132" y="760"/>
                    <a:pt x="114" y="762"/>
                  </a:cubicBezTo>
                  <a:cubicBezTo>
                    <a:pt x="107" y="765"/>
                    <a:pt x="104" y="762"/>
                    <a:pt x="97" y="761"/>
                  </a:cubicBezTo>
                  <a:cubicBezTo>
                    <a:pt x="82" y="754"/>
                    <a:pt x="72" y="753"/>
                    <a:pt x="54" y="752"/>
                  </a:cubicBezTo>
                  <a:cubicBezTo>
                    <a:pt x="45" y="748"/>
                    <a:pt x="44" y="740"/>
                    <a:pt x="40" y="732"/>
                  </a:cubicBezTo>
                  <a:cubicBezTo>
                    <a:pt x="37" y="726"/>
                    <a:pt x="29" y="724"/>
                    <a:pt x="24" y="720"/>
                  </a:cubicBezTo>
                  <a:cubicBezTo>
                    <a:pt x="22" y="715"/>
                    <a:pt x="19" y="711"/>
                    <a:pt x="16" y="707"/>
                  </a:cubicBezTo>
                  <a:cubicBezTo>
                    <a:pt x="14" y="696"/>
                    <a:pt x="19" y="683"/>
                    <a:pt x="30" y="678"/>
                  </a:cubicBezTo>
                  <a:cubicBezTo>
                    <a:pt x="33" y="674"/>
                    <a:pt x="29" y="667"/>
                    <a:pt x="32" y="663"/>
                  </a:cubicBezTo>
                  <a:cubicBezTo>
                    <a:pt x="34" y="652"/>
                    <a:pt x="41" y="643"/>
                    <a:pt x="45" y="633"/>
                  </a:cubicBezTo>
                  <a:cubicBezTo>
                    <a:pt x="46" y="628"/>
                    <a:pt x="47" y="615"/>
                    <a:pt x="51" y="611"/>
                  </a:cubicBezTo>
                  <a:cubicBezTo>
                    <a:pt x="58" y="604"/>
                    <a:pt x="63" y="603"/>
                    <a:pt x="68" y="594"/>
                  </a:cubicBezTo>
                  <a:cubicBezTo>
                    <a:pt x="67" y="570"/>
                    <a:pt x="70" y="565"/>
                    <a:pt x="52" y="554"/>
                  </a:cubicBezTo>
                  <a:cubicBezTo>
                    <a:pt x="44" y="540"/>
                    <a:pt x="28" y="534"/>
                    <a:pt x="15" y="525"/>
                  </a:cubicBezTo>
                  <a:cubicBezTo>
                    <a:pt x="12" y="520"/>
                    <a:pt x="9" y="518"/>
                    <a:pt x="7" y="513"/>
                  </a:cubicBezTo>
                  <a:cubicBezTo>
                    <a:pt x="6" y="505"/>
                    <a:pt x="5" y="502"/>
                    <a:pt x="12" y="498"/>
                  </a:cubicBezTo>
                  <a:cubicBezTo>
                    <a:pt x="14" y="496"/>
                    <a:pt x="17" y="494"/>
                    <a:pt x="19" y="492"/>
                  </a:cubicBezTo>
                  <a:cubicBezTo>
                    <a:pt x="23" y="487"/>
                    <a:pt x="21" y="481"/>
                    <a:pt x="25" y="476"/>
                  </a:cubicBezTo>
                  <a:cubicBezTo>
                    <a:pt x="24" y="468"/>
                    <a:pt x="24" y="464"/>
                    <a:pt x="19" y="458"/>
                  </a:cubicBezTo>
                  <a:cubicBezTo>
                    <a:pt x="23" y="428"/>
                    <a:pt x="36" y="436"/>
                    <a:pt x="63" y="431"/>
                  </a:cubicBezTo>
                  <a:cubicBezTo>
                    <a:pt x="76" y="425"/>
                    <a:pt x="67" y="420"/>
                    <a:pt x="60" y="414"/>
                  </a:cubicBezTo>
                  <a:cubicBezTo>
                    <a:pt x="64" y="411"/>
                    <a:pt x="69" y="408"/>
                    <a:pt x="73" y="405"/>
                  </a:cubicBezTo>
                  <a:cubicBezTo>
                    <a:pt x="76" y="399"/>
                    <a:pt x="74" y="382"/>
                    <a:pt x="75" y="377"/>
                  </a:cubicBezTo>
                  <a:cubicBezTo>
                    <a:pt x="72" y="365"/>
                    <a:pt x="64" y="358"/>
                    <a:pt x="52" y="356"/>
                  </a:cubicBezTo>
                  <a:cubicBezTo>
                    <a:pt x="46" y="353"/>
                    <a:pt x="41" y="348"/>
                    <a:pt x="34" y="347"/>
                  </a:cubicBezTo>
                  <a:cubicBezTo>
                    <a:pt x="30" y="341"/>
                    <a:pt x="29" y="339"/>
                    <a:pt x="22" y="338"/>
                  </a:cubicBezTo>
                  <a:cubicBezTo>
                    <a:pt x="18" y="331"/>
                    <a:pt x="13" y="316"/>
                    <a:pt x="24" y="314"/>
                  </a:cubicBezTo>
                  <a:cubicBezTo>
                    <a:pt x="30" y="311"/>
                    <a:pt x="38" y="309"/>
                    <a:pt x="45" y="308"/>
                  </a:cubicBezTo>
                  <a:cubicBezTo>
                    <a:pt x="51" y="305"/>
                    <a:pt x="53" y="306"/>
                    <a:pt x="57" y="300"/>
                  </a:cubicBezTo>
                  <a:cubicBezTo>
                    <a:pt x="58" y="292"/>
                    <a:pt x="54" y="287"/>
                    <a:pt x="49" y="281"/>
                  </a:cubicBezTo>
                  <a:cubicBezTo>
                    <a:pt x="47" y="272"/>
                    <a:pt x="42" y="266"/>
                    <a:pt x="34" y="261"/>
                  </a:cubicBezTo>
                  <a:cubicBezTo>
                    <a:pt x="32" y="248"/>
                    <a:pt x="36" y="261"/>
                    <a:pt x="27" y="254"/>
                  </a:cubicBezTo>
                  <a:cubicBezTo>
                    <a:pt x="25" y="253"/>
                    <a:pt x="20" y="242"/>
                    <a:pt x="19" y="240"/>
                  </a:cubicBezTo>
                  <a:cubicBezTo>
                    <a:pt x="18" y="234"/>
                    <a:pt x="15" y="231"/>
                    <a:pt x="13" y="225"/>
                  </a:cubicBezTo>
                  <a:cubicBezTo>
                    <a:pt x="11" y="215"/>
                    <a:pt x="11" y="209"/>
                    <a:pt x="3" y="203"/>
                  </a:cubicBezTo>
                  <a:cubicBezTo>
                    <a:pt x="0" y="196"/>
                    <a:pt x="1" y="195"/>
                    <a:pt x="7" y="191"/>
                  </a:cubicBezTo>
                  <a:cubicBezTo>
                    <a:pt x="10" y="184"/>
                    <a:pt x="14" y="179"/>
                    <a:pt x="18" y="173"/>
                  </a:cubicBezTo>
                  <a:cubicBezTo>
                    <a:pt x="19" y="167"/>
                    <a:pt x="22" y="164"/>
                    <a:pt x="25" y="159"/>
                  </a:cubicBezTo>
                  <a:cubicBezTo>
                    <a:pt x="28" y="128"/>
                    <a:pt x="23" y="142"/>
                    <a:pt x="34" y="128"/>
                  </a:cubicBezTo>
                  <a:cubicBezTo>
                    <a:pt x="33" y="121"/>
                    <a:pt x="31" y="118"/>
                    <a:pt x="39" y="116"/>
                  </a:cubicBezTo>
                  <a:cubicBezTo>
                    <a:pt x="45" y="107"/>
                    <a:pt x="46" y="91"/>
                    <a:pt x="57" y="89"/>
                  </a:cubicBezTo>
                  <a:cubicBezTo>
                    <a:pt x="62" y="90"/>
                    <a:pt x="67" y="92"/>
                    <a:pt x="72" y="93"/>
                  </a:cubicBezTo>
                  <a:cubicBezTo>
                    <a:pt x="75" y="98"/>
                    <a:pt x="75" y="103"/>
                    <a:pt x="79" y="108"/>
                  </a:cubicBezTo>
                  <a:cubicBezTo>
                    <a:pt x="80" y="114"/>
                    <a:pt x="85" y="121"/>
                    <a:pt x="86" y="126"/>
                  </a:cubicBezTo>
                  <a:cubicBezTo>
                    <a:pt x="87" y="131"/>
                    <a:pt x="85" y="132"/>
                    <a:pt x="88" y="137"/>
                  </a:cubicBezTo>
                  <a:cubicBezTo>
                    <a:pt x="91" y="150"/>
                    <a:pt x="92" y="153"/>
                    <a:pt x="104" y="159"/>
                  </a:cubicBezTo>
                  <a:cubicBezTo>
                    <a:pt x="116" y="152"/>
                    <a:pt x="110" y="158"/>
                    <a:pt x="126" y="137"/>
                  </a:cubicBezTo>
                  <a:cubicBezTo>
                    <a:pt x="127" y="120"/>
                    <a:pt x="136" y="117"/>
                    <a:pt x="148" y="108"/>
                  </a:cubicBezTo>
                  <a:cubicBezTo>
                    <a:pt x="161" y="111"/>
                    <a:pt x="156" y="113"/>
                    <a:pt x="167" y="119"/>
                  </a:cubicBezTo>
                  <a:cubicBezTo>
                    <a:pt x="176" y="117"/>
                    <a:pt x="192" y="102"/>
                    <a:pt x="200" y="100"/>
                  </a:cubicBezTo>
                  <a:cubicBezTo>
                    <a:pt x="203" y="99"/>
                    <a:pt x="219" y="105"/>
                    <a:pt x="225" y="104"/>
                  </a:cubicBezTo>
                  <a:cubicBezTo>
                    <a:pt x="232" y="101"/>
                    <a:pt x="231" y="95"/>
                    <a:pt x="234" y="89"/>
                  </a:cubicBezTo>
                  <a:cubicBezTo>
                    <a:pt x="236" y="81"/>
                    <a:pt x="237" y="81"/>
                    <a:pt x="235" y="72"/>
                  </a:cubicBezTo>
                  <a:cubicBezTo>
                    <a:pt x="236" y="66"/>
                    <a:pt x="242" y="54"/>
                    <a:pt x="238" y="51"/>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4" name="Freeform 44"/>
            <p:cNvSpPr>
              <a:spLocks/>
            </p:cNvSpPr>
            <p:nvPr/>
          </p:nvSpPr>
          <p:spPr bwMode="auto">
            <a:xfrm>
              <a:off x="9210" y="9928"/>
              <a:ext cx="1303" cy="849"/>
            </a:xfrm>
            <a:custGeom>
              <a:avLst/>
              <a:gdLst/>
              <a:ahLst/>
              <a:cxnLst>
                <a:cxn ang="0">
                  <a:pos x="224" y="16"/>
                </a:cxn>
                <a:cxn ang="0">
                  <a:pos x="254" y="18"/>
                </a:cxn>
                <a:cxn ang="0">
                  <a:pos x="270" y="15"/>
                </a:cxn>
                <a:cxn ang="0">
                  <a:pos x="317" y="28"/>
                </a:cxn>
                <a:cxn ang="0">
                  <a:pos x="384" y="105"/>
                </a:cxn>
                <a:cxn ang="0">
                  <a:pos x="425" y="60"/>
                </a:cxn>
                <a:cxn ang="0">
                  <a:pos x="452" y="30"/>
                </a:cxn>
                <a:cxn ang="0">
                  <a:pos x="494" y="19"/>
                </a:cxn>
                <a:cxn ang="0">
                  <a:pos x="581" y="30"/>
                </a:cxn>
                <a:cxn ang="0">
                  <a:pos x="624" y="33"/>
                </a:cxn>
                <a:cxn ang="0">
                  <a:pos x="642" y="45"/>
                </a:cxn>
                <a:cxn ang="0">
                  <a:pos x="641" y="78"/>
                </a:cxn>
                <a:cxn ang="0">
                  <a:pos x="614" y="93"/>
                </a:cxn>
                <a:cxn ang="0">
                  <a:pos x="573" y="106"/>
                </a:cxn>
                <a:cxn ang="0">
                  <a:pos x="543" y="106"/>
                </a:cxn>
                <a:cxn ang="0">
                  <a:pos x="516" y="142"/>
                </a:cxn>
                <a:cxn ang="0">
                  <a:pos x="488" y="151"/>
                </a:cxn>
                <a:cxn ang="0">
                  <a:pos x="497" y="183"/>
                </a:cxn>
                <a:cxn ang="0">
                  <a:pos x="474" y="205"/>
                </a:cxn>
                <a:cxn ang="0">
                  <a:pos x="449" y="229"/>
                </a:cxn>
                <a:cxn ang="0">
                  <a:pos x="429" y="276"/>
                </a:cxn>
                <a:cxn ang="0">
                  <a:pos x="399" y="307"/>
                </a:cxn>
                <a:cxn ang="0">
                  <a:pos x="366" y="331"/>
                </a:cxn>
                <a:cxn ang="0">
                  <a:pos x="333" y="370"/>
                </a:cxn>
                <a:cxn ang="0">
                  <a:pos x="282" y="387"/>
                </a:cxn>
                <a:cxn ang="0">
                  <a:pos x="234" y="406"/>
                </a:cxn>
                <a:cxn ang="0">
                  <a:pos x="203" y="417"/>
                </a:cxn>
                <a:cxn ang="0">
                  <a:pos x="174" y="378"/>
                </a:cxn>
                <a:cxn ang="0">
                  <a:pos x="144" y="375"/>
                </a:cxn>
                <a:cxn ang="0">
                  <a:pos x="123" y="415"/>
                </a:cxn>
                <a:cxn ang="0">
                  <a:pos x="56" y="415"/>
                </a:cxn>
                <a:cxn ang="0">
                  <a:pos x="12" y="375"/>
                </a:cxn>
                <a:cxn ang="0">
                  <a:pos x="17" y="343"/>
                </a:cxn>
                <a:cxn ang="0">
                  <a:pos x="50" y="316"/>
                </a:cxn>
                <a:cxn ang="0">
                  <a:pos x="42" y="294"/>
                </a:cxn>
                <a:cxn ang="0">
                  <a:pos x="27" y="261"/>
                </a:cxn>
                <a:cxn ang="0">
                  <a:pos x="18" y="210"/>
                </a:cxn>
                <a:cxn ang="0">
                  <a:pos x="44" y="174"/>
                </a:cxn>
                <a:cxn ang="0">
                  <a:pos x="71" y="135"/>
                </a:cxn>
                <a:cxn ang="0">
                  <a:pos x="93" y="100"/>
                </a:cxn>
                <a:cxn ang="0">
                  <a:pos x="161" y="46"/>
                </a:cxn>
                <a:cxn ang="0">
                  <a:pos x="194" y="27"/>
                </a:cxn>
                <a:cxn ang="0">
                  <a:pos x="215" y="1"/>
                </a:cxn>
              </a:cxnLst>
              <a:rect l="0" t="0" r="r" b="b"/>
              <a:pathLst>
                <a:path w="652" h="424">
                  <a:moveTo>
                    <a:pt x="212" y="0"/>
                  </a:moveTo>
                  <a:cubicBezTo>
                    <a:pt x="218" y="4"/>
                    <a:pt x="221" y="10"/>
                    <a:pt x="224" y="16"/>
                  </a:cubicBezTo>
                  <a:cubicBezTo>
                    <a:pt x="220" y="26"/>
                    <a:pt x="220" y="37"/>
                    <a:pt x="227" y="46"/>
                  </a:cubicBezTo>
                  <a:cubicBezTo>
                    <a:pt x="249" y="42"/>
                    <a:pt x="227" y="23"/>
                    <a:pt x="254" y="18"/>
                  </a:cubicBezTo>
                  <a:cubicBezTo>
                    <a:pt x="254" y="16"/>
                    <a:pt x="253" y="13"/>
                    <a:pt x="255" y="12"/>
                  </a:cubicBezTo>
                  <a:cubicBezTo>
                    <a:pt x="258" y="11"/>
                    <a:pt x="267" y="15"/>
                    <a:pt x="270" y="15"/>
                  </a:cubicBezTo>
                  <a:cubicBezTo>
                    <a:pt x="280" y="16"/>
                    <a:pt x="290" y="16"/>
                    <a:pt x="300" y="16"/>
                  </a:cubicBezTo>
                  <a:cubicBezTo>
                    <a:pt x="312" y="19"/>
                    <a:pt x="312" y="18"/>
                    <a:pt x="317" y="28"/>
                  </a:cubicBezTo>
                  <a:cubicBezTo>
                    <a:pt x="318" y="48"/>
                    <a:pt x="317" y="68"/>
                    <a:pt x="323" y="87"/>
                  </a:cubicBezTo>
                  <a:cubicBezTo>
                    <a:pt x="326" y="108"/>
                    <a:pt x="367" y="101"/>
                    <a:pt x="384" y="105"/>
                  </a:cubicBezTo>
                  <a:cubicBezTo>
                    <a:pt x="394" y="103"/>
                    <a:pt x="397" y="100"/>
                    <a:pt x="401" y="91"/>
                  </a:cubicBezTo>
                  <a:cubicBezTo>
                    <a:pt x="402" y="75"/>
                    <a:pt x="411" y="68"/>
                    <a:pt x="425" y="60"/>
                  </a:cubicBezTo>
                  <a:cubicBezTo>
                    <a:pt x="427" y="51"/>
                    <a:pt x="431" y="51"/>
                    <a:pt x="438" y="46"/>
                  </a:cubicBezTo>
                  <a:cubicBezTo>
                    <a:pt x="442" y="37"/>
                    <a:pt x="441" y="32"/>
                    <a:pt x="452" y="30"/>
                  </a:cubicBezTo>
                  <a:cubicBezTo>
                    <a:pt x="454" y="22"/>
                    <a:pt x="463" y="17"/>
                    <a:pt x="470" y="13"/>
                  </a:cubicBezTo>
                  <a:cubicBezTo>
                    <a:pt x="479" y="15"/>
                    <a:pt x="486" y="17"/>
                    <a:pt x="494" y="19"/>
                  </a:cubicBezTo>
                  <a:cubicBezTo>
                    <a:pt x="503" y="24"/>
                    <a:pt x="517" y="26"/>
                    <a:pt x="527" y="28"/>
                  </a:cubicBezTo>
                  <a:cubicBezTo>
                    <a:pt x="542" y="35"/>
                    <a:pt x="571" y="30"/>
                    <a:pt x="581" y="30"/>
                  </a:cubicBezTo>
                  <a:cubicBezTo>
                    <a:pt x="589" y="28"/>
                    <a:pt x="592" y="27"/>
                    <a:pt x="600" y="28"/>
                  </a:cubicBezTo>
                  <a:cubicBezTo>
                    <a:pt x="611" y="35"/>
                    <a:pt x="607" y="34"/>
                    <a:pt x="624" y="33"/>
                  </a:cubicBezTo>
                  <a:cubicBezTo>
                    <a:pt x="631" y="30"/>
                    <a:pt x="637" y="30"/>
                    <a:pt x="644" y="31"/>
                  </a:cubicBezTo>
                  <a:cubicBezTo>
                    <a:pt x="652" y="35"/>
                    <a:pt x="649" y="42"/>
                    <a:pt x="642" y="45"/>
                  </a:cubicBezTo>
                  <a:cubicBezTo>
                    <a:pt x="639" y="49"/>
                    <a:pt x="638" y="53"/>
                    <a:pt x="636" y="58"/>
                  </a:cubicBezTo>
                  <a:cubicBezTo>
                    <a:pt x="634" y="66"/>
                    <a:pt x="637" y="71"/>
                    <a:pt x="641" y="78"/>
                  </a:cubicBezTo>
                  <a:cubicBezTo>
                    <a:pt x="639" y="86"/>
                    <a:pt x="639" y="89"/>
                    <a:pt x="632" y="93"/>
                  </a:cubicBezTo>
                  <a:cubicBezTo>
                    <a:pt x="627" y="100"/>
                    <a:pt x="620" y="98"/>
                    <a:pt x="614" y="93"/>
                  </a:cubicBezTo>
                  <a:cubicBezTo>
                    <a:pt x="610" y="82"/>
                    <a:pt x="606" y="87"/>
                    <a:pt x="596" y="88"/>
                  </a:cubicBezTo>
                  <a:cubicBezTo>
                    <a:pt x="592" y="97"/>
                    <a:pt x="583" y="104"/>
                    <a:pt x="573" y="106"/>
                  </a:cubicBezTo>
                  <a:cubicBezTo>
                    <a:pt x="568" y="110"/>
                    <a:pt x="564" y="112"/>
                    <a:pt x="558" y="114"/>
                  </a:cubicBezTo>
                  <a:cubicBezTo>
                    <a:pt x="551" y="112"/>
                    <a:pt x="547" y="113"/>
                    <a:pt x="543" y="106"/>
                  </a:cubicBezTo>
                  <a:cubicBezTo>
                    <a:pt x="541" y="118"/>
                    <a:pt x="547" y="133"/>
                    <a:pt x="531" y="136"/>
                  </a:cubicBezTo>
                  <a:cubicBezTo>
                    <a:pt x="526" y="140"/>
                    <a:pt x="522" y="141"/>
                    <a:pt x="516" y="142"/>
                  </a:cubicBezTo>
                  <a:cubicBezTo>
                    <a:pt x="511" y="143"/>
                    <a:pt x="501" y="145"/>
                    <a:pt x="501" y="145"/>
                  </a:cubicBezTo>
                  <a:cubicBezTo>
                    <a:pt x="496" y="147"/>
                    <a:pt x="492" y="148"/>
                    <a:pt x="488" y="151"/>
                  </a:cubicBezTo>
                  <a:cubicBezTo>
                    <a:pt x="484" y="162"/>
                    <a:pt x="504" y="158"/>
                    <a:pt x="512" y="159"/>
                  </a:cubicBezTo>
                  <a:cubicBezTo>
                    <a:pt x="509" y="172"/>
                    <a:pt x="509" y="177"/>
                    <a:pt x="497" y="183"/>
                  </a:cubicBezTo>
                  <a:cubicBezTo>
                    <a:pt x="491" y="180"/>
                    <a:pt x="488" y="179"/>
                    <a:pt x="482" y="183"/>
                  </a:cubicBezTo>
                  <a:cubicBezTo>
                    <a:pt x="478" y="191"/>
                    <a:pt x="477" y="197"/>
                    <a:pt x="474" y="205"/>
                  </a:cubicBezTo>
                  <a:cubicBezTo>
                    <a:pt x="464" y="203"/>
                    <a:pt x="458" y="204"/>
                    <a:pt x="447" y="205"/>
                  </a:cubicBezTo>
                  <a:cubicBezTo>
                    <a:pt x="432" y="210"/>
                    <a:pt x="442" y="220"/>
                    <a:pt x="449" y="229"/>
                  </a:cubicBezTo>
                  <a:cubicBezTo>
                    <a:pt x="450" y="239"/>
                    <a:pt x="451" y="247"/>
                    <a:pt x="443" y="253"/>
                  </a:cubicBezTo>
                  <a:cubicBezTo>
                    <a:pt x="438" y="261"/>
                    <a:pt x="432" y="268"/>
                    <a:pt x="429" y="276"/>
                  </a:cubicBezTo>
                  <a:cubicBezTo>
                    <a:pt x="427" y="287"/>
                    <a:pt x="418" y="284"/>
                    <a:pt x="407" y="285"/>
                  </a:cubicBezTo>
                  <a:cubicBezTo>
                    <a:pt x="402" y="292"/>
                    <a:pt x="403" y="300"/>
                    <a:pt x="399" y="307"/>
                  </a:cubicBezTo>
                  <a:cubicBezTo>
                    <a:pt x="397" y="315"/>
                    <a:pt x="398" y="318"/>
                    <a:pt x="390" y="319"/>
                  </a:cubicBezTo>
                  <a:cubicBezTo>
                    <a:pt x="383" y="324"/>
                    <a:pt x="374" y="330"/>
                    <a:pt x="366" y="331"/>
                  </a:cubicBezTo>
                  <a:cubicBezTo>
                    <a:pt x="357" y="335"/>
                    <a:pt x="352" y="339"/>
                    <a:pt x="348" y="348"/>
                  </a:cubicBezTo>
                  <a:cubicBezTo>
                    <a:pt x="347" y="355"/>
                    <a:pt x="338" y="363"/>
                    <a:pt x="333" y="370"/>
                  </a:cubicBezTo>
                  <a:cubicBezTo>
                    <a:pt x="329" y="392"/>
                    <a:pt x="330" y="398"/>
                    <a:pt x="317" y="415"/>
                  </a:cubicBezTo>
                  <a:cubicBezTo>
                    <a:pt x="301" y="412"/>
                    <a:pt x="300" y="391"/>
                    <a:pt x="282" y="387"/>
                  </a:cubicBezTo>
                  <a:cubicBezTo>
                    <a:pt x="273" y="383"/>
                    <a:pt x="267" y="396"/>
                    <a:pt x="258" y="397"/>
                  </a:cubicBezTo>
                  <a:cubicBezTo>
                    <a:pt x="250" y="401"/>
                    <a:pt x="242" y="405"/>
                    <a:pt x="234" y="406"/>
                  </a:cubicBezTo>
                  <a:cubicBezTo>
                    <a:pt x="228" y="409"/>
                    <a:pt x="222" y="411"/>
                    <a:pt x="216" y="412"/>
                  </a:cubicBezTo>
                  <a:cubicBezTo>
                    <a:pt x="212" y="414"/>
                    <a:pt x="207" y="415"/>
                    <a:pt x="203" y="417"/>
                  </a:cubicBezTo>
                  <a:cubicBezTo>
                    <a:pt x="194" y="415"/>
                    <a:pt x="194" y="412"/>
                    <a:pt x="186" y="409"/>
                  </a:cubicBezTo>
                  <a:cubicBezTo>
                    <a:pt x="175" y="401"/>
                    <a:pt x="180" y="389"/>
                    <a:pt x="174" y="378"/>
                  </a:cubicBezTo>
                  <a:cubicBezTo>
                    <a:pt x="172" y="367"/>
                    <a:pt x="165" y="366"/>
                    <a:pt x="156" y="361"/>
                  </a:cubicBezTo>
                  <a:cubicBezTo>
                    <a:pt x="149" y="365"/>
                    <a:pt x="151" y="371"/>
                    <a:pt x="144" y="375"/>
                  </a:cubicBezTo>
                  <a:cubicBezTo>
                    <a:pt x="143" y="383"/>
                    <a:pt x="139" y="384"/>
                    <a:pt x="135" y="390"/>
                  </a:cubicBezTo>
                  <a:cubicBezTo>
                    <a:pt x="138" y="401"/>
                    <a:pt x="136" y="412"/>
                    <a:pt x="123" y="415"/>
                  </a:cubicBezTo>
                  <a:cubicBezTo>
                    <a:pt x="105" y="424"/>
                    <a:pt x="89" y="423"/>
                    <a:pt x="69" y="424"/>
                  </a:cubicBezTo>
                  <a:cubicBezTo>
                    <a:pt x="63" y="421"/>
                    <a:pt x="61" y="418"/>
                    <a:pt x="56" y="415"/>
                  </a:cubicBezTo>
                  <a:cubicBezTo>
                    <a:pt x="52" y="410"/>
                    <a:pt x="52" y="406"/>
                    <a:pt x="45" y="405"/>
                  </a:cubicBezTo>
                  <a:cubicBezTo>
                    <a:pt x="42" y="389"/>
                    <a:pt x="28" y="378"/>
                    <a:pt x="12" y="375"/>
                  </a:cubicBezTo>
                  <a:cubicBezTo>
                    <a:pt x="6" y="372"/>
                    <a:pt x="3" y="374"/>
                    <a:pt x="0" y="367"/>
                  </a:cubicBezTo>
                  <a:cubicBezTo>
                    <a:pt x="2" y="356"/>
                    <a:pt x="6" y="347"/>
                    <a:pt x="17" y="343"/>
                  </a:cubicBezTo>
                  <a:cubicBezTo>
                    <a:pt x="22" y="337"/>
                    <a:pt x="31" y="331"/>
                    <a:pt x="38" y="330"/>
                  </a:cubicBezTo>
                  <a:cubicBezTo>
                    <a:pt x="39" y="326"/>
                    <a:pt x="46" y="318"/>
                    <a:pt x="50" y="316"/>
                  </a:cubicBezTo>
                  <a:cubicBezTo>
                    <a:pt x="51" y="311"/>
                    <a:pt x="53" y="306"/>
                    <a:pt x="54" y="301"/>
                  </a:cubicBezTo>
                  <a:cubicBezTo>
                    <a:pt x="50" y="296"/>
                    <a:pt x="48" y="295"/>
                    <a:pt x="42" y="294"/>
                  </a:cubicBezTo>
                  <a:cubicBezTo>
                    <a:pt x="37" y="291"/>
                    <a:pt x="36" y="288"/>
                    <a:pt x="33" y="283"/>
                  </a:cubicBezTo>
                  <a:cubicBezTo>
                    <a:pt x="32" y="276"/>
                    <a:pt x="30" y="268"/>
                    <a:pt x="27" y="261"/>
                  </a:cubicBezTo>
                  <a:cubicBezTo>
                    <a:pt x="31" y="250"/>
                    <a:pt x="36" y="235"/>
                    <a:pt x="24" y="228"/>
                  </a:cubicBezTo>
                  <a:cubicBezTo>
                    <a:pt x="23" y="222"/>
                    <a:pt x="21" y="216"/>
                    <a:pt x="18" y="210"/>
                  </a:cubicBezTo>
                  <a:cubicBezTo>
                    <a:pt x="20" y="199"/>
                    <a:pt x="21" y="193"/>
                    <a:pt x="30" y="186"/>
                  </a:cubicBezTo>
                  <a:cubicBezTo>
                    <a:pt x="32" y="182"/>
                    <a:pt x="40" y="175"/>
                    <a:pt x="44" y="174"/>
                  </a:cubicBezTo>
                  <a:cubicBezTo>
                    <a:pt x="48" y="167"/>
                    <a:pt x="55" y="158"/>
                    <a:pt x="62" y="154"/>
                  </a:cubicBezTo>
                  <a:cubicBezTo>
                    <a:pt x="63" y="147"/>
                    <a:pt x="67" y="141"/>
                    <a:pt x="71" y="135"/>
                  </a:cubicBezTo>
                  <a:cubicBezTo>
                    <a:pt x="72" y="128"/>
                    <a:pt x="81" y="120"/>
                    <a:pt x="86" y="114"/>
                  </a:cubicBezTo>
                  <a:cubicBezTo>
                    <a:pt x="87" y="108"/>
                    <a:pt x="90" y="105"/>
                    <a:pt x="93" y="100"/>
                  </a:cubicBezTo>
                  <a:cubicBezTo>
                    <a:pt x="97" y="87"/>
                    <a:pt x="100" y="81"/>
                    <a:pt x="111" y="73"/>
                  </a:cubicBezTo>
                  <a:cubicBezTo>
                    <a:pt x="122" y="51"/>
                    <a:pt x="138" y="49"/>
                    <a:pt x="161" y="46"/>
                  </a:cubicBezTo>
                  <a:cubicBezTo>
                    <a:pt x="168" y="45"/>
                    <a:pt x="182" y="43"/>
                    <a:pt x="182" y="43"/>
                  </a:cubicBezTo>
                  <a:cubicBezTo>
                    <a:pt x="188" y="39"/>
                    <a:pt x="191" y="33"/>
                    <a:pt x="194" y="27"/>
                  </a:cubicBezTo>
                  <a:cubicBezTo>
                    <a:pt x="195" y="20"/>
                    <a:pt x="199" y="20"/>
                    <a:pt x="203" y="15"/>
                  </a:cubicBezTo>
                  <a:cubicBezTo>
                    <a:pt x="206" y="2"/>
                    <a:pt x="211" y="8"/>
                    <a:pt x="215" y="1"/>
                  </a:cubicBezTo>
                  <a:cubicBezTo>
                    <a:pt x="216" y="0"/>
                    <a:pt x="213" y="0"/>
                    <a:pt x="212" y="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5" name="Freeform 45"/>
            <p:cNvSpPr>
              <a:spLocks/>
            </p:cNvSpPr>
            <p:nvPr/>
          </p:nvSpPr>
          <p:spPr bwMode="auto">
            <a:xfrm>
              <a:off x="9455" y="10528"/>
              <a:ext cx="1086" cy="924"/>
            </a:xfrm>
            <a:custGeom>
              <a:avLst/>
              <a:gdLst/>
              <a:ahLst/>
              <a:cxnLst>
                <a:cxn ang="0">
                  <a:pos x="253" y="27"/>
                </a:cxn>
                <a:cxn ang="0">
                  <a:pos x="300" y="71"/>
                </a:cxn>
                <a:cxn ang="0">
                  <a:pos x="357" y="81"/>
                </a:cxn>
                <a:cxn ang="0">
                  <a:pos x="369" y="114"/>
                </a:cxn>
                <a:cxn ang="0">
                  <a:pos x="394" y="149"/>
                </a:cxn>
                <a:cxn ang="0">
                  <a:pos x="412" y="183"/>
                </a:cxn>
                <a:cxn ang="0">
                  <a:pos x="432" y="227"/>
                </a:cxn>
                <a:cxn ang="0">
                  <a:pos x="451" y="278"/>
                </a:cxn>
                <a:cxn ang="0">
                  <a:pos x="492" y="294"/>
                </a:cxn>
                <a:cxn ang="0">
                  <a:pos x="514" y="315"/>
                </a:cxn>
                <a:cxn ang="0">
                  <a:pos x="543" y="338"/>
                </a:cxn>
                <a:cxn ang="0">
                  <a:pos x="496" y="341"/>
                </a:cxn>
                <a:cxn ang="0">
                  <a:pos x="420" y="330"/>
                </a:cxn>
                <a:cxn ang="0">
                  <a:pos x="408" y="342"/>
                </a:cxn>
                <a:cxn ang="0">
                  <a:pos x="447" y="357"/>
                </a:cxn>
                <a:cxn ang="0">
                  <a:pos x="480" y="372"/>
                </a:cxn>
                <a:cxn ang="0">
                  <a:pos x="472" y="387"/>
                </a:cxn>
                <a:cxn ang="0">
                  <a:pos x="474" y="426"/>
                </a:cxn>
                <a:cxn ang="0">
                  <a:pos x="445" y="449"/>
                </a:cxn>
                <a:cxn ang="0">
                  <a:pos x="391" y="458"/>
                </a:cxn>
                <a:cxn ang="0">
                  <a:pos x="337" y="438"/>
                </a:cxn>
                <a:cxn ang="0">
                  <a:pos x="298" y="422"/>
                </a:cxn>
                <a:cxn ang="0">
                  <a:pos x="274" y="399"/>
                </a:cxn>
                <a:cxn ang="0">
                  <a:pos x="270" y="372"/>
                </a:cxn>
                <a:cxn ang="0">
                  <a:pos x="223" y="371"/>
                </a:cxn>
                <a:cxn ang="0">
                  <a:pos x="211" y="339"/>
                </a:cxn>
                <a:cxn ang="0">
                  <a:pos x="234" y="309"/>
                </a:cxn>
                <a:cxn ang="0">
                  <a:pos x="264" y="291"/>
                </a:cxn>
                <a:cxn ang="0">
                  <a:pos x="292" y="275"/>
                </a:cxn>
                <a:cxn ang="0">
                  <a:pos x="229" y="275"/>
                </a:cxn>
                <a:cxn ang="0">
                  <a:pos x="181" y="260"/>
                </a:cxn>
                <a:cxn ang="0">
                  <a:pos x="166" y="215"/>
                </a:cxn>
                <a:cxn ang="0">
                  <a:pos x="142" y="174"/>
                </a:cxn>
                <a:cxn ang="0">
                  <a:pos x="91" y="155"/>
                </a:cxn>
                <a:cxn ang="0">
                  <a:pos x="58" y="141"/>
                </a:cxn>
                <a:cxn ang="0">
                  <a:pos x="25" y="108"/>
                </a:cxn>
                <a:cxn ang="0">
                  <a:pos x="0" y="81"/>
                </a:cxn>
                <a:cxn ang="0">
                  <a:pos x="25" y="45"/>
                </a:cxn>
                <a:cxn ang="0">
                  <a:pos x="60" y="96"/>
                </a:cxn>
                <a:cxn ang="0">
                  <a:pos x="105" y="89"/>
                </a:cxn>
                <a:cxn ang="0">
                  <a:pos x="147" y="71"/>
                </a:cxn>
                <a:cxn ang="0">
                  <a:pos x="187" y="95"/>
                </a:cxn>
                <a:cxn ang="0">
                  <a:pos x="204" y="47"/>
                </a:cxn>
                <a:cxn ang="0">
                  <a:pos x="246" y="8"/>
                </a:cxn>
                <a:cxn ang="0">
                  <a:pos x="262" y="0"/>
                </a:cxn>
              </a:cxnLst>
              <a:rect l="0" t="0" r="r" b="b"/>
              <a:pathLst>
                <a:path w="543" h="462">
                  <a:moveTo>
                    <a:pt x="262" y="0"/>
                  </a:moveTo>
                  <a:cubicBezTo>
                    <a:pt x="261" y="12"/>
                    <a:pt x="260" y="18"/>
                    <a:pt x="253" y="27"/>
                  </a:cubicBezTo>
                  <a:cubicBezTo>
                    <a:pt x="248" y="51"/>
                    <a:pt x="270" y="46"/>
                    <a:pt x="288" y="47"/>
                  </a:cubicBezTo>
                  <a:cubicBezTo>
                    <a:pt x="289" y="61"/>
                    <a:pt x="289" y="64"/>
                    <a:pt x="300" y="71"/>
                  </a:cubicBezTo>
                  <a:cubicBezTo>
                    <a:pt x="308" y="69"/>
                    <a:pt x="314" y="71"/>
                    <a:pt x="322" y="72"/>
                  </a:cubicBezTo>
                  <a:cubicBezTo>
                    <a:pt x="328" y="83"/>
                    <a:pt x="346" y="80"/>
                    <a:pt x="357" y="81"/>
                  </a:cubicBezTo>
                  <a:cubicBezTo>
                    <a:pt x="358" y="87"/>
                    <a:pt x="360" y="90"/>
                    <a:pt x="363" y="95"/>
                  </a:cubicBezTo>
                  <a:cubicBezTo>
                    <a:pt x="364" y="101"/>
                    <a:pt x="366" y="108"/>
                    <a:pt x="369" y="114"/>
                  </a:cubicBezTo>
                  <a:cubicBezTo>
                    <a:pt x="370" y="126"/>
                    <a:pt x="369" y="139"/>
                    <a:pt x="381" y="141"/>
                  </a:cubicBezTo>
                  <a:cubicBezTo>
                    <a:pt x="385" y="144"/>
                    <a:pt x="390" y="146"/>
                    <a:pt x="394" y="149"/>
                  </a:cubicBezTo>
                  <a:cubicBezTo>
                    <a:pt x="396" y="153"/>
                    <a:pt x="397" y="158"/>
                    <a:pt x="399" y="162"/>
                  </a:cubicBezTo>
                  <a:cubicBezTo>
                    <a:pt x="401" y="171"/>
                    <a:pt x="405" y="178"/>
                    <a:pt x="412" y="183"/>
                  </a:cubicBezTo>
                  <a:cubicBezTo>
                    <a:pt x="414" y="188"/>
                    <a:pt x="417" y="190"/>
                    <a:pt x="420" y="195"/>
                  </a:cubicBezTo>
                  <a:cubicBezTo>
                    <a:pt x="421" y="211"/>
                    <a:pt x="425" y="215"/>
                    <a:pt x="432" y="227"/>
                  </a:cubicBezTo>
                  <a:cubicBezTo>
                    <a:pt x="433" y="235"/>
                    <a:pt x="437" y="240"/>
                    <a:pt x="442" y="246"/>
                  </a:cubicBezTo>
                  <a:cubicBezTo>
                    <a:pt x="446" y="258"/>
                    <a:pt x="437" y="273"/>
                    <a:pt x="451" y="278"/>
                  </a:cubicBezTo>
                  <a:cubicBezTo>
                    <a:pt x="475" y="275"/>
                    <a:pt x="466" y="277"/>
                    <a:pt x="481" y="284"/>
                  </a:cubicBezTo>
                  <a:cubicBezTo>
                    <a:pt x="485" y="289"/>
                    <a:pt x="488" y="289"/>
                    <a:pt x="492" y="294"/>
                  </a:cubicBezTo>
                  <a:cubicBezTo>
                    <a:pt x="493" y="301"/>
                    <a:pt x="494" y="308"/>
                    <a:pt x="501" y="309"/>
                  </a:cubicBezTo>
                  <a:cubicBezTo>
                    <a:pt x="508" y="315"/>
                    <a:pt x="503" y="318"/>
                    <a:pt x="514" y="315"/>
                  </a:cubicBezTo>
                  <a:cubicBezTo>
                    <a:pt x="523" y="317"/>
                    <a:pt x="529" y="320"/>
                    <a:pt x="537" y="323"/>
                  </a:cubicBezTo>
                  <a:cubicBezTo>
                    <a:pt x="538" y="329"/>
                    <a:pt x="541" y="332"/>
                    <a:pt x="543" y="338"/>
                  </a:cubicBezTo>
                  <a:cubicBezTo>
                    <a:pt x="540" y="345"/>
                    <a:pt x="540" y="347"/>
                    <a:pt x="532" y="348"/>
                  </a:cubicBezTo>
                  <a:cubicBezTo>
                    <a:pt x="520" y="346"/>
                    <a:pt x="509" y="342"/>
                    <a:pt x="496" y="341"/>
                  </a:cubicBezTo>
                  <a:cubicBezTo>
                    <a:pt x="480" y="342"/>
                    <a:pt x="468" y="340"/>
                    <a:pt x="453" y="338"/>
                  </a:cubicBezTo>
                  <a:cubicBezTo>
                    <a:pt x="443" y="334"/>
                    <a:pt x="431" y="333"/>
                    <a:pt x="420" y="330"/>
                  </a:cubicBezTo>
                  <a:cubicBezTo>
                    <a:pt x="411" y="332"/>
                    <a:pt x="403" y="334"/>
                    <a:pt x="394" y="336"/>
                  </a:cubicBezTo>
                  <a:cubicBezTo>
                    <a:pt x="399" y="338"/>
                    <a:pt x="402" y="341"/>
                    <a:pt x="408" y="342"/>
                  </a:cubicBezTo>
                  <a:cubicBezTo>
                    <a:pt x="414" y="345"/>
                    <a:pt x="422" y="344"/>
                    <a:pt x="429" y="345"/>
                  </a:cubicBezTo>
                  <a:cubicBezTo>
                    <a:pt x="435" y="349"/>
                    <a:pt x="440" y="356"/>
                    <a:pt x="447" y="357"/>
                  </a:cubicBezTo>
                  <a:cubicBezTo>
                    <a:pt x="449" y="365"/>
                    <a:pt x="452" y="365"/>
                    <a:pt x="459" y="366"/>
                  </a:cubicBezTo>
                  <a:cubicBezTo>
                    <a:pt x="465" y="370"/>
                    <a:pt x="480" y="372"/>
                    <a:pt x="480" y="372"/>
                  </a:cubicBezTo>
                  <a:cubicBezTo>
                    <a:pt x="481" y="379"/>
                    <a:pt x="484" y="377"/>
                    <a:pt x="490" y="380"/>
                  </a:cubicBezTo>
                  <a:cubicBezTo>
                    <a:pt x="481" y="381"/>
                    <a:pt x="477" y="380"/>
                    <a:pt x="472" y="387"/>
                  </a:cubicBezTo>
                  <a:cubicBezTo>
                    <a:pt x="471" y="394"/>
                    <a:pt x="469" y="398"/>
                    <a:pt x="468" y="405"/>
                  </a:cubicBezTo>
                  <a:cubicBezTo>
                    <a:pt x="469" y="412"/>
                    <a:pt x="471" y="419"/>
                    <a:pt x="474" y="426"/>
                  </a:cubicBezTo>
                  <a:cubicBezTo>
                    <a:pt x="476" y="438"/>
                    <a:pt x="480" y="436"/>
                    <a:pt x="463" y="438"/>
                  </a:cubicBezTo>
                  <a:cubicBezTo>
                    <a:pt x="457" y="442"/>
                    <a:pt x="451" y="445"/>
                    <a:pt x="445" y="449"/>
                  </a:cubicBezTo>
                  <a:cubicBezTo>
                    <a:pt x="438" y="459"/>
                    <a:pt x="429" y="458"/>
                    <a:pt x="417" y="459"/>
                  </a:cubicBezTo>
                  <a:cubicBezTo>
                    <a:pt x="408" y="462"/>
                    <a:pt x="400" y="460"/>
                    <a:pt x="391" y="458"/>
                  </a:cubicBezTo>
                  <a:cubicBezTo>
                    <a:pt x="384" y="446"/>
                    <a:pt x="359" y="449"/>
                    <a:pt x="349" y="449"/>
                  </a:cubicBezTo>
                  <a:cubicBezTo>
                    <a:pt x="345" y="446"/>
                    <a:pt x="343" y="439"/>
                    <a:pt x="337" y="438"/>
                  </a:cubicBezTo>
                  <a:cubicBezTo>
                    <a:pt x="331" y="436"/>
                    <a:pt x="319" y="435"/>
                    <a:pt x="319" y="435"/>
                  </a:cubicBezTo>
                  <a:cubicBezTo>
                    <a:pt x="314" y="428"/>
                    <a:pt x="306" y="424"/>
                    <a:pt x="298" y="422"/>
                  </a:cubicBezTo>
                  <a:cubicBezTo>
                    <a:pt x="294" y="420"/>
                    <a:pt x="289" y="419"/>
                    <a:pt x="285" y="417"/>
                  </a:cubicBezTo>
                  <a:cubicBezTo>
                    <a:pt x="281" y="411"/>
                    <a:pt x="277" y="406"/>
                    <a:pt x="274" y="399"/>
                  </a:cubicBezTo>
                  <a:cubicBezTo>
                    <a:pt x="276" y="393"/>
                    <a:pt x="276" y="388"/>
                    <a:pt x="280" y="383"/>
                  </a:cubicBezTo>
                  <a:cubicBezTo>
                    <a:pt x="279" y="376"/>
                    <a:pt x="275" y="376"/>
                    <a:pt x="270" y="372"/>
                  </a:cubicBezTo>
                  <a:cubicBezTo>
                    <a:pt x="259" y="376"/>
                    <a:pt x="262" y="391"/>
                    <a:pt x="250" y="393"/>
                  </a:cubicBezTo>
                  <a:cubicBezTo>
                    <a:pt x="237" y="391"/>
                    <a:pt x="236" y="374"/>
                    <a:pt x="223" y="371"/>
                  </a:cubicBezTo>
                  <a:cubicBezTo>
                    <a:pt x="214" y="367"/>
                    <a:pt x="217" y="363"/>
                    <a:pt x="219" y="353"/>
                  </a:cubicBezTo>
                  <a:cubicBezTo>
                    <a:pt x="217" y="348"/>
                    <a:pt x="214" y="344"/>
                    <a:pt x="211" y="339"/>
                  </a:cubicBezTo>
                  <a:cubicBezTo>
                    <a:pt x="216" y="330"/>
                    <a:pt x="220" y="332"/>
                    <a:pt x="231" y="330"/>
                  </a:cubicBezTo>
                  <a:cubicBezTo>
                    <a:pt x="240" y="324"/>
                    <a:pt x="236" y="318"/>
                    <a:pt x="234" y="309"/>
                  </a:cubicBezTo>
                  <a:cubicBezTo>
                    <a:pt x="235" y="298"/>
                    <a:pt x="235" y="286"/>
                    <a:pt x="246" y="282"/>
                  </a:cubicBezTo>
                  <a:cubicBezTo>
                    <a:pt x="251" y="286"/>
                    <a:pt x="258" y="290"/>
                    <a:pt x="264" y="291"/>
                  </a:cubicBezTo>
                  <a:cubicBezTo>
                    <a:pt x="274" y="290"/>
                    <a:pt x="278" y="288"/>
                    <a:pt x="286" y="282"/>
                  </a:cubicBezTo>
                  <a:cubicBezTo>
                    <a:pt x="287" y="279"/>
                    <a:pt x="292" y="278"/>
                    <a:pt x="292" y="275"/>
                  </a:cubicBezTo>
                  <a:cubicBezTo>
                    <a:pt x="294" y="255"/>
                    <a:pt x="288" y="248"/>
                    <a:pt x="271" y="245"/>
                  </a:cubicBezTo>
                  <a:cubicBezTo>
                    <a:pt x="252" y="247"/>
                    <a:pt x="244" y="266"/>
                    <a:pt x="229" y="275"/>
                  </a:cubicBezTo>
                  <a:cubicBezTo>
                    <a:pt x="218" y="274"/>
                    <a:pt x="209" y="271"/>
                    <a:pt x="199" y="269"/>
                  </a:cubicBezTo>
                  <a:cubicBezTo>
                    <a:pt x="194" y="265"/>
                    <a:pt x="187" y="261"/>
                    <a:pt x="181" y="260"/>
                  </a:cubicBezTo>
                  <a:cubicBezTo>
                    <a:pt x="174" y="255"/>
                    <a:pt x="171" y="254"/>
                    <a:pt x="166" y="246"/>
                  </a:cubicBezTo>
                  <a:cubicBezTo>
                    <a:pt x="168" y="234"/>
                    <a:pt x="171" y="226"/>
                    <a:pt x="166" y="215"/>
                  </a:cubicBezTo>
                  <a:cubicBezTo>
                    <a:pt x="165" y="202"/>
                    <a:pt x="164" y="198"/>
                    <a:pt x="157" y="188"/>
                  </a:cubicBezTo>
                  <a:cubicBezTo>
                    <a:pt x="156" y="181"/>
                    <a:pt x="149" y="176"/>
                    <a:pt x="142" y="174"/>
                  </a:cubicBezTo>
                  <a:cubicBezTo>
                    <a:pt x="133" y="168"/>
                    <a:pt x="120" y="160"/>
                    <a:pt x="109" y="158"/>
                  </a:cubicBezTo>
                  <a:cubicBezTo>
                    <a:pt x="99" y="153"/>
                    <a:pt x="111" y="158"/>
                    <a:pt x="91" y="155"/>
                  </a:cubicBezTo>
                  <a:cubicBezTo>
                    <a:pt x="84" y="154"/>
                    <a:pt x="80" y="147"/>
                    <a:pt x="73" y="146"/>
                  </a:cubicBezTo>
                  <a:cubicBezTo>
                    <a:pt x="68" y="144"/>
                    <a:pt x="63" y="144"/>
                    <a:pt x="58" y="141"/>
                  </a:cubicBezTo>
                  <a:cubicBezTo>
                    <a:pt x="53" y="138"/>
                    <a:pt x="52" y="134"/>
                    <a:pt x="46" y="132"/>
                  </a:cubicBezTo>
                  <a:cubicBezTo>
                    <a:pt x="39" y="123"/>
                    <a:pt x="35" y="114"/>
                    <a:pt x="25" y="108"/>
                  </a:cubicBezTo>
                  <a:cubicBezTo>
                    <a:pt x="23" y="99"/>
                    <a:pt x="16" y="96"/>
                    <a:pt x="7" y="95"/>
                  </a:cubicBezTo>
                  <a:cubicBezTo>
                    <a:pt x="1" y="91"/>
                    <a:pt x="1" y="88"/>
                    <a:pt x="0" y="81"/>
                  </a:cubicBezTo>
                  <a:cubicBezTo>
                    <a:pt x="2" y="72"/>
                    <a:pt x="5" y="58"/>
                    <a:pt x="15" y="56"/>
                  </a:cubicBezTo>
                  <a:cubicBezTo>
                    <a:pt x="18" y="51"/>
                    <a:pt x="20" y="48"/>
                    <a:pt x="25" y="45"/>
                  </a:cubicBezTo>
                  <a:cubicBezTo>
                    <a:pt x="33" y="48"/>
                    <a:pt x="36" y="51"/>
                    <a:pt x="39" y="59"/>
                  </a:cubicBezTo>
                  <a:cubicBezTo>
                    <a:pt x="41" y="72"/>
                    <a:pt x="44" y="93"/>
                    <a:pt x="60" y="96"/>
                  </a:cubicBezTo>
                  <a:cubicBezTo>
                    <a:pt x="68" y="100"/>
                    <a:pt x="72" y="99"/>
                    <a:pt x="81" y="98"/>
                  </a:cubicBezTo>
                  <a:cubicBezTo>
                    <a:pt x="89" y="94"/>
                    <a:pt x="97" y="90"/>
                    <a:pt x="105" y="89"/>
                  </a:cubicBezTo>
                  <a:cubicBezTo>
                    <a:pt x="110" y="86"/>
                    <a:pt x="114" y="84"/>
                    <a:pt x="120" y="83"/>
                  </a:cubicBezTo>
                  <a:cubicBezTo>
                    <a:pt x="128" y="79"/>
                    <a:pt x="138" y="73"/>
                    <a:pt x="147" y="71"/>
                  </a:cubicBezTo>
                  <a:cubicBezTo>
                    <a:pt x="164" y="73"/>
                    <a:pt x="159" y="82"/>
                    <a:pt x="171" y="84"/>
                  </a:cubicBezTo>
                  <a:cubicBezTo>
                    <a:pt x="176" y="88"/>
                    <a:pt x="181" y="92"/>
                    <a:pt x="187" y="95"/>
                  </a:cubicBezTo>
                  <a:cubicBezTo>
                    <a:pt x="194" y="92"/>
                    <a:pt x="192" y="88"/>
                    <a:pt x="195" y="81"/>
                  </a:cubicBezTo>
                  <a:cubicBezTo>
                    <a:pt x="197" y="70"/>
                    <a:pt x="197" y="57"/>
                    <a:pt x="204" y="47"/>
                  </a:cubicBezTo>
                  <a:cubicBezTo>
                    <a:pt x="206" y="39"/>
                    <a:pt x="210" y="31"/>
                    <a:pt x="217" y="27"/>
                  </a:cubicBezTo>
                  <a:cubicBezTo>
                    <a:pt x="221" y="18"/>
                    <a:pt x="237" y="10"/>
                    <a:pt x="246" y="8"/>
                  </a:cubicBezTo>
                  <a:cubicBezTo>
                    <a:pt x="251" y="6"/>
                    <a:pt x="256" y="5"/>
                    <a:pt x="261" y="3"/>
                  </a:cubicBezTo>
                  <a:cubicBezTo>
                    <a:pt x="263" y="11"/>
                    <a:pt x="262" y="10"/>
                    <a:pt x="262" y="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6" name="Freeform 46"/>
            <p:cNvSpPr>
              <a:spLocks/>
            </p:cNvSpPr>
            <p:nvPr/>
          </p:nvSpPr>
          <p:spPr bwMode="auto">
            <a:xfrm>
              <a:off x="9772" y="11321"/>
              <a:ext cx="756" cy="870"/>
            </a:xfrm>
            <a:custGeom>
              <a:avLst/>
              <a:gdLst/>
              <a:ahLst/>
              <a:cxnLst>
                <a:cxn ang="0">
                  <a:pos x="253" y="9"/>
                </a:cxn>
                <a:cxn ang="0">
                  <a:pos x="258" y="50"/>
                </a:cxn>
                <a:cxn ang="0">
                  <a:pos x="208" y="78"/>
                </a:cxn>
                <a:cxn ang="0">
                  <a:pos x="183" y="92"/>
                </a:cxn>
                <a:cxn ang="0">
                  <a:pos x="223" y="96"/>
                </a:cxn>
                <a:cxn ang="0">
                  <a:pos x="267" y="71"/>
                </a:cxn>
                <a:cxn ang="0">
                  <a:pos x="321" y="86"/>
                </a:cxn>
                <a:cxn ang="0">
                  <a:pos x="355" y="110"/>
                </a:cxn>
                <a:cxn ang="0">
                  <a:pos x="366" y="81"/>
                </a:cxn>
                <a:cxn ang="0">
                  <a:pos x="360" y="111"/>
                </a:cxn>
                <a:cxn ang="0">
                  <a:pos x="336" y="137"/>
                </a:cxn>
                <a:cxn ang="0">
                  <a:pos x="327" y="161"/>
                </a:cxn>
                <a:cxn ang="0">
                  <a:pos x="337" y="153"/>
                </a:cxn>
                <a:cxn ang="0">
                  <a:pos x="360" y="179"/>
                </a:cxn>
                <a:cxn ang="0">
                  <a:pos x="325" y="188"/>
                </a:cxn>
                <a:cxn ang="0">
                  <a:pos x="342" y="207"/>
                </a:cxn>
                <a:cxn ang="0">
                  <a:pos x="337" y="237"/>
                </a:cxn>
                <a:cxn ang="0">
                  <a:pos x="340" y="279"/>
                </a:cxn>
                <a:cxn ang="0">
                  <a:pos x="297" y="312"/>
                </a:cxn>
                <a:cxn ang="0">
                  <a:pos x="286" y="314"/>
                </a:cxn>
                <a:cxn ang="0">
                  <a:pos x="271" y="347"/>
                </a:cxn>
                <a:cxn ang="0">
                  <a:pos x="256" y="405"/>
                </a:cxn>
                <a:cxn ang="0">
                  <a:pos x="223" y="413"/>
                </a:cxn>
                <a:cxn ang="0">
                  <a:pos x="199" y="411"/>
                </a:cxn>
                <a:cxn ang="0">
                  <a:pos x="162" y="401"/>
                </a:cxn>
                <a:cxn ang="0">
                  <a:pos x="141" y="399"/>
                </a:cxn>
                <a:cxn ang="0">
                  <a:pos x="100" y="416"/>
                </a:cxn>
                <a:cxn ang="0">
                  <a:pos x="79" y="384"/>
                </a:cxn>
                <a:cxn ang="0">
                  <a:pos x="55" y="330"/>
                </a:cxn>
                <a:cxn ang="0">
                  <a:pos x="28" y="284"/>
                </a:cxn>
                <a:cxn ang="0">
                  <a:pos x="4" y="245"/>
                </a:cxn>
                <a:cxn ang="0">
                  <a:pos x="15" y="201"/>
                </a:cxn>
                <a:cxn ang="0">
                  <a:pos x="42" y="173"/>
                </a:cxn>
                <a:cxn ang="0">
                  <a:pos x="66" y="138"/>
                </a:cxn>
                <a:cxn ang="0">
                  <a:pos x="49" y="99"/>
                </a:cxn>
                <a:cxn ang="0">
                  <a:pos x="99" y="75"/>
                </a:cxn>
                <a:cxn ang="0">
                  <a:pos x="105" y="41"/>
                </a:cxn>
                <a:cxn ang="0">
                  <a:pos x="129" y="8"/>
                </a:cxn>
                <a:cxn ang="0">
                  <a:pos x="174" y="20"/>
                </a:cxn>
                <a:cxn ang="0">
                  <a:pos x="231" y="2"/>
                </a:cxn>
              </a:cxnLst>
              <a:rect l="0" t="0" r="r" b="b"/>
              <a:pathLst>
                <a:path w="378" h="435">
                  <a:moveTo>
                    <a:pt x="240" y="0"/>
                  </a:moveTo>
                  <a:cubicBezTo>
                    <a:pt x="242" y="8"/>
                    <a:pt x="245" y="8"/>
                    <a:pt x="253" y="9"/>
                  </a:cubicBezTo>
                  <a:cubicBezTo>
                    <a:pt x="262" y="14"/>
                    <a:pt x="257" y="28"/>
                    <a:pt x="267" y="30"/>
                  </a:cubicBezTo>
                  <a:cubicBezTo>
                    <a:pt x="265" y="41"/>
                    <a:pt x="267" y="45"/>
                    <a:pt x="258" y="50"/>
                  </a:cubicBezTo>
                  <a:cubicBezTo>
                    <a:pt x="250" y="61"/>
                    <a:pt x="242" y="70"/>
                    <a:pt x="228" y="72"/>
                  </a:cubicBezTo>
                  <a:cubicBezTo>
                    <a:pt x="222" y="74"/>
                    <a:pt x="215" y="77"/>
                    <a:pt x="208" y="78"/>
                  </a:cubicBezTo>
                  <a:cubicBezTo>
                    <a:pt x="200" y="79"/>
                    <a:pt x="184" y="81"/>
                    <a:pt x="184" y="81"/>
                  </a:cubicBezTo>
                  <a:cubicBezTo>
                    <a:pt x="180" y="87"/>
                    <a:pt x="175" y="89"/>
                    <a:pt x="183" y="92"/>
                  </a:cubicBezTo>
                  <a:cubicBezTo>
                    <a:pt x="192" y="91"/>
                    <a:pt x="201" y="88"/>
                    <a:pt x="210" y="90"/>
                  </a:cubicBezTo>
                  <a:cubicBezTo>
                    <a:pt x="215" y="92"/>
                    <a:pt x="219" y="93"/>
                    <a:pt x="223" y="96"/>
                  </a:cubicBezTo>
                  <a:cubicBezTo>
                    <a:pt x="236" y="95"/>
                    <a:pt x="241" y="90"/>
                    <a:pt x="252" y="84"/>
                  </a:cubicBezTo>
                  <a:cubicBezTo>
                    <a:pt x="256" y="78"/>
                    <a:pt x="260" y="72"/>
                    <a:pt x="267" y="71"/>
                  </a:cubicBezTo>
                  <a:cubicBezTo>
                    <a:pt x="271" y="69"/>
                    <a:pt x="276" y="68"/>
                    <a:pt x="280" y="66"/>
                  </a:cubicBezTo>
                  <a:cubicBezTo>
                    <a:pt x="297" y="70"/>
                    <a:pt x="307" y="77"/>
                    <a:pt x="321" y="86"/>
                  </a:cubicBezTo>
                  <a:cubicBezTo>
                    <a:pt x="327" y="94"/>
                    <a:pt x="332" y="103"/>
                    <a:pt x="342" y="105"/>
                  </a:cubicBezTo>
                  <a:cubicBezTo>
                    <a:pt x="346" y="107"/>
                    <a:pt x="351" y="108"/>
                    <a:pt x="355" y="110"/>
                  </a:cubicBezTo>
                  <a:cubicBezTo>
                    <a:pt x="366" y="106"/>
                    <a:pt x="360" y="95"/>
                    <a:pt x="355" y="87"/>
                  </a:cubicBezTo>
                  <a:cubicBezTo>
                    <a:pt x="358" y="81"/>
                    <a:pt x="359" y="80"/>
                    <a:pt x="366" y="81"/>
                  </a:cubicBezTo>
                  <a:cubicBezTo>
                    <a:pt x="372" y="84"/>
                    <a:pt x="375" y="85"/>
                    <a:pt x="378" y="92"/>
                  </a:cubicBezTo>
                  <a:cubicBezTo>
                    <a:pt x="375" y="117"/>
                    <a:pt x="375" y="100"/>
                    <a:pt x="360" y="111"/>
                  </a:cubicBezTo>
                  <a:cubicBezTo>
                    <a:pt x="357" y="117"/>
                    <a:pt x="352" y="122"/>
                    <a:pt x="346" y="125"/>
                  </a:cubicBezTo>
                  <a:cubicBezTo>
                    <a:pt x="343" y="130"/>
                    <a:pt x="341" y="134"/>
                    <a:pt x="336" y="137"/>
                  </a:cubicBezTo>
                  <a:cubicBezTo>
                    <a:pt x="332" y="145"/>
                    <a:pt x="326" y="151"/>
                    <a:pt x="319" y="155"/>
                  </a:cubicBezTo>
                  <a:cubicBezTo>
                    <a:pt x="312" y="164"/>
                    <a:pt x="304" y="163"/>
                    <a:pt x="327" y="161"/>
                  </a:cubicBezTo>
                  <a:cubicBezTo>
                    <a:pt x="330" y="160"/>
                    <a:pt x="334" y="160"/>
                    <a:pt x="336" y="158"/>
                  </a:cubicBezTo>
                  <a:cubicBezTo>
                    <a:pt x="337" y="157"/>
                    <a:pt x="336" y="154"/>
                    <a:pt x="337" y="153"/>
                  </a:cubicBezTo>
                  <a:cubicBezTo>
                    <a:pt x="340" y="149"/>
                    <a:pt x="347" y="147"/>
                    <a:pt x="351" y="146"/>
                  </a:cubicBezTo>
                  <a:cubicBezTo>
                    <a:pt x="361" y="153"/>
                    <a:pt x="356" y="168"/>
                    <a:pt x="360" y="179"/>
                  </a:cubicBezTo>
                  <a:cubicBezTo>
                    <a:pt x="358" y="186"/>
                    <a:pt x="356" y="188"/>
                    <a:pt x="349" y="189"/>
                  </a:cubicBezTo>
                  <a:cubicBezTo>
                    <a:pt x="341" y="193"/>
                    <a:pt x="333" y="189"/>
                    <a:pt x="325" y="188"/>
                  </a:cubicBezTo>
                  <a:cubicBezTo>
                    <a:pt x="320" y="192"/>
                    <a:pt x="318" y="194"/>
                    <a:pt x="316" y="200"/>
                  </a:cubicBezTo>
                  <a:cubicBezTo>
                    <a:pt x="321" y="209"/>
                    <a:pt x="333" y="205"/>
                    <a:pt x="342" y="207"/>
                  </a:cubicBezTo>
                  <a:cubicBezTo>
                    <a:pt x="352" y="212"/>
                    <a:pt x="357" y="210"/>
                    <a:pt x="346" y="225"/>
                  </a:cubicBezTo>
                  <a:cubicBezTo>
                    <a:pt x="345" y="232"/>
                    <a:pt x="343" y="233"/>
                    <a:pt x="337" y="237"/>
                  </a:cubicBezTo>
                  <a:cubicBezTo>
                    <a:pt x="336" y="244"/>
                    <a:pt x="334" y="248"/>
                    <a:pt x="333" y="255"/>
                  </a:cubicBezTo>
                  <a:cubicBezTo>
                    <a:pt x="334" y="264"/>
                    <a:pt x="335" y="272"/>
                    <a:pt x="340" y="279"/>
                  </a:cubicBezTo>
                  <a:cubicBezTo>
                    <a:pt x="338" y="301"/>
                    <a:pt x="319" y="312"/>
                    <a:pt x="301" y="323"/>
                  </a:cubicBezTo>
                  <a:cubicBezTo>
                    <a:pt x="290" y="337"/>
                    <a:pt x="293" y="321"/>
                    <a:pt x="297" y="312"/>
                  </a:cubicBezTo>
                  <a:cubicBezTo>
                    <a:pt x="300" y="292"/>
                    <a:pt x="303" y="287"/>
                    <a:pt x="298" y="297"/>
                  </a:cubicBezTo>
                  <a:cubicBezTo>
                    <a:pt x="297" y="303"/>
                    <a:pt x="291" y="311"/>
                    <a:pt x="286" y="314"/>
                  </a:cubicBezTo>
                  <a:cubicBezTo>
                    <a:pt x="284" y="324"/>
                    <a:pt x="280" y="330"/>
                    <a:pt x="271" y="335"/>
                  </a:cubicBezTo>
                  <a:cubicBezTo>
                    <a:pt x="267" y="340"/>
                    <a:pt x="265" y="343"/>
                    <a:pt x="271" y="347"/>
                  </a:cubicBezTo>
                  <a:cubicBezTo>
                    <a:pt x="276" y="358"/>
                    <a:pt x="267" y="370"/>
                    <a:pt x="261" y="378"/>
                  </a:cubicBezTo>
                  <a:cubicBezTo>
                    <a:pt x="260" y="387"/>
                    <a:pt x="260" y="397"/>
                    <a:pt x="256" y="405"/>
                  </a:cubicBezTo>
                  <a:cubicBezTo>
                    <a:pt x="254" y="415"/>
                    <a:pt x="257" y="426"/>
                    <a:pt x="250" y="435"/>
                  </a:cubicBezTo>
                  <a:cubicBezTo>
                    <a:pt x="239" y="427"/>
                    <a:pt x="238" y="416"/>
                    <a:pt x="223" y="413"/>
                  </a:cubicBezTo>
                  <a:cubicBezTo>
                    <a:pt x="221" y="411"/>
                    <a:pt x="217" y="408"/>
                    <a:pt x="214" y="408"/>
                  </a:cubicBezTo>
                  <a:cubicBezTo>
                    <a:pt x="209" y="408"/>
                    <a:pt x="199" y="411"/>
                    <a:pt x="199" y="411"/>
                  </a:cubicBezTo>
                  <a:cubicBezTo>
                    <a:pt x="189" y="416"/>
                    <a:pt x="191" y="416"/>
                    <a:pt x="178" y="414"/>
                  </a:cubicBezTo>
                  <a:cubicBezTo>
                    <a:pt x="172" y="410"/>
                    <a:pt x="168" y="405"/>
                    <a:pt x="162" y="401"/>
                  </a:cubicBezTo>
                  <a:cubicBezTo>
                    <a:pt x="160" y="396"/>
                    <a:pt x="159" y="391"/>
                    <a:pt x="157" y="386"/>
                  </a:cubicBezTo>
                  <a:cubicBezTo>
                    <a:pt x="151" y="390"/>
                    <a:pt x="147" y="395"/>
                    <a:pt x="141" y="399"/>
                  </a:cubicBezTo>
                  <a:cubicBezTo>
                    <a:pt x="138" y="405"/>
                    <a:pt x="131" y="410"/>
                    <a:pt x="124" y="411"/>
                  </a:cubicBezTo>
                  <a:cubicBezTo>
                    <a:pt x="116" y="415"/>
                    <a:pt x="108" y="413"/>
                    <a:pt x="100" y="416"/>
                  </a:cubicBezTo>
                  <a:cubicBezTo>
                    <a:pt x="92" y="412"/>
                    <a:pt x="94" y="403"/>
                    <a:pt x="85" y="398"/>
                  </a:cubicBezTo>
                  <a:cubicBezTo>
                    <a:pt x="84" y="392"/>
                    <a:pt x="81" y="389"/>
                    <a:pt x="79" y="384"/>
                  </a:cubicBezTo>
                  <a:cubicBezTo>
                    <a:pt x="77" y="371"/>
                    <a:pt x="78" y="345"/>
                    <a:pt x="67" y="339"/>
                  </a:cubicBezTo>
                  <a:cubicBezTo>
                    <a:pt x="63" y="334"/>
                    <a:pt x="60" y="333"/>
                    <a:pt x="55" y="330"/>
                  </a:cubicBezTo>
                  <a:cubicBezTo>
                    <a:pt x="51" y="324"/>
                    <a:pt x="45" y="321"/>
                    <a:pt x="39" y="317"/>
                  </a:cubicBezTo>
                  <a:cubicBezTo>
                    <a:pt x="33" y="307"/>
                    <a:pt x="33" y="295"/>
                    <a:pt x="28" y="284"/>
                  </a:cubicBezTo>
                  <a:cubicBezTo>
                    <a:pt x="26" y="274"/>
                    <a:pt x="21" y="271"/>
                    <a:pt x="12" y="267"/>
                  </a:cubicBezTo>
                  <a:cubicBezTo>
                    <a:pt x="8" y="259"/>
                    <a:pt x="6" y="253"/>
                    <a:pt x="4" y="245"/>
                  </a:cubicBezTo>
                  <a:cubicBezTo>
                    <a:pt x="3" y="238"/>
                    <a:pt x="1" y="232"/>
                    <a:pt x="0" y="225"/>
                  </a:cubicBezTo>
                  <a:cubicBezTo>
                    <a:pt x="1" y="213"/>
                    <a:pt x="4" y="207"/>
                    <a:pt x="15" y="201"/>
                  </a:cubicBezTo>
                  <a:cubicBezTo>
                    <a:pt x="20" y="194"/>
                    <a:pt x="21" y="191"/>
                    <a:pt x="28" y="186"/>
                  </a:cubicBezTo>
                  <a:cubicBezTo>
                    <a:pt x="31" y="181"/>
                    <a:pt x="37" y="176"/>
                    <a:pt x="42" y="173"/>
                  </a:cubicBezTo>
                  <a:cubicBezTo>
                    <a:pt x="45" y="167"/>
                    <a:pt x="48" y="165"/>
                    <a:pt x="54" y="162"/>
                  </a:cubicBezTo>
                  <a:cubicBezTo>
                    <a:pt x="59" y="155"/>
                    <a:pt x="63" y="146"/>
                    <a:pt x="66" y="138"/>
                  </a:cubicBezTo>
                  <a:cubicBezTo>
                    <a:pt x="68" y="127"/>
                    <a:pt x="66" y="118"/>
                    <a:pt x="57" y="111"/>
                  </a:cubicBezTo>
                  <a:cubicBezTo>
                    <a:pt x="54" y="105"/>
                    <a:pt x="55" y="103"/>
                    <a:pt x="49" y="99"/>
                  </a:cubicBezTo>
                  <a:cubicBezTo>
                    <a:pt x="45" y="74"/>
                    <a:pt x="103" y="89"/>
                    <a:pt x="108" y="89"/>
                  </a:cubicBezTo>
                  <a:cubicBezTo>
                    <a:pt x="112" y="82"/>
                    <a:pt x="106" y="78"/>
                    <a:pt x="99" y="75"/>
                  </a:cubicBezTo>
                  <a:cubicBezTo>
                    <a:pt x="95" y="68"/>
                    <a:pt x="95" y="59"/>
                    <a:pt x="94" y="51"/>
                  </a:cubicBezTo>
                  <a:cubicBezTo>
                    <a:pt x="97" y="44"/>
                    <a:pt x="97" y="42"/>
                    <a:pt x="105" y="41"/>
                  </a:cubicBezTo>
                  <a:cubicBezTo>
                    <a:pt x="106" y="35"/>
                    <a:pt x="113" y="32"/>
                    <a:pt x="117" y="26"/>
                  </a:cubicBezTo>
                  <a:cubicBezTo>
                    <a:pt x="118" y="16"/>
                    <a:pt x="118" y="10"/>
                    <a:pt x="129" y="8"/>
                  </a:cubicBezTo>
                  <a:cubicBezTo>
                    <a:pt x="141" y="9"/>
                    <a:pt x="144" y="10"/>
                    <a:pt x="154" y="12"/>
                  </a:cubicBezTo>
                  <a:cubicBezTo>
                    <a:pt x="161" y="15"/>
                    <a:pt x="167" y="18"/>
                    <a:pt x="174" y="20"/>
                  </a:cubicBezTo>
                  <a:cubicBezTo>
                    <a:pt x="185" y="16"/>
                    <a:pt x="196" y="16"/>
                    <a:pt x="207" y="14"/>
                  </a:cubicBezTo>
                  <a:cubicBezTo>
                    <a:pt x="214" y="9"/>
                    <a:pt x="223" y="3"/>
                    <a:pt x="231" y="2"/>
                  </a:cubicBezTo>
                  <a:cubicBezTo>
                    <a:pt x="235" y="0"/>
                    <a:pt x="242" y="4"/>
                    <a:pt x="240" y="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7" name="Freeform 47"/>
            <p:cNvSpPr>
              <a:spLocks/>
            </p:cNvSpPr>
            <p:nvPr/>
          </p:nvSpPr>
          <p:spPr bwMode="auto">
            <a:xfrm>
              <a:off x="9455" y="11956"/>
              <a:ext cx="844" cy="1104"/>
            </a:xfrm>
            <a:custGeom>
              <a:avLst/>
              <a:gdLst/>
              <a:ahLst/>
              <a:cxnLst>
                <a:cxn ang="0">
                  <a:pos x="401" y="108"/>
                </a:cxn>
                <a:cxn ang="0">
                  <a:pos x="407" y="142"/>
                </a:cxn>
                <a:cxn ang="0">
                  <a:pos x="391" y="186"/>
                </a:cxn>
                <a:cxn ang="0">
                  <a:pos x="367" y="166"/>
                </a:cxn>
                <a:cxn ang="0">
                  <a:pos x="367" y="187"/>
                </a:cxn>
                <a:cxn ang="0">
                  <a:pos x="394" y="214"/>
                </a:cxn>
                <a:cxn ang="0">
                  <a:pos x="362" y="237"/>
                </a:cxn>
                <a:cxn ang="0">
                  <a:pos x="370" y="261"/>
                </a:cxn>
                <a:cxn ang="0">
                  <a:pos x="355" y="288"/>
                </a:cxn>
                <a:cxn ang="0">
                  <a:pos x="382" y="303"/>
                </a:cxn>
                <a:cxn ang="0">
                  <a:pos x="398" y="301"/>
                </a:cxn>
                <a:cxn ang="0">
                  <a:pos x="371" y="321"/>
                </a:cxn>
                <a:cxn ang="0">
                  <a:pos x="347" y="306"/>
                </a:cxn>
                <a:cxn ang="0">
                  <a:pos x="325" y="322"/>
                </a:cxn>
                <a:cxn ang="0">
                  <a:pos x="340" y="327"/>
                </a:cxn>
                <a:cxn ang="0">
                  <a:pos x="320" y="349"/>
                </a:cxn>
                <a:cxn ang="0">
                  <a:pos x="307" y="381"/>
                </a:cxn>
                <a:cxn ang="0">
                  <a:pos x="289" y="411"/>
                </a:cxn>
                <a:cxn ang="0">
                  <a:pos x="257" y="414"/>
                </a:cxn>
                <a:cxn ang="0">
                  <a:pos x="257" y="430"/>
                </a:cxn>
                <a:cxn ang="0">
                  <a:pos x="232" y="444"/>
                </a:cxn>
                <a:cxn ang="0">
                  <a:pos x="206" y="486"/>
                </a:cxn>
                <a:cxn ang="0">
                  <a:pos x="191" y="526"/>
                </a:cxn>
                <a:cxn ang="0">
                  <a:pos x="172" y="519"/>
                </a:cxn>
                <a:cxn ang="0">
                  <a:pos x="146" y="525"/>
                </a:cxn>
                <a:cxn ang="0">
                  <a:pos x="119" y="486"/>
                </a:cxn>
                <a:cxn ang="0">
                  <a:pos x="101" y="450"/>
                </a:cxn>
                <a:cxn ang="0">
                  <a:pos x="67" y="414"/>
                </a:cxn>
                <a:cxn ang="0">
                  <a:pos x="13" y="411"/>
                </a:cxn>
                <a:cxn ang="0">
                  <a:pos x="7" y="375"/>
                </a:cxn>
                <a:cxn ang="0">
                  <a:pos x="19" y="327"/>
                </a:cxn>
                <a:cxn ang="0">
                  <a:pos x="35" y="283"/>
                </a:cxn>
                <a:cxn ang="0">
                  <a:pos x="58" y="246"/>
                </a:cxn>
                <a:cxn ang="0">
                  <a:pos x="65" y="222"/>
                </a:cxn>
                <a:cxn ang="0">
                  <a:pos x="106" y="142"/>
                </a:cxn>
                <a:cxn ang="0">
                  <a:pos x="95" y="102"/>
                </a:cxn>
                <a:cxn ang="0">
                  <a:pos x="127" y="45"/>
                </a:cxn>
                <a:cxn ang="0">
                  <a:pos x="163" y="64"/>
                </a:cxn>
                <a:cxn ang="0">
                  <a:pos x="212" y="28"/>
                </a:cxn>
                <a:cxn ang="0">
                  <a:pos x="244" y="13"/>
                </a:cxn>
                <a:cxn ang="0">
                  <a:pos x="256" y="30"/>
                </a:cxn>
                <a:cxn ang="0">
                  <a:pos x="278" y="93"/>
                </a:cxn>
                <a:cxn ang="0">
                  <a:pos x="313" y="90"/>
                </a:cxn>
                <a:cxn ang="0">
                  <a:pos x="358" y="93"/>
                </a:cxn>
                <a:cxn ang="0">
                  <a:pos x="418" y="99"/>
                </a:cxn>
                <a:cxn ang="0">
                  <a:pos x="416" y="100"/>
                </a:cxn>
              </a:cxnLst>
              <a:rect l="0" t="0" r="r" b="b"/>
              <a:pathLst>
                <a:path w="422" h="552">
                  <a:moveTo>
                    <a:pt x="416" y="100"/>
                  </a:moveTo>
                  <a:cubicBezTo>
                    <a:pt x="409" y="103"/>
                    <a:pt x="405" y="101"/>
                    <a:pt x="401" y="108"/>
                  </a:cubicBezTo>
                  <a:cubicBezTo>
                    <a:pt x="404" y="113"/>
                    <a:pt x="407" y="115"/>
                    <a:pt x="412" y="118"/>
                  </a:cubicBezTo>
                  <a:cubicBezTo>
                    <a:pt x="414" y="127"/>
                    <a:pt x="413" y="135"/>
                    <a:pt x="407" y="142"/>
                  </a:cubicBezTo>
                  <a:cubicBezTo>
                    <a:pt x="405" y="150"/>
                    <a:pt x="404" y="158"/>
                    <a:pt x="401" y="166"/>
                  </a:cubicBezTo>
                  <a:cubicBezTo>
                    <a:pt x="400" y="175"/>
                    <a:pt x="399" y="182"/>
                    <a:pt x="391" y="186"/>
                  </a:cubicBezTo>
                  <a:cubicBezTo>
                    <a:pt x="377" y="177"/>
                    <a:pt x="393" y="189"/>
                    <a:pt x="385" y="178"/>
                  </a:cubicBezTo>
                  <a:cubicBezTo>
                    <a:pt x="381" y="173"/>
                    <a:pt x="372" y="170"/>
                    <a:pt x="367" y="166"/>
                  </a:cubicBezTo>
                  <a:cubicBezTo>
                    <a:pt x="356" y="168"/>
                    <a:pt x="351" y="166"/>
                    <a:pt x="349" y="177"/>
                  </a:cubicBezTo>
                  <a:cubicBezTo>
                    <a:pt x="353" y="180"/>
                    <a:pt x="363" y="186"/>
                    <a:pt x="367" y="187"/>
                  </a:cubicBezTo>
                  <a:cubicBezTo>
                    <a:pt x="375" y="191"/>
                    <a:pt x="377" y="199"/>
                    <a:pt x="385" y="204"/>
                  </a:cubicBezTo>
                  <a:cubicBezTo>
                    <a:pt x="388" y="208"/>
                    <a:pt x="392" y="209"/>
                    <a:pt x="394" y="214"/>
                  </a:cubicBezTo>
                  <a:cubicBezTo>
                    <a:pt x="391" y="221"/>
                    <a:pt x="384" y="222"/>
                    <a:pt x="377" y="223"/>
                  </a:cubicBezTo>
                  <a:cubicBezTo>
                    <a:pt x="371" y="228"/>
                    <a:pt x="368" y="233"/>
                    <a:pt x="362" y="237"/>
                  </a:cubicBezTo>
                  <a:cubicBezTo>
                    <a:pt x="359" y="242"/>
                    <a:pt x="355" y="244"/>
                    <a:pt x="352" y="249"/>
                  </a:cubicBezTo>
                  <a:cubicBezTo>
                    <a:pt x="362" y="251"/>
                    <a:pt x="365" y="252"/>
                    <a:pt x="370" y="261"/>
                  </a:cubicBezTo>
                  <a:cubicBezTo>
                    <a:pt x="371" y="269"/>
                    <a:pt x="368" y="275"/>
                    <a:pt x="362" y="280"/>
                  </a:cubicBezTo>
                  <a:cubicBezTo>
                    <a:pt x="360" y="283"/>
                    <a:pt x="356" y="285"/>
                    <a:pt x="355" y="288"/>
                  </a:cubicBezTo>
                  <a:cubicBezTo>
                    <a:pt x="352" y="297"/>
                    <a:pt x="368" y="304"/>
                    <a:pt x="373" y="307"/>
                  </a:cubicBezTo>
                  <a:cubicBezTo>
                    <a:pt x="376" y="305"/>
                    <a:pt x="380" y="305"/>
                    <a:pt x="382" y="303"/>
                  </a:cubicBezTo>
                  <a:cubicBezTo>
                    <a:pt x="388" y="297"/>
                    <a:pt x="386" y="288"/>
                    <a:pt x="395" y="283"/>
                  </a:cubicBezTo>
                  <a:cubicBezTo>
                    <a:pt x="404" y="286"/>
                    <a:pt x="402" y="294"/>
                    <a:pt x="398" y="301"/>
                  </a:cubicBezTo>
                  <a:cubicBezTo>
                    <a:pt x="396" y="309"/>
                    <a:pt x="393" y="309"/>
                    <a:pt x="386" y="310"/>
                  </a:cubicBezTo>
                  <a:cubicBezTo>
                    <a:pt x="364" y="306"/>
                    <a:pt x="381" y="317"/>
                    <a:pt x="371" y="321"/>
                  </a:cubicBezTo>
                  <a:cubicBezTo>
                    <a:pt x="366" y="323"/>
                    <a:pt x="361" y="322"/>
                    <a:pt x="356" y="322"/>
                  </a:cubicBezTo>
                  <a:cubicBezTo>
                    <a:pt x="350" y="317"/>
                    <a:pt x="350" y="313"/>
                    <a:pt x="347" y="306"/>
                  </a:cubicBezTo>
                  <a:cubicBezTo>
                    <a:pt x="346" y="299"/>
                    <a:pt x="343" y="297"/>
                    <a:pt x="337" y="300"/>
                  </a:cubicBezTo>
                  <a:cubicBezTo>
                    <a:pt x="333" y="308"/>
                    <a:pt x="330" y="315"/>
                    <a:pt x="325" y="322"/>
                  </a:cubicBezTo>
                  <a:cubicBezTo>
                    <a:pt x="326" y="323"/>
                    <a:pt x="327" y="324"/>
                    <a:pt x="329" y="325"/>
                  </a:cubicBezTo>
                  <a:cubicBezTo>
                    <a:pt x="333" y="326"/>
                    <a:pt x="337" y="325"/>
                    <a:pt x="340" y="327"/>
                  </a:cubicBezTo>
                  <a:cubicBezTo>
                    <a:pt x="343" y="329"/>
                    <a:pt x="341" y="334"/>
                    <a:pt x="343" y="337"/>
                  </a:cubicBezTo>
                  <a:cubicBezTo>
                    <a:pt x="340" y="354"/>
                    <a:pt x="337" y="348"/>
                    <a:pt x="320" y="349"/>
                  </a:cubicBezTo>
                  <a:cubicBezTo>
                    <a:pt x="309" y="351"/>
                    <a:pt x="303" y="356"/>
                    <a:pt x="314" y="364"/>
                  </a:cubicBezTo>
                  <a:cubicBezTo>
                    <a:pt x="311" y="380"/>
                    <a:pt x="316" y="377"/>
                    <a:pt x="307" y="381"/>
                  </a:cubicBezTo>
                  <a:cubicBezTo>
                    <a:pt x="302" y="387"/>
                    <a:pt x="302" y="393"/>
                    <a:pt x="299" y="400"/>
                  </a:cubicBezTo>
                  <a:cubicBezTo>
                    <a:pt x="298" y="407"/>
                    <a:pt x="294" y="407"/>
                    <a:pt x="289" y="411"/>
                  </a:cubicBezTo>
                  <a:cubicBezTo>
                    <a:pt x="286" y="416"/>
                    <a:pt x="284" y="418"/>
                    <a:pt x="278" y="420"/>
                  </a:cubicBezTo>
                  <a:cubicBezTo>
                    <a:pt x="271" y="418"/>
                    <a:pt x="264" y="415"/>
                    <a:pt x="257" y="414"/>
                  </a:cubicBezTo>
                  <a:cubicBezTo>
                    <a:pt x="251" y="409"/>
                    <a:pt x="248" y="410"/>
                    <a:pt x="245" y="417"/>
                  </a:cubicBezTo>
                  <a:cubicBezTo>
                    <a:pt x="247" y="427"/>
                    <a:pt x="247" y="428"/>
                    <a:pt x="257" y="430"/>
                  </a:cubicBezTo>
                  <a:cubicBezTo>
                    <a:pt x="255" y="438"/>
                    <a:pt x="252" y="436"/>
                    <a:pt x="245" y="435"/>
                  </a:cubicBezTo>
                  <a:cubicBezTo>
                    <a:pt x="235" y="436"/>
                    <a:pt x="239" y="439"/>
                    <a:pt x="232" y="444"/>
                  </a:cubicBezTo>
                  <a:cubicBezTo>
                    <a:pt x="229" y="449"/>
                    <a:pt x="225" y="455"/>
                    <a:pt x="221" y="460"/>
                  </a:cubicBezTo>
                  <a:cubicBezTo>
                    <a:pt x="220" y="472"/>
                    <a:pt x="218" y="481"/>
                    <a:pt x="206" y="486"/>
                  </a:cubicBezTo>
                  <a:cubicBezTo>
                    <a:pt x="203" y="490"/>
                    <a:pt x="200" y="495"/>
                    <a:pt x="197" y="499"/>
                  </a:cubicBezTo>
                  <a:cubicBezTo>
                    <a:pt x="196" y="508"/>
                    <a:pt x="195" y="518"/>
                    <a:pt x="191" y="526"/>
                  </a:cubicBezTo>
                  <a:cubicBezTo>
                    <a:pt x="183" y="520"/>
                    <a:pt x="187" y="513"/>
                    <a:pt x="179" y="508"/>
                  </a:cubicBezTo>
                  <a:cubicBezTo>
                    <a:pt x="173" y="511"/>
                    <a:pt x="173" y="513"/>
                    <a:pt x="172" y="519"/>
                  </a:cubicBezTo>
                  <a:cubicBezTo>
                    <a:pt x="183" y="534"/>
                    <a:pt x="169" y="545"/>
                    <a:pt x="158" y="552"/>
                  </a:cubicBezTo>
                  <a:cubicBezTo>
                    <a:pt x="156" y="544"/>
                    <a:pt x="154" y="527"/>
                    <a:pt x="146" y="525"/>
                  </a:cubicBezTo>
                  <a:cubicBezTo>
                    <a:pt x="144" y="513"/>
                    <a:pt x="141" y="507"/>
                    <a:pt x="128" y="504"/>
                  </a:cubicBezTo>
                  <a:cubicBezTo>
                    <a:pt x="124" y="498"/>
                    <a:pt x="122" y="492"/>
                    <a:pt x="119" y="486"/>
                  </a:cubicBezTo>
                  <a:cubicBezTo>
                    <a:pt x="118" y="470"/>
                    <a:pt x="119" y="470"/>
                    <a:pt x="107" y="463"/>
                  </a:cubicBezTo>
                  <a:cubicBezTo>
                    <a:pt x="104" y="459"/>
                    <a:pt x="103" y="455"/>
                    <a:pt x="101" y="450"/>
                  </a:cubicBezTo>
                  <a:cubicBezTo>
                    <a:pt x="99" y="439"/>
                    <a:pt x="99" y="426"/>
                    <a:pt x="92" y="417"/>
                  </a:cubicBezTo>
                  <a:cubicBezTo>
                    <a:pt x="83" y="419"/>
                    <a:pt x="76" y="415"/>
                    <a:pt x="67" y="414"/>
                  </a:cubicBezTo>
                  <a:cubicBezTo>
                    <a:pt x="58" y="409"/>
                    <a:pt x="52" y="408"/>
                    <a:pt x="41" y="406"/>
                  </a:cubicBezTo>
                  <a:cubicBezTo>
                    <a:pt x="32" y="407"/>
                    <a:pt x="22" y="407"/>
                    <a:pt x="13" y="411"/>
                  </a:cubicBezTo>
                  <a:cubicBezTo>
                    <a:pt x="5" y="408"/>
                    <a:pt x="6" y="403"/>
                    <a:pt x="2" y="396"/>
                  </a:cubicBezTo>
                  <a:cubicBezTo>
                    <a:pt x="0" y="388"/>
                    <a:pt x="2" y="382"/>
                    <a:pt x="7" y="375"/>
                  </a:cubicBezTo>
                  <a:cubicBezTo>
                    <a:pt x="8" y="371"/>
                    <a:pt x="14" y="361"/>
                    <a:pt x="17" y="357"/>
                  </a:cubicBezTo>
                  <a:cubicBezTo>
                    <a:pt x="7" y="350"/>
                    <a:pt x="13" y="335"/>
                    <a:pt x="19" y="327"/>
                  </a:cubicBezTo>
                  <a:cubicBezTo>
                    <a:pt x="21" y="315"/>
                    <a:pt x="14" y="302"/>
                    <a:pt x="29" y="300"/>
                  </a:cubicBezTo>
                  <a:cubicBezTo>
                    <a:pt x="39" y="296"/>
                    <a:pt x="39" y="293"/>
                    <a:pt x="35" y="283"/>
                  </a:cubicBezTo>
                  <a:cubicBezTo>
                    <a:pt x="47" y="276"/>
                    <a:pt x="46" y="279"/>
                    <a:pt x="52" y="265"/>
                  </a:cubicBezTo>
                  <a:cubicBezTo>
                    <a:pt x="45" y="256"/>
                    <a:pt x="46" y="248"/>
                    <a:pt x="58" y="246"/>
                  </a:cubicBezTo>
                  <a:cubicBezTo>
                    <a:pt x="64" y="241"/>
                    <a:pt x="66" y="236"/>
                    <a:pt x="73" y="232"/>
                  </a:cubicBezTo>
                  <a:cubicBezTo>
                    <a:pt x="74" y="224"/>
                    <a:pt x="73" y="224"/>
                    <a:pt x="65" y="222"/>
                  </a:cubicBezTo>
                  <a:cubicBezTo>
                    <a:pt x="63" y="214"/>
                    <a:pt x="59" y="216"/>
                    <a:pt x="58" y="208"/>
                  </a:cubicBezTo>
                  <a:cubicBezTo>
                    <a:pt x="60" y="169"/>
                    <a:pt x="74" y="161"/>
                    <a:pt x="106" y="142"/>
                  </a:cubicBezTo>
                  <a:cubicBezTo>
                    <a:pt x="107" y="136"/>
                    <a:pt x="107" y="132"/>
                    <a:pt x="104" y="126"/>
                  </a:cubicBezTo>
                  <a:cubicBezTo>
                    <a:pt x="102" y="118"/>
                    <a:pt x="100" y="109"/>
                    <a:pt x="95" y="102"/>
                  </a:cubicBezTo>
                  <a:cubicBezTo>
                    <a:pt x="93" y="90"/>
                    <a:pt x="94" y="79"/>
                    <a:pt x="104" y="72"/>
                  </a:cubicBezTo>
                  <a:cubicBezTo>
                    <a:pt x="110" y="62"/>
                    <a:pt x="115" y="47"/>
                    <a:pt x="127" y="45"/>
                  </a:cubicBezTo>
                  <a:cubicBezTo>
                    <a:pt x="132" y="49"/>
                    <a:pt x="139" y="52"/>
                    <a:pt x="145" y="54"/>
                  </a:cubicBezTo>
                  <a:cubicBezTo>
                    <a:pt x="150" y="61"/>
                    <a:pt x="155" y="63"/>
                    <a:pt x="163" y="64"/>
                  </a:cubicBezTo>
                  <a:cubicBezTo>
                    <a:pt x="179" y="62"/>
                    <a:pt x="172" y="51"/>
                    <a:pt x="187" y="42"/>
                  </a:cubicBezTo>
                  <a:cubicBezTo>
                    <a:pt x="191" y="35"/>
                    <a:pt x="204" y="34"/>
                    <a:pt x="212" y="28"/>
                  </a:cubicBezTo>
                  <a:cubicBezTo>
                    <a:pt x="217" y="18"/>
                    <a:pt x="213" y="9"/>
                    <a:pt x="220" y="0"/>
                  </a:cubicBezTo>
                  <a:cubicBezTo>
                    <a:pt x="233" y="2"/>
                    <a:pt x="231" y="11"/>
                    <a:pt x="244" y="13"/>
                  </a:cubicBezTo>
                  <a:cubicBezTo>
                    <a:pt x="247" y="18"/>
                    <a:pt x="249" y="21"/>
                    <a:pt x="254" y="25"/>
                  </a:cubicBezTo>
                  <a:cubicBezTo>
                    <a:pt x="255" y="27"/>
                    <a:pt x="256" y="28"/>
                    <a:pt x="256" y="30"/>
                  </a:cubicBezTo>
                  <a:cubicBezTo>
                    <a:pt x="257" y="41"/>
                    <a:pt x="256" y="52"/>
                    <a:pt x="257" y="63"/>
                  </a:cubicBezTo>
                  <a:cubicBezTo>
                    <a:pt x="257" y="68"/>
                    <a:pt x="273" y="92"/>
                    <a:pt x="278" y="93"/>
                  </a:cubicBezTo>
                  <a:cubicBezTo>
                    <a:pt x="285" y="94"/>
                    <a:pt x="292" y="94"/>
                    <a:pt x="299" y="94"/>
                  </a:cubicBezTo>
                  <a:cubicBezTo>
                    <a:pt x="304" y="93"/>
                    <a:pt x="308" y="91"/>
                    <a:pt x="313" y="90"/>
                  </a:cubicBezTo>
                  <a:cubicBezTo>
                    <a:pt x="322" y="83"/>
                    <a:pt x="328" y="75"/>
                    <a:pt x="337" y="69"/>
                  </a:cubicBezTo>
                  <a:cubicBezTo>
                    <a:pt x="339" y="80"/>
                    <a:pt x="348" y="87"/>
                    <a:pt x="358" y="93"/>
                  </a:cubicBezTo>
                  <a:cubicBezTo>
                    <a:pt x="378" y="92"/>
                    <a:pt x="390" y="90"/>
                    <a:pt x="409" y="94"/>
                  </a:cubicBezTo>
                  <a:cubicBezTo>
                    <a:pt x="412" y="96"/>
                    <a:pt x="415" y="97"/>
                    <a:pt x="418" y="99"/>
                  </a:cubicBezTo>
                  <a:cubicBezTo>
                    <a:pt x="419" y="100"/>
                    <a:pt x="422" y="102"/>
                    <a:pt x="421" y="103"/>
                  </a:cubicBezTo>
                  <a:cubicBezTo>
                    <a:pt x="419" y="104"/>
                    <a:pt x="418" y="101"/>
                    <a:pt x="416" y="10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28" name="Freeform 48"/>
            <p:cNvSpPr>
              <a:spLocks/>
            </p:cNvSpPr>
            <p:nvPr/>
          </p:nvSpPr>
          <p:spPr bwMode="auto">
            <a:xfrm>
              <a:off x="8344" y="12432"/>
              <a:ext cx="1508" cy="1220"/>
            </a:xfrm>
            <a:custGeom>
              <a:avLst/>
              <a:gdLst/>
              <a:ahLst/>
              <a:cxnLst>
                <a:cxn ang="0">
                  <a:pos x="670" y="55"/>
                </a:cxn>
                <a:cxn ang="0">
                  <a:pos x="703" y="100"/>
                </a:cxn>
                <a:cxn ang="0">
                  <a:pos x="740" y="153"/>
                </a:cxn>
                <a:cxn ang="0">
                  <a:pos x="701" y="202"/>
                </a:cxn>
                <a:cxn ang="0">
                  <a:pos x="689" y="244"/>
                </a:cxn>
                <a:cxn ang="0">
                  <a:pos x="631" y="280"/>
                </a:cxn>
                <a:cxn ang="0">
                  <a:pos x="581" y="309"/>
                </a:cxn>
                <a:cxn ang="0">
                  <a:pos x="539" y="283"/>
                </a:cxn>
                <a:cxn ang="0">
                  <a:pos x="499" y="298"/>
                </a:cxn>
                <a:cxn ang="0">
                  <a:pos x="470" y="324"/>
                </a:cxn>
                <a:cxn ang="0">
                  <a:pos x="452" y="352"/>
                </a:cxn>
                <a:cxn ang="0">
                  <a:pos x="416" y="319"/>
                </a:cxn>
                <a:cxn ang="0">
                  <a:pos x="383" y="277"/>
                </a:cxn>
                <a:cxn ang="0">
                  <a:pos x="377" y="336"/>
                </a:cxn>
                <a:cxn ang="0">
                  <a:pos x="365" y="385"/>
                </a:cxn>
                <a:cxn ang="0">
                  <a:pos x="331" y="369"/>
                </a:cxn>
                <a:cxn ang="0">
                  <a:pos x="335" y="397"/>
                </a:cxn>
                <a:cxn ang="0">
                  <a:pos x="295" y="415"/>
                </a:cxn>
                <a:cxn ang="0">
                  <a:pos x="223" y="447"/>
                </a:cxn>
                <a:cxn ang="0">
                  <a:pos x="185" y="451"/>
                </a:cxn>
                <a:cxn ang="0">
                  <a:pos x="100" y="487"/>
                </a:cxn>
                <a:cxn ang="0">
                  <a:pos x="55" y="516"/>
                </a:cxn>
                <a:cxn ang="0">
                  <a:pos x="92" y="564"/>
                </a:cxn>
                <a:cxn ang="0">
                  <a:pos x="64" y="606"/>
                </a:cxn>
                <a:cxn ang="0">
                  <a:pos x="28" y="570"/>
                </a:cxn>
                <a:cxn ang="0">
                  <a:pos x="8" y="493"/>
                </a:cxn>
                <a:cxn ang="0">
                  <a:pos x="14" y="469"/>
                </a:cxn>
                <a:cxn ang="0">
                  <a:pos x="23" y="429"/>
                </a:cxn>
                <a:cxn ang="0">
                  <a:pos x="67" y="397"/>
                </a:cxn>
                <a:cxn ang="0">
                  <a:pos x="98" y="364"/>
                </a:cxn>
                <a:cxn ang="0">
                  <a:pos x="139" y="315"/>
                </a:cxn>
                <a:cxn ang="0">
                  <a:pos x="161" y="267"/>
                </a:cxn>
                <a:cxn ang="0">
                  <a:pos x="185" y="216"/>
                </a:cxn>
                <a:cxn ang="0">
                  <a:pos x="163" y="195"/>
                </a:cxn>
                <a:cxn ang="0">
                  <a:pos x="214" y="168"/>
                </a:cxn>
                <a:cxn ang="0">
                  <a:pos x="211" y="102"/>
                </a:cxn>
                <a:cxn ang="0">
                  <a:pos x="238" y="51"/>
                </a:cxn>
                <a:cxn ang="0">
                  <a:pos x="290" y="48"/>
                </a:cxn>
                <a:cxn ang="0">
                  <a:pos x="301" y="31"/>
                </a:cxn>
                <a:cxn ang="0">
                  <a:pos x="379" y="16"/>
                </a:cxn>
                <a:cxn ang="0">
                  <a:pos x="430" y="19"/>
                </a:cxn>
                <a:cxn ang="0">
                  <a:pos x="490" y="19"/>
                </a:cxn>
                <a:cxn ang="0">
                  <a:pos x="443" y="82"/>
                </a:cxn>
                <a:cxn ang="0">
                  <a:pos x="462" y="98"/>
                </a:cxn>
                <a:cxn ang="0">
                  <a:pos x="530" y="76"/>
                </a:cxn>
                <a:cxn ang="0">
                  <a:pos x="574" y="70"/>
                </a:cxn>
                <a:cxn ang="0">
                  <a:pos x="608" y="57"/>
                </a:cxn>
              </a:cxnLst>
              <a:rect l="0" t="0" r="r" b="b"/>
              <a:pathLst>
                <a:path w="754" h="610">
                  <a:moveTo>
                    <a:pt x="611" y="51"/>
                  </a:moveTo>
                  <a:cubicBezTo>
                    <a:pt x="617" y="48"/>
                    <a:pt x="624" y="46"/>
                    <a:pt x="631" y="45"/>
                  </a:cubicBezTo>
                  <a:cubicBezTo>
                    <a:pt x="645" y="47"/>
                    <a:pt x="656" y="53"/>
                    <a:pt x="670" y="55"/>
                  </a:cubicBezTo>
                  <a:cubicBezTo>
                    <a:pt x="677" y="57"/>
                    <a:pt x="681" y="58"/>
                    <a:pt x="688" y="57"/>
                  </a:cubicBezTo>
                  <a:cubicBezTo>
                    <a:pt x="693" y="66"/>
                    <a:pt x="694" y="74"/>
                    <a:pt x="697" y="84"/>
                  </a:cubicBezTo>
                  <a:cubicBezTo>
                    <a:pt x="698" y="91"/>
                    <a:pt x="699" y="95"/>
                    <a:pt x="703" y="100"/>
                  </a:cubicBezTo>
                  <a:cubicBezTo>
                    <a:pt x="704" y="107"/>
                    <a:pt x="706" y="109"/>
                    <a:pt x="713" y="111"/>
                  </a:cubicBezTo>
                  <a:cubicBezTo>
                    <a:pt x="719" y="119"/>
                    <a:pt x="720" y="127"/>
                    <a:pt x="724" y="136"/>
                  </a:cubicBezTo>
                  <a:cubicBezTo>
                    <a:pt x="726" y="146"/>
                    <a:pt x="731" y="149"/>
                    <a:pt x="740" y="153"/>
                  </a:cubicBezTo>
                  <a:cubicBezTo>
                    <a:pt x="745" y="164"/>
                    <a:pt x="746" y="174"/>
                    <a:pt x="754" y="184"/>
                  </a:cubicBezTo>
                  <a:cubicBezTo>
                    <a:pt x="750" y="201"/>
                    <a:pt x="746" y="195"/>
                    <a:pt x="725" y="196"/>
                  </a:cubicBezTo>
                  <a:cubicBezTo>
                    <a:pt x="717" y="199"/>
                    <a:pt x="709" y="200"/>
                    <a:pt x="701" y="202"/>
                  </a:cubicBezTo>
                  <a:cubicBezTo>
                    <a:pt x="696" y="204"/>
                    <a:pt x="692" y="207"/>
                    <a:pt x="688" y="210"/>
                  </a:cubicBezTo>
                  <a:cubicBezTo>
                    <a:pt x="690" y="220"/>
                    <a:pt x="694" y="226"/>
                    <a:pt x="703" y="231"/>
                  </a:cubicBezTo>
                  <a:cubicBezTo>
                    <a:pt x="705" y="240"/>
                    <a:pt x="698" y="243"/>
                    <a:pt x="689" y="244"/>
                  </a:cubicBezTo>
                  <a:cubicBezTo>
                    <a:pt x="681" y="248"/>
                    <a:pt x="679" y="254"/>
                    <a:pt x="668" y="256"/>
                  </a:cubicBezTo>
                  <a:cubicBezTo>
                    <a:pt x="666" y="266"/>
                    <a:pt x="663" y="266"/>
                    <a:pt x="653" y="268"/>
                  </a:cubicBezTo>
                  <a:cubicBezTo>
                    <a:pt x="646" y="273"/>
                    <a:pt x="640" y="279"/>
                    <a:pt x="631" y="280"/>
                  </a:cubicBezTo>
                  <a:cubicBezTo>
                    <a:pt x="623" y="283"/>
                    <a:pt x="617" y="282"/>
                    <a:pt x="610" y="277"/>
                  </a:cubicBezTo>
                  <a:cubicBezTo>
                    <a:pt x="604" y="278"/>
                    <a:pt x="598" y="277"/>
                    <a:pt x="592" y="279"/>
                  </a:cubicBezTo>
                  <a:cubicBezTo>
                    <a:pt x="583" y="282"/>
                    <a:pt x="591" y="305"/>
                    <a:pt x="581" y="309"/>
                  </a:cubicBezTo>
                  <a:cubicBezTo>
                    <a:pt x="580" y="303"/>
                    <a:pt x="579" y="299"/>
                    <a:pt x="575" y="294"/>
                  </a:cubicBezTo>
                  <a:cubicBezTo>
                    <a:pt x="574" y="286"/>
                    <a:pt x="572" y="281"/>
                    <a:pt x="565" y="277"/>
                  </a:cubicBezTo>
                  <a:cubicBezTo>
                    <a:pt x="556" y="279"/>
                    <a:pt x="548" y="282"/>
                    <a:pt x="539" y="283"/>
                  </a:cubicBezTo>
                  <a:cubicBezTo>
                    <a:pt x="530" y="288"/>
                    <a:pt x="535" y="284"/>
                    <a:pt x="532" y="303"/>
                  </a:cubicBezTo>
                  <a:cubicBezTo>
                    <a:pt x="531" y="307"/>
                    <a:pt x="523" y="311"/>
                    <a:pt x="520" y="313"/>
                  </a:cubicBezTo>
                  <a:cubicBezTo>
                    <a:pt x="513" y="312"/>
                    <a:pt x="505" y="303"/>
                    <a:pt x="499" y="298"/>
                  </a:cubicBezTo>
                  <a:cubicBezTo>
                    <a:pt x="488" y="302"/>
                    <a:pt x="492" y="310"/>
                    <a:pt x="496" y="319"/>
                  </a:cubicBezTo>
                  <a:cubicBezTo>
                    <a:pt x="488" y="322"/>
                    <a:pt x="483" y="322"/>
                    <a:pt x="481" y="313"/>
                  </a:cubicBezTo>
                  <a:cubicBezTo>
                    <a:pt x="473" y="316"/>
                    <a:pt x="477" y="320"/>
                    <a:pt x="470" y="324"/>
                  </a:cubicBezTo>
                  <a:cubicBezTo>
                    <a:pt x="472" y="332"/>
                    <a:pt x="470" y="334"/>
                    <a:pt x="469" y="342"/>
                  </a:cubicBezTo>
                  <a:cubicBezTo>
                    <a:pt x="471" y="351"/>
                    <a:pt x="476" y="360"/>
                    <a:pt x="466" y="367"/>
                  </a:cubicBezTo>
                  <a:cubicBezTo>
                    <a:pt x="458" y="362"/>
                    <a:pt x="459" y="356"/>
                    <a:pt x="452" y="352"/>
                  </a:cubicBezTo>
                  <a:cubicBezTo>
                    <a:pt x="441" y="354"/>
                    <a:pt x="441" y="354"/>
                    <a:pt x="439" y="364"/>
                  </a:cubicBezTo>
                  <a:cubicBezTo>
                    <a:pt x="432" y="360"/>
                    <a:pt x="434" y="357"/>
                    <a:pt x="431" y="351"/>
                  </a:cubicBezTo>
                  <a:cubicBezTo>
                    <a:pt x="430" y="335"/>
                    <a:pt x="431" y="325"/>
                    <a:pt x="416" y="319"/>
                  </a:cubicBezTo>
                  <a:cubicBezTo>
                    <a:pt x="411" y="312"/>
                    <a:pt x="410" y="308"/>
                    <a:pt x="401" y="306"/>
                  </a:cubicBezTo>
                  <a:cubicBezTo>
                    <a:pt x="397" y="300"/>
                    <a:pt x="395" y="293"/>
                    <a:pt x="389" y="289"/>
                  </a:cubicBezTo>
                  <a:cubicBezTo>
                    <a:pt x="384" y="282"/>
                    <a:pt x="392" y="281"/>
                    <a:pt x="383" y="277"/>
                  </a:cubicBezTo>
                  <a:cubicBezTo>
                    <a:pt x="375" y="279"/>
                    <a:pt x="371" y="279"/>
                    <a:pt x="370" y="288"/>
                  </a:cubicBezTo>
                  <a:cubicBezTo>
                    <a:pt x="376" y="296"/>
                    <a:pt x="376" y="303"/>
                    <a:pt x="379" y="313"/>
                  </a:cubicBezTo>
                  <a:cubicBezTo>
                    <a:pt x="380" y="321"/>
                    <a:pt x="380" y="328"/>
                    <a:pt x="377" y="336"/>
                  </a:cubicBezTo>
                  <a:cubicBezTo>
                    <a:pt x="379" y="341"/>
                    <a:pt x="383" y="344"/>
                    <a:pt x="385" y="349"/>
                  </a:cubicBezTo>
                  <a:cubicBezTo>
                    <a:pt x="380" y="361"/>
                    <a:pt x="389" y="382"/>
                    <a:pt x="373" y="390"/>
                  </a:cubicBezTo>
                  <a:cubicBezTo>
                    <a:pt x="367" y="376"/>
                    <a:pt x="373" y="398"/>
                    <a:pt x="365" y="385"/>
                  </a:cubicBezTo>
                  <a:cubicBezTo>
                    <a:pt x="364" y="378"/>
                    <a:pt x="363" y="376"/>
                    <a:pt x="358" y="372"/>
                  </a:cubicBezTo>
                  <a:cubicBezTo>
                    <a:pt x="355" y="366"/>
                    <a:pt x="351" y="365"/>
                    <a:pt x="346" y="361"/>
                  </a:cubicBezTo>
                  <a:cubicBezTo>
                    <a:pt x="339" y="363"/>
                    <a:pt x="335" y="362"/>
                    <a:pt x="331" y="369"/>
                  </a:cubicBezTo>
                  <a:cubicBezTo>
                    <a:pt x="334" y="397"/>
                    <a:pt x="334" y="399"/>
                    <a:pt x="365" y="400"/>
                  </a:cubicBezTo>
                  <a:cubicBezTo>
                    <a:pt x="369" y="410"/>
                    <a:pt x="360" y="408"/>
                    <a:pt x="353" y="406"/>
                  </a:cubicBezTo>
                  <a:cubicBezTo>
                    <a:pt x="348" y="402"/>
                    <a:pt x="341" y="399"/>
                    <a:pt x="335" y="397"/>
                  </a:cubicBezTo>
                  <a:cubicBezTo>
                    <a:pt x="330" y="399"/>
                    <a:pt x="328" y="403"/>
                    <a:pt x="323" y="406"/>
                  </a:cubicBezTo>
                  <a:cubicBezTo>
                    <a:pt x="317" y="405"/>
                    <a:pt x="314" y="402"/>
                    <a:pt x="308" y="400"/>
                  </a:cubicBezTo>
                  <a:cubicBezTo>
                    <a:pt x="307" y="406"/>
                    <a:pt x="300" y="411"/>
                    <a:pt x="295" y="415"/>
                  </a:cubicBezTo>
                  <a:cubicBezTo>
                    <a:pt x="292" y="422"/>
                    <a:pt x="289" y="420"/>
                    <a:pt x="283" y="423"/>
                  </a:cubicBezTo>
                  <a:cubicBezTo>
                    <a:pt x="268" y="422"/>
                    <a:pt x="256" y="419"/>
                    <a:pt x="242" y="417"/>
                  </a:cubicBezTo>
                  <a:cubicBezTo>
                    <a:pt x="223" y="420"/>
                    <a:pt x="237" y="440"/>
                    <a:pt x="223" y="447"/>
                  </a:cubicBezTo>
                  <a:cubicBezTo>
                    <a:pt x="219" y="441"/>
                    <a:pt x="218" y="435"/>
                    <a:pt x="215" y="429"/>
                  </a:cubicBezTo>
                  <a:cubicBezTo>
                    <a:pt x="213" y="421"/>
                    <a:pt x="210" y="421"/>
                    <a:pt x="203" y="420"/>
                  </a:cubicBezTo>
                  <a:cubicBezTo>
                    <a:pt x="201" y="433"/>
                    <a:pt x="200" y="448"/>
                    <a:pt x="185" y="451"/>
                  </a:cubicBezTo>
                  <a:cubicBezTo>
                    <a:pt x="173" y="460"/>
                    <a:pt x="157" y="458"/>
                    <a:pt x="143" y="459"/>
                  </a:cubicBezTo>
                  <a:cubicBezTo>
                    <a:pt x="135" y="460"/>
                    <a:pt x="130" y="465"/>
                    <a:pt x="122" y="466"/>
                  </a:cubicBezTo>
                  <a:cubicBezTo>
                    <a:pt x="111" y="471"/>
                    <a:pt x="107" y="478"/>
                    <a:pt x="100" y="487"/>
                  </a:cubicBezTo>
                  <a:cubicBezTo>
                    <a:pt x="93" y="486"/>
                    <a:pt x="89" y="487"/>
                    <a:pt x="82" y="489"/>
                  </a:cubicBezTo>
                  <a:cubicBezTo>
                    <a:pt x="79" y="495"/>
                    <a:pt x="82" y="498"/>
                    <a:pt x="83" y="504"/>
                  </a:cubicBezTo>
                  <a:cubicBezTo>
                    <a:pt x="81" y="519"/>
                    <a:pt x="70" y="515"/>
                    <a:pt x="55" y="516"/>
                  </a:cubicBezTo>
                  <a:cubicBezTo>
                    <a:pt x="48" y="520"/>
                    <a:pt x="50" y="523"/>
                    <a:pt x="47" y="529"/>
                  </a:cubicBezTo>
                  <a:cubicBezTo>
                    <a:pt x="55" y="534"/>
                    <a:pt x="67" y="536"/>
                    <a:pt x="76" y="538"/>
                  </a:cubicBezTo>
                  <a:cubicBezTo>
                    <a:pt x="81" y="546"/>
                    <a:pt x="83" y="559"/>
                    <a:pt x="92" y="564"/>
                  </a:cubicBezTo>
                  <a:cubicBezTo>
                    <a:pt x="95" y="570"/>
                    <a:pt x="92" y="572"/>
                    <a:pt x="89" y="577"/>
                  </a:cubicBezTo>
                  <a:cubicBezTo>
                    <a:pt x="88" y="587"/>
                    <a:pt x="89" y="591"/>
                    <a:pt x="83" y="598"/>
                  </a:cubicBezTo>
                  <a:cubicBezTo>
                    <a:pt x="81" y="610"/>
                    <a:pt x="75" y="607"/>
                    <a:pt x="64" y="606"/>
                  </a:cubicBezTo>
                  <a:cubicBezTo>
                    <a:pt x="59" y="604"/>
                    <a:pt x="54" y="603"/>
                    <a:pt x="49" y="601"/>
                  </a:cubicBezTo>
                  <a:cubicBezTo>
                    <a:pt x="45" y="596"/>
                    <a:pt x="42" y="595"/>
                    <a:pt x="37" y="592"/>
                  </a:cubicBezTo>
                  <a:cubicBezTo>
                    <a:pt x="33" y="584"/>
                    <a:pt x="36" y="576"/>
                    <a:pt x="28" y="570"/>
                  </a:cubicBezTo>
                  <a:cubicBezTo>
                    <a:pt x="23" y="557"/>
                    <a:pt x="11" y="543"/>
                    <a:pt x="2" y="531"/>
                  </a:cubicBezTo>
                  <a:cubicBezTo>
                    <a:pt x="0" y="523"/>
                    <a:pt x="0" y="515"/>
                    <a:pt x="4" y="507"/>
                  </a:cubicBezTo>
                  <a:cubicBezTo>
                    <a:pt x="5" y="502"/>
                    <a:pt x="7" y="498"/>
                    <a:pt x="8" y="493"/>
                  </a:cubicBezTo>
                  <a:cubicBezTo>
                    <a:pt x="9" y="486"/>
                    <a:pt x="7" y="478"/>
                    <a:pt x="10" y="472"/>
                  </a:cubicBezTo>
                  <a:cubicBezTo>
                    <a:pt x="11" y="469"/>
                    <a:pt x="17" y="473"/>
                    <a:pt x="19" y="471"/>
                  </a:cubicBezTo>
                  <a:cubicBezTo>
                    <a:pt x="20" y="470"/>
                    <a:pt x="16" y="470"/>
                    <a:pt x="14" y="469"/>
                  </a:cubicBezTo>
                  <a:cubicBezTo>
                    <a:pt x="10" y="464"/>
                    <a:pt x="7" y="462"/>
                    <a:pt x="2" y="459"/>
                  </a:cubicBezTo>
                  <a:cubicBezTo>
                    <a:pt x="6" y="444"/>
                    <a:pt x="5" y="439"/>
                    <a:pt x="21" y="438"/>
                  </a:cubicBezTo>
                  <a:cubicBezTo>
                    <a:pt x="22" y="432"/>
                    <a:pt x="26" y="434"/>
                    <a:pt x="23" y="429"/>
                  </a:cubicBezTo>
                  <a:cubicBezTo>
                    <a:pt x="21" y="421"/>
                    <a:pt x="22" y="414"/>
                    <a:pt x="29" y="409"/>
                  </a:cubicBezTo>
                  <a:cubicBezTo>
                    <a:pt x="35" y="411"/>
                    <a:pt x="41" y="411"/>
                    <a:pt x="47" y="414"/>
                  </a:cubicBezTo>
                  <a:cubicBezTo>
                    <a:pt x="55" y="411"/>
                    <a:pt x="59" y="402"/>
                    <a:pt x="67" y="397"/>
                  </a:cubicBezTo>
                  <a:cubicBezTo>
                    <a:pt x="62" y="408"/>
                    <a:pt x="62" y="389"/>
                    <a:pt x="70" y="387"/>
                  </a:cubicBezTo>
                  <a:cubicBezTo>
                    <a:pt x="81" y="385"/>
                    <a:pt x="92" y="384"/>
                    <a:pt x="103" y="382"/>
                  </a:cubicBezTo>
                  <a:cubicBezTo>
                    <a:pt x="108" y="375"/>
                    <a:pt x="101" y="371"/>
                    <a:pt x="98" y="364"/>
                  </a:cubicBezTo>
                  <a:cubicBezTo>
                    <a:pt x="100" y="338"/>
                    <a:pt x="93" y="331"/>
                    <a:pt x="115" y="327"/>
                  </a:cubicBezTo>
                  <a:cubicBezTo>
                    <a:pt x="120" y="324"/>
                    <a:pt x="124" y="322"/>
                    <a:pt x="130" y="321"/>
                  </a:cubicBezTo>
                  <a:cubicBezTo>
                    <a:pt x="141" y="303"/>
                    <a:pt x="124" y="328"/>
                    <a:pt x="139" y="315"/>
                  </a:cubicBezTo>
                  <a:cubicBezTo>
                    <a:pt x="140" y="314"/>
                    <a:pt x="139" y="312"/>
                    <a:pt x="140" y="310"/>
                  </a:cubicBezTo>
                  <a:cubicBezTo>
                    <a:pt x="144" y="301"/>
                    <a:pt x="148" y="304"/>
                    <a:pt x="156" y="303"/>
                  </a:cubicBezTo>
                  <a:cubicBezTo>
                    <a:pt x="158" y="292"/>
                    <a:pt x="166" y="278"/>
                    <a:pt x="161" y="267"/>
                  </a:cubicBezTo>
                  <a:cubicBezTo>
                    <a:pt x="159" y="250"/>
                    <a:pt x="162" y="249"/>
                    <a:pt x="175" y="241"/>
                  </a:cubicBezTo>
                  <a:cubicBezTo>
                    <a:pt x="179" y="236"/>
                    <a:pt x="185" y="231"/>
                    <a:pt x="190" y="228"/>
                  </a:cubicBezTo>
                  <a:cubicBezTo>
                    <a:pt x="191" y="221"/>
                    <a:pt x="193" y="218"/>
                    <a:pt x="185" y="216"/>
                  </a:cubicBezTo>
                  <a:cubicBezTo>
                    <a:pt x="180" y="213"/>
                    <a:pt x="176" y="211"/>
                    <a:pt x="170" y="210"/>
                  </a:cubicBezTo>
                  <a:cubicBezTo>
                    <a:pt x="163" y="206"/>
                    <a:pt x="155" y="209"/>
                    <a:pt x="148" y="205"/>
                  </a:cubicBezTo>
                  <a:cubicBezTo>
                    <a:pt x="154" y="197"/>
                    <a:pt x="152" y="197"/>
                    <a:pt x="163" y="195"/>
                  </a:cubicBezTo>
                  <a:cubicBezTo>
                    <a:pt x="169" y="194"/>
                    <a:pt x="182" y="192"/>
                    <a:pt x="182" y="192"/>
                  </a:cubicBezTo>
                  <a:cubicBezTo>
                    <a:pt x="191" y="188"/>
                    <a:pt x="199" y="184"/>
                    <a:pt x="208" y="181"/>
                  </a:cubicBezTo>
                  <a:cubicBezTo>
                    <a:pt x="211" y="177"/>
                    <a:pt x="212" y="173"/>
                    <a:pt x="214" y="168"/>
                  </a:cubicBezTo>
                  <a:cubicBezTo>
                    <a:pt x="216" y="160"/>
                    <a:pt x="219" y="152"/>
                    <a:pt x="223" y="145"/>
                  </a:cubicBezTo>
                  <a:cubicBezTo>
                    <a:pt x="215" y="135"/>
                    <a:pt x="224" y="123"/>
                    <a:pt x="209" y="120"/>
                  </a:cubicBezTo>
                  <a:cubicBezTo>
                    <a:pt x="207" y="111"/>
                    <a:pt x="205" y="110"/>
                    <a:pt x="211" y="102"/>
                  </a:cubicBezTo>
                  <a:cubicBezTo>
                    <a:pt x="206" y="87"/>
                    <a:pt x="221" y="89"/>
                    <a:pt x="232" y="87"/>
                  </a:cubicBezTo>
                  <a:cubicBezTo>
                    <a:pt x="239" y="82"/>
                    <a:pt x="236" y="77"/>
                    <a:pt x="233" y="70"/>
                  </a:cubicBezTo>
                  <a:cubicBezTo>
                    <a:pt x="236" y="54"/>
                    <a:pt x="234" y="60"/>
                    <a:pt x="238" y="51"/>
                  </a:cubicBezTo>
                  <a:cubicBezTo>
                    <a:pt x="239" y="43"/>
                    <a:pt x="239" y="40"/>
                    <a:pt x="247" y="39"/>
                  </a:cubicBezTo>
                  <a:cubicBezTo>
                    <a:pt x="253" y="40"/>
                    <a:pt x="259" y="42"/>
                    <a:pt x="265" y="43"/>
                  </a:cubicBezTo>
                  <a:cubicBezTo>
                    <a:pt x="273" y="47"/>
                    <a:pt x="281" y="47"/>
                    <a:pt x="290" y="48"/>
                  </a:cubicBezTo>
                  <a:cubicBezTo>
                    <a:pt x="297" y="58"/>
                    <a:pt x="293" y="74"/>
                    <a:pt x="307" y="76"/>
                  </a:cubicBezTo>
                  <a:cubicBezTo>
                    <a:pt x="316" y="75"/>
                    <a:pt x="319" y="75"/>
                    <a:pt x="322" y="67"/>
                  </a:cubicBezTo>
                  <a:cubicBezTo>
                    <a:pt x="326" y="45"/>
                    <a:pt x="318" y="43"/>
                    <a:pt x="301" y="31"/>
                  </a:cubicBezTo>
                  <a:cubicBezTo>
                    <a:pt x="291" y="11"/>
                    <a:pt x="319" y="3"/>
                    <a:pt x="334" y="0"/>
                  </a:cubicBezTo>
                  <a:cubicBezTo>
                    <a:pt x="349" y="1"/>
                    <a:pt x="350" y="2"/>
                    <a:pt x="361" y="4"/>
                  </a:cubicBezTo>
                  <a:cubicBezTo>
                    <a:pt x="365" y="10"/>
                    <a:pt x="372" y="15"/>
                    <a:pt x="379" y="16"/>
                  </a:cubicBezTo>
                  <a:cubicBezTo>
                    <a:pt x="383" y="18"/>
                    <a:pt x="388" y="19"/>
                    <a:pt x="392" y="21"/>
                  </a:cubicBezTo>
                  <a:cubicBezTo>
                    <a:pt x="399" y="19"/>
                    <a:pt x="398" y="16"/>
                    <a:pt x="404" y="13"/>
                  </a:cubicBezTo>
                  <a:cubicBezTo>
                    <a:pt x="413" y="15"/>
                    <a:pt x="421" y="17"/>
                    <a:pt x="430" y="19"/>
                  </a:cubicBezTo>
                  <a:cubicBezTo>
                    <a:pt x="438" y="23"/>
                    <a:pt x="446" y="20"/>
                    <a:pt x="454" y="18"/>
                  </a:cubicBezTo>
                  <a:cubicBezTo>
                    <a:pt x="458" y="15"/>
                    <a:pt x="463" y="12"/>
                    <a:pt x="467" y="9"/>
                  </a:cubicBezTo>
                  <a:cubicBezTo>
                    <a:pt x="494" y="10"/>
                    <a:pt x="483" y="5"/>
                    <a:pt x="490" y="19"/>
                  </a:cubicBezTo>
                  <a:cubicBezTo>
                    <a:pt x="487" y="26"/>
                    <a:pt x="489" y="29"/>
                    <a:pt x="482" y="33"/>
                  </a:cubicBezTo>
                  <a:cubicBezTo>
                    <a:pt x="481" y="38"/>
                    <a:pt x="475" y="45"/>
                    <a:pt x="470" y="48"/>
                  </a:cubicBezTo>
                  <a:cubicBezTo>
                    <a:pt x="461" y="60"/>
                    <a:pt x="452" y="70"/>
                    <a:pt x="443" y="82"/>
                  </a:cubicBezTo>
                  <a:cubicBezTo>
                    <a:pt x="442" y="90"/>
                    <a:pt x="441" y="92"/>
                    <a:pt x="448" y="97"/>
                  </a:cubicBezTo>
                  <a:cubicBezTo>
                    <a:pt x="451" y="102"/>
                    <a:pt x="454" y="97"/>
                    <a:pt x="456" y="102"/>
                  </a:cubicBezTo>
                  <a:cubicBezTo>
                    <a:pt x="462" y="98"/>
                    <a:pt x="465" y="105"/>
                    <a:pt x="462" y="98"/>
                  </a:cubicBezTo>
                  <a:cubicBezTo>
                    <a:pt x="465" y="88"/>
                    <a:pt x="477" y="88"/>
                    <a:pt x="487" y="87"/>
                  </a:cubicBezTo>
                  <a:cubicBezTo>
                    <a:pt x="493" y="84"/>
                    <a:pt x="499" y="83"/>
                    <a:pt x="506" y="82"/>
                  </a:cubicBezTo>
                  <a:cubicBezTo>
                    <a:pt x="515" y="70"/>
                    <a:pt x="508" y="72"/>
                    <a:pt x="530" y="76"/>
                  </a:cubicBezTo>
                  <a:cubicBezTo>
                    <a:pt x="537" y="75"/>
                    <a:pt x="535" y="72"/>
                    <a:pt x="538" y="66"/>
                  </a:cubicBezTo>
                  <a:cubicBezTo>
                    <a:pt x="540" y="57"/>
                    <a:pt x="547" y="60"/>
                    <a:pt x="556" y="61"/>
                  </a:cubicBezTo>
                  <a:cubicBezTo>
                    <a:pt x="562" y="64"/>
                    <a:pt x="567" y="69"/>
                    <a:pt x="574" y="70"/>
                  </a:cubicBezTo>
                  <a:cubicBezTo>
                    <a:pt x="581" y="73"/>
                    <a:pt x="582" y="79"/>
                    <a:pt x="586" y="85"/>
                  </a:cubicBezTo>
                  <a:cubicBezTo>
                    <a:pt x="595" y="84"/>
                    <a:pt x="600" y="86"/>
                    <a:pt x="604" y="78"/>
                  </a:cubicBezTo>
                  <a:cubicBezTo>
                    <a:pt x="602" y="67"/>
                    <a:pt x="599" y="64"/>
                    <a:pt x="608" y="57"/>
                  </a:cubicBezTo>
                  <a:cubicBezTo>
                    <a:pt x="611" y="52"/>
                    <a:pt x="611" y="54"/>
                    <a:pt x="611" y="51"/>
                  </a:cubicBezTo>
                  <a:close/>
                </a:path>
              </a:pathLst>
            </a:custGeom>
            <a:solidFill>
              <a:srgbClr val="FFC000"/>
            </a:solidFill>
            <a:ln w="9525">
              <a:solidFill>
                <a:schemeClr val="tx1"/>
              </a:solidFill>
              <a:round/>
              <a:headEnd/>
              <a:tailEnd/>
            </a:ln>
            <a:effectLst/>
          </p:spPr>
          <p:txBody>
            <a:bodyPr vert="horz" wrap="square" lIns="91440" tIns="45720" rIns="91440" bIns="45720" numCol="1" anchor="t" anchorCtr="0" compatLnSpc="1">
              <a:prstTxWarp prst="textNoShape">
                <a:avLst/>
              </a:prstTxWarp>
            </a:bodyPr>
            <a:lstStyle/>
            <a:p>
              <a:endParaRPr lang="de-DE" dirty="0">
                <a:solidFill>
                  <a:srgbClr val="A3C4FF"/>
                </a:solidFill>
              </a:endParaRPr>
            </a:p>
          </p:txBody>
        </p:sp>
        <p:sp>
          <p:nvSpPr>
            <p:cNvPr id="29" name="Freeform 49"/>
            <p:cNvSpPr>
              <a:spLocks/>
            </p:cNvSpPr>
            <p:nvPr/>
          </p:nvSpPr>
          <p:spPr bwMode="auto">
            <a:xfrm>
              <a:off x="8979" y="11638"/>
              <a:ext cx="922" cy="1264"/>
            </a:xfrm>
            <a:custGeom>
              <a:avLst/>
              <a:gdLst/>
              <a:ahLst/>
              <a:cxnLst>
                <a:cxn ang="0">
                  <a:pos x="425" y="79"/>
                </a:cxn>
                <a:cxn ang="0">
                  <a:pos x="447" y="117"/>
                </a:cxn>
                <a:cxn ang="0">
                  <a:pos x="461" y="159"/>
                </a:cxn>
                <a:cxn ang="0">
                  <a:pos x="426" y="211"/>
                </a:cxn>
                <a:cxn ang="0">
                  <a:pos x="378" y="213"/>
                </a:cxn>
                <a:cxn ang="0">
                  <a:pos x="348" y="229"/>
                </a:cxn>
                <a:cxn ang="0">
                  <a:pos x="344" y="280"/>
                </a:cxn>
                <a:cxn ang="0">
                  <a:pos x="318" y="324"/>
                </a:cxn>
                <a:cxn ang="0">
                  <a:pos x="300" y="360"/>
                </a:cxn>
                <a:cxn ang="0">
                  <a:pos x="320" y="388"/>
                </a:cxn>
                <a:cxn ang="0">
                  <a:pos x="293" y="429"/>
                </a:cxn>
                <a:cxn ang="0">
                  <a:pos x="272" y="465"/>
                </a:cxn>
                <a:cxn ang="0">
                  <a:pos x="258" y="502"/>
                </a:cxn>
                <a:cxn ang="0">
                  <a:pos x="263" y="523"/>
                </a:cxn>
                <a:cxn ang="0">
                  <a:pos x="246" y="562"/>
                </a:cxn>
                <a:cxn ang="0">
                  <a:pos x="242" y="609"/>
                </a:cxn>
                <a:cxn ang="0">
                  <a:pos x="201" y="585"/>
                </a:cxn>
                <a:cxn ang="0">
                  <a:pos x="176" y="597"/>
                </a:cxn>
                <a:cxn ang="0">
                  <a:pos x="108" y="616"/>
                </a:cxn>
                <a:cxn ang="0">
                  <a:pos x="86" y="615"/>
                </a:cxn>
                <a:cxn ang="0">
                  <a:pos x="119" y="573"/>
                </a:cxn>
                <a:cxn ang="0">
                  <a:pos x="137" y="546"/>
                </a:cxn>
                <a:cxn ang="0">
                  <a:pos x="95" y="540"/>
                </a:cxn>
                <a:cxn ang="0">
                  <a:pos x="56" y="514"/>
                </a:cxn>
                <a:cxn ang="0">
                  <a:pos x="59" y="487"/>
                </a:cxn>
                <a:cxn ang="0">
                  <a:pos x="51" y="445"/>
                </a:cxn>
                <a:cxn ang="0">
                  <a:pos x="54" y="408"/>
                </a:cxn>
                <a:cxn ang="0">
                  <a:pos x="33" y="369"/>
                </a:cxn>
                <a:cxn ang="0">
                  <a:pos x="6" y="303"/>
                </a:cxn>
                <a:cxn ang="0">
                  <a:pos x="9" y="273"/>
                </a:cxn>
                <a:cxn ang="0">
                  <a:pos x="35" y="234"/>
                </a:cxn>
                <a:cxn ang="0">
                  <a:pos x="59" y="204"/>
                </a:cxn>
                <a:cxn ang="0">
                  <a:pos x="38" y="150"/>
                </a:cxn>
                <a:cxn ang="0">
                  <a:pos x="32" y="123"/>
                </a:cxn>
                <a:cxn ang="0">
                  <a:pos x="71" y="87"/>
                </a:cxn>
                <a:cxn ang="0">
                  <a:pos x="113" y="75"/>
                </a:cxn>
                <a:cxn ang="0">
                  <a:pos x="162" y="64"/>
                </a:cxn>
                <a:cxn ang="0">
                  <a:pos x="177" y="51"/>
                </a:cxn>
                <a:cxn ang="0">
                  <a:pos x="252" y="22"/>
                </a:cxn>
                <a:cxn ang="0">
                  <a:pos x="297" y="12"/>
                </a:cxn>
                <a:cxn ang="0">
                  <a:pos x="291" y="19"/>
                </a:cxn>
                <a:cxn ang="0">
                  <a:pos x="282" y="57"/>
                </a:cxn>
                <a:cxn ang="0">
                  <a:pos x="327" y="13"/>
                </a:cxn>
                <a:cxn ang="0">
                  <a:pos x="350" y="13"/>
                </a:cxn>
                <a:cxn ang="0">
                  <a:pos x="387" y="37"/>
                </a:cxn>
                <a:cxn ang="0">
                  <a:pos x="417" y="42"/>
                </a:cxn>
              </a:cxnLst>
              <a:rect l="0" t="0" r="r" b="b"/>
              <a:pathLst>
                <a:path w="461" h="632">
                  <a:moveTo>
                    <a:pt x="429" y="51"/>
                  </a:moveTo>
                  <a:cubicBezTo>
                    <a:pt x="427" y="62"/>
                    <a:pt x="426" y="65"/>
                    <a:pt x="425" y="79"/>
                  </a:cubicBezTo>
                  <a:cubicBezTo>
                    <a:pt x="426" y="87"/>
                    <a:pt x="427" y="92"/>
                    <a:pt x="431" y="99"/>
                  </a:cubicBezTo>
                  <a:cubicBezTo>
                    <a:pt x="433" y="110"/>
                    <a:pt x="438" y="112"/>
                    <a:pt x="447" y="117"/>
                  </a:cubicBezTo>
                  <a:cubicBezTo>
                    <a:pt x="452" y="123"/>
                    <a:pt x="452" y="129"/>
                    <a:pt x="455" y="136"/>
                  </a:cubicBezTo>
                  <a:cubicBezTo>
                    <a:pt x="457" y="144"/>
                    <a:pt x="458" y="152"/>
                    <a:pt x="461" y="159"/>
                  </a:cubicBezTo>
                  <a:cubicBezTo>
                    <a:pt x="456" y="177"/>
                    <a:pt x="460" y="198"/>
                    <a:pt x="438" y="202"/>
                  </a:cubicBezTo>
                  <a:cubicBezTo>
                    <a:pt x="432" y="207"/>
                    <a:pt x="434" y="210"/>
                    <a:pt x="426" y="211"/>
                  </a:cubicBezTo>
                  <a:cubicBezTo>
                    <a:pt x="418" y="217"/>
                    <a:pt x="416" y="224"/>
                    <a:pt x="405" y="226"/>
                  </a:cubicBezTo>
                  <a:cubicBezTo>
                    <a:pt x="399" y="221"/>
                    <a:pt x="386" y="215"/>
                    <a:pt x="378" y="213"/>
                  </a:cubicBezTo>
                  <a:cubicBezTo>
                    <a:pt x="371" y="210"/>
                    <a:pt x="365" y="208"/>
                    <a:pt x="359" y="213"/>
                  </a:cubicBezTo>
                  <a:cubicBezTo>
                    <a:pt x="355" y="220"/>
                    <a:pt x="356" y="224"/>
                    <a:pt x="348" y="229"/>
                  </a:cubicBezTo>
                  <a:cubicBezTo>
                    <a:pt x="345" y="234"/>
                    <a:pt x="345" y="239"/>
                    <a:pt x="342" y="244"/>
                  </a:cubicBezTo>
                  <a:cubicBezTo>
                    <a:pt x="340" y="256"/>
                    <a:pt x="338" y="268"/>
                    <a:pt x="344" y="280"/>
                  </a:cubicBezTo>
                  <a:cubicBezTo>
                    <a:pt x="347" y="295"/>
                    <a:pt x="344" y="316"/>
                    <a:pt x="327" y="319"/>
                  </a:cubicBezTo>
                  <a:cubicBezTo>
                    <a:pt x="324" y="321"/>
                    <a:pt x="320" y="321"/>
                    <a:pt x="318" y="324"/>
                  </a:cubicBezTo>
                  <a:cubicBezTo>
                    <a:pt x="314" y="330"/>
                    <a:pt x="315" y="337"/>
                    <a:pt x="308" y="342"/>
                  </a:cubicBezTo>
                  <a:cubicBezTo>
                    <a:pt x="305" y="348"/>
                    <a:pt x="302" y="354"/>
                    <a:pt x="300" y="360"/>
                  </a:cubicBezTo>
                  <a:cubicBezTo>
                    <a:pt x="299" y="367"/>
                    <a:pt x="302" y="373"/>
                    <a:pt x="305" y="379"/>
                  </a:cubicBezTo>
                  <a:cubicBezTo>
                    <a:pt x="306" y="386"/>
                    <a:pt x="313" y="387"/>
                    <a:pt x="320" y="388"/>
                  </a:cubicBezTo>
                  <a:cubicBezTo>
                    <a:pt x="318" y="397"/>
                    <a:pt x="307" y="410"/>
                    <a:pt x="296" y="412"/>
                  </a:cubicBezTo>
                  <a:cubicBezTo>
                    <a:pt x="293" y="421"/>
                    <a:pt x="290" y="419"/>
                    <a:pt x="293" y="429"/>
                  </a:cubicBezTo>
                  <a:cubicBezTo>
                    <a:pt x="290" y="439"/>
                    <a:pt x="292" y="444"/>
                    <a:pt x="281" y="447"/>
                  </a:cubicBezTo>
                  <a:cubicBezTo>
                    <a:pt x="276" y="454"/>
                    <a:pt x="280" y="461"/>
                    <a:pt x="272" y="465"/>
                  </a:cubicBezTo>
                  <a:cubicBezTo>
                    <a:pt x="270" y="470"/>
                    <a:pt x="266" y="470"/>
                    <a:pt x="264" y="475"/>
                  </a:cubicBezTo>
                  <a:cubicBezTo>
                    <a:pt x="262" y="484"/>
                    <a:pt x="262" y="494"/>
                    <a:pt x="258" y="502"/>
                  </a:cubicBezTo>
                  <a:cubicBezTo>
                    <a:pt x="257" y="509"/>
                    <a:pt x="255" y="513"/>
                    <a:pt x="254" y="520"/>
                  </a:cubicBezTo>
                  <a:cubicBezTo>
                    <a:pt x="257" y="521"/>
                    <a:pt x="262" y="520"/>
                    <a:pt x="263" y="523"/>
                  </a:cubicBezTo>
                  <a:cubicBezTo>
                    <a:pt x="265" y="526"/>
                    <a:pt x="254" y="539"/>
                    <a:pt x="252" y="541"/>
                  </a:cubicBezTo>
                  <a:cubicBezTo>
                    <a:pt x="251" y="548"/>
                    <a:pt x="249" y="556"/>
                    <a:pt x="246" y="562"/>
                  </a:cubicBezTo>
                  <a:cubicBezTo>
                    <a:pt x="248" y="575"/>
                    <a:pt x="257" y="583"/>
                    <a:pt x="249" y="598"/>
                  </a:cubicBezTo>
                  <a:cubicBezTo>
                    <a:pt x="248" y="604"/>
                    <a:pt x="248" y="606"/>
                    <a:pt x="242" y="609"/>
                  </a:cubicBezTo>
                  <a:cubicBezTo>
                    <a:pt x="229" y="606"/>
                    <a:pt x="230" y="594"/>
                    <a:pt x="216" y="591"/>
                  </a:cubicBezTo>
                  <a:cubicBezTo>
                    <a:pt x="211" y="588"/>
                    <a:pt x="207" y="586"/>
                    <a:pt x="201" y="585"/>
                  </a:cubicBezTo>
                  <a:cubicBezTo>
                    <a:pt x="195" y="582"/>
                    <a:pt x="192" y="582"/>
                    <a:pt x="186" y="583"/>
                  </a:cubicBezTo>
                  <a:cubicBezTo>
                    <a:pt x="181" y="591"/>
                    <a:pt x="187" y="599"/>
                    <a:pt x="176" y="597"/>
                  </a:cubicBezTo>
                  <a:cubicBezTo>
                    <a:pt x="150" y="598"/>
                    <a:pt x="160" y="604"/>
                    <a:pt x="144" y="607"/>
                  </a:cubicBezTo>
                  <a:cubicBezTo>
                    <a:pt x="133" y="613"/>
                    <a:pt x="120" y="614"/>
                    <a:pt x="108" y="616"/>
                  </a:cubicBezTo>
                  <a:cubicBezTo>
                    <a:pt x="105" y="632"/>
                    <a:pt x="110" y="632"/>
                    <a:pt x="99" y="628"/>
                  </a:cubicBezTo>
                  <a:cubicBezTo>
                    <a:pt x="95" y="623"/>
                    <a:pt x="91" y="619"/>
                    <a:pt x="86" y="615"/>
                  </a:cubicBezTo>
                  <a:cubicBezTo>
                    <a:pt x="82" y="605"/>
                    <a:pt x="93" y="596"/>
                    <a:pt x="101" y="591"/>
                  </a:cubicBezTo>
                  <a:cubicBezTo>
                    <a:pt x="105" y="585"/>
                    <a:pt x="112" y="574"/>
                    <a:pt x="119" y="573"/>
                  </a:cubicBezTo>
                  <a:cubicBezTo>
                    <a:pt x="120" y="567"/>
                    <a:pt x="126" y="562"/>
                    <a:pt x="132" y="559"/>
                  </a:cubicBezTo>
                  <a:cubicBezTo>
                    <a:pt x="134" y="555"/>
                    <a:pt x="135" y="550"/>
                    <a:pt x="137" y="546"/>
                  </a:cubicBezTo>
                  <a:cubicBezTo>
                    <a:pt x="135" y="534"/>
                    <a:pt x="135" y="535"/>
                    <a:pt x="126" y="529"/>
                  </a:cubicBezTo>
                  <a:cubicBezTo>
                    <a:pt x="112" y="531"/>
                    <a:pt x="107" y="534"/>
                    <a:pt x="95" y="540"/>
                  </a:cubicBezTo>
                  <a:cubicBezTo>
                    <a:pt x="78" y="539"/>
                    <a:pt x="63" y="535"/>
                    <a:pt x="47" y="534"/>
                  </a:cubicBezTo>
                  <a:cubicBezTo>
                    <a:pt x="48" y="522"/>
                    <a:pt x="46" y="518"/>
                    <a:pt x="56" y="514"/>
                  </a:cubicBezTo>
                  <a:cubicBezTo>
                    <a:pt x="59" y="510"/>
                    <a:pt x="62" y="505"/>
                    <a:pt x="65" y="501"/>
                  </a:cubicBezTo>
                  <a:cubicBezTo>
                    <a:pt x="63" y="496"/>
                    <a:pt x="60" y="493"/>
                    <a:pt x="59" y="487"/>
                  </a:cubicBezTo>
                  <a:cubicBezTo>
                    <a:pt x="61" y="472"/>
                    <a:pt x="64" y="483"/>
                    <a:pt x="66" y="472"/>
                  </a:cubicBezTo>
                  <a:cubicBezTo>
                    <a:pt x="64" y="453"/>
                    <a:pt x="57" y="460"/>
                    <a:pt x="51" y="445"/>
                  </a:cubicBezTo>
                  <a:cubicBezTo>
                    <a:pt x="53" y="435"/>
                    <a:pt x="54" y="435"/>
                    <a:pt x="62" y="430"/>
                  </a:cubicBezTo>
                  <a:cubicBezTo>
                    <a:pt x="70" y="420"/>
                    <a:pt x="65" y="410"/>
                    <a:pt x="54" y="408"/>
                  </a:cubicBezTo>
                  <a:cubicBezTo>
                    <a:pt x="47" y="403"/>
                    <a:pt x="44" y="400"/>
                    <a:pt x="39" y="393"/>
                  </a:cubicBezTo>
                  <a:cubicBezTo>
                    <a:pt x="37" y="385"/>
                    <a:pt x="36" y="377"/>
                    <a:pt x="33" y="369"/>
                  </a:cubicBezTo>
                  <a:cubicBezTo>
                    <a:pt x="32" y="340"/>
                    <a:pt x="42" y="323"/>
                    <a:pt x="15" y="321"/>
                  </a:cubicBezTo>
                  <a:cubicBezTo>
                    <a:pt x="8" y="316"/>
                    <a:pt x="9" y="310"/>
                    <a:pt x="6" y="303"/>
                  </a:cubicBezTo>
                  <a:cubicBezTo>
                    <a:pt x="5" y="297"/>
                    <a:pt x="2" y="294"/>
                    <a:pt x="0" y="289"/>
                  </a:cubicBezTo>
                  <a:cubicBezTo>
                    <a:pt x="3" y="282"/>
                    <a:pt x="3" y="278"/>
                    <a:pt x="9" y="273"/>
                  </a:cubicBezTo>
                  <a:cubicBezTo>
                    <a:pt x="12" y="265"/>
                    <a:pt x="17" y="257"/>
                    <a:pt x="26" y="255"/>
                  </a:cubicBezTo>
                  <a:cubicBezTo>
                    <a:pt x="33" y="250"/>
                    <a:pt x="31" y="241"/>
                    <a:pt x="35" y="234"/>
                  </a:cubicBezTo>
                  <a:cubicBezTo>
                    <a:pt x="36" y="227"/>
                    <a:pt x="40" y="220"/>
                    <a:pt x="47" y="219"/>
                  </a:cubicBezTo>
                  <a:cubicBezTo>
                    <a:pt x="53" y="216"/>
                    <a:pt x="56" y="210"/>
                    <a:pt x="59" y="204"/>
                  </a:cubicBezTo>
                  <a:cubicBezTo>
                    <a:pt x="56" y="193"/>
                    <a:pt x="54" y="185"/>
                    <a:pt x="48" y="175"/>
                  </a:cubicBezTo>
                  <a:cubicBezTo>
                    <a:pt x="46" y="160"/>
                    <a:pt x="48" y="158"/>
                    <a:pt x="38" y="150"/>
                  </a:cubicBezTo>
                  <a:cubicBezTo>
                    <a:pt x="35" y="144"/>
                    <a:pt x="34" y="142"/>
                    <a:pt x="27" y="141"/>
                  </a:cubicBezTo>
                  <a:cubicBezTo>
                    <a:pt x="23" y="134"/>
                    <a:pt x="24" y="125"/>
                    <a:pt x="32" y="123"/>
                  </a:cubicBezTo>
                  <a:cubicBezTo>
                    <a:pt x="37" y="120"/>
                    <a:pt x="39" y="116"/>
                    <a:pt x="42" y="111"/>
                  </a:cubicBezTo>
                  <a:cubicBezTo>
                    <a:pt x="45" y="98"/>
                    <a:pt x="58" y="89"/>
                    <a:pt x="71" y="87"/>
                  </a:cubicBezTo>
                  <a:cubicBezTo>
                    <a:pt x="79" y="83"/>
                    <a:pt x="96" y="90"/>
                    <a:pt x="96" y="90"/>
                  </a:cubicBezTo>
                  <a:cubicBezTo>
                    <a:pt x="111" y="87"/>
                    <a:pt x="107" y="86"/>
                    <a:pt x="113" y="75"/>
                  </a:cubicBezTo>
                  <a:cubicBezTo>
                    <a:pt x="114" y="68"/>
                    <a:pt x="121" y="64"/>
                    <a:pt x="128" y="63"/>
                  </a:cubicBezTo>
                  <a:cubicBezTo>
                    <a:pt x="140" y="64"/>
                    <a:pt x="150" y="67"/>
                    <a:pt x="162" y="64"/>
                  </a:cubicBezTo>
                  <a:cubicBezTo>
                    <a:pt x="165" y="62"/>
                    <a:pt x="170" y="63"/>
                    <a:pt x="173" y="60"/>
                  </a:cubicBezTo>
                  <a:cubicBezTo>
                    <a:pt x="175" y="58"/>
                    <a:pt x="175" y="54"/>
                    <a:pt x="177" y="51"/>
                  </a:cubicBezTo>
                  <a:cubicBezTo>
                    <a:pt x="183" y="29"/>
                    <a:pt x="210" y="38"/>
                    <a:pt x="230" y="37"/>
                  </a:cubicBezTo>
                  <a:cubicBezTo>
                    <a:pt x="245" y="35"/>
                    <a:pt x="242" y="30"/>
                    <a:pt x="252" y="22"/>
                  </a:cubicBezTo>
                  <a:cubicBezTo>
                    <a:pt x="258" y="11"/>
                    <a:pt x="277" y="13"/>
                    <a:pt x="288" y="10"/>
                  </a:cubicBezTo>
                  <a:cubicBezTo>
                    <a:pt x="295" y="6"/>
                    <a:pt x="300" y="1"/>
                    <a:pt x="297" y="12"/>
                  </a:cubicBezTo>
                  <a:cubicBezTo>
                    <a:pt x="297" y="14"/>
                    <a:pt x="297" y="16"/>
                    <a:pt x="296" y="18"/>
                  </a:cubicBezTo>
                  <a:cubicBezTo>
                    <a:pt x="295" y="19"/>
                    <a:pt x="293" y="19"/>
                    <a:pt x="291" y="19"/>
                  </a:cubicBezTo>
                  <a:cubicBezTo>
                    <a:pt x="290" y="26"/>
                    <a:pt x="288" y="27"/>
                    <a:pt x="282" y="31"/>
                  </a:cubicBezTo>
                  <a:cubicBezTo>
                    <a:pt x="280" y="39"/>
                    <a:pt x="282" y="57"/>
                    <a:pt x="282" y="57"/>
                  </a:cubicBezTo>
                  <a:cubicBezTo>
                    <a:pt x="300" y="53"/>
                    <a:pt x="291" y="50"/>
                    <a:pt x="302" y="43"/>
                  </a:cubicBezTo>
                  <a:cubicBezTo>
                    <a:pt x="311" y="31"/>
                    <a:pt x="311" y="21"/>
                    <a:pt x="327" y="13"/>
                  </a:cubicBezTo>
                  <a:cubicBezTo>
                    <a:pt x="333" y="5"/>
                    <a:pt x="328" y="0"/>
                    <a:pt x="335" y="1"/>
                  </a:cubicBezTo>
                  <a:cubicBezTo>
                    <a:pt x="337" y="5"/>
                    <a:pt x="347" y="12"/>
                    <a:pt x="350" y="13"/>
                  </a:cubicBezTo>
                  <a:cubicBezTo>
                    <a:pt x="352" y="21"/>
                    <a:pt x="363" y="24"/>
                    <a:pt x="371" y="25"/>
                  </a:cubicBezTo>
                  <a:cubicBezTo>
                    <a:pt x="387" y="33"/>
                    <a:pt x="377" y="24"/>
                    <a:pt x="387" y="37"/>
                  </a:cubicBezTo>
                  <a:cubicBezTo>
                    <a:pt x="394" y="36"/>
                    <a:pt x="397" y="34"/>
                    <a:pt x="399" y="42"/>
                  </a:cubicBezTo>
                  <a:cubicBezTo>
                    <a:pt x="406" y="38"/>
                    <a:pt x="410" y="39"/>
                    <a:pt x="417" y="42"/>
                  </a:cubicBezTo>
                  <a:cubicBezTo>
                    <a:pt x="420" y="46"/>
                    <a:pt x="429" y="51"/>
                    <a:pt x="429" y="51"/>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0" name="Freeform 50"/>
            <p:cNvSpPr>
              <a:spLocks/>
            </p:cNvSpPr>
            <p:nvPr/>
          </p:nvSpPr>
          <p:spPr bwMode="auto">
            <a:xfrm>
              <a:off x="8028" y="11638"/>
              <a:ext cx="1058" cy="1226"/>
            </a:xfrm>
            <a:custGeom>
              <a:avLst/>
              <a:gdLst/>
              <a:ahLst/>
              <a:cxnLst>
                <a:cxn ang="0">
                  <a:pos x="496" y="127"/>
                </a:cxn>
                <a:cxn ang="0">
                  <a:pos x="520" y="181"/>
                </a:cxn>
                <a:cxn ang="0">
                  <a:pos x="505" y="204"/>
                </a:cxn>
                <a:cxn ang="0">
                  <a:pos x="484" y="238"/>
                </a:cxn>
                <a:cxn ang="0">
                  <a:pos x="461" y="267"/>
                </a:cxn>
                <a:cxn ang="0">
                  <a:pos x="488" y="307"/>
                </a:cxn>
                <a:cxn ang="0">
                  <a:pos x="517" y="391"/>
                </a:cxn>
                <a:cxn ang="0">
                  <a:pos x="515" y="423"/>
                </a:cxn>
                <a:cxn ang="0">
                  <a:pos x="527" y="450"/>
                </a:cxn>
                <a:cxn ang="0">
                  <a:pos x="521" y="462"/>
                </a:cxn>
                <a:cxn ang="0">
                  <a:pos x="515" y="495"/>
                </a:cxn>
                <a:cxn ang="0">
                  <a:pos x="490" y="522"/>
                </a:cxn>
                <a:cxn ang="0">
                  <a:pos x="451" y="505"/>
                </a:cxn>
                <a:cxn ang="0">
                  <a:pos x="407" y="526"/>
                </a:cxn>
                <a:cxn ang="0">
                  <a:pos x="431" y="545"/>
                </a:cxn>
                <a:cxn ang="0">
                  <a:pos x="407" y="574"/>
                </a:cxn>
                <a:cxn ang="0">
                  <a:pos x="377" y="549"/>
                </a:cxn>
                <a:cxn ang="0">
                  <a:pos x="344" y="549"/>
                </a:cxn>
                <a:cxn ang="0">
                  <a:pos x="322" y="594"/>
                </a:cxn>
                <a:cxn ang="0">
                  <a:pos x="278" y="604"/>
                </a:cxn>
                <a:cxn ang="0">
                  <a:pos x="260" y="595"/>
                </a:cxn>
                <a:cxn ang="0">
                  <a:pos x="248" y="567"/>
                </a:cxn>
                <a:cxn ang="0">
                  <a:pos x="221" y="577"/>
                </a:cxn>
                <a:cxn ang="0">
                  <a:pos x="220" y="558"/>
                </a:cxn>
                <a:cxn ang="0">
                  <a:pos x="247" y="525"/>
                </a:cxn>
                <a:cxn ang="0">
                  <a:pos x="241" y="499"/>
                </a:cxn>
                <a:cxn ang="0">
                  <a:pos x="242" y="469"/>
                </a:cxn>
                <a:cxn ang="0">
                  <a:pos x="236" y="432"/>
                </a:cxn>
                <a:cxn ang="0">
                  <a:pos x="206" y="436"/>
                </a:cxn>
                <a:cxn ang="0">
                  <a:pos x="166" y="451"/>
                </a:cxn>
                <a:cxn ang="0">
                  <a:pos x="148" y="480"/>
                </a:cxn>
                <a:cxn ang="0">
                  <a:pos x="125" y="463"/>
                </a:cxn>
                <a:cxn ang="0">
                  <a:pos x="68" y="469"/>
                </a:cxn>
                <a:cxn ang="0">
                  <a:pos x="50" y="438"/>
                </a:cxn>
                <a:cxn ang="0">
                  <a:pos x="70" y="379"/>
                </a:cxn>
                <a:cxn ang="0">
                  <a:pos x="49" y="357"/>
                </a:cxn>
                <a:cxn ang="0">
                  <a:pos x="4" y="366"/>
                </a:cxn>
                <a:cxn ang="0">
                  <a:pos x="28" y="322"/>
                </a:cxn>
                <a:cxn ang="0">
                  <a:pos x="55" y="306"/>
                </a:cxn>
                <a:cxn ang="0">
                  <a:pos x="41" y="273"/>
                </a:cxn>
                <a:cxn ang="0">
                  <a:pos x="50" y="237"/>
                </a:cxn>
                <a:cxn ang="0">
                  <a:pos x="44" y="184"/>
                </a:cxn>
                <a:cxn ang="0">
                  <a:pos x="32" y="123"/>
                </a:cxn>
                <a:cxn ang="0">
                  <a:pos x="56" y="64"/>
                </a:cxn>
                <a:cxn ang="0">
                  <a:pos x="97" y="51"/>
                </a:cxn>
                <a:cxn ang="0">
                  <a:pos x="151" y="69"/>
                </a:cxn>
                <a:cxn ang="0">
                  <a:pos x="152" y="38"/>
                </a:cxn>
                <a:cxn ang="0">
                  <a:pos x="170" y="9"/>
                </a:cxn>
                <a:cxn ang="0">
                  <a:pos x="229" y="19"/>
                </a:cxn>
                <a:cxn ang="0">
                  <a:pos x="295" y="49"/>
                </a:cxn>
                <a:cxn ang="0">
                  <a:pos x="319" y="63"/>
                </a:cxn>
                <a:cxn ang="0">
                  <a:pos x="357" y="57"/>
                </a:cxn>
                <a:cxn ang="0">
                  <a:pos x="388" y="48"/>
                </a:cxn>
                <a:cxn ang="0">
                  <a:pos x="425" y="50"/>
                </a:cxn>
                <a:cxn ang="0">
                  <a:pos x="460" y="67"/>
                </a:cxn>
                <a:cxn ang="0">
                  <a:pos x="485" y="117"/>
                </a:cxn>
              </a:cxnLst>
              <a:rect l="0" t="0" r="r" b="b"/>
              <a:pathLst>
                <a:path w="529" h="613">
                  <a:moveTo>
                    <a:pt x="485" y="117"/>
                  </a:moveTo>
                  <a:cubicBezTo>
                    <a:pt x="491" y="122"/>
                    <a:pt x="489" y="126"/>
                    <a:pt x="496" y="127"/>
                  </a:cubicBezTo>
                  <a:cubicBezTo>
                    <a:pt x="497" y="133"/>
                    <a:pt x="505" y="142"/>
                    <a:pt x="508" y="150"/>
                  </a:cubicBezTo>
                  <a:cubicBezTo>
                    <a:pt x="510" y="162"/>
                    <a:pt x="515" y="170"/>
                    <a:pt x="520" y="181"/>
                  </a:cubicBezTo>
                  <a:cubicBezTo>
                    <a:pt x="521" y="188"/>
                    <a:pt x="523" y="191"/>
                    <a:pt x="515" y="193"/>
                  </a:cubicBezTo>
                  <a:cubicBezTo>
                    <a:pt x="514" y="200"/>
                    <a:pt x="510" y="199"/>
                    <a:pt x="505" y="204"/>
                  </a:cubicBezTo>
                  <a:cubicBezTo>
                    <a:pt x="499" y="210"/>
                    <a:pt x="496" y="219"/>
                    <a:pt x="491" y="226"/>
                  </a:cubicBezTo>
                  <a:cubicBezTo>
                    <a:pt x="490" y="232"/>
                    <a:pt x="489" y="234"/>
                    <a:pt x="484" y="238"/>
                  </a:cubicBezTo>
                  <a:cubicBezTo>
                    <a:pt x="479" y="250"/>
                    <a:pt x="486" y="237"/>
                    <a:pt x="476" y="244"/>
                  </a:cubicBezTo>
                  <a:cubicBezTo>
                    <a:pt x="470" y="248"/>
                    <a:pt x="464" y="261"/>
                    <a:pt x="461" y="267"/>
                  </a:cubicBezTo>
                  <a:cubicBezTo>
                    <a:pt x="460" y="274"/>
                    <a:pt x="463" y="280"/>
                    <a:pt x="466" y="286"/>
                  </a:cubicBezTo>
                  <a:cubicBezTo>
                    <a:pt x="468" y="303"/>
                    <a:pt x="471" y="306"/>
                    <a:pt x="488" y="307"/>
                  </a:cubicBezTo>
                  <a:cubicBezTo>
                    <a:pt x="491" y="314"/>
                    <a:pt x="493" y="320"/>
                    <a:pt x="496" y="327"/>
                  </a:cubicBezTo>
                  <a:cubicBezTo>
                    <a:pt x="496" y="342"/>
                    <a:pt x="491" y="386"/>
                    <a:pt x="517" y="391"/>
                  </a:cubicBezTo>
                  <a:cubicBezTo>
                    <a:pt x="523" y="394"/>
                    <a:pt x="526" y="400"/>
                    <a:pt x="529" y="406"/>
                  </a:cubicBezTo>
                  <a:cubicBezTo>
                    <a:pt x="522" y="410"/>
                    <a:pt x="519" y="416"/>
                    <a:pt x="515" y="423"/>
                  </a:cubicBezTo>
                  <a:cubicBezTo>
                    <a:pt x="514" y="430"/>
                    <a:pt x="512" y="434"/>
                    <a:pt x="520" y="436"/>
                  </a:cubicBezTo>
                  <a:cubicBezTo>
                    <a:pt x="521" y="442"/>
                    <a:pt x="524" y="445"/>
                    <a:pt x="527" y="450"/>
                  </a:cubicBezTo>
                  <a:cubicBezTo>
                    <a:pt x="527" y="453"/>
                    <a:pt x="527" y="456"/>
                    <a:pt x="526" y="459"/>
                  </a:cubicBezTo>
                  <a:cubicBezTo>
                    <a:pt x="525" y="461"/>
                    <a:pt x="521" y="460"/>
                    <a:pt x="521" y="462"/>
                  </a:cubicBezTo>
                  <a:cubicBezTo>
                    <a:pt x="521" y="464"/>
                    <a:pt x="523" y="478"/>
                    <a:pt x="524" y="483"/>
                  </a:cubicBezTo>
                  <a:cubicBezTo>
                    <a:pt x="520" y="489"/>
                    <a:pt x="521" y="491"/>
                    <a:pt x="515" y="495"/>
                  </a:cubicBezTo>
                  <a:cubicBezTo>
                    <a:pt x="510" y="501"/>
                    <a:pt x="512" y="507"/>
                    <a:pt x="509" y="514"/>
                  </a:cubicBezTo>
                  <a:cubicBezTo>
                    <a:pt x="507" y="526"/>
                    <a:pt x="504" y="523"/>
                    <a:pt x="490" y="522"/>
                  </a:cubicBezTo>
                  <a:cubicBezTo>
                    <a:pt x="480" y="518"/>
                    <a:pt x="477" y="512"/>
                    <a:pt x="466" y="510"/>
                  </a:cubicBezTo>
                  <a:cubicBezTo>
                    <a:pt x="461" y="508"/>
                    <a:pt x="456" y="507"/>
                    <a:pt x="451" y="505"/>
                  </a:cubicBezTo>
                  <a:cubicBezTo>
                    <a:pt x="428" y="507"/>
                    <a:pt x="433" y="508"/>
                    <a:pt x="419" y="511"/>
                  </a:cubicBezTo>
                  <a:cubicBezTo>
                    <a:pt x="410" y="515"/>
                    <a:pt x="411" y="518"/>
                    <a:pt x="407" y="526"/>
                  </a:cubicBezTo>
                  <a:cubicBezTo>
                    <a:pt x="409" y="535"/>
                    <a:pt x="409" y="536"/>
                    <a:pt x="418" y="538"/>
                  </a:cubicBezTo>
                  <a:cubicBezTo>
                    <a:pt x="419" y="544"/>
                    <a:pt x="425" y="542"/>
                    <a:pt x="431" y="545"/>
                  </a:cubicBezTo>
                  <a:cubicBezTo>
                    <a:pt x="442" y="559"/>
                    <a:pt x="432" y="577"/>
                    <a:pt x="416" y="580"/>
                  </a:cubicBezTo>
                  <a:cubicBezTo>
                    <a:pt x="413" y="578"/>
                    <a:pt x="409" y="577"/>
                    <a:pt x="407" y="574"/>
                  </a:cubicBezTo>
                  <a:cubicBezTo>
                    <a:pt x="402" y="566"/>
                    <a:pt x="404" y="557"/>
                    <a:pt x="392" y="555"/>
                  </a:cubicBezTo>
                  <a:cubicBezTo>
                    <a:pt x="387" y="551"/>
                    <a:pt x="383" y="550"/>
                    <a:pt x="377" y="549"/>
                  </a:cubicBezTo>
                  <a:cubicBezTo>
                    <a:pt x="371" y="546"/>
                    <a:pt x="365" y="544"/>
                    <a:pt x="359" y="543"/>
                  </a:cubicBezTo>
                  <a:cubicBezTo>
                    <a:pt x="353" y="544"/>
                    <a:pt x="350" y="546"/>
                    <a:pt x="344" y="549"/>
                  </a:cubicBezTo>
                  <a:cubicBezTo>
                    <a:pt x="342" y="558"/>
                    <a:pt x="342" y="568"/>
                    <a:pt x="338" y="577"/>
                  </a:cubicBezTo>
                  <a:cubicBezTo>
                    <a:pt x="343" y="592"/>
                    <a:pt x="334" y="592"/>
                    <a:pt x="322" y="594"/>
                  </a:cubicBezTo>
                  <a:cubicBezTo>
                    <a:pt x="318" y="603"/>
                    <a:pt x="311" y="599"/>
                    <a:pt x="302" y="598"/>
                  </a:cubicBezTo>
                  <a:cubicBezTo>
                    <a:pt x="290" y="600"/>
                    <a:pt x="288" y="602"/>
                    <a:pt x="278" y="604"/>
                  </a:cubicBezTo>
                  <a:cubicBezTo>
                    <a:pt x="274" y="611"/>
                    <a:pt x="273" y="613"/>
                    <a:pt x="266" y="609"/>
                  </a:cubicBezTo>
                  <a:cubicBezTo>
                    <a:pt x="265" y="603"/>
                    <a:pt x="262" y="600"/>
                    <a:pt x="260" y="595"/>
                  </a:cubicBezTo>
                  <a:cubicBezTo>
                    <a:pt x="263" y="589"/>
                    <a:pt x="263" y="583"/>
                    <a:pt x="265" y="577"/>
                  </a:cubicBezTo>
                  <a:cubicBezTo>
                    <a:pt x="261" y="570"/>
                    <a:pt x="256" y="568"/>
                    <a:pt x="248" y="567"/>
                  </a:cubicBezTo>
                  <a:cubicBezTo>
                    <a:pt x="242" y="575"/>
                    <a:pt x="237" y="574"/>
                    <a:pt x="226" y="576"/>
                  </a:cubicBezTo>
                  <a:cubicBezTo>
                    <a:pt x="224" y="576"/>
                    <a:pt x="221" y="577"/>
                    <a:pt x="221" y="577"/>
                  </a:cubicBezTo>
                  <a:cubicBezTo>
                    <a:pt x="220" y="581"/>
                    <a:pt x="219" y="590"/>
                    <a:pt x="215" y="582"/>
                  </a:cubicBezTo>
                  <a:cubicBezTo>
                    <a:pt x="217" y="574"/>
                    <a:pt x="216" y="565"/>
                    <a:pt x="220" y="558"/>
                  </a:cubicBezTo>
                  <a:cubicBezTo>
                    <a:pt x="222" y="547"/>
                    <a:pt x="232" y="544"/>
                    <a:pt x="241" y="538"/>
                  </a:cubicBezTo>
                  <a:cubicBezTo>
                    <a:pt x="244" y="534"/>
                    <a:pt x="245" y="530"/>
                    <a:pt x="247" y="525"/>
                  </a:cubicBezTo>
                  <a:cubicBezTo>
                    <a:pt x="248" y="520"/>
                    <a:pt x="250" y="516"/>
                    <a:pt x="251" y="511"/>
                  </a:cubicBezTo>
                  <a:cubicBezTo>
                    <a:pt x="248" y="506"/>
                    <a:pt x="246" y="502"/>
                    <a:pt x="241" y="499"/>
                  </a:cubicBezTo>
                  <a:cubicBezTo>
                    <a:pt x="239" y="492"/>
                    <a:pt x="237" y="489"/>
                    <a:pt x="241" y="483"/>
                  </a:cubicBezTo>
                  <a:cubicBezTo>
                    <a:pt x="242" y="476"/>
                    <a:pt x="245" y="475"/>
                    <a:pt x="242" y="469"/>
                  </a:cubicBezTo>
                  <a:cubicBezTo>
                    <a:pt x="241" y="461"/>
                    <a:pt x="243" y="460"/>
                    <a:pt x="247" y="454"/>
                  </a:cubicBezTo>
                  <a:cubicBezTo>
                    <a:pt x="249" y="443"/>
                    <a:pt x="248" y="434"/>
                    <a:pt x="236" y="432"/>
                  </a:cubicBezTo>
                  <a:cubicBezTo>
                    <a:pt x="234" y="422"/>
                    <a:pt x="230" y="424"/>
                    <a:pt x="221" y="426"/>
                  </a:cubicBezTo>
                  <a:cubicBezTo>
                    <a:pt x="215" y="431"/>
                    <a:pt x="214" y="434"/>
                    <a:pt x="206" y="436"/>
                  </a:cubicBezTo>
                  <a:cubicBezTo>
                    <a:pt x="194" y="435"/>
                    <a:pt x="191" y="433"/>
                    <a:pt x="179" y="435"/>
                  </a:cubicBezTo>
                  <a:cubicBezTo>
                    <a:pt x="175" y="441"/>
                    <a:pt x="172" y="447"/>
                    <a:pt x="166" y="451"/>
                  </a:cubicBezTo>
                  <a:cubicBezTo>
                    <a:pt x="164" y="457"/>
                    <a:pt x="159" y="464"/>
                    <a:pt x="155" y="469"/>
                  </a:cubicBezTo>
                  <a:cubicBezTo>
                    <a:pt x="154" y="475"/>
                    <a:pt x="154" y="477"/>
                    <a:pt x="148" y="480"/>
                  </a:cubicBezTo>
                  <a:cubicBezTo>
                    <a:pt x="143" y="478"/>
                    <a:pt x="141" y="475"/>
                    <a:pt x="136" y="472"/>
                  </a:cubicBezTo>
                  <a:cubicBezTo>
                    <a:pt x="133" y="467"/>
                    <a:pt x="130" y="466"/>
                    <a:pt x="125" y="463"/>
                  </a:cubicBezTo>
                  <a:cubicBezTo>
                    <a:pt x="106" y="467"/>
                    <a:pt x="116" y="483"/>
                    <a:pt x="98" y="489"/>
                  </a:cubicBezTo>
                  <a:cubicBezTo>
                    <a:pt x="87" y="484"/>
                    <a:pt x="79" y="476"/>
                    <a:pt x="68" y="469"/>
                  </a:cubicBezTo>
                  <a:cubicBezTo>
                    <a:pt x="64" y="464"/>
                    <a:pt x="60" y="457"/>
                    <a:pt x="55" y="453"/>
                  </a:cubicBezTo>
                  <a:cubicBezTo>
                    <a:pt x="53" y="448"/>
                    <a:pt x="52" y="443"/>
                    <a:pt x="50" y="438"/>
                  </a:cubicBezTo>
                  <a:cubicBezTo>
                    <a:pt x="47" y="423"/>
                    <a:pt x="46" y="407"/>
                    <a:pt x="59" y="397"/>
                  </a:cubicBezTo>
                  <a:cubicBezTo>
                    <a:pt x="62" y="390"/>
                    <a:pt x="67" y="386"/>
                    <a:pt x="70" y="379"/>
                  </a:cubicBezTo>
                  <a:cubicBezTo>
                    <a:pt x="71" y="371"/>
                    <a:pt x="67" y="366"/>
                    <a:pt x="61" y="361"/>
                  </a:cubicBezTo>
                  <a:cubicBezTo>
                    <a:pt x="58" y="354"/>
                    <a:pt x="56" y="355"/>
                    <a:pt x="49" y="357"/>
                  </a:cubicBezTo>
                  <a:cubicBezTo>
                    <a:pt x="36" y="354"/>
                    <a:pt x="29" y="359"/>
                    <a:pt x="17" y="361"/>
                  </a:cubicBezTo>
                  <a:cubicBezTo>
                    <a:pt x="10" y="364"/>
                    <a:pt x="12" y="367"/>
                    <a:pt x="4" y="366"/>
                  </a:cubicBezTo>
                  <a:cubicBezTo>
                    <a:pt x="5" y="355"/>
                    <a:pt x="0" y="335"/>
                    <a:pt x="14" y="332"/>
                  </a:cubicBezTo>
                  <a:cubicBezTo>
                    <a:pt x="19" y="328"/>
                    <a:pt x="22" y="323"/>
                    <a:pt x="28" y="322"/>
                  </a:cubicBezTo>
                  <a:cubicBezTo>
                    <a:pt x="33" y="318"/>
                    <a:pt x="35" y="318"/>
                    <a:pt x="42" y="317"/>
                  </a:cubicBezTo>
                  <a:cubicBezTo>
                    <a:pt x="45" y="312"/>
                    <a:pt x="53" y="311"/>
                    <a:pt x="55" y="306"/>
                  </a:cubicBezTo>
                  <a:cubicBezTo>
                    <a:pt x="53" y="296"/>
                    <a:pt x="55" y="291"/>
                    <a:pt x="47" y="286"/>
                  </a:cubicBezTo>
                  <a:cubicBezTo>
                    <a:pt x="44" y="282"/>
                    <a:pt x="43" y="278"/>
                    <a:pt x="41" y="273"/>
                  </a:cubicBezTo>
                  <a:cubicBezTo>
                    <a:pt x="43" y="263"/>
                    <a:pt x="42" y="261"/>
                    <a:pt x="50" y="255"/>
                  </a:cubicBezTo>
                  <a:cubicBezTo>
                    <a:pt x="55" y="247"/>
                    <a:pt x="56" y="245"/>
                    <a:pt x="50" y="237"/>
                  </a:cubicBezTo>
                  <a:cubicBezTo>
                    <a:pt x="48" y="227"/>
                    <a:pt x="48" y="217"/>
                    <a:pt x="52" y="208"/>
                  </a:cubicBezTo>
                  <a:cubicBezTo>
                    <a:pt x="54" y="199"/>
                    <a:pt x="47" y="192"/>
                    <a:pt x="44" y="184"/>
                  </a:cubicBezTo>
                  <a:cubicBezTo>
                    <a:pt x="42" y="171"/>
                    <a:pt x="42" y="161"/>
                    <a:pt x="44" y="148"/>
                  </a:cubicBezTo>
                  <a:cubicBezTo>
                    <a:pt x="43" y="130"/>
                    <a:pt x="41" y="135"/>
                    <a:pt x="32" y="123"/>
                  </a:cubicBezTo>
                  <a:cubicBezTo>
                    <a:pt x="30" y="113"/>
                    <a:pt x="29" y="105"/>
                    <a:pt x="38" y="104"/>
                  </a:cubicBezTo>
                  <a:cubicBezTo>
                    <a:pt x="50" y="95"/>
                    <a:pt x="44" y="71"/>
                    <a:pt x="56" y="64"/>
                  </a:cubicBezTo>
                  <a:cubicBezTo>
                    <a:pt x="58" y="55"/>
                    <a:pt x="67" y="68"/>
                    <a:pt x="74" y="63"/>
                  </a:cubicBezTo>
                  <a:cubicBezTo>
                    <a:pt x="78" y="56"/>
                    <a:pt x="89" y="52"/>
                    <a:pt x="97" y="51"/>
                  </a:cubicBezTo>
                  <a:cubicBezTo>
                    <a:pt x="113" y="52"/>
                    <a:pt x="119" y="55"/>
                    <a:pt x="133" y="58"/>
                  </a:cubicBezTo>
                  <a:cubicBezTo>
                    <a:pt x="137" y="64"/>
                    <a:pt x="144" y="66"/>
                    <a:pt x="151" y="69"/>
                  </a:cubicBezTo>
                  <a:cubicBezTo>
                    <a:pt x="159" y="67"/>
                    <a:pt x="151" y="61"/>
                    <a:pt x="152" y="52"/>
                  </a:cubicBezTo>
                  <a:cubicBezTo>
                    <a:pt x="148" y="46"/>
                    <a:pt x="157" y="44"/>
                    <a:pt x="152" y="38"/>
                  </a:cubicBezTo>
                  <a:cubicBezTo>
                    <a:pt x="150" y="29"/>
                    <a:pt x="146" y="27"/>
                    <a:pt x="144" y="18"/>
                  </a:cubicBezTo>
                  <a:cubicBezTo>
                    <a:pt x="146" y="0"/>
                    <a:pt x="152" y="10"/>
                    <a:pt x="170" y="9"/>
                  </a:cubicBezTo>
                  <a:cubicBezTo>
                    <a:pt x="181" y="4"/>
                    <a:pt x="193" y="8"/>
                    <a:pt x="205" y="10"/>
                  </a:cubicBezTo>
                  <a:cubicBezTo>
                    <a:pt x="213" y="14"/>
                    <a:pt x="221" y="18"/>
                    <a:pt x="229" y="19"/>
                  </a:cubicBezTo>
                  <a:cubicBezTo>
                    <a:pt x="234" y="42"/>
                    <a:pt x="257" y="39"/>
                    <a:pt x="278" y="40"/>
                  </a:cubicBezTo>
                  <a:cubicBezTo>
                    <a:pt x="282" y="46"/>
                    <a:pt x="288" y="48"/>
                    <a:pt x="295" y="49"/>
                  </a:cubicBezTo>
                  <a:cubicBezTo>
                    <a:pt x="300" y="51"/>
                    <a:pt x="304" y="54"/>
                    <a:pt x="308" y="57"/>
                  </a:cubicBezTo>
                  <a:cubicBezTo>
                    <a:pt x="311" y="63"/>
                    <a:pt x="312" y="64"/>
                    <a:pt x="319" y="63"/>
                  </a:cubicBezTo>
                  <a:cubicBezTo>
                    <a:pt x="324" y="60"/>
                    <a:pt x="328" y="58"/>
                    <a:pt x="334" y="57"/>
                  </a:cubicBezTo>
                  <a:cubicBezTo>
                    <a:pt x="345" y="58"/>
                    <a:pt x="355" y="46"/>
                    <a:pt x="357" y="57"/>
                  </a:cubicBezTo>
                  <a:cubicBezTo>
                    <a:pt x="364" y="54"/>
                    <a:pt x="362" y="59"/>
                    <a:pt x="370" y="57"/>
                  </a:cubicBezTo>
                  <a:cubicBezTo>
                    <a:pt x="376" y="53"/>
                    <a:pt x="381" y="49"/>
                    <a:pt x="388" y="48"/>
                  </a:cubicBezTo>
                  <a:cubicBezTo>
                    <a:pt x="400" y="50"/>
                    <a:pt x="398" y="59"/>
                    <a:pt x="400" y="69"/>
                  </a:cubicBezTo>
                  <a:cubicBezTo>
                    <a:pt x="409" y="64"/>
                    <a:pt x="416" y="55"/>
                    <a:pt x="425" y="50"/>
                  </a:cubicBezTo>
                  <a:cubicBezTo>
                    <a:pt x="429" y="44"/>
                    <a:pt x="434" y="43"/>
                    <a:pt x="440" y="39"/>
                  </a:cubicBezTo>
                  <a:cubicBezTo>
                    <a:pt x="447" y="40"/>
                    <a:pt x="455" y="60"/>
                    <a:pt x="460" y="67"/>
                  </a:cubicBezTo>
                  <a:cubicBezTo>
                    <a:pt x="457" y="89"/>
                    <a:pt x="452" y="110"/>
                    <a:pt x="478" y="115"/>
                  </a:cubicBezTo>
                  <a:cubicBezTo>
                    <a:pt x="483" y="119"/>
                    <a:pt x="480" y="119"/>
                    <a:pt x="485" y="117"/>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1" name="Freeform 51"/>
            <p:cNvSpPr>
              <a:spLocks/>
            </p:cNvSpPr>
            <p:nvPr/>
          </p:nvSpPr>
          <p:spPr bwMode="auto">
            <a:xfrm>
              <a:off x="7393" y="12273"/>
              <a:ext cx="1486" cy="1152"/>
            </a:xfrm>
            <a:custGeom>
              <a:avLst/>
              <a:gdLst/>
              <a:ahLst/>
              <a:cxnLst>
                <a:cxn ang="0">
                  <a:pos x="524" y="63"/>
                </a:cxn>
                <a:cxn ang="0">
                  <a:pos x="560" y="60"/>
                </a:cxn>
                <a:cxn ang="0">
                  <a:pos x="600" y="15"/>
                </a:cxn>
                <a:cxn ang="0">
                  <a:pos x="660" y="27"/>
                </a:cxn>
                <a:cxn ang="0">
                  <a:pos x="660" y="88"/>
                </a:cxn>
                <a:cxn ang="0">
                  <a:pos x="630" y="148"/>
                </a:cxn>
                <a:cxn ang="0">
                  <a:pos x="665" y="147"/>
                </a:cxn>
                <a:cxn ang="0">
                  <a:pos x="692" y="186"/>
                </a:cxn>
                <a:cxn ang="0">
                  <a:pos x="737" y="208"/>
                </a:cxn>
                <a:cxn ang="0">
                  <a:pos x="729" y="262"/>
                </a:cxn>
                <a:cxn ang="0">
                  <a:pos x="672" y="288"/>
                </a:cxn>
                <a:cxn ang="0">
                  <a:pos x="708" y="313"/>
                </a:cxn>
                <a:cxn ang="0">
                  <a:pos x="681" y="346"/>
                </a:cxn>
                <a:cxn ang="0">
                  <a:pos x="627" y="415"/>
                </a:cxn>
                <a:cxn ang="0">
                  <a:pos x="624" y="463"/>
                </a:cxn>
                <a:cxn ang="0">
                  <a:pos x="572" y="499"/>
                </a:cxn>
                <a:cxn ang="0">
                  <a:pos x="522" y="537"/>
                </a:cxn>
                <a:cxn ang="0">
                  <a:pos x="495" y="544"/>
                </a:cxn>
                <a:cxn ang="0">
                  <a:pos x="452" y="564"/>
                </a:cxn>
                <a:cxn ang="0">
                  <a:pos x="414" y="540"/>
                </a:cxn>
                <a:cxn ang="0">
                  <a:pos x="381" y="543"/>
                </a:cxn>
                <a:cxn ang="0">
                  <a:pos x="341" y="547"/>
                </a:cxn>
                <a:cxn ang="0">
                  <a:pos x="311" y="523"/>
                </a:cxn>
                <a:cxn ang="0">
                  <a:pos x="285" y="535"/>
                </a:cxn>
                <a:cxn ang="0">
                  <a:pos x="240" y="504"/>
                </a:cxn>
                <a:cxn ang="0">
                  <a:pos x="203" y="429"/>
                </a:cxn>
                <a:cxn ang="0">
                  <a:pos x="168" y="402"/>
                </a:cxn>
                <a:cxn ang="0">
                  <a:pos x="102" y="387"/>
                </a:cxn>
                <a:cxn ang="0">
                  <a:pos x="123" y="344"/>
                </a:cxn>
                <a:cxn ang="0">
                  <a:pos x="158" y="320"/>
                </a:cxn>
                <a:cxn ang="0">
                  <a:pos x="108" y="277"/>
                </a:cxn>
                <a:cxn ang="0">
                  <a:pos x="8" y="237"/>
                </a:cxn>
                <a:cxn ang="0">
                  <a:pos x="15" y="189"/>
                </a:cxn>
                <a:cxn ang="0">
                  <a:pos x="80" y="184"/>
                </a:cxn>
                <a:cxn ang="0">
                  <a:pos x="146" y="195"/>
                </a:cxn>
                <a:cxn ang="0">
                  <a:pos x="189" y="163"/>
                </a:cxn>
                <a:cxn ang="0">
                  <a:pos x="248" y="115"/>
                </a:cxn>
                <a:cxn ang="0">
                  <a:pos x="314" y="138"/>
                </a:cxn>
                <a:cxn ang="0">
                  <a:pos x="353" y="126"/>
                </a:cxn>
                <a:cxn ang="0">
                  <a:pos x="395" y="114"/>
                </a:cxn>
                <a:cxn ang="0">
                  <a:pos x="437" y="100"/>
                </a:cxn>
                <a:cxn ang="0">
                  <a:pos x="455" y="75"/>
                </a:cxn>
              </a:cxnLst>
              <a:rect l="0" t="0" r="r" b="b"/>
              <a:pathLst>
                <a:path w="743" h="576">
                  <a:moveTo>
                    <a:pt x="488" y="55"/>
                  </a:moveTo>
                  <a:cubicBezTo>
                    <a:pt x="496" y="59"/>
                    <a:pt x="503" y="64"/>
                    <a:pt x="510" y="69"/>
                  </a:cubicBezTo>
                  <a:cubicBezTo>
                    <a:pt x="515" y="67"/>
                    <a:pt x="518" y="64"/>
                    <a:pt x="524" y="63"/>
                  </a:cubicBezTo>
                  <a:cubicBezTo>
                    <a:pt x="525" y="56"/>
                    <a:pt x="531" y="47"/>
                    <a:pt x="537" y="42"/>
                  </a:cubicBezTo>
                  <a:cubicBezTo>
                    <a:pt x="542" y="45"/>
                    <a:pt x="544" y="49"/>
                    <a:pt x="549" y="51"/>
                  </a:cubicBezTo>
                  <a:cubicBezTo>
                    <a:pt x="552" y="56"/>
                    <a:pt x="554" y="58"/>
                    <a:pt x="560" y="60"/>
                  </a:cubicBezTo>
                  <a:cubicBezTo>
                    <a:pt x="567" y="55"/>
                    <a:pt x="570" y="46"/>
                    <a:pt x="575" y="39"/>
                  </a:cubicBezTo>
                  <a:cubicBezTo>
                    <a:pt x="576" y="32"/>
                    <a:pt x="582" y="22"/>
                    <a:pt x="588" y="19"/>
                  </a:cubicBezTo>
                  <a:cubicBezTo>
                    <a:pt x="591" y="12"/>
                    <a:pt x="593" y="13"/>
                    <a:pt x="600" y="15"/>
                  </a:cubicBezTo>
                  <a:cubicBezTo>
                    <a:pt x="613" y="13"/>
                    <a:pt x="625" y="8"/>
                    <a:pt x="638" y="6"/>
                  </a:cubicBezTo>
                  <a:cubicBezTo>
                    <a:pt x="646" y="0"/>
                    <a:pt x="648" y="9"/>
                    <a:pt x="654" y="13"/>
                  </a:cubicBezTo>
                  <a:cubicBezTo>
                    <a:pt x="656" y="18"/>
                    <a:pt x="659" y="21"/>
                    <a:pt x="660" y="27"/>
                  </a:cubicBezTo>
                  <a:cubicBezTo>
                    <a:pt x="659" y="35"/>
                    <a:pt x="657" y="43"/>
                    <a:pt x="650" y="48"/>
                  </a:cubicBezTo>
                  <a:cubicBezTo>
                    <a:pt x="655" y="54"/>
                    <a:pt x="651" y="59"/>
                    <a:pt x="650" y="66"/>
                  </a:cubicBezTo>
                  <a:cubicBezTo>
                    <a:pt x="651" y="75"/>
                    <a:pt x="652" y="82"/>
                    <a:pt x="660" y="88"/>
                  </a:cubicBezTo>
                  <a:cubicBezTo>
                    <a:pt x="665" y="100"/>
                    <a:pt x="662" y="114"/>
                    <a:pt x="651" y="121"/>
                  </a:cubicBezTo>
                  <a:cubicBezTo>
                    <a:pt x="647" y="128"/>
                    <a:pt x="644" y="126"/>
                    <a:pt x="638" y="130"/>
                  </a:cubicBezTo>
                  <a:cubicBezTo>
                    <a:pt x="634" y="136"/>
                    <a:pt x="633" y="142"/>
                    <a:pt x="630" y="148"/>
                  </a:cubicBezTo>
                  <a:cubicBezTo>
                    <a:pt x="629" y="155"/>
                    <a:pt x="627" y="156"/>
                    <a:pt x="629" y="163"/>
                  </a:cubicBezTo>
                  <a:cubicBezTo>
                    <a:pt x="634" y="156"/>
                    <a:pt x="639" y="154"/>
                    <a:pt x="647" y="153"/>
                  </a:cubicBezTo>
                  <a:cubicBezTo>
                    <a:pt x="653" y="150"/>
                    <a:pt x="659" y="148"/>
                    <a:pt x="665" y="147"/>
                  </a:cubicBezTo>
                  <a:cubicBezTo>
                    <a:pt x="671" y="152"/>
                    <a:pt x="671" y="156"/>
                    <a:pt x="674" y="163"/>
                  </a:cubicBezTo>
                  <a:cubicBezTo>
                    <a:pt x="675" y="174"/>
                    <a:pt x="676" y="182"/>
                    <a:pt x="678" y="192"/>
                  </a:cubicBezTo>
                  <a:cubicBezTo>
                    <a:pt x="683" y="190"/>
                    <a:pt x="686" y="187"/>
                    <a:pt x="692" y="186"/>
                  </a:cubicBezTo>
                  <a:cubicBezTo>
                    <a:pt x="697" y="182"/>
                    <a:pt x="701" y="181"/>
                    <a:pt x="707" y="180"/>
                  </a:cubicBezTo>
                  <a:cubicBezTo>
                    <a:pt x="714" y="176"/>
                    <a:pt x="721" y="180"/>
                    <a:pt x="728" y="181"/>
                  </a:cubicBezTo>
                  <a:cubicBezTo>
                    <a:pt x="725" y="188"/>
                    <a:pt x="727" y="206"/>
                    <a:pt x="737" y="208"/>
                  </a:cubicBezTo>
                  <a:cubicBezTo>
                    <a:pt x="738" y="214"/>
                    <a:pt x="740" y="220"/>
                    <a:pt x="743" y="226"/>
                  </a:cubicBezTo>
                  <a:cubicBezTo>
                    <a:pt x="742" y="232"/>
                    <a:pt x="741" y="238"/>
                    <a:pt x="738" y="244"/>
                  </a:cubicBezTo>
                  <a:cubicBezTo>
                    <a:pt x="737" y="251"/>
                    <a:pt x="732" y="256"/>
                    <a:pt x="729" y="262"/>
                  </a:cubicBezTo>
                  <a:cubicBezTo>
                    <a:pt x="728" y="269"/>
                    <a:pt x="721" y="273"/>
                    <a:pt x="714" y="274"/>
                  </a:cubicBezTo>
                  <a:cubicBezTo>
                    <a:pt x="707" y="277"/>
                    <a:pt x="700" y="277"/>
                    <a:pt x="693" y="279"/>
                  </a:cubicBezTo>
                  <a:cubicBezTo>
                    <a:pt x="687" y="284"/>
                    <a:pt x="679" y="284"/>
                    <a:pt x="672" y="288"/>
                  </a:cubicBezTo>
                  <a:cubicBezTo>
                    <a:pt x="665" y="298"/>
                    <a:pt x="687" y="295"/>
                    <a:pt x="692" y="295"/>
                  </a:cubicBezTo>
                  <a:cubicBezTo>
                    <a:pt x="696" y="297"/>
                    <a:pt x="701" y="298"/>
                    <a:pt x="705" y="300"/>
                  </a:cubicBezTo>
                  <a:cubicBezTo>
                    <a:pt x="708" y="305"/>
                    <a:pt x="711" y="307"/>
                    <a:pt x="708" y="313"/>
                  </a:cubicBezTo>
                  <a:cubicBezTo>
                    <a:pt x="707" y="320"/>
                    <a:pt x="704" y="318"/>
                    <a:pt x="698" y="321"/>
                  </a:cubicBezTo>
                  <a:cubicBezTo>
                    <a:pt x="694" y="326"/>
                    <a:pt x="694" y="330"/>
                    <a:pt x="687" y="331"/>
                  </a:cubicBezTo>
                  <a:cubicBezTo>
                    <a:pt x="684" y="336"/>
                    <a:pt x="684" y="341"/>
                    <a:pt x="681" y="346"/>
                  </a:cubicBezTo>
                  <a:cubicBezTo>
                    <a:pt x="680" y="371"/>
                    <a:pt x="687" y="391"/>
                    <a:pt x="660" y="394"/>
                  </a:cubicBezTo>
                  <a:cubicBezTo>
                    <a:pt x="652" y="398"/>
                    <a:pt x="654" y="405"/>
                    <a:pt x="645" y="406"/>
                  </a:cubicBezTo>
                  <a:cubicBezTo>
                    <a:pt x="638" y="409"/>
                    <a:pt x="635" y="413"/>
                    <a:pt x="627" y="415"/>
                  </a:cubicBezTo>
                  <a:cubicBezTo>
                    <a:pt x="624" y="420"/>
                    <a:pt x="620" y="422"/>
                    <a:pt x="618" y="427"/>
                  </a:cubicBezTo>
                  <a:cubicBezTo>
                    <a:pt x="617" y="433"/>
                    <a:pt x="615" y="437"/>
                    <a:pt x="614" y="444"/>
                  </a:cubicBezTo>
                  <a:cubicBezTo>
                    <a:pt x="615" y="452"/>
                    <a:pt x="619" y="457"/>
                    <a:pt x="624" y="463"/>
                  </a:cubicBezTo>
                  <a:cubicBezTo>
                    <a:pt x="622" y="472"/>
                    <a:pt x="606" y="471"/>
                    <a:pt x="597" y="472"/>
                  </a:cubicBezTo>
                  <a:cubicBezTo>
                    <a:pt x="593" y="474"/>
                    <a:pt x="588" y="475"/>
                    <a:pt x="584" y="477"/>
                  </a:cubicBezTo>
                  <a:cubicBezTo>
                    <a:pt x="580" y="485"/>
                    <a:pt x="577" y="492"/>
                    <a:pt x="572" y="499"/>
                  </a:cubicBezTo>
                  <a:cubicBezTo>
                    <a:pt x="565" y="498"/>
                    <a:pt x="561" y="496"/>
                    <a:pt x="555" y="495"/>
                  </a:cubicBezTo>
                  <a:cubicBezTo>
                    <a:pt x="547" y="496"/>
                    <a:pt x="541" y="496"/>
                    <a:pt x="545" y="505"/>
                  </a:cubicBezTo>
                  <a:cubicBezTo>
                    <a:pt x="542" y="527"/>
                    <a:pt x="539" y="527"/>
                    <a:pt x="522" y="537"/>
                  </a:cubicBezTo>
                  <a:cubicBezTo>
                    <a:pt x="521" y="538"/>
                    <a:pt x="519" y="541"/>
                    <a:pt x="519" y="541"/>
                  </a:cubicBezTo>
                  <a:cubicBezTo>
                    <a:pt x="517" y="530"/>
                    <a:pt x="511" y="526"/>
                    <a:pt x="503" y="520"/>
                  </a:cubicBezTo>
                  <a:cubicBezTo>
                    <a:pt x="500" y="529"/>
                    <a:pt x="501" y="536"/>
                    <a:pt x="495" y="544"/>
                  </a:cubicBezTo>
                  <a:cubicBezTo>
                    <a:pt x="494" y="551"/>
                    <a:pt x="490" y="558"/>
                    <a:pt x="483" y="559"/>
                  </a:cubicBezTo>
                  <a:cubicBezTo>
                    <a:pt x="477" y="562"/>
                    <a:pt x="471" y="563"/>
                    <a:pt x="465" y="567"/>
                  </a:cubicBezTo>
                  <a:cubicBezTo>
                    <a:pt x="458" y="576"/>
                    <a:pt x="457" y="571"/>
                    <a:pt x="452" y="564"/>
                  </a:cubicBezTo>
                  <a:cubicBezTo>
                    <a:pt x="453" y="551"/>
                    <a:pt x="456" y="552"/>
                    <a:pt x="446" y="544"/>
                  </a:cubicBezTo>
                  <a:cubicBezTo>
                    <a:pt x="440" y="546"/>
                    <a:pt x="436" y="548"/>
                    <a:pt x="431" y="552"/>
                  </a:cubicBezTo>
                  <a:cubicBezTo>
                    <a:pt x="422" y="548"/>
                    <a:pt x="420" y="548"/>
                    <a:pt x="414" y="540"/>
                  </a:cubicBezTo>
                  <a:cubicBezTo>
                    <a:pt x="413" y="533"/>
                    <a:pt x="412" y="526"/>
                    <a:pt x="405" y="525"/>
                  </a:cubicBezTo>
                  <a:cubicBezTo>
                    <a:pt x="396" y="521"/>
                    <a:pt x="402" y="532"/>
                    <a:pt x="395" y="537"/>
                  </a:cubicBezTo>
                  <a:cubicBezTo>
                    <a:pt x="392" y="546"/>
                    <a:pt x="389" y="544"/>
                    <a:pt x="381" y="543"/>
                  </a:cubicBezTo>
                  <a:cubicBezTo>
                    <a:pt x="371" y="538"/>
                    <a:pt x="367" y="542"/>
                    <a:pt x="363" y="552"/>
                  </a:cubicBezTo>
                  <a:cubicBezTo>
                    <a:pt x="362" y="559"/>
                    <a:pt x="362" y="563"/>
                    <a:pt x="354" y="561"/>
                  </a:cubicBezTo>
                  <a:cubicBezTo>
                    <a:pt x="352" y="553"/>
                    <a:pt x="348" y="551"/>
                    <a:pt x="341" y="547"/>
                  </a:cubicBezTo>
                  <a:cubicBezTo>
                    <a:pt x="337" y="542"/>
                    <a:pt x="334" y="542"/>
                    <a:pt x="330" y="537"/>
                  </a:cubicBezTo>
                  <a:cubicBezTo>
                    <a:pt x="329" y="530"/>
                    <a:pt x="322" y="526"/>
                    <a:pt x="315" y="525"/>
                  </a:cubicBezTo>
                  <a:cubicBezTo>
                    <a:pt x="314" y="524"/>
                    <a:pt x="312" y="522"/>
                    <a:pt x="311" y="523"/>
                  </a:cubicBezTo>
                  <a:cubicBezTo>
                    <a:pt x="309" y="524"/>
                    <a:pt x="309" y="527"/>
                    <a:pt x="308" y="528"/>
                  </a:cubicBezTo>
                  <a:cubicBezTo>
                    <a:pt x="307" y="529"/>
                    <a:pt x="305" y="530"/>
                    <a:pt x="303" y="531"/>
                  </a:cubicBezTo>
                  <a:cubicBezTo>
                    <a:pt x="298" y="533"/>
                    <a:pt x="291" y="534"/>
                    <a:pt x="285" y="535"/>
                  </a:cubicBezTo>
                  <a:cubicBezTo>
                    <a:pt x="276" y="539"/>
                    <a:pt x="274" y="532"/>
                    <a:pt x="267" y="528"/>
                  </a:cubicBezTo>
                  <a:cubicBezTo>
                    <a:pt x="261" y="518"/>
                    <a:pt x="259" y="521"/>
                    <a:pt x="249" y="523"/>
                  </a:cubicBezTo>
                  <a:cubicBezTo>
                    <a:pt x="244" y="517"/>
                    <a:pt x="243" y="511"/>
                    <a:pt x="240" y="504"/>
                  </a:cubicBezTo>
                  <a:cubicBezTo>
                    <a:pt x="238" y="495"/>
                    <a:pt x="216" y="493"/>
                    <a:pt x="207" y="492"/>
                  </a:cubicBezTo>
                  <a:cubicBezTo>
                    <a:pt x="203" y="475"/>
                    <a:pt x="204" y="458"/>
                    <a:pt x="198" y="442"/>
                  </a:cubicBezTo>
                  <a:cubicBezTo>
                    <a:pt x="197" y="435"/>
                    <a:pt x="195" y="431"/>
                    <a:pt x="203" y="429"/>
                  </a:cubicBezTo>
                  <a:cubicBezTo>
                    <a:pt x="209" y="426"/>
                    <a:pt x="212" y="429"/>
                    <a:pt x="219" y="427"/>
                  </a:cubicBezTo>
                  <a:cubicBezTo>
                    <a:pt x="224" y="417"/>
                    <a:pt x="221" y="407"/>
                    <a:pt x="212" y="400"/>
                  </a:cubicBezTo>
                  <a:cubicBezTo>
                    <a:pt x="202" y="401"/>
                    <a:pt x="181" y="404"/>
                    <a:pt x="168" y="402"/>
                  </a:cubicBezTo>
                  <a:cubicBezTo>
                    <a:pt x="147" y="392"/>
                    <a:pt x="164" y="393"/>
                    <a:pt x="125" y="391"/>
                  </a:cubicBezTo>
                  <a:cubicBezTo>
                    <a:pt x="117" y="394"/>
                    <a:pt x="114" y="399"/>
                    <a:pt x="107" y="402"/>
                  </a:cubicBezTo>
                  <a:cubicBezTo>
                    <a:pt x="105" y="397"/>
                    <a:pt x="104" y="392"/>
                    <a:pt x="102" y="387"/>
                  </a:cubicBezTo>
                  <a:cubicBezTo>
                    <a:pt x="101" y="378"/>
                    <a:pt x="99" y="372"/>
                    <a:pt x="92" y="367"/>
                  </a:cubicBezTo>
                  <a:cubicBezTo>
                    <a:pt x="93" y="359"/>
                    <a:pt x="96" y="358"/>
                    <a:pt x="104" y="357"/>
                  </a:cubicBezTo>
                  <a:cubicBezTo>
                    <a:pt x="111" y="354"/>
                    <a:pt x="115" y="346"/>
                    <a:pt x="123" y="344"/>
                  </a:cubicBezTo>
                  <a:cubicBezTo>
                    <a:pt x="126" y="342"/>
                    <a:pt x="136" y="342"/>
                    <a:pt x="138" y="339"/>
                  </a:cubicBezTo>
                  <a:cubicBezTo>
                    <a:pt x="145" y="330"/>
                    <a:pt x="135" y="338"/>
                    <a:pt x="146" y="336"/>
                  </a:cubicBezTo>
                  <a:cubicBezTo>
                    <a:pt x="155" y="331"/>
                    <a:pt x="152" y="330"/>
                    <a:pt x="158" y="320"/>
                  </a:cubicBezTo>
                  <a:cubicBezTo>
                    <a:pt x="155" y="301"/>
                    <a:pt x="164" y="306"/>
                    <a:pt x="159" y="297"/>
                  </a:cubicBezTo>
                  <a:cubicBezTo>
                    <a:pt x="155" y="279"/>
                    <a:pt x="147" y="276"/>
                    <a:pt x="129" y="273"/>
                  </a:cubicBezTo>
                  <a:cubicBezTo>
                    <a:pt x="121" y="274"/>
                    <a:pt x="116" y="276"/>
                    <a:pt x="108" y="277"/>
                  </a:cubicBezTo>
                  <a:cubicBezTo>
                    <a:pt x="95" y="276"/>
                    <a:pt x="83" y="277"/>
                    <a:pt x="69" y="276"/>
                  </a:cubicBezTo>
                  <a:cubicBezTo>
                    <a:pt x="58" y="271"/>
                    <a:pt x="64" y="256"/>
                    <a:pt x="54" y="250"/>
                  </a:cubicBezTo>
                  <a:cubicBezTo>
                    <a:pt x="43" y="235"/>
                    <a:pt x="25" y="238"/>
                    <a:pt x="8" y="237"/>
                  </a:cubicBezTo>
                  <a:cubicBezTo>
                    <a:pt x="6" y="230"/>
                    <a:pt x="3" y="224"/>
                    <a:pt x="0" y="217"/>
                  </a:cubicBezTo>
                  <a:cubicBezTo>
                    <a:pt x="2" y="208"/>
                    <a:pt x="2" y="200"/>
                    <a:pt x="8" y="192"/>
                  </a:cubicBezTo>
                  <a:cubicBezTo>
                    <a:pt x="9" y="179"/>
                    <a:pt x="13" y="178"/>
                    <a:pt x="15" y="189"/>
                  </a:cubicBezTo>
                  <a:cubicBezTo>
                    <a:pt x="23" y="186"/>
                    <a:pt x="33" y="182"/>
                    <a:pt x="41" y="180"/>
                  </a:cubicBezTo>
                  <a:cubicBezTo>
                    <a:pt x="45" y="178"/>
                    <a:pt x="50" y="177"/>
                    <a:pt x="54" y="175"/>
                  </a:cubicBezTo>
                  <a:cubicBezTo>
                    <a:pt x="63" y="178"/>
                    <a:pt x="71" y="182"/>
                    <a:pt x="80" y="184"/>
                  </a:cubicBezTo>
                  <a:cubicBezTo>
                    <a:pt x="87" y="189"/>
                    <a:pt x="93" y="194"/>
                    <a:pt x="101" y="196"/>
                  </a:cubicBezTo>
                  <a:cubicBezTo>
                    <a:pt x="107" y="199"/>
                    <a:pt x="115" y="197"/>
                    <a:pt x="122" y="198"/>
                  </a:cubicBezTo>
                  <a:cubicBezTo>
                    <a:pt x="131" y="197"/>
                    <a:pt x="138" y="197"/>
                    <a:pt x="146" y="195"/>
                  </a:cubicBezTo>
                  <a:cubicBezTo>
                    <a:pt x="151" y="194"/>
                    <a:pt x="161" y="191"/>
                    <a:pt x="161" y="191"/>
                  </a:cubicBezTo>
                  <a:cubicBezTo>
                    <a:pt x="163" y="179"/>
                    <a:pt x="169" y="178"/>
                    <a:pt x="180" y="175"/>
                  </a:cubicBezTo>
                  <a:cubicBezTo>
                    <a:pt x="183" y="170"/>
                    <a:pt x="184" y="167"/>
                    <a:pt x="189" y="163"/>
                  </a:cubicBezTo>
                  <a:cubicBezTo>
                    <a:pt x="191" y="158"/>
                    <a:pt x="195" y="157"/>
                    <a:pt x="198" y="153"/>
                  </a:cubicBezTo>
                  <a:cubicBezTo>
                    <a:pt x="215" y="154"/>
                    <a:pt x="223" y="155"/>
                    <a:pt x="237" y="148"/>
                  </a:cubicBezTo>
                  <a:cubicBezTo>
                    <a:pt x="242" y="137"/>
                    <a:pt x="233" y="121"/>
                    <a:pt x="248" y="115"/>
                  </a:cubicBezTo>
                  <a:cubicBezTo>
                    <a:pt x="280" y="118"/>
                    <a:pt x="265" y="116"/>
                    <a:pt x="275" y="136"/>
                  </a:cubicBezTo>
                  <a:cubicBezTo>
                    <a:pt x="277" y="147"/>
                    <a:pt x="284" y="143"/>
                    <a:pt x="293" y="141"/>
                  </a:cubicBezTo>
                  <a:cubicBezTo>
                    <a:pt x="299" y="138"/>
                    <a:pt x="308" y="137"/>
                    <a:pt x="314" y="138"/>
                  </a:cubicBezTo>
                  <a:cubicBezTo>
                    <a:pt x="314" y="140"/>
                    <a:pt x="304" y="138"/>
                    <a:pt x="306" y="138"/>
                  </a:cubicBezTo>
                  <a:cubicBezTo>
                    <a:pt x="350" y="142"/>
                    <a:pt x="331" y="144"/>
                    <a:pt x="348" y="129"/>
                  </a:cubicBezTo>
                  <a:cubicBezTo>
                    <a:pt x="349" y="128"/>
                    <a:pt x="351" y="127"/>
                    <a:pt x="353" y="126"/>
                  </a:cubicBezTo>
                  <a:cubicBezTo>
                    <a:pt x="357" y="120"/>
                    <a:pt x="358" y="118"/>
                    <a:pt x="365" y="117"/>
                  </a:cubicBezTo>
                  <a:cubicBezTo>
                    <a:pt x="369" y="120"/>
                    <a:pt x="373" y="121"/>
                    <a:pt x="378" y="123"/>
                  </a:cubicBezTo>
                  <a:cubicBezTo>
                    <a:pt x="387" y="121"/>
                    <a:pt x="391" y="122"/>
                    <a:pt x="395" y="114"/>
                  </a:cubicBezTo>
                  <a:cubicBezTo>
                    <a:pt x="397" y="99"/>
                    <a:pt x="408" y="107"/>
                    <a:pt x="419" y="109"/>
                  </a:cubicBezTo>
                  <a:cubicBezTo>
                    <a:pt x="423" y="111"/>
                    <a:pt x="425" y="106"/>
                    <a:pt x="429" y="108"/>
                  </a:cubicBezTo>
                  <a:cubicBezTo>
                    <a:pt x="440" y="106"/>
                    <a:pt x="447" y="108"/>
                    <a:pt x="437" y="100"/>
                  </a:cubicBezTo>
                  <a:cubicBezTo>
                    <a:pt x="434" y="94"/>
                    <a:pt x="430" y="88"/>
                    <a:pt x="426" y="82"/>
                  </a:cubicBezTo>
                  <a:cubicBezTo>
                    <a:pt x="434" y="80"/>
                    <a:pt x="437" y="74"/>
                    <a:pt x="446" y="72"/>
                  </a:cubicBezTo>
                  <a:cubicBezTo>
                    <a:pt x="448" y="72"/>
                    <a:pt x="455" y="75"/>
                    <a:pt x="455" y="75"/>
                  </a:cubicBezTo>
                  <a:cubicBezTo>
                    <a:pt x="460" y="71"/>
                    <a:pt x="466" y="73"/>
                    <a:pt x="473" y="72"/>
                  </a:cubicBezTo>
                  <a:cubicBezTo>
                    <a:pt x="476" y="67"/>
                    <a:pt x="488" y="58"/>
                    <a:pt x="488" y="55"/>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2" name="Freeform 52"/>
            <p:cNvSpPr>
              <a:spLocks/>
            </p:cNvSpPr>
            <p:nvPr/>
          </p:nvSpPr>
          <p:spPr bwMode="auto">
            <a:xfrm>
              <a:off x="7235" y="11797"/>
              <a:ext cx="1160" cy="992"/>
            </a:xfrm>
            <a:custGeom>
              <a:avLst/>
              <a:gdLst/>
              <a:ahLst/>
              <a:cxnLst>
                <a:cxn ang="0">
                  <a:pos x="393" y="7"/>
                </a:cxn>
                <a:cxn ang="0">
                  <a:pos x="424" y="25"/>
                </a:cxn>
                <a:cxn ang="0">
                  <a:pos x="457" y="18"/>
                </a:cxn>
                <a:cxn ang="0">
                  <a:pos x="477" y="93"/>
                </a:cxn>
                <a:cxn ang="0">
                  <a:pos x="510" y="112"/>
                </a:cxn>
                <a:cxn ang="0">
                  <a:pos x="534" y="99"/>
                </a:cxn>
                <a:cxn ang="0">
                  <a:pos x="546" y="69"/>
                </a:cxn>
                <a:cxn ang="0">
                  <a:pos x="550" y="102"/>
                </a:cxn>
                <a:cxn ang="0">
                  <a:pos x="547" y="142"/>
                </a:cxn>
                <a:cxn ang="0">
                  <a:pos x="561" y="181"/>
                </a:cxn>
                <a:cxn ang="0">
                  <a:pos x="507" y="228"/>
                </a:cxn>
                <a:cxn ang="0">
                  <a:pos x="547" y="234"/>
                </a:cxn>
                <a:cxn ang="0">
                  <a:pos x="568" y="265"/>
                </a:cxn>
                <a:cxn ang="0">
                  <a:pos x="556" y="298"/>
                </a:cxn>
                <a:cxn ang="0">
                  <a:pos x="580" y="352"/>
                </a:cxn>
                <a:cxn ang="0">
                  <a:pos x="531" y="372"/>
                </a:cxn>
                <a:cxn ang="0">
                  <a:pos x="528" y="411"/>
                </a:cxn>
                <a:cxn ang="0">
                  <a:pos x="492" y="406"/>
                </a:cxn>
                <a:cxn ang="0">
                  <a:pos x="463" y="417"/>
                </a:cxn>
                <a:cxn ang="0">
                  <a:pos x="433" y="430"/>
                </a:cxn>
                <a:cxn ang="0">
                  <a:pos x="382" y="439"/>
                </a:cxn>
                <a:cxn ang="0">
                  <a:pos x="346" y="414"/>
                </a:cxn>
                <a:cxn ang="0">
                  <a:pos x="295" y="451"/>
                </a:cxn>
                <a:cxn ang="0">
                  <a:pos x="261" y="472"/>
                </a:cxn>
                <a:cxn ang="0">
                  <a:pos x="195" y="492"/>
                </a:cxn>
                <a:cxn ang="0">
                  <a:pos x="163" y="478"/>
                </a:cxn>
                <a:cxn ang="0">
                  <a:pos x="109" y="484"/>
                </a:cxn>
                <a:cxn ang="0">
                  <a:pos x="102" y="453"/>
                </a:cxn>
                <a:cxn ang="0">
                  <a:pos x="99" y="441"/>
                </a:cxn>
                <a:cxn ang="0">
                  <a:pos x="73" y="405"/>
                </a:cxn>
                <a:cxn ang="0">
                  <a:pos x="89" y="317"/>
                </a:cxn>
                <a:cxn ang="0">
                  <a:pos x="45" y="298"/>
                </a:cxn>
                <a:cxn ang="0">
                  <a:pos x="16" y="292"/>
                </a:cxn>
                <a:cxn ang="0">
                  <a:pos x="3" y="264"/>
                </a:cxn>
                <a:cxn ang="0">
                  <a:pos x="12" y="231"/>
                </a:cxn>
                <a:cxn ang="0">
                  <a:pos x="42" y="207"/>
                </a:cxn>
                <a:cxn ang="0">
                  <a:pos x="73" y="205"/>
                </a:cxn>
                <a:cxn ang="0">
                  <a:pos x="126" y="213"/>
                </a:cxn>
                <a:cxn ang="0">
                  <a:pos x="162" y="186"/>
                </a:cxn>
                <a:cxn ang="0">
                  <a:pos x="231" y="177"/>
                </a:cxn>
                <a:cxn ang="0">
                  <a:pos x="264" y="160"/>
                </a:cxn>
                <a:cxn ang="0">
                  <a:pos x="257" y="135"/>
                </a:cxn>
                <a:cxn ang="0">
                  <a:pos x="226" y="123"/>
                </a:cxn>
                <a:cxn ang="0">
                  <a:pos x="220" y="117"/>
                </a:cxn>
                <a:cxn ang="0">
                  <a:pos x="193" y="91"/>
                </a:cxn>
                <a:cxn ang="0">
                  <a:pos x="237" y="66"/>
                </a:cxn>
                <a:cxn ang="0">
                  <a:pos x="259" y="67"/>
                </a:cxn>
                <a:cxn ang="0">
                  <a:pos x="307" y="79"/>
                </a:cxn>
                <a:cxn ang="0">
                  <a:pos x="318" y="45"/>
                </a:cxn>
                <a:cxn ang="0">
                  <a:pos x="358" y="35"/>
                </a:cxn>
                <a:cxn ang="0">
                  <a:pos x="369" y="11"/>
                </a:cxn>
              </a:cxnLst>
              <a:rect l="0" t="0" r="r" b="b"/>
              <a:pathLst>
                <a:path w="580" h="496">
                  <a:moveTo>
                    <a:pt x="375" y="0"/>
                  </a:moveTo>
                  <a:cubicBezTo>
                    <a:pt x="382" y="5"/>
                    <a:pt x="384" y="6"/>
                    <a:pt x="393" y="7"/>
                  </a:cubicBezTo>
                  <a:cubicBezTo>
                    <a:pt x="404" y="12"/>
                    <a:pt x="400" y="25"/>
                    <a:pt x="411" y="31"/>
                  </a:cubicBezTo>
                  <a:cubicBezTo>
                    <a:pt x="415" y="28"/>
                    <a:pt x="419" y="27"/>
                    <a:pt x="424" y="25"/>
                  </a:cubicBezTo>
                  <a:cubicBezTo>
                    <a:pt x="428" y="19"/>
                    <a:pt x="440" y="7"/>
                    <a:pt x="447" y="6"/>
                  </a:cubicBezTo>
                  <a:cubicBezTo>
                    <a:pt x="456" y="7"/>
                    <a:pt x="456" y="9"/>
                    <a:pt x="457" y="18"/>
                  </a:cubicBezTo>
                  <a:cubicBezTo>
                    <a:pt x="456" y="35"/>
                    <a:pt x="458" y="45"/>
                    <a:pt x="468" y="58"/>
                  </a:cubicBezTo>
                  <a:cubicBezTo>
                    <a:pt x="470" y="70"/>
                    <a:pt x="473" y="82"/>
                    <a:pt x="477" y="93"/>
                  </a:cubicBezTo>
                  <a:cubicBezTo>
                    <a:pt x="488" y="89"/>
                    <a:pt x="492" y="93"/>
                    <a:pt x="498" y="102"/>
                  </a:cubicBezTo>
                  <a:cubicBezTo>
                    <a:pt x="499" y="110"/>
                    <a:pt x="502" y="111"/>
                    <a:pt x="510" y="112"/>
                  </a:cubicBezTo>
                  <a:cubicBezTo>
                    <a:pt x="516" y="115"/>
                    <a:pt x="521" y="115"/>
                    <a:pt x="528" y="114"/>
                  </a:cubicBezTo>
                  <a:cubicBezTo>
                    <a:pt x="531" y="109"/>
                    <a:pt x="531" y="104"/>
                    <a:pt x="534" y="99"/>
                  </a:cubicBezTo>
                  <a:cubicBezTo>
                    <a:pt x="535" y="93"/>
                    <a:pt x="537" y="90"/>
                    <a:pt x="540" y="85"/>
                  </a:cubicBezTo>
                  <a:cubicBezTo>
                    <a:pt x="541" y="79"/>
                    <a:pt x="542" y="74"/>
                    <a:pt x="546" y="69"/>
                  </a:cubicBezTo>
                  <a:cubicBezTo>
                    <a:pt x="548" y="59"/>
                    <a:pt x="551" y="72"/>
                    <a:pt x="556" y="76"/>
                  </a:cubicBezTo>
                  <a:cubicBezTo>
                    <a:pt x="555" y="94"/>
                    <a:pt x="555" y="90"/>
                    <a:pt x="550" y="102"/>
                  </a:cubicBezTo>
                  <a:cubicBezTo>
                    <a:pt x="554" y="107"/>
                    <a:pt x="555" y="111"/>
                    <a:pt x="556" y="117"/>
                  </a:cubicBezTo>
                  <a:cubicBezTo>
                    <a:pt x="555" y="130"/>
                    <a:pt x="552" y="132"/>
                    <a:pt x="547" y="142"/>
                  </a:cubicBezTo>
                  <a:cubicBezTo>
                    <a:pt x="551" y="153"/>
                    <a:pt x="552" y="161"/>
                    <a:pt x="558" y="171"/>
                  </a:cubicBezTo>
                  <a:cubicBezTo>
                    <a:pt x="559" y="174"/>
                    <a:pt x="561" y="178"/>
                    <a:pt x="561" y="181"/>
                  </a:cubicBezTo>
                  <a:cubicBezTo>
                    <a:pt x="561" y="195"/>
                    <a:pt x="537" y="209"/>
                    <a:pt x="526" y="211"/>
                  </a:cubicBezTo>
                  <a:cubicBezTo>
                    <a:pt x="517" y="215"/>
                    <a:pt x="512" y="220"/>
                    <a:pt x="507" y="228"/>
                  </a:cubicBezTo>
                  <a:cubicBezTo>
                    <a:pt x="507" y="232"/>
                    <a:pt x="506" y="239"/>
                    <a:pt x="510" y="241"/>
                  </a:cubicBezTo>
                  <a:cubicBezTo>
                    <a:pt x="515" y="243"/>
                    <a:pt x="539" y="235"/>
                    <a:pt x="547" y="234"/>
                  </a:cubicBezTo>
                  <a:cubicBezTo>
                    <a:pt x="556" y="235"/>
                    <a:pt x="559" y="236"/>
                    <a:pt x="567" y="238"/>
                  </a:cubicBezTo>
                  <a:cubicBezTo>
                    <a:pt x="573" y="248"/>
                    <a:pt x="573" y="254"/>
                    <a:pt x="568" y="265"/>
                  </a:cubicBezTo>
                  <a:cubicBezTo>
                    <a:pt x="567" y="271"/>
                    <a:pt x="564" y="274"/>
                    <a:pt x="562" y="279"/>
                  </a:cubicBezTo>
                  <a:cubicBezTo>
                    <a:pt x="561" y="285"/>
                    <a:pt x="559" y="292"/>
                    <a:pt x="556" y="298"/>
                  </a:cubicBezTo>
                  <a:cubicBezTo>
                    <a:pt x="557" y="314"/>
                    <a:pt x="553" y="329"/>
                    <a:pt x="568" y="336"/>
                  </a:cubicBezTo>
                  <a:cubicBezTo>
                    <a:pt x="572" y="342"/>
                    <a:pt x="574" y="348"/>
                    <a:pt x="580" y="352"/>
                  </a:cubicBezTo>
                  <a:cubicBezTo>
                    <a:pt x="579" y="358"/>
                    <a:pt x="579" y="360"/>
                    <a:pt x="573" y="363"/>
                  </a:cubicBezTo>
                  <a:cubicBezTo>
                    <a:pt x="567" y="376"/>
                    <a:pt x="539" y="372"/>
                    <a:pt x="531" y="372"/>
                  </a:cubicBezTo>
                  <a:cubicBezTo>
                    <a:pt x="519" y="374"/>
                    <a:pt x="523" y="388"/>
                    <a:pt x="531" y="393"/>
                  </a:cubicBezTo>
                  <a:cubicBezTo>
                    <a:pt x="532" y="401"/>
                    <a:pt x="537" y="407"/>
                    <a:pt x="528" y="411"/>
                  </a:cubicBezTo>
                  <a:cubicBezTo>
                    <a:pt x="523" y="408"/>
                    <a:pt x="520" y="406"/>
                    <a:pt x="514" y="405"/>
                  </a:cubicBezTo>
                  <a:cubicBezTo>
                    <a:pt x="507" y="405"/>
                    <a:pt x="499" y="404"/>
                    <a:pt x="492" y="406"/>
                  </a:cubicBezTo>
                  <a:cubicBezTo>
                    <a:pt x="485" y="408"/>
                    <a:pt x="491" y="416"/>
                    <a:pt x="481" y="418"/>
                  </a:cubicBezTo>
                  <a:cubicBezTo>
                    <a:pt x="475" y="421"/>
                    <a:pt x="470" y="418"/>
                    <a:pt x="463" y="417"/>
                  </a:cubicBezTo>
                  <a:cubicBezTo>
                    <a:pt x="456" y="413"/>
                    <a:pt x="451" y="419"/>
                    <a:pt x="445" y="423"/>
                  </a:cubicBezTo>
                  <a:cubicBezTo>
                    <a:pt x="441" y="428"/>
                    <a:pt x="439" y="429"/>
                    <a:pt x="433" y="430"/>
                  </a:cubicBezTo>
                  <a:cubicBezTo>
                    <a:pt x="431" y="448"/>
                    <a:pt x="418" y="441"/>
                    <a:pt x="403" y="439"/>
                  </a:cubicBezTo>
                  <a:cubicBezTo>
                    <a:pt x="397" y="432"/>
                    <a:pt x="390" y="437"/>
                    <a:pt x="382" y="439"/>
                  </a:cubicBezTo>
                  <a:cubicBezTo>
                    <a:pt x="376" y="439"/>
                    <a:pt x="368" y="441"/>
                    <a:pt x="364" y="436"/>
                  </a:cubicBezTo>
                  <a:cubicBezTo>
                    <a:pt x="354" y="423"/>
                    <a:pt x="369" y="418"/>
                    <a:pt x="346" y="414"/>
                  </a:cubicBezTo>
                  <a:cubicBezTo>
                    <a:pt x="339" y="415"/>
                    <a:pt x="337" y="416"/>
                    <a:pt x="334" y="423"/>
                  </a:cubicBezTo>
                  <a:cubicBezTo>
                    <a:pt x="329" y="456"/>
                    <a:pt x="327" y="445"/>
                    <a:pt x="295" y="451"/>
                  </a:cubicBezTo>
                  <a:cubicBezTo>
                    <a:pt x="290" y="453"/>
                    <a:pt x="286" y="454"/>
                    <a:pt x="282" y="457"/>
                  </a:cubicBezTo>
                  <a:cubicBezTo>
                    <a:pt x="279" y="465"/>
                    <a:pt x="270" y="471"/>
                    <a:pt x="261" y="472"/>
                  </a:cubicBezTo>
                  <a:cubicBezTo>
                    <a:pt x="256" y="485"/>
                    <a:pt x="246" y="489"/>
                    <a:pt x="232" y="490"/>
                  </a:cubicBezTo>
                  <a:cubicBezTo>
                    <a:pt x="220" y="496"/>
                    <a:pt x="210" y="493"/>
                    <a:pt x="195" y="492"/>
                  </a:cubicBezTo>
                  <a:cubicBezTo>
                    <a:pt x="179" y="489"/>
                    <a:pt x="185" y="492"/>
                    <a:pt x="177" y="486"/>
                  </a:cubicBezTo>
                  <a:cubicBezTo>
                    <a:pt x="173" y="479"/>
                    <a:pt x="170" y="480"/>
                    <a:pt x="163" y="478"/>
                  </a:cubicBezTo>
                  <a:cubicBezTo>
                    <a:pt x="153" y="470"/>
                    <a:pt x="144" y="474"/>
                    <a:pt x="130" y="475"/>
                  </a:cubicBezTo>
                  <a:cubicBezTo>
                    <a:pt x="123" y="479"/>
                    <a:pt x="117" y="483"/>
                    <a:pt x="109" y="484"/>
                  </a:cubicBezTo>
                  <a:cubicBezTo>
                    <a:pt x="101" y="483"/>
                    <a:pt x="101" y="476"/>
                    <a:pt x="93" y="472"/>
                  </a:cubicBezTo>
                  <a:cubicBezTo>
                    <a:pt x="88" y="463"/>
                    <a:pt x="92" y="455"/>
                    <a:pt x="102" y="453"/>
                  </a:cubicBezTo>
                  <a:cubicBezTo>
                    <a:pt x="104" y="449"/>
                    <a:pt x="103" y="451"/>
                    <a:pt x="102" y="449"/>
                  </a:cubicBezTo>
                  <a:cubicBezTo>
                    <a:pt x="101" y="447"/>
                    <a:pt x="103" y="445"/>
                    <a:pt x="99" y="441"/>
                  </a:cubicBezTo>
                  <a:cubicBezTo>
                    <a:pt x="93" y="431"/>
                    <a:pt x="94" y="425"/>
                    <a:pt x="81" y="423"/>
                  </a:cubicBezTo>
                  <a:cubicBezTo>
                    <a:pt x="77" y="417"/>
                    <a:pt x="76" y="411"/>
                    <a:pt x="73" y="405"/>
                  </a:cubicBezTo>
                  <a:cubicBezTo>
                    <a:pt x="75" y="374"/>
                    <a:pt x="72" y="373"/>
                    <a:pt x="85" y="351"/>
                  </a:cubicBezTo>
                  <a:cubicBezTo>
                    <a:pt x="86" y="334"/>
                    <a:pt x="83" y="330"/>
                    <a:pt x="89" y="317"/>
                  </a:cubicBezTo>
                  <a:cubicBezTo>
                    <a:pt x="83" y="301"/>
                    <a:pt x="85" y="325"/>
                    <a:pt x="83" y="297"/>
                  </a:cubicBezTo>
                  <a:cubicBezTo>
                    <a:pt x="69" y="298"/>
                    <a:pt x="59" y="297"/>
                    <a:pt x="45" y="298"/>
                  </a:cubicBezTo>
                  <a:cubicBezTo>
                    <a:pt x="39" y="301"/>
                    <a:pt x="35" y="301"/>
                    <a:pt x="28" y="300"/>
                  </a:cubicBezTo>
                  <a:cubicBezTo>
                    <a:pt x="22" y="297"/>
                    <a:pt x="20" y="298"/>
                    <a:pt x="16" y="292"/>
                  </a:cubicBezTo>
                  <a:cubicBezTo>
                    <a:pt x="19" y="285"/>
                    <a:pt x="21" y="288"/>
                    <a:pt x="13" y="283"/>
                  </a:cubicBezTo>
                  <a:cubicBezTo>
                    <a:pt x="9" y="277"/>
                    <a:pt x="8" y="269"/>
                    <a:pt x="3" y="264"/>
                  </a:cubicBezTo>
                  <a:cubicBezTo>
                    <a:pt x="0" y="257"/>
                    <a:pt x="3" y="251"/>
                    <a:pt x="1" y="243"/>
                  </a:cubicBezTo>
                  <a:cubicBezTo>
                    <a:pt x="4" y="235"/>
                    <a:pt x="4" y="232"/>
                    <a:pt x="12" y="231"/>
                  </a:cubicBezTo>
                  <a:cubicBezTo>
                    <a:pt x="14" y="223"/>
                    <a:pt x="17" y="215"/>
                    <a:pt x="25" y="211"/>
                  </a:cubicBezTo>
                  <a:cubicBezTo>
                    <a:pt x="30" y="204"/>
                    <a:pt x="33" y="205"/>
                    <a:pt x="42" y="207"/>
                  </a:cubicBezTo>
                  <a:cubicBezTo>
                    <a:pt x="46" y="210"/>
                    <a:pt x="50" y="211"/>
                    <a:pt x="55" y="213"/>
                  </a:cubicBezTo>
                  <a:cubicBezTo>
                    <a:pt x="63" y="211"/>
                    <a:pt x="67" y="210"/>
                    <a:pt x="73" y="205"/>
                  </a:cubicBezTo>
                  <a:cubicBezTo>
                    <a:pt x="82" y="207"/>
                    <a:pt x="88" y="212"/>
                    <a:pt x="96" y="214"/>
                  </a:cubicBezTo>
                  <a:cubicBezTo>
                    <a:pt x="110" y="212"/>
                    <a:pt x="105" y="211"/>
                    <a:pt x="126" y="213"/>
                  </a:cubicBezTo>
                  <a:cubicBezTo>
                    <a:pt x="132" y="211"/>
                    <a:pt x="137" y="211"/>
                    <a:pt x="142" y="207"/>
                  </a:cubicBezTo>
                  <a:cubicBezTo>
                    <a:pt x="149" y="196"/>
                    <a:pt x="148" y="188"/>
                    <a:pt x="162" y="186"/>
                  </a:cubicBezTo>
                  <a:cubicBezTo>
                    <a:pt x="164" y="178"/>
                    <a:pt x="167" y="180"/>
                    <a:pt x="174" y="181"/>
                  </a:cubicBezTo>
                  <a:cubicBezTo>
                    <a:pt x="212" y="180"/>
                    <a:pt x="208" y="182"/>
                    <a:pt x="231" y="177"/>
                  </a:cubicBezTo>
                  <a:cubicBezTo>
                    <a:pt x="237" y="174"/>
                    <a:pt x="245" y="172"/>
                    <a:pt x="252" y="171"/>
                  </a:cubicBezTo>
                  <a:cubicBezTo>
                    <a:pt x="257" y="167"/>
                    <a:pt x="259" y="163"/>
                    <a:pt x="264" y="160"/>
                  </a:cubicBezTo>
                  <a:cubicBezTo>
                    <a:pt x="266" y="157"/>
                    <a:pt x="262" y="157"/>
                    <a:pt x="261" y="153"/>
                  </a:cubicBezTo>
                  <a:cubicBezTo>
                    <a:pt x="260" y="149"/>
                    <a:pt x="261" y="139"/>
                    <a:pt x="257" y="135"/>
                  </a:cubicBezTo>
                  <a:cubicBezTo>
                    <a:pt x="250" y="130"/>
                    <a:pt x="247" y="124"/>
                    <a:pt x="238" y="126"/>
                  </a:cubicBezTo>
                  <a:cubicBezTo>
                    <a:pt x="234" y="125"/>
                    <a:pt x="229" y="126"/>
                    <a:pt x="226" y="123"/>
                  </a:cubicBezTo>
                  <a:cubicBezTo>
                    <a:pt x="225" y="122"/>
                    <a:pt x="220" y="122"/>
                    <a:pt x="219" y="121"/>
                  </a:cubicBezTo>
                  <a:cubicBezTo>
                    <a:pt x="218" y="120"/>
                    <a:pt x="222" y="117"/>
                    <a:pt x="220" y="117"/>
                  </a:cubicBezTo>
                  <a:cubicBezTo>
                    <a:pt x="216" y="114"/>
                    <a:pt x="211" y="112"/>
                    <a:pt x="207" y="109"/>
                  </a:cubicBezTo>
                  <a:cubicBezTo>
                    <a:pt x="202" y="100"/>
                    <a:pt x="203" y="95"/>
                    <a:pt x="193" y="91"/>
                  </a:cubicBezTo>
                  <a:cubicBezTo>
                    <a:pt x="185" y="81"/>
                    <a:pt x="218" y="74"/>
                    <a:pt x="225" y="73"/>
                  </a:cubicBezTo>
                  <a:cubicBezTo>
                    <a:pt x="231" y="65"/>
                    <a:pt x="225" y="63"/>
                    <a:pt x="237" y="66"/>
                  </a:cubicBezTo>
                  <a:cubicBezTo>
                    <a:pt x="241" y="71"/>
                    <a:pt x="243" y="73"/>
                    <a:pt x="249" y="75"/>
                  </a:cubicBezTo>
                  <a:cubicBezTo>
                    <a:pt x="250" y="68"/>
                    <a:pt x="253" y="70"/>
                    <a:pt x="259" y="67"/>
                  </a:cubicBezTo>
                  <a:cubicBezTo>
                    <a:pt x="267" y="70"/>
                    <a:pt x="273" y="70"/>
                    <a:pt x="280" y="75"/>
                  </a:cubicBezTo>
                  <a:cubicBezTo>
                    <a:pt x="286" y="86"/>
                    <a:pt x="294" y="80"/>
                    <a:pt x="307" y="79"/>
                  </a:cubicBezTo>
                  <a:cubicBezTo>
                    <a:pt x="315" y="69"/>
                    <a:pt x="312" y="65"/>
                    <a:pt x="307" y="54"/>
                  </a:cubicBezTo>
                  <a:cubicBezTo>
                    <a:pt x="309" y="47"/>
                    <a:pt x="311" y="46"/>
                    <a:pt x="318" y="45"/>
                  </a:cubicBezTo>
                  <a:cubicBezTo>
                    <a:pt x="324" y="40"/>
                    <a:pt x="328" y="43"/>
                    <a:pt x="336" y="45"/>
                  </a:cubicBezTo>
                  <a:cubicBezTo>
                    <a:pt x="363" y="42"/>
                    <a:pt x="345" y="45"/>
                    <a:pt x="358" y="35"/>
                  </a:cubicBezTo>
                  <a:cubicBezTo>
                    <a:pt x="362" y="29"/>
                    <a:pt x="367" y="27"/>
                    <a:pt x="364" y="21"/>
                  </a:cubicBezTo>
                  <a:cubicBezTo>
                    <a:pt x="366" y="15"/>
                    <a:pt x="364" y="15"/>
                    <a:pt x="369" y="11"/>
                  </a:cubicBezTo>
                  <a:cubicBezTo>
                    <a:pt x="371" y="4"/>
                    <a:pt x="375" y="5"/>
                    <a:pt x="375" y="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3" name="Freeform 53"/>
            <p:cNvSpPr>
              <a:spLocks/>
            </p:cNvSpPr>
            <p:nvPr/>
          </p:nvSpPr>
          <p:spPr bwMode="auto">
            <a:xfrm>
              <a:off x="8462" y="10343"/>
              <a:ext cx="1146" cy="1053"/>
            </a:xfrm>
            <a:custGeom>
              <a:avLst/>
              <a:gdLst/>
              <a:ahLst/>
              <a:cxnLst>
                <a:cxn ang="0">
                  <a:pos x="312" y="13"/>
                </a:cxn>
                <a:cxn ang="0">
                  <a:pos x="348" y="25"/>
                </a:cxn>
                <a:cxn ang="0">
                  <a:pos x="420" y="13"/>
                </a:cxn>
                <a:cxn ang="0">
                  <a:pos x="454" y="70"/>
                </a:cxn>
                <a:cxn ang="0">
                  <a:pos x="427" y="91"/>
                </a:cxn>
                <a:cxn ang="0">
                  <a:pos x="429" y="136"/>
                </a:cxn>
                <a:cxn ang="0">
                  <a:pos x="474" y="178"/>
                </a:cxn>
                <a:cxn ang="0">
                  <a:pos x="532" y="166"/>
                </a:cxn>
                <a:cxn ang="0">
                  <a:pos x="541" y="191"/>
                </a:cxn>
                <a:cxn ang="0">
                  <a:pos x="556" y="204"/>
                </a:cxn>
                <a:cxn ang="0">
                  <a:pos x="573" y="237"/>
                </a:cxn>
                <a:cxn ang="0">
                  <a:pos x="547" y="262"/>
                </a:cxn>
                <a:cxn ang="0">
                  <a:pos x="520" y="250"/>
                </a:cxn>
                <a:cxn ang="0">
                  <a:pos x="478" y="228"/>
                </a:cxn>
                <a:cxn ang="0">
                  <a:pos x="483" y="256"/>
                </a:cxn>
                <a:cxn ang="0">
                  <a:pos x="469" y="289"/>
                </a:cxn>
                <a:cxn ang="0">
                  <a:pos x="459" y="325"/>
                </a:cxn>
                <a:cxn ang="0">
                  <a:pos x="429" y="355"/>
                </a:cxn>
                <a:cxn ang="0">
                  <a:pos x="466" y="397"/>
                </a:cxn>
                <a:cxn ang="0">
                  <a:pos x="499" y="404"/>
                </a:cxn>
                <a:cxn ang="0">
                  <a:pos x="517" y="469"/>
                </a:cxn>
                <a:cxn ang="0">
                  <a:pos x="487" y="505"/>
                </a:cxn>
                <a:cxn ang="0">
                  <a:pos x="463" y="510"/>
                </a:cxn>
                <a:cxn ang="0">
                  <a:pos x="433" y="526"/>
                </a:cxn>
                <a:cxn ang="0">
                  <a:pos x="396" y="489"/>
                </a:cxn>
                <a:cxn ang="0">
                  <a:pos x="340" y="501"/>
                </a:cxn>
                <a:cxn ang="0">
                  <a:pos x="327" y="453"/>
                </a:cxn>
                <a:cxn ang="0">
                  <a:pos x="298" y="445"/>
                </a:cxn>
                <a:cxn ang="0">
                  <a:pos x="253" y="441"/>
                </a:cxn>
                <a:cxn ang="0">
                  <a:pos x="180" y="441"/>
                </a:cxn>
                <a:cxn ang="0">
                  <a:pos x="151" y="436"/>
                </a:cxn>
                <a:cxn ang="0">
                  <a:pos x="96" y="406"/>
                </a:cxn>
                <a:cxn ang="0">
                  <a:pos x="54" y="369"/>
                </a:cxn>
                <a:cxn ang="0">
                  <a:pos x="27" y="304"/>
                </a:cxn>
                <a:cxn ang="0">
                  <a:pos x="4" y="237"/>
                </a:cxn>
                <a:cxn ang="0">
                  <a:pos x="19" y="214"/>
                </a:cxn>
                <a:cxn ang="0">
                  <a:pos x="90" y="183"/>
                </a:cxn>
                <a:cxn ang="0">
                  <a:pos x="132" y="165"/>
                </a:cxn>
                <a:cxn ang="0">
                  <a:pos x="132" y="167"/>
                </a:cxn>
                <a:cxn ang="0">
                  <a:pos x="136" y="159"/>
                </a:cxn>
                <a:cxn ang="0">
                  <a:pos x="171" y="139"/>
                </a:cxn>
                <a:cxn ang="0">
                  <a:pos x="246" y="126"/>
                </a:cxn>
                <a:cxn ang="0">
                  <a:pos x="268" y="58"/>
                </a:cxn>
                <a:cxn ang="0">
                  <a:pos x="282" y="0"/>
                </a:cxn>
              </a:cxnLst>
              <a:rect l="0" t="0" r="r" b="b"/>
              <a:pathLst>
                <a:path w="573" h="526">
                  <a:moveTo>
                    <a:pt x="282" y="0"/>
                  </a:moveTo>
                  <a:cubicBezTo>
                    <a:pt x="295" y="10"/>
                    <a:pt x="291" y="9"/>
                    <a:pt x="312" y="13"/>
                  </a:cubicBezTo>
                  <a:cubicBezTo>
                    <a:pt x="323" y="18"/>
                    <a:pt x="306" y="11"/>
                    <a:pt x="330" y="16"/>
                  </a:cubicBezTo>
                  <a:cubicBezTo>
                    <a:pt x="336" y="17"/>
                    <a:pt x="341" y="24"/>
                    <a:pt x="348" y="25"/>
                  </a:cubicBezTo>
                  <a:cubicBezTo>
                    <a:pt x="365" y="22"/>
                    <a:pt x="382" y="20"/>
                    <a:pt x="399" y="18"/>
                  </a:cubicBezTo>
                  <a:cubicBezTo>
                    <a:pt x="416" y="15"/>
                    <a:pt x="409" y="17"/>
                    <a:pt x="420" y="13"/>
                  </a:cubicBezTo>
                  <a:cubicBezTo>
                    <a:pt x="441" y="18"/>
                    <a:pt x="427" y="45"/>
                    <a:pt x="453" y="49"/>
                  </a:cubicBezTo>
                  <a:cubicBezTo>
                    <a:pt x="457" y="56"/>
                    <a:pt x="458" y="62"/>
                    <a:pt x="454" y="70"/>
                  </a:cubicBezTo>
                  <a:cubicBezTo>
                    <a:pt x="453" y="77"/>
                    <a:pt x="445" y="80"/>
                    <a:pt x="439" y="84"/>
                  </a:cubicBezTo>
                  <a:cubicBezTo>
                    <a:pt x="435" y="89"/>
                    <a:pt x="433" y="90"/>
                    <a:pt x="427" y="91"/>
                  </a:cubicBezTo>
                  <a:cubicBezTo>
                    <a:pt x="420" y="97"/>
                    <a:pt x="415" y="104"/>
                    <a:pt x="408" y="109"/>
                  </a:cubicBezTo>
                  <a:cubicBezTo>
                    <a:pt x="399" y="130"/>
                    <a:pt x="409" y="132"/>
                    <a:pt x="429" y="136"/>
                  </a:cubicBezTo>
                  <a:cubicBezTo>
                    <a:pt x="439" y="143"/>
                    <a:pt x="444" y="147"/>
                    <a:pt x="451" y="157"/>
                  </a:cubicBezTo>
                  <a:cubicBezTo>
                    <a:pt x="454" y="169"/>
                    <a:pt x="462" y="176"/>
                    <a:pt x="474" y="178"/>
                  </a:cubicBezTo>
                  <a:cubicBezTo>
                    <a:pt x="494" y="177"/>
                    <a:pt x="502" y="177"/>
                    <a:pt x="519" y="174"/>
                  </a:cubicBezTo>
                  <a:cubicBezTo>
                    <a:pt x="524" y="172"/>
                    <a:pt x="528" y="169"/>
                    <a:pt x="532" y="166"/>
                  </a:cubicBezTo>
                  <a:cubicBezTo>
                    <a:pt x="536" y="173"/>
                    <a:pt x="537" y="174"/>
                    <a:pt x="535" y="182"/>
                  </a:cubicBezTo>
                  <a:cubicBezTo>
                    <a:pt x="536" y="186"/>
                    <a:pt x="540" y="189"/>
                    <a:pt x="541" y="191"/>
                  </a:cubicBezTo>
                  <a:cubicBezTo>
                    <a:pt x="542" y="193"/>
                    <a:pt x="541" y="194"/>
                    <a:pt x="543" y="196"/>
                  </a:cubicBezTo>
                  <a:cubicBezTo>
                    <a:pt x="547" y="199"/>
                    <a:pt x="551" y="202"/>
                    <a:pt x="556" y="204"/>
                  </a:cubicBezTo>
                  <a:cubicBezTo>
                    <a:pt x="559" y="210"/>
                    <a:pt x="563" y="216"/>
                    <a:pt x="567" y="222"/>
                  </a:cubicBezTo>
                  <a:cubicBezTo>
                    <a:pt x="568" y="228"/>
                    <a:pt x="570" y="231"/>
                    <a:pt x="573" y="237"/>
                  </a:cubicBezTo>
                  <a:cubicBezTo>
                    <a:pt x="570" y="246"/>
                    <a:pt x="566" y="247"/>
                    <a:pt x="558" y="253"/>
                  </a:cubicBezTo>
                  <a:cubicBezTo>
                    <a:pt x="555" y="259"/>
                    <a:pt x="554" y="261"/>
                    <a:pt x="547" y="262"/>
                  </a:cubicBezTo>
                  <a:cubicBezTo>
                    <a:pt x="542" y="264"/>
                    <a:pt x="537" y="265"/>
                    <a:pt x="532" y="267"/>
                  </a:cubicBezTo>
                  <a:cubicBezTo>
                    <a:pt x="527" y="263"/>
                    <a:pt x="524" y="256"/>
                    <a:pt x="520" y="250"/>
                  </a:cubicBezTo>
                  <a:cubicBezTo>
                    <a:pt x="518" y="239"/>
                    <a:pt x="517" y="233"/>
                    <a:pt x="505" y="231"/>
                  </a:cubicBezTo>
                  <a:cubicBezTo>
                    <a:pt x="493" y="225"/>
                    <a:pt x="497" y="226"/>
                    <a:pt x="478" y="228"/>
                  </a:cubicBezTo>
                  <a:cubicBezTo>
                    <a:pt x="475" y="232"/>
                    <a:pt x="472" y="237"/>
                    <a:pt x="469" y="241"/>
                  </a:cubicBezTo>
                  <a:cubicBezTo>
                    <a:pt x="472" y="248"/>
                    <a:pt x="477" y="252"/>
                    <a:pt x="483" y="256"/>
                  </a:cubicBezTo>
                  <a:cubicBezTo>
                    <a:pt x="487" y="262"/>
                    <a:pt x="491" y="268"/>
                    <a:pt x="495" y="274"/>
                  </a:cubicBezTo>
                  <a:cubicBezTo>
                    <a:pt x="492" y="287"/>
                    <a:pt x="481" y="287"/>
                    <a:pt x="469" y="289"/>
                  </a:cubicBezTo>
                  <a:cubicBezTo>
                    <a:pt x="465" y="296"/>
                    <a:pt x="464" y="302"/>
                    <a:pt x="460" y="309"/>
                  </a:cubicBezTo>
                  <a:cubicBezTo>
                    <a:pt x="459" y="317"/>
                    <a:pt x="457" y="318"/>
                    <a:pt x="459" y="325"/>
                  </a:cubicBezTo>
                  <a:cubicBezTo>
                    <a:pt x="454" y="344"/>
                    <a:pt x="438" y="344"/>
                    <a:pt x="421" y="346"/>
                  </a:cubicBezTo>
                  <a:cubicBezTo>
                    <a:pt x="420" y="353"/>
                    <a:pt x="422" y="354"/>
                    <a:pt x="429" y="355"/>
                  </a:cubicBezTo>
                  <a:cubicBezTo>
                    <a:pt x="439" y="360"/>
                    <a:pt x="449" y="370"/>
                    <a:pt x="453" y="381"/>
                  </a:cubicBezTo>
                  <a:cubicBezTo>
                    <a:pt x="458" y="388"/>
                    <a:pt x="460" y="393"/>
                    <a:pt x="466" y="397"/>
                  </a:cubicBezTo>
                  <a:cubicBezTo>
                    <a:pt x="472" y="401"/>
                    <a:pt x="482" y="402"/>
                    <a:pt x="487" y="403"/>
                  </a:cubicBezTo>
                  <a:cubicBezTo>
                    <a:pt x="492" y="405"/>
                    <a:pt x="494" y="402"/>
                    <a:pt x="499" y="404"/>
                  </a:cubicBezTo>
                  <a:cubicBezTo>
                    <a:pt x="514" y="399"/>
                    <a:pt x="518" y="411"/>
                    <a:pt x="525" y="421"/>
                  </a:cubicBezTo>
                  <a:cubicBezTo>
                    <a:pt x="524" y="436"/>
                    <a:pt x="524" y="455"/>
                    <a:pt x="517" y="469"/>
                  </a:cubicBezTo>
                  <a:cubicBezTo>
                    <a:pt x="516" y="477"/>
                    <a:pt x="514" y="477"/>
                    <a:pt x="507" y="480"/>
                  </a:cubicBezTo>
                  <a:cubicBezTo>
                    <a:pt x="485" y="475"/>
                    <a:pt x="497" y="492"/>
                    <a:pt x="487" y="505"/>
                  </a:cubicBezTo>
                  <a:cubicBezTo>
                    <a:pt x="486" y="512"/>
                    <a:pt x="483" y="510"/>
                    <a:pt x="477" y="514"/>
                  </a:cubicBezTo>
                  <a:cubicBezTo>
                    <a:pt x="474" y="522"/>
                    <a:pt x="471" y="512"/>
                    <a:pt x="463" y="510"/>
                  </a:cubicBezTo>
                  <a:cubicBezTo>
                    <a:pt x="457" y="507"/>
                    <a:pt x="455" y="510"/>
                    <a:pt x="450" y="514"/>
                  </a:cubicBezTo>
                  <a:cubicBezTo>
                    <a:pt x="447" y="522"/>
                    <a:pt x="441" y="525"/>
                    <a:pt x="433" y="526"/>
                  </a:cubicBezTo>
                  <a:cubicBezTo>
                    <a:pt x="406" y="524"/>
                    <a:pt x="431" y="522"/>
                    <a:pt x="415" y="519"/>
                  </a:cubicBezTo>
                  <a:cubicBezTo>
                    <a:pt x="413" y="507"/>
                    <a:pt x="403" y="499"/>
                    <a:pt x="396" y="489"/>
                  </a:cubicBezTo>
                  <a:cubicBezTo>
                    <a:pt x="374" y="490"/>
                    <a:pt x="373" y="493"/>
                    <a:pt x="357" y="496"/>
                  </a:cubicBezTo>
                  <a:cubicBezTo>
                    <a:pt x="351" y="498"/>
                    <a:pt x="346" y="499"/>
                    <a:pt x="340" y="501"/>
                  </a:cubicBezTo>
                  <a:cubicBezTo>
                    <a:pt x="330" y="498"/>
                    <a:pt x="329" y="490"/>
                    <a:pt x="325" y="481"/>
                  </a:cubicBezTo>
                  <a:cubicBezTo>
                    <a:pt x="324" y="469"/>
                    <a:pt x="320" y="462"/>
                    <a:pt x="327" y="453"/>
                  </a:cubicBezTo>
                  <a:cubicBezTo>
                    <a:pt x="328" y="446"/>
                    <a:pt x="326" y="445"/>
                    <a:pt x="319" y="444"/>
                  </a:cubicBezTo>
                  <a:cubicBezTo>
                    <a:pt x="313" y="441"/>
                    <a:pt x="298" y="445"/>
                    <a:pt x="298" y="445"/>
                  </a:cubicBezTo>
                  <a:cubicBezTo>
                    <a:pt x="289" y="452"/>
                    <a:pt x="280" y="446"/>
                    <a:pt x="271" y="444"/>
                  </a:cubicBezTo>
                  <a:cubicBezTo>
                    <a:pt x="265" y="443"/>
                    <a:pt x="253" y="441"/>
                    <a:pt x="253" y="441"/>
                  </a:cubicBezTo>
                  <a:cubicBezTo>
                    <a:pt x="242" y="435"/>
                    <a:pt x="226" y="437"/>
                    <a:pt x="214" y="433"/>
                  </a:cubicBezTo>
                  <a:cubicBezTo>
                    <a:pt x="203" y="437"/>
                    <a:pt x="192" y="439"/>
                    <a:pt x="180" y="441"/>
                  </a:cubicBezTo>
                  <a:cubicBezTo>
                    <a:pt x="175" y="444"/>
                    <a:pt x="172" y="447"/>
                    <a:pt x="166" y="448"/>
                  </a:cubicBezTo>
                  <a:cubicBezTo>
                    <a:pt x="156" y="446"/>
                    <a:pt x="156" y="444"/>
                    <a:pt x="151" y="436"/>
                  </a:cubicBezTo>
                  <a:cubicBezTo>
                    <a:pt x="149" y="425"/>
                    <a:pt x="131" y="425"/>
                    <a:pt x="121" y="423"/>
                  </a:cubicBezTo>
                  <a:cubicBezTo>
                    <a:pt x="113" y="419"/>
                    <a:pt x="104" y="412"/>
                    <a:pt x="96" y="406"/>
                  </a:cubicBezTo>
                  <a:cubicBezTo>
                    <a:pt x="92" y="399"/>
                    <a:pt x="93" y="395"/>
                    <a:pt x="85" y="390"/>
                  </a:cubicBezTo>
                  <a:cubicBezTo>
                    <a:pt x="79" y="379"/>
                    <a:pt x="66" y="371"/>
                    <a:pt x="54" y="369"/>
                  </a:cubicBezTo>
                  <a:cubicBezTo>
                    <a:pt x="51" y="362"/>
                    <a:pt x="53" y="358"/>
                    <a:pt x="57" y="352"/>
                  </a:cubicBezTo>
                  <a:cubicBezTo>
                    <a:pt x="63" y="318"/>
                    <a:pt x="48" y="320"/>
                    <a:pt x="27" y="304"/>
                  </a:cubicBezTo>
                  <a:cubicBezTo>
                    <a:pt x="25" y="288"/>
                    <a:pt x="23" y="260"/>
                    <a:pt x="9" y="250"/>
                  </a:cubicBezTo>
                  <a:cubicBezTo>
                    <a:pt x="7" y="246"/>
                    <a:pt x="6" y="241"/>
                    <a:pt x="4" y="237"/>
                  </a:cubicBezTo>
                  <a:cubicBezTo>
                    <a:pt x="3" y="231"/>
                    <a:pt x="0" y="221"/>
                    <a:pt x="4" y="217"/>
                  </a:cubicBezTo>
                  <a:cubicBezTo>
                    <a:pt x="7" y="213"/>
                    <a:pt x="19" y="214"/>
                    <a:pt x="19" y="214"/>
                  </a:cubicBezTo>
                  <a:cubicBezTo>
                    <a:pt x="30" y="207"/>
                    <a:pt x="34" y="195"/>
                    <a:pt x="48" y="192"/>
                  </a:cubicBezTo>
                  <a:cubicBezTo>
                    <a:pt x="59" y="187"/>
                    <a:pt x="77" y="185"/>
                    <a:pt x="90" y="183"/>
                  </a:cubicBezTo>
                  <a:cubicBezTo>
                    <a:pt x="98" y="179"/>
                    <a:pt x="108" y="173"/>
                    <a:pt x="117" y="171"/>
                  </a:cubicBezTo>
                  <a:cubicBezTo>
                    <a:pt x="122" y="167"/>
                    <a:pt x="126" y="166"/>
                    <a:pt x="132" y="165"/>
                  </a:cubicBezTo>
                  <a:cubicBezTo>
                    <a:pt x="135" y="164"/>
                    <a:pt x="130" y="163"/>
                    <a:pt x="130" y="163"/>
                  </a:cubicBezTo>
                  <a:cubicBezTo>
                    <a:pt x="130" y="163"/>
                    <a:pt x="132" y="167"/>
                    <a:pt x="132" y="167"/>
                  </a:cubicBezTo>
                  <a:cubicBezTo>
                    <a:pt x="133" y="167"/>
                    <a:pt x="129" y="165"/>
                    <a:pt x="130" y="164"/>
                  </a:cubicBezTo>
                  <a:cubicBezTo>
                    <a:pt x="131" y="163"/>
                    <a:pt x="134" y="162"/>
                    <a:pt x="136" y="159"/>
                  </a:cubicBezTo>
                  <a:cubicBezTo>
                    <a:pt x="138" y="154"/>
                    <a:pt x="140" y="149"/>
                    <a:pt x="144" y="144"/>
                  </a:cubicBezTo>
                  <a:cubicBezTo>
                    <a:pt x="147" y="131"/>
                    <a:pt x="160" y="137"/>
                    <a:pt x="171" y="139"/>
                  </a:cubicBezTo>
                  <a:cubicBezTo>
                    <a:pt x="187" y="138"/>
                    <a:pt x="195" y="133"/>
                    <a:pt x="210" y="132"/>
                  </a:cubicBezTo>
                  <a:cubicBezTo>
                    <a:pt x="222" y="129"/>
                    <a:pt x="234" y="127"/>
                    <a:pt x="246" y="126"/>
                  </a:cubicBezTo>
                  <a:cubicBezTo>
                    <a:pt x="253" y="123"/>
                    <a:pt x="249" y="116"/>
                    <a:pt x="255" y="112"/>
                  </a:cubicBezTo>
                  <a:cubicBezTo>
                    <a:pt x="262" y="94"/>
                    <a:pt x="259" y="75"/>
                    <a:pt x="268" y="58"/>
                  </a:cubicBezTo>
                  <a:cubicBezTo>
                    <a:pt x="269" y="49"/>
                    <a:pt x="267" y="42"/>
                    <a:pt x="271" y="34"/>
                  </a:cubicBezTo>
                  <a:cubicBezTo>
                    <a:pt x="273" y="24"/>
                    <a:pt x="282" y="10"/>
                    <a:pt x="282" y="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4" name="Freeform 54"/>
            <p:cNvSpPr>
              <a:spLocks/>
            </p:cNvSpPr>
            <p:nvPr/>
          </p:nvSpPr>
          <p:spPr bwMode="auto">
            <a:xfrm>
              <a:off x="9297" y="10687"/>
              <a:ext cx="940" cy="1138"/>
            </a:xfrm>
            <a:custGeom>
              <a:avLst/>
              <a:gdLst/>
              <a:ahLst/>
              <a:cxnLst>
                <a:cxn ang="0">
                  <a:pos x="113" y="17"/>
                </a:cxn>
                <a:cxn ang="0">
                  <a:pos x="140" y="14"/>
                </a:cxn>
                <a:cxn ang="0">
                  <a:pos x="172" y="49"/>
                </a:cxn>
                <a:cxn ang="0">
                  <a:pos x="202" y="62"/>
                </a:cxn>
                <a:cxn ang="0">
                  <a:pos x="245" y="77"/>
                </a:cxn>
                <a:cxn ang="0">
                  <a:pos x="277" y="100"/>
                </a:cxn>
                <a:cxn ang="0">
                  <a:pos x="290" y="133"/>
                </a:cxn>
                <a:cxn ang="0">
                  <a:pos x="310" y="176"/>
                </a:cxn>
                <a:cxn ang="0">
                  <a:pos x="346" y="187"/>
                </a:cxn>
                <a:cxn ang="0">
                  <a:pos x="376" y="166"/>
                </a:cxn>
                <a:cxn ang="0">
                  <a:pos x="398" y="196"/>
                </a:cxn>
                <a:cxn ang="0">
                  <a:pos x="353" y="214"/>
                </a:cxn>
                <a:cxn ang="0">
                  <a:pos x="338" y="245"/>
                </a:cxn>
                <a:cxn ang="0">
                  <a:pos x="343" y="283"/>
                </a:cxn>
                <a:cxn ang="0">
                  <a:pos x="370" y="305"/>
                </a:cxn>
                <a:cxn ang="0">
                  <a:pos x="394" y="289"/>
                </a:cxn>
                <a:cxn ang="0">
                  <a:pos x="412" y="332"/>
                </a:cxn>
                <a:cxn ang="0">
                  <a:pos x="466" y="358"/>
                </a:cxn>
                <a:cxn ang="0">
                  <a:pos x="452" y="394"/>
                </a:cxn>
                <a:cxn ang="0">
                  <a:pos x="457" y="433"/>
                </a:cxn>
                <a:cxn ang="0">
                  <a:pos x="398" y="443"/>
                </a:cxn>
                <a:cxn ang="0">
                  <a:pos x="410" y="497"/>
                </a:cxn>
                <a:cxn ang="0">
                  <a:pos x="374" y="541"/>
                </a:cxn>
                <a:cxn ang="0">
                  <a:pos x="347" y="562"/>
                </a:cxn>
                <a:cxn ang="0">
                  <a:pos x="317" y="550"/>
                </a:cxn>
                <a:cxn ang="0">
                  <a:pos x="257" y="518"/>
                </a:cxn>
                <a:cxn ang="0">
                  <a:pos x="256" y="518"/>
                </a:cxn>
                <a:cxn ang="0">
                  <a:pos x="242" y="532"/>
                </a:cxn>
                <a:cxn ang="0">
                  <a:pos x="208" y="569"/>
                </a:cxn>
                <a:cxn ang="0">
                  <a:pos x="214" y="535"/>
                </a:cxn>
                <a:cxn ang="0">
                  <a:pos x="206" y="524"/>
                </a:cxn>
                <a:cxn ang="0">
                  <a:pos x="161" y="542"/>
                </a:cxn>
                <a:cxn ang="0">
                  <a:pos x="140" y="496"/>
                </a:cxn>
                <a:cxn ang="0">
                  <a:pos x="122" y="467"/>
                </a:cxn>
                <a:cxn ang="0">
                  <a:pos x="119" y="424"/>
                </a:cxn>
                <a:cxn ang="0">
                  <a:pos x="121" y="398"/>
                </a:cxn>
                <a:cxn ang="0">
                  <a:pos x="95" y="392"/>
                </a:cxn>
                <a:cxn ang="0">
                  <a:pos x="65" y="370"/>
                </a:cxn>
                <a:cxn ang="0">
                  <a:pos x="59" y="350"/>
                </a:cxn>
                <a:cxn ang="0">
                  <a:pos x="88" y="316"/>
                </a:cxn>
                <a:cxn ang="0">
                  <a:pos x="92" y="248"/>
                </a:cxn>
                <a:cxn ang="0">
                  <a:pos x="42" y="233"/>
                </a:cxn>
                <a:cxn ang="0">
                  <a:pos x="29" y="212"/>
                </a:cxn>
                <a:cxn ang="0">
                  <a:pos x="4" y="191"/>
                </a:cxn>
                <a:cxn ang="0">
                  <a:pos x="34" y="172"/>
                </a:cxn>
                <a:cxn ang="0">
                  <a:pos x="47" y="131"/>
                </a:cxn>
                <a:cxn ang="0">
                  <a:pos x="68" y="104"/>
                </a:cxn>
                <a:cxn ang="0">
                  <a:pos x="67" y="64"/>
                </a:cxn>
                <a:cxn ang="0">
                  <a:pos x="107" y="94"/>
                </a:cxn>
                <a:cxn ang="0">
                  <a:pos x="133" y="100"/>
                </a:cxn>
                <a:cxn ang="0">
                  <a:pos x="146" y="67"/>
                </a:cxn>
                <a:cxn ang="0">
                  <a:pos x="127" y="38"/>
                </a:cxn>
              </a:cxnLst>
              <a:rect l="0" t="0" r="r" b="b"/>
              <a:pathLst>
                <a:path w="470" h="569">
                  <a:moveTo>
                    <a:pt x="127" y="38"/>
                  </a:moveTo>
                  <a:cubicBezTo>
                    <a:pt x="123" y="30"/>
                    <a:pt x="116" y="25"/>
                    <a:pt x="113" y="17"/>
                  </a:cubicBezTo>
                  <a:cubicBezTo>
                    <a:pt x="116" y="0"/>
                    <a:pt x="111" y="3"/>
                    <a:pt x="121" y="1"/>
                  </a:cubicBezTo>
                  <a:cubicBezTo>
                    <a:pt x="131" y="8"/>
                    <a:pt x="126" y="13"/>
                    <a:pt x="140" y="14"/>
                  </a:cubicBezTo>
                  <a:cubicBezTo>
                    <a:pt x="143" y="20"/>
                    <a:pt x="145" y="23"/>
                    <a:pt x="151" y="26"/>
                  </a:cubicBezTo>
                  <a:cubicBezTo>
                    <a:pt x="153" y="34"/>
                    <a:pt x="164" y="44"/>
                    <a:pt x="172" y="49"/>
                  </a:cubicBezTo>
                  <a:cubicBezTo>
                    <a:pt x="176" y="54"/>
                    <a:pt x="178" y="55"/>
                    <a:pt x="184" y="56"/>
                  </a:cubicBezTo>
                  <a:cubicBezTo>
                    <a:pt x="190" y="59"/>
                    <a:pt x="196" y="61"/>
                    <a:pt x="202" y="62"/>
                  </a:cubicBezTo>
                  <a:cubicBezTo>
                    <a:pt x="217" y="70"/>
                    <a:pt x="199" y="67"/>
                    <a:pt x="230" y="70"/>
                  </a:cubicBezTo>
                  <a:cubicBezTo>
                    <a:pt x="236" y="73"/>
                    <a:pt x="238" y="76"/>
                    <a:pt x="245" y="77"/>
                  </a:cubicBezTo>
                  <a:cubicBezTo>
                    <a:pt x="251" y="81"/>
                    <a:pt x="257" y="84"/>
                    <a:pt x="263" y="88"/>
                  </a:cubicBezTo>
                  <a:cubicBezTo>
                    <a:pt x="266" y="93"/>
                    <a:pt x="271" y="98"/>
                    <a:pt x="277" y="100"/>
                  </a:cubicBezTo>
                  <a:cubicBezTo>
                    <a:pt x="278" y="106"/>
                    <a:pt x="280" y="113"/>
                    <a:pt x="283" y="119"/>
                  </a:cubicBezTo>
                  <a:cubicBezTo>
                    <a:pt x="284" y="126"/>
                    <a:pt x="289" y="126"/>
                    <a:pt x="290" y="133"/>
                  </a:cubicBezTo>
                  <a:cubicBezTo>
                    <a:pt x="288" y="145"/>
                    <a:pt x="281" y="167"/>
                    <a:pt x="296" y="170"/>
                  </a:cubicBezTo>
                  <a:cubicBezTo>
                    <a:pt x="301" y="172"/>
                    <a:pt x="304" y="175"/>
                    <a:pt x="310" y="176"/>
                  </a:cubicBezTo>
                  <a:cubicBezTo>
                    <a:pt x="315" y="180"/>
                    <a:pt x="319" y="181"/>
                    <a:pt x="325" y="182"/>
                  </a:cubicBezTo>
                  <a:cubicBezTo>
                    <a:pt x="331" y="185"/>
                    <a:pt x="339" y="185"/>
                    <a:pt x="346" y="187"/>
                  </a:cubicBezTo>
                  <a:cubicBezTo>
                    <a:pt x="354" y="184"/>
                    <a:pt x="357" y="179"/>
                    <a:pt x="364" y="175"/>
                  </a:cubicBezTo>
                  <a:cubicBezTo>
                    <a:pt x="368" y="169"/>
                    <a:pt x="369" y="167"/>
                    <a:pt x="376" y="166"/>
                  </a:cubicBezTo>
                  <a:cubicBezTo>
                    <a:pt x="382" y="163"/>
                    <a:pt x="388" y="162"/>
                    <a:pt x="394" y="161"/>
                  </a:cubicBezTo>
                  <a:cubicBezTo>
                    <a:pt x="417" y="165"/>
                    <a:pt x="420" y="187"/>
                    <a:pt x="398" y="196"/>
                  </a:cubicBezTo>
                  <a:cubicBezTo>
                    <a:pt x="389" y="208"/>
                    <a:pt x="374" y="198"/>
                    <a:pt x="362" y="196"/>
                  </a:cubicBezTo>
                  <a:cubicBezTo>
                    <a:pt x="358" y="201"/>
                    <a:pt x="355" y="208"/>
                    <a:pt x="353" y="214"/>
                  </a:cubicBezTo>
                  <a:cubicBezTo>
                    <a:pt x="352" y="219"/>
                    <a:pt x="350" y="224"/>
                    <a:pt x="349" y="229"/>
                  </a:cubicBezTo>
                  <a:cubicBezTo>
                    <a:pt x="351" y="240"/>
                    <a:pt x="349" y="243"/>
                    <a:pt x="338" y="245"/>
                  </a:cubicBezTo>
                  <a:cubicBezTo>
                    <a:pt x="331" y="248"/>
                    <a:pt x="329" y="248"/>
                    <a:pt x="328" y="256"/>
                  </a:cubicBezTo>
                  <a:cubicBezTo>
                    <a:pt x="336" y="267"/>
                    <a:pt x="329" y="280"/>
                    <a:pt x="343" y="283"/>
                  </a:cubicBezTo>
                  <a:cubicBezTo>
                    <a:pt x="347" y="288"/>
                    <a:pt x="352" y="293"/>
                    <a:pt x="358" y="295"/>
                  </a:cubicBezTo>
                  <a:cubicBezTo>
                    <a:pt x="362" y="301"/>
                    <a:pt x="362" y="304"/>
                    <a:pt x="370" y="305"/>
                  </a:cubicBezTo>
                  <a:cubicBezTo>
                    <a:pt x="379" y="303"/>
                    <a:pt x="374" y="301"/>
                    <a:pt x="382" y="296"/>
                  </a:cubicBezTo>
                  <a:cubicBezTo>
                    <a:pt x="383" y="287"/>
                    <a:pt x="386" y="286"/>
                    <a:pt x="394" y="289"/>
                  </a:cubicBezTo>
                  <a:cubicBezTo>
                    <a:pt x="395" y="295"/>
                    <a:pt x="395" y="299"/>
                    <a:pt x="392" y="305"/>
                  </a:cubicBezTo>
                  <a:cubicBezTo>
                    <a:pt x="389" y="318"/>
                    <a:pt x="399" y="329"/>
                    <a:pt x="412" y="332"/>
                  </a:cubicBezTo>
                  <a:cubicBezTo>
                    <a:pt x="420" y="338"/>
                    <a:pt x="431" y="348"/>
                    <a:pt x="442" y="350"/>
                  </a:cubicBezTo>
                  <a:cubicBezTo>
                    <a:pt x="449" y="356"/>
                    <a:pt x="457" y="356"/>
                    <a:pt x="466" y="358"/>
                  </a:cubicBezTo>
                  <a:cubicBezTo>
                    <a:pt x="467" y="365"/>
                    <a:pt x="470" y="367"/>
                    <a:pt x="467" y="373"/>
                  </a:cubicBezTo>
                  <a:cubicBezTo>
                    <a:pt x="465" y="383"/>
                    <a:pt x="461" y="389"/>
                    <a:pt x="452" y="394"/>
                  </a:cubicBezTo>
                  <a:cubicBezTo>
                    <a:pt x="450" y="396"/>
                    <a:pt x="446" y="397"/>
                    <a:pt x="445" y="400"/>
                  </a:cubicBezTo>
                  <a:cubicBezTo>
                    <a:pt x="443" y="414"/>
                    <a:pt x="445" y="426"/>
                    <a:pt x="457" y="433"/>
                  </a:cubicBezTo>
                  <a:cubicBezTo>
                    <a:pt x="466" y="444"/>
                    <a:pt x="453" y="440"/>
                    <a:pt x="446" y="439"/>
                  </a:cubicBezTo>
                  <a:cubicBezTo>
                    <a:pt x="431" y="441"/>
                    <a:pt x="414" y="442"/>
                    <a:pt x="398" y="443"/>
                  </a:cubicBezTo>
                  <a:cubicBezTo>
                    <a:pt x="396" y="451"/>
                    <a:pt x="409" y="461"/>
                    <a:pt x="412" y="469"/>
                  </a:cubicBezTo>
                  <a:cubicBezTo>
                    <a:pt x="414" y="479"/>
                    <a:pt x="417" y="487"/>
                    <a:pt x="410" y="497"/>
                  </a:cubicBezTo>
                  <a:cubicBezTo>
                    <a:pt x="408" y="509"/>
                    <a:pt x="399" y="520"/>
                    <a:pt x="389" y="526"/>
                  </a:cubicBezTo>
                  <a:cubicBezTo>
                    <a:pt x="384" y="533"/>
                    <a:pt x="381" y="537"/>
                    <a:pt x="374" y="541"/>
                  </a:cubicBezTo>
                  <a:cubicBezTo>
                    <a:pt x="370" y="547"/>
                    <a:pt x="365" y="552"/>
                    <a:pt x="359" y="556"/>
                  </a:cubicBezTo>
                  <a:cubicBezTo>
                    <a:pt x="358" y="565"/>
                    <a:pt x="355" y="564"/>
                    <a:pt x="347" y="562"/>
                  </a:cubicBezTo>
                  <a:cubicBezTo>
                    <a:pt x="338" y="555"/>
                    <a:pt x="343" y="554"/>
                    <a:pt x="329" y="553"/>
                  </a:cubicBezTo>
                  <a:cubicBezTo>
                    <a:pt x="316" y="547"/>
                    <a:pt x="338" y="557"/>
                    <a:pt x="317" y="550"/>
                  </a:cubicBezTo>
                  <a:cubicBezTo>
                    <a:pt x="308" y="547"/>
                    <a:pt x="303" y="540"/>
                    <a:pt x="293" y="538"/>
                  </a:cubicBezTo>
                  <a:cubicBezTo>
                    <a:pt x="281" y="532"/>
                    <a:pt x="269" y="525"/>
                    <a:pt x="257" y="518"/>
                  </a:cubicBezTo>
                  <a:cubicBezTo>
                    <a:pt x="256" y="517"/>
                    <a:pt x="256" y="514"/>
                    <a:pt x="254" y="514"/>
                  </a:cubicBezTo>
                  <a:cubicBezTo>
                    <a:pt x="253" y="514"/>
                    <a:pt x="256" y="517"/>
                    <a:pt x="256" y="518"/>
                  </a:cubicBezTo>
                  <a:cubicBezTo>
                    <a:pt x="256" y="520"/>
                    <a:pt x="255" y="522"/>
                    <a:pt x="254" y="523"/>
                  </a:cubicBezTo>
                  <a:cubicBezTo>
                    <a:pt x="251" y="527"/>
                    <a:pt x="246" y="530"/>
                    <a:pt x="242" y="532"/>
                  </a:cubicBezTo>
                  <a:cubicBezTo>
                    <a:pt x="236" y="540"/>
                    <a:pt x="230" y="551"/>
                    <a:pt x="221" y="556"/>
                  </a:cubicBezTo>
                  <a:cubicBezTo>
                    <a:pt x="217" y="561"/>
                    <a:pt x="213" y="565"/>
                    <a:pt x="208" y="569"/>
                  </a:cubicBezTo>
                  <a:cubicBezTo>
                    <a:pt x="202" y="561"/>
                    <a:pt x="201" y="557"/>
                    <a:pt x="205" y="548"/>
                  </a:cubicBezTo>
                  <a:cubicBezTo>
                    <a:pt x="206" y="540"/>
                    <a:pt x="207" y="539"/>
                    <a:pt x="214" y="535"/>
                  </a:cubicBezTo>
                  <a:cubicBezTo>
                    <a:pt x="216" y="526"/>
                    <a:pt x="219" y="533"/>
                    <a:pt x="221" y="524"/>
                  </a:cubicBezTo>
                  <a:cubicBezTo>
                    <a:pt x="219" y="513"/>
                    <a:pt x="214" y="522"/>
                    <a:pt x="206" y="524"/>
                  </a:cubicBezTo>
                  <a:cubicBezTo>
                    <a:pt x="197" y="529"/>
                    <a:pt x="186" y="529"/>
                    <a:pt x="176" y="530"/>
                  </a:cubicBezTo>
                  <a:cubicBezTo>
                    <a:pt x="168" y="534"/>
                    <a:pt x="170" y="541"/>
                    <a:pt x="161" y="542"/>
                  </a:cubicBezTo>
                  <a:cubicBezTo>
                    <a:pt x="157" y="537"/>
                    <a:pt x="154" y="530"/>
                    <a:pt x="152" y="524"/>
                  </a:cubicBezTo>
                  <a:cubicBezTo>
                    <a:pt x="150" y="514"/>
                    <a:pt x="146" y="504"/>
                    <a:pt x="140" y="496"/>
                  </a:cubicBezTo>
                  <a:cubicBezTo>
                    <a:pt x="139" y="489"/>
                    <a:pt x="137" y="482"/>
                    <a:pt x="130" y="479"/>
                  </a:cubicBezTo>
                  <a:cubicBezTo>
                    <a:pt x="127" y="474"/>
                    <a:pt x="124" y="472"/>
                    <a:pt x="122" y="467"/>
                  </a:cubicBezTo>
                  <a:cubicBezTo>
                    <a:pt x="121" y="460"/>
                    <a:pt x="121" y="453"/>
                    <a:pt x="115" y="448"/>
                  </a:cubicBezTo>
                  <a:cubicBezTo>
                    <a:pt x="111" y="437"/>
                    <a:pt x="108" y="432"/>
                    <a:pt x="119" y="424"/>
                  </a:cubicBezTo>
                  <a:cubicBezTo>
                    <a:pt x="123" y="417"/>
                    <a:pt x="126" y="421"/>
                    <a:pt x="128" y="413"/>
                  </a:cubicBezTo>
                  <a:cubicBezTo>
                    <a:pt x="127" y="406"/>
                    <a:pt x="127" y="402"/>
                    <a:pt x="121" y="398"/>
                  </a:cubicBezTo>
                  <a:cubicBezTo>
                    <a:pt x="118" y="393"/>
                    <a:pt x="115" y="391"/>
                    <a:pt x="110" y="388"/>
                  </a:cubicBezTo>
                  <a:cubicBezTo>
                    <a:pt x="105" y="389"/>
                    <a:pt x="100" y="391"/>
                    <a:pt x="95" y="392"/>
                  </a:cubicBezTo>
                  <a:cubicBezTo>
                    <a:pt x="84" y="391"/>
                    <a:pt x="82" y="386"/>
                    <a:pt x="73" y="380"/>
                  </a:cubicBezTo>
                  <a:cubicBezTo>
                    <a:pt x="70" y="374"/>
                    <a:pt x="72" y="371"/>
                    <a:pt x="65" y="370"/>
                  </a:cubicBezTo>
                  <a:cubicBezTo>
                    <a:pt x="59" y="367"/>
                    <a:pt x="57" y="368"/>
                    <a:pt x="53" y="362"/>
                  </a:cubicBezTo>
                  <a:cubicBezTo>
                    <a:pt x="52" y="355"/>
                    <a:pt x="52" y="353"/>
                    <a:pt x="59" y="350"/>
                  </a:cubicBezTo>
                  <a:cubicBezTo>
                    <a:pt x="63" y="344"/>
                    <a:pt x="66" y="338"/>
                    <a:pt x="70" y="332"/>
                  </a:cubicBezTo>
                  <a:cubicBezTo>
                    <a:pt x="72" y="321"/>
                    <a:pt x="77" y="318"/>
                    <a:pt x="88" y="316"/>
                  </a:cubicBezTo>
                  <a:cubicBezTo>
                    <a:pt x="95" y="313"/>
                    <a:pt x="96" y="306"/>
                    <a:pt x="101" y="301"/>
                  </a:cubicBezTo>
                  <a:cubicBezTo>
                    <a:pt x="107" y="285"/>
                    <a:pt x="111" y="256"/>
                    <a:pt x="92" y="248"/>
                  </a:cubicBezTo>
                  <a:cubicBezTo>
                    <a:pt x="84" y="238"/>
                    <a:pt x="71" y="243"/>
                    <a:pt x="59" y="241"/>
                  </a:cubicBezTo>
                  <a:cubicBezTo>
                    <a:pt x="50" y="238"/>
                    <a:pt x="46" y="235"/>
                    <a:pt x="42" y="233"/>
                  </a:cubicBezTo>
                  <a:cubicBezTo>
                    <a:pt x="38" y="231"/>
                    <a:pt x="37" y="230"/>
                    <a:pt x="35" y="227"/>
                  </a:cubicBezTo>
                  <a:cubicBezTo>
                    <a:pt x="34" y="222"/>
                    <a:pt x="33" y="216"/>
                    <a:pt x="29" y="212"/>
                  </a:cubicBezTo>
                  <a:cubicBezTo>
                    <a:pt x="26" y="209"/>
                    <a:pt x="20" y="205"/>
                    <a:pt x="20" y="205"/>
                  </a:cubicBezTo>
                  <a:cubicBezTo>
                    <a:pt x="16" y="198"/>
                    <a:pt x="10" y="196"/>
                    <a:pt x="4" y="191"/>
                  </a:cubicBezTo>
                  <a:cubicBezTo>
                    <a:pt x="0" y="184"/>
                    <a:pt x="10" y="182"/>
                    <a:pt x="16" y="181"/>
                  </a:cubicBezTo>
                  <a:cubicBezTo>
                    <a:pt x="22" y="178"/>
                    <a:pt x="27" y="173"/>
                    <a:pt x="34" y="172"/>
                  </a:cubicBezTo>
                  <a:cubicBezTo>
                    <a:pt x="37" y="167"/>
                    <a:pt x="37" y="162"/>
                    <a:pt x="40" y="157"/>
                  </a:cubicBezTo>
                  <a:cubicBezTo>
                    <a:pt x="41" y="145"/>
                    <a:pt x="38" y="138"/>
                    <a:pt x="47" y="131"/>
                  </a:cubicBezTo>
                  <a:cubicBezTo>
                    <a:pt x="51" y="122"/>
                    <a:pt x="59" y="122"/>
                    <a:pt x="68" y="121"/>
                  </a:cubicBezTo>
                  <a:cubicBezTo>
                    <a:pt x="77" y="117"/>
                    <a:pt x="76" y="109"/>
                    <a:pt x="68" y="104"/>
                  </a:cubicBezTo>
                  <a:cubicBezTo>
                    <a:pt x="64" y="98"/>
                    <a:pt x="58" y="89"/>
                    <a:pt x="52" y="86"/>
                  </a:cubicBezTo>
                  <a:cubicBezTo>
                    <a:pt x="43" y="74"/>
                    <a:pt x="56" y="65"/>
                    <a:pt x="67" y="64"/>
                  </a:cubicBezTo>
                  <a:cubicBezTo>
                    <a:pt x="88" y="65"/>
                    <a:pt x="85" y="64"/>
                    <a:pt x="97" y="76"/>
                  </a:cubicBezTo>
                  <a:cubicBezTo>
                    <a:pt x="98" y="84"/>
                    <a:pt x="99" y="90"/>
                    <a:pt x="107" y="94"/>
                  </a:cubicBezTo>
                  <a:cubicBezTo>
                    <a:pt x="110" y="99"/>
                    <a:pt x="114" y="101"/>
                    <a:pt x="119" y="104"/>
                  </a:cubicBezTo>
                  <a:cubicBezTo>
                    <a:pt x="124" y="103"/>
                    <a:pt x="128" y="101"/>
                    <a:pt x="133" y="100"/>
                  </a:cubicBezTo>
                  <a:cubicBezTo>
                    <a:pt x="137" y="97"/>
                    <a:pt x="142" y="94"/>
                    <a:pt x="146" y="91"/>
                  </a:cubicBezTo>
                  <a:cubicBezTo>
                    <a:pt x="150" y="82"/>
                    <a:pt x="153" y="77"/>
                    <a:pt x="146" y="67"/>
                  </a:cubicBezTo>
                  <a:cubicBezTo>
                    <a:pt x="145" y="60"/>
                    <a:pt x="146" y="51"/>
                    <a:pt x="140" y="46"/>
                  </a:cubicBezTo>
                  <a:cubicBezTo>
                    <a:pt x="136" y="43"/>
                    <a:pt x="127" y="38"/>
                    <a:pt x="127" y="38"/>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5" name="Freeform 55"/>
            <p:cNvSpPr>
              <a:spLocks/>
            </p:cNvSpPr>
            <p:nvPr/>
          </p:nvSpPr>
          <p:spPr bwMode="auto">
            <a:xfrm>
              <a:off x="8048" y="11022"/>
              <a:ext cx="1502" cy="906"/>
            </a:xfrm>
            <a:custGeom>
              <a:avLst/>
              <a:gdLst/>
              <a:ahLst/>
              <a:cxnLst>
                <a:cxn ang="0">
                  <a:pos x="244" y="17"/>
                </a:cxn>
                <a:cxn ang="0">
                  <a:pos x="314" y="66"/>
                </a:cxn>
                <a:cxn ang="0">
                  <a:pos x="332" y="86"/>
                </a:cxn>
                <a:cxn ang="0">
                  <a:pos x="395" y="74"/>
                </a:cxn>
                <a:cxn ang="0">
                  <a:pos x="451" y="84"/>
                </a:cxn>
                <a:cxn ang="0">
                  <a:pos x="487" y="84"/>
                </a:cxn>
                <a:cxn ang="0">
                  <a:pos x="494" y="99"/>
                </a:cxn>
                <a:cxn ang="0">
                  <a:pos x="511" y="135"/>
                </a:cxn>
                <a:cxn ang="0">
                  <a:pos x="575" y="140"/>
                </a:cxn>
                <a:cxn ang="0">
                  <a:pos x="631" y="150"/>
                </a:cxn>
                <a:cxn ang="0">
                  <a:pos x="655" y="171"/>
                </a:cxn>
                <a:cxn ang="0">
                  <a:pos x="676" y="189"/>
                </a:cxn>
                <a:cxn ang="0">
                  <a:pos x="700" y="191"/>
                </a:cxn>
                <a:cxn ang="0">
                  <a:pos x="710" y="221"/>
                </a:cxn>
                <a:cxn ang="0">
                  <a:pos x="709" y="255"/>
                </a:cxn>
                <a:cxn ang="0">
                  <a:pos x="730" y="300"/>
                </a:cxn>
                <a:cxn ang="0">
                  <a:pos x="751" y="345"/>
                </a:cxn>
                <a:cxn ang="0">
                  <a:pos x="704" y="351"/>
                </a:cxn>
                <a:cxn ang="0">
                  <a:pos x="677" y="375"/>
                </a:cxn>
                <a:cxn ang="0">
                  <a:pos x="635" y="378"/>
                </a:cxn>
                <a:cxn ang="0">
                  <a:pos x="578" y="401"/>
                </a:cxn>
                <a:cxn ang="0">
                  <a:pos x="553" y="425"/>
                </a:cxn>
                <a:cxn ang="0">
                  <a:pos x="539" y="444"/>
                </a:cxn>
                <a:cxn ang="0">
                  <a:pos x="509" y="431"/>
                </a:cxn>
                <a:cxn ang="0">
                  <a:pos x="497" y="366"/>
                </a:cxn>
                <a:cxn ang="0">
                  <a:pos x="467" y="393"/>
                </a:cxn>
                <a:cxn ang="0">
                  <a:pos x="437" y="377"/>
                </a:cxn>
                <a:cxn ang="0">
                  <a:pos x="407" y="393"/>
                </a:cxn>
                <a:cxn ang="0">
                  <a:pos x="398" y="387"/>
                </a:cxn>
                <a:cxn ang="0">
                  <a:pos x="361" y="392"/>
                </a:cxn>
                <a:cxn ang="0">
                  <a:pos x="320" y="371"/>
                </a:cxn>
                <a:cxn ang="0">
                  <a:pos x="287" y="362"/>
                </a:cxn>
                <a:cxn ang="0">
                  <a:pos x="257" y="344"/>
                </a:cxn>
                <a:cxn ang="0">
                  <a:pos x="205" y="342"/>
                </a:cxn>
                <a:cxn ang="0">
                  <a:pos x="200" y="398"/>
                </a:cxn>
                <a:cxn ang="0">
                  <a:pos x="170" y="386"/>
                </a:cxn>
                <a:cxn ang="0">
                  <a:pos x="116" y="393"/>
                </a:cxn>
                <a:cxn ang="0">
                  <a:pos x="82" y="446"/>
                </a:cxn>
                <a:cxn ang="0">
                  <a:pos x="32" y="407"/>
                </a:cxn>
                <a:cxn ang="0">
                  <a:pos x="5" y="344"/>
                </a:cxn>
                <a:cxn ang="0">
                  <a:pos x="16" y="305"/>
                </a:cxn>
                <a:cxn ang="0">
                  <a:pos x="122" y="281"/>
                </a:cxn>
                <a:cxn ang="0">
                  <a:pos x="161" y="267"/>
                </a:cxn>
                <a:cxn ang="0">
                  <a:pos x="154" y="198"/>
                </a:cxn>
                <a:cxn ang="0">
                  <a:pos x="119" y="176"/>
                </a:cxn>
                <a:cxn ang="0">
                  <a:pos x="107" y="158"/>
                </a:cxn>
                <a:cxn ang="0">
                  <a:pos x="97" y="125"/>
                </a:cxn>
                <a:cxn ang="0">
                  <a:pos x="98" y="75"/>
                </a:cxn>
                <a:cxn ang="0">
                  <a:pos x="136" y="54"/>
                </a:cxn>
                <a:cxn ang="0">
                  <a:pos x="124" y="42"/>
                </a:cxn>
                <a:cxn ang="0">
                  <a:pos x="106" y="33"/>
                </a:cxn>
                <a:cxn ang="0">
                  <a:pos x="134" y="11"/>
                </a:cxn>
                <a:cxn ang="0">
                  <a:pos x="226" y="8"/>
                </a:cxn>
              </a:cxnLst>
              <a:rect l="0" t="0" r="r" b="b"/>
              <a:pathLst>
                <a:path w="751" h="453">
                  <a:moveTo>
                    <a:pt x="226" y="8"/>
                  </a:moveTo>
                  <a:cubicBezTo>
                    <a:pt x="231" y="12"/>
                    <a:pt x="238" y="15"/>
                    <a:pt x="244" y="17"/>
                  </a:cubicBezTo>
                  <a:cubicBezTo>
                    <a:pt x="255" y="32"/>
                    <a:pt x="263" y="53"/>
                    <a:pt x="283" y="57"/>
                  </a:cubicBezTo>
                  <a:cubicBezTo>
                    <a:pt x="293" y="62"/>
                    <a:pt x="302" y="65"/>
                    <a:pt x="314" y="66"/>
                  </a:cubicBezTo>
                  <a:cubicBezTo>
                    <a:pt x="325" y="70"/>
                    <a:pt x="318" y="72"/>
                    <a:pt x="323" y="81"/>
                  </a:cubicBezTo>
                  <a:cubicBezTo>
                    <a:pt x="325" y="84"/>
                    <a:pt x="329" y="84"/>
                    <a:pt x="332" y="86"/>
                  </a:cubicBezTo>
                  <a:cubicBezTo>
                    <a:pt x="345" y="78"/>
                    <a:pt x="344" y="81"/>
                    <a:pt x="365" y="80"/>
                  </a:cubicBezTo>
                  <a:cubicBezTo>
                    <a:pt x="374" y="76"/>
                    <a:pt x="385" y="75"/>
                    <a:pt x="395" y="74"/>
                  </a:cubicBezTo>
                  <a:cubicBezTo>
                    <a:pt x="403" y="75"/>
                    <a:pt x="410" y="77"/>
                    <a:pt x="418" y="78"/>
                  </a:cubicBezTo>
                  <a:cubicBezTo>
                    <a:pt x="427" y="82"/>
                    <a:pt x="441" y="83"/>
                    <a:pt x="451" y="84"/>
                  </a:cubicBezTo>
                  <a:cubicBezTo>
                    <a:pt x="458" y="86"/>
                    <a:pt x="462" y="87"/>
                    <a:pt x="469" y="86"/>
                  </a:cubicBezTo>
                  <a:cubicBezTo>
                    <a:pt x="476" y="83"/>
                    <a:pt x="479" y="83"/>
                    <a:pt x="487" y="84"/>
                  </a:cubicBezTo>
                  <a:cubicBezTo>
                    <a:pt x="492" y="87"/>
                    <a:pt x="496" y="89"/>
                    <a:pt x="502" y="90"/>
                  </a:cubicBezTo>
                  <a:cubicBezTo>
                    <a:pt x="503" y="97"/>
                    <a:pt x="501" y="98"/>
                    <a:pt x="494" y="99"/>
                  </a:cubicBezTo>
                  <a:cubicBezTo>
                    <a:pt x="486" y="103"/>
                    <a:pt x="493" y="110"/>
                    <a:pt x="496" y="116"/>
                  </a:cubicBezTo>
                  <a:cubicBezTo>
                    <a:pt x="498" y="127"/>
                    <a:pt x="499" y="133"/>
                    <a:pt x="511" y="135"/>
                  </a:cubicBezTo>
                  <a:cubicBezTo>
                    <a:pt x="521" y="127"/>
                    <a:pt x="539" y="130"/>
                    <a:pt x="553" y="128"/>
                  </a:cubicBezTo>
                  <a:cubicBezTo>
                    <a:pt x="574" y="130"/>
                    <a:pt x="561" y="133"/>
                    <a:pt x="575" y="140"/>
                  </a:cubicBezTo>
                  <a:cubicBezTo>
                    <a:pt x="581" y="151"/>
                    <a:pt x="584" y="162"/>
                    <a:pt x="598" y="165"/>
                  </a:cubicBezTo>
                  <a:cubicBezTo>
                    <a:pt x="612" y="163"/>
                    <a:pt x="619" y="157"/>
                    <a:pt x="631" y="150"/>
                  </a:cubicBezTo>
                  <a:cubicBezTo>
                    <a:pt x="634" y="151"/>
                    <a:pt x="638" y="151"/>
                    <a:pt x="640" y="153"/>
                  </a:cubicBezTo>
                  <a:cubicBezTo>
                    <a:pt x="648" y="161"/>
                    <a:pt x="638" y="168"/>
                    <a:pt x="655" y="171"/>
                  </a:cubicBezTo>
                  <a:cubicBezTo>
                    <a:pt x="656" y="178"/>
                    <a:pt x="658" y="179"/>
                    <a:pt x="664" y="182"/>
                  </a:cubicBezTo>
                  <a:cubicBezTo>
                    <a:pt x="668" y="187"/>
                    <a:pt x="670" y="188"/>
                    <a:pt x="676" y="189"/>
                  </a:cubicBezTo>
                  <a:cubicBezTo>
                    <a:pt x="678" y="191"/>
                    <a:pt x="682" y="194"/>
                    <a:pt x="685" y="194"/>
                  </a:cubicBezTo>
                  <a:cubicBezTo>
                    <a:pt x="690" y="194"/>
                    <a:pt x="700" y="191"/>
                    <a:pt x="700" y="191"/>
                  </a:cubicBezTo>
                  <a:cubicBezTo>
                    <a:pt x="708" y="192"/>
                    <a:pt x="711" y="199"/>
                    <a:pt x="715" y="206"/>
                  </a:cubicBezTo>
                  <a:cubicBezTo>
                    <a:pt x="716" y="214"/>
                    <a:pt x="717" y="217"/>
                    <a:pt x="710" y="221"/>
                  </a:cubicBezTo>
                  <a:cubicBezTo>
                    <a:pt x="707" y="225"/>
                    <a:pt x="706" y="229"/>
                    <a:pt x="704" y="234"/>
                  </a:cubicBezTo>
                  <a:cubicBezTo>
                    <a:pt x="702" y="242"/>
                    <a:pt x="704" y="248"/>
                    <a:pt x="709" y="255"/>
                  </a:cubicBezTo>
                  <a:cubicBezTo>
                    <a:pt x="710" y="261"/>
                    <a:pt x="712" y="267"/>
                    <a:pt x="715" y="273"/>
                  </a:cubicBezTo>
                  <a:cubicBezTo>
                    <a:pt x="717" y="283"/>
                    <a:pt x="724" y="292"/>
                    <a:pt x="730" y="300"/>
                  </a:cubicBezTo>
                  <a:cubicBezTo>
                    <a:pt x="731" y="307"/>
                    <a:pt x="733" y="308"/>
                    <a:pt x="739" y="312"/>
                  </a:cubicBezTo>
                  <a:cubicBezTo>
                    <a:pt x="742" y="325"/>
                    <a:pt x="743" y="335"/>
                    <a:pt x="751" y="345"/>
                  </a:cubicBezTo>
                  <a:cubicBezTo>
                    <a:pt x="741" y="351"/>
                    <a:pt x="742" y="350"/>
                    <a:pt x="727" y="348"/>
                  </a:cubicBezTo>
                  <a:cubicBezTo>
                    <a:pt x="719" y="350"/>
                    <a:pt x="711" y="349"/>
                    <a:pt x="704" y="351"/>
                  </a:cubicBezTo>
                  <a:cubicBezTo>
                    <a:pt x="701" y="352"/>
                    <a:pt x="700" y="357"/>
                    <a:pt x="697" y="359"/>
                  </a:cubicBezTo>
                  <a:cubicBezTo>
                    <a:pt x="693" y="367"/>
                    <a:pt x="686" y="373"/>
                    <a:pt x="677" y="375"/>
                  </a:cubicBezTo>
                  <a:cubicBezTo>
                    <a:pt x="665" y="381"/>
                    <a:pt x="680" y="374"/>
                    <a:pt x="650" y="375"/>
                  </a:cubicBezTo>
                  <a:cubicBezTo>
                    <a:pt x="645" y="375"/>
                    <a:pt x="635" y="378"/>
                    <a:pt x="635" y="378"/>
                  </a:cubicBezTo>
                  <a:cubicBezTo>
                    <a:pt x="631" y="381"/>
                    <a:pt x="626" y="384"/>
                    <a:pt x="622" y="387"/>
                  </a:cubicBezTo>
                  <a:cubicBezTo>
                    <a:pt x="614" y="406"/>
                    <a:pt x="601" y="400"/>
                    <a:pt x="578" y="401"/>
                  </a:cubicBezTo>
                  <a:cubicBezTo>
                    <a:pt x="565" y="403"/>
                    <a:pt x="564" y="413"/>
                    <a:pt x="554" y="419"/>
                  </a:cubicBezTo>
                  <a:cubicBezTo>
                    <a:pt x="554" y="421"/>
                    <a:pt x="554" y="423"/>
                    <a:pt x="553" y="425"/>
                  </a:cubicBezTo>
                  <a:cubicBezTo>
                    <a:pt x="552" y="426"/>
                    <a:pt x="549" y="425"/>
                    <a:pt x="548" y="426"/>
                  </a:cubicBezTo>
                  <a:cubicBezTo>
                    <a:pt x="545" y="429"/>
                    <a:pt x="541" y="440"/>
                    <a:pt x="539" y="444"/>
                  </a:cubicBezTo>
                  <a:cubicBezTo>
                    <a:pt x="537" y="453"/>
                    <a:pt x="531" y="447"/>
                    <a:pt x="524" y="446"/>
                  </a:cubicBezTo>
                  <a:cubicBezTo>
                    <a:pt x="518" y="441"/>
                    <a:pt x="516" y="435"/>
                    <a:pt x="509" y="431"/>
                  </a:cubicBezTo>
                  <a:cubicBezTo>
                    <a:pt x="506" y="414"/>
                    <a:pt x="510" y="397"/>
                    <a:pt x="503" y="381"/>
                  </a:cubicBezTo>
                  <a:cubicBezTo>
                    <a:pt x="502" y="375"/>
                    <a:pt x="499" y="372"/>
                    <a:pt x="497" y="366"/>
                  </a:cubicBezTo>
                  <a:cubicBezTo>
                    <a:pt x="494" y="367"/>
                    <a:pt x="491" y="367"/>
                    <a:pt x="488" y="369"/>
                  </a:cubicBezTo>
                  <a:cubicBezTo>
                    <a:pt x="479" y="376"/>
                    <a:pt x="480" y="391"/>
                    <a:pt x="467" y="393"/>
                  </a:cubicBezTo>
                  <a:cubicBezTo>
                    <a:pt x="461" y="396"/>
                    <a:pt x="456" y="401"/>
                    <a:pt x="449" y="402"/>
                  </a:cubicBezTo>
                  <a:cubicBezTo>
                    <a:pt x="448" y="387"/>
                    <a:pt x="451" y="380"/>
                    <a:pt x="437" y="377"/>
                  </a:cubicBezTo>
                  <a:cubicBezTo>
                    <a:pt x="432" y="381"/>
                    <a:pt x="425" y="383"/>
                    <a:pt x="419" y="384"/>
                  </a:cubicBezTo>
                  <a:cubicBezTo>
                    <a:pt x="414" y="387"/>
                    <a:pt x="411" y="388"/>
                    <a:pt x="407" y="393"/>
                  </a:cubicBezTo>
                  <a:cubicBezTo>
                    <a:pt x="405" y="393"/>
                    <a:pt x="403" y="393"/>
                    <a:pt x="401" y="392"/>
                  </a:cubicBezTo>
                  <a:cubicBezTo>
                    <a:pt x="399" y="391"/>
                    <a:pt x="400" y="387"/>
                    <a:pt x="398" y="387"/>
                  </a:cubicBezTo>
                  <a:cubicBezTo>
                    <a:pt x="393" y="386"/>
                    <a:pt x="383" y="390"/>
                    <a:pt x="383" y="390"/>
                  </a:cubicBezTo>
                  <a:cubicBezTo>
                    <a:pt x="375" y="394"/>
                    <a:pt x="370" y="393"/>
                    <a:pt x="361" y="392"/>
                  </a:cubicBezTo>
                  <a:cubicBezTo>
                    <a:pt x="353" y="387"/>
                    <a:pt x="347" y="382"/>
                    <a:pt x="338" y="380"/>
                  </a:cubicBezTo>
                  <a:cubicBezTo>
                    <a:pt x="333" y="376"/>
                    <a:pt x="326" y="372"/>
                    <a:pt x="320" y="371"/>
                  </a:cubicBezTo>
                  <a:cubicBezTo>
                    <a:pt x="310" y="366"/>
                    <a:pt x="321" y="371"/>
                    <a:pt x="301" y="368"/>
                  </a:cubicBezTo>
                  <a:cubicBezTo>
                    <a:pt x="296" y="367"/>
                    <a:pt x="292" y="363"/>
                    <a:pt x="287" y="362"/>
                  </a:cubicBezTo>
                  <a:cubicBezTo>
                    <a:pt x="284" y="361"/>
                    <a:pt x="281" y="361"/>
                    <a:pt x="278" y="359"/>
                  </a:cubicBezTo>
                  <a:cubicBezTo>
                    <a:pt x="269" y="353"/>
                    <a:pt x="270" y="346"/>
                    <a:pt x="257" y="344"/>
                  </a:cubicBezTo>
                  <a:cubicBezTo>
                    <a:pt x="251" y="341"/>
                    <a:pt x="245" y="339"/>
                    <a:pt x="239" y="338"/>
                  </a:cubicBezTo>
                  <a:cubicBezTo>
                    <a:pt x="225" y="339"/>
                    <a:pt x="218" y="340"/>
                    <a:pt x="205" y="342"/>
                  </a:cubicBezTo>
                  <a:cubicBezTo>
                    <a:pt x="191" y="350"/>
                    <a:pt x="206" y="368"/>
                    <a:pt x="211" y="378"/>
                  </a:cubicBezTo>
                  <a:cubicBezTo>
                    <a:pt x="209" y="393"/>
                    <a:pt x="211" y="393"/>
                    <a:pt x="200" y="398"/>
                  </a:cubicBezTo>
                  <a:cubicBezTo>
                    <a:pt x="195" y="395"/>
                    <a:pt x="191" y="393"/>
                    <a:pt x="185" y="392"/>
                  </a:cubicBezTo>
                  <a:cubicBezTo>
                    <a:pt x="180" y="388"/>
                    <a:pt x="176" y="387"/>
                    <a:pt x="170" y="386"/>
                  </a:cubicBezTo>
                  <a:cubicBezTo>
                    <a:pt x="160" y="381"/>
                    <a:pt x="153" y="383"/>
                    <a:pt x="142" y="384"/>
                  </a:cubicBezTo>
                  <a:cubicBezTo>
                    <a:pt x="134" y="387"/>
                    <a:pt x="125" y="392"/>
                    <a:pt x="116" y="393"/>
                  </a:cubicBezTo>
                  <a:cubicBezTo>
                    <a:pt x="111" y="402"/>
                    <a:pt x="107" y="412"/>
                    <a:pt x="101" y="420"/>
                  </a:cubicBezTo>
                  <a:cubicBezTo>
                    <a:pt x="98" y="435"/>
                    <a:pt x="93" y="438"/>
                    <a:pt x="82" y="446"/>
                  </a:cubicBezTo>
                  <a:cubicBezTo>
                    <a:pt x="71" y="439"/>
                    <a:pt x="72" y="432"/>
                    <a:pt x="58" y="429"/>
                  </a:cubicBezTo>
                  <a:cubicBezTo>
                    <a:pt x="50" y="419"/>
                    <a:pt x="46" y="410"/>
                    <a:pt x="32" y="407"/>
                  </a:cubicBezTo>
                  <a:cubicBezTo>
                    <a:pt x="25" y="403"/>
                    <a:pt x="21" y="400"/>
                    <a:pt x="17" y="393"/>
                  </a:cubicBezTo>
                  <a:cubicBezTo>
                    <a:pt x="14" y="375"/>
                    <a:pt x="17" y="360"/>
                    <a:pt x="5" y="344"/>
                  </a:cubicBezTo>
                  <a:cubicBezTo>
                    <a:pt x="4" y="339"/>
                    <a:pt x="2" y="335"/>
                    <a:pt x="1" y="330"/>
                  </a:cubicBezTo>
                  <a:cubicBezTo>
                    <a:pt x="2" y="314"/>
                    <a:pt x="0" y="306"/>
                    <a:pt x="16" y="305"/>
                  </a:cubicBezTo>
                  <a:cubicBezTo>
                    <a:pt x="49" y="289"/>
                    <a:pt x="55" y="292"/>
                    <a:pt x="106" y="291"/>
                  </a:cubicBezTo>
                  <a:cubicBezTo>
                    <a:pt x="114" y="288"/>
                    <a:pt x="116" y="285"/>
                    <a:pt x="122" y="281"/>
                  </a:cubicBezTo>
                  <a:cubicBezTo>
                    <a:pt x="125" y="272"/>
                    <a:pt x="137" y="273"/>
                    <a:pt x="146" y="272"/>
                  </a:cubicBezTo>
                  <a:cubicBezTo>
                    <a:pt x="151" y="270"/>
                    <a:pt x="156" y="269"/>
                    <a:pt x="161" y="267"/>
                  </a:cubicBezTo>
                  <a:cubicBezTo>
                    <a:pt x="167" y="255"/>
                    <a:pt x="159" y="235"/>
                    <a:pt x="166" y="221"/>
                  </a:cubicBezTo>
                  <a:cubicBezTo>
                    <a:pt x="165" y="211"/>
                    <a:pt x="164" y="203"/>
                    <a:pt x="154" y="198"/>
                  </a:cubicBezTo>
                  <a:cubicBezTo>
                    <a:pt x="151" y="193"/>
                    <a:pt x="143" y="183"/>
                    <a:pt x="137" y="182"/>
                  </a:cubicBezTo>
                  <a:cubicBezTo>
                    <a:pt x="131" y="179"/>
                    <a:pt x="125" y="177"/>
                    <a:pt x="119" y="176"/>
                  </a:cubicBezTo>
                  <a:cubicBezTo>
                    <a:pt x="113" y="173"/>
                    <a:pt x="107" y="171"/>
                    <a:pt x="101" y="170"/>
                  </a:cubicBezTo>
                  <a:cubicBezTo>
                    <a:pt x="100" y="163"/>
                    <a:pt x="102" y="162"/>
                    <a:pt x="107" y="158"/>
                  </a:cubicBezTo>
                  <a:cubicBezTo>
                    <a:pt x="111" y="152"/>
                    <a:pt x="110" y="149"/>
                    <a:pt x="106" y="143"/>
                  </a:cubicBezTo>
                  <a:cubicBezTo>
                    <a:pt x="104" y="134"/>
                    <a:pt x="108" y="127"/>
                    <a:pt x="97" y="125"/>
                  </a:cubicBezTo>
                  <a:cubicBezTo>
                    <a:pt x="96" y="119"/>
                    <a:pt x="90" y="105"/>
                    <a:pt x="85" y="101"/>
                  </a:cubicBezTo>
                  <a:cubicBezTo>
                    <a:pt x="85" y="88"/>
                    <a:pt x="86" y="81"/>
                    <a:pt x="98" y="75"/>
                  </a:cubicBezTo>
                  <a:cubicBezTo>
                    <a:pt x="107" y="76"/>
                    <a:pt x="139" y="83"/>
                    <a:pt x="148" y="71"/>
                  </a:cubicBezTo>
                  <a:cubicBezTo>
                    <a:pt x="144" y="62"/>
                    <a:pt x="144" y="60"/>
                    <a:pt x="136" y="54"/>
                  </a:cubicBezTo>
                  <a:cubicBezTo>
                    <a:pt x="133" y="48"/>
                    <a:pt x="134" y="46"/>
                    <a:pt x="127" y="45"/>
                  </a:cubicBezTo>
                  <a:cubicBezTo>
                    <a:pt x="126" y="44"/>
                    <a:pt x="125" y="42"/>
                    <a:pt x="124" y="42"/>
                  </a:cubicBezTo>
                  <a:cubicBezTo>
                    <a:pt x="120" y="41"/>
                    <a:pt x="116" y="42"/>
                    <a:pt x="113" y="41"/>
                  </a:cubicBezTo>
                  <a:cubicBezTo>
                    <a:pt x="110" y="40"/>
                    <a:pt x="109" y="35"/>
                    <a:pt x="106" y="33"/>
                  </a:cubicBezTo>
                  <a:cubicBezTo>
                    <a:pt x="102" y="26"/>
                    <a:pt x="102" y="19"/>
                    <a:pt x="98" y="12"/>
                  </a:cubicBezTo>
                  <a:cubicBezTo>
                    <a:pt x="104" y="0"/>
                    <a:pt x="124" y="8"/>
                    <a:pt x="134" y="11"/>
                  </a:cubicBezTo>
                  <a:cubicBezTo>
                    <a:pt x="161" y="9"/>
                    <a:pt x="188" y="10"/>
                    <a:pt x="214" y="6"/>
                  </a:cubicBezTo>
                  <a:cubicBezTo>
                    <a:pt x="223" y="8"/>
                    <a:pt x="219" y="8"/>
                    <a:pt x="226" y="8"/>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6" name="Freeform 56"/>
            <p:cNvSpPr>
              <a:spLocks/>
            </p:cNvSpPr>
            <p:nvPr/>
          </p:nvSpPr>
          <p:spPr bwMode="auto">
            <a:xfrm>
              <a:off x="8371" y="13914"/>
              <a:ext cx="494" cy="422"/>
            </a:xfrm>
            <a:custGeom>
              <a:avLst/>
              <a:gdLst/>
              <a:ahLst/>
              <a:cxnLst>
                <a:cxn ang="0">
                  <a:pos x="199" y="13"/>
                </a:cxn>
                <a:cxn ang="0">
                  <a:pos x="224" y="0"/>
                </a:cxn>
                <a:cxn ang="0">
                  <a:pos x="240" y="20"/>
                </a:cxn>
                <a:cxn ang="0">
                  <a:pos x="245" y="38"/>
                </a:cxn>
                <a:cxn ang="0">
                  <a:pos x="237" y="60"/>
                </a:cxn>
                <a:cxn ang="0">
                  <a:pos x="225" y="67"/>
                </a:cxn>
                <a:cxn ang="0">
                  <a:pos x="217" y="81"/>
                </a:cxn>
                <a:cxn ang="0">
                  <a:pos x="206" y="102"/>
                </a:cxn>
                <a:cxn ang="0">
                  <a:pos x="178" y="169"/>
                </a:cxn>
                <a:cxn ang="0">
                  <a:pos x="165" y="184"/>
                </a:cxn>
                <a:cxn ang="0">
                  <a:pos x="125" y="201"/>
                </a:cxn>
                <a:cxn ang="0">
                  <a:pos x="109" y="211"/>
                </a:cxn>
                <a:cxn ang="0">
                  <a:pos x="78" y="205"/>
                </a:cxn>
                <a:cxn ang="0">
                  <a:pos x="13" y="187"/>
                </a:cxn>
                <a:cxn ang="0">
                  <a:pos x="0" y="161"/>
                </a:cxn>
                <a:cxn ang="0">
                  <a:pos x="1" y="148"/>
                </a:cxn>
                <a:cxn ang="0">
                  <a:pos x="3" y="143"/>
                </a:cxn>
                <a:cxn ang="0">
                  <a:pos x="6" y="120"/>
                </a:cxn>
                <a:cxn ang="0">
                  <a:pos x="1" y="104"/>
                </a:cxn>
                <a:cxn ang="0">
                  <a:pos x="23" y="85"/>
                </a:cxn>
                <a:cxn ang="0">
                  <a:pos x="50" y="72"/>
                </a:cxn>
                <a:cxn ang="0">
                  <a:pos x="57" y="62"/>
                </a:cxn>
                <a:cxn ang="0">
                  <a:pos x="44" y="54"/>
                </a:cxn>
                <a:cxn ang="0">
                  <a:pos x="53" y="41"/>
                </a:cxn>
                <a:cxn ang="0">
                  <a:pos x="73" y="38"/>
                </a:cxn>
                <a:cxn ang="0">
                  <a:pos x="99" y="31"/>
                </a:cxn>
                <a:cxn ang="0">
                  <a:pos x="141" y="26"/>
                </a:cxn>
                <a:cxn ang="0">
                  <a:pos x="172" y="25"/>
                </a:cxn>
                <a:cxn ang="0">
                  <a:pos x="185" y="16"/>
                </a:cxn>
                <a:cxn ang="0">
                  <a:pos x="204" y="13"/>
                </a:cxn>
                <a:cxn ang="0">
                  <a:pos x="199" y="13"/>
                </a:cxn>
              </a:cxnLst>
              <a:rect l="0" t="0" r="r" b="b"/>
              <a:pathLst>
                <a:path w="247" h="211">
                  <a:moveTo>
                    <a:pt x="199" y="13"/>
                  </a:moveTo>
                  <a:cubicBezTo>
                    <a:pt x="209" y="11"/>
                    <a:pt x="215" y="4"/>
                    <a:pt x="224" y="0"/>
                  </a:cubicBezTo>
                  <a:cubicBezTo>
                    <a:pt x="229" y="7"/>
                    <a:pt x="236" y="11"/>
                    <a:pt x="240" y="20"/>
                  </a:cubicBezTo>
                  <a:cubicBezTo>
                    <a:pt x="241" y="26"/>
                    <a:pt x="242" y="32"/>
                    <a:pt x="245" y="38"/>
                  </a:cubicBezTo>
                  <a:cubicBezTo>
                    <a:pt x="244" y="47"/>
                    <a:pt x="247" y="58"/>
                    <a:pt x="237" y="60"/>
                  </a:cubicBezTo>
                  <a:cubicBezTo>
                    <a:pt x="228" y="65"/>
                    <a:pt x="231" y="62"/>
                    <a:pt x="225" y="67"/>
                  </a:cubicBezTo>
                  <a:cubicBezTo>
                    <a:pt x="218" y="78"/>
                    <a:pt x="221" y="74"/>
                    <a:pt x="217" y="81"/>
                  </a:cubicBezTo>
                  <a:cubicBezTo>
                    <a:pt x="216" y="88"/>
                    <a:pt x="210" y="95"/>
                    <a:pt x="206" y="102"/>
                  </a:cubicBezTo>
                  <a:cubicBezTo>
                    <a:pt x="211" y="142"/>
                    <a:pt x="213" y="160"/>
                    <a:pt x="178" y="169"/>
                  </a:cubicBezTo>
                  <a:cubicBezTo>
                    <a:pt x="175" y="174"/>
                    <a:pt x="170" y="182"/>
                    <a:pt x="165" y="184"/>
                  </a:cubicBezTo>
                  <a:cubicBezTo>
                    <a:pt x="155" y="197"/>
                    <a:pt x="141" y="198"/>
                    <a:pt x="125" y="201"/>
                  </a:cubicBezTo>
                  <a:cubicBezTo>
                    <a:pt x="122" y="207"/>
                    <a:pt x="115" y="207"/>
                    <a:pt x="109" y="211"/>
                  </a:cubicBezTo>
                  <a:cubicBezTo>
                    <a:pt x="98" y="210"/>
                    <a:pt x="89" y="207"/>
                    <a:pt x="78" y="205"/>
                  </a:cubicBezTo>
                  <a:cubicBezTo>
                    <a:pt x="69" y="186"/>
                    <a:pt x="28" y="188"/>
                    <a:pt x="13" y="187"/>
                  </a:cubicBezTo>
                  <a:cubicBezTo>
                    <a:pt x="3" y="181"/>
                    <a:pt x="2" y="172"/>
                    <a:pt x="0" y="161"/>
                  </a:cubicBezTo>
                  <a:cubicBezTo>
                    <a:pt x="0" y="157"/>
                    <a:pt x="0" y="152"/>
                    <a:pt x="1" y="148"/>
                  </a:cubicBezTo>
                  <a:cubicBezTo>
                    <a:pt x="1" y="146"/>
                    <a:pt x="3" y="145"/>
                    <a:pt x="3" y="143"/>
                  </a:cubicBezTo>
                  <a:cubicBezTo>
                    <a:pt x="4" y="135"/>
                    <a:pt x="6" y="120"/>
                    <a:pt x="6" y="120"/>
                  </a:cubicBezTo>
                  <a:cubicBezTo>
                    <a:pt x="5" y="114"/>
                    <a:pt x="1" y="104"/>
                    <a:pt x="1" y="104"/>
                  </a:cubicBezTo>
                  <a:cubicBezTo>
                    <a:pt x="7" y="88"/>
                    <a:pt x="5" y="89"/>
                    <a:pt x="23" y="85"/>
                  </a:cubicBezTo>
                  <a:cubicBezTo>
                    <a:pt x="32" y="80"/>
                    <a:pt x="40" y="74"/>
                    <a:pt x="50" y="72"/>
                  </a:cubicBezTo>
                  <a:cubicBezTo>
                    <a:pt x="56" y="73"/>
                    <a:pt x="61" y="69"/>
                    <a:pt x="57" y="62"/>
                  </a:cubicBezTo>
                  <a:cubicBezTo>
                    <a:pt x="55" y="58"/>
                    <a:pt x="47" y="56"/>
                    <a:pt x="44" y="54"/>
                  </a:cubicBezTo>
                  <a:cubicBezTo>
                    <a:pt x="45" y="46"/>
                    <a:pt x="45" y="43"/>
                    <a:pt x="53" y="41"/>
                  </a:cubicBezTo>
                  <a:cubicBezTo>
                    <a:pt x="61" y="35"/>
                    <a:pt x="61" y="36"/>
                    <a:pt x="73" y="38"/>
                  </a:cubicBezTo>
                  <a:cubicBezTo>
                    <a:pt x="82" y="36"/>
                    <a:pt x="91" y="34"/>
                    <a:pt x="99" y="31"/>
                  </a:cubicBezTo>
                  <a:cubicBezTo>
                    <a:pt x="106" y="20"/>
                    <a:pt x="130" y="25"/>
                    <a:pt x="141" y="26"/>
                  </a:cubicBezTo>
                  <a:cubicBezTo>
                    <a:pt x="151" y="28"/>
                    <a:pt x="172" y="25"/>
                    <a:pt x="172" y="25"/>
                  </a:cubicBezTo>
                  <a:cubicBezTo>
                    <a:pt x="177" y="23"/>
                    <a:pt x="181" y="18"/>
                    <a:pt x="185" y="16"/>
                  </a:cubicBezTo>
                  <a:cubicBezTo>
                    <a:pt x="191" y="13"/>
                    <a:pt x="198" y="15"/>
                    <a:pt x="204" y="13"/>
                  </a:cubicBezTo>
                  <a:cubicBezTo>
                    <a:pt x="206" y="12"/>
                    <a:pt x="201" y="13"/>
                    <a:pt x="199" y="13"/>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7" name="Freeform 57"/>
            <p:cNvSpPr>
              <a:spLocks/>
            </p:cNvSpPr>
            <p:nvPr/>
          </p:nvSpPr>
          <p:spPr bwMode="auto">
            <a:xfrm>
              <a:off x="10635" y="12590"/>
              <a:ext cx="336" cy="780"/>
            </a:xfrm>
            <a:custGeom>
              <a:avLst/>
              <a:gdLst/>
              <a:ahLst/>
              <a:cxnLst>
                <a:cxn ang="0">
                  <a:pos x="149" y="3"/>
                </a:cxn>
                <a:cxn ang="0">
                  <a:pos x="167" y="15"/>
                </a:cxn>
                <a:cxn ang="0">
                  <a:pos x="157" y="41"/>
                </a:cxn>
                <a:cxn ang="0">
                  <a:pos x="164" y="91"/>
                </a:cxn>
                <a:cxn ang="0">
                  <a:pos x="155" y="114"/>
                </a:cxn>
                <a:cxn ang="0">
                  <a:pos x="151" y="128"/>
                </a:cxn>
                <a:cxn ang="0">
                  <a:pos x="139" y="222"/>
                </a:cxn>
                <a:cxn ang="0">
                  <a:pos x="134" y="239"/>
                </a:cxn>
                <a:cxn ang="0">
                  <a:pos x="118" y="269"/>
                </a:cxn>
                <a:cxn ang="0">
                  <a:pos x="105" y="287"/>
                </a:cxn>
                <a:cxn ang="0">
                  <a:pos x="94" y="304"/>
                </a:cxn>
                <a:cxn ang="0">
                  <a:pos x="95" y="320"/>
                </a:cxn>
                <a:cxn ang="0">
                  <a:pos x="92" y="390"/>
                </a:cxn>
                <a:cxn ang="0">
                  <a:pos x="71" y="388"/>
                </a:cxn>
                <a:cxn ang="0">
                  <a:pos x="68" y="362"/>
                </a:cxn>
                <a:cxn ang="0">
                  <a:pos x="35" y="331"/>
                </a:cxn>
                <a:cxn ang="0">
                  <a:pos x="22" y="320"/>
                </a:cxn>
                <a:cxn ang="0">
                  <a:pos x="11" y="307"/>
                </a:cxn>
                <a:cxn ang="0">
                  <a:pos x="6" y="291"/>
                </a:cxn>
                <a:cxn ang="0">
                  <a:pos x="0" y="266"/>
                </a:cxn>
                <a:cxn ang="0">
                  <a:pos x="8" y="235"/>
                </a:cxn>
                <a:cxn ang="0">
                  <a:pos x="13" y="213"/>
                </a:cxn>
                <a:cxn ang="0">
                  <a:pos x="29" y="130"/>
                </a:cxn>
                <a:cxn ang="0">
                  <a:pos x="31" y="125"/>
                </a:cxn>
                <a:cxn ang="0">
                  <a:pos x="35" y="122"/>
                </a:cxn>
                <a:cxn ang="0">
                  <a:pos x="42" y="102"/>
                </a:cxn>
                <a:cxn ang="0">
                  <a:pos x="50" y="81"/>
                </a:cxn>
                <a:cxn ang="0">
                  <a:pos x="60" y="75"/>
                </a:cxn>
                <a:cxn ang="0">
                  <a:pos x="73" y="44"/>
                </a:cxn>
                <a:cxn ang="0">
                  <a:pos x="86" y="29"/>
                </a:cxn>
                <a:cxn ang="0">
                  <a:pos x="107" y="0"/>
                </a:cxn>
                <a:cxn ang="0">
                  <a:pos x="133" y="2"/>
                </a:cxn>
                <a:cxn ang="0">
                  <a:pos x="138" y="0"/>
                </a:cxn>
                <a:cxn ang="0">
                  <a:pos x="154" y="3"/>
                </a:cxn>
                <a:cxn ang="0">
                  <a:pos x="149" y="3"/>
                </a:cxn>
              </a:cxnLst>
              <a:rect l="0" t="0" r="r" b="b"/>
              <a:pathLst>
                <a:path w="168" h="390">
                  <a:moveTo>
                    <a:pt x="149" y="3"/>
                  </a:moveTo>
                  <a:cubicBezTo>
                    <a:pt x="168" y="6"/>
                    <a:pt x="162" y="2"/>
                    <a:pt x="167" y="15"/>
                  </a:cubicBezTo>
                  <a:cubicBezTo>
                    <a:pt x="165" y="26"/>
                    <a:pt x="162" y="32"/>
                    <a:pt x="157" y="41"/>
                  </a:cubicBezTo>
                  <a:cubicBezTo>
                    <a:pt x="157" y="48"/>
                    <a:pt x="151" y="82"/>
                    <a:pt x="164" y="91"/>
                  </a:cubicBezTo>
                  <a:cubicBezTo>
                    <a:pt x="162" y="101"/>
                    <a:pt x="159" y="105"/>
                    <a:pt x="155" y="114"/>
                  </a:cubicBezTo>
                  <a:cubicBezTo>
                    <a:pt x="154" y="119"/>
                    <a:pt x="152" y="123"/>
                    <a:pt x="151" y="128"/>
                  </a:cubicBezTo>
                  <a:cubicBezTo>
                    <a:pt x="149" y="155"/>
                    <a:pt x="152" y="197"/>
                    <a:pt x="139" y="222"/>
                  </a:cubicBezTo>
                  <a:cubicBezTo>
                    <a:pt x="138" y="228"/>
                    <a:pt x="137" y="233"/>
                    <a:pt x="134" y="239"/>
                  </a:cubicBezTo>
                  <a:cubicBezTo>
                    <a:pt x="132" y="249"/>
                    <a:pt x="124" y="260"/>
                    <a:pt x="118" y="269"/>
                  </a:cubicBezTo>
                  <a:cubicBezTo>
                    <a:pt x="116" y="277"/>
                    <a:pt x="113" y="285"/>
                    <a:pt x="105" y="287"/>
                  </a:cubicBezTo>
                  <a:cubicBezTo>
                    <a:pt x="100" y="294"/>
                    <a:pt x="96" y="295"/>
                    <a:pt x="94" y="304"/>
                  </a:cubicBezTo>
                  <a:cubicBezTo>
                    <a:pt x="95" y="311"/>
                    <a:pt x="98" y="314"/>
                    <a:pt x="95" y="320"/>
                  </a:cubicBezTo>
                  <a:cubicBezTo>
                    <a:pt x="96" y="347"/>
                    <a:pt x="102" y="366"/>
                    <a:pt x="92" y="390"/>
                  </a:cubicBezTo>
                  <a:cubicBezTo>
                    <a:pt x="85" y="389"/>
                    <a:pt x="78" y="390"/>
                    <a:pt x="71" y="388"/>
                  </a:cubicBezTo>
                  <a:cubicBezTo>
                    <a:pt x="63" y="385"/>
                    <a:pt x="69" y="371"/>
                    <a:pt x="68" y="362"/>
                  </a:cubicBezTo>
                  <a:cubicBezTo>
                    <a:pt x="65" y="345"/>
                    <a:pt x="48" y="339"/>
                    <a:pt x="35" y="331"/>
                  </a:cubicBezTo>
                  <a:cubicBezTo>
                    <a:pt x="32" y="326"/>
                    <a:pt x="22" y="320"/>
                    <a:pt x="22" y="320"/>
                  </a:cubicBezTo>
                  <a:cubicBezTo>
                    <a:pt x="15" y="308"/>
                    <a:pt x="19" y="312"/>
                    <a:pt x="11" y="307"/>
                  </a:cubicBezTo>
                  <a:cubicBezTo>
                    <a:pt x="9" y="302"/>
                    <a:pt x="8" y="296"/>
                    <a:pt x="6" y="291"/>
                  </a:cubicBezTo>
                  <a:cubicBezTo>
                    <a:pt x="5" y="282"/>
                    <a:pt x="2" y="275"/>
                    <a:pt x="0" y="266"/>
                  </a:cubicBezTo>
                  <a:cubicBezTo>
                    <a:pt x="1" y="255"/>
                    <a:pt x="4" y="245"/>
                    <a:pt x="8" y="235"/>
                  </a:cubicBezTo>
                  <a:cubicBezTo>
                    <a:pt x="9" y="228"/>
                    <a:pt x="11" y="220"/>
                    <a:pt x="13" y="213"/>
                  </a:cubicBezTo>
                  <a:cubicBezTo>
                    <a:pt x="11" y="191"/>
                    <a:pt x="1" y="141"/>
                    <a:pt x="29" y="130"/>
                  </a:cubicBezTo>
                  <a:cubicBezTo>
                    <a:pt x="30" y="128"/>
                    <a:pt x="30" y="126"/>
                    <a:pt x="31" y="125"/>
                  </a:cubicBezTo>
                  <a:cubicBezTo>
                    <a:pt x="32" y="124"/>
                    <a:pt x="34" y="123"/>
                    <a:pt x="35" y="122"/>
                  </a:cubicBezTo>
                  <a:cubicBezTo>
                    <a:pt x="39" y="116"/>
                    <a:pt x="39" y="109"/>
                    <a:pt x="42" y="102"/>
                  </a:cubicBezTo>
                  <a:cubicBezTo>
                    <a:pt x="45" y="86"/>
                    <a:pt x="41" y="93"/>
                    <a:pt x="50" y="81"/>
                  </a:cubicBezTo>
                  <a:cubicBezTo>
                    <a:pt x="52" y="78"/>
                    <a:pt x="60" y="75"/>
                    <a:pt x="60" y="75"/>
                  </a:cubicBezTo>
                  <a:cubicBezTo>
                    <a:pt x="62" y="63"/>
                    <a:pt x="61" y="49"/>
                    <a:pt x="73" y="44"/>
                  </a:cubicBezTo>
                  <a:cubicBezTo>
                    <a:pt x="76" y="39"/>
                    <a:pt x="81" y="31"/>
                    <a:pt x="86" y="29"/>
                  </a:cubicBezTo>
                  <a:cubicBezTo>
                    <a:pt x="93" y="18"/>
                    <a:pt x="95" y="7"/>
                    <a:pt x="107" y="0"/>
                  </a:cubicBezTo>
                  <a:cubicBezTo>
                    <a:pt x="117" y="4"/>
                    <a:pt x="121" y="3"/>
                    <a:pt x="133" y="2"/>
                  </a:cubicBezTo>
                  <a:cubicBezTo>
                    <a:pt x="135" y="1"/>
                    <a:pt x="136" y="0"/>
                    <a:pt x="138" y="0"/>
                  </a:cubicBezTo>
                  <a:cubicBezTo>
                    <a:pt x="143" y="0"/>
                    <a:pt x="149" y="2"/>
                    <a:pt x="154" y="3"/>
                  </a:cubicBezTo>
                  <a:cubicBezTo>
                    <a:pt x="156" y="3"/>
                    <a:pt x="151" y="3"/>
                    <a:pt x="149" y="3"/>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sp>
          <p:nvSpPr>
            <p:cNvPr id="38" name="Freeform 58"/>
            <p:cNvSpPr>
              <a:spLocks/>
            </p:cNvSpPr>
            <p:nvPr/>
          </p:nvSpPr>
          <p:spPr bwMode="auto">
            <a:xfrm>
              <a:off x="9585" y="9407"/>
              <a:ext cx="244" cy="372"/>
            </a:xfrm>
            <a:custGeom>
              <a:avLst/>
              <a:gdLst/>
              <a:ahLst/>
              <a:cxnLst>
                <a:cxn ang="0">
                  <a:pos x="67" y="10"/>
                </a:cxn>
                <a:cxn ang="0">
                  <a:pos x="91" y="16"/>
                </a:cxn>
                <a:cxn ang="0">
                  <a:pos x="82" y="42"/>
                </a:cxn>
                <a:cxn ang="0">
                  <a:pos x="91" y="63"/>
                </a:cxn>
                <a:cxn ang="0">
                  <a:pos x="109" y="73"/>
                </a:cxn>
                <a:cxn ang="0">
                  <a:pos x="115" y="88"/>
                </a:cxn>
                <a:cxn ang="0">
                  <a:pos x="107" y="112"/>
                </a:cxn>
                <a:cxn ang="0">
                  <a:pos x="94" y="135"/>
                </a:cxn>
                <a:cxn ang="0">
                  <a:pos x="89" y="172"/>
                </a:cxn>
                <a:cxn ang="0">
                  <a:pos x="82" y="184"/>
                </a:cxn>
                <a:cxn ang="0">
                  <a:pos x="58" y="180"/>
                </a:cxn>
                <a:cxn ang="0">
                  <a:pos x="7" y="172"/>
                </a:cxn>
                <a:cxn ang="0">
                  <a:pos x="9" y="144"/>
                </a:cxn>
                <a:cxn ang="0">
                  <a:pos x="10" y="131"/>
                </a:cxn>
                <a:cxn ang="0">
                  <a:pos x="8" y="115"/>
                </a:cxn>
                <a:cxn ang="0">
                  <a:pos x="4" y="79"/>
                </a:cxn>
                <a:cxn ang="0">
                  <a:pos x="14" y="60"/>
                </a:cxn>
                <a:cxn ang="0">
                  <a:pos x="35" y="61"/>
                </a:cxn>
                <a:cxn ang="0">
                  <a:pos x="36" y="47"/>
                </a:cxn>
                <a:cxn ang="0">
                  <a:pos x="32" y="21"/>
                </a:cxn>
                <a:cxn ang="0">
                  <a:pos x="44" y="10"/>
                </a:cxn>
                <a:cxn ang="0">
                  <a:pos x="68" y="6"/>
                </a:cxn>
                <a:cxn ang="0">
                  <a:pos x="67" y="10"/>
                </a:cxn>
              </a:cxnLst>
              <a:rect l="0" t="0" r="r" b="b"/>
              <a:pathLst>
                <a:path w="122" h="186">
                  <a:moveTo>
                    <a:pt x="67" y="10"/>
                  </a:moveTo>
                  <a:cubicBezTo>
                    <a:pt x="74" y="13"/>
                    <a:pt x="83" y="14"/>
                    <a:pt x="91" y="16"/>
                  </a:cubicBezTo>
                  <a:cubicBezTo>
                    <a:pt x="101" y="33"/>
                    <a:pt x="95" y="32"/>
                    <a:pt x="82" y="42"/>
                  </a:cubicBezTo>
                  <a:cubicBezTo>
                    <a:pt x="76" y="53"/>
                    <a:pt x="79" y="60"/>
                    <a:pt x="91" y="63"/>
                  </a:cubicBezTo>
                  <a:cubicBezTo>
                    <a:pt x="96" y="67"/>
                    <a:pt x="103" y="69"/>
                    <a:pt x="109" y="73"/>
                  </a:cubicBezTo>
                  <a:cubicBezTo>
                    <a:pt x="112" y="78"/>
                    <a:pt x="112" y="83"/>
                    <a:pt x="115" y="88"/>
                  </a:cubicBezTo>
                  <a:cubicBezTo>
                    <a:pt x="116" y="103"/>
                    <a:pt x="122" y="109"/>
                    <a:pt x="107" y="112"/>
                  </a:cubicBezTo>
                  <a:cubicBezTo>
                    <a:pt x="102" y="120"/>
                    <a:pt x="99" y="127"/>
                    <a:pt x="94" y="135"/>
                  </a:cubicBezTo>
                  <a:cubicBezTo>
                    <a:pt x="93" y="147"/>
                    <a:pt x="95" y="161"/>
                    <a:pt x="89" y="172"/>
                  </a:cubicBezTo>
                  <a:cubicBezTo>
                    <a:pt x="88" y="178"/>
                    <a:pt x="87" y="180"/>
                    <a:pt x="82" y="184"/>
                  </a:cubicBezTo>
                  <a:cubicBezTo>
                    <a:pt x="74" y="183"/>
                    <a:pt x="66" y="181"/>
                    <a:pt x="58" y="180"/>
                  </a:cubicBezTo>
                  <a:cubicBezTo>
                    <a:pt x="31" y="181"/>
                    <a:pt x="26" y="186"/>
                    <a:pt x="7" y="172"/>
                  </a:cubicBezTo>
                  <a:cubicBezTo>
                    <a:pt x="3" y="164"/>
                    <a:pt x="0" y="149"/>
                    <a:pt x="9" y="144"/>
                  </a:cubicBezTo>
                  <a:cubicBezTo>
                    <a:pt x="10" y="134"/>
                    <a:pt x="8" y="135"/>
                    <a:pt x="10" y="131"/>
                  </a:cubicBezTo>
                  <a:cubicBezTo>
                    <a:pt x="8" y="121"/>
                    <a:pt x="16" y="120"/>
                    <a:pt x="8" y="115"/>
                  </a:cubicBezTo>
                  <a:cubicBezTo>
                    <a:pt x="6" y="103"/>
                    <a:pt x="6" y="91"/>
                    <a:pt x="4" y="79"/>
                  </a:cubicBezTo>
                  <a:cubicBezTo>
                    <a:pt x="5" y="70"/>
                    <a:pt x="7" y="65"/>
                    <a:pt x="14" y="60"/>
                  </a:cubicBezTo>
                  <a:cubicBezTo>
                    <a:pt x="24" y="61"/>
                    <a:pt x="25" y="63"/>
                    <a:pt x="35" y="61"/>
                  </a:cubicBezTo>
                  <a:cubicBezTo>
                    <a:pt x="39" y="56"/>
                    <a:pt x="35" y="54"/>
                    <a:pt x="36" y="47"/>
                  </a:cubicBezTo>
                  <a:cubicBezTo>
                    <a:pt x="35" y="41"/>
                    <a:pt x="35" y="27"/>
                    <a:pt x="32" y="21"/>
                  </a:cubicBezTo>
                  <a:cubicBezTo>
                    <a:pt x="30" y="12"/>
                    <a:pt x="34" y="15"/>
                    <a:pt x="44" y="10"/>
                  </a:cubicBezTo>
                  <a:cubicBezTo>
                    <a:pt x="49" y="0"/>
                    <a:pt x="56" y="5"/>
                    <a:pt x="68" y="6"/>
                  </a:cubicBezTo>
                  <a:cubicBezTo>
                    <a:pt x="72" y="11"/>
                    <a:pt x="73" y="10"/>
                    <a:pt x="67" y="10"/>
                  </a:cubicBezTo>
                  <a:close/>
                </a:path>
              </a:pathLst>
            </a:custGeom>
            <a:solidFill>
              <a:srgbClr val="FFCC00"/>
            </a:solid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de-DE"/>
            </a:p>
          </p:txBody>
        </p:sp>
        <p:pic>
          <p:nvPicPr>
            <p:cNvPr id="39" name="Picture 60" descr="BD14580_"/>
            <p:cNvPicPr>
              <a:picLocks noChangeAspect="1" noChangeArrowheads="1"/>
            </p:cNvPicPr>
            <p:nvPr/>
          </p:nvPicPr>
          <p:blipFill>
            <a:blip r:embed="rId3" cstate="print"/>
            <a:srcRect/>
            <a:stretch>
              <a:fillRect/>
            </a:stretch>
          </p:blipFill>
          <p:spPr bwMode="auto">
            <a:xfrm>
              <a:off x="9838" y="10159"/>
              <a:ext cx="249" cy="249"/>
            </a:xfrm>
            <a:prstGeom prst="rect">
              <a:avLst/>
            </a:prstGeom>
            <a:noFill/>
            <a:ln w="9525">
              <a:noFill/>
              <a:miter lim="800000"/>
              <a:headEnd/>
              <a:tailEnd/>
            </a:ln>
          </p:spPr>
        </p:pic>
        <p:pic>
          <p:nvPicPr>
            <p:cNvPr id="40" name="Picture 61" descr="BD14580_"/>
            <p:cNvPicPr>
              <a:picLocks noChangeAspect="1" noChangeArrowheads="1"/>
            </p:cNvPicPr>
            <p:nvPr/>
          </p:nvPicPr>
          <p:blipFill>
            <a:blip r:embed="rId3" cstate="print"/>
            <a:srcRect/>
            <a:stretch>
              <a:fillRect/>
            </a:stretch>
          </p:blipFill>
          <p:spPr bwMode="auto">
            <a:xfrm>
              <a:off x="10063" y="10015"/>
              <a:ext cx="249" cy="249"/>
            </a:xfrm>
            <a:prstGeom prst="rect">
              <a:avLst/>
            </a:prstGeom>
            <a:noFill/>
            <a:ln w="9525">
              <a:noFill/>
              <a:miter lim="800000"/>
              <a:headEnd/>
              <a:tailEnd/>
            </a:ln>
          </p:spPr>
        </p:pic>
        <p:pic>
          <p:nvPicPr>
            <p:cNvPr id="43" name="Picture 64" descr="BD14580_"/>
            <p:cNvPicPr>
              <a:picLocks noChangeAspect="1" noChangeArrowheads="1"/>
            </p:cNvPicPr>
            <p:nvPr/>
          </p:nvPicPr>
          <p:blipFill>
            <a:blip r:embed="rId3" cstate="print"/>
            <a:srcRect/>
            <a:stretch>
              <a:fillRect/>
            </a:stretch>
          </p:blipFill>
          <p:spPr bwMode="auto">
            <a:xfrm>
              <a:off x="9896" y="10081"/>
              <a:ext cx="249" cy="249"/>
            </a:xfrm>
            <a:prstGeom prst="rect">
              <a:avLst/>
            </a:prstGeom>
            <a:noFill/>
            <a:ln w="9525">
              <a:noFill/>
              <a:miter lim="800000"/>
              <a:headEnd/>
              <a:tailEnd/>
            </a:ln>
          </p:spPr>
        </p:pic>
        <p:pic>
          <p:nvPicPr>
            <p:cNvPr id="44" name="Picture 65" descr="BD14580_"/>
            <p:cNvPicPr>
              <a:picLocks noChangeAspect="1" noChangeArrowheads="1"/>
            </p:cNvPicPr>
            <p:nvPr/>
          </p:nvPicPr>
          <p:blipFill>
            <a:blip r:embed="rId3" cstate="print"/>
            <a:srcRect/>
            <a:stretch>
              <a:fillRect/>
            </a:stretch>
          </p:blipFill>
          <p:spPr bwMode="auto">
            <a:xfrm>
              <a:off x="9214" y="12500"/>
              <a:ext cx="249" cy="249"/>
            </a:xfrm>
            <a:prstGeom prst="rect">
              <a:avLst/>
            </a:prstGeom>
            <a:noFill/>
            <a:ln w="9525">
              <a:noFill/>
              <a:miter lim="800000"/>
              <a:headEnd/>
              <a:tailEnd/>
            </a:ln>
          </p:spPr>
        </p:pic>
        <p:pic>
          <p:nvPicPr>
            <p:cNvPr id="45" name="Picture 66" descr="BD14580_"/>
            <p:cNvPicPr>
              <a:picLocks noChangeAspect="1" noChangeArrowheads="1"/>
            </p:cNvPicPr>
            <p:nvPr/>
          </p:nvPicPr>
          <p:blipFill>
            <a:blip r:embed="rId3" cstate="print"/>
            <a:srcRect/>
            <a:stretch>
              <a:fillRect/>
            </a:stretch>
          </p:blipFill>
          <p:spPr bwMode="auto">
            <a:xfrm>
              <a:off x="7707" y="11694"/>
              <a:ext cx="249" cy="249"/>
            </a:xfrm>
            <a:prstGeom prst="rect">
              <a:avLst/>
            </a:prstGeom>
            <a:noFill/>
            <a:ln w="9525">
              <a:noFill/>
              <a:miter lim="800000"/>
              <a:headEnd/>
              <a:tailEnd/>
            </a:ln>
          </p:spPr>
        </p:pic>
        <p:sp>
          <p:nvSpPr>
            <p:cNvPr id="46" name="Line 69"/>
            <p:cNvSpPr>
              <a:spLocks noChangeShapeType="1"/>
            </p:cNvSpPr>
            <p:nvPr/>
          </p:nvSpPr>
          <p:spPr bwMode="auto">
            <a:xfrm>
              <a:off x="9318" y="12570"/>
              <a:ext cx="887" cy="191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7" name="Line 72"/>
            <p:cNvSpPr>
              <a:spLocks noChangeShapeType="1"/>
            </p:cNvSpPr>
            <p:nvPr/>
          </p:nvSpPr>
          <p:spPr bwMode="auto">
            <a:xfrm>
              <a:off x="2001" y="10526"/>
              <a:ext cx="5048" cy="101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49" name="Text Box 9"/>
          <p:cNvSpPr txBox="1">
            <a:spLocks noChangeArrowheads="1"/>
          </p:cNvSpPr>
          <p:nvPr/>
        </p:nvSpPr>
        <p:spPr bwMode="auto">
          <a:xfrm>
            <a:off x="8171646" y="3757217"/>
            <a:ext cx="1884794" cy="1057289"/>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Китайско-немецкий научно-учебный центр</a:t>
            </a:r>
            <a:r>
              <a:rPr lang="de-DE" sz="1100" dirty="0" smtClean="0">
                <a:latin typeface="Calibri" pitchFamily="34" charset="0"/>
              </a:rPr>
              <a:t> </a:t>
            </a:r>
            <a:r>
              <a:rPr lang="ru-RU" sz="1100" dirty="0" smtClean="0">
                <a:latin typeface="Calibri" pitchFamily="34" charset="0"/>
              </a:rPr>
              <a:t>по землеустройству и сельскому развитию</a:t>
            </a:r>
            <a:r>
              <a:rPr lang="de-DE" sz="1100" dirty="0" smtClean="0">
                <a:latin typeface="Calibri" pitchFamily="34" charset="0"/>
              </a:rPr>
              <a:t> </a:t>
            </a:r>
            <a:r>
              <a:rPr lang="ru-RU" sz="1100" dirty="0" err="1" smtClean="0">
                <a:latin typeface="Calibri" pitchFamily="34" charset="0"/>
              </a:rPr>
              <a:t>Квингжоу</a:t>
            </a:r>
            <a:r>
              <a:rPr lang="de-DE" sz="1100" dirty="0" smtClean="0">
                <a:latin typeface="Calibri" pitchFamily="34" charset="0"/>
              </a:rPr>
              <a:t>, </a:t>
            </a:r>
            <a:r>
              <a:rPr lang="ru-RU" sz="1100" dirty="0" smtClean="0">
                <a:latin typeface="Calibri" pitchFamily="34" charset="0"/>
              </a:rPr>
              <a:t>провинция </a:t>
            </a:r>
            <a:r>
              <a:rPr lang="ru-RU" sz="1100" dirty="0" err="1" smtClean="0">
                <a:latin typeface="Calibri" pitchFamily="34" charset="0"/>
              </a:rPr>
              <a:t>Шандонг</a:t>
            </a:r>
            <a:endParaRPr lang="de-DE" sz="1100" dirty="0">
              <a:latin typeface="Calibri" pitchFamily="34" charset="0"/>
            </a:endParaRPr>
          </a:p>
          <a:p>
            <a:pPr fontAlgn="base">
              <a:spcBef>
                <a:spcPct val="0"/>
              </a:spcBef>
              <a:spcAft>
                <a:spcPts val="1000"/>
              </a:spcAft>
            </a:pPr>
            <a:endParaRPr lang="de-DE" sz="1100" dirty="0">
              <a:latin typeface="Arial" pitchFamily="34" charset="0"/>
            </a:endParaRPr>
          </a:p>
        </p:txBody>
      </p:sp>
      <p:sp>
        <p:nvSpPr>
          <p:cNvPr id="50" name="Line 10"/>
          <p:cNvSpPr>
            <a:spLocks noChangeShapeType="1"/>
          </p:cNvSpPr>
          <p:nvPr/>
        </p:nvSpPr>
        <p:spPr bwMode="auto">
          <a:xfrm flipH="1" flipV="1">
            <a:off x="3908122" y="2365464"/>
            <a:ext cx="1607259" cy="183015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1" name="Line 22"/>
          <p:cNvSpPr>
            <a:spLocks noChangeShapeType="1"/>
          </p:cNvSpPr>
          <p:nvPr/>
        </p:nvSpPr>
        <p:spPr bwMode="auto">
          <a:xfrm flipV="1">
            <a:off x="6659790" y="2204654"/>
            <a:ext cx="1194119" cy="194159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2" name="Text Box 23"/>
          <p:cNvSpPr txBox="1">
            <a:spLocks noChangeArrowheads="1"/>
          </p:cNvSpPr>
          <p:nvPr/>
        </p:nvSpPr>
        <p:spPr bwMode="auto">
          <a:xfrm>
            <a:off x="7536160" y="2165996"/>
            <a:ext cx="2016224" cy="542925"/>
          </a:xfrm>
          <a:prstGeom prst="rect">
            <a:avLst/>
          </a:prstGeom>
          <a:solidFill>
            <a:srgbClr val="99CCFF"/>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Центр </a:t>
            </a:r>
            <a:r>
              <a:rPr lang="ru-RU" sz="1100" dirty="0" err="1" smtClean="0">
                <a:latin typeface="Calibri" pitchFamily="34" charset="0"/>
              </a:rPr>
              <a:t>проф.образования</a:t>
            </a:r>
            <a:r>
              <a:rPr lang="de-DE" sz="1100" dirty="0" smtClean="0">
                <a:latin typeface="Calibri" pitchFamily="34" charset="0"/>
              </a:rPr>
              <a:t> </a:t>
            </a:r>
            <a:r>
              <a:rPr lang="ru-RU" sz="1100" dirty="0" err="1" smtClean="0">
                <a:latin typeface="Calibri" pitchFamily="34" charset="0"/>
              </a:rPr>
              <a:t>Пингду</a:t>
            </a:r>
            <a:endParaRPr lang="de-DE" sz="1100" dirty="0">
              <a:latin typeface="Arial" pitchFamily="34" charset="0"/>
            </a:endParaRPr>
          </a:p>
        </p:txBody>
      </p:sp>
      <p:sp>
        <p:nvSpPr>
          <p:cNvPr id="53" name="Line 74"/>
          <p:cNvSpPr>
            <a:spLocks noChangeShapeType="1"/>
          </p:cNvSpPr>
          <p:nvPr/>
        </p:nvSpPr>
        <p:spPr bwMode="auto">
          <a:xfrm>
            <a:off x="6556314" y="4255628"/>
            <a:ext cx="1500525" cy="4810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55" name="Picture 66" descr="BD14580_"/>
          <p:cNvPicPr>
            <a:picLocks noChangeAspect="1" noChangeArrowheads="1"/>
          </p:cNvPicPr>
          <p:nvPr/>
        </p:nvPicPr>
        <p:blipFill>
          <a:blip r:embed="rId3" cstate="print"/>
          <a:srcRect/>
          <a:stretch>
            <a:fillRect/>
          </a:stretch>
        </p:blipFill>
        <p:spPr bwMode="auto">
          <a:xfrm flipH="1" flipV="1">
            <a:off x="5497792" y="4171404"/>
            <a:ext cx="144075" cy="144015"/>
          </a:xfrm>
          <a:prstGeom prst="rect">
            <a:avLst/>
          </a:prstGeom>
          <a:noFill/>
          <a:ln w="9525">
            <a:noFill/>
            <a:miter lim="800000"/>
            <a:headEnd/>
            <a:tailEnd/>
          </a:ln>
        </p:spPr>
      </p:pic>
      <p:sp>
        <p:nvSpPr>
          <p:cNvPr id="56" name="Line 10"/>
          <p:cNvSpPr>
            <a:spLocks noChangeShapeType="1"/>
          </p:cNvSpPr>
          <p:nvPr/>
        </p:nvSpPr>
        <p:spPr bwMode="auto">
          <a:xfrm flipH="1">
            <a:off x="3071517" y="4969544"/>
            <a:ext cx="2476360" cy="31778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57" name="Picture 65" descr="BD14580_"/>
          <p:cNvPicPr>
            <a:picLocks noChangeAspect="1" noChangeArrowheads="1"/>
          </p:cNvPicPr>
          <p:nvPr/>
        </p:nvPicPr>
        <p:blipFill>
          <a:blip r:embed="rId3" cstate="print"/>
          <a:srcRect/>
          <a:stretch>
            <a:fillRect/>
          </a:stretch>
        </p:blipFill>
        <p:spPr bwMode="auto">
          <a:xfrm>
            <a:off x="6175597" y="5144053"/>
            <a:ext cx="113057" cy="113010"/>
          </a:xfrm>
          <a:prstGeom prst="rect">
            <a:avLst/>
          </a:prstGeom>
          <a:noFill/>
          <a:ln w="9525">
            <a:noFill/>
            <a:miter lim="800000"/>
            <a:headEnd/>
            <a:tailEnd/>
          </a:ln>
        </p:spPr>
      </p:pic>
      <p:sp>
        <p:nvSpPr>
          <p:cNvPr id="58" name="Line 10"/>
          <p:cNvSpPr>
            <a:spLocks noChangeShapeType="1"/>
          </p:cNvSpPr>
          <p:nvPr/>
        </p:nvSpPr>
        <p:spPr bwMode="auto">
          <a:xfrm flipH="1">
            <a:off x="4772367" y="5227791"/>
            <a:ext cx="1424343" cy="68940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 name="Text Box 9"/>
          <p:cNvSpPr txBox="1">
            <a:spLocks noChangeArrowheads="1"/>
          </p:cNvSpPr>
          <p:nvPr/>
        </p:nvSpPr>
        <p:spPr bwMode="auto">
          <a:xfrm>
            <a:off x="2325740" y="5719263"/>
            <a:ext cx="2446628" cy="94924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Китайско-немецкий научно-учебный центр</a:t>
            </a:r>
            <a:r>
              <a:rPr lang="de-DE" sz="1100" dirty="0" smtClean="0">
                <a:latin typeface="Calibri" pitchFamily="34" charset="0"/>
              </a:rPr>
              <a:t> </a:t>
            </a:r>
            <a:r>
              <a:rPr lang="ru-RU" sz="1100" dirty="0" smtClean="0">
                <a:latin typeface="Calibri" pitchFamily="34" charset="0"/>
              </a:rPr>
              <a:t>по землеустройству и сельскому развитию</a:t>
            </a:r>
            <a:r>
              <a:rPr lang="de-DE" sz="1100" dirty="0" smtClean="0">
                <a:latin typeface="Calibri" pitchFamily="34" charset="0"/>
              </a:rPr>
              <a:t>  </a:t>
            </a:r>
            <a:r>
              <a:rPr lang="de-DE" sz="1100" dirty="0">
                <a:latin typeface="Calibri" pitchFamily="34" charset="0"/>
              </a:rPr>
              <a:t>- </a:t>
            </a:r>
            <a:r>
              <a:rPr lang="ru-RU" sz="1100" dirty="0" smtClean="0">
                <a:latin typeface="Calibri" pitchFamily="34" charset="0"/>
              </a:rPr>
              <a:t>филиал</a:t>
            </a:r>
            <a:r>
              <a:rPr lang="de-DE" sz="1100" dirty="0" smtClean="0">
                <a:latin typeface="Calibri" pitchFamily="34" charset="0"/>
              </a:rPr>
              <a:t> </a:t>
            </a:r>
            <a:r>
              <a:rPr lang="ru-RU" sz="1100" dirty="0" smtClean="0">
                <a:latin typeface="Calibri" pitchFamily="34" charset="0"/>
              </a:rPr>
              <a:t>при Отраслевой академии </a:t>
            </a:r>
            <a:r>
              <a:rPr lang="ru-RU" sz="1100" dirty="0" err="1" smtClean="0">
                <a:latin typeface="Calibri" pitchFamily="34" charset="0"/>
              </a:rPr>
              <a:t>Жангкси</a:t>
            </a:r>
            <a:endParaRPr lang="de-DE" sz="1100" dirty="0">
              <a:latin typeface="Calibri" pitchFamily="34" charset="0"/>
            </a:endParaRPr>
          </a:p>
          <a:p>
            <a:pPr fontAlgn="base">
              <a:spcBef>
                <a:spcPct val="0"/>
              </a:spcBef>
              <a:spcAft>
                <a:spcPts val="1000"/>
              </a:spcAft>
            </a:pPr>
            <a:endParaRPr lang="de-DE" sz="1100" dirty="0">
              <a:latin typeface="Arial" pitchFamily="34" charset="0"/>
            </a:endParaRPr>
          </a:p>
        </p:txBody>
      </p:sp>
      <p:sp>
        <p:nvSpPr>
          <p:cNvPr id="60" name="Text Box 8"/>
          <p:cNvSpPr txBox="1">
            <a:spLocks noChangeArrowheads="1"/>
          </p:cNvSpPr>
          <p:nvPr/>
        </p:nvSpPr>
        <p:spPr bwMode="auto">
          <a:xfrm>
            <a:off x="2481012" y="1806275"/>
            <a:ext cx="1447800" cy="547687"/>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Пилотный проект</a:t>
            </a:r>
            <a:r>
              <a:rPr lang="de-DE" sz="1100" dirty="0" smtClean="0">
                <a:latin typeface="Calibri" pitchFamily="34" charset="0"/>
              </a:rPr>
              <a:t> </a:t>
            </a:r>
            <a:r>
              <a:rPr lang="ru-RU" sz="1100" dirty="0" err="1" smtClean="0">
                <a:latin typeface="Calibri" pitchFamily="34" charset="0"/>
              </a:rPr>
              <a:t>Тонгкси</a:t>
            </a:r>
            <a:r>
              <a:rPr lang="ru-RU" sz="1100" dirty="0" smtClean="0">
                <a:latin typeface="Calibri" pitchFamily="34" charset="0"/>
              </a:rPr>
              <a:t> (провинция </a:t>
            </a:r>
            <a:r>
              <a:rPr lang="ru-RU" sz="1100" dirty="0" err="1" smtClean="0">
                <a:latin typeface="Calibri" pitchFamily="34" charset="0"/>
              </a:rPr>
              <a:t>Нингсия</a:t>
            </a:r>
            <a:r>
              <a:rPr lang="ru-RU" sz="1100" dirty="0">
                <a:latin typeface="Calibri" pitchFamily="34" charset="0"/>
              </a:rPr>
              <a:t>)</a:t>
            </a:r>
            <a:endParaRPr lang="de-DE" sz="1100" dirty="0">
              <a:latin typeface="Calibri" pitchFamily="34" charset="0"/>
            </a:endParaRPr>
          </a:p>
          <a:p>
            <a:pPr fontAlgn="base">
              <a:spcBef>
                <a:spcPct val="0"/>
              </a:spcBef>
              <a:spcAft>
                <a:spcPts val="1000"/>
              </a:spcAft>
            </a:pPr>
            <a:endParaRPr lang="de-DE" sz="1100" dirty="0">
              <a:latin typeface="Arial" pitchFamily="34" charset="0"/>
            </a:endParaRPr>
          </a:p>
        </p:txBody>
      </p:sp>
      <p:sp>
        <p:nvSpPr>
          <p:cNvPr id="61" name="Text Box 8"/>
          <p:cNvSpPr txBox="1">
            <a:spLocks noChangeArrowheads="1"/>
          </p:cNvSpPr>
          <p:nvPr/>
        </p:nvSpPr>
        <p:spPr bwMode="auto">
          <a:xfrm>
            <a:off x="4422049" y="1626292"/>
            <a:ext cx="1584414" cy="109601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Пилотный проект</a:t>
            </a:r>
            <a:r>
              <a:rPr lang="de-DE" sz="1100" dirty="0" smtClean="0">
                <a:latin typeface="Calibri" pitchFamily="34" charset="0"/>
              </a:rPr>
              <a:t> </a:t>
            </a:r>
            <a:r>
              <a:rPr lang="ru-RU" sz="1100" dirty="0" smtClean="0">
                <a:latin typeface="Calibri" pitchFamily="34" charset="0"/>
              </a:rPr>
              <a:t>Нан Жан </a:t>
            </a:r>
            <a:r>
              <a:rPr lang="ru-RU" sz="1100" dirty="0" err="1" smtClean="0">
                <a:latin typeface="Calibri" pitchFamily="34" charset="0"/>
              </a:rPr>
              <a:t>Лоу</a:t>
            </a:r>
            <a:r>
              <a:rPr lang="de-DE" sz="1100" dirty="0" smtClean="0">
                <a:latin typeface="Calibri" pitchFamily="34" charset="0"/>
              </a:rPr>
              <a:t> (</a:t>
            </a:r>
            <a:r>
              <a:rPr lang="ru-RU" sz="1100" dirty="0" smtClean="0">
                <a:latin typeface="Calibri" pitchFamily="34" charset="0"/>
              </a:rPr>
              <a:t>провинция </a:t>
            </a:r>
            <a:r>
              <a:rPr lang="ru-RU" sz="1100" dirty="0" err="1" smtClean="0">
                <a:latin typeface="Calibri" pitchFamily="34" charset="0"/>
              </a:rPr>
              <a:t>Шандонг</a:t>
            </a:r>
            <a:r>
              <a:rPr lang="de-DE" sz="1100" dirty="0" smtClean="0">
                <a:latin typeface="Calibri" pitchFamily="34" charset="0"/>
              </a:rPr>
              <a:t>) </a:t>
            </a:r>
            <a:r>
              <a:rPr lang="de-DE" sz="1100" dirty="0">
                <a:latin typeface="Calibri" pitchFamily="34" charset="0"/>
              </a:rPr>
              <a:t>– </a:t>
            </a:r>
            <a:r>
              <a:rPr lang="ru-RU" sz="1100" dirty="0" smtClean="0">
                <a:latin typeface="Calibri" pitchFamily="34" charset="0"/>
              </a:rPr>
              <a:t>усовершенствование в целях</a:t>
            </a:r>
            <a:r>
              <a:rPr lang="de-DE" sz="1100" dirty="0" smtClean="0">
                <a:latin typeface="Calibri" pitchFamily="34" charset="0"/>
              </a:rPr>
              <a:t> </a:t>
            </a:r>
            <a:r>
              <a:rPr lang="ru-RU" sz="1100" dirty="0" smtClean="0">
                <a:latin typeface="Calibri" pitchFamily="34" charset="0"/>
              </a:rPr>
              <a:t>сельского развития</a:t>
            </a:r>
            <a:endParaRPr lang="de-DE" sz="1100" dirty="0">
              <a:latin typeface="Arial" pitchFamily="34" charset="0"/>
            </a:endParaRPr>
          </a:p>
        </p:txBody>
      </p:sp>
      <p:sp>
        <p:nvSpPr>
          <p:cNvPr id="62" name="Text Box 8"/>
          <p:cNvSpPr txBox="1">
            <a:spLocks noChangeArrowheads="1"/>
          </p:cNvSpPr>
          <p:nvPr/>
        </p:nvSpPr>
        <p:spPr bwMode="auto">
          <a:xfrm>
            <a:off x="6144277" y="6165006"/>
            <a:ext cx="1553982" cy="547687"/>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Пилотный проект</a:t>
            </a:r>
            <a:r>
              <a:rPr lang="de-DE" sz="1100" dirty="0" smtClean="0">
                <a:latin typeface="Calibri" pitchFamily="34" charset="0"/>
              </a:rPr>
              <a:t> </a:t>
            </a:r>
            <a:r>
              <a:rPr lang="ru-RU" sz="1100" dirty="0" smtClean="0">
                <a:latin typeface="Calibri" pitchFamily="34" charset="0"/>
              </a:rPr>
              <a:t>Сан Бай </a:t>
            </a:r>
            <a:r>
              <a:rPr lang="ru-RU" sz="1100" dirty="0" err="1" smtClean="0">
                <a:latin typeface="Calibri" pitchFamily="34" charset="0"/>
              </a:rPr>
              <a:t>Шан</a:t>
            </a:r>
            <a:r>
              <a:rPr lang="de-DE" sz="1100" dirty="0" smtClean="0">
                <a:latin typeface="Calibri" pitchFamily="34" charset="0"/>
              </a:rPr>
              <a:t> (</a:t>
            </a:r>
            <a:r>
              <a:rPr lang="ru-RU" sz="1100" dirty="0" smtClean="0">
                <a:latin typeface="Calibri" pitchFamily="34" charset="0"/>
              </a:rPr>
              <a:t>провинция</a:t>
            </a:r>
            <a:r>
              <a:rPr lang="de-DE" sz="1100" dirty="0" smtClean="0">
                <a:latin typeface="Calibri" pitchFamily="34" charset="0"/>
              </a:rPr>
              <a:t> </a:t>
            </a:r>
            <a:r>
              <a:rPr lang="ru-RU" sz="1100" dirty="0" err="1" smtClean="0">
                <a:latin typeface="Calibri" pitchFamily="34" charset="0"/>
              </a:rPr>
              <a:t>Жангкси</a:t>
            </a:r>
            <a:r>
              <a:rPr lang="de-DE" sz="1100" dirty="0" smtClean="0">
                <a:latin typeface="Calibri" pitchFamily="34" charset="0"/>
              </a:rPr>
              <a:t>)</a:t>
            </a:r>
            <a:endParaRPr lang="de-DE" sz="1100" dirty="0">
              <a:latin typeface="Arial" pitchFamily="34" charset="0"/>
            </a:endParaRPr>
          </a:p>
        </p:txBody>
      </p:sp>
      <p:pic>
        <p:nvPicPr>
          <p:cNvPr id="63" name="Picture 60" descr="BD14580_"/>
          <p:cNvPicPr>
            <a:picLocks noChangeAspect="1" noChangeArrowheads="1"/>
          </p:cNvPicPr>
          <p:nvPr/>
        </p:nvPicPr>
        <p:blipFill>
          <a:blip r:embed="rId3" cstate="print"/>
          <a:srcRect/>
          <a:stretch>
            <a:fillRect/>
          </a:stretch>
        </p:blipFill>
        <p:spPr bwMode="auto">
          <a:xfrm>
            <a:off x="6263683" y="4206611"/>
            <a:ext cx="113057" cy="113010"/>
          </a:xfrm>
          <a:prstGeom prst="rect">
            <a:avLst/>
          </a:prstGeom>
          <a:noFill/>
          <a:ln w="9525">
            <a:noFill/>
            <a:miter lim="800000"/>
            <a:headEnd/>
            <a:tailEnd/>
          </a:ln>
        </p:spPr>
      </p:pic>
      <p:sp>
        <p:nvSpPr>
          <p:cNvPr id="64" name="Text Box 8"/>
          <p:cNvSpPr txBox="1">
            <a:spLocks noChangeArrowheads="1"/>
          </p:cNvSpPr>
          <p:nvPr/>
        </p:nvSpPr>
        <p:spPr bwMode="auto">
          <a:xfrm>
            <a:off x="1569577" y="4065212"/>
            <a:ext cx="1447800" cy="757427"/>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Контактный офис</a:t>
            </a:r>
            <a:r>
              <a:rPr lang="de-DE" sz="1100" dirty="0" smtClean="0">
                <a:latin typeface="Calibri" pitchFamily="34" charset="0"/>
              </a:rPr>
              <a:t>/  </a:t>
            </a:r>
            <a:r>
              <a:rPr lang="ru-RU" sz="1100" dirty="0" smtClean="0">
                <a:latin typeface="Calibri" pitchFamily="34" charset="0"/>
              </a:rPr>
              <a:t>Проектный офис</a:t>
            </a:r>
            <a:r>
              <a:rPr lang="de-DE" sz="1100" dirty="0" smtClean="0">
                <a:latin typeface="Calibri" pitchFamily="34" charset="0"/>
              </a:rPr>
              <a:t> </a:t>
            </a:r>
            <a:r>
              <a:rPr lang="ru-RU" sz="1100" dirty="0" smtClean="0">
                <a:latin typeface="Calibri" pitchFamily="34" charset="0"/>
              </a:rPr>
              <a:t>в </a:t>
            </a:r>
            <a:r>
              <a:rPr lang="de-DE" sz="1100" dirty="0" smtClean="0">
                <a:latin typeface="Calibri" pitchFamily="34" charset="0"/>
              </a:rPr>
              <a:t>ALR </a:t>
            </a:r>
            <a:r>
              <a:rPr lang="ru-RU" sz="1100" dirty="0" smtClean="0">
                <a:latin typeface="Calibri" pitchFamily="34" charset="0"/>
              </a:rPr>
              <a:t>Сычуань </a:t>
            </a:r>
            <a:r>
              <a:rPr lang="de-DE" sz="1100" dirty="0" smtClean="0">
                <a:latin typeface="Calibri" pitchFamily="34" charset="0"/>
              </a:rPr>
              <a:t>(</a:t>
            </a:r>
            <a:r>
              <a:rPr lang="ru-RU" sz="1100" dirty="0" smtClean="0">
                <a:latin typeface="Calibri" pitchFamily="34" charset="0"/>
              </a:rPr>
              <a:t>провинция </a:t>
            </a:r>
            <a:r>
              <a:rPr lang="ru-RU" sz="1100" dirty="0" err="1" smtClean="0">
                <a:latin typeface="Calibri" pitchFamily="34" charset="0"/>
              </a:rPr>
              <a:t>Сычуан</a:t>
            </a:r>
            <a:r>
              <a:rPr lang="de-DE" sz="1100" dirty="0" smtClean="0">
                <a:latin typeface="Calibri" pitchFamily="34" charset="0"/>
              </a:rPr>
              <a:t>)</a:t>
            </a:r>
            <a:endParaRPr lang="de-DE" sz="1100" dirty="0">
              <a:latin typeface="Arial" pitchFamily="34" charset="0"/>
            </a:endParaRPr>
          </a:p>
        </p:txBody>
      </p:sp>
      <p:sp>
        <p:nvSpPr>
          <p:cNvPr id="65" name="Text Box 8"/>
          <p:cNvSpPr txBox="1">
            <a:spLocks noChangeArrowheads="1"/>
          </p:cNvSpPr>
          <p:nvPr/>
        </p:nvSpPr>
        <p:spPr bwMode="auto">
          <a:xfrm>
            <a:off x="1634160" y="5052779"/>
            <a:ext cx="1447800" cy="547687"/>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latin typeface="Calibri" pitchFamily="34" charset="0"/>
              </a:rPr>
              <a:t>Пилотный проект</a:t>
            </a:r>
            <a:r>
              <a:rPr lang="de-DE" sz="1100" dirty="0" smtClean="0">
                <a:latin typeface="Calibri" pitchFamily="34" charset="0"/>
              </a:rPr>
              <a:t> </a:t>
            </a:r>
            <a:r>
              <a:rPr lang="ru-RU" sz="1100" dirty="0" err="1" smtClean="0">
                <a:latin typeface="Calibri" pitchFamily="34" charset="0"/>
              </a:rPr>
              <a:t>Цитонг</a:t>
            </a:r>
            <a:r>
              <a:rPr lang="de-DE" sz="1100" dirty="0" smtClean="0">
                <a:latin typeface="Calibri" pitchFamily="34" charset="0"/>
              </a:rPr>
              <a:t> (</a:t>
            </a:r>
            <a:r>
              <a:rPr lang="ru-RU" sz="1100" dirty="0" err="1" smtClean="0">
                <a:latin typeface="Calibri" pitchFamily="34" charset="0"/>
              </a:rPr>
              <a:t>Чангшоу</a:t>
            </a:r>
            <a:r>
              <a:rPr lang="de-DE" sz="1100" dirty="0" smtClean="0">
                <a:latin typeface="Calibri" pitchFamily="34" charset="0"/>
              </a:rPr>
              <a:t>)</a:t>
            </a:r>
            <a:endParaRPr lang="de-DE" sz="1100" dirty="0">
              <a:latin typeface="Arial" pitchFamily="34" charset="0"/>
            </a:endParaRPr>
          </a:p>
        </p:txBody>
      </p:sp>
      <p:sp>
        <p:nvSpPr>
          <p:cNvPr id="66" name="Line 10"/>
          <p:cNvSpPr>
            <a:spLocks noChangeShapeType="1"/>
          </p:cNvSpPr>
          <p:nvPr/>
        </p:nvSpPr>
        <p:spPr bwMode="auto">
          <a:xfrm flipH="1" flipV="1">
            <a:off x="5653670" y="2294907"/>
            <a:ext cx="874038" cy="1931672"/>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67" name="Picture 66" descr="BD14580_"/>
          <p:cNvPicPr>
            <a:picLocks noChangeAspect="1" noChangeArrowheads="1"/>
          </p:cNvPicPr>
          <p:nvPr/>
        </p:nvPicPr>
        <p:blipFill>
          <a:blip r:embed="rId3" cstate="print"/>
          <a:srcRect/>
          <a:stretch>
            <a:fillRect/>
          </a:stretch>
        </p:blipFill>
        <p:spPr bwMode="auto">
          <a:xfrm flipH="1" flipV="1">
            <a:off x="5195087" y="4773564"/>
            <a:ext cx="144075" cy="144015"/>
          </a:xfrm>
          <a:prstGeom prst="rect">
            <a:avLst/>
          </a:prstGeom>
          <a:noFill/>
          <a:ln w="9525">
            <a:noFill/>
            <a:miter lim="800000"/>
            <a:headEnd/>
            <a:tailEnd/>
          </a:ln>
        </p:spPr>
      </p:pic>
      <p:pic>
        <p:nvPicPr>
          <p:cNvPr id="68" name="Picture 66" descr="BD14580_"/>
          <p:cNvPicPr>
            <a:picLocks noChangeAspect="1" noChangeArrowheads="1"/>
          </p:cNvPicPr>
          <p:nvPr/>
        </p:nvPicPr>
        <p:blipFill>
          <a:blip r:embed="rId3" cstate="print"/>
          <a:srcRect/>
          <a:stretch>
            <a:fillRect/>
          </a:stretch>
        </p:blipFill>
        <p:spPr bwMode="auto">
          <a:xfrm flipH="1" flipV="1">
            <a:off x="5417129" y="4796938"/>
            <a:ext cx="144075" cy="144015"/>
          </a:xfrm>
          <a:prstGeom prst="rect">
            <a:avLst/>
          </a:prstGeom>
          <a:noFill/>
          <a:ln w="9525">
            <a:noFill/>
            <a:miter lim="800000"/>
            <a:headEnd/>
            <a:tailEnd/>
          </a:ln>
        </p:spPr>
      </p:pic>
      <p:pic>
        <p:nvPicPr>
          <p:cNvPr id="69" name="Picture 66" descr="BD14580_"/>
          <p:cNvPicPr>
            <a:picLocks noChangeAspect="1" noChangeArrowheads="1"/>
          </p:cNvPicPr>
          <p:nvPr/>
        </p:nvPicPr>
        <p:blipFill>
          <a:blip r:embed="rId3" cstate="print"/>
          <a:srcRect/>
          <a:stretch>
            <a:fillRect/>
          </a:stretch>
        </p:blipFill>
        <p:spPr bwMode="auto">
          <a:xfrm flipH="1" flipV="1">
            <a:off x="5467120" y="4765920"/>
            <a:ext cx="144075" cy="144015"/>
          </a:xfrm>
          <a:prstGeom prst="rect">
            <a:avLst/>
          </a:prstGeom>
          <a:noFill/>
          <a:ln w="9525">
            <a:noFill/>
            <a:miter lim="800000"/>
            <a:headEnd/>
            <a:tailEnd/>
          </a:ln>
        </p:spPr>
      </p:pic>
      <p:sp>
        <p:nvSpPr>
          <p:cNvPr id="70" name="Text Box 9"/>
          <p:cNvSpPr txBox="1">
            <a:spLocks noChangeArrowheads="1"/>
          </p:cNvSpPr>
          <p:nvPr/>
        </p:nvSpPr>
        <p:spPr bwMode="auto">
          <a:xfrm>
            <a:off x="1523164" y="2417680"/>
            <a:ext cx="1884794" cy="1057289"/>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ru-RU" sz="1100" dirty="0" smtClean="0">
                <a:solidFill>
                  <a:srgbClr val="000000"/>
                </a:solidFill>
                <a:latin typeface="Calibri-Bold"/>
              </a:rPr>
              <a:t>Развитие </a:t>
            </a:r>
            <a:r>
              <a:rPr lang="ru-RU" sz="1100" dirty="0" err="1" smtClean="0">
                <a:solidFill>
                  <a:srgbClr val="000000"/>
                </a:solidFill>
                <a:latin typeface="Calibri-Bold"/>
              </a:rPr>
              <a:t>айыл</a:t>
            </a:r>
            <a:r>
              <a:rPr lang="ru-RU" sz="1100" dirty="0" smtClean="0">
                <a:solidFill>
                  <a:srgbClr val="000000"/>
                </a:solidFill>
                <a:latin typeface="Calibri-Bold"/>
              </a:rPr>
              <a:t> аймаков</a:t>
            </a:r>
            <a:r>
              <a:rPr lang="en-GB" sz="1100" dirty="0" smtClean="0">
                <a:solidFill>
                  <a:srgbClr val="000000"/>
                </a:solidFill>
                <a:latin typeface="Calibri-Bold"/>
              </a:rPr>
              <a:t> </a:t>
            </a:r>
            <a:r>
              <a:rPr lang="ru-RU" sz="1100" dirty="0" err="1" smtClean="0">
                <a:solidFill>
                  <a:srgbClr val="000000"/>
                </a:solidFill>
                <a:latin typeface="Calibri-Bold"/>
              </a:rPr>
              <a:t>Жинюана</a:t>
            </a:r>
            <a:r>
              <a:rPr lang="en-GB" sz="1100" dirty="0" smtClean="0">
                <a:solidFill>
                  <a:srgbClr val="000000"/>
                </a:solidFill>
                <a:latin typeface="Calibri-Bold"/>
              </a:rPr>
              <a:t> </a:t>
            </a:r>
            <a:r>
              <a:rPr lang="en-GB" sz="1100" dirty="0" smtClean="0">
                <a:solidFill>
                  <a:srgbClr val="000000"/>
                </a:solidFill>
                <a:latin typeface="Calibri" panose="020F0502020204030204" pitchFamily="34" charset="0"/>
              </a:rPr>
              <a:t>(</a:t>
            </a:r>
            <a:r>
              <a:rPr lang="ru-RU" sz="1100" dirty="0" smtClean="0">
                <a:solidFill>
                  <a:srgbClr val="000000"/>
                </a:solidFill>
                <a:latin typeface="Calibri" panose="020F0502020204030204" pitchFamily="34" charset="0"/>
              </a:rPr>
              <a:t>округ </a:t>
            </a:r>
            <a:r>
              <a:rPr lang="ru-RU" sz="1100" dirty="0" err="1" smtClean="0">
                <a:solidFill>
                  <a:srgbClr val="000000"/>
                </a:solidFill>
                <a:latin typeface="Calibri" panose="020F0502020204030204" pitchFamily="34" charset="0"/>
              </a:rPr>
              <a:t>Ксичонг</a:t>
            </a:r>
            <a:r>
              <a:rPr lang="en-GB" sz="1100" dirty="0" smtClean="0">
                <a:solidFill>
                  <a:srgbClr val="000000"/>
                </a:solidFill>
                <a:latin typeface="Calibri" panose="020F0502020204030204" pitchFamily="34" charset="0"/>
              </a:rPr>
              <a:t>, </a:t>
            </a:r>
            <a:r>
              <a:rPr lang="ru-RU" sz="1100" dirty="0" smtClean="0">
                <a:solidFill>
                  <a:srgbClr val="000000"/>
                </a:solidFill>
                <a:latin typeface="Calibri" panose="020F0502020204030204" pitchFamily="34" charset="0"/>
              </a:rPr>
              <a:t>район </a:t>
            </a:r>
            <a:r>
              <a:rPr lang="ru-RU" sz="1100" dirty="0" err="1" smtClean="0">
                <a:solidFill>
                  <a:srgbClr val="000000"/>
                </a:solidFill>
                <a:latin typeface="Calibri" panose="020F0502020204030204" pitchFamily="34" charset="0"/>
              </a:rPr>
              <a:t>Нанчонг</a:t>
            </a:r>
            <a:r>
              <a:rPr lang="en-GB" sz="1100" dirty="0" smtClean="0">
                <a:solidFill>
                  <a:srgbClr val="000000"/>
                </a:solidFill>
                <a:latin typeface="Calibri" panose="020F0502020204030204" pitchFamily="34" charset="0"/>
              </a:rPr>
              <a:t>,</a:t>
            </a:r>
            <a:r>
              <a:rPr lang="en-GB" sz="1100" dirty="0">
                <a:solidFill>
                  <a:srgbClr val="000000"/>
                </a:solidFill>
                <a:latin typeface="Calibri" panose="020F0502020204030204" pitchFamily="34" charset="0"/>
              </a:rPr>
              <a:t/>
            </a:r>
            <a:br>
              <a:rPr lang="en-GB" sz="1100" dirty="0">
                <a:solidFill>
                  <a:srgbClr val="000000"/>
                </a:solidFill>
                <a:latin typeface="Calibri" panose="020F0502020204030204" pitchFamily="34" charset="0"/>
              </a:rPr>
            </a:br>
            <a:r>
              <a:rPr lang="ru-RU" sz="1100" dirty="0" smtClean="0">
                <a:solidFill>
                  <a:srgbClr val="000000"/>
                </a:solidFill>
                <a:latin typeface="Calibri" panose="020F0502020204030204" pitchFamily="34" charset="0"/>
              </a:rPr>
              <a:t>и </a:t>
            </a:r>
            <a:r>
              <a:rPr lang="ru-RU" sz="1100" dirty="0" err="1" smtClean="0">
                <a:solidFill>
                  <a:srgbClr val="000000"/>
                </a:solidFill>
                <a:latin typeface="Calibri-Bold"/>
              </a:rPr>
              <a:t>Баопинг</a:t>
            </a:r>
            <a:r>
              <a:rPr lang="en-GB" sz="1100" dirty="0" smtClean="0">
                <a:solidFill>
                  <a:srgbClr val="000000"/>
                </a:solidFill>
                <a:latin typeface="Calibri-Bold"/>
              </a:rPr>
              <a:t> </a:t>
            </a:r>
            <a:r>
              <a:rPr lang="en-GB" sz="1100" dirty="0" smtClean="0">
                <a:solidFill>
                  <a:srgbClr val="000000"/>
                </a:solidFill>
                <a:latin typeface="Calibri" panose="020F0502020204030204" pitchFamily="34" charset="0"/>
              </a:rPr>
              <a:t>(</a:t>
            </a:r>
            <a:r>
              <a:rPr lang="ru-RU" sz="1100" dirty="0" smtClean="0">
                <a:solidFill>
                  <a:srgbClr val="000000"/>
                </a:solidFill>
                <a:latin typeface="Calibri" panose="020F0502020204030204" pitchFamily="34" charset="0"/>
              </a:rPr>
              <a:t>округ</a:t>
            </a:r>
            <a:r>
              <a:rPr lang="en-GB" sz="1100" dirty="0" smtClean="0">
                <a:solidFill>
                  <a:srgbClr val="000000"/>
                </a:solidFill>
                <a:latin typeface="Calibri" panose="020F0502020204030204" pitchFamily="34" charset="0"/>
              </a:rPr>
              <a:t> </a:t>
            </a:r>
            <a:r>
              <a:rPr lang="ru-RU" sz="1100" dirty="0" err="1" smtClean="0">
                <a:solidFill>
                  <a:srgbClr val="000000"/>
                </a:solidFill>
                <a:latin typeface="Calibri" panose="020F0502020204030204" pitchFamily="34" charset="0"/>
              </a:rPr>
              <a:t>Йилонг</a:t>
            </a:r>
            <a:r>
              <a:rPr lang="en-GB" sz="1100" dirty="0" smtClean="0">
                <a:solidFill>
                  <a:srgbClr val="000000"/>
                </a:solidFill>
                <a:latin typeface="Calibri" panose="020F0502020204030204" pitchFamily="34" charset="0"/>
              </a:rPr>
              <a:t>, </a:t>
            </a:r>
            <a:r>
              <a:rPr lang="ru-RU" sz="1100" dirty="0" smtClean="0">
                <a:solidFill>
                  <a:srgbClr val="000000"/>
                </a:solidFill>
                <a:latin typeface="Calibri" panose="020F0502020204030204" pitchFamily="34" charset="0"/>
              </a:rPr>
              <a:t>район </a:t>
            </a:r>
            <a:r>
              <a:rPr lang="ru-RU" sz="1100" dirty="0" err="1" smtClean="0">
                <a:solidFill>
                  <a:srgbClr val="000000"/>
                </a:solidFill>
                <a:latin typeface="Calibri" panose="020F0502020204030204" pitchFamily="34" charset="0"/>
              </a:rPr>
              <a:t>Нанчонг</a:t>
            </a:r>
            <a:r>
              <a:rPr lang="en-GB" sz="1100" dirty="0" smtClean="0">
                <a:solidFill>
                  <a:srgbClr val="000000"/>
                </a:solidFill>
                <a:latin typeface="Calibri" panose="020F0502020204030204" pitchFamily="34" charset="0"/>
              </a:rPr>
              <a:t>, </a:t>
            </a:r>
            <a:r>
              <a:rPr lang="ru-RU" sz="1100" dirty="0" smtClean="0">
                <a:solidFill>
                  <a:srgbClr val="000000"/>
                </a:solidFill>
                <a:latin typeface="Calibri" panose="020F0502020204030204" pitchFamily="34" charset="0"/>
              </a:rPr>
              <a:t>провинция Сычуань</a:t>
            </a:r>
            <a:r>
              <a:rPr lang="en-GB" sz="1100" dirty="0" smtClean="0">
                <a:solidFill>
                  <a:srgbClr val="000000"/>
                </a:solidFill>
                <a:latin typeface="Calibri" panose="020F0502020204030204" pitchFamily="34" charset="0"/>
              </a:rPr>
              <a:t>) </a:t>
            </a:r>
            <a:endParaRPr lang="de-DE" sz="1100" dirty="0">
              <a:latin typeface="Arial" pitchFamily="34" charset="0"/>
            </a:endParaRPr>
          </a:p>
        </p:txBody>
      </p:sp>
      <p:sp>
        <p:nvSpPr>
          <p:cNvPr id="71" name="Line 10"/>
          <p:cNvSpPr>
            <a:spLocks noChangeShapeType="1"/>
          </p:cNvSpPr>
          <p:nvPr/>
        </p:nvSpPr>
        <p:spPr bwMode="auto">
          <a:xfrm flipH="1" flipV="1">
            <a:off x="3417040" y="2762329"/>
            <a:ext cx="2126391" cy="205217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2" name="Line 10"/>
          <p:cNvSpPr>
            <a:spLocks noChangeShapeType="1"/>
          </p:cNvSpPr>
          <p:nvPr/>
        </p:nvSpPr>
        <p:spPr bwMode="auto">
          <a:xfrm flipH="1" flipV="1">
            <a:off x="3390602" y="3378259"/>
            <a:ext cx="2093578" cy="1489622"/>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3" name="Line 10"/>
          <p:cNvSpPr>
            <a:spLocks noChangeShapeType="1"/>
          </p:cNvSpPr>
          <p:nvPr/>
        </p:nvSpPr>
        <p:spPr bwMode="auto">
          <a:xfrm flipH="1" flipV="1">
            <a:off x="3500304" y="2844391"/>
            <a:ext cx="2043126" cy="1970112"/>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710901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9"/>
          <p:cNvSpPr txBox="1">
            <a:spLocks noChangeArrowheads="1"/>
          </p:cNvSpPr>
          <p:nvPr/>
        </p:nvSpPr>
        <p:spPr bwMode="auto">
          <a:xfrm>
            <a:off x="1524001" y="396876"/>
            <a:ext cx="8314943" cy="954107"/>
          </a:xfrm>
          <a:prstGeom prst="rect">
            <a:avLst/>
          </a:prstGeom>
          <a:noFill/>
          <a:ln w="9525">
            <a:noFill/>
            <a:miter lim="800000"/>
            <a:headEnd/>
            <a:tailEnd/>
          </a:ln>
        </p:spPr>
        <p:txBody>
          <a:bodyPr wrap="square">
            <a:spAutoFit/>
          </a:bodyPr>
          <a:lstStyle/>
          <a:p>
            <a:pPr eaLnBrk="1" hangingPunct="1"/>
            <a:r>
              <a:rPr lang="ru-RU" altLang="zh-CN" sz="2800" dirty="0" smtClean="0">
                <a:solidFill>
                  <a:schemeClr val="bg1"/>
                </a:solidFill>
                <a:ea typeface="宋体" pitchFamily="2" charset="-122"/>
              </a:rPr>
              <a:t>Усовершенствованный сбор данных</a:t>
            </a:r>
            <a:r>
              <a:rPr lang="de-DE" altLang="zh-CN" sz="2800" dirty="0" smtClean="0">
                <a:solidFill>
                  <a:schemeClr val="bg1"/>
                </a:solidFill>
                <a:ea typeface="宋体" pitchFamily="2" charset="-122"/>
              </a:rPr>
              <a:t> </a:t>
            </a:r>
            <a:r>
              <a:rPr lang="ru-RU" altLang="zh-CN" sz="2800" dirty="0" smtClean="0">
                <a:solidFill>
                  <a:schemeClr val="bg1"/>
                </a:solidFill>
                <a:ea typeface="宋体" pitchFamily="2" charset="-122"/>
              </a:rPr>
              <a:t>на территории проекта</a:t>
            </a:r>
            <a:endParaRPr lang="en-US" altLang="zh-CN" sz="2400" dirty="0">
              <a:solidFill>
                <a:schemeClr val="bg1"/>
              </a:solidFill>
              <a:ea typeface="宋体" pitchFamily="2" charset="-122"/>
            </a:endParaRPr>
          </a:p>
        </p:txBody>
      </p:sp>
      <p:sp>
        <p:nvSpPr>
          <p:cNvPr id="11" name="Rechteck 3"/>
          <p:cNvSpPr>
            <a:spLocks noChangeArrowheads="1"/>
          </p:cNvSpPr>
          <p:nvPr/>
        </p:nvSpPr>
        <p:spPr bwMode="auto">
          <a:xfrm>
            <a:off x="9220201" y="5514976"/>
            <a:ext cx="219075" cy="276225"/>
          </a:xfrm>
          <a:prstGeom prst="rect">
            <a:avLst/>
          </a:prstGeom>
          <a:noFill/>
          <a:ln w="9525">
            <a:noFill/>
            <a:miter lim="800000"/>
            <a:headEnd/>
            <a:tailEnd/>
          </a:ln>
        </p:spPr>
        <p:txBody>
          <a:bodyPr wrap="none">
            <a:spAutoFit/>
          </a:bodyPr>
          <a:lstStyle/>
          <a:p>
            <a:pPr eaLnBrk="1" hangingPunct="1"/>
            <a:r>
              <a:rPr lang="de-DE" altLang="zh-CN" sz="1200">
                <a:solidFill>
                  <a:srgbClr val="000000"/>
                </a:solidFill>
                <a:latin typeface="Calibri" pitchFamily="34" charset="0"/>
                <a:ea typeface="宋体" pitchFamily="2" charset="-122"/>
              </a:rPr>
              <a:t> </a:t>
            </a:r>
            <a:endParaRPr lang="de-DE" altLang="zh-CN">
              <a:latin typeface="Calibri" pitchFamily="34" charset="0"/>
              <a:ea typeface="宋体" pitchFamily="2" charset="-122"/>
            </a:endParaRPr>
          </a:p>
        </p:txBody>
      </p:sp>
      <p:sp>
        <p:nvSpPr>
          <p:cNvPr id="12" name="Rectangle 3"/>
          <p:cNvSpPr>
            <a:spLocks noChangeArrowheads="1"/>
          </p:cNvSpPr>
          <p:nvPr/>
        </p:nvSpPr>
        <p:spPr bwMode="auto">
          <a:xfrm>
            <a:off x="1524000" y="0"/>
            <a:ext cx="8840788" cy="535531"/>
          </a:xfrm>
          <a:prstGeom prst="rect">
            <a:avLst/>
          </a:prstGeom>
          <a:noFill/>
          <a:ln w="9525">
            <a:noFill/>
            <a:miter lim="800000"/>
            <a:headEnd/>
            <a:tailEnd/>
          </a:ln>
        </p:spPr>
        <p:txBody>
          <a:bodyPr>
            <a:spAutoFit/>
          </a:bodyPr>
          <a:lstStyle/>
          <a:p>
            <a:pPr marL="609600" indent="-609600">
              <a:lnSpc>
                <a:spcPct val="90000"/>
              </a:lnSpc>
              <a:spcBef>
                <a:spcPct val="20000"/>
              </a:spcBef>
              <a:buClr>
                <a:srgbClr val="FF0000"/>
              </a:buClr>
            </a:pPr>
            <a:r>
              <a:rPr lang="de-DE" altLang="zh-CN" sz="3200" b="1" dirty="0">
                <a:ln w="0"/>
                <a:solidFill>
                  <a:schemeClr val="bg1"/>
                </a:solidFill>
                <a:effectLst>
                  <a:outerShdw blurRad="38100" dist="19050" dir="2700000" algn="tl" rotWithShape="0">
                    <a:schemeClr val="dk1">
                      <a:alpha val="40000"/>
                    </a:schemeClr>
                  </a:outerShdw>
                </a:effectLst>
                <a:latin typeface="Arial Narrow" panose="020B0606020202030204" pitchFamily="34" charset="0"/>
                <a:ea typeface="宋体" pitchFamily="2" charset="-122"/>
              </a:rPr>
              <a:t>04  </a:t>
            </a:r>
            <a:r>
              <a:rPr lang="ru-RU" altLang="zh-CN" sz="3200" b="1" dirty="0" smtClean="0">
                <a:ln w="0"/>
                <a:solidFill>
                  <a:schemeClr val="bg1"/>
                </a:solidFill>
                <a:effectLst>
                  <a:outerShdw blurRad="38100" dist="19050" dir="2700000" algn="tl" rotWithShape="0">
                    <a:schemeClr val="dk1">
                      <a:alpha val="40000"/>
                    </a:schemeClr>
                  </a:outerShdw>
                </a:effectLst>
                <a:latin typeface="Arial Narrow" panose="020B0606020202030204" pitchFamily="34" charset="0"/>
                <a:ea typeface="宋体" pitchFamily="2" charset="-122"/>
              </a:rPr>
              <a:t>Сбор и анализ данных</a:t>
            </a:r>
            <a:endParaRPr lang="de-DE" altLang="zh-CN" sz="3200" b="1" dirty="0">
              <a:ln w="0"/>
              <a:solidFill>
                <a:schemeClr val="bg1"/>
              </a:solidFill>
              <a:effectLst>
                <a:outerShdw blurRad="38100" dist="19050" dir="2700000" algn="tl" rotWithShape="0">
                  <a:schemeClr val="dk1">
                    <a:alpha val="40000"/>
                  </a:schemeClr>
                </a:outerShdw>
              </a:effectLst>
              <a:latin typeface="Arial Narrow" panose="020B0606020202030204" pitchFamily="34" charset="0"/>
              <a:ea typeface="宋体" pitchFamily="2" charset="-122"/>
            </a:endParaRPr>
          </a:p>
        </p:txBody>
      </p:sp>
      <p:pic>
        <p:nvPicPr>
          <p:cNvPr id="13" name="Picture 4"/>
          <p:cNvPicPr>
            <a:picLocks noChangeAspect="1" noChangeArrowheads="1"/>
          </p:cNvPicPr>
          <p:nvPr/>
        </p:nvPicPr>
        <p:blipFill>
          <a:blip r:embed="rId2"/>
          <a:srcRect b="5515"/>
          <a:stretch>
            <a:fillRect/>
          </a:stretch>
        </p:blipFill>
        <p:spPr bwMode="auto">
          <a:xfrm>
            <a:off x="1717675" y="1255714"/>
            <a:ext cx="4260850" cy="2447925"/>
          </a:xfrm>
          <a:prstGeom prst="rect">
            <a:avLst/>
          </a:prstGeom>
          <a:noFill/>
          <a:ln w="9525">
            <a:noFill/>
            <a:miter lim="800000"/>
            <a:headEnd/>
            <a:tailEnd/>
          </a:ln>
        </p:spPr>
      </p:pic>
      <p:pic>
        <p:nvPicPr>
          <p:cNvPr id="14" name="Picture 8"/>
          <p:cNvPicPr>
            <a:picLocks noChangeAspect="1" noChangeArrowheads="1"/>
          </p:cNvPicPr>
          <p:nvPr/>
        </p:nvPicPr>
        <p:blipFill>
          <a:blip r:embed="rId3"/>
          <a:srcRect/>
          <a:stretch>
            <a:fillRect/>
          </a:stretch>
        </p:blipFill>
        <p:spPr bwMode="auto">
          <a:xfrm>
            <a:off x="6048376" y="4479925"/>
            <a:ext cx="4435475" cy="1938338"/>
          </a:xfrm>
          <a:prstGeom prst="rect">
            <a:avLst/>
          </a:prstGeom>
          <a:noFill/>
          <a:ln w="9525">
            <a:noFill/>
            <a:miter lim="800000"/>
            <a:headEnd/>
            <a:tailEnd/>
          </a:ln>
        </p:spPr>
      </p:pic>
      <p:pic>
        <p:nvPicPr>
          <p:cNvPr id="15" name="图片 17"/>
          <p:cNvPicPr>
            <a:picLocks noChangeAspect="1"/>
          </p:cNvPicPr>
          <p:nvPr/>
        </p:nvPicPr>
        <p:blipFill>
          <a:blip r:embed="rId4"/>
          <a:srcRect/>
          <a:stretch>
            <a:fillRect/>
          </a:stretch>
        </p:blipFill>
        <p:spPr bwMode="auto">
          <a:xfrm>
            <a:off x="1711326" y="3797300"/>
            <a:ext cx="4259263" cy="2655888"/>
          </a:xfrm>
          <a:prstGeom prst="rect">
            <a:avLst/>
          </a:prstGeom>
          <a:noFill/>
          <a:ln w="9525">
            <a:noFill/>
            <a:miter lim="800000"/>
            <a:headEnd/>
            <a:tailEnd/>
          </a:ln>
        </p:spPr>
      </p:pic>
      <p:pic>
        <p:nvPicPr>
          <p:cNvPr id="16" name="Picture 6" descr="C:\Users\ADMINI~1\AppData\Local\Temp\WeChat Files\467924716174668566.jpg"/>
          <p:cNvPicPr>
            <a:picLocks noChangeAspect="1" noChangeArrowheads="1"/>
          </p:cNvPicPr>
          <p:nvPr/>
        </p:nvPicPr>
        <p:blipFill>
          <a:blip r:embed="rId5"/>
          <a:srcRect/>
          <a:stretch>
            <a:fillRect/>
          </a:stretch>
        </p:blipFill>
        <p:spPr bwMode="auto">
          <a:xfrm>
            <a:off x="6065838" y="3076575"/>
            <a:ext cx="4398962" cy="1341438"/>
          </a:xfrm>
          <a:prstGeom prst="rect">
            <a:avLst/>
          </a:prstGeom>
          <a:noFill/>
          <a:ln w="9525">
            <a:noFill/>
            <a:miter lim="800000"/>
            <a:headEnd/>
            <a:tailEnd/>
          </a:ln>
        </p:spPr>
      </p:pic>
      <p:sp>
        <p:nvSpPr>
          <p:cNvPr id="17" name="Rectangle 6"/>
          <p:cNvSpPr>
            <a:spLocks noChangeArrowheads="1"/>
          </p:cNvSpPr>
          <p:nvPr/>
        </p:nvSpPr>
        <p:spPr bwMode="auto">
          <a:xfrm>
            <a:off x="6238366" y="1715281"/>
            <a:ext cx="5484241" cy="1200329"/>
          </a:xfrm>
          <a:prstGeom prst="rect">
            <a:avLst/>
          </a:prstGeom>
          <a:noFill/>
          <a:ln w="9525">
            <a:noFill/>
            <a:miter lim="800000"/>
            <a:headEnd/>
            <a:tailEnd/>
          </a:ln>
        </p:spPr>
        <p:txBody>
          <a:bodyPr wrap="square">
            <a:spAutoFit/>
          </a:bodyPr>
          <a:lstStyle/>
          <a:p>
            <a:pPr>
              <a:buFont typeface="Wingdings" pitchFamily="2" charset="2"/>
              <a:buChar char="ü"/>
            </a:pPr>
            <a:r>
              <a:rPr lang="de-DE" altLang="zh-CN" dirty="0">
                <a:ea typeface="宋体" pitchFamily="2" charset="-122"/>
              </a:rPr>
              <a:t> </a:t>
            </a:r>
            <a:r>
              <a:rPr lang="ru-RU" altLang="zh-CN" dirty="0" smtClean="0">
                <a:ea typeface="宋体" pitchFamily="2" charset="-122"/>
              </a:rPr>
              <a:t>Участие граждан</a:t>
            </a:r>
            <a:r>
              <a:rPr lang="de-DE" altLang="zh-CN" dirty="0" smtClean="0">
                <a:ea typeface="宋体" pitchFamily="2" charset="-122"/>
              </a:rPr>
              <a:t>: </a:t>
            </a:r>
            <a:endParaRPr lang="en-US" altLang="zh-CN" dirty="0">
              <a:ea typeface="宋体" pitchFamily="2" charset="-122"/>
            </a:endParaRPr>
          </a:p>
          <a:p>
            <a:r>
              <a:rPr lang="ru-RU" altLang="zh-CN" dirty="0" smtClean="0">
                <a:ea typeface="宋体" pitchFamily="2" charset="-122"/>
              </a:rPr>
              <a:t>Опрос населения</a:t>
            </a:r>
            <a:r>
              <a:rPr lang="de-DE" altLang="zh-CN" dirty="0" smtClean="0">
                <a:ea typeface="宋体" pitchFamily="2" charset="-122"/>
              </a:rPr>
              <a:t>/</a:t>
            </a:r>
            <a:r>
              <a:rPr lang="ru-RU" altLang="zh-CN" dirty="0" smtClean="0">
                <a:ea typeface="宋体" pitchFamily="2" charset="-122"/>
              </a:rPr>
              <a:t>граждан и оценка</a:t>
            </a:r>
            <a:r>
              <a:rPr lang="de-DE" altLang="zh-CN" dirty="0" smtClean="0">
                <a:ea typeface="宋体" pitchFamily="2" charset="-122"/>
              </a:rPr>
              <a:t>/</a:t>
            </a:r>
            <a:r>
              <a:rPr lang="ru-RU" altLang="zh-CN" dirty="0" smtClean="0">
                <a:ea typeface="宋体" pitchFamily="2" charset="-122"/>
              </a:rPr>
              <a:t>анализ</a:t>
            </a:r>
            <a:r>
              <a:rPr lang="de-DE" altLang="zh-CN" dirty="0" smtClean="0">
                <a:ea typeface="宋体" pitchFamily="2" charset="-122"/>
              </a:rPr>
              <a:t> (</a:t>
            </a:r>
            <a:r>
              <a:rPr lang="ru-RU" altLang="zh-CN" dirty="0" smtClean="0">
                <a:ea typeface="宋体" pitchFamily="2" charset="-122"/>
              </a:rPr>
              <a:t>усовершенствование здесь – приложение для смартфонов с использованием </a:t>
            </a:r>
            <a:r>
              <a:rPr lang="de-DE" altLang="zh-CN" dirty="0" smtClean="0">
                <a:ea typeface="宋体" pitchFamily="2" charset="-122"/>
              </a:rPr>
              <a:t>GIS</a:t>
            </a:r>
            <a:endParaRPr lang="de-DE" altLang="zh-CN" dirty="0">
              <a:ea typeface="宋体" pitchFamily="2" charset="-122"/>
            </a:endParaRPr>
          </a:p>
        </p:txBody>
      </p:sp>
    </p:spTree>
    <p:extLst>
      <p:ext uri="{BB962C8B-B14F-4D97-AF65-F5344CB8AC3E}">
        <p14:creationId xmlns:p14="http://schemas.microsoft.com/office/powerpoint/2010/main" val="2378664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nvPr>
        </p:nvGraphicFramePr>
        <p:xfrm>
          <a:off x="4344143" y="4605045"/>
          <a:ext cx="4078288" cy="2278063"/>
        </p:xfrm>
        <a:graphic>
          <a:graphicData uri="http://schemas.openxmlformats.org/presentationml/2006/ole">
            <mc:AlternateContent xmlns:mc="http://schemas.openxmlformats.org/markup-compatibility/2006">
              <mc:Choice xmlns:v="urn:schemas-microsoft-com:vml" Requires="v">
                <p:oleObj spid="_x0000_s3278" name="Arbeitsblatt" r:id="rId3" imgW="5047925" imgH="2682472" progId="Excel.Sheet.8">
                  <p:embed/>
                </p:oleObj>
              </mc:Choice>
              <mc:Fallback>
                <p:oleObj name="Arbeitsblatt" r:id="rId3" imgW="5047925" imgH="2682472" progId="Excel.Sheet.8">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143" y="4605045"/>
                        <a:ext cx="407828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5" name="Object 3"/>
          <p:cNvGraphicFramePr>
            <a:graphicFrameLocks noChangeAspect="1"/>
          </p:cNvGraphicFramePr>
          <p:nvPr>
            <p:extLst/>
          </p:nvPr>
        </p:nvGraphicFramePr>
        <p:xfrm>
          <a:off x="451870" y="4599175"/>
          <a:ext cx="4416426" cy="2373312"/>
        </p:xfrm>
        <a:graphic>
          <a:graphicData uri="http://schemas.openxmlformats.org/presentationml/2006/ole">
            <mc:AlternateContent xmlns:mc="http://schemas.openxmlformats.org/markup-compatibility/2006">
              <mc:Choice xmlns:v="urn:schemas-microsoft-com:vml" Requires="v">
                <p:oleObj spid="_x0000_s3279" r:id="rId5" imgW="5456393" imgH="2828789" progId="Excel.Sheet.8">
                  <p:embed/>
                </p:oleObj>
              </mc:Choice>
              <mc:Fallback>
                <p:oleObj r:id="rId5" imgW="5456393" imgH="2828789" progId="Excel.Sheet.8">
                  <p:embed/>
                  <p:pic>
                    <p:nvPicPr>
                      <p:cNvPr id="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70" y="4599175"/>
                        <a:ext cx="4416426"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6" name="圆角矩形标注 18"/>
          <p:cNvSpPr>
            <a:spLocks noChangeArrowheads="1"/>
          </p:cNvSpPr>
          <p:nvPr/>
        </p:nvSpPr>
        <p:spPr bwMode="auto">
          <a:xfrm>
            <a:off x="3200634" y="5069135"/>
            <a:ext cx="674688" cy="331788"/>
          </a:xfrm>
          <a:prstGeom prst="wedgeRoundRectCallout">
            <a:avLst>
              <a:gd name="adj1" fmla="val -88824"/>
              <a:gd name="adj2" fmla="val 9810"/>
              <a:gd name="adj3" fmla="val 16667"/>
            </a:avLst>
          </a:prstGeom>
          <a:noFill/>
          <a:ln w="28575" algn="ctr">
            <a:solidFill>
              <a:srgbClr val="FF0000"/>
            </a:solidFill>
            <a:miter lim="800000"/>
            <a:headEnd/>
            <a:tailEnd/>
          </a:ln>
        </p:spPr>
        <p:txBody>
          <a:bodyPr anchor="ctr"/>
          <a:lstStyle/>
          <a:p>
            <a:pPr algn="ctr" eaLnBrk="1" hangingPunct="1"/>
            <a:endParaRPr lang="zh-CN" altLang="en-US">
              <a:solidFill>
                <a:srgbClr val="FFFFFF"/>
              </a:solidFill>
              <a:ea typeface="宋体" pitchFamily="2" charset="-122"/>
            </a:endParaRPr>
          </a:p>
        </p:txBody>
      </p:sp>
      <p:graphicFrame>
        <p:nvGraphicFramePr>
          <p:cNvPr id="7" name="Object 6"/>
          <p:cNvGraphicFramePr>
            <a:graphicFrameLocks noChangeAspect="1"/>
          </p:cNvGraphicFramePr>
          <p:nvPr>
            <p:extLst/>
          </p:nvPr>
        </p:nvGraphicFramePr>
        <p:xfrm>
          <a:off x="8363109" y="4478840"/>
          <a:ext cx="3214688" cy="2530475"/>
        </p:xfrm>
        <a:graphic>
          <a:graphicData uri="http://schemas.openxmlformats.org/presentationml/2006/ole">
            <mc:AlternateContent xmlns:mc="http://schemas.openxmlformats.org/markup-compatibility/2006">
              <mc:Choice xmlns:v="urn:schemas-microsoft-com:vml" Requires="v">
                <p:oleObj spid="_x0000_s3280" r:id="rId7" imgW="4285859" imgH="3188484" progId="Excel.Sheet.8">
                  <p:embed/>
                </p:oleObj>
              </mc:Choice>
              <mc:Fallback>
                <p:oleObj r:id="rId7" imgW="4285859" imgH="3188484" progId="Excel.Sheet.8">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3109" y="4478840"/>
                        <a:ext cx="32146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8" name="TextBox 9"/>
          <p:cNvSpPr txBox="1">
            <a:spLocks noChangeArrowheads="1"/>
          </p:cNvSpPr>
          <p:nvPr/>
        </p:nvSpPr>
        <p:spPr bwMode="auto">
          <a:xfrm>
            <a:off x="73354" y="1538370"/>
            <a:ext cx="3684087" cy="4401205"/>
          </a:xfrm>
          <a:prstGeom prst="rect">
            <a:avLst/>
          </a:prstGeom>
          <a:noFill/>
          <a:ln w="9525">
            <a:noFill/>
            <a:miter lim="800000"/>
            <a:headEnd/>
            <a:tailEnd/>
          </a:ln>
        </p:spPr>
        <p:txBody>
          <a:bodyPr wrap="square">
            <a:spAutoFit/>
          </a:bodyPr>
          <a:lstStyle/>
          <a:p>
            <a:pPr eaLnBrk="1" hangingPunct="1">
              <a:buFont typeface="Wingdings" pitchFamily="2" charset="2"/>
              <a:buNone/>
            </a:pPr>
            <a:r>
              <a:rPr lang="ru-RU" altLang="zh-CN" sz="2000" b="1" u="sng" dirty="0" smtClean="0">
                <a:latin typeface="微软雅黑" pitchFamily="34" charset="-122"/>
                <a:ea typeface="微软雅黑" pitchFamily="34" charset="-122"/>
              </a:rPr>
              <a:t>Насущная проблема</a:t>
            </a:r>
            <a:endParaRPr lang="de-DE" altLang="zh-CN" sz="2000" b="1" u="sng" dirty="0" smtClean="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Медицинское </a:t>
            </a:r>
            <a:r>
              <a:rPr lang="de-DE" altLang="zh-CN" sz="2000" b="1" dirty="0" smtClean="0">
                <a:latin typeface="微软雅黑" pitchFamily="34" charset="-122"/>
                <a:ea typeface="微软雅黑" pitchFamily="34" charset="-122"/>
              </a:rPr>
              <a:t> </a:t>
            </a:r>
            <a:r>
              <a:rPr lang="ru-RU" altLang="zh-CN" sz="2000" b="1" dirty="0" smtClean="0">
                <a:latin typeface="微软雅黑" pitchFamily="34" charset="-122"/>
                <a:ea typeface="微软雅黑" pitchFamily="34" charset="-122"/>
              </a:rPr>
              <a:t>обеспечение</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Отсутствие домов для престарелых и инвалидов</a:t>
            </a:r>
            <a:endParaRPr lang="de-DE" altLang="zh-CN" sz="2000" b="1" dirty="0">
              <a:latin typeface="微软雅黑" pitchFamily="34" charset="-122"/>
              <a:ea typeface="微软雅黑" pitchFamily="34" charset="-122"/>
            </a:endParaRPr>
          </a:p>
          <a:p>
            <a:pPr marL="182563" indent="-182563" eaLnBrk="1" hangingPunct="1">
              <a:buFont typeface="Wingdings" pitchFamily="2" charset="2"/>
              <a:buChar char="n"/>
            </a:pPr>
            <a:r>
              <a:rPr lang="ru-RU" altLang="zh-CN" sz="2000" b="1" dirty="0" smtClean="0">
                <a:latin typeface="微软雅黑" pitchFamily="34" charset="-122"/>
                <a:ea typeface="微软雅黑" pitchFamily="34" charset="-122"/>
              </a:rPr>
              <a:t>Плохая транспортная инфраструктура</a:t>
            </a:r>
            <a:endParaRPr lang="de-DE" altLang="zh-CN" sz="2000" b="1" dirty="0" smtClean="0">
              <a:latin typeface="微软雅黑" pitchFamily="34" charset="-122"/>
              <a:ea typeface="微软雅黑" pitchFamily="34" charset="-122"/>
            </a:endParaRPr>
          </a:p>
          <a:p>
            <a:pPr marL="182563" indent="-182563" eaLnBrk="1" hangingPunct="1">
              <a:buFont typeface="Wingdings" pitchFamily="2" charset="2"/>
              <a:buChar char="n"/>
            </a:pPr>
            <a:r>
              <a:rPr lang="ru-RU" altLang="zh-CN" sz="2000" b="1" dirty="0" smtClean="0">
                <a:latin typeface="微软雅黑" pitchFamily="34" charset="-122"/>
                <a:ea typeface="微软雅黑" pitchFamily="34" charset="-122"/>
              </a:rPr>
              <a:t>Нет общественного транспорта</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Плохая питьевая вода</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Школы </a:t>
            </a:r>
            <a:endParaRPr lang="de-DE" altLang="zh-CN" sz="2000" b="1" dirty="0" smtClean="0">
              <a:latin typeface="微软雅黑" pitchFamily="34" charset="-122"/>
              <a:ea typeface="微软雅黑" pitchFamily="34" charset="-122"/>
            </a:endParaRPr>
          </a:p>
          <a:p>
            <a:pPr marL="182563" indent="-182563" eaLnBrk="1" hangingPunct="1">
              <a:buFont typeface="Wingdings" pitchFamily="2" charset="2"/>
              <a:buChar char="n"/>
            </a:pPr>
            <a:r>
              <a:rPr lang="ru-RU" altLang="zh-CN" sz="2000" b="1" dirty="0" smtClean="0">
                <a:latin typeface="微软雅黑" pitchFamily="34" charset="-122"/>
                <a:ea typeface="微软雅黑" pitchFamily="34" charset="-122"/>
              </a:rPr>
              <a:t>Нет проф.</a:t>
            </a:r>
          </a:p>
          <a:p>
            <a:pPr eaLnBrk="1" hangingPunct="1"/>
            <a:r>
              <a:rPr lang="ru-RU" altLang="zh-CN" sz="2000" b="1" dirty="0">
                <a:latin typeface="微软雅黑" pitchFamily="34" charset="-122"/>
                <a:ea typeface="微软雅黑" pitchFamily="34" charset="-122"/>
              </a:rPr>
              <a:t> </a:t>
            </a:r>
            <a:r>
              <a:rPr lang="ru-RU" altLang="zh-CN" sz="2000" b="1" dirty="0" smtClean="0">
                <a:latin typeface="微软雅黑" pitchFamily="34" charset="-122"/>
                <a:ea typeface="微软雅黑" pitchFamily="34" charset="-122"/>
              </a:rPr>
              <a:t> образования</a:t>
            </a:r>
            <a:endParaRPr lang="zh-CN" altLang="en-US" sz="2000" b="1" dirty="0">
              <a:latin typeface="微软雅黑" pitchFamily="34" charset="-122"/>
              <a:ea typeface="微软雅黑" pitchFamily="34" charset="-122"/>
            </a:endParaRPr>
          </a:p>
        </p:txBody>
      </p:sp>
      <p:sp>
        <p:nvSpPr>
          <p:cNvPr id="9" name="TextBox 10"/>
          <p:cNvSpPr txBox="1">
            <a:spLocks noChangeArrowheads="1"/>
          </p:cNvSpPr>
          <p:nvPr/>
        </p:nvSpPr>
        <p:spPr bwMode="auto">
          <a:xfrm>
            <a:off x="4010444" y="1538370"/>
            <a:ext cx="3668026" cy="4708981"/>
          </a:xfrm>
          <a:prstGeom prst="rect">
            <a:avLst/>
          </a:prstGeom>
          <a:noFill/>
          <a:ln w="9525">
            <a:noFill/>
            <a:miter lim="800000"/>
            <a:headEnd/>
            <a:tailEnd/>
          </a:ln>
        </p:spPr>
        <p:txBody>
          <a:bodyPr wrap="square">
            <a:spAutoFit/>
          </a:bodyPr>
          <a:lstStyle/>
          <a:p>
            <a:pPr eaLnBrk="1" hangingPunct="1">
              <a:buFont typeface="Wingdings" pitchFamily="2" charset="2"/>
              <a:buNone/>
            </a:pPr>
            <a:r>
              <a:rPr lang="ru-RU" altLang="zh-CN" sz="2000" b="1" u="sng" dirty="0" smtClean="0">
                <a:latin typeface="微软雅黑" pitchFamily="34" charset="-122"/>
                <a:ea typeface="微软雅黑" pitchFamily="34" charset="-122"/>
              </a:rPr>
              <a:t>Желаемые государственные учреждения</a:t>
            </a:r>
            <a:r>
              <a:rPr lang="de-DE" altLang="zh-CN" sz="2000" b="1" u="sng" dirty="0" smtClean="0">
                <a:latin typeface="微软雅黑" pitchFamily="34" charset="-122"/>
                <a:ea typeface="微软雅黑" pitchFamily="34" charset="-122"/>
              </a:rPr>
              <a:t>: </a:t>
            </a:r>
            <a:endParaRPr lang="de-DE" altLang="zh-CN" sz="2000" b="1" u="sng"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Дом для престарелых и инвалидов</a:t>
            </a:r>
            <a:endParaRPr lang="de-DE" altLang="zh-CN" sz="2000" b="1" dirty="0">
              <a:latin typeface="微软雅黑" pitchFamily="34" charset="-122"/>
              <a:ea typeface="微软雅黑" pitchFamily="34" charset="-122"/>
            </a:endParaRPr>
          </a:p>
          <a:p>
            <a:pPr marL="182563" indent="-182563" eaLnBrk="1" hangingPunct="1">
              <a:buFont typeface="Wingdings" pitchFamily="2" charset="2"/>
              <a:buChar char="n"/>
            </a:pPr>
            <a:r>
              <a:rPr lang="ru-RU" altLang="zh-CN" sz="2000" b="1" dirty="0" smtClean="0">
                <a:latin typeface="微软雅黑" pitchFamily="34" charset="-122"/>
                <a:ea typeface="微软雅黑" pitchFamily="34" charset="-122"/>
              </a:rPr>
              <a:t>Пространство для культурных мероприятий</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Центр услуг</a:t>
            </a:r>
            <a:endParaRPr lang="de-DE" altLang="zh-CN" sz="2000" b="1" dirty="0">
              <a:latin typeface="微软雅黑" pitchFamily="34" charset="-122"/>
              <a:ea typeface="微软雅黑" pitchFamily="34" charset="-122"/>
            </a:endParaRPr>
          </a:p>
          <a:p>
            <a:pPr marL="182563" indent="-182563" eaLnBrk="1" hangingPunct="1">
              <a:buFont typeface="Wingdings" pitchFamily="2" charset="2"/>
              <a:buChar char="n"/>
            </a:pPr>
            <a:r>
              <a:rPr lang="ru-RU" altLang="zh-CN" sz="2000" b="1" dirty="0" smtClean="0">
                <a:latin typeface="微软雅黑" pitchFamily="34" charset="-122"/>
                <a:ea typeface="微软雅黑" pitchFamily="34" charset="-122"/>
              </a:rPr>
              <a:t>Медицинское обеспечение и стационар</a:t>
            </a:r>
            <a:endParaRPr lang="de-DE" altLang="zh-CN" sz="2000" b="1" dirty="0">
              <a:latin typeface="微软雅黑" pitchFamily="34" charset="-122"/>
              <a:ea typeface="微软雅黑" pitchFamily="34" charset="-122"/>
            </a:endParaRPr>
          </a:p>
          <a:p>
            <a:pPr marL="182563" indent="-182563">
              <a:buFont typeface="Wingdings" pitchFamily="2" charset="2"/>
              <a:buChar char="n"/>
            </a:pPr>
            <a:r>
              <a:rPr lang="ru-RU" altLang="zh-CN" sz="2000" b="1" dirty="0" smtClean="0">
                <a:latin typeface="微软雅黑" pitchFamily="34" charset="-122"/>
                <a:ea typeface="微软雅黑" pitchFamily="34" charset="-122"/>
              </a:rPr>
              <a:t>Вывоз </a:t>
            </a:r>
            <a:r>
              <a:rPr lang="ru-RU" altLang="zh-CN" sz="2000" b="1" dirty="0">
                <a:latin typeface="微软雅黑" pitchFamily="34" charset="-122"/>
                <a:ea typeface="微软雅黑" pitchFamily="34" charset="-122"/>
              </a:rPr>
              <a:t>и утилизация </a:t>
            </a:r>
            <a:r>
              <a:rPr lang="ru-RU" altLang="zh-CN" sz="2000" b="1" dirty="0" smtClean="0">
                <a:latin typeface="微软雅黑" pitchFamily="34" charset="-122"/>
                <a:ea typeface="微软雅黑" pitchFamily="34" charset="-122"/>
              </a:rPr>
              <a:t>мусора</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de-DE" altLang="zh-CN" sz="2000" b="1" dirty="0">
                <a:latin typeface="微软雅黑" pitchFamily="34" charset="-122"/>
                <a:ea typeface="微软雅黑" pitchFamily="34" charset="-122"/>
              </a:rPr>
              <a:t> </a:t>
            </a:r>
            <a:r>
              <a:rPr lang="ru-RU" altLang="zh-CN" sz="2000" b="1" dirty="0" smtClean="0">
                <a:latin typeface="微软雅黑" pitchFamily="34" charset="-122"/>
                <a:ea typeface="微软雅黑" pitchFamily="34" charset="-122"/>
              </a:rPr>
              <a:t>Детсад</a:t>
            </a:r>
            <a:endParaRPr lang="zh-CN" altLang="en-US" sz="2000" b="1" dirty="0">
              <a:latin typeface="微软雅黑" pitchFamily="34" charset="-122"/>
              <a:ea typeface="微软雅黑" pitchFamily="34" charset="-122"/>
            </a:endParaRPr>
          </a:p>
        </p:txBody>
      </p:sp>
      <p:sp>
        <p:nvSpPr>
          <p:cNvPr id="10" name="TextBox 11"/>
          <p:cNvSpPr txBox="1">
            <a:spLocks noChangeArrowheads="1"/>
          </p:cNvSpPr>
          <p:nvPr/>
        </p:nvSpPr>
        <p:spPr bwMode="auto">
          <a:xfrm>
            <a:off x="7931473" y="1541710"/>
            <a:ext cx="4383231" cy="3077766"/>
          </a:xfrm>
          <a:prstGeom prst="rect">
            <a:avLst/>
          </a:prstGeom>
          <a:noFill/>
          <a:ln w="9525">
            <a:noFill/>
            <a:miter lim="800000"/>
            <a:headEnd/>
            <a:tailEnd/>
          </a:ln>
        </p:spPr>
        <p:txBody>
          <a:bodyPr wrap="square">
            <a:spAutoFit/>
          </a:bodyPr>
          <a:lstStyle/>
          <a:p>
            <a:pPr eaLnBrk="1" hangingPunct="1">
              <a:buFont typeface="Wingdings" pitchFamily="2" charset="2"/>
              <a:buNone/>
            </a:pPr>
            <a:r>
              <a:rPr lang="ru-RU" altLang="zh-CN" sz="2000" b="1" u="sng" dirty="0" smtClean="0">
                <a:latin typeface="微软雅黑" pitchFamily="34" charset="-122"/>
                <a:ea typeface="微软雅黑" pitchFamily="34" charset="-122"/>
              </a:rPr>
              <a:t>Желания</a:t>
            </a:r>
            <a:r>
              <a:rPr lang="de-DE" altLang="zh-CN" sz="2000" b="1" u="sng" dirty="0" smtClean="0">
                <a:latin typeface="微软雅黑" pitchFamily="34" charset="-122"/>
                <a:ea typeface="微软雅黑" pitchFamily="34" charset="-122"/>
              </a:rPr>
              <a:t>:</a:t>
            </a:r>
            <a:endParaRPr lang="de-DE" altLang="zh-CN" sz="2000" b="1" u="sng"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Использовать выгоду от проекта и улучшить доходы</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Строительство нового села</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Улучшение инфраструктуры</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Вести хорошую жизнь</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Возможности обменять земельные участки</a:t>
            </a:r>
            <a:endParaRPr lang="de-DE" altLang="zh-CN" sz="2000" b="1" dirty="0">
              <a:latin typeface="微软雅黑" pitchFamily="34" charset="-122"/>
              <a:ea typeface="微软雅黑" pitchFamily="34" charset="-122"/>
            </a:endParaRPr>
          </a:p>
          <a:p>
            <a:pPr eaLnBrk="1" hangingPunct="1">
              <a:buFont typeface="Wingdings" pitchFamily="2" charset="2"/>
              <a:buChar char="n"/>
            </a:pPr>
            <a:r>
              <a:rPr lang="ru-RU" altLang="zh-CN" sz="2000" b="1" dirty="0" smtClean="0">
                <a:latin typeface="微软雅黑" pitchFamily="34" charset="-122"/>
                <a:ea typeface="微软雅黑" pitchFamily="34" charset="-122"/>
              </a:rPr>
              <a:t>Улучшение экологии</a:t>
            </a:r>
            <a:endParaRPr lang="de-DE" altLang="zh-CN" sz="2000" b="1" dirty="0">
              <a:latin typeface="微软雅黑" pitchFamily="34" charset="-122"/>
              <a:ea typeface="微软雅黑" pitchFamily="34" charset="-122"/>
            </a:endParaRPr>
          </a:p>
          <a:p>
            <a:pPr eaLnBrk="1" hangingPunct="1">
              <a:buFont typeface="Wingdings" pitchFamily="2" charset="2"/>
              <a:buChar char="n"/>
            </a:pPr>
            <a:endParaRPr lang="zh-CN" altLang="en-US" sz="1400" b="1" u="sng" dirty="0">
              <a:latin typeface="微软雅黑" pitchFamily="34" charset="-122"/>
              <a:ea typeface="微软雅黑" pitchFamily="34" charset="-122"/>
            </a:endParaRPr>
          </a:p>
        </p:txBody>
      </p:sp>
      <p:sp>
        <p:nvSpPr>
          <p:cNvPr id="11" name="圆角矩形标注 19"/>
          <p:cNvSpPr/>
          <p:nvPr/>
        </p:nvSpPr>
        <p:spPr>
          <a:xfrm>
            <a:off x="6877779" y="4932610"/>
            <a:ext cx="547688" cy="273050"/>
          </a:xfrm>
          <a:prstGeom prst="wedgeRoundRectCallout">
            <a:avLst>
              <a:gd name="adj1" fmla="val -110882"/>
              <a:gd name="adj2" fmla="val 57711"/>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FFFF"/>
              </a:solidFill>
              <a:ea typeface="宋体" pitchFamily="2" charset="-122"/>
            </a:endParaRPr>
          </a:p>
        </p:txBody>
      </p:sp>
      <p:sp>
        <p:nvSpPr>
          <p:cNvPr id="12" name="圆角矩形标注 20"/>
          <p:cNvSpPr/>
          <p:nvPr/>
        </p:nvSpPr>
        <p:spPr>
          <a:xfrm>
            <a:off x="10297715" y="4794935"/>
            <a:ext cx="1255712" cy="387350"/>
          </a:xfrm>
          <a:prstGeom prst="wedgeRoundRectCallout">
            <a:avLst>
              <a:gd name="adj1" fmla="val -75672"/>
              <a:gd name="adj2" fmla="val 63922"/>
              <a:gd name="adj3" fmla="val 166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FFFF"/>
              </a:solidFill>
              <a:ea typeface="宋体" pitchFamily="2" charset="-122"/>
            </a:endParaRPr>
          </a:p>
        </p:txBody>
      </p:sp>
      <p:sp>
        <p:nvSpPr>
          <p:cNvPr id="13" name="文本框 2"/>
          <p:cNvSpPr txBox="1">
            <a:spLocks noChangeArrowheads="1"/>
          </p:cNvSpPr>
          <p:nvPr/>
        </p:nvSpPr>
        <p:spPr bwMode="auto">
          <a:xfrm>
            <a:off x="-531852" y="166395"/>
            <a:ext cx="8386548" cy="830997"/>
          </a:xfrm>
          <a:prstGeom prst="rect">
            <a:avLst/>
          </a:prstGeom>
          <a:noFill/>
          <a:ln w="9525">
            <a:noFill/>
            <a:miter lim="800000"/>
            <a:headEnd/>
            <a:tailEnd/>
          </a:ln>
        </p:spPr>
        <p:txBody>
          <a:bodyPr wrap="square">
            <a:spAutoFit/>
          </a:bodyPr>
          <a:lstStyle/>
          <a:p>
            <a:pPr algn="ctr">
              <a:lnSpc>
                <a:spcPct val="150000"/>
              </a:lnSpc>
            </a:pPr>
            <a:r>
              <a:rPr lang="de-DE" altLang="zh-CN" sz="2400" b="1" dirty="0" smtClean="0">
                <a:solidFill>
                  <a:schemeClr val="bg1"/>
                </a:solidFill>
                <a:latin typeface="微软雅黑" pitchFamily="34" charset="-122"/>
                <a:ea typeface="微软雅黑" pitchFamily="34" charset="-122"/>
                <a:sym typeface="+mn-ea"/>
              </a:rPr>
              <a:t> </a:t>
            </a:r>
            <a:r>
              <a:rPr lang="de-DE" altLang="zh-CN" sz="3200" b="1" dirty="0" smtClean="0">
                <a:solidFill>
                  <a:schemeClr val="bg1"/>
                </a:solidFill>
                <a:latin typeface="Arial Narrow" panose="020B0606020202030204" pitchFamily="34" charset="0"/>
                <a:ea typeface="微软雅黑" pitchFamily="34" charset="-122"/>
                <a:sym typeface="+mn-ea"/>
              </a:rPr>
              <a:t>04 </a:t>
            </a:r>
            <a:r>
              <a:rPr lang="ru-RU" altLang="zh-CN" sz="3200" b="1" dirty="0" smtClean="0">
                <a:solidFill>
                  <a:schemeClr val="bg1"/>
                </a:solidFill>
                <a:latin typeface="Arial Narrow" panose="020B0606020202030204" pitchFamily="34" charset="0"/>
                <a:ea typeface="微软雅黑" pitchFamily="34" charset="-122"/>
                <a:sym typeface="+mn-ea"/>
              </a:rPr>
              <a:t>Результаты опроса населения</a:t>
            </a:r>
            <a:endParaRPr lang="zh-CN" altLang="en-US" sz="3200" b="1" dirty="0">
              <a:solidFill>
                <a:schemeClr val="bg1"/>
              </a:solidFill>
              <a:latin typeface="Arial Narrow" panose="020B0606020202030204" pitchFamily="34" charset="0"/>
              <a:ea typeface="微软雅黑" pitchFamily="34" charset="-122"/>
              <a:sym typeface="+mn-ea"/>
            </a:endParaRPr>
          </a:p>
        </p:txBody>
      </p:sp>
    </p:spTree>
    <p:extLst>
      <p:ext uri="{BB962C8B-B14F-4D97-AF65-F5344CB8AC3E}">
        <p14:creationId xmlns:p14="http://schemas.microsoft.com/office/powerpoint/2010/main" val="1571625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nummernplatzhalter 3"/>
          <p:cNvSpPr txBox="1">
            <a:spLocks noChangeArrowheads="1"/>
          </p:cNvSpPr>
          <p:nvPr/>
        </p:nvSpPr>
        <p:spPr bwMode="auto">
          <a:xfrm>
            <a:off x="6215063" y="6858000"/>
            <a:ext cx="2133600" cy="476250"/>
          </a:xfrm>
          <a:prstGeom prst="rect">
            <a:avLst/>
          </a:prstGeom>
          <a:noFill/>
          <a:ln w="9525">
            <a:noFill/>
            <a:miter lim="800000"/>
            <a:headEnd/>
            <a:tailEnd/>
          </a:ln>
        </p:spPr>
        <p:txBody>
          <a:bodyPr/>
          <a:lstStyle/>
          <a:p>
            <a:pPr algn="r" eaLnBrk="1" hangingPunct="1">
              <a:buFont typeface="Wingdings" pitchFamily="2" charset="2"/>
              <a:buNone/>
            </a:pPr>
            <a:fld id="{01F3357B-2530-400C-A5B4-401FAACF831F}" type="slidenum">
              <a:rPr lang="de-DE" altLang="zh-CN" sz="1400">
                <a:latin typeface="Times New Roman" pitchFamily="18" charset="0"/>
                <a:ea typeface="宋体" pitchFamily="2" charset="-122"/>
              </a:rPr>
              <a:pPr algn="r" eaLnBrk="1" hangingPunct="1">
                <a:buFont typeface="Wingdings" pitchFamily="2" charset="2"/>
                <a:buNone/>
              </a:pPr>
              <a:t>32</a:t>
            </a:fld>
            <a:endParaRPr lang="de-DE" altLang="zh-CN" sz="1400">
              <a:latin typeface="Times New Roman" pitchFamily="18" charset="0"/>
              <a:ea typeface="宋体" pitchFamily="2" charset="-122"/>
            </a:endParaRPr>
          </a:p>
        </p:txBody>
      </p:sp>
      <p:sp>
        <p:nvSpPr>
          <p:cNvPr id="44038" name="Rectangle 3"/>
          <p:cNvSpPr>
            <a:spLocks noChangeArrowheads="1"/>
          </p:cNvSpPr>
          <p:nvPr/>
        </p:nvSpPr>
        <p:spPr bwMode="auto">
          <a:xfrm>
            <a:off x="402771" y="124544"/>
            <a:ext cx="8840788" cy="452432"/>
          </a:xfrm>
          <a:prstGeom prst="rect">
            <a:avLst/>
          </a:prstGeom>
          <a:solidFill>
            <a:schemeClr val="bg1">
              <a:alpha val="27843"/>
            </a:schemeClr>
          </a:solidFill>
          <a:ln w="9525">
            <a:noFill/>
            <a:miter lim="800000"/>
            <a:headEnd/>
            <a:tailEnd/>
          </a:ln>
        </p:spPr>
        <p:txBody>
          <a:bodyPr>
            <a:spAutoFit/>
          </a:bodyPr>
          <a:lstStyle/>
          <a:p>
            <a:pPr marL="609600" indent="-609600">
              <a:lnSpc>
                <a:spcPct val="90000"/>
              </a:lnSpc>
              <a:spcBef>
                <a:spcPct val="20000"/>
              </a:spcBef>
              <a:buClr>
                <a:srgbClr val="FF0000"/>
              </a:buClr>
            </a:pPr>
            <a:r>
              <a:rPr lang="de-DE" altLang="zh-CN" sz="2600" dirty="0">
                <a:solidFill>
                  <a:schemeClr val="bg1"/>
                </a:solidFill>
                <a:latin typeface="Arial" panose="020B0604020202020204" pitchFamily="34" charset="0"/>
                <a:ea typeface="宋体" pitchFamily="2" charset="-122"/>
                <a:cs typeface="Arial" panose="020B0604020202020204" pitchFamily="34" charset="0"/>
              </a:rPr>
              <a:t>05  </a:t>
            </a:r>
            <a:r>
              <a:rPr lang="ru-RU" altLang="zh-CN" sz="2600" dirty="0" smtClean="0">
                <a:solidFill>
                  <a:schemeClr val="bg1"/>
                </a:solidFill>
                <a:latin typeface="Arial" panose="020B0604020202020204" pitchFamily="34" charset="0"/>
                <a:ea typeface="宋体" pitchFamily="2" charset="-122"/>
                <a:cs typeface="Arial" panose="020B0604020202020204" pitchFamily="34" charset="0"/>
              </a:rPr>
              <a:t>Объединение сфер деятельности в единую сеть</a:t>
            </a:r>
            <a:endParaRPr lang="de-DE" altLang="zh-CN" sz="2600" dirty="0">
              <a:solidFill>
                <a:schemeClr val="bg1"/>
              </a:solidFill>
              <a:latin typeface="Arial" panose="020B0604020202020204" pitchFamily="34" charset="0"/>
              <a:ea typeface="宋体" pitchFamily="2" charset="-122"/>
              <a:cs typeface="Arial" panose="020B0604020202020204" pitchFamily="34" charset="0"/>
            </a:endParaRPr>
          </a:p>
        </p:txBody>
      </p:sp>
      <p:sp>
        <p:nvSpPr>
          <p:cNvPr id="44039" name="Rectangle 3"/>
          <p:cNvSpPr txBox="1">
            <a:spLocks noChangeArrowheads="1"/>
          </p:cNvSpPr>
          <p:nvPr/>
        </p:nvSpPr>
        <p:spPr bwMode="auto">
          <a:xfrm>
            <a:off x="903514" y="614840"/>
            <a:ext cx="9144000" cy="492443"/>
          </a:xfrm>
          <a:prstGeom prst="rect">
            <a:avLst/>
          </a:prstGeom>
          <a:noFill/>
          <a:ln w="9525">
            <a:noFill/>
            <a:miter lim="800000"/>
            <a:headEnd/>
            <a:tailEnd/>
          </a:ln>
        </p:spPr>
        <p:txBody>
          <a:bodyPr>
            <a:spAutoFit/>
          </a:bodyPr>
          <a:lstStyle/>
          <a:p>
            <a:pPr marL="342900" indent="-342900">
              <a:spcBef>
                <a:spcPct val="20000"/>
              </a:spcBef>
              <a:buClr>
                <a:srgbClr val="FF0000"/>
              </a:buClr>
            </a:pPr>
            <a:r>
              <a:rPr lang="ru-RU" altLang="zh-CN" sz="2600" dirty="0" smtClean="0">
                <a:solidFill>
                  <a:schemeClr val="bg1"/>
                </a:solidFill>
                <a:latin typeface="Arial" panose="020B0604020202020204" pitchFamily="34" charset="0"/>
                <a:cs typeface="Arial" panose="020B0604020202020204" pitchFamily="34" charset="0"/>
              </a:rPr>
              <a:t>Междисциплинарный подход</a:t>
            </a:r>
            <a:endParaRPr lang="zh-CN" altLang="de-DE" sz="2600" dirty="0">
              <a:solidFill>
                <a:schemeClr val="bg1"/>
              </a:solidFill>
              <a:latin typeface="Arial" panose="020B0604020202020204" pitchFamily="34" charset="0"/>
              <a:ea typeface="宋体" pitchFamily="2" charset="-122"/>
              <a:cs typeface="Arial" panose="020B0604020202020204" pitchFamily="34" charset="0"/>
            </a:endParaRPr>
          </a:p>
        </p:txBody>
      </p:sp>
      <p:pic>
        <p:nvPicPr>
          <p:cNvPr id="2" name="Grafik 1"/>
          <p:cNvPicPr>
            <a:picLocks noChangeAspect="1"/>
          </p:cNvPicPr>
          <p:nvPr/>
        </p:nvPicPr>
        <p:blipFill>
          <a:blip r:embed="rId2"/>
          <a:stretch>
            <a:fillRect/>
          </a:stretch>
        </p:blipFill>
        <p:spPr>
          <a:xfrm>
            <a:off x="1287184" y="1307337"/>
            <a:ext cx="7810099" cy="5254266"/>
          </a:xfrm>
          <a:prstGeom prst="rect">
            <a:avLst/>
          </a:prstGeom>
        </p:spPr>
      </p:pic>
      <p:sp>
        <p:nvSpPr>
          <p:cNvPr id="3" name="Textfeld 2"/>
          <p:cNvSpPr txBox="1"/>
          <p:nvPr/>
        </p:nvSpPr>
        <p:spPr>
          <a:xfrm>
            <a:off x="9859284" y="5725885"/>
            <a:ext cx="2314929" cy="307777"/>
          </a:xfrm>
          <a:prstGeom prst="rect">
            <a:avLst/>
          </a:prstGeom>
          <a:noFill/>
        </p:spPr>
        <p:txBody>
          <a:bodyPr wrap="none" rtlCol="0">
            <a:spAutoFit/>
          </a:bodyPr>
          <a:lstStyle/>
          <a:p>
            <a:r>
              <a:rPr lang="ru-RU" sz="1400" dirty="0" smtClean="0"/>
              <a:t>Источник</a:t>
            </a:r>
            <a:r>
              <a:rPr lang="de-DE" sz="1400" dirty="0" smtClean="0"/>
              <a:t>: Karl Spindler 2017</a:t>
            </a:r>
            <a:endParaRPr lang="en-GB" sz="1400" dirty="0"/>
          </a:p>
        </p:txBody>
      </p:sp>
      <p:sp>
        <p:nvSpPr>
          <p:cNvPr id="4" name="Textfeld 3"/>
          <p:cNvSpPr txBox="1"/>
          <p:nvPr/>
        </p:nvSpPr>
        <p:spPr>
          <a:xfrm>
            <a:off x="1287183" y="1307337"/>
            <a:ext cx="2758723" cy="923330"/>
          </a:xfrm>
          <a:prstGeom prst="rect">
            <a:avLst/>
          </a:prstGeom>
          <a:solidFill>
            <a:schemeClr val="bg1"/>
          </a:solidFill>
        </p:spPr>
        <p:txBody>
          <a:bodyPr wrap="square" rtlCol="0">
            <a:spAutoFit/>
          </a:bodyPr>
          <a:lstStyle/>
          <a:p>
            <a:r>
              <a:rPr lang="ru-RU" dirty="0" smtClean="0"/>
              <a:t>Темы или сферы деятельности, имеющие значение для проекта</a:t>
            </a:r>
            <a:endParaRPr lang="de-DE" dirty="0"/>
          </a:p>
        </p:txBody>
      </p:sp>
      <p:sp>
        <p:nvSpPr>
          <p:cNvPr id="8" name="Textfeld 7"/>
          <p:cNvSpPr txBox="1"/>
          <p:nvPr/>
        </p:nvSpPr>
        <p:spPr>
          <a:xfrm>
            <a:off x="5057516" y="1769002"/>
            <a:ext cx="1393388" cy="830997"/>
          </a:xfrm>
          <a:prstGeom prst="rect">
            <a:avLst/>
          </a:prstGeom>
          <a:solidFill>
            <a:schemeClr val="bg1"/>
          </a:solidFill>
        </p:spPr>
        <p:txBody>
          <a:bodyPr wrap="square" rtlCol="0">
            <a:spAutoFit/>
          </a:bodyPr>
          <a:lstStyle/>
          <a:p>
            <a:pPr algn="ctr"/>
            <a:r>
              <a:rPr lang="ru-RU" sz="1600" dirty="0" err="1" smtClean="0"/>
              <a:t>Сель.хоз</a:t>
            </a:r>
            <a:r>
              <a:rPr lang="ru-RU" sz="1600" dirty="0" smtClean="0"/>
              <a:t> и плодовод-</a:t>
            </a:r>
            <a:r>
              <a:rPr lang="ru-RU" sz="1600" dirty="0" err="1" smtClean="0"/>
              <a:t>ство</a:t>
            </a:r>
            <a:endParaRPr lang="de-DE" sz="1600" dirty="0"/>
          </a:p>
        </p:txBody>
      </p:sp>
      <p:sp>
        <p:nvSpPr>
          <p:cNvPr id="9" name="Textfeld 8"/>
          <p:cNvSpPr txBox="1"/>
          <p:nvPr/>
        </p:nvSpPr>
        <p:spPr>
          <a:xfrm>
            <a:off x="7051242" y="2470778"/>
            <a:ext cx="1005147" cy="830997"/>
          </a:xfrm>
          <a:prstGeom prst="rect">
            <a:avLst/>
          </a:prstGeom>
          <a:solidFill>
            <a:schemeClr val="bg1"/>
          </a:solidFill>
        </p:spPr>
        <p:txBody>
          <a:bodyPr wrap="square" rtlCol="0">
            <a:spAutoFit/>
          </a:bodyPr>
          <a:lstStyle/>
          <a:p>
            <a:pPr algn="ctr"/>
            <a:r>
              <a:rPr lang="ru-RU" sz="1600" dirty="0" smtClean="0"/>
              <a:t>Развитие насел. пункта</a:t>
            </a:r>
            <a:endParaRPr lang="de-DE" sz="1600" dirty="0"/>
          </a:p>
        </p:txBody>
      </p:sp>
      <p:sp>
        <p:nvSpPr>
          <p:cNvPr id="10" name="Textfeld 9"/>
          <p:cNvSpPr txBox="1"/>
          <p:nvPr/>
        </p:nvSpPr>
        <p:spPr>
          <a:xfrm>
            <a:off x="6852915" y="4196755"/>
            <a:ext cx="1151218" cy="830997"/>
          </a:xfrm>
          <a:prstGeom prst="rect">
            <a:avLst/>
          </a:prstGeom>
          <a:solidFill>
            <a:schemeClr val="bg1"/>
          </a:solidFill>
        </p:spPr>
        <p:txBody>
          <a:bodyPr wrap="square" rtlCol="0">
            <a:spAutoFit/>
          </a:bodyPr>
          <a:lstStyle/>
          <a:p>
            <a:pPr algn="ctr"/>
            <a:r>
              <a:rPr lang="ru-RU" sz="1600" dirty="0" smtClean="0"/>
              <a:t>Природа, водоемы, ландшафт</a:t>
            </a:r>
            <a:endParaRPr lang="de-DE" sz="1600" dirty="0"/>
          </a:p>
        </p:txBody>
      </p:sp>
      <p:sp>
        <p:nvSpPr>
          <p:cNvPr id="11" name="Textfeld 10"/>
          <p:cNvSpPr txBox="1"/>
          <p:nvPr/>
        </p:nvSpPr>
        <p:spPr>
          <a:xfrm>
            <a:off x="3470297" y="2796453"/>
            <a:ext cx="1151218" cy="584775"/>
          </a:xfrm>
          <a:prstGeom prst="rect">
            <a:avLst/>
          </a:prstGeom>
          <a:solidFill>
            <a:schemeClr val="bg1"/>
          </a:solidFill>
        </p:spPr>
        <p:txBody>
          <a:bodyPr wrap="square" rtlCol="0">
            <a:spAutoFit/>
          </a:bodyPr>
          <a:lstStyle/>
          <a:p>
            <a:pPr algn="ctr"/>
            <a:r>
              <a:rPr lang="ru-RU" sz="1600" dirty="0" smtClean="0"/>
              <a:t>Улицы и дороги</a:t>
            </a:r>
            <a:endParaRPr lang="de-DE" sz="1600" dirty="0"/>
          </a:p>
        </p:txBody>
      </p:sp>
      <p:sp>
        <p:nvSpPr>
          <p:cNvPr id="12" name="Textfeld 11"/>
          <p:cNvSpPr txBox="1"/>
          <p:nvPr/>
        </p:nvSpPr>
        <p:spPr>
          <a:xfrm>
            <a:off x="5178601" y="3719387"/>
            <a:ext cx="1036462" cy="400110"/>
          </a:xfrm>
          <a:prstGeom prst="rect">
            <a:avLst/>
          </a:prstGeom>
          <a:solidFill>
            <a:schemeClr val="bg1"/>
          </a:solidFill>
        </p:spPr>
        <p:txBody>
          <a:bodyPr wrap="square" rtlCol="0">
            <a:spAutoFit/>
          </a:bodyPr>
          <a:lstStyle/>
          <a:p>
            <a:pPr algn="ctr"/>
            <a:r>
              <a:rPr lang="ru-RU" sz="2000" b="1" dirty="0" smtClean="0"/>
              <a:t>Темы</a:t>
            </a:r>
            <a:endParaRPr lang="de-DE" sz="2000" b="1" dirty="0"/>
          </a:p>
        </p:txBody>
      </p:sp>
      <p:sp>
        <p:nvSpPr>
          <p:cNvPr id="13" name="Textfeld 12"/>
          <p:cNvSpPr txBox="1"/>
          <p:nvPr/>
        </p:nvSpPr>
        <p:spPr>
          <a:xfrm>
            <a:off x="5292441" y="5252768"/>
            <a:ext cx="845312" cy="584775"/>
          </a:xfrm>
          <a:prstGeom prst="rect">
            <a:avLst/>
          </a:prstGeom>
          <a:solidFill>
            <a:schemeClr val="bg1"/>
          </a:solidFill>
        </p:spPr>
        <p:txBody>
          <a:bodyPr wrap="square" rtlCol="0">
            <a:spAutoFit/>
          </a:bodyPr>
          <a:lstStyle/>
          <a:p>
            <a:pPr algn="ctr"/>
            <a:r>
              <a:rPr lang="ru-RU" sz="1600" dirty="0" smtClean="0"/>
              <a:t>Ту-</a:t>
            </a:r>
            <a:r>
              <a:rPr lang="ru-RU" sz="1600" dirty="0" err="1" smtClean="0"/>
              <a:t>ризм</a:t>
            </a:r>
            <a:endParaRPr lang="de-DE" sz="1600" dirty="0"/>
          </a:p>
        </p:txBody>
      </p:sp>
      <p:sp>
        <p:nvSpPr>
          <p:cNvPr id="14" name="Textfeld 13"/>
          <p:cNvSpPr txBox="1"/>
          <p:nvPr/>
        </p:nvSpPr>
        <p:spPr>
          <a:xfrm>
            <a:off x="3557071" y="4309037"/>
            <a:ext cx="1151218" cy="830997"/>
          </a:xfrm>
          <a:prstGeom prst="rect">
            <a:avLst/>
          </a:prstGeom>
          <a:solidFill>
            <a:schemeClr val="bg1"/>
          </a:solidFill>
        </p:spPr>
        <p:txBody>
          <a:bodyPr wrap="square" rtlCol="0">
            <a:spAutoFit/>
          </a:bodyPr>
          <a:lstStyle/>
          <a:p>
            <a:pPr algn="ctr"/>
            <a:r>
              <a:rPr lang="ru-RU" sz="1600" dirty="0" smtClean="0"/>
              <a:t>Культ, об-раз. и соц. сфера</a:t>
            </a:r>
            <a:endParaRPr lang="de-DE" sz="1600" dirty="0"/>
          </a:p>
        </p:txBody>
      </p:sp>
      <p:sp>
        <p:nvSpPr>
          <p:cNvPr id="15" name="Textfeld 14"/>
          <p:cNvSpPr txBox="1"/>
          <p:nvPr/>
        </p:nvSpPr>
        <p:spPr>
          <a:xfrm>
            <a:off x="2062431" y="5154708"/>
            <a:ext cx="1151218" cy="830997"/>
          </a:xfrm>
          <a:prstGeom prst="rect">
            <a:avLst/>
          </a:prstGeom>
          <a:solidFill>
            <a:schemeClr val="bg1"/>
          </a:solidFill>
        </p:spPr>
        <p:txBody>
          <a:bodyPr wrap="square" rtlCol="0">
            <a:spAutoFit/>
          </a:bodyPr>
          <a:lstStyle/>
          <a:p>
            <a:pPr algn="ctr"/>
            <a:r>
              <a:rPr lang="ru-RU" sz="1600" dirty="0" smtClean="0"/>
              <a:t>Рабочие места вне </a:t>
            </a:r>
            <a:r>
              <a:rPr lang="ru-RU" sz="1600" dirty="0" err="1" smtClean="0"/>
              <a:t>сель.хоз-ва</a:t>
            </a:r>
            <a:endParaRPr lang="de-DE" sz="1600" dirty="0"/>
          </a:p>
        </p:txBody>
      </p:sp>
    </p:spTree>
    <p:extLst>
      <p:ext uri="{BB962C8B-B14F-4D97-AF65-F5344CB8AC3E}">
        <p14:creationId xmlns:p14="http://schemas.microsoft.com/office/powerpoint/2010/main" val="858343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0"/>
          <p:cNvSpPr>
            <a:spLocks noChangeArrowheads="1"/>
          </p:cNvSpPr>
          <p:nvPr/>
        </p:nvSpPr>
        <p:spPr bwMode="auto">
          <a:xfrm>
            <a:off x="1003526" y="1633538"/>
            <a:ext cx="8636000" cy="4824412"/>
          </a:xfrm>
          <a:prstGeom prst="flowChartAlternateProcess">
            <a:avLst/>
          </a:prstGeom>
          <a:solidFill>
            <a:schemeClr val="accent1"/>
          </a:solidFill>
          <a:ln w="28575">
            <a:solidFill>
              <a:schemeClr val="bg1"/>
            </a:solidFill>
            <a:miter lim="800000"/>
            <a:headEnd/>
            <a:tailEnd/>
          </a:ln>
        </p:spPr>
        <p:txBody>
          <a:bodyPr wrap="none" anchor="ctr"/>
          <a:lstStyle/>
          <a:p>
            <a:pPr algn="ctr"/>
            <a:endParaRPr lang="zh-CN" altLang="zh-CN">
              <a:ea typeface="宋体" pitchFamily="2" charset="-122"/>
            </a:endParaRPr>
          </a:p>
        </p:txBody>
      </p:sp>
      <p:sp>
        <p:nvSpPr>
          <p:cNvPr id="4" name="Rectangle 3"/>
          <p:cNvSpPr>
            <a:spLocks noChangeArrowheads="1"/>
          </p:cNvSpPr>
          <p:nvPr/>
        </p:nvSpPr>
        <p:spPr bwMode="auto">
          <a:xfrm>
            <a:off x="1535339" y="1874838"/>
            <a:ext cx="7261225" cy="476250"/>
          </a:xfrm>
          <a:prstGeom prst="rect">
            <a:avLst/>
          </a:prstGeom>
          <a:noFill/>
          <a:ln w="9525">
            <a:noFill/>
            <a:miter lim="800000"/>
            <a:headEnd/>
            <a:tailEnd/>
          </a:ln>
        </p:spPr>
        <p:txBody>
          <a:bodyPr>
            <a:spAutoFit/>
          </a:bodyPr>
          <a:lstStyle/>
          <a:p>
            <a:pPr marL="609600" indent="-609600">
              <a:lnSpc>
                <a:spcPct val="90000"/>
              </a:lnSpc>
              <a:spcBef>
                <a:spcPct val="20000"/>
              </a:spcBef>
              <a:buClr>
                <a:srgbClr val="FF0000"/>
              </a:buClr>
            </a:pPr>
            <a:r>
              <a:rPr lang="ru-RU" altLang="zh-CN" sz="2800" b="1" i="1" dirty="0" smtClean="0">
                <a:solidFill>
                  <a:schemeClr val="bg1"/>
                </a:solidFill>
                <a:ea typeface="宋体" pitchFamily="2" charset="-122"/>
              </a:rPr>
              <a:t>Сферы деятельности</a:t>
            </a:r>
            <a:r>
              <a:rPr lang="de-DE" altLang="zh-CN" sz="2800" b="1" i="1" dirty="0" smtClean="0">
                <a:solidFill>
                  <a:schemeClr val="bg1"/>
                </a:solidFill>
                <a:ea typeface="宋体" pitchFamily="2" charset="-122"/>
              </a:rPr>
              <a:t> 1 </a:t>
            </a:r>
            <a:r>
              <a:rPr lang="de-DE" altLang="zh-CN" sz="2800" b="1" i="1" dirty="0">
                <a:solidFill>
                  <a:schemeClr val="bg1"/>
                </a:solidFill>
                <a:ea typeface="宋体" pitchFamily="2" charset="-122"/>
              </a:rPr>
              <a:t>. . . . 7</a:t>
            </a:r>
          </a:p>
        </p:txBody>
      </p:sp>
      <p:sp>
        <p:nvSpPr>
          <p:cNvPr id="5" name="AutoShape 16"/>
          <p:cNvSpPr>
            <a:spLocks noChangeArrowheads="1"/>
          </p:cNvSpPr>
          <p:nvPr/>
        </p:nvSpPr>
        <p:spPr bwMode="auto">
          <a:xfrm>
            <a:off x="1451202" y="2770188"/>
            <a:ext cx="1919287" cy="3473450"/>
          </a:xfrm>
          <a:prstGeom prst="flowChartAlternateProcess">
            <a:avLst/>
          </a:prstGeom>
          <a:solidFill>
            <a:srgbClr val="FF0000"/>
          </a:solidFill>
          <a:ln w="15875">
            <a:solidFill>
              <a:schemeClr val="bg1"/>
            </a:solidFill>
            <a:miter lim="800000"/>
            <a:headEnd/>
            <a:tailEnd/>
          </a:ln>
        </p:spPr>
        <p:txBody>
          <a:bodyPr wrap="none" anchor="ctr"/>
          <a:lstStyle/>
          <a:p>
            <a:pPr algn="ctr"/>
            <a:endParaRPr lang="zh-CN" altLang="zh-CN">
              <a:ea typeface="宋体" pitchFamily="2" charset="-122"/>
            </a:endParaRPr>
          </a:p>
        </p:txBody>
      </p:sp>
      <p:sp>
        <p:nvSpPr>
          <p:cNvPr id="6" name="AutoShape 17"/>
          <p:cNvSpPr>
            <a:spLocks noChangeArrowheads="1"/>
          </p:cNvSpPr>
          <p:nvPr/>
        </p:nvSpPr>
        <p:spPr bwMode="auto">
          <a:xfrm>
            <a:off x="1663926" y="3906838"/>
            <a:ext cx="1778000" cy="2436812"/>
          </a:xfrm>
          <a:prstGeom prst="flowChartAlternateProcess">
            <a:avLst/>
          </a:prstGeom>
          <a:solidFill>
            <a:srgbClr val="FF7C80"/>
          </a:solidFill>
          <a:ln w="19050">
            <a:solidFill>
              <a:srgbClr val="3366FF"/>
            </a:solidFill>
            <a:miter lim="800000"/>
            <a:headEnd/>
            <a:tailEnd/>
          </a:ln>
        </p:spPr>
        <p:txBody>
          <a:bodyPr wrap="none" anchor="ctr"/>
          <a:lstStyle/>
          <a:p>
            <a:pPr algn="ctr"/>
            <a:endParaRPr lang="zh-CN" altLang="zh-CN">
              <a:ea typeface="宋体" pitchFamily="2" charset="-122"/>
            </a:endParaRPr>
          </a:p>
        </p:txBody>
      </p:sp>
      <p:sp>
        <p:nvSpPr>
          <p:cNvPr id="7" name="Rectangle 3"/>
          <p:cNvSpPr>
            <a:spLocks noChangeArrowheads="1"/>
          </p:cNvSpPr>
          <p:nvPr/>
        </p:nvSpPr>
        <p:spPr bwMode="auto">
          <a:xfrm>
            <a:off x="1932213" y="4191001"/>
            <a:ext cx="1604964" cy="2062103"/>
          </a:xfrm>
          <a:prstGeom prst="rect">
            <a:avLst/>
          </a:prstGeom>
          <a:noFill/>
          <a:ln w="9525">
            <a:noFill/>
            <a:miter lim="800000"/>
            <a:headEnd/>
            <a:tailEnd/>
          </a:ln>
        </p:spPr>
        <p:txBody>
          <a:bodyPr wrap="square">
            <a:spAutoFit/>
          </a:bodyPr>
          <a:lstStyle/>
          <a:p>
            <a:pPr marL="609600" indent="-609600">
              <a:buClr>
                <a:srgbClr val="FF0000"/>
              </a:buClr>
            </a:pPr>
            <a:r>
              <a:rPr lang="de-DE" altLang="zh-CN" sz="1600" b="1" i="1" dirty="0">
                <a:solidFill>
                  <a:schemeClr val="tx2"/>
                </a:solidFill>
                <a:ea typeface="宋体" pitchFamily="2" charset="-122"/>
              </a:rPr>
              <a:t> </a:t>
            </a:r>
            <a:r>
              <a:rPr lang="de-DE" altLang="zh-CN" sz="1600" b="1" i="1" dirty="0">
                <a:solidFill>
                  <a:schemeClr val="tx2"/>
                </a:solidFill>
                <a:ea typeface="宋体" pitchFamily="2" charset="-122"/>
                <a:sym typeface="Wingdings" pitchFamily="2" charset="2"/>
              </a:rPr>
              <a:t>  </a:t>
            </a:r>
            <a:r>
              <a:rPr lang="ru-RU" altLang="zh-CN" sz="1600" b="1" i="1" dirty="0" smtClean="0">
                <a:solidFill>
                  <a:schemeClr val="tx2"/>
                </a:solidFill>
                <a:ea typeface="宋体" pitchFamily="2" charset="-122"/>
              </a:rPr>
              <a:t>Проблема </a:t>
            </a:r>
            <a:r>
              <a:rPr lang="de-DE" altLang="zh-CN" sz="1600" b="1" i="1" dirty="0" smtClean="0">
                <a:solidFill>
                  <a:schemeClr val="tx2"/>
                </a:solidFill>
                <a:ea typeface="宋体" pitchFamily="2" charset="-122"/>
              </a:rPr>
              <a:t>1</a:t>
            </a:r>
            <a:endParaRPr lang="de-DE" altLang="zh-CN" sz="1600" b="1" i="1" dirty="0">
              <a:solidFill>
                <a:schemeClr val="tx2"/>
              </a:solidFill>
              <a:ea typeface="宋体" pitchFamily="2" charset="-122"/>
            </a:endParaRPr>
          </a:p>
          <a:p>
            <a:pPr marL="609600" indent="-609600">
              <a:buClr>
                <a:srgbClr val="FF0000"/>
              </a:buClr>
            </a:pP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rPr>
              <a:t> </a:t>
            </a:r>
            <a:r>
              <a:rPr lang="de-DE" altLang="zh-CN" sz="1600" b="1" i="1" dirty="0">
                <a:solidFill>
                  <a:schemeClr val="tx2"/>
                </a:solidFill>
                <a:ea typeface="宋体" pitchFamily="2" charset="-122"/>
                <a:sym typeface="Wingdings" pitchFamily="2" charset="2"/>
              </a:rPr>
              <a:t></a:t>
            </a:r>
            <a:r>
              <a:rPr lang="de-DE" altLang="zh-CN" sz="1600" b="1" i="1" dirty="0">
                <a:solidFill>
                  <a:schemeClr val="tx2"/>
                </a:solidFill>
                <a:ea typeface="宋体" pitchFamily="2" charset="-122"/>
              </a:rPr>
              <a:t> </a:t>
            </a:r>
            <a:r>
              <a:rPr lang="ru-RU" altLang="zh-CN" sz="1600" b="1" i="1" dirty="0" smtClean="0">
                <a:solidFill>
                  <a:schemeClr val="tx2"/>
                </a:solidFill>
                <a:ea typeface="宋体" pitchFamily="2" charset="-122"/>
              </a:rPr>
              <a:t>Проблема </a:t>
            </a:r>
            <a:r>
              <a:rPr lang="de-DE" altLang="zh-CN" sz="1600" b="1" i="1" dirty="0" smtClean="0">
                <a:solidFill>
                  <a:schemeClr val="tx2"/>
                </a:solidFill>
                <a:ea typeface="宋体" pitchFamily="2" charset="-122"/>
              </a:rPr>
              <a:t>2</a:t>
            </a:r>
            <a:endParaRPr lang="de-DE" altLang="zh-CN" sz="1600" b="1" i="1" dirty="0">
              <a:solidFill>
                <a:schemeClr val="tx2"/>
              </a:solidFill>
              <a:ea typeface="宋体" pitchFamily="2" charset="-122"/>
            </a:endParaRPr>
          </a:p>
          <a:p>
            <a:pPr marL="609600" indent="-609600">
              <a:buClr>
                <a:srgbClr val="FF0000"/>
              </a:buClr>
            </a:pP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sym typeface="Wingdings" pitchFamily="2" charset="2"/>
              </a:rPr>
              <a:t></a:t>
            </a:r>
            <a:r>
              <a:rPr lang="de-DE" altLang="zh-CN" sz="1600" b="1" i="1" dirty="0">
                <a:solidFill>
                  <a:schemeClr val="tx2"/>
                </a:solidFill>
                <a:ea typeface="宋体" pitchFamily="2" charset="-122"/>
              </a:rPr>
              <a:t>  </a:t>
            </a:r>
            <a:r>
              <a:rPr lang="ru-RU" altLang="zh-CN" sz="1600" b="1" i="1" dirty="0" smtClean="0">
                <a:solidFill>
                  <a:schemeClr val="tx2"/>
                </a:solidFill>
                <a:ea typeface="宋体" pitchFamily="2" charset="-122"/>
              </a:rPr>
              <a:t>Проблема </a:t>
            </a:r>
            <a:r>
              <a:rPr lang="de-DE" altLang="zh-CN" sz="1600" b="1" i="1" dirty="0" smtClean="0">
                <a:solidFill>
                  <a:schemeClr val="tx2"/>
                </a:solidFill>
                <a:ea typeface="宋体" pitchFamily="2" charset="-122"/>
              </a:rPr>
              <a:t>3</a:t>
            </a: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rPr>
              <a:t>…</a:t>
            </a:r>
          </a:p>
          <a:p>
            <a:pPr marL="609600" indent="-609600">
              <a:buClr>
                <a:srgbClr val="FF0000"/>
              </a:buClr>
            </a:pPr>
            <a:r>
              <a:rPr lang="de-DE" altLang="zh-CN" sz="1600" b="1" i="1" dirty="0">
                <a:solidFill>
                  <a:schemeClr val="tx2"/>
                </a:solidFill>
                <a:ea typeface="宋体" pitchFamily="2" charset="-122"/>
              </a:rPr>
              <a:t>..</a:t>
            </a:r>
          </a:p>
          <a:p>
            <a:pPr marL="609600" indent="-609600">
              <a:buClr>
                <a:srgbClr val="FF0000"/>
              </a:buClr>
            </a:pPr>
            <a:r>
              <a:rPr lang="de-DE" altLang="zh-CN" sz="1600" b="1" i="1" dirty="0">
                <a:solidFill>
                  <a:schemeClr val="tx2"/>
                </a:solidFill>
                <a:ea typeface="宋体" pitchFamily="2" charset="-122"/>
              </a:rPr>
              <a:t>.</a:t>
            </a:r>
          </a:p>
        </p:txBody>
      </p:sp>
      <p:sp>
        <p:nvSpPr>
          <p:cNvPr id="8" name="Rectangle 3"/>
          <p:cNvSpPr>
            <a:spLocks noChangeArrowheads="1"/>
          </p:cNvSpPr>
          <p:nvPr/>
        </p:nvSpPr>
        <p:spPr bwMode="auto">
          <a:xfrm>
            <a:off x="1451202" y="2921686"/>
            <a:ext cx="2051050" cy="923330"/>
          </a:xfrm>
          <a:prstGeom prst="rect">
            <a:avLst/>
          </a:prstGeom>
          <a:noFill/>
          <a:ln w="9525">
            <a:noFill/>
            <a:miter lim="800000"/>
            <a:headEnd/>
            <a:tailEnd/>
          </a:ln>
        </p:spPr>
        <p:txBody>
          <a:bodyPr>
            <a:spAutoFit/>
          </a:bodyPr>
          <a:lstStyle/>
          <a:p>
            <a:pPr>
              <a:lnSpc>
                <a:spcPct val="90000"/>
              </a:lnSpc>
              <a:spcBef>
                <a:spcPct val="20000"/>
              </a:spcBef>
              <a:buClr>
                <a:srgbClr val="FF0000"/>
              </a:buClr>
            </a:pPr>
            <a:r>
              <a:rPr lang="ru-RU" altLang="zh-CN" sz="2000" b="1" i="1" dirty="0" smtClean="0">
                <a:solidFill>
                  <a:schemeClr val="bg1"/>
                </a:solidFill>
                <a:ea typeface="宋体" pitchFamily="2" charset="-122"/>
              </a:rPr>
              <a:t>Центральные вызовы и проблемы</a:t>
            </a:r>
            <a:endParaRPr lang="de-DE" altLang="zh-CN" sz="2000" b="1" i="1" dirty="0">
              <a:solidFill>
                <a:schemeClr val="bg1"/>
              </a:solidFill>
              <a:ea typeface="宋体" pitchFamily="2" charset="-122"/>
            </a:endParaRPr>
          </a:p>
        </p:txBody>
      </p:sp>
      <p:sp>
        <p:nvSpPr>
          <p:cNvPr id="9" name="AutoShape 24"/>
          <p:cNvSpPr>
            <a:spLocks noChangeArrowheads="1"/>
          </p:cNvSpPr>
          <p:nvPr/>
        </p:nvSpPr>
        <p:spPr bwMode="auto">
          <a:xfrm>
            <a:off x="4102327" y="2809875"/>
            <a:ext cx="1919287" cy="3473450"/>
          </a:xfrm>
          <a:prstGeom prst="flowChartAlternateProcess">
            <a:avLst/>
          </a:prstGeom>
          <a:solidFill>
            <a:srgbClr val="FF6600"/>
          </a:solidFill>
          <a:ln w="15875">
            <a:solidFill>
              <a:schemeClr val="bg1"/>
            </a:solidFill>
            <a:miter lim="800000"/>
            <a:headEnd/>
            <a:tailEnd/>
          </a:ln>
        </p:spPr>
        <p:txBody>
          <a:bodyPr wrap="none" anchor="ctr"/>
          <a:lstStyle/>
          <a:p>
            <a:pPr algn="ctr"/>
            <a:endParaRPr lang="zh-CN" altLang="zh-CN">
              <a:ea typeface="宋体" pitchFamily="2" charset="-122"/>
            </a:endParaRPr>
          </a:p>
        </p:txBody>
      </p:sp>
      <p:sp>
        <p:nvSpPr>
          <p:cNvPr id="10" name="AutoShape 25"/>
          <p:cNvSpPr>
            <a:spLocks noChangeArrowheads="1"/>
          </p:cNvSpPr>
          <p:nvPr/>
        </p:nvSpPr>
        <p:spPr bwMode="auto">
          <a:xfrm>
            <a:off x="4284888" y="3927476"/>
            <a:ext cx="1778000" cy="2436813"/>
          </a:xfrm>
          <a:prstGeom prst="flowChartAlternateProcess">
            <a:avLst/>
          </a:prstGeom>
          <a:solidFill>
            <a:srgbClr val="FFCC99"/>
          </a:solidFill>
          <a:ln w="19050">
            <a:solidFill>
              <a:srgbClr val="3366FF"/>
            </a:solidFill>
            <a:miter lim="800000"/>
            <a:headEnd/>
            <a:tailEnd/>
          </a:ln>
        </p:spPr>
        <p:txBody>
          <a:bodyPr wrap="none" anchor="ctr"/>
          <a:lstStyle/>
          <a:p>
            <a:pPr algn="ctr"/>
            <a:endParaRPr lang="zh-CN" altLang="zh-CN">
              <a:ea typeface="宋体" pitchFamily="2" charset="-122"/>
            </a:endParaRPr>
          </a:p>
        </p:txBody>
      </p:sp>
      <p:sp>
        <p:nvSpPr>
          <p:cNvPr id="11" name="Rectangle 3"/>
          <p:cNvSpPr>
            <a:spLocks noChangeArrowheads="1"/>
          </p:cNvSpPr>
          <p:nvPr/>
        </p:nvSpPr>
        <p:spPr bwMode="auto">
          <a:xfrm>
            <a:off x="4440463" y="4149726"/>
            <a:ext cx="1550988" cy="2047875"/>
          </a:xfrm>
          <a:prstGeom prst="rect">
            <a:avLst/>
          </a:prstGeom>
          <a:noFill/>
          <a:ln w="9525">
            <a:noFill/>
            <a:miter lim="800000"/>
            <a:headEnd/>
            <a:tailEnd/>
          </a:ln>
        </p:spPr>
        <p:txBody>
          <a:bodyPr>
            <a:spAutoFit/>
          </a:bodyPr>
          <a:lstStyle/>
          <a:p>
            <a:pPr marL="609600" indent="-609600">
              <a:buClr>
                <a:srgbClr val="FF0000"/>
              </a:buClr>
            </a:pPr>
            <a:r>
              <a:rPr lang="de-DE" altLang="zh-CN" sz="1600" b="1" i="1" dirty="0">
                <a:solidFill>
                  <a:schemeClr val="tx2"/>
                </a:solidFill>
                <a:ea typeface="宋体" pitchFamily="2" charset="-122"/>
              </a:rPr>
              <a:t> </a:t>
            </a:r>
            <a:r>
              <a:rPr lang="de-DE" altLang="zh-CN" sz="1600" b="1" i="1" dirty="0">
                <a:solidFill>
                  <a:schemeClr val="tx2"/>
                </a:solidFill>
                <a:ea typeface="宋体" pitchFamily="2" charset="-122"/>
                <a:sym typeface="Wingdings" pitchFamily="2" charset="2"/>
              </a:rPr>
              <a:t>  </a:t>
            </a:r>
            <a:r>
              <a:rPr lang="ru-RU" altLang="zh-CN" sz="1600" b="1" i="1" dirty="0" smtClean="0">
                <a:solidFill>
                  <a:schemeClr val="tx2"/>
                </a:solidFill>
                <a:ea typeface="宋体" pitchFamily="2" charset="-122"/>
              </a:rPr>
              <a:t>Цель </a:t>
            </a:r>
            <a:r>
              <a:rPr lang="de-DE" altLang="zh-CN" sz="1600" b="1" i="1" dirty="0" smtClean="0">
                <a:solidFill>
                  <a:schemeClr val="tx2"/>
                </a:solidFill>
                <a:ea typeface="宋体" pitchFamily="2" charset="-122"/>
              </a:rPr>
              <a:t>1</a:t>
            </a:r>
            <a:endParaRPr lang="de-DE" altLang="zh-CN" sz="1600" b="1" i="1" dirty="0">
              <a:solidFill>
                <a:schemeClr val="tx2"/>
              </a:solidFill>
              <a:ea typeface="宋体" pitchFamily="2" charset="-122"/>
            </a:endParaRPr>
          </a:p>
          <a:p>
            <a:pPr marL="609600" indent="-609600">
              <a:buClr>
                <a:srgbClr val="FF0000"/>
              </a:buClr>
            </a:pP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rPr>
              <a:t> </a:t>
            </a:r>
            <a:r>
              <a:rPr lang="de-DE" altLang="zh-CN" sz="1600" b="1" i="1" dirty="0">
                <a:solidFill>
                  <a:schemeClr val="tx2"/>
                </a:solidFill>
                <a:ea typeface="宋体" pitchFamily="2" charset="-122"/>
                <a:sym typeface="Wingdings" pitchFamily="2" charset="2"/>
              </a:rPr>
              <a:t></a:t>
            </a:r>
            <a:r>
              <a:rPr lang="de-DE" altLang="zh-CN" sz="1600" b="1" i="1" dirty="0">
                <a:solidFill>
                  <a:schemeClr val="tx2"/>
                </a:solidFill>
                <a:ea typeface="宋体" pitchFamily="2" charset="-122"/>
              </a:rPr>
              <a:t> </a:t>
            </a:r>
            <a:r>
              <a:rPr lang="ru-RU" altLang="zh-CN" sz="1600" b="1" i="1" dirty="0" smtClean="0">
                <a:solidFill>
                  <a:schemeClr val="tx2"/>
                </a:solidFill>
                <a:ea typeface="宋体" pitchFamily="2" charset="-122"/>
              </a:rPr>
              <a:t>Цель </a:t>
            </a:r>
            <a:r>
              <a:rPr lang="de-DE" altLang="zh-CN" sz="1600" b="1" i="1" dirty="0" smtClean="0">
                <a:solidFill>
                  <a:schemeClr val="tx2"/>
                </a:solidFill>
                <a:ea typeface="宋体" pitchFamily="2" charset="-122"/>
              </a:rPr>
              <a:t>2</a:t>
            </a:r>
            <a:endParaRPr lang="de-DE" altLang="zh-CN" sz="1600" b="1" i="1" dirty="0">
              <a:solidFill>
                <a:schemeClr val="tx2"/>
              </a:solidFill>
              <a:ea typeface="宋体" pitchFamily="2" charset="-122"/>
            </a:endParaRPr>
          </a:p>
          <a:p>
            <a:pPr marL="609600" indent="-609600">
              <a:buClr>
                <a:srgbClr val="FF0000"/>
              </a:buClr>
            </a:pP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sym typeface="Wingdings" pitchFamily="2" charset="2"/>
              </a:rPr>
              <a:t></a:t>
            </a:r>
            <a:r>
              <a:rPr lang="de-DE" altLang="zh-CN" sz="1600" b="1" i="1" dirty="0">
                <a:solidFill>
                  <a:schemeClr val="tx2"/>
                </a:solidFill>
                <a:ea typeface="宋体" pitchFamily="2" charset="-122"/>
              </a:rPr>
              <a:t>  </a:t>
            </a:r>
            <a:r>
              <a:rPr lang="ru-RU" altLang="zh-CN" sz="1600" b="1" i="1" dirty="0" smtClean="0">
                <a:solidFill>
                  <a:schemeClr val="tx2"/>
                </a:solidFill>
                <a:ea typeface="宋体" pitchFamily="2" charset="-122"/>
              </a:rPr>
              <a:t>Цель </a:t>
            </a:r>
            <a:r>
              <a:rPr lang="de-DE" altLang="zh-CN" sz="1600" b="1" i="1" dirty="0" smtClean="0">
                <a:solidFill>
                  <a:schemeClr val="tx2"/>
                </a:solidFill>
                <a:ea typeface="宋体" pitchFamily="2" charset="-122"/>
              </a:rPr>
              <a:t>3</a:t>
            </a: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rPr>
              <a:t>…</a:t>
            </a:r>
          </a:p>
          <a:p>
            <a:pPr marL="609600" indent="-609600">
              <a:buClr>
                <a:srgbClr val="FF0000"/>
              </a:buClr>
            </a:pPr>
            <a:r>
              <a:rPr lang="de-DE" altLang="zh-CN" sz="1600" b="1" i="1" dirty="0">
                <a:solidFill>
                  <a:schemeClr val="tx2"/>
                </a:solidFill>
                <a:ea typeface="宋体" pitchFamily="2" charset="-122"/>
              </a:rPr>
              <a:t>..</a:t>
            </a:r>
          </a:p>
          <a:p>
            <a:pPr marL="609600" indent="-609600">
              <a:buClr>
                <a:srgbClr val="FF0000"/>
              </a:buClr>
            </a:pPr>
            <a:r>
              <a:rPr lang="de-DE" altLang="zh-CN" sz="1600" b="1" i="1" dirty="0">
                <a:solidFill>
                  <a:schemeClr val="tx2"/>
                </a:solidFill>
                <a:ea typeface="宋体" pitchFamily="2" charset="-122"/>
              </a:rPr>
              <a:t>.</a:t>
            </a:r>
          </a:p>
        </p:txBody>
      </p:sp>
      <p:sp>
        <p:nvSpPr>
          <p:cNvPr id="12" name="Rectangle 3"/>
          <p:cNvSpPr>
            <a:spLocks noChangeArrowheads="1"/>
          </p:cNvSpPr>
          <p:nvPr/>
        </p:nvSpPr>
        <p:spPr bwMode="auto">
          <a:xfrm>
            <a:off x="4276951" y="3235326"/>
            <a:ext cx="1714500" cy="366713"/>
          </a:xfrm>
          <a:prstGeom prst="rect">
            <a:avLst/>
          </a:prstGeom>
          <a:noFill/>
          <a:ln w="9525">
            <a:noFill/>
            <a:miter lim="800000"/>
            <a:headEnd/>
            <a:tailEnd/>
          </a:ln>
        </p:spPr>
        <p:txBody>
          <a:bodyPr wrap="square">
            <a:spAutoFit/>
          </a:bodyPr>
          <a:lstStyle/>
          <a:p>
            <a:pPr marL="609600" indent="-609600" algn="ctr">
              <a:lnSpc>
                <a:spcPct val="90000"/>
              </a:lnSpc>
              <a:spcBef>
                <a:spcPct val="20000"/>
              </a:spcBef>
              <a:buClr>
                <a:srgbClr val="FF0000"/>
              </a:buClr>
            </a:pPr>
            <a:r>
              <a:rPr lang="ru-RU" altLang="zh-CN" sz="2000" b="1" i="1" dirty="0" smtClean="0">
                <a:solidFill>
                  <a:schemeClr val="bg1"/>
                </a:solidFill>
                <a:ea typeface="宋体" pitchFamily="2" charset="-122"/>
              </a:rPr>
              <a:t>Цели</a:t>
            </a:r>
            <a:endParaRPr lang="de-DE" altLang="zh-CN" sz="2000" b="1" i="1" dirty="0">
              <a:solidFill>
                <a:schemeClr val="bg1"/>
              </a:solidFill>
              <a:ea typeface="宋体" pitchFamily="2" charset="-122"/>
            </a:endParaRPr>
          </a:p>
        </p:txBody>
      </p:sp>
      <p:sp>
        <p:nvSpPr>
          <p:cNvPr id="13" name="AutoShape 28"/>
          <p:cNvSpPr>
            <a:spLocks noChangeArrowheads="1"/>
          </p:cNvSpPr>
          <p:nvPr/>
        </p:nvSpPr>
        <p:spPr bwMode="auto">
          <a:xfrm>
            <a:off x="6721702" y="2840038"/>
            <a:ext cx="1919287" cy="3473450"/>
          </a:xfrm>
          <a:prstGeom prst="flowChartAlternateProcess">
            <a:avLst/>
          </a:prstGeom>
          <a:solidFill>
            <a:srgbClr val="006600"/>
          </a:solidFill>
          <a:ln w="15875">
            <a:solidFill>
              <a:schemeClr val="bg1"/>
            </a:solidFill>
            <a:miter lim="800000"/>
            <a:headEnd/>
            <a:tailEnd/>
          </a:ln>
        </p:spPr>
        <p:txBody>
          <a:bodyPr wrap="none" anchor="ctr"/>
          <a:lstStyle/>
          <a:p>
            <a:pPr algn="ctr"/>
            <a:endParaRPr lang="zh-CN" altLang="zh-CN">
              <a:ea typeface="宋体" pitchFamily="2" charset="-122"/>
            </a:endParaRPr>
          </a:p>
        </p:txBody>
      </p:sp>
      <p:sp>
        <p:nvSpPr>
          <p:cNvPr id="14" name="AutoShape 29"/>
          <p:cNvSpPr>
            <a:spLocks noChangeArrowheads="1"/>
          </p:cNvSpPr>
          <p:nvPr/>
        </p:nvSpPr>
        <p:spPr bwMode="auto">
          <a:xfrm>
            <a:off x="8933090" y="4054363"/>
            <a:ext cx="790575" cy="871538"/>
          </a:xfrm>
          <a:prstGeom prst="flowChartAlternateProcess">
            <a:avLst/>
          </a:prstGeom>
          <a:solidFill>
            <a:srgbClr val="FFFFCC"/>
          </a:solidFill>
          <a:ln w="19050">
            <a:solidFill>
              <a:srgbClr val="3366FF"/>
            </a:solidFill>
            <a:miter lim="800000"/>
            <a:headEnd/>
            <a:tailEnd/>
          </a:ln>
        </p:spPr>
        <p:txBody>
          <a:bodyPr wrap="none" anchor="ctr"/>
          <a:lstStyle/>
          <a:p>
            <a:pPr algn="ctr"/>
            <a:endParaRPr lang="zh-CN" altLang="zh-CN">
              <a:ea typeface="宋体" pitchFamily="2" charset="-122"/>
            </a:endParaRPr>
          </a:p>
        </p:txBody>
      </p:sp>
      <p:sp>
        <p:nvSpPr>
          <p:cNvPr id="15" name="Rectangle 3"/>
          <p:cNvSpPr>
            <a:spLocks noChangeArrowheads="1"/>
          </p:cNvSpPr>
          <p:nvPr/>
        </p:nvSpPr>
        <p:spPr bwMode="auto">
          <a:xfrm>
            <a:off x="8944202" y="4160839"/>
            <a:ext cx="808037" cy="581025"/>
          </a:xfrm>
          <a:prstGeom prst="rect">
            <a:avLst/>
          </a:prstGeom>
          <a:noFill/>
          <a:ln w="9525">
            <a:noFill/>
            <a:miter lim="800000"/>
            <a:headEnd/>
            <a:tailEnd/>
          </a:ln>
        </p:spPr>
        <p:txBody>
          <a:bodyPr>
            <a:spAutoFit/>
          </a:bodyPr>
          <a:lstStyle/>
          <a:p>
            <a:pPr marL="609600" indent="-609600">
              <a:buClr>
                <a:srgbClr val="FF0000"/>
              </a:buClr>
            </a:pPr>
            <a:r>
              <a:rPr lang="de-DE" altLang="zh-CN" sz="1600" b="1" i="1" dirty="0">
                <a:solidFill>
                  <a:schemeClr val="tx2"/>
                </a:solidFill>
                <a:ea typeface="宋体" pitchFamily="2" charset="-122"/>
              </a:rPr>
              <a:t> </a:t>
            </a:r>
            <a:r>
              <a:rPr lang="ru-RU" altLang="zh-CN" sz="1600" b="1" i="1" dirty="0" smtClean="0">
                <a:solidFill>
                  <a:schemeClr val="tx2"/>
                </a:solidFill>
                <a:ea typeface="宋体" pitchFamily="2" charset="-122"/>
              </a:rPr>
              <a:t>План</a:t>
            </a: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rPr>
              <a:t> </a:t>
            </a:r>
          </a:p>
        </p:txBody>
      </p:sp>
      <p:sp>
        <p:nvSpPr>
          <p:cNvPr id="16" name="Rectangle 3"/>
          <p:cNvSpPr>
            <a:spLocks noChangeArrowheads="1"/>
          </p:cNvSpPr>
          <p:nvPr/>
        </p:nvSpPr>
        <p:spPr bwMode="auto">
          <a:xfrm>
            <a:off x="6724876" y="3222626"/>
            <a:ext cx="1916113" cy="366713"/>
          </a:xfrm>
          <a:prstGeom prst="rect">
            <a:avLst/>
          </a:prstGeom>
          <a:noFill/>
          <a:ln w="9525">
            <a:noFill/>
            <a:miter lim="800000"/>
            <a:headEnd/>
            <a:tailEnd/>
          </a:ln>
        </p:spPr>
        <p:txBody>
          <a:bodyPr wrap="square">
            <a:spAutoFit/>
          </a:bodyPr>
          <a:lstStyle/>
          <a:p>
            <a:pPr marL="609600" indent="-609600" algn="ctr">
              <a:lnSpc>
                <a:spcPct val="90000"/>
              </a:lnSpc>
              <a:spcBef>
                <a:spcPct val="20000"/>
              </a:spcBef>
              <a:buClr>
                <a:srgbClr val="FF0000"/>
              </a:buClr>
            </a:pPr>
            <a:r>
              <a:rPr lang="ru-RU" altLang="zh-CN" sz="2000" b="1" i="1" dirty="0" smtClean="0">
                <a:solidFill>
                  <a:schemeClr val="bg1"/>
                </a:solidFill>
                <a:ea typeface="宋体" pitchFamily="2" charset="-122"/>
              </a:rPr>
              <a:t>Меры</a:t>
            </a:r>
            <a:endParaRPr lang="de-DE" altLang="zh-CN" sz="2000" b="1" i="1" dirty="0">
              <a:solidFill>
                <a:schemeClr val="bg1"/>
              </a:solidFill>
              <a:ea typeface="宋体" pitchFamily="2" charset="-122"/>
            </a:endParaRPr>
          </a:p>
        </p:txBody>
      </p:sp>
      <p:sp>
        <p:nvSpPr>
          <p:cNvPr id="17" name="AutoShape 32"/>
          <p:cNvSpPr>
            <a:spLocks noChangeArrowheads="1"/>
          </p:cNvSpPr>
          <p:nvPr/>
        </p:nvSpPr>
        <p:spPr bwMode="auto">
          <a:xfrm>
            <a:off x="3291113" y="3454401"/>
            <a:ext cx="985838" cy="5191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28575">
            <a:solidFill>
              <a:schemeClr val="bg1"/>
            </a:solidFill>
            <a:miter lim="800000"/>
            <a:headEnd/>
            <a:tailEnd/>
          </a:ln>
        </p:spPr>
        <p:txBody>
          <a:bodyPr wrap="none" anchor="ctr"/>
          <a:lstStyle/>
          <a:p>
            <a:endParaRPr lang="de-DE"/>
          </a:p>
        </p:txBody>
      </p:sp>
      <p:sp>
        <p:nvSpPr>
          <p:cNvPr id="18" name="AutoShape 35"/>
          <p:cNvSpPr>
            <a:spLocks noChangeArrowheads="1"/>
          </p:cNvSpPr>
          <p:nvPr/>
        </p:nvSpPr>
        <p:spPr bwMode="auto">
          <a:xfrm>
            <a:off x="5893027" y="3484563"/>
            <a:ext cx="985837" cy="5191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28575">
            <a:solidFill>
              <a:schemeClr val="bg1"/>
            </a:solidFill>
            <a:miter lim="800000"/>
            <a:headEnd/>
            <a:tailEnd/>
          </a:ln>
        </p:spPr>
        <p:txBody>
          <a:bodyPr wrap="none" anchor="ctr"/>
          <a:lstStyle/>
          <a:p>
            <a:endParaRPr lang="de-DE"/>
          </a:p>
        </p:txBody>
      </p:sp>
      <p:sp>
        <p:nvSpPr>
          <p:cNvPr id="19" name="AutoShape 36"/>
          <p:cNvSpPr>
            <a:spLocks noChangeArrowheads="1"/>
          </p:cNvSpPr>
          <p:nvPr/>
        </p:nvSpPr>
        <p:spPr bwMode="auto">
          <a:xfrm>
            <a:off x="3413351" y="4265613"/>
            <a:ext cx="741362" cy="182562"/>
          </a:xfrm>
          <a:prstGeom prst="leftRightArrow">
            <a:avLst>
              <a:gd name="adj1" fmla="val 50000"/>
              <a:gd name="adj2" fmla="val 81218"/>
            </a:avLst>
          </a:prstGeom>
          <a:solidFill>
            <a:schemeClr val="bg1"/>
          </a:solidFill>
          <a:ln w="9525">
            <a:solidFill>
              <a:schemeClr val="tx1"/>
            </a:solidFill>
            <a:miter lim="800000"/>
            <a:headEnd/>
            <a:tailEnd/>
          </a:ln>
        </p:spPr>
        <p:txBody>
          <a:bodyPr wrap="none" anchor="ctr"/>
          <a:lstStyle/>
          <a:p>
            <a:endParaRPr lang="zh-CN" altLang="en-US">
              <a:ea typeface="宋体" pitchFamily="2" charset="-122"/>
            </a:endParaRPr>
          </a:p>
        </p:txBody>
      </p:sp>
      <p:sp>
        <p:nvSpPr>
          <p:cNvPr id="20" name="AutoShape 39"/>
          <p:cNvSpPr>
            <a:spLocks noChangeArrowheads="1"/>
          </p:cNvSpPr>
          <p:nvPr/>
        </p:nvSpPr>
        <p:spPr bwMode="auto">
          <a:xfrm>
            <a:off x="3413351" y="4732338"/>
            <a:ext cx="741362" cy="182562"/>
          </a:xfrm>
          <a:prstGeom prst="leftRightArrow">
            <a:avLst>
              <a:gd name="adj1" fmla="val 50000"/>
              <a:gd name="adj2" fmla="val 81218"/>
            </a:avLst>
          </a:prstGeom>
          <a:solidFill>
            <a:schemeClr val="bg1"/>
          </a:solidFill>
          <a:ln w="9525">
            <a:solidFill>
              <a:schemeClr val="tx1"/>
            </a:solidFill>
            <a:miter lim="800000"/>
            <a:headEnd/>
            <a:tailEnd/>
          </a:ln>
        </p:spPr>
        <p:txBody>
          <a:bodyPr wrap="none" anchor="ctr"/>
          <a:lstStyle/>
          <a:p>
            <a:endParaRPr lang="zh-CN" altLang="en-US">
              <a:ea typeface="宋体" pitchFamily="2" charset="-122"/>
            </a:endParaRPr>
          </a:p>
        </p:txBody>
      </p:sp>
      <p:sp>
        <p:nvSpPr>
          <p:cNvPr id="21" name="AutoShape 40"/>
          <p:cNvSpPr>
            <a:spLocks noChangeArrowheads="1"/>
          </p:cNvSpPr>
          <p:nvPr/>
        </p:nvSpPr>
        <p:spPr bwMode="auto">
          <a:xfrm>
            <a:off x="3422876" y="5240338"/>
            <a:ext cx="741362" cy="182562"/>
          </a:xfrm>
          <a:prstGeom prst="leftRightArrow">
            <a:avLst>
              <a:gd name="adj1" fmla="val 50000"/>
              <a:gd name="adj2" fmla="val 81218"/>
            </a:avLst>
          </a:prstGeom>
          <a:solidFill>
            <a:schemeClr val="bg1"/>
          </a:solidFill>
          <a:ln w="9525">
            <a:solidFill>
              <a:schemeClr val="tx1"/>
            </a:solidFill>
            <a:miter lim="800000"/>
            <a:headEnd/>
            <a:tailEnd/>
          </a:ln>
        </p:spPr>
        <p:txBody>
          <a:bodyPr wrap="none" anchor="ctr"/>
          <a:lstStyle/>
          <a:p>
            <a:endParaRPr lang="zh-CN" altLang="en-US">
              <a:ea typeface="宋体" pitchFamily="2" charset="-122"/>
            </a:endParaRPr>
          </a:p>
        </p:txBody>
      </p:sp>
      <p:sp>
        <p:nvSpPr>
          <p:cNvPr id="22" name="AutoShape 41"/>
          <p:cNvSpPr>
            <a:spLocks noChangeArrowheads="1"/>
          </p:cNvSpPr>
          <p:nvPr/>
        </p:nvSpPr>
        <p:spPr bwMode="auto">
          <a:xfrm>
            <a:off x="6013676" y="4284663"/>
            <a:ext cx="741362" cy="182562"/>
          </a:xfrm>
          <a:prstGeom prst="leftRightArrow">
            <a:avLst>
              <a:gd name="adj1" fmla="val 50000"/>
              <a:gd name="adj2" fmla="val 81218"/>
            </a:avLst>
          </a:prstGeom>
          <a:solidFill>
            <a:schemeClr val="bg1"/>
          </a:solidFill>
          <a:ln w="9525">
            <a:solidFill>
              <a:schemeClr val="tx1"/>
            </a:solidFill>
            <a:miter lim="800000"/>
            <a:headEnd/>
            <a:tailEnd/>
          </a:ln>
        </p:spPr>
        <p:txBody>
          <a:bodyPr wrap="none" anchor="ctr"/>
          <a:lstStyle/>
          <a:p>
            <a:endParaRPr lang="zh-CN" altLang="en-US">
              <a:ea typeface="宋体" pitchFamily="2" charset="-122"/>
            </a:endParaRPr>
          </a:p>
        </p:txBody>
      </p:sp>
      <p:sp>
        <p:nvSpPr>
          <p:cNvPr id="23" name="AutoShape 42"/>
          <p:cNvSpPr>
            <a:spLocks noChangeArrowheads="1"/>
          </p:cNvSpPr>
          <p:nvPr/>
        </p:nvSpPr>
        <p:spPr bwMode="auto">
          <a:xfrm>
            <a:off x="6013676" y="4711701"/>
            <a:ext cx="741362" cy="182563"/>
          </a:xfrm>
          <a:prstGeom prst="leftRightArrow">
            <a:avLst>
              <a:gd name="adj1" fmla="val 50000"/>
              <a:gd name="adj2" fmla="val 81217"/>
            </a:avLst>
          </a:prstGeom>
          <a:solidFill>
            <a:schemeClr val="bg1"/>
          </a:solidFill>
          <a:ln w="9525">
            <a:solidFill>
              <a:schemeClr val="tx1"/>
            </a:solidFill>
            <a:miter lim="800000"/>
            <a:headEnd/>
            <a:tailEnd/>
          </a:ln>
        </p:spPr>
        <p:txBody>
          <a:bodyPr wrap="none" anchor="ctr"/>
          <a:lstStyle/>
          <a:p>
            <a:endParaRPr lang="zh-CN" altLang="en-US">
              <a:ea typeface="宋体" pitchFamily="2" charset="-122"/>
            </a:endParaRPr>
          </a:p>
        </p:txBody>
      </p:sp>
      <p:sp>
        <p:nvSpPr>
          <p:cNvPr id="24" name="AutoShape 43"/>
          <p:cNvSpPr>
            <a:spLocks noChangeArrowheads="1"/>
          </p:cNvSpPr>
          <p:nvPr/>
        </p:nvSpPr>
        <p:spPr bwMode="auto">
          <a:xfrm>
            <a:off x="6004151" y="5189538"/>
            <a:ext cx="741362" cy="182562"/>
          </a:xfrm>
          <a:prstGeom prst="leftRightArrow">
            <a:avLst>
              <a:gd name="adj1" fmla="val 50000"/>
              <a:gd name="adj2" fmla="val 81218"/>
            </a:avLst>
          </a:prstGeom>
          <a:solidFill>
            <a:schemeClr val="bg1"/>
          </a:solidFill>
          <a:ln w="9525">
            <a:solidFill>
              <a:schemeClr val="tx1"/>
            </a:solidFill>
            <a:miter lim="800000"/>
            <a:headEnd/>
            <a:tailEnd/>
          </a:ln>
        </p:spPr>
        <p:txBody>
          <a:bodyPr wrap="none" anchor="ctr"/>
          <a:lstStyle/>
          <a:p>
            <a:endParaRPr lang="zh-CN" altLang="en-US">
              <a:ea typeface="宋体" pitchFamily="2" charset="-122"/>
            </a:endParaRPr>
          </a:p>
        </p:txBody>
      </p:sp>
      <p:sp>
        <p:nvSpPr>
          <p:cNvPr id="25" name="Rectangle 3"/>
          <p:cNvSpPr>
            <a:spLocks noChangeArrowheads="1"/>
          </p:cNvSpPr>
          <p:nvPr/>
        </p:nvSpPr>
        <p:spPr bwMode="auto">
          <a:xfrm>
            <a:off x="57830" y="57969"/>
            <a:ext cx="9913483" cy="452432"/>
          </a:xfrm>
          <a:prstGeom prst="rect">
            <a:avLst/>
          </a:prstGeom>
          <a:noFill/>
          <a:ln w="9525">
            <a:noFill/>
            <a:miter lim="800000"/>
            <a:headEnd/>
            <a:tailEnd/>
          </a:ln>
        </p:spPr>
        <p:txBody>
          <a:bodyPr wrap="square">
            <a:spAutoFit/>
          </a:bodyPr>
          <a:lstStyle/>
          <a:p>
            <a:pPr marL="609600" indent="-609600">
              <a:lnSpc>
                <a:spcPct val="90000"/>
              </a:lnSpc>
              <a:spcBef>
                <a:spcPct val="20000"/>
              </a:spcBef>
              <a:buClr>
                <a:srgbClr val="FF0000"/>
              </a:buClr>
            </a:pPr>
            <a:r>
              <a:rPr lang="de-DE" altLang="zh-CN" sz="2600" dirty="0">
                <a:solidFill>
                  <a:schemeClr val="bg1"/>
                </a:solidFill>
                <a:latin typeface="Arial" panose="020B0604020202020204" pitchFamily="34" charset="0"/>
                <a:ea typeface="宋体" pitchFamily="2" charset="-122"/>
                <a:cs typeface="Arial" panose="020B0604020202020204" pitchFamily="34" charset="0"/>
              </a:rPr>
              <a:t>06  </a:t>
            </a:r>
            <a:r>
              <a:rPr lang="ru-RU" altLang="zh-CN" sz="2600" dirty="0" smtClean="0">
                <a:solidFill>
                  <a:schemeClr val="bg1"/>
                </a:solidFill>
                <a:latin typeface="Arial" panose="020B0604020202020204" pitchFamily="34" charset="0"/>
                <a:ea typeface="宋体" pitchFamily="2" charset="-122"/>
                <a:cs typeface="Arial" panose="020B0604020202020204" pitchFamily="34" charset="0"/>
              </a:rPr>
              <a:t>Определение</a:t>
            </a:r>
            <a:r>
              <a:rPr lang="de-DE" altLang="zh-CN" sz="2600" dirty="0" smtClean="0">
                <a:solidFill>
                  <a:schemeClr val="bg1"/>
                </a:solidFill>
                <a:latin typeface="Arial" panose="020B0604020202020204" pitchFamily="34" charset="0"/>
                <a:ea typeface="宋体" pitchFamily="2" charset="-122"/>
                <a:cs typeface="Arial" panose="020B0604020202020204" pitchFamily="34" charset="0"/>
              </a:rPr>
              <a:t> </a:t>
            </a:r>
            <a:r>
              <a:rPr lang="ru-RU" altLang="zh-CN" sz="2600" dirty="0" smtClean="0">
                <a:solidFill>
                  <a:schemeClr val="bg1"/>
                </a:solidFill>
                <a:latin typeface="Arial" panose="020B0604020202020204" pitchFamily="34" charset="0"/>
                <a:ea typeface="宋体" pitchFamily="2" charset="-122"/>
                <a:cs typeface="Arial" panose="020B0604020202020204" pitchFamily="34" charset="0"/>
              </a:rPr>
              <a:t>центральных вызовов и проблем</a:t>
            </a:r>
            <a:endParaRPr lang="de-DE" altLang="zh-CN" sz="2600" dirty="0">
              <a:solidFill>
                <a:schemeClr val="bg1"/>
              </a:solidFill>
              <a:latin typeface="Arial" panose="020B0604020202020204" pitchFamily="34" charset="0"/>
              <a:ea typeface="宋体" pitchFamily="2" charset="-122"/>
              <a:cs typeface="Arial" panose="020B0604020202020204" pitchFamily="34" charset="0"/>
            </a:endParaRPr>
          </a:p>
        </p:txBody>
      </p:sp>
      <p:sp>
        <p:nvSpPr>
          <p:cNvPr id="26" name="Rectangle 3"/>
          <p:cNvSpPr>
            <a:spLocks noChangeArrowheads="1"/>
          </p:cNvSpPr>
          <p:nvPr/>
        </p:nvSpPr>
        <p:spPr bwMode="auto">
          <a:xfrm>
            <a:off x="58170" y="554040"/>
            <a:ext cx="7623175" cy="452432"/>
          </a:xfrm>
          <a:prstGeom prst="rect">
            <a:avLst/>
          </a:prstGeom>
          <a:noFill/>
          <a:ln w="9525">
            <a:noFill/>
            <a:miter lim="800000"/>
            <a:headEnd/>
            <a:tailEnd/>
          </a:ln>
        </p:spPr>
        <p:txBody>
          <a:bodyPr wrap="square">
            <a:spAutoFit/>
          </a:bodyPr>
          <a:lstStyle/>
          <a:p>
            <a:pPr marL="609600" indent="-609600">
              <a:lnSpc>
                <a:spcPct val="90000"/>
              </a:lnSpc>
              <a:spcBef>
                <a:spcPct val="20000"/>
              </a:spcBef>
              <a:buClr>
                <a:srgbClr val="FF0000"/>
              </a:buClr>
            </a:pPr>
            <a:r>
              <a:rPr lang="de-DE" altLang="zh-CN" sz="2600" dirty="0">
                <a:solidFill>
                  <a:schemeClr val="bg1"/>
                </a:solidFill>
                <a:latin typeface="Arial" panose="020B0604020202020204" pitchFamily="34" charset="0"/>
                <a:ea typeface="宋体" pitchFamily="2" charset="-122"/>
                <a:cs typeface="Arial" panose="020B0604020202020204" pitchFamily="34" charset="0"/>
              </a:rPr>
              <a:t>07  </a:t>
            </a:r>
            <a:r>
              <a:rPr lang="ru-RU" altLang="zh-CN" sz="2600" dirty="0" smtClean="0">
                <a:solidFill>
                  <a:schemeClr val="bg1"/>
                </a:solidFill>
                <a:latin typeface="Arial" panose="020B0604020202020204" pitchFamily="34" charset="0"/>
                <a:ea typeface="宋体" pitchFamily="2" charset="-122"/>
                <a:cs typeface="Arial" panose="020B0604020202020204" pitchFamily="34" charset="0"/>
              </a:rPr>
              <a:t>Формулирование целей для генплана</a:t>
            </a:r>
            <a:endParaRPr lang="de-DE" altLang="zh-CN" sz="2600" dirty="0">
              <a:solidFill>
                <a:schemeClr val="bg1"/>
              </a:solidFill>
              <a:latin typeface="Arial" panose="020B0604020202020204" pitchFamily="34" charset="0"/>
              <a:ea typeface="宋体" pitchFamily="2" charset="-122"/>
              <a:cs typeface="Arial" panose="020B0604020202020204" pitchFamily="34" charset="0"/>
            </a:endParaRPr>
          </a:p>
        </p:txBody>
      </p:sp>
      <p:sp>
        <p:nvSpPr>
          <p:cNvPr id="27" name="Rectangle 3"/>
          <p:cNvSpPr>
            <a:spLocks noChangeArrowheads="1"/>
          </p:cNvSpPr>
          <p:nvPr/>
        </p:nvSpPr>
        <p:spPr bwMode="auto">
          <a:xfrm>
            <a:off x="57830" y="1043019"/>
            <a:ext cx="9380084" cy="452432"/>
          </a:xfrm>
          <a:prstGeom prst="rect">
            <a:avLst/>
          </a:prstGeom>
          <a:noFill/>
          <a:ln w="9525">
            <a:noFill/>
            <a:miter lim="800000"/>
            <a:headEnd/>
            <a:tailEnd/>
          </a:ln>
        </p:spPr>
        <p:txBody>
          <a:bodyPr wrap="square">
            <a:spAutoFit/>
          </a:bodyPr>
          <a:lstStyle/>
          <a:p>
            <a:pPr marL="342900" indent="-342900">
              <a:lnSpc>
                <a:spcPct val="90000"/>
              </a:lnSpc>
              <a:spcBef>
                <a:spcPct val="20000"/>
              </a:spcBef>
              <a:buClr>
                <a:srgbClr val="FF0000"/>
              </a:buClr>
            </a:pPr>
            <a:r>
              <a:rPr lang="de-DE" altLang="zh-CN" sz="2600" dirty="0">
                <a:solidFill>
                  <a:schemeClr val="bg1"/>
                </a:solidFill>
                <a:latin typeface="Arial" panose="020B0604020202020204" pitchFamily="34" charset="0"/>
                <a:ea typeface="宋体" pitchFamily="2" charset="-122"/>
                <a:cs typeface="Arial" panose="020B0604020202020204" pitchFamily="34" charset="0"/>
              </a:rPr>
              <a:t>08 </a:t>
            </a:r>
            <a:r>
              <a:rPr lang="ru-RU" altLang="zh-CN" sz="2600" dirty="0">
                <a:solidFill>
                  <a:schemeClr val="bg1"/>
                </a:solidFill>
                <a:latin typeface="Arial" panose="020B0604020202020204" pitchFamily="34" charset="0"/>
                <a:cs typeface="Arial" panose="020B0604020202020204" pitchFamily="34" charset="0"/>
              </a:rPr>
              <a:t>Формулирование </a:t>
            </a:r>
            <a:r>
              <a:rPr lang="ru-RU" altLang="zh-CN" sz="2600" dirty="0" smtClean="0">
                <a:solidFill>
                  <a:schemeClr val="bg1"/>
                </a:solidFill>
                <a:latin typeface="Arial" panose="020B0604020202020204" pitchFamily="34" charset="0"/>
                <a:cs typeface="Arial" panose="020B0604020202020204" pitchFamily="34" charset="0"/>
              </a:rPr>
              <a:t>мер на основании данных целей</a:t>
            </a:r>
            <a:endParaRPr lang="de-DE" altLang="zh-CN" sz="2600" dirty="0">
              <a:solidFill>
                <a:schemeClr val="bg1"/>
              </a:solidFill>
              <a:latin typeface="Arial" panose="020B0604020202020204" pitchFamily="34" charset="0"/>
              <a:ea typeface="宋体" pitchFamily="2" charset="-122"/>
              <a:cs typeface="Arial" panose="020B0604020202020204" pitchFamily="34" charset="0"/>
            </a:endParaRPr>
          </a:p>
        </p:txBody>
      </p:sp>
      <p:sp>
        <p:nvSpPr>
          <p:cNvPr id="28" name="AutoShape 49"/>
          <p:cNvSpPr>
            <a:spLocks noChangeArrowheads="1"/>
          </p:cNvSpPr>
          <p:nvPr/>
        </p:nvSpPr>
        <p:spPr bwMode="auto">
          <a:xfrm>
            <a:off x="6948714" y="3863976"/>
            <a:ext cx="1889125" cy="2487613"/>
          </a:xfrm>
          <a:prstGeom prst="flowChartAlternateProcess">
            <a:avLst/>
          </a:prstGeom>
          <a:solidFill>
            <a:srgbClr val="CCFF99"/>
          </a:solidFill>
          <a:ln w="19050">
            <a:solidFill>
              <a:srgbClr val="3366FF"/>
            </a:solidFill>
            <a:miter lim="800000"/>
            <a:headEnd/>
            <a:tailEnd/>
          </a:ln>
        </p:spPr>
        <p:txBody>
          <a:bodyPr wrap="none" anchor="ctr"/>
          <a:lstStyle/>
          <a:p>
            <a:pPr algn="ctr"/>
            <a:endParaRPr lang="zh-CN" altLang="zh-CN">
              <a:ea typeface="宋体" pitchFamily="2" charset="-122"/>
            </a:endParaRPr>
          </a:p>
        </p:txBody>
      </p:sp>
      <p:sp>
        <p:nvSpPr>
          <p:cNvPr id="29" name="Rectangle 3"/>
          <p:cNvSpPr>
            <a:spLocks noChangeArrowheads="1"/>
          </p:cNvSpPr>
          <p:nvPr/>
        </p:nvSpPr>
        <p:spPr bwMode="auto">
          <a:xfrm>
            <a:off x="7023326" y="4137026"/>
            <a:ext cx="1857376" cy="2062103"/>
          </a:xfrm>
          <a:prstGeom prst="rect">
            <a:avLst/>
          </a:prstGeom>
          <a:noFill/>
          <a:ln w="9525">
            <a:noFill/>
            <a:miter lim="800000"/>
            <a:headEnd/>
            <a:tailEnd/>
          </a:ln>
        </p:spPr>
        <p:txBody>
          <a:bodyPr wrap="square">
            <a:spAutoFit/>
          </a:bodyPr>
          <a:lstStyle/>
          <a:p>
            <a:pPr marL="609600" indent="-609600">
              <a:buClr>
                <a:srgbClr val="FF0000"/>
              </a:buClr>
            </a:pPr>
            <a:r>
              <a:rPr lang="de-DE" altLang="zh-CN" sz="1600" b="1" i="1" dirty="0">
                <a:solidFill>
                  <a:schemeClr val="tx2"/>
                </a:solidFill>
                <a:ea typeface="宋体" pitchFamily="2" charset="-122"/>
              </a:rPr>
              <a:t> </a:t>
            </a:r>
            <a:r>
              <a:rPr lang="de-DE" altLang="zh-CN" sz="1600" b="1" i="1" dirty="0">
                <a:solidFill>
                  <a:schemeClr val="tx2"/>
                </a:solidFill>
                <a:ea typeface="宋体" pitchFamily="2" charset="-122"/>
                <a:sym typeface="Wingdings" pitchFamily="2" charset="2"/>
              </a:rPr>
              <a:t>  </a:t>
            </a:r>
            <a:r>
              <a:rPr lang="ru-RU" altLang="zh-CN" sz="1600" b="1" i="1" dirty="0" smtClean="0">
                <a:solidFill>
                  <a:schemeClr val="tx2"/>
                </a:solidFill>
                <a:ea typeface="宋体" pitchFamily="2" charset="-122"/>
                <a:sym typeface="Wingdings" pitchFamily="2" charset="2"/>
              </a:rPr>
              <a:t>Мера </a:t>
            </a:r>
            <a:r>
              <a:rPr lang="de-DE" altLang="zh-CN" sz="1600" b="1" i="1" dirty="0" smtClean="0">
                <a:solidFill>
                  <a:schemeClr val="tx2"/>
                </a:solidFill>
                <a:ea typeface="宋体" pitchFamily="2" charset="-122"/>
              </a:rPr>
              <a:t> </a:t>
            </a:r>
            <a:r>
              <a:rPr lang="de-DE" altLang="zh-CN" sz="1600" b="1" i="1" dirty="0">
                <a:solidFill>
                  <a:schemeClr val="tx2"/>
                </a:solidFill>
                <a:ea typeface="宋体" pitchFamily="2" charset="-122"/>
              </a:rPr>
              <a:t>1 . .</a:t>
            </a:r>
          </a:p>
          <a:p>
            <a:pPr marL="609600" indent="-609600">
              <a:buClr>
                <a:srgbClr val="FF0000"/>
              </a:buClr>
            </a:pP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rPr>
              <a:t> </a:t>
            </a:r>
            <a:r>
              <a:rPr lang="de-DE" altLang="zh-CN" sz="1600" b="1" i="1" dirty="0">
                <a:solidFill>
                  <a:schemeClr val="tx2"/>
                </a:solidFill>
                <a:ea typeface="宋体" pitchFamily="2" charset="-122"/>
                <a:sym typeface="Wingdings" pitchFamily="2" charset="2"/>
              </a:rPr>
              <a:t></a:t>
            </a:r>
            <a:r>
              <a:rPr lang="de-DE" altLang="zh-CN" sz="1600" b="1" i="1" dirty="0">
                <a:solidFill>
                  <a:schemeClr val="tx2"/>
                </a:solidFill>
                <a:ea typeface="宋体" pitchFamily="2" charset="-122"/>
              </a:rPr>
              <a:t> </a:t>
            </a:r>
            <a:r>
              <a:rPr lang="ru-RU" altLang="zh-CN" sz="1600" b="1" i="1" dirty="0" smtClean="0">
                <a:solidFill>
                  <a:schemeClr val="tx2"/>
                </a:solidFill>
                <a:sym typeface="Wingdings" pitchFamily="2" charset="2"/>
              </a:rPr>
              <a:t>Мера </a:t>
            </a:r>
            <a:r>
              <a:rPr lang="de-DE" altLang="zh-CN" sz="1600" b="1" i="1" dirty="0" smtClean="0">
                <a:solidFill>
                  <a:schemeClr val="tx2"/>
                </a:solidFill>
                <a:ea typeface="宋体" pitchFamily="2" charset="-122"/>
              </a:rPr>
              <a:t>2 </a:t>
            </a:r>
            <a:r>
              <a:rPr lang="de-DE" altLang="zh-CN" sz="1600" b="1" i="1" dirty="0">
                <a:solidFill>
                  <a:schemeClr val="tx2"/>
                </a:solidFill>
                <a:ea typeface="宋体" pitchFamily="2" charset="-122"/>
              </a:rPr>
              <a:t>. .</a:t>
            </a:r>
          </a:p>
          <a:p>
            <a:pPr marL="609600" indent="-609600">
              <a:buClr>
                <a:srgbClr val="FF0000"/>
              </a:buClr>
            </a:pPr>
            <a:endParaRPr lang="de-DE" altLang="zh-CN" sz="1600" b="1" i="1" dirty="0">
              <a:solidFill>
                <a:schemeClr val="tx2"/>
              </a:solidFill>
              <a:ea typeface="宋体" pitchFamily="2" charset="-122"/>
            </a:endParaRPr>
          </a:p>
          <a:p>
            <a:pPr marL="609600" indent="-609600">
              <a:buClr>
                <a:srgbClr val="FF0000"/>
              </a:buClr>
            </a:pPr>
            <a:r>
              <a:rPr lang="de-DE" altLang="zh-CN" sz="1600" b="1" i="1" dirty="0">
                <a:solidFill>
                  <a:schemeClr val="tx2"/>
                </a:solidFill>
                <a:ea typeface="宋体" pitchFamily="2" charset="-122"/>
                <a:sym typeface="Wingdings" pitchFamily="2" charset="2"/>
              </a:rPr>
              <a:t></a:t>
            </a:r>
            <a:r>
              <a:rPr lang="de-DE" altLang="zh-CN" sz="1600" b="1" i="1" dirty="0">
                <a:solidFill>
                  <a:schemeClr val="tx2"/>
                </a:solidFill>
                <a:ea typeface="宋体" pitchFamily="2" charset="-122"/>
              </a:rPr>
              <a:t> </a:t>
            </a:r>
            <a:r>
              <a:rPr lang="ru-RU" altLang="zh-CN" sz="1600" b="1" i="1" dirty="0" smtClean="0">
                <a:solidFill>
                  <a:schemeClr val="tx2"/>
                </a:solidFill>
                <a:sym typeface="Wingdings" pitchFamily="2" charset="2"/>
              </a:rPr>
              <a:t>Мера </a:t>
            </a:r>
            <a:r>
              <a:rPr lang="de-DE" altLang="zh-CN" sz="1600" b="1" i="1" dirty="0" smtClean="0">
                <a:solidFill>
                  <a:schemeClr val="tx2"/>
                </a:solidFill>
                <a:ea typeface="宋体" pitchFamily="2" charset="-122"/>
              </a:rPr>
              <a:t>3 </a:t>
            </a:r>
            <a:r>
              <a:rPr lang="de-DE" altLang="zh-CN" sz="1600" b="1" i="1" dirty="0">
                <a:solidFill>
                  <a:schemeClr val="tx2"/>
                </a:solidFill>
                <a:ea typeface="宋体" pitchFamily="2" charset="-122"/>
              </a:rPr>
              <a:t>. .</a:t>
            </a:r>
          </a:p>
          <a:p>
            <a:pPr marL="609600" indent="-609600">
              <a:buClr>
                <a:srgbClr val="FF0000"/>
              </a:buClr>
            </a:pPr>
            <a:r>
              <a:rPr lang="de-DE" altLang="zh-CN" sz="1600" b="1" i="1" dirty="0">
                <a:solidFill>
                  <a:schemeClr val="tx2"/>
                </a:solidFill>
                <a:ea typeface="宋体" pitchFamily="2" charset="-122"/>
              </a:rPr>
              <a:t>…</a:t>
            </a:r>
          </a:p>
          <a:p>
            <a:pPr marL="609600" indent="-609600">
              <a:buClr>
                <a:srgbClr val="FF0000"/>
              </a:buClr>
            </a:pPr>
            <a:r>
              <a:rPr lang="de-DE" altLang="zh-CN" sz="1600" b="1" i="1" dirty="0">
                <a:solidFill>
                  <a:schemeClr val="tx2"/>
                </a:solidFill>
                <a:ea typeface="宋体" pitchFamily="2" charset="-122"/>
              </a:rPr>
              <a:t>..</a:t>
            </a:r>
          </a:p>
          <a:p>
            <a:pPr marL="609600" indent="-609600">
              <a:buClr>
                <a:srgbClr val="FF0000"/>
              </a:buClr>
            </a:pPr>
            <a:r>
              <a:rPr lang="de-DE" altLang="zh-CN" sz="1600" b="1" i="1" dirty="0">
                <a:solidFill>
                  <a:schemeClr val="tx2"/>
                </a:solidFill>
                <a:ea typeface="宋体" pitchFamily="2" charset="-122"/>
              </a:rPr>
              <a:t>.</a:t>
            </a:r>
          </a:p>
        </p:txBody>
      </p:sp>
      <p:sp>
        <p:nvSpPr>
          <p:cNvPr id="30" name="AutoShape 47"/>
          <p:cNvSpPr>
            <a:spLocks noChangeArrowheads="1"/>
          </p:cNvSpPr>
          <p:nvPr/>
        </p:nvSpPr>
        <p:spPr bwMode="auto">
          <a:xfrm>
            <a:off x="8099652" y="4421189"/>
            <a:ext cx="985837" cy="244475"/>
          </a:xfrm>
          <a:custGeom>
            <a:avLst/>
            <a:gdLst>
              <a:gd name="T0" fmla="*/ 2147483647 w 21600"/>
              <a:gd name="T1" fmla="*/ 0 h 21600"/>
              <a:gd name="T2" fmla="*/ 0 w 21600"/>
              <a:gd name="T3" fmla="*/ 2005972788 h 21600"/>
              <a:gd name="T4" fmla="*/ 2147483647 w 21600"/>
              <a:gd name="T5" fmla="*/ 2147483647 h 21600"/>
              <a:gd name="T6" fmla="*/ 2147483647 w 21600"/>
              <a:gd name="T7" fmla="*/ 20059727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8000"/>
          </a:solidFill>
          <a:ln w="28575">
            <a:solidFill>
              <a:schemeClr val="bg1"/>
            </a:solidFill>
            <a:miter lim="800000"/>
            <a:headEnd/>
            <a:tailEnd/>
          </a:ln>
        </p:spPr>
        <p:txBody>
          <a:bodyPr wrap="none" anchor="ctr"/>
          <a:lstStyle/>
          <a:p>
            <a:endParaRPr lang="de-DE"/>
          </a:p>
        </p:txBody>
      </p:sp>
      <p:sp>
        <p:nvSpPr>
          <p:cNvPr id="31" name="Pfeil nach rechts 30"/>
          <p:cNvSpPr/>
          <p:nvPr/>
        </p:nvSpPr>
        <p:spPr>
          <a:xfrm>
            <a:off x="1798776" y="6410201"/>
            <a:ext cx="1224136" cy="4320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feld 31"/>
          <p:cNvSpPr txBox="1"/>
          <p:nvPr/>
        </p:nvSpPr>
        <p:spPr>
          <a:xfrm>
            <a:off x="3413351" y="6463757"/>
            <a:ext cx="6091155" cy="369332"/>
          </a:xfrm>
          <a:prstGeom prst="rect">
            <a:avLst/>
          </a:prstGeom>
          <a:noFill/>
        </p:spPr>
        <p:txBody>
          <a:bodyPr wrap="none" rtlCol="0">
            <a:spAutoFit/>
          </a:bodyPr>
          <a:lstStyle/>
          <a:p>
            <a:r>
              <a:rPr lang="ru-RU" b="1" dirty="0" smtClean="0">
                <a:solidFill>
                  <a:schemeClr val="bg1"/>
                </a:solidFill>
              </a:rPr>
              <a:t>Совместные рабочие семинары участвующих учреждений</a:t>
            </a:r>
            <a:endParaRPr lang="en-GB" b="1" dirty="0">
              <a:solidFill>
                <a:schemeClr val="bg1"/>
              </a:solidFill>
            </a:endParaRPr>
          </a:p>
        </p:txBody>
      </p:sp>
    </p:spTree>
    <p:extLst>
      <p:ext uri="{BB962C8B-B14F-4D97-AF65-F5344CB8AC3E}">
        <p14:creationId xmlns:p14="http://schemas.microsoft.com/office/powerpoint/2010/main" val="3944161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85800"/>
            <a:ext cx="9144000" cy="5486400"/>
          </a:xfrm>
          <a:prstGeom prst="rect">
            <a:avLst/>
          </a:prstGeom>
        </p:spPr>
      </p:pic>
      <p:sp>
        <p:nvSpPr>
          <p:cNvPr id="5" name="Titel 1"/>
          <p:cNvSpPr txBox="1">
            <a:spLocks/>
          </p:cNvSpPr>
          <p:nvPr/>
        </p:nvSpPr>
        <p:spPr>
          <a:xfrm>
            <a:off x="1775520" y="0"/>
            <a:ext cx="6912768" cy="576064"/>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500" b="0" i="0" u="none" strike="noStrike" kern="1200" cap="none" spc="0" normalizeH="0" baseline="0" noProof="0" dirty="0" smtClean="0">
                <a:ln>
                  <a:noFill/>
                </a:ln>
                <a:solidFill>
                  <a:prstClr val="white"/>
                </a:solidFill>
                <a:effectLst/>
                <a:uLnTx/>
                <a:uFillTx/>
                <a:latin typeface="Unit Rounded Offc Medium" pitchFamily="34" charset="0"/>
                <a:ea typeface="+mj-ea"/>
                <a:cs typeface="+mj-cs"/>
              </a:rPr>
              <a:t>Определение рабочих тем</a:t>
            </a:r>
            <a:endParaRPr kumimoji="0" lang="de-DE" sz="2500" b="0" i="0" u="none" strike="noStrike" kern="1200" cap="none" spc="0" normalizeH="0" baseline="0" noProof="0" dirty="0">
              <a:ln>
                <a:noFill/>
              </a:ln>
              <a:solidFill>
                <a:prstClr val="white"/>
              </a:solidFill>
              <a:effectLst/>
              <a:uLnTx/>
              <a:uFillTx/>
              <a:latin typeface="Unit Rounded Offc Medium" pitchFamily="34" charset="0"/>
              <a:ea typeface="+mj-ea"/>
              <a:cs typeface="+mj-cs"/>
            </a:endParaRPr>
          </a:p>
        </p:txBody>
      </p:sp>
    </p:spTree>
    <p:extLst>
      <p:ext uri="{BB962C8B-B14F-4D97-AF65-F5344CB8AC3E}">
        <p14:creationId xmlns:p14="http://schemas.microsoft.com/office/powerpoint/2010/main" val="17580242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85800"/>
            <a:ext cx="9144000" cy="5486400"/>
          </a:xfrm>
          <a:prstGeom prst="rect">
            <a:avLst/>
          </a:prstGeom>
        </p:spPr>
      </p:pic>
      <p:sp>
        <p:nvSpPr>
          <p:cNvPr id="4" name="Titel 1"/>
          <p:cNvSpPr txBox="1">
            <a:spLocks/>
          </p:cNvSpPr>
          <p:nvPr/>
        </p:nvSpPr>
        <p:spPr>
          <a:xfrm>
            <a:off x="1775520" y="106288"/>
            <a:ext cx="6912768" cy="576064"/>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500" b="0" i="0" u="none" strike="noStrike" kern="1200" cap="none" spc="0" normalizeH="0" baseline="0" noProof="0" dirty="0" smtClean="0">
                <a:ln>
                  <a:noFill/>
                </a:ln>
                <a:solidFill>
                  <a:prstClr val="white"/>
                </a:solidFill>
                <a:effectLst/>
                <a:uLnTx/>
                <a:uFillTx/>
                <a:latin typeface="Unit Rounded Offc Medium" pitchFamily="34" charset="0"/>
                <a:ea typeface="+mj-ea"/>
                <a:cs typeface="+mj-cs"/>
              </a:rPr>
              <a:t>Выработка ключевых проблем</a:t>
            </a:r>
            <a:endParaRPr kumimoji="0" lang="de-DE" sz="2500" b="0" i="0" u="none" strike="noStrike" kern="1200" cap="none" spc="0" normalizeH="0" baseline="0" noProof="0" dirty="0">
              <a:ln>
                <a:noFill/>
              </a:ln>
              <a:solidFill>
                <a:prstClr val="white"/>
              </a:solidFill>
              <a:effectLst/>
              <a:uLnTx/>
              <a:uFillTx/>
              <a:latin typeface="Unit Rounded Offc Medium" pitchFamily="34" charset="0"/>
              <a:ea typeface="+mj-ea"/>
              <a:cs typeface="+mj-cs"/>
            </a:endParaRPr>
          </a:p>
        </p:txBody>
      </p:sp>
    </p:spTree>
    <p:extLst>
      <p:ext uri="{BB962C8B-B14F-4D97-AF65-F5344CB8AC3E}">
        <p14:creationId xmlns:p14="http://schemas.microsoft.com/office/powerpoint/2010/main" val="19442072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85800"/>
            <a:ext cx="9144000" cy="5486400"/>
          </a:xfrm>
          <a:prstGeom prst="rect">
            <a:avLst/>
          </a:prstGeom>
        </p:spPr>
      </p:pic>
      <p:sp>
        <p:nvSpPr>
          <p:cNvPr id="4" name="Titel 1"/>
          <p:cNvSpPr txBox="1">
            <a:spLocks/>
          </p:cNvSpPr>
          <p:nvPr/>
        </p:nvSpPr>
        <p:spPr>
          <a:xfrm>
            <a:off x="1703512" y="-23259"/>
            <a:ext cx="6912768" cy="576064"/>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500" b="0" i="0" u="none" strike="noStrike" kern="1200" cap="none" spc="0" normalizeH="0" baseline="0" noProof="0" dirty="0" smtClean="0">
                <a:ln>
                  <a:noFill/>
                </a:ln>
                <a:solidFill>
                  <a:prstClr val="white"/>
                </a:solidFill>
                <a:effectLst/>
                <a:uLnTx/>
                <a:uFillTx/>
                <a:latin typeface="Unit Rounded Offc Medium" pitchFamily="34" charset="0"/>
                <a:ea typeface="+mj-ea"/>
                <a:cs typeface="+mj-cs"/>
              </a:rPr>
              <a:t>Описание целей</a:t>
            </a:r>
            <a:r>
              <a:rPr kumimoji="0" lang="ru-RU" sz="2500" b="0" i="0" u="none" strike="noStrike" kern="1200" cap="none" spc="0" normalizeH="0" noProof="0" dirty="0" smtClean="0">
                <a:ln>
                  <a:noFill/>
                </a:ln>
                <a:solidFill>
                  <a:prstClr val="white"/>
                </a:solidFill>
                <a:effectLst/>
                <a:uLnTx/>
                <a:uFillTx/>
                <a:latin typeface="Unit Rounded Offc Medium" pitchFamily="34" charset="0"/>
                <a:ea typeface="+mj-ea"/>
                <a:cs typeface="+mj-cs"/>
              </a:rPr>
              <a:t> </a:t>
            </a:r>
            <a:r>
              <a:rPr kumimoji="0" lang="ru-RU" sz="2500" b="0" i="0" u="none" strike="noStrike" kern="1200" cap="none" spc="0" normalizeH="0" baseline="0" noProof="0" dirty="0" smtClean="0">
                <a:ln>
                  <a:noFill/>
                </a:ln>
                <a:solidFill>
                  <a:prstClr val="white"/>
                </a:solidFill>
                <a:effectLst/>
                <a:uLnTx/>
                <a:uFillTx/>
                <a:latin typeface="Unit Rounded Offc Medium" pitchFamily="34" charset="0"/>
                <a:ea typeface="+mj-ea"/>
                <a:cs typeface="+mj-cs"/>
              </a:rPr>
              <a:t>развития</a:t>
            </a:r>
            <a:endParaRPr kumimoji="0" lang="de-DE" sz="2500" b="0" i="0" u="none" strike="noStrike" kern="1200" cap="none" spc="0" normalizeH="0" baseline="0" noProof="0" dirty="0">
              <a:ln>
                <a:noFill/>
              </a:ln>
              <a:solidFill>
                <a:prstClr val="white"/>
              </a:solidFill>
              <a:effectLst/>
              <a:uLnTx/>
              <a:uFillTx/>
              <a:latin typeface="Unit Rounded Offc Medium" pitchFamily="34" charset="0"/>
              <a:ea typeface="+mj-ea"/>
              <a:cs typeface="+mj-cs"/>
            </a:endParaRPr>
          </a:p>
        </p:txBody>
      </p:sp>
    </p:spTree>
    <p:extLst>
      <p:ext uri="{BB962C8B-B14F-4D97-AF65-F5344CB8AC3E}">
        <p14:creationId xmlns:p14="http://schemas.microsoft.com/office/powerpoint/2010/main" val="12591705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85800"/>
            <a:ext cx="9144000" cy="5486400"/>
          </a:xfrm>
          <a:prstGeom prst="rect">
            <a:avLst/>
          </a:prstGeom>
        </p:spPr>
      </p:pic>
      <p:sp>
        <p:nvSpPr>
          <p:cNvPr id="4" name="Titel 1"/>
          <p:cNvSpPr txBox="1">
            <a:spLocks/>
          </p:cNvSpPr>
          <p:nvPr/>
        </p:nvSpPr>
        <p:spPr>
          <a:xfrm>
            <a:off x="1847528" y="116632"/>
            <a:ext cx="7560840" cy="576064"/>
          </a:xfrm>
          <a:prstGeom prst="rect">
            <a:avLst/>
          </a:prstGeom>
        </p:spPr>
        <p:txBody>
          <a:bodyPr vert="horz" lIns="91440" tIns="45720" rIns="91440" bIns="45720" rtlCol="0" anchor="t">
            <a:no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dirty="0" smtClean="0">
                <a:solidFill>
                  <a:prstClr val="white"/>
                </a:solidFill>
              </a:rPr>
              <a:t>Совместная выработка мер реализации</a:t>
            </a:r>
            <a:endParaRPr kumimoji="0" lang="de-DE" sz="2500" b="0" i="0" u="none" strike="noStrike" kern="1200" cap="none" spc="0" normalizeH="0" baseline="0" noProof="0" dirty="0">
              <a:ln>
                <a:noFill/>
              </a:ln>
              <a:solidFill>
                <a:prstClr val="white"/>
              </a:solidFill>
              <a:effectLst/>
              <a:uLnTx/>
              <a:uFillTx/>
              <a:latin typeface="Unit Rounded Offc Medium" pitchFamily="34" charset="0"/>
              <a:ea typeface="+mj-ea"/>
              <a:cs typeface="+mj-cs"/>
            </a:endParaRPr>
          </a:p>
        </p:txBody>
      </p:sp>
    </p:spTree>
    <p:extLst>
      <p:ext uri="{BB962C8B-B14F-4D97-AF65-F5344CB8AC3E}">
        <p14:creationId xmlns:p14="http://schemas.microsoft.com/office/powerpoint/2010/main" val="32714665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52513" y="219991"/>
            <a:ext cx="8244408" cy="424732"/>
          </a:xfrm>
          <a:prstGeom prst="rect">
            <a:avLst/>
          </a:prstGeom>
          <a:noFill/>
          <a:ln w="9525">
            <a:noFill/>
            <a:miter lim="800000"/>
            <a:headEnd/>
            <a:tailEnd/>
          </a:ln>
        </p:spPr>
        <p:txBody>
          <a:bodyPr wrap="square">
            <a:spAutoFit/>
          </a:bodyPr>
          <a:lstStyle/>
          <a:p>
            <a:pPr>
              <a:lnSpc>
                <a:spcPct val="90000"/>
              </a:lnSpc>
              <a:spcBef>
                <a:spcPct val="20000"/>
              </a:spcBef>
              <a:buClr>
                <a:srgbClr val="FF0000"/>
              </a:buClr>
            </a:pPr>
            <a:r>
              <a:rPr lang="de-DE" altLang="zh-CN" sz="2400" b="1" dirty="0" smtClean="0">
                <a:solidFill>
                  <a:schemeClr val="bg1"/>
                </a:solidFill>
                <a:latin typeface="Arial" panose="020B0604020202020204" pitchFamily="34" charset="0"/>
                <a:ea typeface="宋体" pitchFamily="2" charset="-122"/>
                <a:cs typeface="Arial" panose="020B0604020202020204" pitchFamily="34" charset="0"/>
              </a:rPr>
              <a:t>7     </a:t>
            </a:r>
            <a:r>
              <a:rPr lang="ru-RU" altLang="zh-CN" sz="2400" b="1" dirty="0" smtClean="0">
                <a:solidFill>
                  <a:schemeClr val="bg1"/>
                </a:solidFill>
                <a:latin typeface="Arial" panose="020B0604020202020204" pitchFamily="34" charset="0"/>
                <a:ea typeface="宋体" pitchFamily="2" charset="-122"/>
                <a:cs typeface="Arial" panose="020B0604020202020204" pitchFamily="34" charset="0"/>
              </a:rPr>
              <a:t>Формулирование целей для генплана</a:t>
            </a:r>
            <a:endParaRPr lang="de-DE" altLang="zh-CN" sz="2400" b="1" dirty="0">
              <a:solidFill>
                <a:schemeClr val="bg1"/>
              </a:solidFill>
              <a:latin typeface="Arial" panose="020B0604020202020204" pitchFamily="34" charset="0"/>
              <a:ea typeface="宋体" pitchFamily="2" charset="-122"/>
              <a:cs typeface="Arial" panose="020B0604020202020204" pitchFamily="34" charset="0"/>
            </a:endParaRPr>
          </a:p>
        </p:txBody>
      </p:sp>
      <p:sp>
        <p:nvSpPr>
          <p:cNvPr id="4" name="Rectangle 3"/>
          <p:cNvSpPr>
            <a:spLocks noChangeArrowheads="1"/>
          </p:cNvSpPr>
          <p:nvPr/>
        </p:nvSpPr>
        <p:spPr bwMode="auto">
          <a:xfrm>
            <a:off x="1681911" y="695769"/>
            <a:ext cx="7881938" cy="424732"/>
          </a:xfrm>
          <a:prstGeom prst="rect">
            <a:avLst/>
          </a:prstGeom>
          <a:noFill/>
          <a:ln w="9525">
            <a:noFill/>
            <a:miter lim="800000"/>
            <a:headEnd/>
            <a:tailEnd/>
          </a:ln>
        </p:spPr>
        <p:txBody>
          <a:bodyPr>
            <a:spAutoFit/>
          </a:bodyPr>
          <a:lstStyle/>
          <a:p>
            <a:pPr marL="342900" indent="-342900">
              <a:lnSpc>
                <a:spcPct val="90000"/>
              </a:lnSpc>
              <a:spcBef>
                <a:spcPct val="20000"/>
              </a:spcBef>
              <a:buClr>
                <a:srgbClr val="FF0000"/>
              </a:buClr>
            </a:pPr>
            <a:r>
              <a:rPr lang="ru-RU" altLang="zh-CN" sz="2400" b="1" dirty="0" smtClean="0">
                <a:solidFill>
                  <a:schemeClr val="bg1"/>
                </a:solidFill>
                <a:latin typeface="Arial" panose="020B0604020202020204" pitchFamily="34" charset="0"/>
                <a:ea typeface="宋体" pitchFamily="2" charset="-122"/>
                <a:cs typeface="Arial" panose="020B0604020202020204" pitchFamily="34" charset="0"/>
              </a:rPr>
              <a:t>Разработка генплана на рабочих семинарах</a:t>
            </a:r>
            <a:endParaRPr lang="de-DE" altLang="zh-CN" sz="2400" b="1" dirty="0">
              <a:solidFill>
                <a:schemeClr val="bg1"/>
              </a:solidFill>
              <a:latin typeface="Arial" panose="020B0604020202020204" pitchFamily="34" charset="0"/>
              <a:ea typeface="宋体" pitchFamily="2" charset="-122"/>
              <a:cs typeface="Arial" panose="020B0604020202020204" pitchFamily="34" charset="0"/>
            </a:endParaRPr>
          </a:p>
        </p:txBody>
      </p:sp>
      <p:pic>
        <p:nvPicPr>
          <p:cNvPr id="5" name="Picture 29"/>
          <p:cNvPicPr>
            <a:picLocks noChangeAspect="1" noChangeArrowheads="1"/>
          </p:cNvPicPr>
          <p:nvPr/>
        </p:nvPicPr>
        <p:blipFill>
          <a:blip r:embed="rId2"/>
          <a:srcRect/>
          <a:stretch>
            <a:fillRect/>
          </a:stretch>
        </p:blipFill>
        <p:spPr bwMode="auto">
          <a:xfrm>
            <a:off x="5613453" y="3736926"/>
            <a:ext cx="3921125" cy="2335212"/>
          </a:xfrm>
          <a:prstGeom prst="rect">
            <a:avLst/>
          </a:prstGeom>
          <a:noFill/>
          <a:ln w="9525">
            <a:noFill/>
            <a:miter lim="800000"/>
            <a:headEnd/>
            <a:tailEnd/>
          </a:ln>
        </p:spPr>
      </p:pic>
      <p:pic>
        <p:nvPicPr>
          <p:cNvPr id="6" name="Grafik 771"/>
          <p:cNvPicPr>
            <a:picLocks noChangeAspect="1" noChangeArrowheads="1"/>
          </p:cNvPicPr>
          <p:nvPr/>
        </p:nvPicPr>
        <p:blipFill>
          <a:blip r:embed="rId3"/>
          <a:srcRect/>
          <a:stretch>
            <a:fillRect/>
          </a:stretch>
        </p:blipFill>
        <p:spPr bwMode="auto">
          <a:xfrm>
            <a:off x="6220041" y="1910371"/>
            <a:ext cx="5321649" cy="1792180"/>
          </a:xfrm>
          <a:prstGeom prst="rect">
            <a:avLst/>
          </a:prstGeom>
          <a:noFill/>
          <a:ln w="9525">
            <a:noFill/>
            <a:miter lim="800000"/>
            <a:headEnd/>
            <a:tailEnd/>
          </a:ln>
        </p:spPr>
      </p:pic>
      <p:pic>
        <p:nvPicPr>
          <p:cNvPr id="7" name="Picture 33" descr="20180305_094148"/>
          <p:cNvPicPr>
            <a:picLocks noChangeAspect="1" noChangeArrowheads="1"/>
          </p:cNvPicPr>
          <p:nvPr/>
        </p:nvPicPr>
        <p:blipFill>
          <a:blip r:embed="rId4"/>
          <a:srcRect/>
          <a:stretch>
            <a:fillRect/>
          </a:stretch>
        </p:blipFill>
        <p:spPr bwMode="auto">
          <a:xfrm>
            <a:off x="1681911" y="3982867"/>
            <a:ext cx="3875103" cy="2089271"/>
          </a:xfrm>
          <a:prstGeom prst="rect">
            <a:avLst/>
          </a:prstGeom>
          <a:noFill/>
          <a:ln w="9525">
            <a:noFill/>
            <a:miter lim="800000"/>
            <a:headEnd/>
            <a:tailEnd/>
          </a:ln>
        </p:spPr>
      </p:pic>
      <p:sp>
        <p:nvSpPr>
          <p:cNvPr id="8" name="Rectangle 35"/>
          <p:cNvSpPr>
            <a:spLocks noChangeArrowheads="1"/>
          </p:cNvSpPr>
          <p:nvPr/>
        </p:nvSpPr>
        <p:spPr bwMode="auto">
          <a:xfrm>
            <a:off x="1250471" y="2299690"/>
            <a:ext cx="4969570" cy="1200329"/>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ru-RU" altLang="en-US" sz="2400" dirty="0" smtClean="0"/>
              <a:t>Сбор документации по всем секторным данным и планам, а также мнений</a:t>
            </a:r>
            <a:endParaRPr lang="de-DE" altLang="zh-CN" sz="2400" dirty="0">
              <a:ea typeface="宋体" pitchFamily="2" charset="-122"/>
            </a:endParaRPr>
          </a:p>
        </p:txBody>
      </p:sp>
      <p:sp>
        <p:nvSpPr>
          <p:cNvPr id="9" name="Rectangle 36"/>
          <p:cNvSpPr>
            <a:spLocks noChangeArrowheads="1"/>
          </p:cNvSpPr>
          <p:nvPr/>
        </p:nvSpPr>
        <p:spPr bwMode="auto">
          <a:xfrm>
            <a:off x="1262018" y="1531172"/>
            <a:ext cx="8562975" cy="830997"/>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ru-RU" altLang="en-US" sz="2400" dirty="0" smtClean="0"/>
              <a:t>Собрание всех необходимых гос. органов и участников на местном и окружном уровне</a:t>
            </a:r>
            <a:endParaRPr lang="de-DE" altLang="en-US" sz="2400" dirty="0" smtClean="0"/>
          </a:p>
        </p:txBody>
      </p:sp>
      <p:sp>
        <p:nvSpPr>
          <p:cNvPr id="10" name="Rectangle 37"/>
          <p:cNvSpPr>
            <a:spLocks noChangeArrowheads="1"/>
          </p:cNvSpPr>
          <p:nvPr/>
        </p:nvSpPr>
        <p:spPr bwMode="auto">
          <a:xfrm>
            <a:off x="1271717" y="3374828"/>
            <a:ext cx="4715724" cy="461665"/>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ru-RU" altLang="en-US" sz="2400" dirty="0" smtClean="0"/>
              <a:t>Координация разработки плана</a:t>
            </a:r>
            <a:endParaRPr lang="de-DE" altLang="zh-CN" sz="2400" dirty="0">
              <a:ea typeface="宋体" pitchFamily="2" charset="-122"/>
            </a:endParaRPr>
          </a:p>
        </p:txBody>
      </p:sp>
    </p:spTree>
    <p:extLst>
      <p:ext uri="{BB962C8B-B14F-4D97-AF65-F5344CB8AC3E}">
        <p14:creationId xmlns:p14="http://schemas.microsoft.com/office/powerpoint/2010/main" val="4023162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txBox="1">
            <a:spLocks noChangeArrowheads="1"/>
          </p:cNvSpPr>
          <p:nvPr/>
        </p:nvSpPr>
        <p:spPr bwMode="auto">
          <a:xfrm>
            <a:off x="5257117" y="6858000"/>
            <a:ext cx="2133600" cy="476250"/>
          </a:xfrm>
          <a:prstGeom prst="rect">
            <a:avLst/>
          </a:prstGeom>
          <a:noFill/>
          <a:ln w="9525">
            <a:noFill/>
            <a:miter lim="800000"/>
            <a:headEnd/>
            <a:tailEnd/>
          </a:ln>
        </p:spPr>
        <p:txBody>
          <a:bodyPr/>
          <a:lstStyle/>
          <a:p>
            <a:pPr algn="r" eaLnBrk="1" hangingPunct="1">
              <a:buFont typeface="Wingdings" pitchFamily="2" charset="2"/>
              <a:buNone/>
            </a:pPr>
            <a:fld id="{879B2795-9F75-4E66-BB29-EC1BEA103D66}" type="slidenum">
              <a:rPr lang="de-DE" altLang="zh-CN" sz="1400">
                <a:latin typeface="Times New Roman" pitchFamily="18" charset="0"/>
                <a:ea typeface="宋体" pitchFamily="2" charset="-122"/>
              </a:rPr>
              <a:pPr algn="r" eaLnBrk="1" hangingPunct="1">
                <a:buFont typeface="Wingdings" pitchFamily="2" charset="2"/>
                <a:buNone/>
              </a:pPr>
              <a:t>39</a:t>
            </a:fld>
            <a:endParaRPr lang="de-DE" altLang="zh-CN" sz="1400">
              <a:latin typeface="Times New Roman" pitchFamily="18" charset="0"/>
              <a:ea typeface="宋体" pitchFamily="2" charset="-122"/>
            </a:endParaRPr>
          </a:p>
        </p:txBody>
      </p:sp>
      <p:sp>
        <p:nvSpPr>
          <p:cNvPr id="4" name="Rectangle 3"/>
          <p:cNvSpPr>
            <a:spLocks noChangeArrowheads="1"/>
          </p:cNvSpPr>
          <p:nvPr/>
        </p:nvSpPr>
        <p:spPr bwMode="auto">
          <a:xfrm>
            <a:off x="566054" y="0"/>
            <a:ext cx="8840788" cy="535531"/>
          </a:xfrm>
          <a:prstGeom prst="rect">
            <a:avLst/>
          </a:prstGeom>
          <a:noFill/>
          <a:ln w="9525">
            <a:noFill/>
            <a:miter lim="800000"/>
            <a:headEnd/>
            <a:tailEnd/>
          </a:ln>
        </p:spPr>
        <p:txBody>
          <a:bodyPr>
            <a:spAutoFit/>
          </a:bodyPr>
          <a:lstStyle/>
          <a:p>
            <a:pPr marL="342900" indent="-342900">
              <a:lnSpc>
                <a:spcPct val="90000"/>
              </a:lnSpc>
              <a:spcBef>
                <a:spcPct val="20000"/>
              </a:spcBef>
              <a:buClr>
                <a:srgbClr val="FF0000"/>
              </a:buClr>
            </a:pPr>
            <a:r>
              <a:rPr lang="de-DE" altLang="zh-CN" sz="2400" b="1" i="1" dirty="0" smtClean="0">
                <a:solidFill>
                  <a:schemeClr val="bg1"/>
                </a:solidFill>
                <a:ea typeface="宋体" pitchFamily="2" charset="-122"/>
              </a:rPr>
              <a:t>09 </a:t>
            </a:r>
            <a:r>
              <a:rPr lang="de-DE" altLang="zh-CN" sz="2400" b="1" i="1" dirty="0" smtClean="0">
                <a:solidFill>
                  <a:schemeClr val="bg1"/>
                </a:solidFill>
              </a:rPr>
              <a:t> </a:t>
            </a:r>
            <a:r>
              <a:rPr lang="ru-RU" altLang="zh-CN" sz="3200" b="1" i="1" dirty="0" smtClean="0">
                <a:solidFill>
                  <a:schemeClr val="bg1"/>
                </a:solidFill>
                <a:latin typeface="Arial Narrow" panose="020B0606020202030204" pitchFamily="34" charset="0"/>
              </a:rPr>
              <a:t>Координация</a:t>
            </a:r>
            <a:r>
              <a:rPr lang="de-DE" altLang="zh-CN" sz="3200" b="1" i="1" dirty="0" smtClean="0">
                <a:solidFill>
                  <a:schemeClr val="bg1"/>
                </a:solidFill>
                <a:latin typeface="Arial Narrow" panose="020B0606020202030204" pitchFamily="34" charset="0"/>
              </a:rPr>
              <a:t> </a:t>
            </a:r>
            <a:r>
              <a:rPr lang="ru-RU" altLang="zh-CN" sz="3200" b="1" i="1" dirty="0" smtClean="0">
                <a:solidFill>
                  <a:schemeClr val="bg1"/>
                </a:solidFill>
                <a:latin typeface="Arial Narrow" panose="020B0606020202030204" pitchFamily="34" charset="0"/>
              </a:rPr>
              <a:t>генплана</a:t>
            </a:r>
            <a:endParaRPr lang="de-DE" altLang="zh-CN" sz="3200" b="1" dirty="0">
              <a:solidFill>
                <a:schemeClr val="bg1"/>
              </a:solidFill>
              <a:latin typeface="Arial Narrow" panose="020B0606020202030204" pitchFamily="34" charset="0"/>
              <a:ea typeface="宋体" pitchFamily="2" charset="-122"/>
            </a:endParaRPr>
          </a:p>
        </p:txBody>
      </p:sp>
      <p:pic>
        <p:nvPicPr>
          <p:cNvPr id="5" name="Picture 8"/>
          <p:cNvPicPr>
            <a:picLocks noChangeAspect="1" noChangeArrowheads="1"/>
          </p:cNvPicPr>
          <p:nvPr/>
        </p:nvPicPr>
        <p:blipFill>
          <a:blip r:embed="rId2"/>
          <a:srcRect/>
          <a:stretch>
            <a:fillRect/>
          </a:stretch>
        </p:blipFill>
        <p:spPr bwMode="auto">
          <a:xfrm>
            <a:off x="1075642" y="1130300"/>
            <a:ext cx="3084512" cy="4732338"/>
          </a:xfrm>
          <a:prstGeom prst="rect">
            <a:avLst/>
          </a:prstGeom>
          <a:noFill/>
          <a:ln w="9525">
            <a:noFill/>
            <a:miter lim="800000"/>
            <a:headEnd/>
            <a:tailEnd/>
          </a:ln>
        </p:spPr>
      </p:pic>
      <p:sp>
        <p:nvSpPr>
          <p:cNvPr id="6" name="Rectangle 3"/>
          <p:cNvSpPr>
            <a:spLocks noChangeArrowheads="1"/>
          </p:cNvSpPr>
          <p:nvPr/>
        </p:nvSpPr>
        <p:spPr bwMode="auto">
          <a:xfrm>
            <a:off x="1002618" y="573088"/>
            <a:ext cx="8523287" cy="424732"/>
          </a:xfrm>
          <a:prstGeom prst="rect">
            <a:avLst/>
          </a:prstGeom>
          <a:noFill/>
          <a:ln w="9525">
            <a:noFill/>
            <a:miter lim="800000"/>
            <a:headEnd/>
            <a:tailEnd/>
          </a:ln>
        </p:spPr>
        <p:txBody>
          <a:bodyPr>
            <a:spAutoFit/>
          </a:bodyPr>
          <a:lstStyle/>
          <a:p>
            <a:pPr marL="609600" indent="-609600">
              <a:lnSpc>
                <a:spcPct val="90000"/>
              </a:lnSpc>
              <a:spcBef>
                <a:spcPct val="20000"/>
              </a:spcBef>
              <a:buClr>
                <a:srgbClr val="FF0000"/>
              </a:buClr>
            </a:pPr>
            <a:r>
              <a:rPr lang="ru-RU" altLang="zh-CN" sz="2400" i="1" dirty="0" smtClean="0">
                <a:solidFill>
                  <a:schemeClr val="bg1"/>
                </a:solidFill>
                <a:latin typeface="Arial Narrow" panose="020B0606020202030204" pitchFamily="34" charset="0"/>
                <a:ea typeface="宋体" pitchFamily="2" charset="-122"/>
              </a:rPr>
              <a:t>Пересечение разных тематических плоскостей </a:t>
            </a:r>
            <a:r>
              <a:rPr lang="de-DE" altLang="zh-CN" sz="2400" i="1" dirty="0" smtClean="0">
                <a:solidFill>
                  <a:schemeClr val="bg1"/>
                </a:solidFill>
                <a:latin typeface="Arial Narrow" panose="020B0606020202030204" pitchFamily="34" charset="0"/>
                <a:ea typeface="宋体" pitchFamily="2" charset="-122"/>
              </a:rPr>
              <a:t>(GIS)</a:t>
            </a:r>
            <a:r>
              <a:rPr lang="de-DE" altLang="zh-CN" sz="2000" i="1" dirty="0" smtClean="0">
                <a:solidFill>
                  <a:schemeClr val="bg1"/>
                </a:solidFill>
                <a:ea typeface="宋体" pitchFamily="2" charset="-122"/>
              </a:rPr>
              <a:t>:</a:t>
            </a:r>
            <a:endParaRPr lang="de-DE" altLang="zh-CN" sz="2000" i="1" dirty="0">
              <a:solidFill>
                <a:schemeClr val="bg1"/>
              </a:solidFill>
              <a:ea typeface="宋体" pitchFamily="2" charset="-122"/>
            </a:endParaRPr>
          </a:p>
        </p:txBody>
      </p:sp>
      <p:sp>
        <p:nvSpPr>
          <p:cNvPr id="7" name="Rectangle 3"/>
          <p:cNvSpPr>
            <a:spLocks noChangeArrowheads="1"/>
          </p:cNvSpPr>
          <p:nvPr/>
        </p:nvSpPr>
        <p:spPr bwMode="auto">
          <a:xfrm>
            <a:off x="1470930" y="6187224"/>
            <a:ext cx="4418013" cy="646331"/>
          </a:xfrm>
          <a:prstGeom prst="rect">
            <a:avLst/>
          </a:prstGeom>
          <a:solidFill>
            <a:schemeClr val="bg1">
              <a:alpha val="27843"/>
            </a:schemeClr>
          </a:solidFill>
          <a:ln w="9525">
            <a:noFill/>
            <a:miter lim="800000"/>
            <a:headEnd/>
            <a:tailEnd/>
          </a:ln>
        </p:spPr>
        <p:txBody>
          <a:bodyPr>
            <a:spAutoFit/>
          </a:bodyPr>
          <a:lstStyle/>
          <a:p>
            <a:pPr marL="609600" indent="-609600">
              <a:lnSpc>
                <a:spcPct val="90000"/>
              </a:lnSpc>
              <a:spcBef>
                <a:spcPct val="20000"/>
              </a:spcBef>
              <a:buClr>
                <a:srgbClr val="FF0000"/>
              </a:buClr>
            </a:pPr>
            <a:r>
              <a:rPr lang="ru-RU" altLang="zh-CN" sz="2000" b="1" i="1" dirty="0" smtClean="0">
                <a:solidFill>
                  <a:schemeClr val="bg1"/>
                </a:solidFill>
                <a:ea typeface="宋体" pitchFamily="2" charset="-122"/>
              </a:rPr>
              <a:t>Выявить </a:t>
            </a:r>
            <a:r>
              <a:rPr lang="ru-RU" altLang="zh-CN" sz="2000" i="1" dirty="0" smtClean="0">
                <a:solidFill>
                  <a:schemeClr val="bg1"/>
                </a:solidFill>
                <a:ea typeface="宋体" pitchFamily="2" charset="-122"/>
              </a:rPr>
              <a:t>возможные синергии</a:t>
            </a:r>
            <a:r>
              <a:rPr lang="de-DE" altLang="zh-CN" sz="2000" b="1" i="1" dirty="0" smtClean="0">
                <a:solidFill>
                  <a:schemeClr val="bg1"/>
                </a:solidFill>
                <a:ea typeface="宋体" pitchFamily="2" charset="-122"/>
              </a:rPr>
              <a:t> </a:t>
            </a:r>
            <a:r>
              <a:rPr lang="ru-RU" altLang="zh-CN" sz="2000" b="1" i="1" dirty="0" smtClean="0">
                <a:solidFill>
                  <a:schemeClr val="bg1"/>
                </a:solidFill>
                <a:ea typeface="宋体" pitchFamily="2" charset="-122"/>
              </a:rPr>
              <a:t>или конфликты</a:t>
            </a:r>
            <a:endParaRPr lang="de-DE" altLang="zh-CN" sz="2000" i="1" dirty="0">
              <a:solidFill>
                <a:schemeClr val="bg1"/>
              </a:solidFill>
              <a:ea typeface="宋体" pitchFamily="2" charset="-122"/>
            </a:endParaRPr>
          </a:p>
        </p:txBody>
      </p:sp>
      <p:sp>
        <p:nvSpPr>
          <p:cNvPr id="8" name="Rectangle 3"/>
          <p:cNvSpPr>
            <a:spLocks noChangeArrowheads="1"/>
          </p:cNvSpPr>
          <p:nvPr/>
        </p:nvSpPr>
        <p:spPr bwMode="auto">
          <a:xfrm>
            <a:off x="6475300" y="6160236"/>
            <a:ext cx="3482891" cy="424732"/>
          </a:xfrm>
          <a:prstGeom prst="rect">
            <a:avLst/>
          </a:prstGeom>
          <a:solidFill>
            <a:schemeClr val="bg1">
              <a:alpha val="27843"/>
            </a:schemeClr>
          </a:solidFill>
          <a:ln w="9525">
            <a:noFill/>
            <a:miter lim="800000"/>
            <a:headEnd/>
            <a:tailEnd/>
          </a:ln>
        </p:spPr>
        <p:txBody>
          <a:bodyPr wrap="square">
            <a:spAutoFit/>
          </a:bodyPr>
          <a:lstStyle/>
          <a:p>
            <a:pPr marL="609600" indent="-609600">
              <a:lnSpc>
                <a:spcPct val="90000"/>
              </a:lnSpc>
              <a:spcBef>
                <a:spcPct val="20000"/>
              </a:spcBef>
              <a:buClr>
                <a:srgbClr val="FF0000"/>
              </a:buClr>
            </a:pPr>
            <a:r>
              <a:rPr lang="ru-RU" altLang="zh-CN" sz="2400" b="1" i="1" dirty="0" smtClean="0">
                <a:solidFill>
                  <a:schemeClr val="bg1"/>
                </a:solidFill>
                <a:ea typeface="宋体" pitchFamily="2" charset="-122"/>
              </a:rPr>
              <a:t>Устранить конфликты</a:t>
            </a:r>
            <a:endParaRPr lang="de-DE" altLang="zh-CN" sz="2400" b="1" i="1" dirty="0">
              <a:solidFill>
                <a:schemeClr val="bg1"/>
              </a:solidFill>
              <a:ea typeface="宋体" pitchFamily="2" charset="-122"/>
            </a:endParaRPr>
          </a:p>
        </p:txBody>
      </p:sp>
      <p:sp>
        <p:nvSpPr>
          <p:cNvPr id="9" name="AutoShape 12"/>
          <p:cNvSpPr>
            <a:spLocks noChangeArrowheads="1"/>
          </p:cNvSpPr>
          <p:nvPr/>
        </p:nvSpPr>
        <p:spPr bwMode="auto">
          <a:xfrm>
            <a:off x="789893" y="5119689"/>
            <a:ext cx="681037" cy="1330325"/>
          </a:xfrm>
          <a:prstGeom prst="curvedRightArrow">
            <a:avLst>
              <a:gd name="adj1" fmla="val 39068"/>
              <a:gd name="adj2" fmla="val 78135"/>
              <a:gd name="adj3" fmla="val 33333"/>
            </a:avLst>
          </a:prstGeom>
          <a:solidFill>
            <a:srgbClr val="FF0000"/>
          </a:solidFill>
          <a:ln w="28575">
            <a:solidFill>
              <a:srgbClr val="0000FF"/>
            </a:solidFill>
            <a:miter lim="800000"/>
            <a:headEnd/>
            <a:tailEnd/>
          </a:ln>
        </p:spPr>
        <p:txBody>
          <a:bodyPr wrap="none" anchor="ctr"/>
          <a:lstStyle/>
          <a:p>
            <a:endParaRPr lang="zh-CN" altLang="en-US">
              <a:ea typeface="宋体" pitchFamily="2" charset="-122"/>
            </a:endParaRPr>
          </a:p>
        </p:txBody>
      </p:sp>
      <p:sp>
        <p:nvSpPr>
          <p:cNvPr id="10" name="AutoShape 13"/>
          <p:cNvSpPr>
            <a:spLocks noChangeArrowheads="1"/>
          </p:cNvSpPr>
          <p:nvPr/>
        </p:nvSpPr>
        <p:spPr bwMode="auto">
          <a:xfrm>
            <a:off x="2234518" y="2022476"/>
            <a:ext cx="568325" cy="803275"/>
          </a:xfrm>
          <a:prstGeom prst="downArrow">
            <a:avLst>
              <a:gd name="adj1" fmla="val 50000"/>
              <a:gd name="adj2" fmla="val 35335"/>
            </a:avLst>
          </a:prstGeom>
          <a:solidFill>
            <a:srgbClr val="FF0000"/>
          </a:solidFill>
          <a:ln w="25400">
            <a:solidFill>
              <a:srgbClr val="0000FF"/>
            </a:solidFill>
            <a:miter lim="800000"/>
            <a:headEnd/>
            <a:tailEnd/>
          </a:ln>
        </p:spPr>
        <p:txBody>
          <a:bodyPr vert="eaVert" wrap="none" anchor="ctr"/>
          <a:lstStyle/>
          <a:p>
            <a:pPr algn="ctr"/>
            <a:endParaRPr lang="zh-CN" altLang="zh-CN">
              <a:solidFill>
                <a:srgbClr val="FF0000"/>
              </a:solidFill>
              <a:ea typeface="宋体" pitchFamily="2" charset="-122"/>
            </a:endParaRPr>
          </a:p>
        </p:txBody>
      </p:sp>
      <p:sp>
        <p:nvSpPr>
          <p:cNvPr id="11" name="AutoShape 14"/>
          <p:cNvSpPr>
            <a:spLocks noChangeArrowheads="1"/>
          </p:cNvSpPr>
          <p:nvPr/>
        </p:nvSpPr>
        <p:spPr bwMode="auto">
          <a:xfrm>
            <a:off x="2344054" y="3179763"/>
            <a:ext cx="376238" cy="722312"/>
          </a:xfrm>
          <a:prstGeom prst="downArrow">
            <a:avLst>
              <a:gd name="adj1" fmla="val 50000"/>
              <a:gd name="adj2" fmla="val 47996"/>
            </a:avLst>
          </a:prstGeom>
          <a:solidFill>
            <a:srgbClr val="FF0000"/>
          </a:solidFill>
          <a:ln w="25400">
            <a:solidFill>
              <a:srgbClr val="0000FF"/>
            </a:solidFill>
            <a:miter lim="800000"/>
            <a:headEnd/>
            <a:tailEnd/>
          </a:ln>
        </p:spPr>
        <p:txBody>
          <a:bodyPr vert="eaVert" wrap="none" anchor="ctr"/>
          <a:lstStyle/>
          <a:p>
            <a:pPr algn="ctr"/>
            <a:endParaRPr lang="zh-CN" altLang="zh-CN">
              <a:solidFill>
                <a:srgbClr val="FF0000"/>
              </a:solidFill>
              <a:ea typeface="宋体" pitchFamily="2" charset="-122"/>
            </a:endParaRPr>
          </a:p>
        </p:txBody>
      </p:sp>
      <p:sp>
        <p:nvSpPr>
          <p:cNvPr id="12" name="AutoShape 15"/>
          <p:cNvSpPr>
            <a:spLocks noChangeArrowheads="1"/>
          </p:cNvSpPr>
          <p:nvPr/>
        </p:nvSpPr>
        <p:spPr bwMode="auto">
          <a:xfrm>
            <a:off x="2394854" y="4216401"/>
            <a:ext cx="304800" cy="498475"/>
          </a:xfrm>
          <a:prstGeom prst="downArrow">
            <a:avLst>
              <a:gd name="adj1" fmla="val 50000"/>
              <a:gd name="adj2" fmla="val 40885"/>
            </a:avLst>
          </a:prstGeom>
          <a:solidFill>
            <a:srgbClr val="FF0000"/>
          </a:solidFill>
          <a:ln w="25400">
            <a:solidFill>
              <a:srgbClr val="0000FF"/>
            </a:solidFill>
            <a:miter lim="800000"/>
            <a:headEnd/>
            <a:tailEnd/>
          </a:ln>
        </p:spPr>
        <p:txBody>
          <a:bodyPr vert="eaVert" wrap="none" anchor="ctr"/>
          <a:lstStyle/>
          <a:p>
            <a:pPr algn="ctr"/>
            <a:endParaRPr lang="zh-CN" altLang="zh-CN">
              <a:solidFill>
                <a:srgbClr val="FF0000"/>
              </a:solidFill>
              <a:ea typeface="宋体" pitchFamily="2" charset="-122"/>
            </a:endParaRPr>
          </a:p>
        </p:txBody>
      </p:sp>
      <p:sp>
        <p:nvSpPr>
          <p:cNvPr id="13" name="AutoShape 16"/>
          <p:cNvSpPr>
            <a:spLocks noChangeArrowheads="1"/>
          </p:cNvSpPr>
          <p:nvPr/>
        </p:nvSpPr>
        <p:spPr bwMode="auto">
          <a:xfrm>
            <a:off x="2356754" y="4957763"/>
            <a:ext cx="357188" cy="468312"/>
          </a:xfrm>
          <a:prstGeom prst="downArrow">
            <a:avLst>
              <a:gd name="adj1" fmla="val 50000"/>
              <a:gd name="adj2" fmla="val 32778"/>
            </a:avLst>
          </a:prstGeom>
          <a:solidFill>
            <a:srgbClr val="FF0000"/>
          </a:solidFill>
          <a:ln w="25400">
            <a:solidFill>
              <a:srgbClr val="0000FF"/>
            </a:solidFill>
            <a:miter lim="800000"/>
            <a:headEnd/>
            <a:tailEnd/>
          </a:ln>
        </p:spPr>
        <p:txBody>
          <a:bodyPr vert="eaVert" wrap="none" anchor="ctr"/>
          <a:lstStyle/>
          <a:p>
            <a:pPr algn="ctr"/>
            <a:endParaRPr lang="zh-CN" altLang="zh-CN">
              <a:solidFill>
                <a:srgbClr val="FF0000"/>
              </a:solidFill>
              <a:ea typeface="宋体" pitchFamily="2" charset="-122"/>
            </a:endParaRPr>
          </a:p>
        </p:txBody>
      </p:sp>
      <p:sp>
        <p:nvSpPr>
          <p:cNvPr id="14" name="AutoShape 18"/>
          <p:cNvSpPr>
            <a:spLocks noChangeArrowheads="1"/>
          </p:cNvSpPr>
          <p:nvPr/>
        </p:nvSpPr>
        <p:spPr bwMode="auto">
          <a:xfrm>
            <a:off x="5025342" y="5640389"/>
            <a:ext cx="1890712" cy="395287"/>
          </a:xfrm>
          <a:prstGeom prst="curvedDownArrow">
            <a:avLst>
              <a:gd name="adj1" fmla="val 95663"/>
              <a:gd name="adj2" fmla="val 191325"/>
              <a:gd name="adj3" fmla="val 74236"/>
            </a:avLst>
          </a:prstGeom>
          <a:solidFill>
            <a:srgbClr val="FF6600"/>
          </a:solidFill>
          <a:ln w="31750">
            <a:solidFill>
              <a:schemeClr val="accent2"/>
            </a:solidFill>
            <a:miter lim="800000"/>
            <a:headEnd/>
            <a:tailEnd/>
          </a:ln>
        </p:spPr>
        <p:txBody>
          <a:bodyPr wrap="none" anchor="ctr"/>
          <a:lstStyle/>
          <a:p>
            <a:endParaRPr lang="zh-CN" altLang="en-US">
              <a:ea typeface="宋体" pitchFamily="2" charset="-122"/>
            </a:endParaRPr>
          </a:p>
        </p:txBody>
      </p:sp>
      <p:sp>
        <p:nvSpPr>
          <p:cNvPr id="15" name="AutoShape 20"/>
          <p:cNvSpPr>
            <a:spLocks noChangeArrowheads="1"/>
          </p:cNvSpPr>
          <p:nvPr/>
        </p:nvSpPr>
        <p:spPr bwMode="auto">
          <a:xfrm rot="10800000">
            <a:off x="4487179" y="1098550"/>
            <a:ext cx="5048250" cy="407988"/>
          </a:xfrm>
          <a:prstGeom prst="homePlate">
            <a:avLst>
              <a:gd name="adj" fmla="val 309338"/>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Концепция по развитию</a:t>
            </a:r>
            <a:r>
              <a:rPr lang="de-DE" altLang="zh-CN" dirty="0" smtClean="0">
                <a:solidFill>
                  <a:srgbClr val="006600"/>
                </a:solidFill>
                <a:latin typeface="Arial Narrow" pitchFamily="34" charset="0"/>
                <a:ea typeface="宋体" pitchFamily="2" charset="-122"/>
              </a:rPr>
              <a:t> </a:t>
            </a:r>
            <a:r>
              <a:rPr lang="ru-RU" altLang="zh-CN" dirty="0" smtClean="0">
                <a:solidFill>
                  <a:srgbClr val="006600"/>
                </a:solidFill>
                <a:latin typeface="Arial Narrow" pitchFamily="34" charset="0"/>
                <a:ea typeface="宋体" pitchFamily="2" charset="-122"/>
              </a:rPr>
              <a:t>сельского хоз-ва</a:t>
            </a:r>
            <a:endParaRPr lang="de-DE" altLang="zh-CN" dirty="0">
              <a:solidFill>
                <a:srgbClr val="006600"/>
              </a:solidFill>
              <a:latin typeface="Arial Narrow" pitchFamily="34" charset="0"/>
              <a:ea typeface="宋体" pitchFamily="2" charset="-122"/>
            </a:endParaRPr>
          </a:p>
        </p:txBody>
      </p:sp>
      <p:sp>
        <p:nvSpPr>
          <p:cNvPr id="16" name="AutoShape 21"/>
          <p:cNvSpPr>
            <a:spLocks noChangeArrowheads="1"/>
          </p:cNvSpPr>
          <p:nvPr/>
        </p:nvSpPr>
        <p:spPr bwMode="auto">
          <a:xfrm rot="10800000">
            <a:off x="4506229" y="1747838"/>
            <a:ext cx="5048250" cy="336550"/>
          </a:xfrm>
          <a:prstGeom prst="homePlate">
            <a:avLst>
              <a:gd name="adj" fmla="val 375000"/>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Концепция развития улиц и дорог</a:t>
            </a:r>
            <a:endParaRPr lang="de-DE" altLang="zh-CN" dirty="0">
              <a:solidFill>
                <a:srgbClr val="006600"/>
              </a:solidFill>
              <a:latin typeface="Arial Narrow" pitchFamily="34" charset="0"/>
              <a:ea typeface="宋体" pitchFamily="2" charset="-122"/>
            </a:endParaRPr>
          </a:p>
        </p:txBody>
      </p:sp>
      <p:sp>
        <p:nvSpPr>
          <p:cNvPr id="17" name="AutoShape 22"/>
          <p:cNvSpPr>
            <a:spLocks noChangeArrowheads="1"/>
          </p:cNvSpPr>
          <p:nvPr/>
        </p:nvSpPr>
        <p:spPr bwMode="auto">
          <a:xfrm rot="10800000">
            <a:off x="4496704" y="2308226"/>
            <a:ext cx="5048250" cy="366713"/>
          </a:xfrm>
          <a:prstGeom prst="homePlate">
            <a:avLst>
              <a:gd name="adj" fmla="val 344155"/>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Концепция развития и обновления села</a:t>
            </a:r>
            <a:endParaRPr lang="de-DE" altLang="zh-CN" dirty="0">
              <a:solidFill>
                <a:srgbClr val="006600"/>
              </a:solidFill>
              <a:latin typeface="Arial Narrow" pitchFamily="34" charset="0"/>
              <a:ea typeface="宋体" pitchFamily="2" charset="-122"/>
            </a:endParaRPr>
          </a:p>
        </p:txBody>
      </p:sp>
      <p:sp>
        <p:nvSpPr>
          <p:cNvPr id="18" name="AutoShape 23"/>
          <p:cNvSpPr>
            <a:spLocks noChangeArrowheads="1"/>
          </p:cNvSpPr>
          <p:nvPr/>
        </p:nvSpPr>
        <p:spPr bwMode="auto">
          <a:xfrm rot="10800000">
            <a:off x="4506229" y="2874963"/>
            <a:ext cx="5048250" cy="406400"/>
          </a:xfrm>
          <a:prstGeom prst="homePlate">
            <a:avLst>
              <a:gd name="adj" fmla="val 310547"/>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Социальная инфраструктура</a:t>
            </a:r>
            <a:endParaRPr lang="de-DE" altLang="zh-CN" dirty="0">
              <a:solidFill>
                <a:srgbClr val="006600"/>
              </a:solidFill>
              <a:latin typeface="Arial Narrow" pitchFamily="34" charset="0"/>
              <a:ea typeface="宋体" pitchFamily="2" charset="-122"/>
            </a:endParaRPr>
          </a:p>
        </p:txBody>
      </p:sp>
      <p:sp>
        <p:nvSpPr>
          <p:cNvPr id="19" name="AutoShape 24"/>
          <p:cNvSpPr>
            <a:spLocks noChangeArrowheads="1"/>
          </p:cNvSpPr>
          <p:nvPr/>
        </p:nvSpPr>
        <p:spPr bwMode="auto">
          <a:xfrm rot="10800000">
            <a:off x="4485592" y="3435351"/>
            <a:ext cx="5048250" cy="396875"/>
          </a:xfrm>
          <a:prstGeom prst="homePlate">
            <a:avLst>
              <a:gd name="adj" fmla="val 318000"/>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Экологическая инфраструктура</a:t>
            </a:r>
            <a:endParaRPr lang="de-DE" altLang="zh-CN" dirty="0">
              <a:solidFill>
                <a:srgbClr val="006600"/>
              </a:solidFill>
              <a:ea typeface="宋体" pitchFamily="2" charset="-122"/>
            </a:endParaRPr>
          </a:p>
        </p:txBody>
      </p:sp>
      <p:sp>
        <p:nvSpPr>
          <p:cNvPr id="20" name="AutoShape 25"/>
          <p:cNvSpPr>
            <a:spLocks noChangeArrowheads="1"/>
          </p:cNvSpPr>
          <p:nvPr/>
        </p:nvSpPr>
        <p:spPr bwMode="auto">
          <a:xfrm rot="10800000">
            <a:off x="4485592" y="4003676"/>
            <a:ext cx="5048250" cy="396875"/>
          </a:xfrm>
          <a:prstGeom prst="homePlate">
            <a:avLst>
              <a:gd name="adj" fmla="val 318000"/>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Экономика</a:t>
            </a:r>
            <a:r>
              <a:rPr lang="de-DE" altLang="zh-CN" dirty="0" smtClean="0">
                <a:solidFill>
                  <a:srgbClr val="006600"/>
                </a:solidFill>
                <a:latin typeface="Arial Narrow" pitchFamily="34" charset="0"/>
                <a:ea typeface="宋体" pitchFamily="2" charset="-122"/>
              </a:rPr>
              <a:t> (</a:t>
            </a:r>
            <a:r>
              <a:rPr lang="ru-RU" altLang="zh-CN" dirty="0" smtClean="0">
                <a:solidFill>
                  <a:srgbClr val="006600"/>
                </a:solidFill>
                <a:latin typeface="Arial Narrow" pitchFamily="34" charset="0"/>
                <a:ea typeface="宋体" pitchFamily="2" charset="-122"/>
              </a:rPr>
              <a:t>вне сельского хоз-ва</a:t>
            </a:r>
            <a:r>
              <a:rPr lang="de-DE" altLang="zh-CN" dirty="0" smtClean="0">
                <a:solidFill>
                  <a:srgbClr val="006600"/>
                </a:solidFill>
                <a:latin typeface="Arial Narrow" pitchFamily="34" charset="0"/>
                <a:ea typeface="宋体" pitchFamily="2" charset="-122"/>
              </a:rPr>
              <a:t>)</a:t>
            </a:r>
            <a:endParaRPr lang="de-DE" altLang="zh-CN" dirty="0">
              <a:solidFill>
                <a:srgbClr val="006600"/>
              </a:solidFill>
              <a:ea typeface="宋体" pitchFamily="2" charset="-122"/>
            </a:endParaRPr>
          </a:p>
        </p:txBody>
      </p:sp>
      <p:sp>
        <p:nvSpPr>
          <p:cNvPr id="21" name="AutoShape 26"/>
          <p:cNvSpPr>
            <a:spLocks noChangeArrowheads="1"/>
          </p:cNvSpPr>
          <p:nvPr/>
        </p:nvSpPr>
        <p:spPr bwMode="auto">
          <a:xfrm rot="10800000">
            <a:off x="4476067" y="5151439"/>
            <a:ext cx="5048250" cy="396875"/>
          </a:xfrm>
          <a:prstGeom prst="homePlate">
            <a:avLst>
              <a:gd name="adj" fmla="val 318000"/>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Концепция развития туризма</a:t>
            </a:r>
            <a:endParaRPr lang="de-DE" altLang="zh-CN" dirty="0">
              <a:solidFill>
                <a:srgbClr val="006600"/>
              </a:solidFill>
              <a:ea typeface="宋体" pitchFamily="2" charset="-122"/>
            </a:endParaRPr>
          </a:p>
        </p:txBody>
      </p:sp>
      <p:sp>
        <p:nvSpPr>
          <p:cNvPr id="22" name="AutoShape 27"/>
          <p:cNvSpPr>
            <a:spLocks noChangeArrowheads="1"/>
          </p:cNvSpPr>
          <p:nvPr/>
        </p:nvSpPr>
        <p:spPr bwMode="auto">
          <a:xfrm rot="10800000">
            <a:off x="4444317" y="4573589"/>
            <a:ext cx="5048250" cy="396875"/>
          </a:xfrm>
          <a:prstGeom prst="homePlate">
            <a:avLst>
              <a:gd name="adj" fmla="val 318000"/>
            </a:avLst>
          </a:prstGeom>
          <a:solidFill>
            <a:srgbClr val="CCECFF"/>
          </a:solidFill>
          <a:ln w="9525">
            <a:solidFill>
              <a:srgbClr val="0000FF"/>
            </a:solidFill>
            <a:miter lim="800000"/>
            <a:headEnd/>
            <a:tailEnd/>
          </a:ln>
        </p:spPr>
        <p:txBody>
          <a:bodyPr rot="10800000" wrap="none" anchor="ctr"/>
          <a:lstStyle/>
          <a:p>
            <a:pPr algn="ctr"/>
            <a:r>
              <a:rPr lang="ru-RU" altLang="zh-CN" dirty="0" smtClean="0">
                <a:solidFill>
                  <a:srgbClr val="006600"/>
                </a:solidFill>
                <a:latin typeface="Arial Narrow" pitchFamily="34" charset="0"/>
                <a:ea typeface="宋体" pitchFamily="2" charset="-122"/>
              </a:rPr>
              <a:t>Ландшафт и экологическая концепция</a:t>
            </a:r>
            <a:endParaRPr lang="de-DE" altLang="zh-CN" dirty="0">
              <a:solidFill>
                <a:srgbClr val="006600"/>
              </a:solidFill>
              <a:ea typeface="宋体" pitchFamily="2" charset="-122"/>
            </a:endParaRPr>
          </a:p>
        </p:txBody>
      </p:sp>
    </p:spTree>
    <p:extLst>
      <p:ext uri="{BB962C8B-B14F-4D97-AF65-F5344CB8AC3E}">
        <p14:creationId xmlns:p14="http://schemas.microsoft.com/office/powerpoint/2010/main" val="3306184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6240016" y="1628800"/>
            <a:ext cx="2016224" cy="475252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hteck 2"/>
          <p:cNvSpPr/>
          <p:nvPr/>
        </p:nvSpPr>
        <p:spPr>
          <a:xfrm>
            <a:off x="617442" y="548680"/>
            <a:ext cx="1490344" cy="492443"/>
          </a:xfrm>
          <a:prstGeom prst="rect">
            <a:avLst/>
          </a:prstGeom>
        </p:spPr>
        <p:txBody>
          <a:bodyPr wrap="none">
            <a:spAutoFit/>
          </a:bodyPr>
          <a:lstStyle/>
          <a:p>
            <a:pPr fontAlgn="base">
              <a:spcBef>
                <a:spcPct val="50000"/>
              </a:spcBef>
              <a:spcAft>
                <a:spcPct val="0"/>
              </a:spcAft>
            </a:pPr>
            <a:r>
              <a:rPr lang="ru-RU" sz="2600" b="1" dirty="0" smtClean="0">
                <a:solidFill>
                  <a:prstClr val="white"/>
                </a:solidFill>
                <a:latin typeface="Arial" panose="020B0604020202020204" pitchFamily="34" charset="0"/>
                <a:cs typeface="Arial" panose="020B0604020202020204" pitchFamily="34" charset="0"/>
              </a:rPr>
              <a:t>Вклады</a:t>
            </a:r>
            <a:endParaRPr lang="de-DE" sz="2600" b="1" dirty="0">
              <a:solidFill>
                <a:prstClr val="white"/>
              </a:solidFill>
              <a:latin typeface="Arial" panose="020B0604020202020204" pitchFamily="34" charset="0"/>
              <a:cs typeface="Arial" panose="020B0604020202020204" pitchFamily="34" charset="0"/>
            </a:endParaRPr>
          </a:p>
        </p:txBody>
      </p:sp>
      <p:sp>
        <p:nvSpPr>
          <p:cNvPr id="5" name="Rechteck 4"/>
          <p:cNvSpPr/>
          <p:nvPr/>
        </p:nvSpPr>
        <p:spPr>
          <a:xfrm>
            <a:off x="1703512" y="5157192"/>
            <a:ext cx="5112568" cy="7920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Реформа образования</a:t>
            </a:r>
            <a:r>
              <a:rPr lang="de-DE" sz="2400" dirty="0" smtClean="0"/>
              <a:t> </a:t>
            </a:r>
            <a:r>
              <a:rPr lang="ru-RU" sz="2400" dirty="0" smtClean="0"/>
              <a:t>в аграрном секторе</a:t>
            </a:r>
            <a:endParaRPr lang="en-GB" sz="2400" dirty="0"/>
          </a:p>
        </p:txBody>
      </p:sp>
      <p:sp>
        <p:nvSpPr>
          <p:cNvPr id="6" name="Rechteck 5"/>
          <p:cNvSpPr/>
          <p:nvPr/>
        </p:nvSpPr>
        <p:spPr>
          <a:xfrm>
            <a:off x="1703512" y="2996952"/>
            <a:ext cx="5112568" cy="7920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Институциональный диалог</a:t>
            </a:r>
            <a:endParaRPr lang="en-GB" sz="2400" dirty="0"/>
          </a:p>
        </p:txBody>
      </p:sp>
      <p:sp>
        <p:nvSpPr>
          <p:cNvPr id="7" name="Rechteck 6"/>
          <p:cNvSpPr/>
          <p:nvPr/>
        </p:nvSpPr>
        <p:spPr>
          <a:xfrm>
            <a:off x="1703512" y="4077072"/>
            <a:ext cx="5112568" cy="7920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Борьба с бедностью</a:t>
            </a:r>
            <a:r>
              <a:rPr lang="de-DE" sz="2400" dirty="0" smtClean="0"/>
              <a:t> </a:t>
            </a:r>
            <a:r>
              <a:rPr lang="ru-RU" sz="2400" dirty="0" smtClean="0"/>
              <a:t>посредством создания добавленной стоимости</a:t>
            </a:r>
            <a:endParaRPr lang="en-GB" sz="2400" dirty="0"/>
          </a:p>
        </p:txBody>
      </p:sp>
      <p:sp>
        <p:nvSpPr>
          <p:cNvPr id="8" name="Rechteck 7"/>
          <p:cNvSpPr/>
          <p:nvPr/>
        </p:nvSpPr>
        <p:spPr>
          <a:xfrm>
            <a:off x="1684582" y="1916832"/>
            <a:ext cx="5131498" cy="7920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Вклады</a:t>
            </a:r>
            <a:r>
              <a:rPr lang="de-DE" sz="2400" dirty="0" smtClean="0"/>
              <a:t> </a:t>
            </a:r>
            <a:r>
              <a:rPr lang="ru-RU" sz="2400" dirty="0" smtClean="0"/>
              <a:t>в стабилизацию сельских регионов</a:t>
            </a:r>
            <a:endParaRPr lang="en-GB" sz="2400" dirty="0"/>
          </a:p>
        </p:txBody>
      </p:sp>
      <p:sp>
        <p:nvSpPr>
          <p:cNvPr id="10" name="Textfeld 9"/>
          <p:cNvSpPr txBox="1"/>
          <p:nvPr/>
        </p:nvSpPr>
        <p:spPr>
          <a:xfrm rot="16200000">
            <a:off x="5251360" y="3445550"/>
            <a:ext cx="4248472" cy="830997"/>
          </a:xfrm>
          <a:prstGeom prst="rect">
            <a:avLst/>
          </a:prstGeom>
          <a:noFill/>
        </p:spPr>
        <p:txBody>
          <a:bodyPr wrap="square" rtlCol="0">
            <a:spAutoFit/>
          </a:bodyPr>
          <a:lstStyle/>
          <a:p>
            <a:pPr algn="ctr"/>
            <a:r>
              <a:rPr lang="ru-RU" sz="2400" b="1" dirty="0" smtClean="0"/>
              <a:t>Вклады</a:t>
            </a:r>
            <a:r>
              <a:rPr lang="de-DE" sz="2400" b="1" dirty="0" smtClean="0"/>
              <a:t> </a:t>
            </a:r>
            <a:r>
              <a:rPr lang="ru-RU" sz="2400" b="1" dirty="0" smtClean="0"/>
              <a:t>в общественное развитие</a:t>
            </a:r>
            <a:endParaRPr lang="en-GB" sz="2400" b="1" dirty="0"/>
          </a:p>
        </p:txBody>
      </p:sp>
      <p:sp>
        <p:nvSpPr>
          <p:cNvPr id="11" name="Pfeil nach rechts 10"/>
          <p:cNvSpPr/>
          <p:nvPr/>
        </p:nvSpPr>
        <p:spPr>
          <a:xfrm>
            <a:off x="8040216" y="3645024"/>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9120336" y="1755888"/>
            <a:ext cx="936104" cy="43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Textfeld 12"/>
          <p:cNvSpPr txBox="1"/>
          <p:nvPr/>
        </p:nvSpPr>
        <p:spPr>
          <a:xfrm rot="16200000">
            <a:off x="7788188" y="3504577"/>
            <a:ext cx="3600402" cy="830997"/>
          </a:xfrm>
          <a:prstGeom prst="rect">
            <a:avLst/>
          </a:prstGeom>
          <a:noFill/>
        </p:spPr>
        <p:txBody>
          <a:bodyPr wrap="square" rtlCol="0">
            <a:spAutoFit/>
          </a:bodyPr>
          <a:lstStyle/>
          <a:p>
            <a:pPr algn="ctr"/>
            <a:r>
              <a:rPr lang="ru-RU" sz="2400" dirty="0" smtClean="0">
                <a:solidFill>
                  <a:schemeClr val="bg1"/>
                </a:solidFill>
              </a:rPr>
              <a:t>Объединение участников в единую сеть</a:t>
            </a:r>
            <a:endParaRPr lang="en-GB" sz="2400" dirty="0">
              <a:solidFill>
                <a:schemeClr val="bg1"/>
              </a:solidFill>
            </a:endParaRPr>
          </a:p>
        </p:txBody>
      </p:sp>
    </p:spTree>
    <p:extLst>
      <p:ext uri="{BB962C8B-B14F-4D97-AF65-F5344CB8AC3E}">
        <p14:creationId xmlns:p14="http://schemas.microsoft.com/office/powerpoint/2010/main" val="3154182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5527255" y="1391782"/>
            <a:ext cx="2066925" cy="107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Центральная Высшая школа Коммунистической партии Китая</a:t>
            </a:r>
            <a:endParaRPr lang="de-DE" sz="1200" dirty="0"/>
          </a:p>
        </p:txBody>
      </p:sp>
      <p:sp>
        <p:nvSpPr>
          <p:cNvPr id="12" name="Ellipse 11"/>
          <p:cNvSpPr/>
          <p:nvPr/>
        </p:nvSpPr>
        <p:spPr>
          <a:xfrm>
            <a:off x="3108068" y="2248780"/>
            <a:ext cx="2066925" cy="107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Китайский институт изучения и планирования земель </a:t>
            </a:r>
            <a:r>
              <a:rPr lang="de-DE" sz="1200" dirty="0" smtClean="0"/>
              <a:t>(</a:t>
            </a:r>
            <a:r>
              <a:rPr lang="ru-RU" sz="1200" dirty="0" smtClean="0"/>
              <a:t>при МПР</a:t>
            </a:r>
            <a:r>
              <a:rPr lang="de-DE" sz="1200" dirty="0" smtClean="0"/>
              <a:t>)</a:t>
            </a:r>
            <a:endParaRPr lang="de-DE" sz="1200" dirty="0"/>
          </a:p>
        </p:txBody>
      </p:sp>
      <p:sp>
        <p:nvSpPr>
          <p:cNvPr id="13" name="Ellipse 12"/>
          <p:cNvSpPr/>
          <p:nvPr/>
        </p:nvSpPr>
        <p:spPr>
          <a:xfrm>
            <a:off x="8017364" y="2336658"/>
            <a:ext cx="2066925" cy="107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Китайский центр консолидации и реабилитации земель </a:t>
            </a:r>
            <a:r>
              <a:rPr lang="de-DE" sz="1200" dirty="0" smtClean="0"/>
              <a:t>(</a:t>
            </a:r>
            <a:r>
              <a:rPr lang="ru-RU" sz="1200" dirty="0" smtClean="0"/>
              <a:t>при МПР</a:t>
            </a:r>
            <a:r>
              <a:rPr lang="de-DE" sz="1200" dirty="0" smtClean="0"/>
              <a:t>)</a:t>
            </a:r>
            <a:endParaRPr lang="de-DE" sz="1200" dirty="0"/>
          </a:p>
        </p:txBody>
      </p:sp>
      <p:sp>
        <p:nvSpPr>
          <p:cNvPr id="14" name="Ellipse 13"/>
          <p:cNvSpPr/>
          <p:nvPr/>
        </p:nvSpPr>
        <p:spPr>
          <a:xfrm>
            <a:off x="4287742" y="5249648"/>
            <a:ext cx="2066925" cy="107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Министерство жилищного строительства</a:t>
            </a:r>
            <a:r>
              <a:rPr lang="de-DE" sz="1200" dirty="0" smtClean="0"/>
              <a:t>, </a:t>
            </a:r>
            <a:r>
              <a:rPr lang="ru-RU" sz="1200" dirty="0" smtClean="0"/>
              <a:t>городского и сельского развития</a:t>
            </a:r>
            <a:endParaRPr lang="de-DE" sz="1200" dirty="0"/>
          </a:p>
        </p:txBody>
      </p:sp>
      <p:sp>
        <p:nvSpPr>
          <p:cNvPr id="16" name="Ellipse 15"/>
          <p:cNvSpPr/>
          <p:nvPr/>
        </p:nvSpPr>
        <p:spPr>
          <a:xfrm>
            <a:off x="5569137" y="3423360"/>
            <a:ext cx="2066925" cy="1076325"/>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Учебный и научно-</a:t>
            </a:r>
            <a:r>
              <a:rPr lang="ru-RU" sz="1200" b="1" dirty="0" err="1" smtClean="0">
                <a:solidFill>
                  <a:schemeClr val="tx1"/>
                </a:solidFill>
              </a:rPr>
              <a:t>исслед</a:t>
            </a:r>
            <a:r>
              <a:rPr lang="ru-RU" sz="1200" b="1" dirty="0" smtClean="0">
                <a:solidFill>
                  <a:schemeClr val="tx1"/>
                </a:solidFill>
              </a:rPr>
              <a:t>. Центр по землеустройству и сельскому развитию</a:t>
            </a:r>
            <a:endParaRPr lang="de-DE" sz="1200" b="1" dirty="0">
              <a:solidFill>
                <a:schemeClr val="tx1"/>
              </a:solidFill>
            </a:endParaRPr>
          </a:p>
        </p:txBody>
      </p:sp>
      <p:sp>
        <p:nvSpPr>
          <p:cNvPr id="18" name="Pfeil nach rechts 17"/>
          <p:cNvSpPr/>
          <p:nvPr/>
        </p:nvSpPr>
        <p:spPr>
          <a:xfrm rot="8502411">
            <a:off x="7483179" y="3177744"/>
            <a:ext cx="559594" cy="309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 name="Pfeil nach rechts 19"/>
          <p:cNvSpPr/>
          <p:nvPr/>
        </p:nvSpPr>
        <p:spPr>
          <a:xfrm rot="19302411">
            <a:off x="7724693" y="3376336"/>
            <a:ext cx="523875"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nvGrpSpPr>
          <p:cNvPr id="3" name="Gruppieren 2"/>
          <p:cNvGrpSpPr/>
          <p:nvPr/>
        </p:nvGrpSpPr>
        <p:grpSpPr>
          <a:xfrm rot="7658499">
            <a:off x="5184041" y="2979089"/>
            <a:ext cx="585788" cy="561976"/>
            <a:chOff x="5714999" y="4051300"/>
            <a:chExt cx="781051" cy="749301"/>
          </a:xfrm>
        </p:grpSpPr>
        <p:sp>
          <p:nvSpPr>
            <p:cNvPr id="21" name="Pfeil nach rechts 20"/>
            <p:cNvSpPr/>
            <p:nvPr/>
          </p:nvSpPr>
          <p:spPr>
            <a:xfrm rot="16200000">
              <a:off x="5962650" y="4216400"/>
              <a:ext cx="6985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Pfeil nach rechts 21"/>
            <p:cNvSpPr/>
            <p:nvPr/>
          </p:nvSpPr>
          <p:spPr>
            <a:xfrm rot="5400000">
              <a:off x="5578474" y="4251325"/>
              <a:ext cx="685801" cy="41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4" name="Pfeil nach rechts 23"/>
          <p:cNvSpPr/>
          <p:nvPr/>
        </p:nvSpPr>
        <p:spPr>
          <a:xfrm rot="5400000">
            <a:off x="6450764" y="2836889"/>
            <a:ext cx="523875"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Bogen 27"/>
          <p:cNvSpPr/>
          <p:nvPr/>
        </p:nvSpPr>
        <p:spPr>
          <a:xfrm rot="20019590">
            <a:off x="6323848" y="2006796"/>
            <a:ext cx="2400158" cy="1588660"/>
          </a:xfrm>
          <a:prstGeom prst="arc">
            <a:avLst>
              <a:gd name="adj1" fmla="val 18283258"/>
              <a:gd name="adj2" fmla="val 137654"/>
            </a:avLst>
          </a:prstGeom>
          <a:ln w="1270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29" name="Ellipse 28"/>
          <p:cNvSpPr/>
          <p:nvPr/>
        </p:nvSpPr>
        <p:spPr>
          <a:xfrm>
            <a:off x="8275981" y="3912186"/>
            <a:ext cx="2066925" cy="107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err="1" smtClean="0"/>
              <a:t>Ренминский</a:t>
            </a:r>
            <a:r>
              <a:rPr lang="ru-RU" sz="1200" dirty="0" smtClean="0"/>
              <a:t> университет гос. управления </a:t>
            </a:r>
            <a:r>
              <a:rPr lang="ru-RU" sz="1200" smtClean="0"/>
              <a:t>и </a:t>
            </a:r>
            <a:r>
              <a:rPr lang="ru-RU" sz="1200" smtClean="0"/>
              <a:t>эффективного </a:t>
            </a:r>
            <a:r>
              <a:rPr lang="ru-RU" sz="1200" dirty="0" smtClean="0"/>
              <a:t>управления</a:t>
            </a:r>
            <a:endParaRPr lang="de-DE" sz="1200" dirty="0"/>
          </a:p>
        </p:txBody>
      </p:sp>
      <p:sp>
        <p:nvSpPr>
          <p:cNvPr id="30" name="Ellipse 29"/>
          <p:cNvSpPr/>
          <p:nvPr/>
        </p:nvSpPr>
        <p:spPr>
          <a:xfrm>
            <a:off x="6736348" y="5232205"/>
            <a:ext cx="2066925" cy="107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TUM</a:t>
            </a:r>
          </a:p>
          <a:p>
            <a:pPr algn="ctr"/>
            <a:r>
              <a:rPr lang="ru-RU" sz="1200" dirty="0" smtClean="0"/>
              <a:t>Кафедра по землеустройству и развитию сельской местности</a:t>
            </a:r>
            <a:endParaRPr lang="de-DE" sz="1200" dirty="0"/>
          </a:p>
        </p:txBody>
      </p:sp>
      <p:sp>
        <p:nvSpPr>
          <p:cNvPr id="31" name="Ellipse 30"/>
          <p:cNvSpPr/>
          <p:nvPr/>
        </p:nvSpPr>
        <p:spPr>
          <a:xfrm>
            <a:off x="2757448" y="3766923"/>
            <a:ext cx="2066925" cy="107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Министерство природных ресурсов</a:t>
            </a:r>
            <a:r>
              <a:rPr lang="de-DE" sz="1200" dirty="0" smtClean="0"/>
              <a:t> (</a:t>
            </a:r>
            <a:r>
              <a:rPr lang="ru-RU" sz="1200" dirty="0" smtClean="0"/>
              <a:t>МПР</a:t>
            </a:r>
            <a:r>
              <a:rPr lang="de-DE" sz="1200" dirty="0" smtClean="0"/>
              <a:t>)</a:t>
            </a:r>
            <a:endParaRPr lang="de-DE" sz="1200" dirty="0"/>
          </a:p>
        </p:txBody>
      </p:sp>
      <p:sp>
        <p:nvSpPr>
          <p:cNvPr id="32" name="Bogen 31"/>
          <p:cNvSpPr/>
          <p:nvPr/>
        </p:nvSpPr>
        <p:spPr>
          <a:xfrm rot="5188600">
            <a:off x="7719039" y="3687359"/>
            <a:ext cx="2431325" cy="1813680"/>
          </a:xfrm>
          <a:prstGeom prst="arc">
            <a:avLst>
              <a:gd name="adj1" fmla="val 18283258"/>
              <a:gd name="adj2" fmla="val 0"/>
            </a:avLst>
          </a:prstGeom>
          <a:ln w="1270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33" name="Bogen 32"/>
          <p:cNvSpPr/>
          <p:nvPr/>
        </p:nvSpPr>
        <p:spPr>
          <a:xfrm rot="10800000">
            <a:off x="3696767" y="4088285"/>
            <a:ext cx="2100263" cy="1676402"/>
          </a:xfrm>
          <a:prstGeom prst="arc">
            <a:avLst>
              <a:gd name="adj1" fmla="val 18283258"/>
              <a:gd name="adj2" fmla="val 0"/>
            </a:avLst>
          </a:prstGeom>
          <a:ln w="1270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36" name="Pfeil nach rechts 35"/>
          <p:cNvSpPr/>
          <p:nvPr/>
        </p:nvSpPr>
        <p:spPr>
          <a:xfrm rot="12423978">
            <a:off x="7701611" y="4140049"/>
            <a:ext cx="559594" cy="309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Pfeil nach rechts 36"/>
          <p:cNvSpPr/>
          <p:nvPr/>
        </p:nvSpPr>
        <p:spPr>
          <a:xfrm rot="1623978">
            <a:off x="7595414" y="4459681"/>
            <a:ext cx="523875"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nvGrpSpPr>
          <p:cNvPr id="38" name="Gruppieren 37"/>
          <p:cNvGrpSpPr/>
          <p:nvPr/>
        </p:nvGrpSpPr>
        <p:grpSpPr>
          <a:xfrm rot="20009427">
            <a:off x="6846758" y="4683505"/>
            <a:ext cx="585788" cy="561976"/>
            <a:chOff x="5714999" y="4051300"/>
            <a:chExt cx="781051" cy="749301"/>
          </a:xfrm>
        </p:grpSpPr>
        <p:sp>
          <p:nvSpPr>
            <p:cNvPr id="39" name="Pfeil nach rechts 38"/>
            <p:cNvSpPr/>
            <p:nvPr/>
          </p:nvSpPr>
          <p:spPr>
            <a:xfrm rot="16200000">
              <a:off x="5962650" y="4216400"/>
              <a:ext cx="6985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Pfeil nach rechts 39"/>
            <p:cNvSpPr/>
            <p:nvPr/>
          </p:nvSpPr>
          <p:spPr>
            <a:xfrm rot="5400000">
              <a:off x="5578474" y="4251325"/>
              <a:ext cx="685801" cy="41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41" name="Gruppieren 40"/>
          <p:cNvGrpSpPr/>
          <p:nvPr/>
        </p:nvGrpSpPr>
        <p:grpSpPr>
          <a:xfrm rot="1692942">
            <a:off x="5671687" y="4713178"/>
            <a:ext cx="585788" cy="561976"/>
            <a:chOff x="5714999" y="4051300"/>
            <a:chExt cx="781051" cy="749301"/>
          </a:xfrm>
        </p:grpSpPr>
        <p:sp>
          <p:nvSpPr>
            <p:cNvPr id="42" name="Pfeil nach rechts 41"/>
            <p:cNvSpPr/>
            <p:nvPr/>
          </p:nvSpPr>
          <p:spPr>
            <a:xfrm rot="16200000">
              <a:off x="5962650" y="4216400"/>
              <a:ext cx="6985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Pfeil nach rechts 42"/>
            <p:cNvSpPr/>
            <p:nvPr/>
          </p:nvSpPr>
          <p:spPr>
            <a:xfrm rot="5400000">
              <a:off x="5578474" y="4251325"/>
              <a:ext cx="685801" cy="41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44" name="Gruppieren 43"/>
          <p:cNvGrpSpPr/>
          <p:nvPr/>
        </p:nvGrpSpPr>
        <p:grpSpPr>
          <a:xfrm rot="4130619">
            <a:off x="4899524" y="3931846"/>
            <a:ext cx="585788" cy="561976"/>
            <a:chOff x="5714999" y="4051300"/>
            <a:chExt cx="781051" cy="749301"/>
          </a:xfrm>
        </p:grpSpPr>
        <p:sp>
          <p:nvSpPr>
            <p:cNvPr id="45" name="Pfeil nach rechts 44"/>
            <p:cNvSpPr/>
            <p:nvPr/>
          </p:nvSpPr>
          <p:spPr>
            <a:xfrm rot="16200000">
              <a:off x="5962650" y="4216400"/>
              <a:ext cx="6985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Pfeil nach rechts 45"/>
            <p:cNvSpPr/>
            <p:nvPr/>
          </p:nvSpPr>
          <p:spPr>
            <a:xfrm rot="5400000">
              <a:off x="5578474" y="4251325"/>
              <a:ext cx="685801" cy="41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 name="Rechteck 1"/>
          <p:cNvSpPr/>
          <p:nvPr/>
        </p:nvSpPr>
        <p:spPr>
          <a:xfrm>
            <a:off x="1524001" y="5313276"/>
            <a:ext cx="1828758" cy="1187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smtClean="0"/>
              <a:t>Национальный научно-</a:t>
            </a:r>
            <a:r>
              <a:rPr lang="ru-RU" sz="1350" dirty="0" err="1" smtClean="0"/>
              <a:t>исслед</a:t>
            </a:r>
            <a:r>
              <a:rPr lang="ru-RU" sz="1350" dirty="0" smtClean="0"/>
              <a:t>. центр </a:t>
            </a:r>
            <a:r>
              <a:rPr lang="ru-RU" sz="1200" dirty="0" smtClean="0"/>
              <a:t>по планированию и развитию</a:t>
            </a:r>
            <a:r>
              <a:rPr lang="de-DE" sz="1200" dirty="0" smtClean="0"/>
              <a:t> </a:t>
            </a:r>
            <a:r>
              <a:rPr lang="ru-RU" sz="1200" dirty="0" smtClean="0"/>
              <a:t>сельской местности с Общественным советом</a:t>
            </a:r>
            <a:endParaRPr lang="de-DE" sz="1200" dirty="0"/>
          </a:p>
        </p:txBody>
      </p:sp>
      <p:sp>
        <p:nvSpPr>
          <p:cNvPr id="35" name="Pfeil nach rechts 34"/>
          <p:cNvSpPr/>
          <p:nvPr/>
        </p:nvSpPr>
        <p:spPr>
          <a:xfrm>
            <a:off x="3477437" y="5779576"/>
            <a:ext cx="737948"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Titel 1"/>
          <p:cNvSpPr>
            <a:spLocks noGrp="1"/>
          </p:cNvSpPr>
          <p:nvPr>
            <p:ph type="title"/>
          </p:nvPr>
        </p:nvSpPr>
        <p:spPr>
          <a:xfrm>
            <a:off x="1775460" y="332741"/>
            <a:ext cx="6912610" cy="1411605"/>
          </a:xfrm>
        </p:spPr>
        <p:txBody>
          <a:bodyPr>
            <a:normAutofit/>
          </a:bodyPr>
          <a:lstStyle/>
          <a:p>
            <a:r>
              <a:rPr lang="ru-RU" dirty="0" smtClean="0"/>
              <a:t>Структура партнеров</a:t>
            </a:r>
            <a:r>
              <a:rPr lang="de-DE" dirty="0" smtClean="0"/>
              <a:t> – </a:t>
            </a:r>
            <a:r>
              <a:rPr lang="ru-RU" dirty="0" smtClean="0"/>
              <a:t>для обеспечения подхода и передачи знаний</a:t>
            </a:r>
            <a:r>
              <a:rPr lang="de-DE" dirty="0" smtClean="0"/>
              <a:t> – 2018+</a:t>
            </a:r>
            <a:endParaRPr lang="zh-CN" altLang="de-DE" dirty="0" smtClean="0"/>
          </a:p>
        </p:txBody>
      </p:sp>
      <p:sp>
        <p:nvSpPr>
          <p:cNvPr id="23" name="Pfeil nach rechts 22"/>
          <p:cNvSpPr/>
          <p:nvPr/>
        </p:nvSpPr>
        <p:spPr>
          <a:xfrm rot="16200000">
            <a:off x="6193589" y="2820220"/>
            <a:ext cx="523875"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 name="Pfeil nach links und rechts 6"/>
          <p:cNvSpPr/>
          <p:nvPr/>
        </p:nvSpPr>
        <p:spPr>
          <a:xfrm>
            <a:off x="5342067" y="2619970"/>
            <a:ext cx="2509119" cy="324595"/>
          </a:xfrm>
          <a:prstGeom prst="leftRightArrow">
            <a:avLst/>
          </a:pr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Bogen 48"/>
          <p:cNvSpPr/>
          <p:nvPr/>
        </p:nvSpPr>
        <p:spPr>
          <a:xfrm rot="17170369">
            <a:off x="3862713" y="2175808"/>
            <a:ext cx="2400158" cy="1588660"/>
          </a:xfrm>
          <a:prstGeom prst="arc">
            <a:avLst>
              <a:gd name="adj1" fmla="val 18283258"/>
              <a:gd name="adj2" fmla="val 137654"/>
            </a:avLst>
          </a:prstGeom>
          <a:ln w="127000">
            <a:solidFill>
              <a:schemeClr val="accent2">
                <a:lumMod val="75000"/>
                <a:alpha val="4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50" name="Bogen 49"/>
          <p:cNvSpPr/>
          <p:nvPr/>
        </p:nvSpPr>
        <p:spPr>
          <a:xfrm rot="1874896">
            <a:off x="7494476" y="2228065"/>
            <a:ext cx="2752464" cy="2206587"/>
          </a:xfrm>
          <a:prstGeom prst="arc">
            <a:avLst>
              <a:gd name="adj1" fmla="val 19012593"/>
              <a:gd name="adj2" fmla="val 0"/>
            </a:avLst>
          </a:prstGeom>
          <a:ln w="1270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1" name="Pfeil nach links und rechts 50"/>
          <p:cNvSpPr/>
          <p:nvPr/>
        </p:nvSpPr>
        <p:spPr>
          <a:xfrm rot="18945409">
            <a:off x="5842618" y="4298866"/>
            <a:ext cx="3067816" cy="324595"/>
          </a:xfrm>
          <a:prstGeom prst="leftRightArrow">
            <a:avLst/>
          </a:pr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Pfeil nach links und rechts 51"/>
          <p:cNvSpPr/>
          <p:nvPr/>
        </p:nvSpPr>
        <p:spPr>
          <a:xfrm rot="15616304">
            <a:off x="4120027" y="3994129"/>
            <a:ext cx="2066156" cy="324595"/>
          </a:xfrm>
          <a:prstGeom prst="leftRightArrow">
            <a:avLst/>
          </a:pr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Pfeil nach links und rechts 52"/>
          <p:cNvSpPr/>
          <p:nvPr/>
        </p:nvSpPr>
        <p:spPr>
          <a:xfrm rot="12233683">
            <a:off x="4689385" y="4846539"/>
            <a:ext cx="2188272" cy="324595"/>
          </a:xfrm>
          <a:prstGeom prst="leftRightArrow">
            <a:avLst/>
          </a:pr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p:cNvSpPr/>
          <p:nvPr/>
        </p:nvSpPr>
        <p:spPr>
          <a:xfrm>
            <a:off x="1626823" y="1387437"/>
            <a:ext cx="2066925" cy="1076325"/>
          </a:xfrm>
          <a:prstGeom prst="ellipse">
            <a:avLst/>
          </a:prstGeom>
          <a:solidFill>
            <a:schemeClr val="accent2">
              <a:lumMod val="75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Вовлечение других организаций</a:t>
            </a:r>
            <a:endParaRPr lang="de-DE" sz="1200" dirty="0"/>
          </a:p>
        </p:txBody>
      </p:sp>
      <p:sp>
        <p:nvSpPr>
          <p:cNvPr id="56" name="Ellipse 55"/>
          <p:cNvSpPr/>
          <p:nvPr/>
        </p:nvSpPr>
        <p:spPr>
          <a:xfrm>
            <a:off x="1386547" y="2942581"/>
            <a:ext cx="2066925" cy="1076325"/>
          </a:xfrm>
          <a:prstGeom prst="ellipse">
            <a:avLst/>
          </a:prstGeom>
          <a:solidFill>
            <a:schemeClr val="accent2">
              <a:lumMod val="75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Расширение академической сети</a:t>
            </a:r>
            <a:endParaRPr lang="de-DE" sz="1200" dirty="0"/>
          </a:p>
        </p:txBody>
      </p:sp>
    </p:spTree>
    <p:extLst>
      <p:ext uri="{BB962C8B-B14F-4D97-AF65-F5344CB8AC3E}">
        <p14:creationId xmlns:p14="http://schemas.microsoft.com/office/powerpoint/2010/main" val="17736286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450592" y="2633472"/>
            <a:ext cx="5083443" cy="1077218"/>
          </a:xfrm>
          <a:prstGeom prst="rect">
            <a:avLst/>
          </a:prstGeom>
          <a:noFill/>
        </p:spPr>
        <p:txBody>
          <a:bodyPr wrap="none" rtlCol="0">
            <a:spAutoFit/>
          </a:bodyPr>
          <a:lstStyle/>
          <a:p>
            <a:r>
              <a:rPr lang="ru-RU" sz="3200" b="1" dirty="0" smtClean="0">
                <a:solidFill>
                  <a:schemeClr val="accent5">
                    <a:lumMod val="50000"/>
                  </a:schemeClr>
                </a:solidFill>
                <a:latin typeface="Arial Narrow" panose="020B0606020202030204" pitchFamily="34" charset="0"/>
              </a:rPr>
              <a:t>Благодарю Вас за внимание</a:t>
            </a:r>
            <a:r>
              <a:rPr lang="de-DE" sz="3200" b="1" dirty="0" smtClean="0">
                <a:solidFill>
                  <a:schemeClr val="accent5">
                    <a:lumMod val="50000"/>
                  </a:schemeClr>
                </a:solidFill>
                <a:latin typeface="Arial Narrow" panose="020B0606020202030204" pitchFamily="34" charset="0"/>
              </a:rPr>
              <a:t>!</a:t>
            </a:r>
          </a:p>
          <a:p>
            <a:r>
              <a:rPr lang="de-DE" sz="3200" b="1" dirty="0">
                <a:solidFill>
                  <a:schemeClr val="accent5">
                    <a:lumMod val="50000"/>
                  </a:schemeClr>
                </a:solidFill>
                <a:latin typeface="Arial Narrow" panose="020B0606020202030204" pitchFamily="34" charset="0"/>
              </a:rPr>
              <a:t> </a:t>
            </a:r>
            <a:r>
              <a:rPr lang="de-DE" sz="3200" b="1" dirty="0" smtClean="0">
                <a:solidFill>
                  <a:schemeClr val="accent5">
                    <a:lumMod val="50000"/>
                  </a:schemeClr>
                </a:solidFill>
                <a:latin typeface="Arial Narrow" panose="020B0606020202030204" pitchFamily="34" charset="0"/>
              </a:rPr>
              <a:t>- </a:t>
            </a:r>
            <a:r>
              <a:rPr lang="ru-RU" sz="3200" b="1" dirty="0" smtClean="0">
                <a:solidFill>
                  <a:schemeClr val="accent5">
                    <a:lumMod val="50000"/>
                  </a:schemeClr>
                </a:solidFill>
                <a:latin typeface="Arial Narrow" panose="020B0606020202030204" pitchFamily="34" charset="0"/>
              </a:rPr>
              <a:t>открыт и готов к дискуссии</a:t>
            </a:r>
            <a:endParaRPr lang="en-GB" sz="3200" b="1" dirty="0">
              <a:solidFill>
                <a:schemeClr val="accent5">
                  <a:lumMod val="50000"/>
                </a:schemeClr>
              </a:solidFill>
              <a:latin typeface="Arial Narrow" panose="020B0606020202030204" pitchFamily="34" charset="0"/>
            </a:endParaRPr>
          </a:p>
        </p:txBody>
      </p:sp>
    </p:spTree>
    <p:extLst>
      <p:ext uri="{BB962C8B-B14F-4D97-AF65-F5344CB8AC3E}">
        <p14:creationId xmlns:p14="http://schemas.microsoft.com/office/powerpoint/2010/main" val="3559222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3580345240"/>
              </p:ext>
            </p:extLst>
          </p:nvPr>
        </p:nvGraphicFramePr>
        <p:xfrm>
          <a:off x="623391" y="1706757"/>
          <a:ext cx="11424447" cy="4555931"/>
        </p:xfrm>
        <a:graphic>
          <a:graphicData uri="http://schemas.openxmlformats.org/drawingml/2006/table">
            <a:tbl>
              <a:tblPr/>
              <a:tblGrid>
                <a:gridCol w="3608334">
                  <a:extLst>
                    <a:ext uri="{9D8B030D-6E8A-4147-A177-3AD203B41FA5}">
                      <a16:colId xmlns="" xmlns:a16="http://schemas.microsoft.com/office/drawing/2014/main" val="20000"/>
                    </a:ext>
                  </a:extLst>
                </a:gridCol>
                <a:gridCol w="3727290">
                  <a:extLst>
                    <a:ext uri="{9D8B030D-6E8A-4147-A177-3AD203B41FA5}">
                      <a16:colId xmlns="" xmlns:a16="http://schemas.microsoft.com/office/drawing/2014/main" val="20001"/>
                    </a:ext>
                  </a:extLst>
                </a:gridCol>
                <a:gridCol w="4088823">
                  <a:extLst>
                    <a:ext uri="{9D8B030D-6E8A-4147-A177-3AD203B41FA5}">
                      <a16:colId xmlns="" xmlns:a16="http://schemas.microsoft.com/office/drawing/2014/main" val="20002"/>
                    </a:ext>
                  </a:extLst>
                </a:gridCol>
              </a:tblGrid>
              <a:tr h="2980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smtClean="0">
                          <a:ln>
                            <a:noFill/>
                          </a:ln>
                          <a:solidFill>
                            <a:schemeClr val="tx1"/>
                          </a:solidFill>
                          <a:effectLst/>
                          <a:latin typeface="Arial Narrow" panose="020B0606020202030204" pitchFamily="34" charset="0"/>
                          <a:cs typeface="Arial" charset="0"/>
                        </a:rPr>
                        <a:t>Government</a:t>
                      </a: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1" i="0" u="none" strike="noStrike" cap="none" normalizeH="0" baseline="0" dirty="0" err="1" smtClean="0">
                          <a:ln>
                            <a:noFill/>
                          </a:ln>
                          <a:solidFill>
                            <a:schemeClr val="tx1"/>
                          </a:solidFill>
                          <a:effectLst/>
                          <a:latin typeface="Arial Narrow" panose="020B0606020202030204" pitchFamily="34" charset="0"/>
                          <a:cs typeface="Arial" charset="0"/>
                        </a:rPr>
                        <a:t>гос.управление</a:t>
                      </a: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smtClean="0">
                          <a:ln>
                            <a:noFill/>
                          </a:ln>
                          <a:solidFill>
                            <a:schemeClr val="tx1"/>
                          </a:solidFill>
                          <a:effectLst/>
                          <a:latin typeface="Arial Narrow" panose="020B0606020202030204" pitchFamily="34" charset="0"/>
                          <a:cs typeface="Arial" charset="0"/>
                        </a:rPr>
                        <a:t>Governance</a:t>
                      </a: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(эффективное </a:t>
                      </a: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управление)</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33406">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Кол-во</a:t>
                      </a:r>
                      <a:r>
                        <a:rPr kumimoji="0" lang="de-DE" sz="1800" b="1"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учреждений</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Мало</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Много</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611943">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Бюрократическая структура</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иерархическая</a:t>
                      </a:r>
                      <a:r>
                        <a:rPr kumimoji="0" lang="de-DE" sz="1800" b="0"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сконцентрированная</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децентрализованная</a:t>
                      </a:r>
                      <a:r>
                        <a:rPr kumimoji="0" lang="de-DE" sz="1800" b="0"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фрагментированная</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74424">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Горизонтальные</a:t>
                      </a:r>
                      <a:r>
                        <a:rPr kumimoji="0" lang="de-DE" sz="1800" b="1"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сети</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Закрытые</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Широкие</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81656">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Международные сети</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Минимум</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Максимум</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55399">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Демократическая связь</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Репрезентативная</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Репрезентативная </a:t>
                      </a:r>
                      <a:r>
                        <a:rPr kumimoji="0" lang="de-DE" sz="1800" b="0"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новые эксперименты</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21762">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Политика и порядок действий</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Рутинные</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Инновационное обучение</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55399">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Центральное правительство</a:t>
                      </a:r>
                      <a:endParaRPr kumimoji="0" lang="de-DE" sz="1800" b="1"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Прямой контроль</a:t>
                      </a:r>
                      <a:r>
                        <a:rPr kumimoji="0" lang="de-DE" sz="1800" b="0" i="0" u="none" strike="noStrike" cap="none" normalizeH="0" baseline="0" dirty="0" smtClean="0">
                          <a:ln>
                            <a:noFill/>
                          </a:ln>
                          <a:solidFill>
                            <a:schemeClr val="tx1"/>
                          </a:solidFill>
                          <a:effectLst/>
                          <a:latin typeface="Arial Narrow" panose="020B0606020202030204" pitchFamily="34" charset="0"/>
                          <a:cs typeface="Arial" charset="0"/>
                        </a:rPr>
                        <a:t> </a:t>
                      </a: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коллегиально</a:t>
                      </a:r>
                      <a:r>
                        <a:rPr kumimoji="0" lang="de-DE" sz="1800" b="0" i="0" u="none" strike="noStrike" cap="none" normalizeH="0" baseline="0" dirty="0" smtClean="0">
                          <a:ln>
                            <a:noFill/>
                          </a:ln>
                          <a:solidFill>
                            <a:schemeClr val="tx1"/>
                          </a:solidFill>
                          <a:effectLst/>
                          <a:latin typeface="Arial Narrow" panose="020B0606020202030204" pitchFamily="34" charset="0"/>
                          <a:cs typeface="Arial" charset="0"/>
                        </a:rPr>
                        <a:t>/</a:t>
                      </a: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ориентированно на клиентуру</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err="1" smtClean="0">
                          <a:ln>
                            <a:noFill/>
                          </a:ln>
                          <a:solidFill>
                            <a:schemeClr val="tx1"/>
                          </a:solidFill>
                          <a:effectLst/>
                          <a:latin typeface="Arial Narrow" panose="020B0606020202030204" pitchFamily="34" charset="0"/>
                          <a:cs typeface="Arial" charset="0"/>
                        </a:rPr>
                        <a:t>децентрализованно</a:t>
                      </a:r>
                      <a:r>
                        <a:rPr kumimoji="0" lang="de-DE" sz="1800" b="0" i="0" u="none" strike="noStrike" cap="none" normalizeH="0" baseline="0" dirty="0" smtClean="0">
                          <a:ln>
                            <a:noFill/>
                          </a:ln>
                          <a:solidFill>
                            <a:schemeClr val="tx1"/>
                          </a:solidFill>
                          <a:effectLst/>
                          <a:latin typeface="Arial Narrow" panose="020B0606020202030204" pitchFamily="34" charset="0"/>
                          <a:cs typeface="Arial" charset="0"/>
                        </a:rPr>
                        <a:t> + </a:t>
                      </a: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вмешательства на макроуровне</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97181">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Narrow" panose="020B0606020202030204" pitchFamily="34" charset="0"/>
                          <a:cs typeface="Arial" charset="0"/>
                        </a:rPr>
                        <a:t>Лидерство (руководство</a:t>
                      </a:r>
                      <a:r>
                        <a:rPr kumimoji="0" lang="de-DE" sz="1800" b="1" i="0" u="none" strike="noStrike" cap="none" normalizeH="0" baseline="0" dirty="0" smtClean="0">
                          <a:ln>
                            <a:noFill/>
                          </a:ln>
                          <a:solidFill>
                            <a:schemeClr val="tx1"/>
                          </a:solidFill>
                          <a:effectLst/>
                          <a:latin typeface="Arial Narrow" panose="020B0606020202030204" pitchFamily="34"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Уровень мэров</a:t>
                      </a:r>
                      <a:r>
                        <a:rPr kumimoji="0" lang="de-DE" sz="1800" b="0" i="0" u="none" strike="noStrike" cap="none" normalizeH="0" baseline="0" dirty="0" smtClean="0">
                          <a:ln>
                            <a:noFill/>
                          </a:ln>
                          <a:solidFill>
                            <a:schemeClr val="tx1"/>
                          </a:solidFill>
                          <a:effectLst/>
                          <a:latin typeface="Arial Narrow" panose="020B0606020202030204" pitchFamily="34" charset="0"/>
                          <a:cs typeface="Arial" charset="0"/>
                        </a:rPr>
                        <a:t>/</a:t>
                      </a:r>
                      <a:r>
                        <a:rPr kumimoji="0" lang="ru-RU" sz="1800" b="0" i="0" u="none" strike="noStrike" cap="none" normalizeH="0" baseline="0" dirty="0" smtClean="0">
                          <a:ln>
                            <a:noFill/>
                          </a:ln>
                          <a:solidFill>
                            <a:schemeClr val="tx1"/>
                          </a:solidFill>
                          <a:effectLst/>
                          <a:latin typeface="Arial Narrow" panose="020B0606020202030204" pitchFamily="34" charset="0"/>
                          <a:cs typeface="Arial" charset="0"/>
                        </a:rPr>
                        <a:t>харизматический</a:t>
                      </a:r>
                      <a:endParaRPr kumimoji="0" lang="de-DE" sz="1800" b="0" i="0" u="none" strike="noStrike" cap="none" normalizeH="0" baseline="0" dirty="0" smtClean="0">
                        <a:ln>
                          <a:noFill/>
                        </a:ln>
                        <a:solidFill>
                          <a:schemeClr val="tx1"/>
                        </a:solidFill>
                        <a:effectLst/>
                        <a:latin typeface="Arial Narrow" panose="020B0606020202030204"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bl>
          </a:graphicData>
        </a:graphic>
      </p:graphicFrame>
      <p:sp>
        <p:nvSpPr>
          <p:cNvPr id="4" name="Text Box 44"/>
          <p:cNvSpPr txBox="1">
            <a:spLocks noChangeArrowheads="1"/>
          </p:cNvSpPr>
          <p:nvPr/>
        </p:nvSpPr>
        <p:spPr bwMode="auto">
          <a:xfrm>
            <a:off x="881743" y="6423080"/>
            <a:ext cx="62498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en-US" sz="1200" dirty="0" smtClean="0">
                <a:solidFill>
                  <a:schemeClr val="bg1"/>
                </a:solidFill>
              </a:rPr>
              <a:t>Источник</a:t>
            </a:r>
            <a:r>
              <a:rPr lang="de-DE" altLang="en-US" sz="1200" dirty="0" smtClean="0">
                <a:solidFill>
                  <a:schemeClr val="bg1"/>
                </a:solidFill>
              </a:rPr>
              <a:t>: </a:t>
            </a:r>
            <a:r>
              <a:rPr lang="de-DE" altLang="en-US" sz="1200" dirty="0">
                <a:solidFill>
                  <a:schemeClr val="bg1"/>
                </a:solidFill>
              </a:rPr>
              <a:t>John 2001, </a:t>
            </a:r>
            <a:r>
              <a:rPr lang="ru-RU" altLang="en-US" sz="1200" dirty="0" err="1" smtClean="0">
                <a:solidFill>
                  <a:schemeClr val="bg1"/>
                </a:solidFill>
              </a:rPr>
              <a:t>стр</a:t>
            </a:r>
            <a:r>
              <a:rPr lang="de-DE" altLang="en-US" sz="1200" dirty="0" smtClean="0">
                <a:solidFill>
                  <a:schemeClr val="bg1"/>
                </a:solidFill>
              </a:rPr>
              <a:t>. </a:t>
            </a:r>
            <a:r>
              <a:rPr lang="de-DE" altLang="en-US" sz="1200" dirty="0">
                <a:solidFill>
                  <a:schemeClr val="bg1"/>
                </a:solidFill>
              </a:rPr>
              <a:t>17. </a:t>
            </a:r>
            <a:r>
              <a:rPr lang="ru-RU" altLang="en-US" sz="1200" dirty="0" smtClean="0">
                <a:solidFill>
                  <a:schemeClr val="bg1"/>
                </a:solidFill>
              </a:rPr>
              <a:t>цитируется в</a:t>
            </a:r>
            <a:r>
              <a:rPr lang="de-DE" altLang="en-US" sz="1200" dirty="0" smtClean="0">
                <a:solidFill>
                  <a:schemeClr val="bg1"/>
                </a:solidFill>
              </a:rPr>
              <a:t>: </a:t>
            </a:r>
            <a:r>
              <a:rPr lang="de-DE" altLang="en-US" sz="1200" dirty="0">
                <a:solidFill>
                  <a:schemeClr val="bg1"/>
                </a:solidFill>
              </a:rPr>
              <a:t>Karsten Zimmermann </a:t>
            </a:r>
            <a:r>
              <a:rPr lang="de-DE" altLang="en-US" sz="1200" dirty="0" err="1">
                <a:solidFill>
                  <a:schemeClr val="bg1"/>
                </a:solidFill>
              </a:rPr>
              <a:t>disP</a:t>
            </a:r>
            <a:r>
              <a:rPr lang="de-DE" altLang="en-US" sz="1200" dirty="0">
                <a:solidFill>
                  <a:schemeClr val="bg1"/>
                </a:solidFill>
              </a:rPr>
              <a:t> 3/2009, </a:t>
            </a:r>
            <a:r>
              <a:rPr lang="ru-RU" altLang="en-US" sz="1200" dirty="0" err="1" smtClean="0">
                <a:solidFill>
                  <a:schemeClr val="bg1"/>
                </a:solidFill>
              </a:rPr>
              <a:t>стр</a:t>
            </a:r>
            <a:r>
              <a:rPr lang="de-DE" altLang="en-US" sz="1200" dirty="0" smtClean="0">
                <a:solidFill>
                  <a:schemeClr val="bg1"/>
                </a:solidFill>
              </a:rPr>
              <a:t>. </a:t>
            </a:r>
            <a:r>
              <a:rPr lang="de-DE" altLang="en-US" sz="1200" dirty="0">
                <a:solidFill>
                  <a:schemeClr val="bg1"/>
                </a:solidFill>
              </a:rPr>
              <a:t>57</a:t>
            </a:r>
          </a:p>
        </p:txBody>
      </p:sp>
      <p:sp>
        <p:nvSpPr>
          <p:cNvPr id="5" name="Text Box 45"/>
          <p:cNvSpPr txBox="1">
            <a:spLocks noChangeArrowheads="1"/>
          </p:cNvSpPr>
          <p:nvPr/>
        </p:nvSpPr>
        <p:spPr bwMode="auto">
          <a:xfrm>
            <a:off x="466090" y="449254"/>
            <a:ext cx="1032955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en-US" sz="2600" b="1" dirty="0" smtClean="0">
                <a:solidFill>
                  <a:schemeClr val="bg1"/>
                </a:solidFill>
              </a:rPr>
              <a:t>Работа</a:t>
            </a:r>
            <a:r>
              <a:rPr lang="de-DE" altLang="en-US" sz="2600" b="1" dirty="0" smtClean="0">
                <a:solidFill>
                  <a:schemeClr val="bg1"/>
                </a:solidFill>
              </a:rPr>
              <a:t> </a:t>
            </a:r>
            <a:r>
              <a:rPr lang="ru-RU" altLang="en-US" sz="2600" b="1" dirty="0" smtClean="0">
                <a:solidFill>
                  <a:schemeClr val="bg1"/>
                </a:solidFill>
              </a:rPr>
              <a:t>ФХЗ</a:t>
            </a:r>
            <a:r>
              <a:rPr lang="de-DE" altLang="en-US" sz="2600" b="1" dirty="0" smtClean="0">
                <a:solidFill>
                  <a:schemeClr val="bg1"/>
                </a:solidFill>
              </a:rPr>
              <a:t> </a:t>
            </a:r>
            <a:r>
              <a:rPr lang="ru-RU" altLang="en-US" sz="2600" b="1" dirty="0" smtClean="0">
                <a:solidFill>
                  <a:schemeClr val="bg1"/>
                </a:solidFill>
              </a:rPr>
              <a:t>в Китае</a:t>
            </a:r>
            <a:r>
              <a:rPr lang="de-DE" altLang="en-US" sz="2600" b="1" dirty="0" smtClean="0">
                <a:solidFill>
                  <a:schemeClr val="bg1"/>
                </a:solidFill>
              </a:rPr>
              <a:t>  - </a:t>
            </a:r>
            <a:r>
              <a:rPr lang="ru-RU" altLang="en-US" sz="2600" b="1" dirty="0" smtClean="0">
                <a:solidFill>
                  <a:schemeClr val="bg1"/>
                </a:solidFill>
              </a:rPr>
              <a:t>на стыке «</a:t>
            </a:r>
            <a:r>
              <a:rPr lang="de-DE" altLang="en-US" sz="2600" b="1" dirty="0" err="1" smtClean="0">
                <a:solidFill>
                  <a:schemeClr val="bg1"/>
                </a:solidFill>
              </a:rPr>
              <a:t>Government</a:t>
            </a:r>
            <a:r>
              <a:rPr lang="ru-RU" altLang="en-US" sz="2600" b="1" dirty="0" smtClean="0">
                <a:solidFill>
                  <a:schemeClr val="bg1"/>
                </a:solidFill>
              </a:rPr>
              <a:t>»</a:t>
            </a:r>
            <a:r>
              <a:rPr lang="de-DE" altLang="en-US" sz="2600" b="1" dirty="0" smtClean="0">
                <a:solidFill>
                  <a:schemeClr val="bg1"/>
                </a:solidFill>
              </a:rPr>
              <a:t> </a:t>
            </a:r>
            <a:endParaRPr lang="ru-RU" altLang="en-US" sz="2600" b="1" dirty="0" smtClean="0">
              <a:solidFill>
                <a:schemeClr val="bg1"/>
              </a:solidFill>
            </a:endParaRPr>
          </a:p>
          <a:p>
            <a:pPr eaLnBrk="1" hangingPunct="1"/>
            <a:r>
              <a:rPr lang="ru-RU" altLang="en-US" sz="2600" b="1" dirty="0" smtClean="0">
                <a:solidFill>
                  <a:schemeClr val="bg1"/>
                </a:solidFill>
              </a:rPr>
              <a:t>(</a:t>
            </a:r>
            <a:r>
              <a:rPr lang="ru-RU" altLang="en-US" sz="2600" b="1" dirty="0" err="1" smtClean="0">
                <a:solidFill>
                  <a:schemeClr val="bg1"/>
                </a:solidFill>
              </a:rPr>
              <a:t>гос.управление</a:t>
            </a:r>
            <a:r>
              <a:rPr lang="ru-RU" altLang="en-US" sz="2600" b="1" dirty="0" smtClean="0">
                <a:solidFill>
                  <a:schemeClr val="bg1"/>
                </a:solidFill>
              </a:rPr>
              <a:t>) и «</a:t>
            </a:r>
            <a:r>
              <a:rPr lang="de-DE" altLang="en-US" sz="2600" b="1" dirty="0" err="1" smtClean="0">
                <a:solidFill>
                  <a:schemeClr val="bg1"/>
                </a:solidFill>
              </a:rPr>
              <a:t>Governance</a:t>
            </a:r>
            <a:r>
              <a:rPr lang="ru-RU" altLang="en-US" sz="2600" b="1" dirty="0" smtClean="0">
                <a:solidFill>
                  <a:schemeClr val="bg1"/>
                </a:solidFill>
              </a:rPr>
              <a:t>» </a:t>
            </a:r>
            <a:r>
              <a:rPr lang="ru-RU" altLang="en-US" sz="2600" b="1" dirty="0" smtClean="0">
                <a:solidFill>
                  <a:schemeClr val="bg1"/>
                </a:solidFill>
              </a:rPr>
              <a:t>(эффективное </a:t>
            </a:r>
            <a:r>
              <a:rPr lang="ru-RU" altLang="en-US" sz="2600" b="1" dirty="0" smtClean="0">
                <a:solidFill>
                  <a:schemeClr val="bg1"/>
                </a:solidFill>
              </a:rPr>
              <a:t>управление)</a:t>
            </a:r>
            <a:endParaRPr lang="de-DE" altLang="en-US" sz="2600" b="1" dirty="0">
              <a:solidFill>
                <a:schemeClr val="bg1"/>
              </a:solidFill>
            </a:endParaRPr>
          </a:p>
        </p:txBody>
      </p:sp>
    </p:spTree>
    <p:extLst>
      <p:ext uri="{BB962C8B-B14F-4D97-AF65-F5344CB8AC3E}">
        <p14:creationId xmlns:p14="http://schemas.microsoft.com/office/powerpoint/2010/main" val="2177752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2133" y="202839"/>
            <a:ext cx="9435009" cy="576064"/>
          </a:xfrm>
        </p:spPr>
        <p:txBody>
          <a:bodyPr>
            <a:noAutofit/>
          </a:bodyPr>
          <a:lstStyle/>
          <a:p>
            <a:r>
              <a:rPr lang="ru-RU" sz="2600" dirty="0" smtClean="0">
                <a:latin typeface="Arial" panose="020B0604020202020204" pitchFamily="34" charset="0"/>
                <a:cs typeface="Arial" panose="020B0604020202020204" pitchFamily="34" charset="0"/>
              </a:rPr>
              <a:t>Основная идея</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равенство шансов</a:t>
            </a:r>
            <a:r>
              <a:rPr lang="de-DE" sz="2600" dirty="0" smtClean="0">
                <a:latin typeface="Arial" panose="020B0604020202020204" pitchFamily="34" charset="0"/>
                <a:cs typeface="Arial" panose="020B0604020202020204" pitchFamily="34" charset="0"/>
              </a:rPr>
              <a:t> – </a:t>
            </a:r>
            <a:r>
              <a:rPr lang="ru-RU" sz="2600" dirty="0" smtClean="0">
                <a:latin typeface="Arial" panose="020B0604020202020204" pitchFamily="34" charset="0"/>
                <a:cs typeface="Arial" panose="020B0604020202020204" pitchFamily="34" charset="0"/>
              </a:rPr>
              <a:t>вклад в демократизацию</a:t>
            </a:r>
            <a:endParaRPr lang="en-GB" sz="2600" dirty="0">
              <a:latin typeface="Arial" panose="020B0604020202020204" pitchFamily="34" charset="0"/>
              <a:cs typeface="Arial" panose="020B0604020202020204" pitchFamily="34" charset="0"/>
            </a:endParaRPr>
          </a:p>
        </p:txBody>
      </p:sp>
      <p:pic>
        <p:nvPicPr>
          <p:cNvPr id="3" name="image12.jpeg"/>
          <p:cNvPicPr/>
          <p:nvPr/>
        </p:nvPicPr>
        <p:blipFill>
          <a:blip r:embed="rId3" cstate="print"/>
          <a:stretch>
            <a:fillRect/>
          </a:stretch>
        </p:blipFill>
        <p:spPr>
          <a:xfrm>
            <a:off x="772886" y="1110343"/>
            <a:ext cx="8635482" cy="5487009"/>
          </a:xfrm>
          <a:prstGeom prst="rect">
            <a:avLst/>
          </a:prstGeom>
        </p:spPr>
      </p:pic>
      <p:sp>
        <p:nvSpPr>
          <p:cNvPr id="4" name="Textfeld 3"/>
          <p:cNvSpPr txBox="1"/>
          <p:nvPr/>
        </p:nvSpPr>
        <p:spPr>
          <a:xfrm>
            <a:off x="3966162" y="1721913"/>
            <a:ext cx="2248930" cy="1200329"/>
          </a:xfrm>
          <a:prstGeom prst="rect">
            <a:avLst/>
          </a:prstGeom>
          <a:solidFill>
            <a:schemeClr val="accent2">
              <a:lumMod val="60000"/>
              <a:lumOff val="40000"/>
            </a:schemeClr>
          </a:solidFill>
        </p:spPr>
        <p:txBody>
          <a:bodyPr wrap="square" rtlCol="0">
            <a:spAutoFit/>
          </a:bodyPr>
          <a:lstStyle/>
          <a:p>
            <a:pPr algn="ctr"/>
            <a:r>
              <a:rPr lang="ru-RU" sz="1200" b="1" dirty="0" smtClean="0"/>
              <a:t>СПРАВЕДЛИВОСТЬ ШАНСОВ</a:t>
            </a:r>
          </a:p>
          <a:p>
            <a:pPr algn="ctr"/>
            <a:r>
              <a:rPr lang="ru-RU" sz="1200" b="1" dirty="0" smtClean="0">
                <a:solidFill>
                  <a:schemeClr val="bg1"/>
                </a:solidFill>
              </a:rPr>
              <a:t>Инклюзивное гражданское общество, шансы на участие, предоставление более широких возможностей и активность</a:t>
            </a:r>
            <a:endParaRPr lang="de-DE" sz="1200" b="1" dirty="0">
              <a:solidFill>
                <a:schemeClr val="bg1"/>
              </a:solidFill>
            </a:endParaRPr>
          </a:p>
        </p:txBody>
      </p:sp>
      <p:sp>
        <p:nvSpPr>
          <p:cNvPr id="5" name="Textfeld 4"/>
          <p:cNvSpPr txBox="1"/>
          <p:nvPr/>
        </p:nvSpPr>
        <p:spPr>
          <a:xfrm>
            <a:off x="6583629" y="3296312"/>
            <a:ext cx="2248930" cy="1015663"/>
          </a:xfrm>
          <a:prstGeom prst="rect">
            <a:avLst/>
          </a:prstGeom>
          <a:solidFill>
            <a:schemeClr val="accent2">
              <a:lumMod val="60000"/>
              <a:lumOff val="40000"/>
            </a:schemeClr>
          </a:solidFill>
        </p:spPr>
        <p:txBody>
          <a:bodyPr wrap="square" rtlCol="0">
            <a:spAutoFit/>
          </a:bodyPr>
          <a:lstStyle/>
          <a:p>
            <a:pPr algn="ctr"/>
            <a:r>
              <a:rPr lang="ru-RU" sz="1200" b="1" dirty="0" smtClean="0"/>
              <a:t>СПРАВЕДЛИВОСТЬ ПРОЦЕДУР</a:t>
            </a:r>
          </a:p>
          <a:p>
            <a:pPr algn="ctr"/>
            <a:r>
              <a:rPr lang="ru-RU" sz="1200" b="1" dirty="0" smtClean="0">
                <a:solidFill>
                  <a:schemeClr val="bg1"/>
                </a:solidFill>
              </a:rPr>
              <a:t>Равенство прав, </a:t>
            </a:r>
            <a:r>
              <a:rPr lang="ru-RU" sz="1200" b="1" dirty="0" smtClean="0">
                <a:solidFill>
                  <a:schemeClr val="bg1"/>
                </a:solidFill>
              </a:rPr>
              <a:t>эффективное </a:t>
            </a:r>
            <a:r>
              <a:rPr lang="ru-RU" sz="1200" b="1" dirty="0" smtClean="0">
                <a:solidFill>
                  <a:schemeClr val="bg1"/>
                </a:solidFill>
              </a:rPr>
              <a:t>управление, гражданин как со</a:t>
            </a:r>
            <a:r>
              <a:rPr lang="uz-Cyrl-UZ" sz="1200" b="1" dirty="0" smtClean="0">
                <a:solidFill>
                  <a:schemeClr val="bg1"/>
                </a:solidFill>
              </a:rPr>
              <a:t>автор</a:t>
            </a:r>
            <a:r>
              <a:rPr lang="ru-RU" sz="1200" b="1" dirty="0" smtClean="0">
                <a:solidFill>
                  <a:schemeClr val="bg1"/>
                </a:solidFill>
              </a:rPr>
              <a:t>, </a:t>
            </a:r>
            <a:r>
              <a:rPr lang="ru-RU" sz="1200" b="1" dirty="0" err="1" smtClean="0">
                <a:solidFill>
                  <a:schemeClr val="bg1"/>
                </a:solidFill>
              </a:rPr>
              <a:t>партиципация</a:t>
            </a:r>
            <a:r>
              <a:rPr lang="ru-RU" sz="1200" b="1" dirty="0" smtClean="0">
                <a:solidFill>
                  <a:schemeClr val="bg1"/>
                </a:solidFill>
              </a:rPr>
              <a:t> (участие)</a:t>
            </a:r>
            <a:endParaRPr lang="de-DE" sz="1200" b="1" dirty="0">
              <a:solidFill>
                <a:schemeClr val="bg1"/>
              </a:solidFill>
            </a:endParaRPr>
          </a:p>
        </p:txBody>
      </p:sp>
      <p:sp>
        <p:nvSpPr>
          <p:cNvPr id="6" name="Textfeld 5"/>
          <p:cNvSpPr txBox="1"/>
          <p:nvPr/>
        </p:nvSpPr>
        <p:spPr>
          <a:xfrm>
            <a:off x="3905112" y="4913870"/>
            <a:ext cx="2417805" cy="1015663"/>
          </a:xfrm>
          <a:prstGeom prst="rect">
            <a:avLst/>
          </a:prstGeom>
          <a:solidFill>
            <a:schemeClr val="accent2">
              <a:lumMod val="60000"/>
              <a:lumOff val="40000"/>
            </a:schemeClr>
          </a:solidFill>
        </p:spPr>
        <p:txBody>
          <a:bodyPr wrap="square" rtlCol="0">
            <a:spAutoFit/>
          </a:bodyPr>
          <a:lstStyle/>
          <a:p>
            <a:pPr algn="ctr"/>
            <a:r>
              <a:rPr lang="ru-RU" sz="1200" b="1" dirty="0" smtClean="0"/>
              <a:t>СПРАВЕДЛИВОСТЬ </a:t>
            </a:r>
          </a:p>
          <a:p>
            <a:pPr algn="ctr"/>
            <a:r>
              <a:rPr lang="ru-RU" sz="1200" b="1" dirty="0" smtClean="0"/>
              <a:t>ПОКОЛЕНИЙ</a:t>
            </a:r>
          </a:p>
          <a:p>
            <a:pPr algn="ctr"/>
            <a:r>
              <a:rPr lang="ru-RU" sz="1200" b="1" dirty="0" smtClean="0">
                <a:solidFill>
                  <a:schemeClr val="bg1"/>
                </a:solidFill>
              </a:rPr>
              <a:t>Способность к будущему, устойчивость, ответственность и чуткость</a:t>
            </a:r>
            <a:endParaRPr lang="de-DE" sz="1200" b="1" dirty="0">
              <a:solidFill>
                <a:schemeClr val="bg1"/>
              </a:solidFill>
            </a:endParaRPr>
          </a:p>
        </p:txBody>
      </p:sp>
      <p:sp>
        <p:nvSpPr>
          <p:cNvPr id="7" name="Textfeld 6"/>
          <p:cNvSpPr txBox="1"/>
          <p:nvPr/>
        </p:nvSpPr>
        <p:spPr>
          <a:xfrm>
            <a:off x="1127741" y="3307675"/>
            <a:ext cx="2516660" cy="1015663"/>
          </a:xfrm>
          <a:prstGeom prst="rect">
            <a:avLst/>
          </a:prstGeom>
          <a:solidFill>
            <a:schemeClr val="accent2">
              <a:lumMod val="60000"/>
              <a:lumOff val="40000"/>
            </a:schemeClr>
          </a:solidFill>
        </p:spPr>
        <p:txBody>
          <a:bodyPr wrap="square" rtlCol="0">
            <a:spAutoFit/>
          </a:bodyPr>
          <a:lstStyle/>
          <a:p>
            <a:pPr algn="ctr"/>
            <a:r>
              <a:rPr lang="ru-RU" sz="1200" b="1" dirty="0" smtClean="0"/>
              <a:t>СПРАВЕДЛИВОСТЬ РАСПРЕДЛЕНИЯ</a:t>
            </a:r>
          </a:p>
          <a:p>
            <a:pPr algn="ctr"/>
            <a:r>
              <a:rPr lang="ru-RU" sz="1200" b="1" dirty="0" smtClean="0">
                <a:solidFill>
                  <a:schemeClr val="bg1"/>
                </a:solidFill>
              </a:rPr>
              <a:t>Осознание отличий, справедливость в отношении потребностей, справедливость в отношении труда</a:t>
            </a:r>
            <a:endParaRPr lang="de-DE" sz="1200" b="1" dirty="0">
              <a:solidFill>
                <a:schemeClr val="bg1"/>
              </a:solidFill>
            </a:endParaRPr>
          </a:p>
        </p:txBody>
      </p:sp>
      <p:sp>
        <p:nvSpPr>
          <p:cNvPr id="9" name="Textfeld 8"/>
          <p:cNvSpPr txBox="1"/>
          <p:nvPr/>
        </p:nvSpPr>
        <p:spPr>
          <a:xfrm>
            <a:off x="4220210" y="3253682"/>
            <a:ext cx="1787611" cy="1200329"/>
          </a:xfrm>
          <a:prstGeom prst="rect">
            <a:avLst/>
          </a:prstGeom>
          <a:solidFill>
            <a:schemeClr val="accent5">
              <a:lumMod val="75000"/>
            </a:schemeClr>
          </a:solidFill>
        </p:spPr>
        <p:txBody>
          <a:bodyPr wrap="square" rtlCol="0">
            <a:spAutoFit/>
          </a:bodyPr>
          <a:lstStyle/>
          <a:p>
            <a:pPr algn="ctr"/>
            <a:r>
              <a:rPr lang="ru-RU" sz="1200" b="1" dirty="0" smtClean="0"/>
              <a:t>ГОСУДАРСТВО</a:t>
            </a:r>
          </a:p>
          <a:p>
            <a:pPr algn="ctr"/>
            <a:r>
              <a:rPr lang="ru-RU" sz="1200" b="1" dirty="0" smtClean="0">
                <a:solidFill>
                  <a:schemeClr val="bg1"/>
                </a:solidFill>
              </a:rPr>
              <a:t>как гарант и поддержка</a:t>
            </a:r>
          </a:p>
          <a:p>
            <a:pPr algn="ctr"/>
            <a:r>
              <a:rPr lang="ru-RU" sz="1200" b="1" dirty="0" smtClean="0"/>
              <a:t>-</a:t>
            </a:r>
          </a:p>
          <a:p>
            <a:pPr algn="ctr"/>
            <a:r>
              <a:rPr lang="ru-RU" sz="1200" b="1" dirty="0" smtClean="0"/>
              <a:t>РЕГИОН</a:t>
            </a:r>
          </a:p>
          <a:p>
            <a:pPr algn="ctr"/>
            <a:r>
              <a:rPr lang="ru-RU" sz="1200" b="1" dirty="0" smtClean="0">
                <a:solidFill>
                  <a:schemeClr val="bg1"/>
                </a:solidFill>
              </a:rPr>
              <a:t>как организатор </a:t>
            </a:r>
          </a:p>
          <a:p>
            <a:pPr algn="ctr"/>
            <a:r>
              <a:rPr lang="ru-RU" sz="1200" b="1" dirty="0" smtClean="0">
                <a:solidFill>
                  <a:schemeClr val="bg1"/>
                </a:solidFill>
              </a:rPr>
              <a:t>разнообразия</a:t>
            </a:r>
            <a:endParaRPr lang="de-DE" sz="1200" b="1" dirty="0">
              <a:solidFill>
                <a:schemeClr val="bg1"/>
              </a:solidFill>
            </a:endParaRPr>
          </a:p>
        </p:txBody>
      </p:sp>
    </p:spTree>
    <p:extLst>
      <p:ext uri="{BB962C8B-B14F-4D97-AF65-F5344CB8AC3E}">
        <p14:creationId xmlns:p14="http://schemas.microsoft.com/office/powerpoint/2010/main" val="1780975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3"/>
          <p:cNvGrpSpPr>
            <a:grpSpLocks/>
          </p:cNvGrpSpPr>
          <p:nvPr/>
        </p:nvGrpSpPr>
        <p:grpSpPr bwMode="auto">
          <a:xfrm>
            <a:off x="3000375" y="1484784"/>
            <a:ext cx="5616575" cy="4679950"/>
            <a:chOff x="975" y="527"/>
            <a:chExt cx="3432" cy="2999"/>
          </a:xfrm>
        </p:grpSpPr>
        <p:sp>
          <p:nvSpPr>
            <p:cNvPr id="47108" name="Text Box 4"/>
            <p:cNvSpPr txBox="1">
              <a:spLocks noChangeArrowheads="1"/>
            </p:cNvSpPr>
            <p:nvPr/>
          </p:nvSpPr>
          <p:spPr bwMode="auto">
            <a:xfrm>
              <a:off x="1519" y="1038"/>
              <a:ext cx="1996" cy="2268"/>
            </a:xfrm>
            <a:prstGeom prst="rect">
              <a:avLst/>
            </a:prstGeom>
            <a:solidFill>
              <a:srgbClr val="DDDDDD"/>
            </a:solidFill>
            <a:ln w="19050">
              <a:solidFill>
                <a:schemeClr val="tx1"/>
              </a:solidFill>
              <a:miter lim="800000"/>
              <a:headEnd/>
              <a:tailEnd/>
            </a:ln>
          </p:spPr>
          <p:txBody>
            <a:bodyPr>
              <a:spAutoFit/>
            </a:bodyPr>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algn="ctr"/>
              <a:endParaRPr lang="de-DE" sz="1400" dirty="0"/>
            </a:p>
            <a:p>
              <a:pPr algn="ctr"/>
              <a:r>
                <a:rPr lang="ru-RU" sz="1400" dirty="0" smtClean="0"/>
                <a:t>Жизнь в</a:t>
              </a:r>
              <a:r>
                <a:rPr lang="de-DE" sz="1400" dirty="0" smtClean="0"/>
                <a:t> </a:t>
              </a:r>
              <a:endParaRPr lang="de-DE" sz="1400" dirty="0"/>
            </a:p>
            <a:p>
              <a:pPr algn="ctr"/>
              <a:r>
                <a:rPr lang="ru-RU" sz="1400" dirty="0" smtClean="0"/>
                <a:t>сообществе</a:t>
              </a:r>
              <a:endParaRPr lang="de-DE" sz="1400" dirty="0"/>
            </a:p>
            <a:p>
              <a:pPr algn="ctr"/>
              <a:endParaRPr lang="de-DE" sz="1400" dirty="0"/>
            </a:p>
            <a:p>
              <a:pPr algn="ctr"/>
              <a:endParaRPr lang="de-DE" sz="1400" dirty="0"/>
            </a:p>
            <a:p>
              <a:pPr algn="ctr"/>
              <a:endParaRPr lang="de-DE" sz="1400" dirty="0"/>
            </a:p>
            <a:p>
              <a:pPr algn="ctr"/>
              <a:endParaRPr lang="de-DE" sz="1400" dirty="0"/>
            </a:p>
            <a:p>
              <a:pPr algn="ctr"/>
              <a:endParaRPr lang="de-DE" sz="1400" dirty="0"/>
            </a:p>
            <a:p>
              <a:pPr algn="ctr"/>
              <a:endParaRPr lang="de-DE" sz="1400" dirty="0"/>
            </a:p>
            <a:p>
              <a:pPr algn="ctr"/>
              <a:endParaRPr lang="de-DE" sz="1400" dirty="0"/>
            </a:p>
            <a:p>
              <a:pPr algn="ctr"/>
              <a:endParaRPr lang="de-DE" sz="1400" dirty="0"/>
            </a:p>
            <a:p>
              <a:pPr algn="ctr"/>
              <a:r>
                <a:rPr lang="ru-RU" sz="1400" dirty="0" smtClean="0"/>
                <a:t>Жизнь в</a:t>
              </a:r>
              <a:r>
                <a:rPr lang="de-DE" sz="1400" dirty="0" smtClean="0"/>
                <a:t> </a:t>
              </a:r>
              <a:endParaRPr lang="ru-RU" sz="1400" dirty="0" smtClean="0"/>
            </a:p>
            <a:p>
              <a:pPr algn="ctr"/>
              <a:r>
                <a:rPr lang="ru-RU" sz="1400" dirty="0" smtClean="0"/>
                <a:t>окружающей среде</a:t>
              </a:r>
              <a:endParaRPr lang="de-DE" sz="1400" dirty="0"/>
            </a:p>
            <a:p>
              <a:pPr algn="ctr"/>
              <a:r>
                <a:rPr lang="de-DE" sz="1400" dirty="0" smtClean="0"/>
                <a:t>(</a:t>
              </a:r>
              <a:r>
                <a:rPr lang="ru-RU" sz="1400" dirty="0" smtClean="0"/>
                <a:t>устойчивость</a:t>
              </a:r>
              <a:r>
                <a:rPr lang="de-DE" sz="1400" dirty="0" smtClean="0"/>
                <a:t>)</a:t>
              </a:r>
              <a:endParaRPr lang="de-DE" sz="1400" dirty="0"/>
            </a:p>
            <a:p>
              <a:pPr algn="ctr"/>
              <a:endParaRPr lang="de-DE" sz="1400" dirty="0"/>
            </a:p>
            <a:p>
              <a:pPr algn="ctr"/>
              <a:endParaRPr lang="de-DE" sz="1400" dirty="0"/>
            </a:p>
          </p:txBody>
        </p:sp>
        <p:sp>
          <p:nvSpPr>
            <p:cNvPr id="47109" name="Oval 5"/>
            <p:cNvSpPr>
              <a:spLocks noChangeArrowheads="1"/>
            </p:cNvSpPr>
            <p:nvPr/>
          </p:nvSpPr>
          <p:spPr bwMode="auto">
            <a:xfrm>
              <a:off x="2097" y="1632"/>
              <a:ext cx="885" cy="795"/>
            </a:xfrm>
            <a:prstGeom prst="ellipse">
              <a:avLst/>
            </a:prstGeom>
            <a:solidFill>
              <a:srgbClr val="FFFF99"/>
            </a:solidFill>
            <a:ln w="12700">
              <a:solidFill>
                <a:srgbClr val="000000"/>
              </a:solidFill>
              <a:round/>
              <a:headEnd/>
              <a:tailEnd/>
            </a:ln>
          </p:spPr>
          <p:txBody>
            <a:bodyPr/>
            <a:lstStyle/>
            <a:p>
              <a:pPr algn="ctr"/>
              <a:endParaRPr lang="de-DE"/>
            </a:p>
          </p:txBody>
        </p:sp>
        <p:sp>
          <p:nvSpPr>
            <p:cNvPr id="47110" name="Oval 6"/>
            <p:cNvSpPr>
              <a:spLocks noChangeArrowheads="1"/>
            </p:cNvSpPr>
            <p:nvPr/>
          </p:nvSpPr>
          <p:spPr bwMode="auto">
            <a:xfrm>
              <a:off x="3035" y="527"/>
              <a:ext cx="954" cy="862"/>
            </a:xfrm>
            <a:prstGeom prst="ellipse">
              <a:avLst/>
            </a:prstGeom>
            <a:solidFill>
              <a:srgbClr val="FFFF99"/>
            </a:solidFill>
            <a:ln w="9525">
              <a:solidFill>
                <a:srgbClr val="000000"/>
              </a:solidFill>
              <a:round/>
              <a:headEnd/>
              <a:tailEnd/>
            </a:ln>
          </p:spPr>
          <p:txBody>
            <a:bodyPr/>
            <a:lstStyle/>
            <a:p>
              <a:pPr algn="ctr"/>
              <a:endParaRPr lang="de-DE"/>
            </a:p>
          </p:txBody>
        </p:sp>
        <p:sp>
          <p:nvSpPr>
            <p:cNvPr id="47111" name="Oval 7"/>
            <p:cNvSpPr>
              <a:spLocks noChangeArrowheads="1"/>
            </p:cNvSpPr>
            <p:nvPr/>
          </p:nvSpPr>
          <p:spPr bwMode="auto">
            <a:xfrm>
              <a:off x="1063" y="527"/>
              <a:ext cx="955" cy="862"/>
            </a:xfrm>
            <a:prstGeom prst="ellipse">
              <a:avLst/>
            </a:prstGeom>
            <a:solidFill>
              <a:srgbClr val="FFFF99"/>
            </a:solidFill>
            <a:ln w="12700">
              <a:solidFill>
                <a:srgbClr val="000000"/>
              </a:solidFill>
              <a:round/>
              <a:headEnd/>
              <a:tailEnd/>
            </a:ln>
          </p:spPr>
          <p:txBody>
            <a:bodyPr/>
            <a:lstStyle/>
            <a:p>
              <a:pPr algn="ctr"/>
              <a:endParaRPr lang="de-DE"/>
            </a:p>
          </p:txBody>
        </p:sp>
        <p:sp>
          <p:nvSpPr>
            <p:cNvPr id="47112" name="Oval 8"/>
            <p:cNvSpPr>
              <a:spLocks noChangeArrowheads="1"/>
            </p:cNvSpPr>
            <p:nvPr/>
          </p:nvSpPr>
          <p:spPr bwMode="auto">
            <a:xfrm>
              <a:off x="3035" y="2664"/>
              <a:ext cx="954" cy="862"/>
            </a:xfrm>
            <a:prstGeom prst="ellipse">
              <a:avLst/>
            </a:prstGeom>
            <a:solidFill>
              <a:srgbClr val="FFFF99"/>
            </a:solidFill>
            <a:ln w="12700">
              <a:solidFill>
                <a:srgbClr val="000000"/>
              </a:solidFill>
              <a:round/>
              <a:headEnd/>
              <a:tailEnd/>
            </a:ln>
          </p:spPr>
          <p:txBody>
            <a:bodyPr/>
            <a:lstStyle/>
            <a:p>
              <a:pPr algn="ctr"/>
              <a:endParaRPr lang="de-DE"/>
            </a:p>
          </p:txBody>
        </p:sp>
        <p:sp>
          <p:nvSpPr>
            <p:cNvPr id="47113" name="Oval 9"/>
            <p:cNvSpPr>
              <a:spLocks noChangeArrowheads="1"/>
            </p:cNvSpPr>
            <p:nvPr/>
          </p:nvSpPr>
          <p:spPr bwMode="auto">
            <a:xfrm>
              <a:off x="1065" y="2664"/>
              <a:ext cx="954" cy="862"/>
            </a:xfrm>
            <a:prstGeom prst="ellipse">
              <a:avLst/>
            </a:prstGeom>
            <a:solidFill>
              <a:srgbClr val="FFFF99"/>
            </a:solidFill>
            <a:ln w="12700">
              <a:solidFill>
                <a:srgbClr val="000000"/>
              </a:solidFill>
              <a:round/>
              <a:headEnd/>
              <a:tailEnd/>
            </a:ln>
          </p:spPr>
          <p:txBody>
            <a:bodyPr/>
            <a:lstStyle/>
            <a:p>
              <a:pPr algn="ctr"/>
              <a:endParaRPr lang="de-DE"/>
            </a:p>
          </p:txBody>
        </p:sp>
        <p:sp>
          <p:nvSpPr>
            <p:cNvPr id="47114" name="Text Box 10"/>
            <p:cNvSpPr txBox="1">
              <a:spLocks noChangeArrowheads="1"/>
            </p:cNvSpPr>
            <p:nvPr/>
          </p:nvSpPr>
          <p:spPr bwMode="auto">
            <a:xfrm>
              <a:off x="1135" y="792"/>
              <a:ext cx="826"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algn="ctr"/>
              <a:r>
                <a:rPr lang="ru-RU" b="1" dirty="0" err="1" smtClean="0">
                  <a:cs typeface="Times New Roman" pitchFamily="18" charset="0"/>
                </a:rPr>
                <a:t>Образо-вание</a:t>
              </a:r>
              <a:endParaRPr lang="de-DE" dirty="0">
                <a:cs typeface="Times New Roman" pitchFamily="18" charset="0"/>
              </a:endParaRPr>
            </a:p>
          </p:txBody>
        </p:sp>
        <p:sp>
          <p:nvSpPr>
            <p:cNvPr id="47115" name="Text Box 11"/>
            <p:cNvSpPr txBox="1">
              <a:spLocks noChangeArrowheads="1"/>
            </p:cNvSpPr>
            <p:nvPr/>
          </p:nvSpPr>
          <p:spPr bwMode="auto">
            <a:xfrm>
              <a:off x="3050" y="663"/>
              <a:ext cx="95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algn="ctr"/>
              <a:endParaRPr lang="de-DE" b="1" dirty="0">
                <a:cs typeface="Times New Roman" pitchFamily="18" charset="0"/>
              </a:endParaRPr>
            </a:p>
            <a:p>
              <a:pPr algn="ctr"/>
              <a:r>
                <a:rPr lang="ru-RU" b="1" dirty="0" err="1" smtClean="0">
                  <a:cs typeface="Times New Roman" pitchFamily="18" charset="0"/>
                </a:rPr>
                <a:t>Обеспе-чение</a:t>
              </a:r>
              <a:endParaRPr lang="de-DE" dirty="0">
                <a:cs typeface="Times New Roman" pitchFamily="18" charset="0"/>
              </a:endParaRPr>
            </a:p>
          </p:txBody>
        </p:sp>
        <p:sp>
          <p:nvSpPr>
            <p:cNvPr id="47116" name="Text Box 12"/>
            <p:cNvSpPr txBox="1">
              <a:spLocks noChangeArrowheads="1"/>
            </p:cNvSpPr>
            <p:nvPr/>
          </p:nvSpPr>
          <p:spPr bwMode="auto">
            <a:xfrm>
              <a:off x="1075" y="2979"/>
              <a:ext cx="92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algn="ctr"/>
              <a:r>
                <a:rPr lang="ru-RU" sz="1700" b="1" dirty="0" smtClean="0">
                  <a:cs typeface="Times New Roman" pitchFamily="18" charset="0"/>
                </a:rPr>
                <a:t>Работа</a:t>
              </a:r>
              <a:endParaRPr lang="de-DE" sz="1700" dirty="0">
                <a:cs typeface="Times New Roman" pitchFamily="18" charset="0"/>
              </a:endParaRPr>
            </a:p>
          </p:txBody>
        </p:sp>
        <p:sp>
          <p:nvSpPr>
            <p:cNvPr id="47117" name="Text Box 13"/>
            <p:cNvSpPr txBox="1">
              <a:spLocks noChangeArrowheads="1"/>
            </p:cNvSpPr>
            <p:nvPr/>
          </p:nvSpPr>
          <p:spPr bwMode="auto">
            <a:xfrm>
              <a:off x="3087" y="2976"/>
              <a:ext cx="882"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algn="ctr"/>
              <a:r>
                <a:rPr lang="ru-RU" b="1" dirty="0" smtClean="0">
                  <a:cs typeface="Times New Roman" pitchFamily="18" charset="0"/>
                </a:rPr>
                <a:t>Отдых</a:t>
              </a:r>
              <a:endParaRPr lang="de-DE" dirty="0">
                <a:cs typeface="Times New Roman" pitchFamily="18" charset="0"/>
              </a:endParaRPr>
            </a:p>
          </p:txBody>
        </p:sp>
        <p:sp>
          <p:nvSpPr>
            <p:cNvPr id="47118" name="Text Box 14"/>
            <p:cNvSpPr txBox="1">
              <a:spLocks noChangeArrowheads="1"/>
            </p:cNvSpPr>
            <p:nvPr/>
          </p:nvSpPr>
          <p:spPr bwMode="auto">
            <a:xfrm>
              <a:off x="2129" y="1902"/>
              <a:ext cx="834" cy="202"/>
            </a:xfrm>
            <a:prstGeom prst="rect">
              <a:avLst/>
            </a:prstGeom>
            <a:solidFill>
              <a:srgbClr val="FFFF99">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Neue" charset="0"/>
                </a:defRPr>
              </a:lvl1pPr>
              <a:lvl2pPr marL="742950" indent="-285750">
                <a:defRPr>
                  <a:solidFill>
                    <a:schemeClr val="tx1"/>
                  </a:solidFill>
                  <a:latin typeface="Helvetica Neue" charset="0"/>
                </a:defRPr>
              </a:lvl2pPr>
              <a:lvl3pPr marL="1143000" indent="-228600">
                <a:defRPr>
                  <a:solidFill>
                    <a:schemeClr val="tx1"/>
                  </a:solidFill>
                  <a:latin typeface="Helvetica Neue" charset="0"/>
                </a:defRPr>
              </a:lvl3pPr>
              <a:lvl4pPr marL="1600200" indent="-228600">
                <a:defRPr>
                  <a:solidFill>
                    <a:schemeClr val="tx1"/>
                  </a:solidFill>
                  <a:latin typeface="Helvetica Neue" charset="0"/>
                </a:defRPr>
              </a:lvl4pPr>
              <a:lvl5pPr marL="2057400" indent="-228600">
                <a:defRPr>
                  <a:solidFill>
                    <a:schemeClr val="tx1"/>
                  </a:solidFill>
                  <a:latin typeface="Helvetica Neue" charset="0"/>
                </a:defRPr>
              </a:lvl5pPr>
              <a:lvl6pPr marL="2514600" indent="-228600" algn="r" eaLnBrk="0" fontAlgn="base" hangingPunct="0">
                <a:spcBef>
                  <a:spcPct val="0"/>
                </a:spcBef>
                <a:spcAft>
                  <a:spcPct val="0"/>
                </a:spcAft>
                <a:defRPr>
                  <a:solidFill>
                    <a:schemeClr val="tx1"/>
                  </a:solidFill>
                  <a:latin typeface="Helvetica Neue" charset="0"/>
                </a:defRPr>
              </a:lvl6pPr>
              <a:lvl7pPr marL="2971800" indent="-228600" algn="r" eaLnBrk="0" fontAlgn="base" hangingPunct="0">
                <a:spcBef>
                  <a:spcPct val="0"/>
                </a:spcBef>
                <a:spcAft>
                  <a:spcPct val="0"/>
                </a:spcAft>
                <a:defRPr>
                  <a:solidFill>
                    <a:schemeClr val="tx1"/>
                  </a:solidFill>
                  <a:latin typeface="Helvetica Neue" charset="0"/>
                </a:defRPr>
              </a:lvl7pPr>
              <a:lvl8pPr marL="3429000" indent="-228600" algn="r" eaLnBrk="0" fontAlgn="base" hangingPunct="0">
                <a:spcBef>
                  <a:spcPct val="0"/>
                </a:spcBef>
                <a:spcAft>
                  <a:spcPct val="0"/>
                </a:spcAft>
                <a:defRPr>
                  <a:solidFill>
                    <a:schemeClr val="tx1"/>
                  </a:solidFill>
                  <a:latin typeface="Helvetica Neue" charset="0"/>
                </a:defRPr>
              </a:lvl8pPr>
              <a:lvl9pPr marL="3886200" indent="-228600" algn="r" eaLnBrk="0" fontAlgn="base" hangingPunct="0">
                <a:spcBef>
                  <a:spcPct val="0"/>
                </a:spcBef>
                <a:spcAft>
                  <a:spcPct val="0"/>
                </a:spcAft>
                <a:defRPr>
                  <a:solidFill>
                    <a:schemeClr val="tx1"/>
                  </a:solidFill>
                  <a:latin typeface="Helvetica Neue" charset="0"/>
                </a:defRPr>
              </a:lvl9pPr>
            </a:lstStyle>
            <a:p>
              <a:pPr algn="ctr"/>
              <a:r>
                <a:rPr lang="ru-RU" b="1" dirty="0" smtClean="0">
                  <a:cs typeface="Times New Roman" pitchFamily="18" charset="0"/>
                </a:rPr>
                <a:t>Жилье</a:t>
              </a:r>
              <a:endParaRPr lang="de-DE" dirty="0">
                <a:cs typeface="Times New Roman" pitchFamily="18" charset="0"/>
              </a:endParaRPr>
            </a:p>
          </p:txBody>
        </p:sp>
        <p:sp>
          <p:nvSpPr>
            <p:cNvPr id="47119" name="Rectangle 15"/>
            <p:cNvSpPr>
              <a:spLocks noChangeArrowheads="1"/>
            </p:cNvSpPr>
            <p:nvPr/>
          </p:nvSpPr>
          <p:spPr bwMode="auto">
            <a:xfrm>
              <a:off x="975" y="1888"/>
              <a:ext cx="833" cy="242"/>
            </a:xfrm>
            <a:prstGeom prst="rect">
              <a:avLst/>
            </a:prstGeom>
            <a:solidFill>
              <a:srgbClr val="FFFF99"/>
            </a:solidFill>
            <a:ln w="9525">
              <a:solidFill>
                <a:schemeClr val="tx1"/>
              </a:solidFill>
              <a:miter lim="800000"/>
              <a:headEnd/>
              <a:tailEnd/>
            </a:ln>
          </p:spPr>
          <p:txBody>
            <a:bodyPr wrap="none" anchor="ctr"/>
            <a:lstStyle/>
            <a:p>
              <a:pPr algn="ctr"/>
              <a:r>
                <a:rPr lang="ru-RU" b="1" dirty="0" smtClean="0"/>
                <a:t>Транспорт</a:t>
              </a:r>
              <a:endParaRPr lang="de-DE" b="1" dirty="0"/>
            </a:p>
          </p:txBody>
        </p:sp>
        <p:sp>
          <p:nvSpPr>
            <p:cNvPr id="47120" name="Rectangle 16"/>
            <p:cNvSpPr>
              <a:spLocks noChangeArrowheads="1"/>
            </p:cNvSpPr>
            <p:nvPr/>
          </p:nvSpPr>
          <p:spPr bwMode="auto">
            <a:xfrm>
              <a:off x="3288" y="1888"/>
              <a:ext cx="1119" cy="242"/>
            </a:xfrm>
            <a:prstGeom prst="rect">
              <a:avLst/>
            </a:prstGeom>
            <a:solidFill>
              <a:srgbClr val="FFFF99"/>
            </a:solidFill>
            <a:ln w="9525">
              <a:solidFill>
                <a:schemeClr val="tx1"/>
              </a:solidFill>
              <a:miter lim="800000"/>
              <a:headEnd/>
              <a:tailEnd/>
            </a:ln>
          </p:spPr>
          <p:txBody>
            <a:bodyPr wrap="none" anchor="ctr"/>
            <a:lstStyle/>
            <a:p>
              <a:pPr algn="ctr"/>
              <a:r>
                <a:rPr lang="ru-RU" b="1" dirty="0" smtClean="0"/>
                <a:t>Коммуникация</a:t>
              </a:r>
              <a:endParaRPr lang="de-DE" b="1" dirty="0"/>
            </a:p>
          </p:txBody>
        </p:sp>
        <p:sp>
          <p:nvSpPr>
            <p:cNvPr id="47121" name="Line 17"/>
            <p:cNvSpPr>
              <a:spLocks noChangeShapeType="1"/>
            </p:cNvSpPr>
            <p:nvPr/>
          </p:nvSpPr>
          <p:spPr bwMode="auto">
            <a:xfrm>
              <a:off x="1816" y="2007"/>
              <a:ext cx="27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47122" name="Line 18"/>
            <p:cNvSpPr>
              <a:spLocks noChangeShapeType="1"/>
            </p:cNvSpPr>
            <p:nvPr/>
          </p:nvSpPr>
          <p:spPr bwMode="auto">
            <a:xfrm>
              <a:off x="2995" y="2024"/>
              <a:ext cx="27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47123" name="Line 19"/>
            <p:cNvSpPr>
              <a:spLocks noChangeShapeType="1"/>
            </p:cNvSpPr>
            <p:nvPr/>
          </p:nvSpPr>
          <p:spPr bwMode="auto">
            <a:xfrm>
              <a:off x="2018" y="1040"/>
              <a:ext cx="998" cy="0"/>
            </a:xfrm>
            <a:prstGeom prst="line">
              <a:avLst/>
            </a:prstGeom>
            <a:noFill/>
            <a:ln w="9525">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47124" name="Line 20"/>
            <p:cNvSpPr>
              <a:spLocks noChangeShapeType="1"/>
            </p:cNvSpPr>
            <p:nvPr/>
          </p:nvSpPr>
          <p:spPr bwMode="auto">
            <a:xfrm>
              <a:off x="2018" y="3172"/>
              <a:ext cx="998" cy="0"/>
            </a:xfrm>
            <a:prstGeom prst="line">
              <a:avLst/>
            </a:prstGeom>
            <a:noFill/>
            <a:ln w="9525">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47125" name="Line 21"/>
            <p:cNvSpPr>
              <a:spLocks noChangeShapeType="1"/>
            </p:cNvSpPr>
            <p:nvPr/>
          </p:nvSpPr>
          <p:spPr bwMode="auto">
            <a:xfrm>
              <a:off x="1519" y="1389"/>
              <a:ext cx="0" cy="499"/>
            </a:xfrm>
            <a:prstGeom prst="line">
              <a:avLst/>
            </a:prstGeom>
            <a:noFill/>
            <a:ln w="9525">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47126" name="Line 22"/>
            <p:cNvSpPr>
              <a:spLocks noChangeShapeType="1"/>
            </p:cNvSpPr>
            <p:nvPr/>
          </p:nvSpPr>
          <p:spPr bwMode="auto">
            <a:xfrm>
              <a:off x="1519" y="2153"/>
              <a:ext cx="0" cy="499"/>
            </a:xfrm>
            <a:prstGeom prst="line">
              <a:avLst/>
            </a:prstGeom>
            <a:noFill/>
            <a:ln w="9525">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47127" name="Line 23"/>
            <p:cNvSpPr>
              <a:spLocks noChangeShapeType="1"/>
            </p:cNvSpPr>
            <p:nvPr/>
          </p:nvSpPr>
          <p:spPr bwMode="auto">
            <a:xfrm>
              <a:off x="3515" y="2136"/>
              <a:ext cx="0" cy="499"/>
            </a:xfrm>
            <a:prstGeom prst="line">
              <a:avLst/>
            </a:prstGeom>
            <a:noFill/>
            <a:ln w="9525">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47128" name="Line 24"/>
            <p:cNvSpPr>
              <a:spLocks noChangeShapeType="1"/>
            </p:cNvSpPr>
            <p:nvPr/>
          </p:nvSpPr>
          <p:spPr bwMode="auto">
            <a:xfrm>
              <a:off x="3515" y="1403"/>
              <a:ext cx="0" cy="453"/>
            </a:xfrm>
            <a:prstGeom prst="line">
              <a:avLst/>
            </a:prstGeom>
            <a:noFill/>
            <a:ln w="9525">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47129" name="Line 25"/>
            <p:cNvSpPr>
              <a:spLocks noChangeShapeType="1"/>
            </p:cNvSpPr>
            <p:nvPr/>
          </p:nvSpPr>
          <p:spPr bwMode="auto">
            <a:xfrm flipH="1">
              <a:off x="1837" y="2387"/>
              <a:ext cx="363" cy="363"/>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47130" name="Line 26"/>
            <p:cNvSpPr>
              <a:spLocks noChangeShapeType="1"/>
            </p:cNvSpPr>
            <p:nvPr/>
          </p:nvSpPr>
          <p:spPr bwMode="auto">
            <a:xfrm flipH="1">
              <a:off x="2880" y="1344"/>
              <a:ext cx="363" cy="363"/>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47131" name="Line 27"/>
            <p:cNvSpPr>
              <a:spLocks noChangeShapeType="1"/>
            </p:cNvSpPr>
            <p:nvPr/>
          </p:nvSpPr>
          <p:spPr bwMode="auto">
            <a:xfrm>
              <a:off x="1791" y="1344"/>
              <a:ext cx="363" cy="363"/>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47132" name="Line 28"/>
            <p:cNvSpPr>
              <a:spLocks noChangeShapeType="1"/>
            </p:cNvSpPr>
            <p:nvPr/>
          </p:nvSpPr>
          <p:spPr bwMode="auto">
            <a:xfrm>
              <a:off x="2835" y="2387"/>
              <a:ext cx="363" cy="363"/>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63492" name="Text Box 29"/>
          <p:cNvSpPr txBox="1">
            <a:spLocks noChangeArrowheads="1"/>
          </p:cNvSpPr>
          <p:nvPr/>
        </p:nvSpPr>
        <p:spPr bwMode="auto">
          <a:xfrm>
            <a:off x="1631951" y="620714"/>
            <a:ext cx="8353425" cy="461665"/>
          </a:xfrm>
          <a:prstGeom prst="rect">
            <a:avLst/>
          </a:prstGeom>
          <a:noFill/>
          <a:ln w="9525">
            <a:noFill/>
            <a:miter lim="800000"/>
            <a:headEnd/>
            <a:tailEnd/>
          </a:ln>
        </p:spPr>
        <p:txBody>
          <a:bodyPr>
            <a:spAutoFit/>
          </a:bodyPr>
          <a:lstStyle/>
          <a:p>
            <a:pPr algn="ctr">
              <a:defRPr/>
            </a:pPr>
            <a:r>
              <a:rPr lang="de-DE" sz="2400" b="1" dirty="0">
                <a:solidFill>
                  <a:srgbClr val="008080"/>
                </a:solidFill>
              </a:rPr>
              <a:t>  </a:t>
            </a:r>
            <a:endParaRPr lang="de-DE" sz="2400" b="1" dirty="0">
              <a:solidFill>
                <a:schemeClr val="hlink"/>
              </a:solidFill>
            </a:endParaRPr>
          </a:p>
        </p:txBody>
      </p:sp>
      <p:sp>
        <p:nvSpPr>
          <p:cNvPr id="29" name="Titel 1"/>
          <p:cNvSpPr txBox="1">
            <a:spLocks/>
          </p:cNvSpPr>
          <p:nvPr/>
        </p:nvSpPr>
        <p:spPr>
          <a:xfrm>
            <a:off x="639214" y="434208"/>
            <a:ext cx="6912768" cy="576064"/>
          </a:xfrm>
          <a:prstGeom prst="rect">
            <a:avLst/>
          </a:prstGeom>
        </p:spPr>
        <p:txBody>
          <a:bodyPr/>
          <a:lstStyle>
            <a:lvl1pPr algn="l" defTabSz="914400" rtl="0" eaLnBrk="1" latinLnBrk="0" hangingPunct="1">
              <a:spcBef>
                <a:spcPct val="0"/>
              </a:spcBef>
              <a:buNone/>
              <a:defRPr sz="2700" kern="1200">
                <a:solidFill>
                  <a:schemeClr val="bg1"/>
                </a:solidFill>
                <a:latin typeface="Unit Rounded Offc Medium" pitchFamily="34" charset="0"/>
                <a:ea typeface="+mj-ea"/>
                <a:cs typeface="+mj-cs"/>
              </a:defRPr>
            </a:lvl1pPr>
          </a:lstStyle>
          <a:p>
            <a:r>
              <a:rPr lang="ru-RU" sz="2600" dirty="0" smtClean="0">
                <a:latin typeface="Arial" panose="020B0604020202020204" pitchFamily="34" charset="0"/>
                <a:cs typeface="Arial" panose="020B0604020202020204" pitchFamily="34" charset="0"/>
              </a:rPr>
              <a:t>Ключевые сферы</a:t>
            </a:r>
            <a:endParaRPr lang="en-GB" sz="2600" dirty="0">
              <a:latin typeface="Arial" panose="020B0604020202020204" pitchFamily="34" charset="0"/>
              <a:cs typeface="Arial" panose="020B0604020202020204" pitchFamily="34" charset="0"/>
            </a:endParaRPr>
          </a:p>
        </p:txBody>
      </p:sp>
      <p:sp>
        <p:nvSpPr>
          <p:cNvPr id="30" name="Pfeil nach rechts 29"/>
          <p:cNvSpPr/>
          <p:nvPr/>
        </p:nvSpPr>
        <p:spPr>
          <a:xfrm>
            <a:off x="1798776" y="6410201"/>
            <a:ext cx="1224136" cy="4320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feld 30"/>
          <p:cNvSpPr txBox="1"/>
          <p:nvPr/>
        </p:nvSpPr>
        <p:spPr>
          <a:xfrm>
            <a:off x="3413351" y="6216620"/>
            <a:ext cx="5247014" cy="646331"/>
          </a:xfrm>
          <a:prstGeom prst="rect">
            <a:avLst/>
          </a:prstGeom>
          <a:noFill/>
        </p:spPr>
        <p:txBody>
          <a:bodyPr wrap="none" rtlCol="0">
            <a:spAutoFit/>
          </a:bodyPr>
          <a:lstStyle/>
          <a:p>
            <a:r>
              <a:rPr lang="ru-RU" b="1" dirty="0" smtClean="0">
                <a:solidFill>
                  <a:schemeClr val="bg1"/>
                </a:solidFill>
              </a:rPr>
              <a:t>Центральная идея</a:t>
            </a:r>
            <a:r>
              <a:rPr lang="de-DE" b="1" dirty="0" smtClean="0">
                <a:solidFill>
                  <a:schemeClr val="bg1"/>
                </a:solidFill>
              </a:rPr>
              <a:t> </a:t>
            </a:r>
            <a:r>
              <a:rPr lang="ru-RU" b="1" dirty="0" smtClean="0">
                <a:solidFill>
                  <a:schemeClr val="bg1"/>
                </a:solidFill>
              </a:rPr>
              <a:t>в повышении квалификации и </a:t>
            </a:r>
          </a:p>
          <a:p>
            <a:r>
              <a:rPr lang="ru-RU" b="1" dirty="0" smtClean="0">
                <a:solidFill>
                  <a:schemeClr val="bg1"/>
                </a:solidFill>
              </a:rPr>
              <a:t>проектной работе</a:t>
            </a:r>
            <a:r>
              <a:rPr lang="de-DE" b="1" dirty="0" smtClean="0">
                <a:solidFill>
                  <a:schemeClr val="bg1"/>
                </a:solidFill>
              </a:rPr>
              <a:t>: </a:t>
            </a:r>
            <a:r>
              <a:rPr lang="ru-RU" b="1" dirty="0" err="1" smtClean="0">
                <a:solidFill>
                  <a:schemeClr val="bg1"/>
                </a:solidFill>
              </a:rPr>
              <a:t>междисциплинарность</a:t>
            </a:r>
            <a:endParaRPr lang="en-GB" b="1" dirty="0">
              <a:solidFill>
                <a:schemeClr val="bg1"/>
              </a:solidFill>
            </a:endParaRPr>
          </a:p>
        </p:txBody>
      </p:sp>
    </p:spTree>
    <p:extLst>
      <p:ext uri="{BB962C8B-B14F-4D97-AF65-F5344CB8AC3E}">
        <p14:creationId xmlns:p14="http://schemas.microsoft.com/office/powerpoint/2010/main" val="43582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6" y="3807685"/>
            <a:ext cx="3791294" cy="290023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755" y="3717802"/>
            <a:ext cx="3958066" cy="3019035"/>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14" y="1232355"/>
            <a:ext cx="3428020" cy="2603225"/>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1214" y="1277804"/>
            <a:ext cx="3344180" cy="2545298"/>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1113" y="1219703"/>
            <a:ext cx="3359287" cy="2585397"/>
          </a:xfrm>
          <a:prstGeom prst="rect">
            <a:avLst/>
          </a:prstGeom>
        </p:spPr>
      </p:pic>
      <p:sp>
        <p:nvSpPr>
          <p:cNvPr id="7" name="Titel 1"/>
          <p:cNvSpPr txBox="1">
            <a:spLocks/>
          </p:cNvSpPr>
          <p:nvPr/>
        </p:nvSpPr>
        <p:spPr>
          <a:xfrm>
            <a:off x="78078" y="179338"/>
            <a:ext cx="11631168" cy="1411605"/>
          </a:xfrm>
          <a:prstGeom prst="rect">
            <a:avLst/>
          </a:prstGeom>
        </p:spPr>
        <p:txBody>
          <a:bodyPr vert="horz" lIns="91440" tIns="45720" rIns="91440" bIns="45720" rtlCol="0" anchor="t">
            <a:noAutofit/>
          </a:bodyPr>
          <a:lstStyle>
            <a:lvl1pPr algn="l" defTabSz="914400" rtl="0" eaLnBrk="1" latinLnBrk="0" hangingPunct="1">
              <a:spcBef>
                <a:spcPct val="0"/>
              </a:spcBef>
              <a:buNone/>
              <a:defRPr sz="2700" kern="1200">
                <a:solidFill>
                  <a:schemeClr val="bg1"/>
                </a:solidFill>
                <a:latin typeface="Unit Rounded Offc Medium" pitchFamily="34" charset="0"/>
                <a:ea typeface="+mj-ea"/>
                <a:cs typeface="+mj-cs"/>
              </a:defRPr>
            </a:lvl1pPr>
          </a:lstStyle>
          <a:p>
            <a:r>
              <a:rPr lang="ru-RU" sz="2600" dirty="0" smtClean="0">
                <a:latin typeface="Arial" panose="020B0604020202020204" pitchFamily="34" charset="0"/>
                <a:cs typeface="Arial" panose="020B0604020202020204" pitchFamily="34" charset="0"/>
              </a:rPr>
              <a:t>Эталоны</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упорядочивания пространства в Германии </a:t>
            </a:r>
          </a:p>
          <a:p>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основа для развития</a:t>
            </a:r>
            <a:r>
              <a:rPr lang="de-DE" sz="2600" dirty="0" smtClean="0">
                <a:latin typeface="Arial" panose="020B0604020202020204" pitchFamily="34" charset="0"/>
                <a:cs typeface="Arial" panose="020B0604020202020204" pitchFamily="34" charset="0"/>
              </a:rPr>
              <a:t> </a:t>
            </a:r>
            <a:r>
              <a:rPr lang="ru-RU" sz="2600" dirty="0" smtClean="0">
                <a:latin typeface="Arial" panose="020B0604020202020204" pitchFamily="34" charset="0"/>
                <a:cs typeface="Arial" panose="020B0604020202020204" pitchFamily="34" charset="0"/>
              </a:rPr>
              <a:t>города и сельской местности</a:t>
            </a:r>
            <a:endParaRPr lang="zh-CN" altLang="de-DE" sz="2600" dirty="0">
              <a:latin typeface="Arial" panose="020B0604020202020204" pitchFamily="34" charset="0"/>
              <a:cs typeface="Arial" panose="020B0604020202020204" pitchFamily="34" charset="0"/>
            </a:endParaRPr>
          </a:p>
        </p:txBody>
      </p:sp>
      <p:sp>
        <p:nvSpPr>
          <p:cNvPr id="8" name="Textfeld 7"/>
          <p:cNvSpPr txBox="1"/>
          <p:nvPr/>
        </p:nvSpPr>
        <p:spPr>
          <a:xfrm>
            <a:off x="7545078" y="3835580"/>
            <a:ext cx="4646922" cy="258532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ru-RU" dirty="0" smtClean="0"/>
              <a:t>Возобновляемые источники энергии и сети</a:t>
            </a:r>
            <a:endParaRPr lang="de-DE" dirty="0" smtClean="0"/>
          </a:p>
          <a:p>
            <a:pPr marL="285750" indent="-285750">
              <a:buFont typeface="Arial" panose="020B0604020202020204" pitchFamily="34" charset="0"/>
              <a:buChar char="•"/>
            </a:pPr>
            <a:r>
              <a:rPr lang="ru-RU" dirty="0" smtClean="0"/>
              <a:t>Обеспечение и услуги</a:t>
            </a:r>
            <a:endParaRPr lang="de-DE" dirty="0" smtClean="0"/>
          </a:p>
          <a:p>
            <a:pPr marL="285750" indent="-285750">
              <a:buFont typeface="Arial" panose="020B0604020202020204" pitchFamily="34" charset="0"/>
              <a:buChar char="•"/>
            </a:pPr>
            <a:r>
              <a:rPr lang="ru-RU" dirty="0" smtClean="0"/>
              <a:t>Конкуренция между городскими и сельскими регионами</a:t>
            </a:r>
            <a:endParaRPr lang="de-DE" dirty="0" smtClean="0"/>
          </a:p>
          <a:p>
            <a:pPr marL="285750" indent="-285750">
              <a:buFont typeface="Arial" panose="020B0604020202020204" pitchFamily="34" charset="0"/>
              <a:buChar char="•"/>
            </a:pPr>
            <a:r>
              <a:rPr lang="ru-RU" dirty="0" smtClean="0"/>
              <a:t>Конфликт вокруг пользования и природных ресурсов</a:t>
            </a:r>
            <a:endParaRPr lang="de-DE" dirty="0" smtClean="0"/>
          </a:p>
          <a:p>
            <a:pPr marL="285750" indent="-285750">
              <a:buFont typeface="Arial" panose="020B0604020202020204" pitchFamily="34" charset="0"/>
              <a:buChar char="•"/>
            </a:pPr>
            <a:r>
              <a:rPr lang="ru-RU" dirty="0" smtClean="0"/>
              <a:t>Изменение климата </a:t>
            </a:r>
            <a:r>
              <a:rPr lang="de-DE" dirty="0" smtClean="0"/>
              <a:t>– </a:t>
            </a:r>
            <a:r>
              <a:rPr lang="ru-RU" dirty="0" smtClean="0"/>
              <a:t>изменение рамочных условий</a:t>
            </a:r>
            <a:endParaRPr lang="en-GB" dirty="0"/>
          </a:p>
        </p:txBody>
      </p:sp>
    </p:spTree>
    <p:extLst>
      <p:ext uri="{BB962C8B-B14F-4D97-AF65-F5344CB8AC3E}">
        <p14:creationId xmlns:p14="http://schemas.microsoft.com/office/powerpoint/2010/main" val="4280577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noGrp="1"/>
          </p:cNvSpPr>
          <p:nvPr>
            <p:ph type="title"/>
          </p:nvPr>
        </p:nvSpPr>
        <p:spPr>
          <a:xfrm>
            <a:off x="2063552" y="692696"/>
            <a:ext cx="4968552" cy="576064"/>
          </a:xfrm>
          <a:prstGeom prst="rect">
            <a:avLst/>
          </a:prstGeom>
        </p:spPr>
        <p:txBody>
          <a:bodyPr vert="horz" lIns="91440" tIns="45720" rIns="91440" bIns="45720" rtlCol="0" anchor="t">
            <a:normAutofit/>
          </a:bodyPr>
          <a:lstStyle>
            <a:lvl1pPr algn="l" defTabSz="914400" rtl="0" eaLnBrk="1" latinLnBrk="0" hangingPunct="1">
              <a:spcBef>
                <a:spcPct val="0"/>
              </a:spcBef>
              <a:buNone/>
              <a:defRPr sz="2500" kern="1200">
                <a:solidFill>
                  <a:schemeClr val="bg1"/>
                </a:solidFill>
                <a:latin typeface="Unit Rounded Offc Medium" pitchFamily="34" charset="0"/>
                <a:ea typeface="+mj-ea"/>
                <a:cs typeface="+mj-cs"/>
              </a:defRPr>
            </a:lvl1pPr>
          </a:lstStyle>
          <a:p>
            <a:r>
              <a:rPr lang="ru-RU" altLang="zh-CN" sz="2600" dirty="0" smtClean="0">
                <a:latin typeface="Arial" panose="020B0604020202020204" pitchFamily="34" charset="0"/>
                <a:cs typeface="Arial" panose="020B0604020202020204" pitchFamily="34" charset="0"/>
              </a:rPr>
              <a:t>Компоненты</a:t>
            </a:r>
            <a:r>
              <a:rPr lang="de-DE" altLang="zh-CN" sz="2600" dirty="0" smtClean="0">
                <a:latin typeface="Arial" panose="020B0604020202020204" pitchFamily="34" charset="0"/>
                <a:cs typeface="Arial" panose="020B0604020202020204" pitchFamily="34" charset="0"/>
              </a:rPr>
              <a:t> </a:t>
            </a:r>
            <a:r>
              <a:rPr lang="ru-RU" altLang="zh-CN" sz="2600" dirty="0" smtClean="0">
                <a:latin typeface="Arial" panose="020B0604020202020204" pitchFamily="34" charset="0"/>
                <a:cs typeface="Arial" panose="020B0604020202020204" pitchFamily="34" charset="0"/>
              </a:rPr>
              <a:t>работы</a:t>
            </a:r>
            <a:endParaRPr lang="zh-CN" altLang="de-DE" sz="2600" dirty="0" smtClean="0">
              <a:latin typeface="Arial" panose="020B0604020202020204" pitchFamily="34" charset="0"/>
              <a:cs typeface="Arial" panose="020B0604020202020204" pitchFamily="34" charset="0"/>
            </a:endParaRPr>
          </a:p>
        </p:txBody>
      </p:sp>
      <p:sp>
        <p:nvSpPr>
          <p:cNvPr id="6" name="Textfeld 5"/>
          <p:cNvSpPr txBox="1"/>
          <p:nvPr/>
        </p:nvSpPr>
        <p:spPr>
          <a:xfrm>
            <a:off x="2063552" y="1700808"/>
            <a:ext cx="7200800" cy="4924425"/>
          </a:xfrm>
          <a:prstGeom prst="rect">
            <a:avLst/>
          </a:prstGeom>
          <a:noFill/>
        </p:spPr>
        <p:txBody>
          <a:bodyPr wrap="square" rtlCol="0">
            <a:spAutoFit/>
          </a:bodyPr>
          <a:lstStyle/>
          <a:p>
            <a:endParaRPr lang="de-DE" sz="2000" b="1" dirty="0">
              <a:solidFill>
                <a:prstClr val="black"/>
              </a:solidFill>
              <a:latin typeface="Calibri"/>
            </a:endParaRPr>
          </a:p>
          <a:p>
            <a:r>
              <a:rPr lang="ru-RU" sz="2000" b="1" dirty="0" smtClean="0">
                <a:solidFill>
                  <a:prstClr val="black"/>
                </a:solidFill>
                <a:latin typeface="Calibri"/>
              </a:rPr>
              <a:t>Целевое видение</a:t>
            </a:r>
            <a:r>
              <a:rPr lang="de-DE" sz="2000" b="1" dirty="0" smtClean="0">
                <a:solidFill>
                  <a:prstClr val="black"/>
                </a:solidFill>
                <a:latin typeface="Calibri"/>
              </a:rPr>
              <a:t>: </a:t>
            </a:r>
            <a:r>
              <a:rPr lang="ru-RU" sz="2000" b="1" dirty="0" smtClean="0">
                <a:solidFill>
                  <a:prstClr val="black"/>
                </a:solidFill>
                <a:latin typeface="Calibri"/>
              </a:rPr>
              <a:t>сельское пространство в качестве равноценного жизненного пространства в Китае</a:t>
            </a:r>
            <a:r>
              <a:rPr lang="de-DE" sz="2000" b="1" dirty="0" smtClean="0">
                <a:solidFill>
                  <a:prstClr val="black"/>
                </a:solidFill>
                <a:latin typeface="Calibri"/>
              </a:rPr>
              <a:t> </a:t>
            </a:r>
            <a:r>
              <a:rPr lang="de-DE" sz="2000" b="1" dirty="0">
                <a:solidFill>
                  <a:prstClr val="black"/>
                </a:solidFill>
                <a:latin typeface="Calibri"/>
              </a:rPr>
              <a:t>– </a:t>
            </a:r>
            <a:r>
              <a:rPr lang="ru-RU" sz="2000" b="1" dirty="0" smtClean="0">
                <a:solidFill>
                  <a:prstClr val="black"/>
                </a:solidFill>
                <a:latin typeface="Calibri"/>
              </a:rPr>
              <a:t>борьба с бедностью и создание добавленной стоимости</a:t>
            </a:r>
            <a:endParaRPr lang="de-DE" sz="2000" b="1" dirty="0">
              <a:solidFill>
                <a:prstClr val="black"/>
              </a:solidFill>
              <a:latin typeface="Calibri"/>
            </a:endParaRPr>
          </a:p>
          <a:p>
            <a:endParaRPr lang="de-DE" sz="2000" dirty="0">
              <a:solidFill>
                <a:prstClr val="black"/>
              </a:solidFill>
              <a:latin typeface="Calibri"/>
            </a:endParaRPr>
          </a:p>
          <a:p>
            <a:r>
              <a:rPr lang="ru-RU" sz="2000" dirty="0" smtClean="0">
                <a:solidFill>
                  <a:prstClr val="black"/>
                </a:solidFill>
                <a:latin typeface="Calibri"/>
              </a:rPr>
              <a:t>Основы планирования</a:t>
            </a:r>
            <a:endParaRPr lang="de-DE" sz="2000" dirty="0">
              <a:solidFill>
                <a:prstClr val="black"/>
              </a:solidFill>
              <a:latin typeface="Calibri"/>
            </a:endParaRPr>
          </a:p>
          <a:p>
            <a:pPr marL="342900" indent="-342900">
              <a:buFont typeface="Arial" panose="020B0604020202020204" pitchFamily="34" charset="0"/>
              <a:buChar char="•"/>
            </a:pPr>
            <a:r>
              <a:rPr lang="ru-RU" sz="2000" dirty="0" smtClean="0">
                <a:solidFill>
                  <a:prstClr val="black"/>
                </a:solidFill>
                <a:latin typeface="Calibri"/>
              </a:rPr>
              <a:t>Упорядочивание пространства и инструменты упорядочивания пространства</a:t>
            </a:r>
            <a:endParaRPr lang="de-DE" sz="2000" dirty="0">
              <a:solidFill>
                <a:prstClr val="black"/>
              </a:solidFill>
              <a:latin typeface="Calibri"/>
            </a:endParaRPr>
          </a:p>
          <a:p>
            <a:pPr marL="285750" indent="-285750">
              <a:buFont typeface="Arial" panose="020B0604020202020204" pitchFamily="34" charset="0"/>
              <a:buChar char="•"/>
            </a:pPr>
            <a:endParaRPr lang="de-DE" sz="2000" dirty="0">
              <a:solidFill>
                <a:prstClr val="black"/>
              </a:solidFill>
              <a:latin typeface="Calibri"/>
            </a:endParaRPr>
          </a:p>
          <a:p>
            <a:r>
              <a:rPr lang="ru-RU" sz="2000" dirty="0" smtClean="0">
                <a:solidFill>
                  <a:prstClr val="black"/>
                </a:solidFill>
                <a:latin typeface="Calibri"/>
              </a:rPr>
              <a:t>Инструменты реализации</a:t>
            </a:r>
            <a:endParaRPr lang="de-DE" sz="2000" dirty="0">
              <a:solidFill>
                <a:prstClr val="black"/>
              </a:solidFill>
              <a:latin typeface="Calibri"/>
            </a:endParaRPr>
          </a:p>
          <a:p>
            <a:pPr marL="285750" indent="-285750">
              <a:buFont typeface="Arial" panose="020B0604020202020204" pitchFamily="34" charset="0"/>
              <a:buChar char="•"/>
            </a:pPr>
            <a:r>
              <a:rPr lang="ru-RU" sz="2000" dirty="0" smtClean="0">
                <a:solidFill>
                  <a:prstClr val="black"/>
                </a:solidFill>
                <a:latin typeface="Calibri"/>
              </a:rPr>
              <a:t>Консолидация земель</a:t>
            </a:r>
            <a:endParaRPr lang="de-DE" sz="2000" dirty="0">
              <a:solidFill>
                <a:prstClr val="black"/>
              </a:solidFill>
              <a:latin typeface="Calibri"/>
            </a:endParaRPr>
          </a:p>
          <a:p>
            <a:pPr marL="285750" indent="-285750">
              <a:buFont typeface="Arial" panose="020B0604020202020204" pitchFamily="34" charset="0"/>
              <a:buChar char="•"/>
            </a:pPr>
            <a:r>
              <a:rPr lang="ru-RU" sz="2000" dirty="0" smtClean="0">
                <a:solidFill>
                  <a:prstClr val="black"/>
                </a:solidFill>
                <a:latin typeface="Calibri"/>
              </a:rPr>
              <a:t>Обновление сел</a:t>
            </a:r>
            <a:endParaRPr lang="de-DE" sz="2000" dirty="0">
              <a:solidFill>
                <a:prstClr val="black"/>
              </a:solidFill>
              <a:latin typeface="Calibri"/>
            </a:endParaRPr>
          </a:p>
          <a:p>
            <a:pPr marL="285750" indent="-285750">
              <a:buFont typeface="Arial" panose="020B0604020202020204" pitchFamily="34" charset="0"/>
              <a:buChar char="•"/>
            </a:pPr>
            <a:r>
              <a:rPr lang="ru-RU" sz="2000" dirty="0" smtClean="0">
                <a:solidFill>
                  <a:prstClr val="black"/>
                </a:solidFill>
                <a:latin typeface="Calibri"/>
              </a:rPr>
              <a:t>Региональное развитие сельской местности</a:t>
            </a:r>
            <a:endParaRPr lang="de-DE" sz="2000" dirty="0">
              <a:solidFill>
                <a:prstClr val="black"/>
              </a:solidFill>
              <a:latin typeface="Calibri"/>
            </a:endParaRPr>
          </a:p>
          <a:p>
            <a:pPr marL="285750" indent="-285750">
              <a:buFont typeface="Arial" panose="020B0604020202020204" pitchFamily="34" charset="0"/>
              <a:buChar char="•"/>
            </a:pPr>
            <a:endParaRPr lang="de-DE" dirty="0">
              <a:solidFill>
                <a:prstClr val="black"/>
              </a:solidFill>
              <a:latin typeface="Calibri"/>
            </a:endParaRPr>
          </a:p>
          <a:p>
            <a:pPr marL="285750" indent="-285750">
              <a:buFont typeface="Arial" panose="020B0604020202020204" pitchFamily="34" charset="0"/>
              <a:buChar char="•"/>
            </a:pPr>
            <a:endParaRPr lang="de-DE" dirty="0">
              <a:solidFill>
                <a:prstClr val="black"/>
              </a:solidFill>
              <a:latin typeface="Calibri"/>
            </a:endParaRPr>
          </a:p>
          <a:p>
            <a:pPr marL="285750" indent="-285750">
              <a:buFont typeface="Arial" panose="020B0604020202020204" pitchFamily="34" charset="0"/>
              <a:buChar char="•"/>
            </a:pPr>
            <a:endParaRPr lang="de-DE" dirty="0">
              <a:solidFill>
                <a:prstClr val="black"/>
              </a:solidFill>
              <a:latin typeface="Calibri"/>
            </a:endParaRPr>
          </a:p>
        </p:txBody>
      </p:sp>
    </p:spTree>
    <p:extLst>
      <p:ext uri="{BB962C8B-B14F-4D97-AF65-F5344CB8AC3E}">
        <p14:creationId xmlns:p14="http://schemas.microsoft.com/office/powerpoint/2010/main" val="3461266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HSS_Powerpoint_FolienMaster_IIZ">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2703</Words>
  <Application>Microsoft Office PowerPoint</Application>
  <PresentationFormat>Широкоэкранный</PresentationFormat>
  <Paragraphs>476</Paragraphs>
  <Slides>41</Slides>
  <Notes>16</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2</vt:i4>
      </vt:variant>
      <vt:variant>
        <vt:lpstr>Заголовки слайдов</vt:lpstr>
      </vt:variant>
      <vt:variant>
        <vt:i4>41</vt:i4>
      </vt:variant>
    </vt:vector>
  </HeadingPairs>
  <TitlesOfParts>
    <vt:vector size="56" baseType="lpstr">
      <vt:lpstr>微软雅黑</vt:lpstr>
      <vt:lpstr>宋体</vt:lpstr>
      <vt:lpstr>宋体</vt:lpstr>
      <vt:lpstr>Arial</vt:lpstr>
      <vt:lpstr>Arial Narrow</vt:lpstr>
      <vt:lpstr>Calibri</vt:lpstr>
      <vt:lpstr>Calibri-Bold</vt:lpstr>
      <vt:lpstr>Helvetica Neue</vt:lpstr>
      <vt:lpstr>Times New Roman</vt:lpstr>
      <vt:lpstr>Unit Rounded Offc</vt:lpstr>
      <vt:lpstr>Unit Rounded Offc Medium</vt:lpstr>
      <vt:lpstr>Wingdings</vt:lpstr>
      <vt:lpstr>HSS_Powerpoint_FolienMaster_IIZ</vt:lpstr>
      <vt:lpstr>Arbeitsblatt</vt:lpstr>
      <vt:lpstr>Excel.Sheet.8</vt:lpstr>
      <vt:lpstr>Презентация PowerPoint</vt:lpstr>
      <vt:lpstr>Презентация PowerPoint</vt:lpstr>
      <vt:lpstr>Места проведения проектов</vt:lpstr>
      <vt:lpstr>Презентация PowerPoint</vt:lpstr>
      <vt:lpstr>Презентация PowerPoint</vt:lpstr>
      <vt:lpstr>Основная идея: равенство шансов – вклад в демократизацию</vt:lpstr>
      <vt:lpstr>Презентация PowerPoint</vt:lpstr>
      <vt:lpstr>Презентация PowerPoint</vt:lpstr>
      <vt:lpstr>Компоненты работы</vt:lpstr>
      <vt:lpstr>Вызовы в области политики землевладения</vt:lpstr>
      <vt:lpstr>Ключевые проблемы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Эталон партиципации (участия граждан) – центральный элемент пилотных проектов</vt:lpstr>
      <vt:lpstr>Презентация PowerPoint</vt:lpstr>
      <vt:lpstr>Презентация PowerPoint</vt:lpstr>
      <vt:lpstr>Презентация PowerPoint</vt:lpstr>
      <vt:lpstr>Критические факторы успеха – результат всех пилотных проектов</vt:lpstr>
      <vt:lpstr>Пилотный проект ФХЗ  в провинции Сычуань, Китай</vt:lpstr>
      <vt:lpstr>Презентация PowerPoint</vt:lpstr>
      <vt:lpstr>Презентация PowerPoint</vt:lpstr>
      <vt:lpstr>Презентация PowerPoint</vt:lpstr>
      <vt:lpstr>Презентация PowerPoint</vt:lpstr>
      <vt:lpstr>Презентация PowerPoint</vt:lpstr>
      <vt:lpstr>03 Роль ФХЗ в подготовке и повышении квалификации      на местах и в Германии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Структура партнеров – для обеспечения подхода и передачи знаний – 2018+</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Fahria</dc:creator>
  <cp:lastModifiedBy>DESKOP</cp:lastModifiedBy>
  <cp:revision>155</cp:revision>
  <dcterms:created xsi:type="dcterms:W3CDTF">2018-11-01T13:02:44Z</dcterms:created>
  <dcterms:modified xsi:type="dcterms:W3CDTF">2018-12-05T02:45:38Z</dcterms:modified>
</cp:coreProperties>
</file>