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371" r:id="rId3"/>
    <p:sldId id="2372" r:id="rId4"/>
    <p:sldId id="2373" r:id="rId5"/>
    <p:sldId id="310" r:id="rId6"/>
    <p:sldId id="311" r:id="rId7"/>
    <p:sldId id="257" r:id="rId8"/>
    <p:sldId id="258" r:id="rId9"/>
    <p:sldId id="2374" r:id="rId10"/>
    <p:sldId id="23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3F77-A35B-4F34-81CA-D9F29733BD16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09ECE-46F5-4C25-9534-9A01E6F10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2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GB" sz="1900" b="1" dirty="0"/>
              <a:t>THE RESULTS CHAIN</a:t>
            </a:r>
          </a:p>
          <a:p>
            <a:endParaRPr lang="en-GB" b="1" u="none" dirty="0"/>
          </a:p>
          <a:p>
            <a:r>
              <a:rPr lang="en-GB" b="0" i="1" u="none" dirty="0"/>
              <a:t>Explain the results chain</a:t>
            </a:r>
            <a:r>
              <a:rPr lang="en-GB" b="0" i="1" u="none" baseline="0" dirty="0"/>
              <a:t> from bottom up (from inputs to activities, to outputs, to outcomes, and to impact).</a:t>
            </a:r>
          </a:p>
          <a:p>
            <a:endParaRPr lang="en-GB" b="0" i="1" u="none" baseline="0" dirty="0"/>
          </a:p>
          <a:p>
            <a:r>
              <a:rPr lang="en-GB" b="1" i="0" u="none" baseline="0" dirty="0"/>
              <a:t>INPUT</a:t>
            </a:r>
          </a:p>
          <a:p>
            <a:endParaRPr lang="en-GB" b="1" i="0" u="none" baseline="0" dirty="0"/>
          </a:p>
          <a:p>
            <a:r>
              <a:rPr lang="en-GB" b="0" i="0" u="none" baseline="0" dirty="0"/>
              <a:t>Generally, inputs are the multiple </a:t>
            </a:r>
            <a:r>
              <a:rPr lang="en-GB" b="1" dirty="0">
                <a:solidFill>
                  <a:srgbClr val="000000"/>
                </a:solidFill>
              </a:rPr>
              <a:t>resources </a:t>
            </a:r>
            <a:r>
              <a:rPr lang="en-GB" dirty="0">
                <a:solidFill>
                  <a:srgbClr val="000000"/>
                </a:solidFill>
              </a:rPr>
              <a:t>needed to carry out activities. </a:t>
            </a:r>
          </a:p>
          <a:p>
            <a:pPr defTabSz="896087">
              <a:defRPr/>
            </a:pPr>
            <a:endParaRPr lang="en-GB" dirty="0">
              <a:solidFill>
                <a:srgbClr val="000000"/>
              </a:solidFill>
            </a:endParaRPr>
          </a:p>
          <a:p>
            <a:pPr defTabSz="896087">
              <a:defRPr/>
            </a:pPr>
            <a:r>
              <a:rPr lang="en-GB" dirty="0">
                <a:solidFill>
                  <a:srgbClr val="000000"/>
                </a:solidFill>
              </a:rPr>
              <a:t>Some distinguish between inputs in the form of money, staff time, material, infrastructure, etc. Ultimately, it boils down to financial resources, from which all other resources can be obtained.</a:t>
            </a:r>
          </a:p>
          <a:p>
            <a:pPr defTabSz="896087">
              <a:defRPr/>
            </a:pPr>
            <a:endParaRPr lang="en-GB" dirty="0">
              <a:solidFill>
                <a:srgbClr val="000000"/>
              </a:solidFill>
            </a:endParaRPr>
          </a:p>
          <a:p>
            <a:pPr defTabSz="896087">
              <a:defRPr/>
            </a:pPr>
            <a:r>
              <a:rPr lang="en-GB" b="1" i="0" u="none" baseline="0" dirty="0"/>
              <a:t>ACTIVITIES</a:t>
            </a:r>
          </a:p>
          <a:p>
            <a:endParaRPr lang="en-GB" b="0" i="1" u="none" baseline="0" dirty="0"/>
          </a:p>
          <a:p>
            <a:r>
              <a:rPr lang="en-GB" b="0" i="0" u="none" baseline="0" dirty="0"/>
              <a:t>Activities are </a:t>
            </a:r>
            <a:r>
              <a:rPr lang="en-GB" dirty="0">
                <a:solidFill>
                  <a:srgbClr val="000000"/>
                </a:solidFill>
              </a:rPr>
              <a:t>actions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taken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to transform inputs into outputs. Usually, a programme or project carries out a large number of different activities.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pPr defTabSz="896087">
              <a:defRPr/>
            </a:pPr>
            <a:r>
              <a:rPr lang="en-GB" b="1" i="0" u="none" baseline="0" dirty="0"/>
              <a:t>OUTPUTS</a:t>
            </a:r>
          </a:p>
          <a:p>
            <a:pPr defTabSz="896087">
              <a:defRPr/>
            </a:pPr>
            <a:endParaRPr lang="en-GB" b="1" i="0" u="none" baseline="0" dirty="0"/>
          </a:p>
          <a:p>
            <a:pPr defTabSz="896087">
              <a:defRPr/>
            </a:pPr>
            <a:r>
              <a:rPr lang="en-GB" b="0" i="0" u="none" baseline="0" dirty="0"/>
              <a:t>An output of a programme or project is delivered if a 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group of people or an organization has improved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capacities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abilities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skills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systems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, or if something is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created, built or repaired. 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 Outputs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 achieved as a direct result of UN support.</a:t>
            </a:r>
          </a:p>
          <a:p>
            <a:pPr defTabSz="896087">
              <a:defRPr/>
            </a:pP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  <a:p>
            <a:pPr defTabSz="896087">
              <a:defRPr/>
            </a:pP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Outputs are </a:t>
            </a:r>
            <a:r>
              <a:rPr lang="en-GB" dirty="0">
                <a:solidFill>
                  <a:srgbClr val="000000"/>
                </a:solidFill>
              </a:rPr>
              <a:t>typically the result of a number of completed </a:t>
            </a:r>
            <a:r>
              <a:rPr lang="en-GB" b="1" dirty="0">
                <a:solidFill>
                  <a:srgbClr val="000000"/>
                </a:solidFill>
              </a:rPr>
              <a:t>activities</a:t>
            </a:r>
            <a:r>
              <a:rPr lang="en-GB" dirty="0">
                <a:solidFill>
                  <a:srgbClr val="000000"/>
                </a:solidFill>
              </a:rPr>
              <a:t>. </a:t>
            </a:r>
          </a:p>
          <a:p>
            <a:pPr defTabSz="896087">
              <a:defRPr/>
            </a:pPr>
            <a:endParaRPr lang="en-GB" dirty="0">
              <a:solidFill>
                <a:srgbClr val="000000"/>
              </a:solidFill>
            </a:endParaRPr>
          </a:p>
          <a:p>
            <a:pPr defTabSz="896087">
              <a:defRPr/>
            </a:pP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Outputs are delivered </a:t>
            </a:r>
            <a:r>
              <a:rPr lang="en-US" b="1" dirty="0">
                <a:solidFill>
                  <a:schemeClr val="accent2"/>
                </a:solidFill>
              </a:rPr>
              <a:t>during </a:t>
            </a:r>
            <a:r>
              <a:rPr lang="en-US" dirty="0">
                <a:solidFill>
                  <a:schemeClr val="accent2"/>
                </a:solidFill>
              </a:rPr>
              <a:t>the implementation of a programme or project.</a:t>
            </a:r>
            <a:endParaRPr lang="en-GB" b="0" i="1" u="none" baseline="0" dirty="0"/>
          </a:p>
          <a:p>
            <a:pPr defTabSz="896087">
              <a:defRPr/>
            </a:pP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  <a:p>
            <a:pPr defTabSz="896087">
              <a:defRPr/>
            </a:pP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A feature that distinguishes outputs from outcomes (the more ‘distant’ results) is that they are still </a:t>
            </a: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largely</a:t>
            </a:r>
            <a:r>
              <a:rPr lang="en-GB" b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GB" dirty="0">
                <a:solidFill>
                  <a:srgbClr val="C00000"/>
                </a:solidFill>
              </a:rPr>
              <a:t>under the </a:t>
            </a:r>
            <a:r>
              <a:rPr lang="en-GB" b="1" dirty="0">
                <a:solidFill>
                  <a:srgbClr val="C00000"/>
                </a:solidFill>
              </a:rPr>
              <a:t>control</a:t>
            </a:r>
            <a:r>
              <a:rPr lang="en-GB" b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of 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UN and its partners. This means that if UN</a:t>
            </a:r>
            <a:r>
              <a:rPr lang="en-US" baseline="0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and its partners have the resources and the time to deliver a certain output, they can to a large extent guarantee that the output will be delivered. In turn, they are also fully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responsible 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for the output.</a:t>
            </a:r>
          </a:p>
          <a:p>
            <a:pPr defTabSz="896087">
              <a:defRPr/>
            </a:pP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  <a:p>
            <a:pPr defTabSz="896087">
              <a:defRPr/>
            </a:pPr>
            <a:r>
              <a:rPr lang="en-GB" b="1" i="0" u="none" baseline="0" dirty="0"/>
              <a:t>OUTCOME</a:t>
            </a:r>
          </a:p>
          <a:p>
            <a:pPr defTabSz="896087">
              <a:defRPr/>
            </a:pPr>
            <a:endParaRPr lang="en-GB" b="1" i="0" u="none" baseline="0" dirty="0"/>
          </a:p>
          <a:p>
            <a:pPr defTabSz="896087">
              <a:defRPr/>
            </a:pPr>
            <a:r>
              <a:rPr lang="en-GB" b="0" i="0" u="none" baseline="0" dirty="0"/>
              <a:t>An outcome of a programme or project is a result that reflects the way </a:t>
            </a:r>
            <a:r>
              <a:rPr lang="en-GB" b="1" dirty="0">
                <a:solidFill>
                  <a:srgbClr val="000000"/>
                </a:solidFill>
              </a:rPr>
              <a:t>institutions or people do </a:t>
            </a:r>
          </a:p>
          <a:p>
            <a:pPr defTabSz="896087">
              <a:defRPr/>
            </a:pPr>
            <a:endParaRPr lang="en-GB" b="1" dirty="0">
              <a:solidFill>
                <a:srgbClr val="000000"/>
              </a:solidFill>
            </a:endParaRPr>
          </a:p>
          <a:p>
            <a:pPr defTabSz="896087">
              <a:defRPr/>
            </a:pPr>
            <a:r>
              <a:rPr lang="en-GB" b="1" dirty="0">
                <a:solidFill>
                  <a:srgbClr val="000000"/>
                </a:solidFill>
              </a:rPr>
              <a:t>	a) something differently</a:t>
            </a:r>
            <a:r>
              <a:rPr lang="en-GB" dirty="0">
                <a:solidFill>
                  <a:srgbClr val="000000"/>
                </a:solidFill>
              </a:rPr>
              <a:t>  (</a:t>
            </a:r>
            <a:r>
              <a:rPr lang="en-GB" i="1" dirty="0">
                <a:solidFill>
                  <a:srgbClr val="000000"/>
                </a:solidFill>
              </a:rPr>
              <a:t>behavioural change</a:t>
            </a:r>
            <a:r>
              <a:rPr lang="en-GB" dirty="0">
                <a:solidFill>
                  <a:srgbClr val="000000"/>
                </a:solidFill>
              </a:rPr>
              <a:t>) or </a:t>
            </a:r>
          </a:p>
          <a:p>
            <a:pPr defTabSz="896087">
              <a:defRPr/>
            </a:pPr>
            <a:r>
              <a:rPr lang="en-GB" b="1" dirty="0">
                <a:solidFill>
                  <a:srgbClr val="000000"/>
                </a:solidFill>
              </a:rPr>
              <a:t>	b) something better </a:t>
            </a:r>
            <a:r>
              <a:rPr lang="en-GB" dirty="0">
                <a:solidFill>
                  <a:srgbClr val="000000"/>
                </a:solidFill>
              </a:rPr>
              <a:t>(</a:t>
            </a:r>
            <a:r>
              <a:rPr lang="en-GB" i="1" dirty="0">
                <a:solidFill>
                  <a:srgbClr val="000000"/>
                </a:solidFill>
              </a:rPr>
              <a:t>change in performance)</a:t>
            </a:r>
          </a:p>
          <a:p>
            <a:pPr defTabSz="896087">
              <a:defRPr/>
            </a:pPr>
            <a:endParaRPr lang="en-GB" i="1" dirty="0">
              <a:solidFill>
                <a:srgbClr val="000000"/>
              </a:solidFill>
            </a:endParaRPr>
          </a:p>
          <a:p>
            <a:pPr defTabSz="896087">
              <a:defRPr/>
            </a:pPr>
            <a:r>
              <a:rPr lang="en-GB" dirty="0">
                <a:solidFill>
                  <a:srgbClr val="000000"/>
                </a:solidFill>
              </a:rPr>
              <a:t>The key difference is that, unlike outputs (which UN Women can control), UN Women have </a:t>
            </a:r>
            <a:r>
              <a:rPr lang="en-GB" b="1" dirty="0">
                <a:solidFill>
                  <a:srgbClr val="C00000"/>
                </a:solidFill>
              </a:rPr>
              <a:t>influence</a:t>
            </a:r>
            <a:r>
              <a:rPr lang="en-GB" b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over achieving an outcome, but achieving the outcome</a:t>
            </a:r>
            <a:r>
              <a:rPr lang="en-GB" baseline="0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ultimately goes beyond UN Women’s </a:t>
            </a:r>
            <a:r>
              <a:rPr lang="en-GB" b="1" dirty="0">
                <a:solidFill>
                  <a:schemeClr val="accent5">
                    <a:lumMod val="10000"/>
                  </a:schemeClr>
                </a:solidFill>
              </a:rPr>
              <a:t>control</a:t>
            </a: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.</a:t>
            </a:r>
          </a:p>
          <a:p>
            <a:pPr defTabSz="896087">
              <a:defRPr/>
            </a:pPr>
            <a:endParaRPr lang="en-GB" dirty="0">
              <a:solidFill>
                <a:schemeClr val="accent5">
                  <a:lumMod val="10000"/>
                </a:schemeClr>
              </a:solidFill>
            </a:endParaRPr>
          </a:p>
          <a:p>
            <a:pPr defTabSz="896087">
              <a:defRPr/>
            </a:pP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However, if properly defined (and not too high-level), the outcome should still be realistically,</a:t>
            </a:r>
            <a:r>
              <a:rPr lang="en-GB" baseline="0" dirty="0">
                <a:solidFill>
                  <a:schemeClr val="accent5">
                    <a:lumMod val="10000"/>
                  </a:schemeClr>
                </a:solidFill>
              </a:rPr>
              <a:t> and 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outcomes are typically achieved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at the end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 or even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after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 a project or programme has been implemented.</a:t>
            </a:r>
            <a:endParaRPr lang="en-GB" b="0" i="1" u="none" baseline="0" dirty="0"/>
          </a:p>
          <a:p>
            <a:endParaRPr lang="en-GB" b="0" i="1" u="none" baseline="0" dirty="0"/>
          </a:p>
          <a:p>
            <a:pPr defTabSz="896087">
              <a:defRPr/>
            </a:pPr>
            <a:r>
              <a:rPr lang="en-GB" b="1" i="0" u="none" baseline="0" dirty="0"/>
              <a:t>IMPACT</a:t>
            </a:r>
          </a:p>
          <a:p>
            <a:pPr defTabSz="896087">
              <a:defRPr/>
            </a:pPr>
            <a:endParaRPr lang="en-GB" b="1" dirty="0">
              <a:solidFill>
                <a:schemeClr val="accent5">
                  <a:lumMod val="10000"/>
                </a:schemeClr>
              </a:solidFill>
            </a:endParaRPr>
          </a:p>
          <a:p>
            <a:pPr defTabSz="896087">
              <a:defRPr/>
            </a:pP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Impact is a description of</a:t>
            </a:r>
            <a:r>
              <a:rPr lang="en-US" u="sng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the </a:t>
            </a:r>
            <a:r>
              <a:rPr lang="en-US" b="1" dirty="0">
                <a:solidFill>
                  <a:srgbClr val="000000"/>
                </a:solidFill>
              </a:rPr>
              <a:t>long-term effect</a:t>
            </a:r>
            <a:r>
              <a:rPr lang="en-US" b="1" u="sng" dirty="0">
                <a:solidFill>
                  <a:srgbClr val="000000"/>
                </a:solidFill>
              </a:rPr>
              <a:t>(s)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of a UN Women programme or project. It implies a change in people’s lives. Impact typically relates to </a:t>
            </a:r>
            <a:r>
              <a:rPr lang="en-US" b="1" dirty="0">
                <a:solidFill>
                  <a:srgbClr val="000000"/>
                </a:solidFill>
              </a:rPr>
              <a:t>economic, social, cultural, institutional,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environmental, technological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changes in the lives of a target population.</a:t>
            </a:r>
          </a:p>
          <a:p>
            <a:pPr defTabSz="896087">
              <a:defRPr/>
            </a:pPr>
            <a:endParaRPr lang="en-US" dirty="0">
              <a:solidFill>
                <a:srgbClr val="000000"/>
              </a:solidFill>
            </a:endParaRPr>
          </a:p>
          <a:p>
            <a:pPr defTabSz="896087">
              <a:defRPr/>
            </a:pPr>
            <a:r>
              <a:rPr lang="en-US" dirty="0">
                <a:solidFill>
                  <a:srgbClr val="000000"/>
                </a:solidFill>
              </a:rPr>
              <a:t>An impact is often related to the Millennium/Sustainable Development Goals, internationally agreed development goals, national development goals (as well as human rights enshrined in constitutions), and national commitments to international conventions and treaties like the CEDAW.</a:t>
            </a:r>
          </a:p>
          <a:p>
            <a:pPr defTabSz="896087">
              <a:defRPr/>
            </a:pPr>
            <a:endParaRPr lang="en-US" dirty="0">
              <a:solidFill>
                <a:srgbClr val="000000"/>
              </a:solidFill>
            </a:endParaRPr>
          </a:p>
          <a:p>
            <a:pPr defTabSz="896087">
              <a:defRPr/>
            </a:pPr>
            <a:r>
              <a:rPr lang="en-US" dirty="0">
                <a:solidFill>
                  <a:srgbClr val="000000"/>
                </a:solidFill>
              </a:rPr>
              <a:t>Impact is typically much </a:t>
            </a:r>
            <a:r>
              <a:rPr lang="en-US" b="1" dirty="0">
                <a:solidFill>
                  <a:srgbClr val="000000"/>
                </a:solidFill>
              </a:rPr>
              <a:t>broader </a:t>
            </a:r>
            <a:r>
              <a:rPr lang="en-US" dirty="0">
                <a:solidFill>
                  <a:srgbClr val="000000"/>
                </a:solidFill>
              </a:rPr>
              <a:t>than the programme or project. Usually, we can establish no more than the extent to which a programme or project </a:t>
            </a:r>
            <a:r>
              <a:rPr lang="en-US" b="1" dirty="0">
                <a:solidFill>
                  <a:srgbClr val="000000"/>
                </a:solidFill>
              </a:rPr>
              <a:t>contributes </a:t>
            </a:r>
            <a:r>
              <a:rPr lang="en-US" dirty="0">
                <a:solidFill>
                  <a:srgbClr val="000000"/>
                </a:solidFill>
              </a:rPr>
              <a:t>to an impact. </a:t>
            </a:r>
          </a:p>
          <a:p>
            <a:pPr defTabSz="896087">
              <a:defRPr/>
            </a:pP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defTabSz="896087">
              <a:defRPr/>
            </a:pPr>
            <a:r>
              <a:rPr lang="en-US" dirty="0">
                <a:solidFill>
                  <a:srgbClr val="000000"/>
                </a:solidFill>
              </a:rPr>
              <a:t>An impact is typically detectable only </a:t>
            </a:r>
            <a:r>
              <a:rPr lang="en-US" b="1" dirty="0">
                <a:solidFill>
                  <a:schemeClr val="accent2"/>
                </a:solidFill>
              </a:rPr>
              <a:t>2- 5 years after </a:t>
            </a:r>
            <a:r>
              <a:rPr lang="en-US" dirty="0">
                <a:solidFill>
                  <a:schemeClr val="accent2"/>
                </a:solidFill>
              </a:rPr>
              <a:t>an intervention ends.</a:t>
            </a:r>
          </a:p>
          <a:p>
            <a:pPr defTabSz="896087">
              <a:defRPr/>
            </a:pPr>
            <a:endParaRPr lang="en-US" dirty="0">
              <a:solidFill>
                <a:schemeClr val="accent2"/>
              </a:solidFill>
            </a:endParaRPr>
          </a:p>
          <a:p>
            <a:pPr defTabSz="896087">
              <a:defRPr/>
            </a:pPr>
            <a:r>
              <a:rPr lang="en-GB" b="1" i="0" u="none" baseline="0" dirty="0"/>
              <a:t>RESULTS</a:t>
            </a:r>
            <a:endParaRPr lang="en-US" dirty="0">
              <a:solidFill>
                <a:schemeClr val="accent2"/>
              </a:solidFill>
            </a:endParaRPr>
          </a:p>
          <a:p>
            <a:endParaRPr lang="en-GB" b="0" i="1" u="none" baseline="0" dirty="0"/>
          </a:p>
          <a:p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This leads us to a definition of results: The UN defines ‘results’ as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outputs, outcomes and impact.  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And most importantly, results are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NOT inputs or activities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.</a:t>
            </a:r>
            <a:endParaRPr lang="en-GB" b="0" i="1" u="none" baseline="0" dirty="0"/>
          </a:p>
          <a:p>
            <a:endParaRPr lang="en-GB" b="0" i="1" u="none" baseline="0" dirty="0"/>
          </a:p>
          <a:p>
            <a:r>
              <a:rPr lang="en-GB" b="0" i="1" u="none" dirty="0"/>
              <a:t>------------------------------------------------------</a:t>
            </a:r>
          </a:p>
          <a:p>
            <a:endParaRPr lang="en-GB" b="1" u="none" dirty="0"/>
          </a:p>
          <a:p>
            <a:r>
              <a:rPr lang="en-GB" b="0" i="1" u="none" dirty="0"/>
              <a:t>This</a:t>
            </a:r>
            <a:r>
              <a:rPr lang="en-GB" b="0" i="1" u="none" baseline="0" dirty="0"/>
              <a:t> is a key slide in the module. It is recommended to make copies of this key slide and hand them out for reference throughout the remaining module.</a:t>
            </a:r>
          </a:p>
          <a:p>
            <a:endParaRPr lang="en-GB" b="0" i="1" u="none" baseline="0" dirty="0"/>
          </a:p>
          <a:p>
            <a:r>
              <a:rPr lang="en-GB" b="0" i="1" u="none" baseline="0" dirty="0"/>
              <a:t>Take as much time as required to discuss the graph, answer questions, etc. to ensure that participants have a clear understanding of the different elements in the results chain. </a:t>
            </a:r>
          </a:p>
          <a:p>
            <a:pPr eaLnBrk="1" hangingPunct="1"/>
            <a:endParaRPr lang="en-US" dirty="0"/>
          </a:p>
          <a:p>
            <a:pPr marL="448044" indent="-448044" defTabSz="896087">
              <a:defRPr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defTabSz="8793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8F6F61F-D4AF-4099-A62B-9F3B84D146B2}" type="slidenum">
              <a:rPr lang="en-GB" sz="1700">
                <a:solidFill>
                  <a:prstClr val="black"/>
                </a:solidFill>
                <a:latin typeface="Arial"/>
              </a:rPr>
              <a:pPr algn="l" defTabSz="87937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GB" sz="17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9879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1900" b="1" dirty="0"/>
              <a:t>THE RESULTS CHAIN: EXAMPLE OF </a:t>
            </a:r>
            <a:r>
              <a:rPr lang="en-GB" sz="1900" b="1" dirty="0" err="1"/>
              <a:t>RBM</a:t>
            </a:r>
            <a:r>
              <a:rPr lang="en-GB" sz="1900" b="1" dirty="0"/>
              <a:t> TRAINING</a:t>
            </a:r>
          </a:p>
          <a:p>
            <a:endParaRPr lang="en-GB" b="1" u="none" dirty="0"/>
          </a:p>
          <a:p>
            <a:pPr defTabSz="896087">
              <a:defRPr/>
            </a:pPr>
            <a:r>
              <a:rPr lang="en-GB" dirty="0">
                <a:solidFill>
                  <a:srgbClr val="000000"/>
                </a:solidFill>
              </a:rPr>
              <a:t>Let us take </a:t>
            </a:r>
            <a:r>
              <a:rPr lang="en-GB" b="1" dirty="0">
                <a:solidFill>
                  <a:srgbClr val="000000"/>
                </a:solidFill>
              </a:rPr>
              <a:t>this RBM training as an example</a:t>
            </a:r>
            <a:r>
              <a:rPr lang="en-GB" dirty="0">
                <a:solidFill>
                  <a:srgbClr val="000000"/>
                </a:solidFill>
              </a:rPr>
              <a:t>.  </a:t>
            </a:r>
            <a:r>
              <a:rPr lang="en-GB" b="1" dirty="0">
                <a:solidFill>
                  <a:srgbClr val="000000"/>
                </a:solidFill>
              </a:rPr>
              <a:t>How would a results chain for this training look?</a:t>
            </a:r>
          </a:p>
          <a:p>
            <a:pPr defTabSz="896087">
              <a:defRPr/>
            </a:pPr>
            <a:endParaRPr lang="en-GB" b="1" dirty="0">
              <a:solidFill>
                <a:srgbClr val="000000"/>
              </a:solidFill>
            </a:endParaRPr>
          </a:p>
          <a:p>
            <a:pPr defTabSz="896087">
              <a:defRPr/>
            </a:pPr>
            <a:r>
              <a:rPr lang="en-GB" i="1" dirty="0">
                <a:solidFill>
                  <a:srgbClr val="000000"/>
                </a:solidFill>
              </a:rPr>
              <a:t>The following example is for illustration only . It does not represent the only possible answer to this question – but shows how such a results chain could look. </a:t>
            </a:r>
          </a:p>
          <a:p>
            <a:pPr defTabSz="896087">
              <a:defRPr/>
            </a:pPr>
            <a:endParaRPr lang="en-GB" b="1" dirty="0">
              <a:solidFill>
                <a:srgbClr val="000000"/>
              </a:solidFill>
            </a:endParaRPr>
          </a:p>
          <a:p>
            <a:pPr defTabSz="896087">
              <a:defRPr/>
            </a:pPr>
            <a:r>
              <a:rPr lang="en-GB" b="1" dirty="0"/>
              <a:t>INPUTS</a:t>
            </a:r>
            <a:endParaRPr lang="en-GB" i="1" u="sng" dirty="0">
              <a:solidFill>
                <a:srgbClr val="000000"/>
              </a:solidFill>
            </a:endParaRPr>
          </a:p>
          <a:p>
            <a:pPr defTabSz="896087">
              <a:defRPr/>
            </a:pPr>
            <a:endParaRPr lang="en-GB" i="1" u="sng" dirty="0">
              <a:solidFill>
                <a:srgbClr val="000000"/>
              </a:solidFill>
            </a:endParaRPr>
          </a:p>
          <a:p>
            <a:pPr defTabSz="896087">
              <a:defRPr/>
            </a:pPr>
            <a:r>
              <a:rPr lang="en-GB" dirty="0">
                <a:solidFill>
                  <a:srgbClr val="000000"/>
                </a:solidFill>
              </a:rPr>
              <a:t>For this RBM training, we can consider inputs to be the staff time of participants, the costs for using a room, maybe travel costs of participants, etc.</a:t>
            </a:r>
          </a:p>
          <a:p>
            <a:endParaRPr lang="en-GB" b="1" i="0" u="none" baseline="0" dirty="0"/>
          </a:p>
          <a:p>
            <a:pPr defTabSz="896087">
              <a:defRPr/>
            </a:pPr>
            <a:r>
              <a:rPr lang="en-GB" b="1" i="0" u="none" baseline="0" dirty="0"/>
              <a:t>ACTIVITIES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For this RBM training , numerous activities have been and will be carried out  - inviting participants, arranging travel and accommodation, booking training venues, making copies of training handouts, etc. </a:t>
            </a:r>
          </a:p>
          <a:p>
            <a:endParaRPr lang="en-GB" b="0" i="1" u="none" baseline="0" dirty="0"/>
          </a:p>
          <a:p>
            <a:pPr defTabSz="896087">
              <a:defRPr/>
            </a:pPr>
            <a:r>
              <a:rPr lang="en-GB" b="1" i="0" u="none" baseline="0" dirty="0"/>
              <a:t>OUTPUTS</a:t>
            </a:r>
          </a:p>
          <a:p>
            <a:pPr defTabSz="896087">
              <a:defRPr/>
            </a:pP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  <a:p>
            <a:pPr defTabSz="896087">
              <a:defRPr/>
            </a:pPr>
            <a:r>
              <a:rPr lang="en-GB" dirty="0">
                <a:solidFill>
                  <a:srgbClr val="000000"/>
                </a:solidFill>
              </a:rPr>
              <a:t>One output of this RBM training could be that participants have a better understanding what RBM is and how it can be implemented.</a:t>
            </a: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  <a:p>
            <a:pPr defTabSz="896087">
              <a:defRPr/>
            </a:pP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  <a:p>
            <a:pPr defTabSz="896087">
              <a:defRPr/>
            </a:pPr>
            <a:r>
              <a:rPr lang="en-GB" b="1" i="0" u="none" baseline="0" dirty="0"/>
              <a:t>OUTCOME</a:t>
            </a:r>
          </a:p>
          <a:p>
            <a:pPr defTabSz="896087">
              <a:defRPr/>
            </a:pPr>
            <a:endParaRPr lang="en-GB" b="1" i="0" u="none" baseline="0" dirty="0"/>
          </a:p>
          <a:p>
            <a:pPr defTabSz="896087">
              <a:defRPr/>
            </a:pPr>
            <a:r>
              <a:rPr lang="en-GB" dirty="0">
                <a:solidFill>
                  <a:srgbClr val="000000"/>
                </a:solidFill>
              </a:rPr>
              <a:t>The outcome of this RBM training could be that participants improve their planning for results after returning to their work. </a:t>
            </a:r>
            <a:endParaRPr lang="en-GB" b="1" i="0" u="none" baseline="0" dirty="0"/>
          </a:p>
          <a:p>
            <a:endParaRPr lang="en-GB" b="0" i="1" u="none" baseline="0" dirty="0"/>
          </a:p>
          <a:p>
            <a:pPr defTabSz="896087">
              <a:defRPr/>
            </a:pPr>
            <a:r>
              <a:rPr lang="en-GB" b="1" i="0" u="none" baseline="0" dirty="0"/>
              <a:t>IMPACT</a:t>
            </a:r>
          </a:p>
          <a:p>
            <a:pPr defTabSz="896087">
              <a:defRPr/>
            </a:pPr>
            <a:endParaRPr lang="en-GB" b="1" dirty="0">
              <a:solidFill>
                <a:schemeClr val="accent5">
                  <a:lumMod val="10000"/>
                </a:schemeClr>
              </a:solidFill>
            </a:endParaRPr>
          </a:p>
          <a:p>
            <a:pPr defTabSz="896087">
              <a:defRPr/>
            </a:pPr>
            <a:r>
              <a:rPr lang="en-US" dirty="0">
                <a:solidFill>
                  <a:srgbClr val="000000"/>
                </a:solidFill>
              </a:rPr>
              <a:t>This outcome could in turn contribute to a broader impact, e.g. that UN Country Offices  in the region carry out more effective interventions.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defTabSz="8793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8F6F61F-D4AF-4099-A62B-9F3B84D146B2}" type="slidenum">
              <a:rPr lang="en-GB" sz="1700">
                <a:solidFill>
                  <a:prstClr val="black"/>
                </a:solidFill>
                <a:latin typeface="Arial"/>
              </a:rPr>
              <a:pPr algn="l" defTabSz="87937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GB" sz="17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183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B8A77-C187-4552-B8C0-C4533AE1E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B7896-983A-4BE5-A000-E9784A6AD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B8FDD-D65E-41B9-BBDF-A72C5325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0ABE3-7819-453D-8B51-D6E56CA22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C9F19-8C7A-4012-82AC-A3A7D0E8B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6A2AE-D715-4527-9F1A-05C42795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5FA36C-62A9-4176-B500-0CCCEA6F0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F886D-DCB0-4F92-87AE-ACE66FEA8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F1626-04DA-4E54-9B10-6425C2405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3D033-8724-4DC9-AB38-5B686F52E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8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125BB5-7DEF-48C7-8519-82F9876AD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A18BE-BBDB-4224-A513-43511E202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96CA9-9422-47CC-84C1-0943ABAC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4F820-5C96-426C-8407-4DCDA3BA6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057F4-0813-411B-BA65-72310E3AB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8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BE4F7-D254-41EE-B408-1E6D943FE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735AE-E365-4B91-B4DE-248523F6E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E9A54-13E2-4195-A707-A37CEEC4E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8008B-C0D1-4833-9B36-FCAB9ECC7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B8427-38B4-4A32-B936-614E89D5D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35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E5FAA-2D6D-4CD2-9C3F-6A5F2CCC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26A75-011F-4E6E-95A9-4E746E9CB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C9172-5B42-48E8-950C-7C5680B5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68B16-A5DB-4D97-825B-E9D49BCBA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996D4-927C-4DCD-A9AD-C9019DD9C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8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007A8-576C-4DB5-848F-F101FCE04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59E79-BFCB-4422-A60C-801CE89E1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9B43F-F485-414A-87A6-6264CEAAE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71F8C-0A06-43A5-B59A-222C18183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9FE04-4C5D-414F-ABEB-C0272C65B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680A0-774C-4CB6-8BF3-D0055F171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0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17331-A504-49C3-A848-29C68409F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BE6A45-BEFE-4807-84A4-DA12EF1CD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174243-9020-46F0-AFE6-1117631FE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35073A-FB8E-4BA6-A595-A470BA99D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CFA5A4-9A19-4B3E-B983-B359CFE92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D0850B-EFC6-44DD-BF87-22AB8F073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D1AE8C-276D-426A-8168-4321D1BB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49353F-1F44-4AED-BDEE-8130FCC4B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C54FA-483A-443F-8E69-1F38888A5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26FB8C-61AA-4185-BF13-2E3505115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7DFF6-854D-4E4B-A44F-620AC7705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A97AC2-9AFC-4736-A572-1827B5450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6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F639F5-4EAF-4FBC-B071-B2DE7E4A0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71262F-069D-4CF8-9001-D4C8624B9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A0287-A483-4BCE-863F-D842CCE5E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6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48014-0C78-4DD5-A05D-D08A82EFA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8E92A-7370-4AEE-B812-79F2DF7F6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89CB8-1C17-454E-A897-408B1131F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263010-34C9-4FD7-A26E-5FFAC27A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8B92A-3DCA-4F89-8889-145122378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9AB89-D607-4591-AECA-635325378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0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3CB50-86F6-46AD-8302-C021E34CC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20167-877E-42C6-8B79-3E2E1482E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9D8B1-CE51-44A2-AF8B-7724F46EB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15B7FD-AE46-4734-AC93-057B12BB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28DBC-72D9-4A1D-B272-3871604F2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21C35-DB9F-487B-AA2F-94D874F61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0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133F1D-8AF6-46BA-AEEC-0286F0748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F8F05-060A-4B32-8A94-35563C64E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4B9D-3453-438E-8FF0-746696BEB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6B2C1-73E0-4F03-B564-55123A9D7F1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629EF-63A3-4A21-A893-A3D9F149E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84E39-D148-41F4-B357-0C4CFE9DD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7227A-E236-4C66-9579-20E230B16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6E354-FBF8-4125-B8C4-E398D588B3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>
                <a:latin typeface="Arial Black" panose="020B0A04020102020204" pitchFamily="34" charset="0"/>
              </a:rPr>
              <a:t>Разработка </a:t>
            </a:r>
            <a:br>
              <a:rPr lang="ru-RU" b="1" dirty="0">
                <a:latin typeface="Arial Black" panose="020B0A04020102020204" pitchFamily="34" charset="0"/>
              </a:rPr>
            </a:br>
            <a:r>
              <a:rPr lang="ru-RU" b="1" dirty="0">
                <a:latin typeface="Arial Black" panose="020B0A04020102020204" pitchFamily="34" charset="0"/>
              </a:rPr>
              <a:t>и реализация </a:t>
            </a:r>
            <a:br>
              <a:rPr lang="ru-RU" b="1" dirty="0">
                <a:latin typeface="Arial Black" panose="020B0A04020102020204" pitchFamily="34" charset="0"/>
              </a:rPr>
            </a:br>
            <a:r>
              <a:rPr lang="ru-RU" b="1" dirty="0">
                <a:latin typeface="Arial Black" panose="020B0A04020102020204" pitchFamily="34" charset="0"/>
              </a:rPr>
              <a:t>проектов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24E54E-04CE-4ACF-A11E-4D1882C16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35220"/>
            <a:ext cx="9144000" cy="802183"/>
          </a:xfrm>
        </p:spPr>
        <p:txBody>
          <a:bodyPr/>
          <a:lstStyle/>
          <a:p>
            <a:pPr algn="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Капаров Жаныбек</a:t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E3F26398-599F-44C0-B7E3-37857F69EE57}"/>
              </a:ext>
            </a:extLst>
          </p:cNvPr>
          <p:cNvGrpSpPr/>
          <p:nvPr/>
        </p:nvGrpSpPr>
        <p:grpSpPr>
          <a:xfrm>
            <a:off x="1389379" y="1036004"/>
            <a:ext cx="3162302" cy="946138"/>
            <a:chOff x="1501139" y="1076644"/>
            <a:chExt cx="3162302" cy="946138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65ED182F-7E85-4105-B2D1-00D175CE29BE}"/>
                </a:ext>
              </a:extLst>
            </p:cNvPr>
            <p:cNvSpPr/>
            <p:nvPr/>
          </p:nvSpPr>
          <p:spPr>
            <a:xfrm>
              <a:off x="1524001" y="1076644"/>
              <a:ext cx="3139440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6A3DA556-7ACC-4BC4-A7CA-8B70341E41A2}"/>
                </a:ext>
              </a:extLst>
            </p:cNvPr>
            <p:cNvSpPr/>
            <p:nvPr/>
          </p:nvSpPr>
          <p:spPr>
            <a:xfrm rot="5400000">
              <a:off x="1050930" y="1526854"/>
              <a:ext cx="946137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AF275EE9-9B1B-42C0-9FD4-AB71765E1C95}"/>
              </a:ext>
            </a:extLst>
          </p:cNvPr>
          <p:cNvGrpSpPr/>
          <p:nvPr/>
        </p:nvGrpSpPr>
        <p:grpSpPr>
          <a:xfrm rot="10800000">
            <a:off x="7719059" y="4835220"/>
            <a:ext cx="3162302" cy="946138"/>
            <a:chOff x="1501139" y="1076644"/>
            <a:chExt cx="3162302" cy="946138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2BE1B81-F2D6-4CCB-8936-F28F36136732}"/>
                </a:ext>
              </a:extLst>
            </p:cNvPr>
            <p:cNvSpPr/>
            <p:nvPr/>
          </p:nvSpPr>
          <p:spPr>
            <a:xfrm>
              <a:off x="1524001" y="1076644"/>
              <a:ext cx="3139440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B85A9C3B-A5FB-473B-B32B-FE4204D42B4B}"/>
                </a:ext>
              </a:extLst>
            </p:cNvPr>
            <p:cNvSpPr/>
            <p:nvPr/>
          </p:nvSpPr>
          <p:spPr>
            <a:xfrm rot="5400000">
              <a:off x="1050930" y="1526854"/>
              <a:ext cx="946137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68997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6E354-FBF8-4125-B8C4-E398D588B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8621" y="1179959"/>
            <a:ext cx="9144000" cy="969963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latin typeface="Arial Black" panose="020B0A04020102020204" pitchFamily="34" charset="0"/>
              </a:rPr>
              <a:t>Конец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24E54E-04CE-4ACF-A11E-4D1882C16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35220"/>
            <a:ext cx="9144000" cy="802183"/>
          </a:xfrm>
        </p:spPr>
        <p:txBody>
          <a:bodyPr/>
          <a:lstStyle/>
          <a:p>
            <a:pPr algn="r"/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E3F26398-599F-44C0-B7E3-37857F69EE57}"/>
              </a:ext>
            </a:extLst>
          </p:cNvPr>
          <p:cNvGrpSpPr/>
          <p:nvPr/>
        </p:nvGrpSpPr>
        <p:grpSpPr>
          <a:xfrm>
            <a:off x="1389379" y="1036004"/>
            <a:ext cx="3162302" cy="946138"/>
            <a:chOff x="1501139" y="1076644"/>
            <a:chExt cx="3162302" cy="946138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65ED182F-7E85-4105-B2D1-00D175CE29BE}"/>
                </a:ext>
              </a:extLst>
            </p:cNvPr>
            <p:cNvSpPr/>
            <p:nvPr/>
          </p:nvSpPr>
          <p:spPr>
            <a:xfrm>
              <a:off x="1524001" y="1076644"/>
              <a:ext cx="3139440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6A3DA556-7ACC-4BC4-A7CA-8B70341E41A2}"/>
                </a:ext>
              </a:extLst>
            </p:cNvPr>
            <p:cNvSpPr/>
            <p:nvPr/>
          </p:nvSpPr>
          <p:spPr>
            <a:xfrm rot="5400000">
              <a:off x="1050930" y="1526854"/>
              <a:ext cx="946137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96262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3356B13-E8C9-41BE-A425-7D3056991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Arial Black" panose="020B0A04020102020204" pitchFamily="34" charset="0"/>
              </a:rPr>
              <a:t>Что такое проект?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A595F0E-0733-4B3E-B2BD-6EBCA21927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" y="1690688"/>
            <a:ext cx="870267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5528E8-4B66-467B-B740-378EA7AB4589}"/>
              </a:ext>
            </a:extLst>
          </p:cNvPr>
          <p:cNvSpPr txBox="1"/>
          <p:nvPr/>
        </p:nvSpPr>
        <p:spPr>
          <a:xfrm>
            <a:off x="9466262" y="2544128"/>
            <a:ext cx="2600960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Время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Ресурсы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Результат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Изменения</a:t>
            </a:r>
          </a:p>
        </p:txBody>
      </p:sp>
    </p:spTree>
    <p:extLst>
      <p:ext uri="{BB962C8B-B14F-4D97-AF65-F5344CB8AC3E}">
        <p14:creationId xmlns:p14="http://schemas.microsoft.com/office/powerpoint/2010/main" val="351279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&quot;line from a to b&quot;">
            <a:extLst>
              <a:ext uri="{FF2B5EF4-FFF2-40B4-BE49-F238E27FC236}">
                <a16:creationId xmlns:a16="http://schemas.microsoft.com/office/drawing/2014/main" id="{93805DC1-B844-47D5-98EC-03613ED9C66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76" y="999808"/>
            <a:ext cx="5768848" cy="432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D98036-D33E-4F63-B6D1-8A9633A0E3C8}"/>
              </a:ext>
            </a:extLst>
          </p:cNvPr>
          <p:cNvSpPr txBox="1"/>
          <p:nvPr/>
        </p:nvSpPr>
        <p:spPr>
          <a:xfrm>
            <a:off x="724408" y="1566292"/>
            <a:ext cx="2600960" cy="388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Какая ситуация сейчас?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Какими ресурсам мы обладаем?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Что мы можем сделать?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Что нам нужно для изменений?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BFEFEB-B94D-4EF8-8E62-0D07AE310B23}"/>
              </a:ext>
            </a:extLst>
          </p:cNvPr>
          <p:cNvSpPr txBox="1"/>
          <p:nvPr/>
        </p:nvSpPr>
        <p:spPr>
          <a:xfrm>
            <a:off x="8980424" y="1578076"/>
            <a:ext cx="26009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Какая цель?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Как мы видим ситуацию в будущем?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Какие задачи?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Какие результаты?</a:t>
            </a:r>
          </a:p>
        </p:txBody>
      </p:sp>
    </p:spTree>
    <p:extLst>
      <p:ext uri="{BB962C8B-B14F-4D97-AF65-F5344CB8AC3E}">
        <p14:creationId xmlns:p14="http://schemas.microsoft.com/office/powerpoint/2010/main" val="288714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&quot;from fat to fit&quot;">
            <a:extLst>
              <a:ext uri="{FF2B5EF4-FFF2-40B4-BE49-F238E27FC236}">
                <a16:creationId xmlns:a16="http://schemas.microsoft.com/office/drawing/2014/main" id="{B7D77DB2-3121-40B4-8148-6B71A14E0D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588" y="1347788"/>
            <a:ext cx="3572823" cy="43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123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erade Verbindung mit Pfeil 19"/>
          <p:cNvCxnSpPr/>
          <p:nvPr/>
        </p:nvCxnSpPr>
        <p:spPr>
          <a:xfrm>
            <a:off x="2514975" y="3178610"/>
            <a:ext cx="7771584" cy="0"/>
          </a:xfrm>
          <a:prstGeom prst="straightConnector1">
            <a:avLst/>
          </a:prstGeom>
          <a:ln cap="rnd">
            <a:miter lim="800000"/>
            <a:headEnd type="stealth"/>
            <a:tailEnd type="non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5638848" y="3382356"/>
            <a:ext cx="5029152" cy="11428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29452"/>
            <a:endParaRPr lang="en-GB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39937" name="Title 1"/>
          <p:cNvSpPr>
            <a:spLocks noGrp="1"/>
          </p:cNvSpPr>
          <p:nvPr>
            <p:ph type="title" idx="4294967295"/>
          </p:nvPr>
        </p:nvSpPr>
        <p:spPr>
          <a:xfrm>
            <a:off x="3987841" y="419401"/>
            <a:ext cx="6680160" cy="596160"/>
          </a:xfrm>
        </p:spPr>
        <p:txBody>
          <a:bodyPr>
            <a:normAutofit fontScale="90000"/>
          </a:bodyPr>
          <a:lstStyle/>
          <a:p>
            <a:r>
              <a:rPr lang="ru-RU" dirty="0">
                <a:ea typeface="ＭＳ Ｐゴシック" pitchFamily="34" charset="-128"/>
              </a:rPr>
              <a:t>Цепочка результатов 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514977" y="3429000"/>
            <a:ext cx="1295264" cy="990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r>
              <a:rPr lang="ru-RU" b="1" dirty="0">
                <a:solidFill>
                  <a:srgbClr val="FFFFFF"/>
                </a:solidFill>
                <a:latin typeface="Arial"/>
                <a:ea typeface="ＭＳ Ｐゴシック"/>
              </a:rPr>
              <a:t>Вклад</a:t>
            </a:r>
            <a:endParaRPr lang="en-GB" b="1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4038817" y="3429000"/>
            <a:ext cx="1447648" cy="990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r>
              <a:rPr lang="ru-RU" b="1" dirty="0">
                <a:solidFill>
                  <a:srgbClr val="FFFFFF"/>
                </a:solidFill>
                <a:latin typeface="Arial"/>
                <a:ea typeface="ＭＳ Ｐゴシック"/>
              </a:rPr>
              <a:t>Действия </a:t>
            </a:r>
            <a:endParaRPr lang="en-GB" b="1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715040" y="3429000"/>
            <a:ext cx="1447167" cy="990496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r>
              <a:rPr lang="en-GB" b="1" dirty="0">
                <a:solidFill>
                  <a:srgbClr val="FFFFFF"/>
                </a:solidFill>
                <a:latin typeface="Arial"/>
                <a:ea typeface="ＭＳ Ｐゴシック"/>
              </a:rPr>
              <a:t>OUTPUTS</a:t>
            </a:r>
            <a:endParaRPr lang="ru-RU" b="1" dirty="0">
              <a:solidFill>
                <a:srgbClr val="FFFFFF"/>
              </a:solidFill>
              <a:latin typeface="Arial"/>
              <a:ea typeface="ＭＳ Ｐゴシック"/>
            </a:endParaRPr>
          </a:p>
          <a:p>
            <a:pPr algn="ctr" defTabSz="829452"/>
            <a:r>
              <a:rPr lang="ru-RU" sz="1200" b="1" dirty="0">
                <a:solidFill>
                  <a:srgbClr val="FFFFFF"/>
                </a:solidFill>
                <a:latin typeface="Arial"/>
                <a:ea typeface="ＭＳ Ｐゴシック"/>
              </a:rPr>
              <a:t>Краткосрочный результат</a:t>
            </a:r>
            <a:endParaRPr lang="en-GB" sz="1200" b="1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7315072" y="3429000"/>
            <a:ext cx="1371456" cy="990496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r>
              <a:rPr lang="en-GB" b="1" dirty="0">
                <a:solidFill>
                  <a:srgbClr val="FFFFFF"/>
                </a:solidFill>
                <a:latin typeface="Arial"/>
                <a:ea typeface="ＭＳ Ｐゴシック"/>
              </a:rPr>
              <a:t>OUTCOME</a:t>
            </a:r>
            <a:endParaRPr lang="ru-RU" b="1" dirty="0">
              <a:solidFill>
                <a:srgbClr val="FFFFFF"/>
              </a:solidFill>
              <a:latin typeface="Arial"/>
              <a:ea typeface="ＭＳ Ｐゴシック"/>
            </a:endParaRPr>
          </a:p>
          <a:p>
            <a:pPr algn="ctr" defTabSz="829452"/>
            <a:r>
              <a:rPr lang="ru-RU" sz="1200" b="1" dirty="0">
                <a:solidFill>
                  <a:srgbClr val="FFFFFF"/>
                </a:solidFill>
                <a:latin typeface="Arial"/>
                <a:ea typeface="ＭＳ Ｐゴシック"/>
              </a:rPr>
              <a:t>Долгосрочный результат </a:t>
            </a:r>
            <a:endParaRPr lang="en-GB" sz="1200" b="1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8915104" y="3429000"/>
            <a:ext cx="1752896" cy="990496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r>
              <a:rPr lang="ru-RU" b="1" dirty="0">
                <a:solidFill>
                  <a:srgbClr val="FFFFFF"/>
                </a:solidFill>
                <a:latin typeface="Arial"/>
                <a:ea typeface="ＭＳ Ｐゴシック"/>
              </a:rPr>
              <a:t>Воздействие </a:t>
            </a:r>
            <a:endParaRPr lang="en-GB" b="1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9" name="Pfeil nach rechts 8"/>
          <p:cNvSpPr/>
          <p:nvPr/>
        </p:nvSpPr>
        <p:spPr>
          <a:xfrm>
            <a:off x="3886433" y="3657576"/>
            <a:ext cx="228576" cy="457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endParaRPr lang="en-GB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10" name="Pfeil nach rechts 9"/>
          <p:cNvSpPr/>
          <p:nvPr/>
        </p:nvSpPr>
        <p:spPr>
          <a:xfrm>
            <a:off x="5486464" y="3657576"/>
            <a:ext cx="228576" cy="457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endParaRPr lang="en-GB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11" name="Pfeil nach rechts 10"/>
          <p:cNvSpPr/>
          <p:nvPr/>
        </p:nvSpPr>
        <p:spPr>
          <a:xfrm>
            <a:off x="7086496" y="3657576"/>
            <a:ext cx="228576" cy="457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endParaRPr lang="en-GB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8686528" y="3657576"/>
            <a:ext cx="228576" cy="457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endParaRPr lang="en-GB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2112135" y="5181418"/>
            <a:ext cx="1926681" cy="838111"/>
          </a:xfrm>
          <a:prstGeom prst="wedgeRoundRectCallout">
            <a:avLst>
              <a:gd name="adj1" fmla="val -11541"/>
              <a:gd name="adj2" fmla="val -182181"/>
              <a:gd name="adj3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Ресурсы необходимые для достижения результатов </a:t>
            </a:r>
            <a:endParaRPr lang="en-GB" sz="12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>
            <a:off x="2884868" y="1676585"/>
            <a:ext cx="2601598" cy="928591"/>
          </a:xfrm>
          <a:prstGeom prst="wedgeRoundRectCallout">
            <a:avLst>
              <a:gd name="adj1" fmla="val 3664"/>
              <a:gd name="adj2" fmla="val 163797"/>
              <a:gd name="adj3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Действия, </a:t>
            </a:r>
            <a:r>
              <a:rPr lang="ru-RU" sz="1200" dirty="0">
                <a:solidFill>
                  <a:srgbClr val="000000"/>
                </a:solidFill>
                <a:latin typeface="Arial"/>
                <a:ea typeface="ＭＳ Ｐゴシック"/>
              </a:rPr>
              <a:t>вклад преобразуется в краткосрочный результат</a:t>
            </a:r>
            <a:endParaRPr lang="en-GB" sz="12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9" name="AutoShape 20"/>
          <p:cNvSpPr>
            <a:spLocks noChangeArrowheads="1"/>
          </p:cNvSpPr>
          <p:nvPr/>
        </p:nvSpPr>
        <p:spPr bwMode="auto">
          <a:xfrm>
            <a:off x="4648352" y="4724264"/>
            <a:ext cx="2819104" cy="1904800"/>
          </a:xfrm>
          <a:prstGeom prst="wedgeRoundRectCallout">
            <a:avLst>
              <a:gd name="adj1" fmla="val 7830"/>
              <a:gd name="adj2" fmla="val -76453"/>
              <a:gd name="adj3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dirty="0">
                <a:solidFill>
                  <a:srgbClr val="DAEDEF">
                    <a:lumMod val="10000"/>
                  </a:srgbClr>
                </a:solidFill>
                <a:latin typeface="Arial"/>
                <a:ea typeface="ＭＳ Ｐゴシック"/>
              </a:rPr>
              <a:t>Группа людей или организация улучшили потенциал, навыки, системы, или что-то было создано, построено непосредственно в результате проекта  </a:t>
            </a:r>
            <a:endParaRPr lang="en-US" sz="1200" dirty="0">
              <a:solidFill>
                <a:srgbClr val="DAEDEF">
                  <a:lumMod val="10000"/>
                </a:srgbClr>
              </a:solidFill>
              <a:latin typeface="Arial"/>
              <a:ea typeface="ＭＳ Ｐゴシック"/>
            </a:endParaRPr>
          </a:p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dirty="0">
                <a:solidFill>
                  <a:srgbClr val="DAEDEF">
                    <a:lumMod val="10000"/>
                  </a:srgbClr>
                </a:solidFill>
                <a:latin typeface="Arial"/>
                <a:ea typeface="ＭＳ Ｐゴシック"/>
              </a:rPr>
              <a:t>Все в рамках контроля проекта </a:t>
            </a:r>
            <a:endParaRPr lang="en-GB" sz="1200" dirty="0">
              <a:solidFill>
                <a:srgbClr val="DAEDEF">
                  <a:lumMod val="10000"/>
                </a:srgbClr>
              </a:solidFill>
              <a:latin typeface="Arial"/>
              <a:ea typeface="ＭＳ Ｐゴシック"/>
            </a:endParaRPr>
          </a:p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i="1" dirty="0">
                <a:solidFill>
                  <a:srgbClr val="333399"/>
                </a:solidFill>
                <a:latin typeface="Arial"/>
                <a:ea typeface="ＭＳ Ｐゴシック"/>
              </a:rPr>
              <a:t>время</a:t>
            </a:r>
            <a:r>
              <a:rPr lang="en-US" sz="1200" b="1" dirty="0">
                <a:solidFill>
                  <a:srgbClr val="333399"/>
                </a:solidFill>
                <a:latin typeface="Arial"/>
                <a:ea typeface="ＭＳ Ｐゴシック"/>
              </a:rPr>
              <a:t>: </a:t>
            </a:r>
            <a:r>
              <a:rPr lang="ru-RU" sz="1200" b="1" dirty="0">
                <a:solidFill>
                  <a:srgbClr val="333399"/>
                </a:solidFill>
                <a:latin typeface="Arial"/>
                <a:ea typeface="ＭＳ Ｐゴシック"/>
              </a:rPr>
              <a:t>во время проекта </a:t>
            </a:r>
            <a:endParaRPr lang="en-US" sz="1200" b="1" dirty="0">
              <a:solidFill>
                <a:srgbClr val="333399"/>
              </a:solidFill>
              <a:latin typeface="Arial"/>
              <a:ea typeface="ＭＳ Ｐゴシック"/>
            </a:endParaRPr>
          </a:p>
        </p:txBody>
      </p:sp>
      <p:sp>
        <p:nvSpPr>
          <p:cNvPr id="30" name="AutoShape 18"/>
          <p:cNvSpPr>
            <a:spLocks noChangeArrowheads="1"/>
          </p:cNvSpPr>
          <p:nvPr/>
        </p:nvSpPr>
        <p:spPr bwMode="auto">
          <a:xfrm>
            <a:off x="6172431" y="1028320"/>
            <a:ext cx="5133744" cy="1564410"/>
          </a:xfrm>
          <a:prstGeom prst="wedgeRoundRectCallout">
            <a:avLst>
              <a:gd name="adj1" fmla="val -10697"/>
              <a:gd name="adj2" fmla="val 116126"/>
              <a:gd name="adj3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Институты или люди, которые делают </a:t>
            </a:r>
            <a:br>
              <a:rPr lang="en-GB" sz="1200" b="1" dirty="0">
                <a:solidFill>
                  <a:srgbClr val="000000"/>
                </a:solidFill>
                <a:latin typeface="Arial"/>
                <a:ea typeface="ＭＳ Ｐゴシック"/>
              </a:rPr>
            </a:br>
            <a:r>
              <a:rPr lang="en-GB" sz="1200" b="1" dirty="0">
                <a:solidFill>
                  <a:srgbClr val="000000"/>
                </a:solidFill>
                <a:latin typeface="Arial"/>
                <a:ea typeface="ＭＳ Ｐゴシック"/>
              </a:rPr>
              <a:t>a) </a:t>
            </a: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что-то по другому </a:t>
            </a:r>
            <a:r>
              <a:rPr lang="en-GB" sz="1200" b="1" dirty="0">
                <a:solidFill>
                  <a:srgbClr val="000000"/>
                </a:solidFill>
                <a:latin typeface="Arial"/>
                <a:ea typeface="ＭＳ Ｐゴシック"/>
              </a:rPr>
              <a:t>(</a:t>
            </a:r>
            <a:r>
              <a:rPr lang="ru-RU" sz="1200" b="1" i="1" dirty="0">
                <a:solidFill>
                  <a:srgbClr val="000000"/>
                </a:solidFill>
                <a:latin typeface="Arial"/>
                <a:ea typeface="ＭＳ Ｐゴシック"/>
              </a:rPr>
              <a:t>изменения в поведении, законах, структурах </a:t>
            </a:r>
            <a:r>
              <a:rPr lang="en-GB" sz="1200" b="1" dirty="0">
                <a:solidFill>
                  <a:srgbClr val="000000"/>
                </a:solidFill>
                <a:latin typeface="Arial"/>
                <a:ea typeface="ＭＳ Ｐゴシック"/>
              </a:rPr>
              <a:t>) </a:t>
            </a: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или</a:t>
            </a:r>
            <a:r>
              <a:rPr lang="en-GB" sz="1200" b="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br>
              <a:rPr lang="en-GB" sz="1200" b="1" dirty="0">
                <a:solidFill>
                  <a:srgbClr val="000000"/>
                </a:solidFill>
                <a:latin typeface="Arial"/>
                <a:ea typeface="ＭＳ Ｐゴシック"/>
              </a:rPr>
            </a:br>
            <a:r>
              <a:rPr lang="en-GB" sz="1200" b="1" dirty="0">
                <a:solidFill>
                  <a:srgbClr val="000000"/>
                </a:solidFill>
                <a:latin typeface="Arial"/>
                <a:ea typeface="ＭＳ Ｐゴシック"/>
              </a:rPr>
              <a:t>b) </a:t>
            </a: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что-то лучше </a:t>
            </a:r>
            <a:r>
              <a:rPr lang="en-GB" sz="1200" b="1" dirty="0">
                <a:solidFill>
                  <a:srgbClr val="000000"/>
                </a:solidFill>
                <a:latin typeface="Arial"/>
                <a:ea typeface="ＭＳ Ｐゴシック"/>
              </a:rPr>
              <a:t>(</a:t>
            </a:r>
            <a:r>
              <a:rPr lang="ru-RU" sz="1200" b="1" i="1" dirty="0">
                <a:solidFill>
                  <a:srgbClr val="000000"/>
                </a:solidFill>
                <a:latin typeface="Arial"/>
                <a:ea typeface="ＭＳ Ｐゴシック"/>
              </a:rPr>
              <a:t>изменение в исполнении</a:t>
            </a:r>
            <a:r>
              <a:rPr lang="en-GB" sz="1200" b="1" i="1" dirty="0">
                <a:solidFill>
                  <a:srgbClr val="000000"/>
                </a:solidFill>
                <a:latin typeface="Arial"/>
                <a:ea typeface="ＭＳ Ｐゴシック"/>
              </a:rPr>
              <a:t>)</a:t>
            </a:r>
          </a:p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C00000"/>
                </a:solidFill>
                <a:latin typeface="Arial"/>
                <a:ea typeface="ＭＳ Ｐゴシック"/>
              </a:rPr>
              <a:t>Влияние</a:t>
            </a:r>
            <a:r>
              <a:rPr lang="en-GB" sz="1200" b="1" dirty="0">
                <a:solidFill>
                  <a:srgbClr val="DAEDEF">
                    <a:lumMod val="10000"/>
                  </a:srgbClr>
                </a:solidFill>
                <a:latin typeface="Arial"/>
                <a:ea typeface="ＭＳ Ｐゴシック"/>
              </a:rPr>
              <a:t>, </a:t>
            </a:r>
            <a:r>
              <a:rPr lang="ru-RU" sz="1200" b="1" dirty="0">
                <a:solidFill>
                  <a:srgbClr val="DAEDEF">
                    <a:lumMod val="10000"/>
                  </a:srgbClr>
                </a:solidFill>
                <a:latin typeface="Arial"/>
                <a:ea typeface="ＭＳ Ｐゴシック"/>
              </a:rPr>
              <a:t>происходит за пределами контроля программы</a:t>
            </a:r>
            <a:r>
              <a:rPr lang="en-GB" sz="1200" dirty="0">
                <a:solidFill>
                  <a:srgbClr val="DAEDEF">
                    <a:lumMod val="10000"/>
                  </a:srgbClr>
                </a:solidFill>
                <a:latin typeface="Arial"/>
                <a:ea typeface="ＭＳ Ｐゴシック"/>
              </a:rPr>
              <a:t>  </a:t>
            </a:r>
          </a:p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i="1" dirty="0">
                <a:solidFill>
                  <a:srgbClr val="333399"/>
                </a:solidFill>
                <a:latin typeface="Arial"/>
                <a:ea typeface="ＭＳ Ｐゴシック"/>
              </a:rPr>
              <a:t>Время – во время или до пяти лет после окончания программы</a:t>
            </a:r>
            <a:endParaRPr lang="en-US" sz="1200" b="1" dirty="0">
              <a:solidFill>
                <a:srgbClr val="333399"/>
              </a:solidFill>
              <a:latin typeface="Arial"/>
              <a:ea typeface="ＭＳ Ｐゴシック"/>
            </a:endParaRPr>
          </a:p>
        </p:txBody>
      </p:sp>
      <p:sp>
        <p:nvSpPr>
          <p:cNvPr id="31" name="AutoShape 19"/>
          <p:cNvSpPr>
            <a:spLocks noChangeArrowheads="1"/>
          </p:cNvSpPr>
          <p:nvPr/>
        </p:nvSpPr>
        <p:spPr bwMode="auto">
          <a:xfrm>
            <a:off x="7771984" y="4858825"/>
            <a:ext cx="2743392" cy="1828608"/>
          </a:xfrm>
          <a:prstGeom prst="wedgeRoundRectCallout">
            <a:avLst>
              <a:gd name="adj1" fmla="val 17760"/>
              <a:gd name="adj2" fmla="val -76996"/>
              <a:gd name="adj3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80956" indent="-180956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Долго-срочное воздействие  проекта на жизнь людей</a:t>
            </a:r>
          </a:p>
          <a:p>
            <a:pPr marL="180956" indent="-180956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- влияние – шире чем проект и проект только вносит вклад в результат </a:t>
            </a:r>
            <a:endParaRPr lang="en-US" sz="12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180956" indent="-180956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i="1" dirty="0">
                <a:solidFill>
                  <a:srgbClr val="333399"/>
                </a:solidFill>
                <a:latin typeface="Arial"/>
                <a:ea typeface="ＭＳ Ｐゴシック"/>
              </a:rPr>
              <a:t>время</a:t>
            </a:r>
            <a:r>
              <a:rPr lang="en-US" sz="1200" b="1" dirty="0">
                <a:solidFill>
                  <a:srgbClr val="333399"/>
                </a:solidFill>
                <a:latin typeface="Arial"/>
                <a:ea typeface="ＭＳ Ｐゴシック"/>
              </a:rPr>
              <a:t>: </a:t>
            </a:r>
            <a:r>
              <a:rPr lang="ru-RU" sz="1200" b="1" dirty="0">
                <a:solidFill>
                  <a:srgbClr val="333399"/>
                </a:solidFill>
                <a:latin typeface="Arial"/>
                <a:ea typeface="ＭＳ Ｐゴシック"/>
              </a:rPr>
              <a:t>обычно 2-5 лет после окончания проекта </a:t>
            </a:r>
            <a:endParaRPr lang="en-US" sz="1200" b="1" dirty="0">
              <a:solidFill>
                <a:srgbClr val="333399"/>
              </a:solidFill>
              <a:latin typeface="Arial"/>
              <a:ea typeface="ＭＳ Ｐゴシック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602007" y="3029917"/>
            <a:ext cx="19131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829452"/>
            <a:r>
              <a:rPr lang="ru-RU" sz="2000" b="1" dirty="0">
                <a:solidFill>
                  <a:srgbClr val="000000"/>
                </a:solidFill>
                <a:latin typeface="Arial"/>
                <a:ea typeface="ＭＳ Ｐゴシック"/>
              </a:rPr>
              <a:t>Результаты</a:t>
            </a:r>
            <a:endParaRPr lang="en-GB" sz="2000" b="1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2514976" y="2664104"/>
            <a:ext cx="2285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9452"/>
            <a:r>
              <a:rPr lang="ru-RU" sz="1400" b="1" dirty="0">
                <a:solidFill>
                  <a:srgbClr val="FFFFFF">
                    <a:lumMod val="50000"/>
                  </a:srgbClr>
                </a:solidFill>
                <a:latin typeface="Arial"/>
                <a:ea typeface="ＭＳ Ｐゴシック"/>
              </a:rPr>
              <a:t>Высокая степень контроля </a:t>
            </a:r>
            <a:endParaRPr lang="en-GB" sz="1400" b="1" dirty="0">
              <a:solidFill>
                <a:srgbClr val="FFFFFF">
                  <a:lumMod val="50000"/>
                </a:srgbClr>
              </a:solidFill>
              <a:latin typeface="Arial"/>
              <a:ea typeface="ＭＳ Ｐゴシック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8382240" y="2612232"/>
            <a:ext cx="2285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829452"/>
            <a:r>
              <a:rPr lang="ru-RU" sz="1400" b="1" dirty="0">
                <a:solidFill>
                  <a:srgbClr val="FFFFFF">
                    <a:lumMod val="50000"/>
                  </a:srgbClr>
                </a:solidFill>
                <a:latin typeface="Arial"/>
                <a:ea typeface="ＭＳ Ｐゴシック"/>
              </a:rPr>
              <a:t>Низкая степень контроля</a:t>
            </a:r>
            <a:endParaRPr lang="en-GB" sz="1400" b="1" dirty="0">
              <a:solidFill>
                <a:srgbClr val="FFFFFF">
                  <a:lumMod val="50000"/>
                </a:srgbClr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76849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3" grpId="0" animBg="1"/>
      <p:bldP spid="24" grpId="0" animBg="1"/>
      <p:bldP spid="29" grpId="0" animBg="1"/>
      <p:bldP spid="30" grpId="0" animBg="1"/>
      <p:bldP spid="31" grpId="0" animBg="1"/>
      <p:bldP spid="34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>
          <a:xfrm>
            <a:off x="5638848" y="3352808"/>
            <a:ext cx="6068048" cy="11428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29452"/>
            <a:endParaRPr lang="en-GB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9067487" y="2971848"/>
            <a:ext cx="23343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829452"/>
            <a:r>
              <a:rPr lang="ru-RU" sz="2000" b="1" dirty="0">
                <a:solidFill>
                  <a:srgbClr val="000000"/>
                </a:solidFill>
                <a:latin typeface="Arial"/>
                <a:ea typeface="ＭＳ Ｐゴシック"/>
              </a:rPr>
              <a:t>Результаты</a:t>
            </a:r>
            <a:endParaRPr lang="en-GB" sz="2000" b="1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39937" name="Title 1"/>
          <p:cNvSpPr>
            <a:spLocks noGrp="1"/>
          </p:cNvSpPr>
          <p:nvPr>
            <p:ph type="title" idx="4294967295"/>
          </p:nvPr>
        </p:nvSpPr>
        <p:spPr>
          <a:xfrm>
            <a:off x="1558344" y="419400"/>
            <a:ext cx="10315977" cy="785903"/>
          </a:xfrm>
        </p:spPr>
        <p:txBody>
          <a:bodyPr>
            <a:normAutofit fontScale="90000"/>
          </a:bodyPr>
          <a:lstStyle/>
          <a:p>
            <a:r>
              <a:rPr lang="ru-RU" dirty="0">
                <a:ea typeface="ＭＳ Ｐゴシック" pitchFamily="34" charset="-128"/>
              </a:rPr>
              <a:t>Цепочка результатов</a:t>
            </a:r>
            <a:r>
              <a:rPr lang="en-US" dirty="0">
                <a:ea typeface="ＭＳ Ｐゴシック" pitchFamily="34" charset="-128"/>
              </a:rPr>
              <a:t>: </a:t>
            </a:r>
            <a:r>
              <a:rPr lang="ru-RU" dirty="0">
                <a:ea typeface="ＭＳ Ｐゴシック" pitchFamily="34" charset="-128"/>
              </a:rPr>
              <a:t>тренинг по планированию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514977" y="3429000"/>
            <a:ext cx="1295264" cy="990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r>
              <a:rPr lang="ru-RU" b="1" dirty="0">
                <a:solidFill>
                  <a:srgbClr val="FFFFFF"/>
                </a:solidFill>
                <a:latin typeface="Arial"/>
                <a:ea typeface="ＭＳ Ｐゴシック"/>
              </a:rPr>
              <a:t>Вклад</a:t>
            </a:r>
            <a:endParaRPr lang="en-GB" b="1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4115009" y="3429000"/>
            <a:ext cx="1295264" cy="990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r>
              <a:rPr lang="ru-RU" b="1" dirty="0">
                <a:solidFill>
                  <a:srgbClr val="FFFFFF"/>
                </a:solidFill>
                <a:latin typeface="Arial"/>
                <a:ea typeface="ＭＳ Ｐゴシック"/>
              </a:rPr>
              <a:t>Действия</a:t>
            </a:r>
            <a:endParaRPr lang="en-GB" b="1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715041" y="3429000"/>
            <a:ext cx="1295264" cy="990496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r>
              <a:rPr lang="en-GB" b="1" dirty="0">
                <a:solidFill>
                  <a:srgbClr val="FFFFFF"/>
                </a:solidFill>
                <a:latin typeface="Arial"/>
                <a:ea typeface="ＭＳ Ｐゴシック"/>
              </a:rPr>
              <a:t>OUTPUTS</a:t>
            </a:r>
          </a:p>
        </p:txBody>
      </p:sp>
      <p:sp>
        <p:nvSpPr>
          <p:cNvPr id="7" name="Rechteck 6"/>
          <p:cNvSpPr/>
          <p:nvPr/>
        </p:nvSpPr>
        <p:spPr>
          <a:xfrm>
            <a:off x="7315072" y="3429000"/>
            <a:ext cx="1371454" cy="990496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r>
              <a:rPr lang="en-GB" b="1" dirty="0">
                <a:solidFill>
                  <a:srgbClr val="FFFFFF"/>
                </a:solidFill>
                <a:latin typeface="Arial"/>
                <a:ea typeface="ＭＳ Ｐゴシック"/>
              </a:rPr>
              <a:t>OUTCOME</a:t>
            </a:r>
          </a:p>
        </p:txBody>
      </p:sp>
      <p:sp>
        <p:nvSpPr>
          <p:cNvPr id="8" name="Rechteck 7"/>
          <p:cNvSpPr/>
          <p:nvPr/>
        </p:nvSpPr>
        <p:spPr>
          <a:xfrm>
            <a:off x="8915103" y="3429000"/>
            <a:ext cx="1752897" cy="990496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r>
              <a:rPr lang="ru-RU" b="1" dirty="0">
                <a:solidFill>
                  <a:srgbClr val="FFFFFF"/>
                </a:solidFill>
                <a:latin typeface="Arial"/>
                <a:ea typeface="ＭＳ Ｐゴシック"/>
              </a:rPr>
              <a:t>Воздействие </a:t>
            </a:r>
            <a:endParaRPr lang="en-GB" b="1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9" name="Pfeil nach rechts 8"/>
          <p:cNvSpPr/>
          <p:nvPr/>
        </p:nvSpPr>
        <p:spPr>
          <a:xfrm>
            <a:off x="3886433" y="3657576"/>
            <a:ext cx="228576" cy="457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endParaRPr lang="en-GB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10" name="Pfeil nach rechts 9"/>
          <p:cNvSpPr/>
          <p:nvPr/>
        </p:nvSpPr>
        <p:spPr>
          <a:xfrm>
            <a:off x="5486464" y="3657576"/>
            <a:ext cx="228576" cy="457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endParaRPr lang="en-GB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11" name="Pfeil nach rechts 10"/>
          <p:cNvSpPr/>
          <p:nvPr/>
        </p:nvSpPr>
        <p:spPr>
          <a:xfrm>
            <a:off x="7086496" y="3657576"/>
            <a:ext cx="228576" cy="457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endParaRPr lang="en-GB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8686528" y="3657576"/>
            <a:ext cx="228576" cy="457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endParaRPr lang="en-GB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2514976" y="5029032"/>
            <a:ext cx="2023972" cy="1295264"/>
          </a:xfrm>
          <a:prstGeom prst="wedgeRoundRectCallout">
            <a:avLst>
              <a:gd name="adj1" fmla="val -9448"/>
              <a:gd name="adj2" fmla="val -121267"/>
              <a:gd name="adj3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endParaRPr lang="ru-RU" sz="1200" b="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Команда проекта</a:t>
            </a:r>
          </a:p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Эксперты</a:t>
            </a:r>
          </a:p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Расходы на проведение тренинга</a:t>
            </a:r>
          </a:p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endParaRPr lang="en-GB" sz="1200" b="1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>
            <a:off x="3657858" y="1448009"/>
            <a:ext cx="2237160" cy="1295264"/>
          </a:xfrm>
          <a:prstGeom prst="wedgeRoundRectCallout">
            <a:avLst>
              <a:gd name="adj1" fmla="val 8872"/>
              <a:gd name="adj2" fmla="val 131444"/>
              <a:gd name="adj3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Приглашение участников, организация поездок, проживание, аренда залов, </a:t>
            </a:r>
            <a:r>
              <a:rPr lang="ru-RU" sz="1200" b="1" dirty="0" err="1">
                <a:solidFill>
                  <a:srgbClr val="000000"/>
                </a:solidFill>
                <a:latin typeface="Arial"/>
                <a:ea typeface="ＭＳ Ｐゴシック"/>
              </a:rPr>
              <a:t>раздатки</a:t>
            </a: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 и т.д. </a:t>
            </a:r>
            <a:endParaRPr lang="en-GB" sz="1200" b="1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9" name="AutoShape 20"/>
          <p:cNvSpPr>
            <a:spLocks noChangeArrowheads="1"/>
          </p:cNvSpPr>
          <p:nvPr/>
        </p:nvSpPr>
        <p:spPr bwMode="auto">
          <a:xfrm>
            <a:off x="5486463" y="5029032"/>
            <a:ext cx="1828608" cy="1219072"/>
          </a:xfrm>
          <a:prstGeom prst="wedgeRoundRectCallout">
            <a:avLst>
              <a:gd name="adj1" fmla="val 2395"/>
              <a:gd name="adj2" fmla="val -122996"/>
              <a:gd name="adj3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Участники улучшили знания и навыки по планированию</a:t>
            </a:r>
            <a:endParaRPr lang="en-US" sz="1200" b="1" dirty="0">
              <a:solidFill>
                <a:srgbClr val="333399"/>
              </a:solidFill>
              <a:latin typeface="Arial"/>
              <a:ea typeface="ＭＳ Ｐゴシック"/>
            </a:endParaRPr>
          </a:p>
        </p:txBody>
      </p:sp>
      <p:sp>
        <p:nvSpPr>
          <p:cNvPr id="30" name="AutoShape 18"/>
          <p:cNvSpPr>
            <a:spLocks noChangeArrowheads="1"/>
          </p:cNvSpPr>
          <p:nvPr/>
        </p:nvSpPr>
        <p:spPr bwMode="auto">
          <a:xfrm>
            <a:off x="7010304" y="1738648"/>
            <a:ext cx="1904800" cy="1233200"/>
          </a:xfrm>
          <a:prstGeom prst="wedgeRoundRectCallout">
            <a:avLst>
              <a:gd name="adj1" fmla="val 854"/>
              <a:gd name="adj2" fmla="val 119080"/>
              <a:gd name="adj3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74607" indent="-174607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Участники улучшили систему планирования после возвращения с тренинга</a:t>
            </a:r>
            <a:endParaRPr lang="en-GB" sz="1200" dirty="0">
              <a:solidFill>
                <a:srgbClr val="DAEDEF">
                  <a:lumMod val="10000"/>
                </a:srgbClr>
              </a:solidFill>
              <a:latin typeface="Arial"/>
              <a:ea typeface="ＭＳ Ｐゴシック"/>
            </a:endParaRPr>
          </a:p>
        </p:txBody>
      </p:sp>
      <p:sp>
        <p:nvSpPr>
          <p:cNvPr id="31" name="AutoShape 19"/>
          <p:cNvSpPr>
            <a:spLocks noChangeArrowheads="1"/>
          </p:cNvSpPr>
          <p:nvPr/>
        </p:nvSpPr>
        <p:spPr bwMode="auto">
          <a:xfrm>
            <a:off x="8514996" y="4800456"/>
            <a:ext cx="2316136" cy="1123826"/>
          </a:xfrm>
          <a:prstGeom prst="wedgeRoundRectCallout">
            <a:avLst>
              <a:gd name="adj1" fmla="val -990"/>
              <a:gd name="adj2" fmla="val -115458"/>
              <a:gd name="adj3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80956" indent="-180956" defTabSz="829452">
              <a:spcBef>
                <a:spcPct val="50000"/>
              </a:spcBef>
              <a:buBlip>
                <a:blip r:embed="rId3"/>
              </a:buBlip>
            </a:pPr>
            <a:r>
              <a:rPr lang="ru-RU" sz="1200" b="1" dirty="0">
                <a:solidFill>
                  <a:srgbClr val="000000"/>
                </a:solidFill>
                <a:latin typeface="Arial"/>
                <a:ea typeface="ＭＳ Ｐゴシック"/>
              </a:rPr>
              <a:t>Эффективное управление программами и достижение намеченных целей </a:t>
            </a:r>
            <a:endParaRPr lang="en-US" sz="1200" b="1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0" name="Rechteck 5"/>
          <p:cNvSpPr/>
          <p:nvPr/>
        </p:nvSpPr>
        <p:spPr>
          <a:xfrm>
            <a:off x="5646617" y="6039170"/>
            <a:ext cx="4838833" cy="836911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52"/>
            <a:r>
              <a:rPr lang="ru-RU" sz="1200" b="1" dirty="0">
                <a:solidFill>
                  <a:srgbClr val="FFFFFF"/>
                </a:solidFill>
                <a:latin typeface="Arial"/>
                <a:ea typeface="ＭＳ Ｐゴシック"/>
              </a:rPr>
              <a:t>Несколько краткосрочных результатов вносят вклад в достижение долгосрочного  результата</a:t>
            </a:r>
          </a:p>
          <a:p>
            <a:pPr algn="ctr" defTabSz="829452"/>
            <a:r>
              <a:rPr lang="ru-RU" sz="1200" b="1" dirty="0">
                <a:solidFill>
                  <a:srgbClr val="FFFFFF"/>
                </a:solidFill>
                <a:latin typeface="Arial"/>
                <a:ea typeface="ＭＳ Ｐゴシック"/>
              </a:rPr>
              <a:t>Знания + новые системы, правила, процедуры – вместе дают долгосрочный результат </a:t>
            </a:r>
            <a:endParaRPr lang="en-GB" sz="1200" b="1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8758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9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31504" y="1412776"/>
            <a:ext cx="1584176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Вложения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59696" y="1422013"/>
            <a:ext cx="1584176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Мероприятия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18594" y="1437928"/>
            <a:ext cx="1869495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Краткосрочный результат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66120" y="1437928"/>
            <a:ext cx="1728519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Долгосрочный результат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881680" y="1422013"/>
            <a:ext cx="1606809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Воздействие </a:t>
            </a:r>
            <a:endParaRPr lang="ru-RU" b="1" dirty="0"/>
          </a:p>
        </p:txBody>
      </p:sp>
      <p:sp>
        <p:nvSpPr>
          <p:cNvPr id="10" name="Левая фигурная скобка 9"/>
          <p:cNvSpPr/>
          <p:nvPr/>
        </p:nvSpPr>
        <p:spPr>
          <a:xfrm rot="5400000">
            <a:off x="2997492" y="112350"/>
            <a:ext cx="432048" cy="2168807"/>
          </a:xfrm>
          <a:prstGeom prst="leftBrace">
            <a:avLst>
              <a:gd name="adj1" fmla="val 50662"/>
              <a:gd name="adj2" fmla="val 50000"/>
            </a:avLst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Левая фигурная скобка 10"/>
          <p:cNvSpPr/>
          <p:nvPr/>
        </p:nvSpPr>
        <p:spPr>
          <a:xfrm rot="5400000">
            <a:off x="5732942" y="409284"/>
            <a:ext cx="422813" cy="1584176"/>
          </a:xfrm>
          <a:prstGeom prst="leftBrace">
            <a:avLst>
              <a:gd name="adj1" fmla="val 31125"/>
              <a:gd name="adj2" fmla="val 50000"/>
            </a:avLst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фигурная скобка 11"/>
          <p:cNvSpPr/>
          <p:nvPr/>
        </p:nvSpPr>
        <p:spPr>
          <a:xfrm rot="5400000">
            <a:off x="8400256" y="137502"/>
            <a:ext cx="432048" cy="2168807"/>
          </a:xfrm>
          <a:prstGeom prst="leftBrace">
            <a:avLst>
              <a:gd name="adj1" fmla="val 50662"/>
              <a:gd name="adj2" fmla="val 50000"/>
            </a:avLst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022160" y="332656"/>
            <a:ext cx="238271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Деятельность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52991" y="260648"/>
            <a:ext cx="2382712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Продукты, услуги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424924" y="332656"/>
            <a:ext cx="238271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Эффективность</a:t>
            </a:r>
          </a:p>
          <a:p>
            <a:pPr algn="ctr"/>
            <a:r>
              <a:rPr lang="ru-RU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Изменения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631505" y="2564904"/>
            <a:ext cx="1584176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Эксперты,</a:t>
            </a: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Оборудование</a:t>
            </a: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Время,</a:t>
            </a: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Деньги,</a:t>
            </a: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Ресурсы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380660" y="2579999"/>
            <a:ext cx="1584176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Действия </a:t>
            </a: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согласно рабочему плану</a:t>
            </a:r>
          </a:p>
          <a:p>
            <a:endParaRPr lang="ru-RU" sz="2000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  <a:p>
            <a:endParaRPr lang="ru-RU" sz="2000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52260" y="2576413"/>
            <a:ext cx="1735828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Исследования</a:t>
            </a:r>
          </a:p>
          <a:p>
            <a:r>
              <a:rPr lang="ru-RU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Рекомендации</a:t>
            </a: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Знания</a:t>
            </a: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Навыки</a:t>
            </a: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Экспертиза</a:t>
            </a:r>
          </a:p>
          <a:p>
            <a:endParaRPr lang="ru-RU" sz="2000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039115" y="2576412"/>
            <a:ext cx="1584176" cy="24367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Изменения в:</a:t>
            </a: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поведении, системе норм, политике, процедурах</a:t>
            </a:r>
          </a:p>
          <a:p>
            <a:endParaRPr lang="ru-RU" sz="2000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  <a:p>
            <a:endParaRPr lang="ru-RU" sz="2000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881679" y="2577085"/>
            <a:ext cx="1584176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Изменения в: </a:t>
            </a: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ситуации, статусе,</a:t>
            </a:r>
          </a:p>
          <a:p>
            <a:r>
              <a:rPr lang="ru-RU" sz="20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обществе </a:t>
            </a:r>
          </a:p>
          <a:p>
            <a:endParaRPr lang="ru-RU" sz="2000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Левая фигурная скобка 20"/>
          <p:cNvSpPr/>
          <p:nvPr/>
        </p:nvSpPr>
        <p:spPr>
          <a:xfrm rot="16200000">
            <a:off x="5728324" y="1222691"/>
            <a:ext cx="432049" cy="7783311"/>
          </a:xfrm>
          <a:prstGeom prst="leftBrace">
            <a:avLst>
              <a:gd name="adj1" fmla="val 50662"/>
              <a:gd name="adj2" fmla="val 50000"/>
            </a:avLst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216260" y="5311130"/>
            <a:ext cx="6619744" cy="11422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Логическая модель планирования, ориентированного на результат</a:t>
            </a:r>
          </a:p>
        </p:txBody>
      </p:sp>
      <p:sp>
        <p:nvSpPr>
          <p:cNvPr id="23" name="Стрелка вправо 22"/>
          <p:cNvSpPr/>
          <p:nvPr/>
        </p:nvSpPr>
        <p:spPr>
          <a:xfrm>
            <a:off x="2927648" y="2263552"/>
            <a:ext cx="648072" cy="19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4694557" y="2263552"/>
            <a:ext cx="648072" cy="19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6564052" y="2263552"/>
            <a:ext cx="648072" cy="19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8233607" y="2276872"/>
            <a:ext cx="648072" cy="19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83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514474"/>
              </p:ext>
            </p:extLst>
          </p:nvPr>
        </p:nvGraphicFramePr>
        <p:xfrm>
          <a:off x="685800" y="781050"/>
          <a:ext cx="10991850" cy="5905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6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064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0099"/>
                          </a:solidFill>
                        </a:rPr>
                        <a:t>Компоненты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0099"/>
                          </a:solidFill>
                        </a:rPr>
                        <a:t>Описание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741">
                <a:tc>
                  <a:txBody>
                    <a:bodyPr/>
                    <a:lstStyle/>
                    <a:p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Вложения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Ресурсы, которые направлены на выполнение проекта (финансы, персонал, оборудование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и т.д.)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741">
                <a:tc>
                  <a:txBody>
                    <a:bodyPr/>
                    <a:lstStyle/>
                    <a:p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Мероприятия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То, что мы делаем,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отражено в рабочем плане словами -обеспечить, организовать, провести, и т.д.)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0233">
                <a:tc>
                  <a:txBody>
                    <a:bodyPr/>
                    <a:lstStyle/>
                    <a:p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Краткосрочные 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То, что мы производим.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Конкретные продукты или услуги, произведенные в результате действий, выраженное существительным. Изменения в знаниях и навыках, конкретные продукты, услуги, которые полностью зависят от действий проекта.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0233">
                <a:tc>
                  <a:txBody>
                    <a:bodyPr/>
                    <a:lstStyle/>
                    <a:p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Долгосрочные 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То зачем мы делаем действия.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Изменения в поведении, сознании, институциональных  процедурах, отношениях, законах и политике. Является объединенным результатом нескольких краткосрочных результатов и только частично зависит от усилий проекта 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2487">
                <a:tc>
                  <a:txBody>
                    <a:bodyPr/>
                    <a:lstStyle/>
                    <a:p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Воздействие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Долгосрочное изменение, происшедшее в совокупности нескольких долгосрочных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результатов</a:t>
                      </a:r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 – изменения в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ситуации, системах, социально-экономическом положении людей. 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919536" y="332656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Компоненты логической модели планирования ориентированного на результат</a:t>
            </a:r>
          </a:p>
        </p:txBody>
      </p:sp>
    </p:spTree>
    <p:extLst>
      <p:ext uri="{BB962C8B-B14F-4D97-AF65-F5344CB8AC3E}">
        <p14:creationId xmlns:p14="http://schemas.microsoft.com/office/powerpoint/2010/main" val="2835862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781050"/>
          <a:ext cx="10991850" cy="5905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6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064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0099"/>
                          </a:solidFill>
                        </a:rPr>
                        <a:t>Компоненты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0099"/>
                          </a:solidFill>
                        </a:rPr>
                        <a:t>Описание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741">
                <a:tc>
                  <a:txBody>
                    <a:bodyPr/>
                    <a:lstStyle/>
                    <a:p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Вложения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Ресурсы, которые направлены на выполнение проекта (финансы, персонал, оборудование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и т.д.)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741">
                <a:tc>
                  <a:txBody>
                    <a:bodyPr/>
                    <a:lstStyle/>
                    <a:p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Мероприятия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То, что мы делаем,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отражено в рабочем плане словами -обеспечить, организовать, провести, и т.д.)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0233">
                <a:tc>
                  <a:txBody>
                    <a:bodyPr/>
                    <a:lstStyle/>
                    <a:p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Краткосрочные 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То, что мы производим.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Конкретные продукты или услуги, произведенные в результате действий, выраженное существительным. Изменения в знаниях и навыках, конкретные продукты, услуги, которые полностью зависят от действий проекта.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0233">
                <a:tc>
                  <a:txBody>
                    <a:bodyPr/>
                    <a:lstStyle/>
                    <a:p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Долгосрочные 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То зачем мы делаем действия.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Изменения в поведении, сознании, институциональных  процедурах, отношениях, законах и политике. Является объединенным результатом нескольких краткосрочных результатов и только частично зависит от усилий проекта 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2487">
                <a:tc>
                  <a:txBody>
                    <a:bodyPr/>
                    <a:lstStyle/>
                    <a:p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Воздействие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Долгосрочное изменение, происшедшее в совокупности нескольких долгосрочных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результатов</a:t>
                      </a:r>
                      <a:r>
                        <a:rPr lang="ru-RU" dirty="0">
                          <a:latin typeface="Calibri" pitchFamily="34" charset="0"/>
                          <a:cs typeface="Calibri" pitchFamily="34" charset="0"/>
                        </a:rPr>
                        <a:t> – изменения в</a:t>
                      </a:r>
                      <a:r>
                        <a:rPr lang="ru-RU" baseline="0" dirty="0">
                          <a:latin typeface="Calibri" pitchFamily="34" charset="0"/>
                          <a:cs typeface="Calibri" pitchFamily="34" charset="0"/>
                        </a:rPr>
                        <a:t> ситуации, системах, социально-экономическом положении людей. 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302668" y="312336"/>
            <a:ext cx="97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Компоненты логической модели планирования ориентированного на результат</a:t>
            </a:r>
          </a:p>
        </p:txBody>
      </p:sp>
    </p:spTree>
    <p:extLst>
      <p:ext uri="{BB962C8B-B14F-4D97-AF65-F5344CB8AC3E}">
        <p14:creationId xmlns:p14="http://schemas.microsoft.com/office/powerpoint/2010/main" val="3591893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1435</Words>
  <Application>Microsoft Office PowerPoint</Application>
  <PresentationFormat>Широкоэкранный</PresentationFormat>
  <Paragraphs>199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Theme</vt:lpstr>
      <vt:lpstr>Разработка  и реализация  проектов</vt:lpstr>
      <vt:lpstr>Что такое проект?</vt:lpstr>
      <vt:lpstr>Презентация PowerPoint</vt:lpstr>
      <vt:lpstr>Презентация PowerPoint</vt:lpstr>
      <vt:lpstr>Цепочка результатов </vt:lpstr>
      <vt:lpstr>Цепочка результатов: тренинг по планированию</vt:lpstr>
      <vt:lpstr>Презентация PowerPoint</vt:lpstr>
      <vt:lpstr>Презентация PowerPoint</vt:lpstr>
      <vt:lpstr>Презентация PowerPoint</vt:lpstr>
      <vt:lpstr>Конец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Sagipa Djusaeva</dc:creator>
  <cp:lastModifiedBy>Жаныбек Капаров</cp:lastModifiedBy>
  <cp:revision>19</cp:revision>
  <dcterms:created xsi:type="dcterms:W3CDTF">2020-12-21T12:54:16Z</dcterms:created>
  <dcterms:modified xsi:type="dcterms:W3CDTF">2021-02-15T16:33:35Z</dcterms:modified>
</cp:coreProperties>
</file>