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8" r:id="rId4"/>
    <p:sldId id="269" r:id="rId5"/>
    <p:sldId id="270" r:id="rId6"/>
    <p:sldId id="273" r:id="rId7"/>
    <p:sldId id="272" r:id="rId8"/>
    <p:sldId id="274" r:id="rId9"/>
    <p:sldId id="267" r:id="rId10"/>
    <p:sldId id="257" r:id="rId11"/>
    <p:sldId id="276" r:id="rId12"/>
    <p:sldId id="277" r:id="rId13"/>
    <p:sldId id="275" r:id="rId14"/>
    <p:sldId id="279" r:id="rId15"/>
    <p:sldId id="295" r:id="rId16"/>
    <p:sldId id="296" r:id="rId17"/>
    <p:sldId id="259" r:id="rId18"/>
    <p:sldId id="283" r:id="rId19"/>
    <p:sldId id="263" r:id="rId20"/>
    <p:sldId id="278" r:id="rId21"/>
    <p:sldId id="282" r:id="rId22"/>
    <p:sldId id="258" r:id="rId23"/>
    <p:sldId id="261" r:id="rId24"/>
    <p:sldId id="264" r:id="rId25"/>
    <p:sldId id="262" r:id="rId26"/>
    <p:sldId id="284" r:id="rId27"/>
    <p:sldId id="260" r:id="rId28"/>
    <p:sldId id="285" r:id="rId29"/>
    <p:sldId id="292" r:id="rId30"/>
    <p:sldId id="290" r:id="rId31"/>
    <p:sldId id="289" r:id="rId32"/>
    <p:sldId id="291" r:id="rId33"/>
    <p:sldId id="294" r:id="rId34"/>
    <p:sldId id="299" r:id="rId35"/>
    <p:sldId id="298" r:id="rId36"/>
    <p:sldId id="297" r:id="rId37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431800" y="6453188"/>
            <a:ext cx="1751013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/>
              <a:t>Dipl.-Psych. Karsten Mehrtens</a:t>
            </a:r>
          </a:p>
        </p:txBody>
      </p:sp>
      <p:cxnSp>
        <p:nvCxnSpPr>
          <p:cNvPr id="3" name="Gerade Verbindung 8"/>
          <p:cNvCxnSpPr/>
          <p:nvPr userDrawn="1"/>
        </p:nvCxnSpPr>
        <p:spPr>
          <a:xfrm>
            <a:off x="522288" y="774700"/>
            <a:ext cx="97932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200025"/>
            <a:ext cx="15986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1158538" y="6394450"/>
            <a:ext cx="7969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58C5A79-A950-4124-8D7C-8E11BEBCF12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277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83038" y="6524625"/>
            <a:ext cx="2844800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59A6AD5-B35C-4936-B603-0FBAABA7EB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168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431800" y="6453188"/>
            <a:ext cx="1751013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000" smtClean="0"/>
              <a:t>Dipl.-Psych. Karsten Mehrtens</a:t>
            </a:r>
          </a:p>
        </p:txBody>
      </p:sp>
      <p:cxnSp>
        <p:nvCxnSpPr>
          <p:cNvPr id="3" name="Gerade Verbindung 8"/>
          <p:cNvCxnSpPr/>
          <p:nvPr userDrawn="1"/>
        </p:nvCxnSpPr>
        <p:spPr>
          <a:xfrm>
            <a:off x="522288" y="774700"/>
            <a:ext cx="97932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75" y="209550"/>
            <a:ext cx="16383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0CD5941-826D-498F-87E0-5F1B80DBBD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072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431800" y="6453188"/>
            <a:ext cx="1751013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1000" smtClean="0"/>
              <a:t>Dipl.-Psych. Karsten Mehrtens</a:t>
            </a:r>
          </a:p>
        </p:txBody>
      </p:sp>
      <p:cxnSp>
        <p:nvCxnSpPr>
          <p:cNvPr id="3" name="Gerade Verbindung 8"/>
          <p:cNvCxnSpPr/>
          <p:nvPr userDrawn="1"/>
        </p:nvCxnSpPr>
        <p:spPr>
          <a:xfrm>
            <a:off x="522288" y="774700"/>
            <a:ext cx="97932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75" y="209550"/>
            <a:ext cx="16383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D70A3C-CB64-4F7E-B335-7F09B6F9838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080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Karsten\Videos\Kirgisistan%203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Karsten\Videos\Rollenspiel.wm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73KIPN7HBM?feature=player_detailpag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Karsten\Videos\Kirgisistan%20WMF.wm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hteck 1"/>
          <p:cNvSpPr>
            <a:spLocks noChangeArrowheads="1"/>
          </p:cNvSpPr>
          <p:nvPr/>
        </p:nvSpPr>
        <p:spPr bwMode="auto">
          <a:xfrm>
            <a:off x="1438275" y="1838325"/>
            <a:ext cx="89630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200">
                <a:latin typeface="Arial" panose="020B0604020202020204" pitchFamily="34" charset="0"/>
                <a:cs typeface="Times New Roman" panose="02020603050405020304" pitchFamily="18" charset="0"/>
              </a:rPr>
              <a:t>Разработка, применение и оптимизация кейсов и деловых игр</a:t>
            </a:r>
            <a:endParaRPr lang="de-DE" altLang="de-DE" sz="3200"/>
          </a:p>
        </p:txBody>
      </p:sp>
      <p:sp>
        <p:nvSpPr>
          <p:cNvPr id="5123" name="Textfeld 3"/>
          <p:cNvSpPr txBox="1">
            <a:spLocks noChangeArrowheads="1"/>
          </p:cNvSpPr>
          <p:nvPr/>
        </p:nvSpPr>
        <p:spPr bwMode="auto">
          <a:xfrm>
            <a:off x="3932238" y="3998913"/>
            <a:ext cx="328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/>
              <a:t>Дипл. психол. Карстен Мертенс</a:t>
            </a: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feld 8"/>
          <p:cNvSpPr txBox="1">
            <a:spLocks noChangeArrowheads="1"/>
          </p:cNvSpPr>
          <p:nvPr/>
        </p:nvSpPr>
        <p:spPr bwMode="auto">
          <a:xfrm>
            <a:off x="474663" y="219075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de-DE" sz="2400" b="1"/>
              <a:t>Мы запоминаем</a:t>
            </a:r>
            <a:endParaRPr lang="de-DE" altLang="de-DE" sz="2400" b="1"/>
          </a:p>
        </p:txBody>
      </p:sp>
      <p:grpSp>
        <p:nvGrpSpPr>
          <p:cNvPr id="2" name="Gruppieren 16"/>
          <p:cNvGrpSpPr>
            <a:grpSpLocks/>
          </p:cNvGrpSpPr>
          <p:nvPr/>
        </p:nvGrpSpPr>
        <p:grpSpPr bwMode="auto">
          <a:xfrm>
            <a:off x="1627188" y="841375"/>
            <a:ext cx="2200275" cy="3201988"/>
            <a:chOff x="1627976" y="841247"/>
            <a:chExt cx="2200053" cy="3202757"/>
          </a:xfrm>
        </p:grpSpPr>
        <p:pic>
          <p:nvPicPr>
            <p:cNvPr id="14355" name="Grafik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976" y="841247"/>
              <a:ext cx="1942944" cy="221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6" name="Textfeld 9"/>
            <p:cNvSpPr txBox="1">
              <a:spLocks noChangeArrowheads="1"/>
            </p:cNvSpPr>
            <p:nvPr/>
          </p:nvSpPr>
          <p:spPr bwMode="auto">
            <a:xfrm>
              <a:off x="1875284" y="3028090"/>
              <a:ext cx="1952745" cy="101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10% </a:t>
              </a:r>
              <a:r>
                <a:rPr lang="ru-RU" altLang="de-DE" sz="2000" b="1"/>
                <a:t> того, </a:t>
              </a:r>
              <a:r>
                <a:rPr lang="ru-RU" altLang="de-DE" sz="2000" b="1" i="1"/>
                <a:t>что мы читаем</a:t>
              </a:r>
              <a:r>
                <a:rPr lang="de-DE" altLang="de-DE" sz="2000" b="1"/>
                <a:t/>
              </a:r>
              <a:br>
                <a:rPr lang="de-DE" altLang="de-DE" sz="2000" b="1"/>
              </a:br>
              <a:endParaRPr lang="de-DE" altLang="de-DE" sz="2000" b="1" i="1"/>
            </a:p>
          </p:txBody>
        </p:sp>
      </p:grpSp>
      <p:grpSp>
        <p:nvGrpSpPr>
          <p:cNvPr id="3" name="Gruppieren 17"/>
          <p:cNvGrpSpPr>
            <a:grpSpLocks/>
          </p:cNvGrpSpPr>
          <p:nvPr/>
        </p:nvGrpSpPr>
        <p:grpSpPr bwMode="auto">
          <a:xfrm>
            <a:off x="4926013" y="833438"/>
            <a:ext cx="2114550" cy="2922587"/>
            <a:chOff x="4926549" y="841247"/>
            <a:chExt cx="2114257" cy="2921782"/>
          </a:xfrm>
        </p:grpSpPr>
        <p:pic>
          <p:nvPicPr>
            <p:cNvPr id="14353" name="Grafik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549" y="841247"/>
              <a:ext cx="1882698" cy="221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4" name="Textfeld 10"/>
            <p:cNvSpPr txBox="1">
              <a:spLocks noChangeArrowheads="1"/>
            </p:cNvSpPr>
            <p:nvPr/>
          </p:nvSpPr>
          <p:spPr bwMode="auto">
            <a:xfrm>
              <a:off x="5130004" y="3055300"/>
              <a:ext cx="1910802" cy="70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20% </a:t>
              </a:r>
              <a:r>
                <a:rPr lang="ru-RU" altLang="de-DE" sz="2000" b="1"/>
                <a:t>того, </a:t>
              </a:r>
              <a:r>
                <a:rPr lang="ru-RU" altLang="de-DE" sz="2000" b="1" i="1"/>
                <a:t>что мы слышим</a:t>
              </a:r>
              <a:endParaRPr lang="de-DE" altLang="de-DE" sz="2000" b="1" i="1"/>
            </a:p>
          </p:txBody>
        </p:sp>
      </p:grpSp>
      <p:grpSp>
        <p:nvGrpSpPr>
          <p:cNvPr id="4" name="Gruppieren 18"/>
          <p:cNvGrpSpPr>
            <a:grpSpLocks/>
          </p:cNvGrpSpPr>
          <p:nvPr/>
        </p:nvGrpSpPr>
        <p:grpSpPr bwMode="auto">
          <a:xfrm>
            <a:off x="8329613" y="815975"/>
            <a:ext cx="2173287" cy="2922588"/>
            <a:chOff x="8413556" y="841247"/>
            <a:chExt cx="2172973" cy="2921779"/>
          </a:xfrm>
        </p:grpSpPr>
        <p:pic>
          <p:nvPicPr>
            <p:cNvPr id="14351" name="Grafik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556" y="841247"/>
              <a:ext cx="1877457" cy="221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Textfeld 11"/>
            <p:cNvSpPr txBox="1">
              <a:spLocks noChangeArrowheads="1"/>
            </p:cNvSpPr>
            <p:nvPr/>
          </p:nvSpPr>
          <p:spPr bwMode="auto">
            <a:xfrm>
              <a:off x="8614393" y="3055298"/>
              <a:ext cx="1972136" cy="70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30% </a:t>
              </a:r>
              <a:r>
                <a:rPr lang="ru-RU" altLang="de-DE" sz="2000" b="1"/>
                <a:t>того, </a:t>
              </a:r>
              <a:r>
                <a:rPr lang="ru-RU" altLang="de-DE" sz="2000" b="1" i="1"/>
                <a:t>что мы видим</a:t>
              </a:r>
              <a:endParaRPr lang="de-DE" altLang="de-DE" sz="2000" b="1" i="1"/>
            </a:p>
          </p:txBody>
        </p:sp>
      </p:grpSp>
      <p:grpSp>
        <p:nvGrpSpPr>
          <p:cNvPr id="5" name="Gruppieren 19"/>
          <p:cNvGrpSpPr>
            <a:grpSpLocks/>
          </p:cNvGrpSpPr>
          <p:nvPr/>
        </p:nvGrpSpPr>
        <p:grpSpPr bwMode="auto">
          <a:xfrm>
            <a:off x="1627188" y="3778250"/>
            <a:ext cx="2709862" cy="2797175"/>
            <a:chOff x="1627976" y="3777504"/>
            <a:chExt cx="2708620" cy="2797253"/>
          </a:xfrm>
        </p:grpSpPr>
        <p:pic>
          <p:nvPicPr>
            <p:cNvPr id="14349" name="Grafik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976" y="3777504"/>
              <a:ext cx="1942945" cy="213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feld 13"/>
            <p:cNvSpPr txBox="1">
              <a:spLocks noChangeArrowheads="1"/>
            </p:cNvSpPr>
            <p:nvPr/>
          </p:nvSpPr>
          <p:spPr bwMode="auto">
            <a:xfrm>
              <a:off x="1875282" y="5866855"/>
              <a:ext cx="2461314" cy="707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50% </a:t>
              </a:r>
              <a:r>
                <a:rPr lang="ru-RU" altLang="de-DE" sz="2000" b="1"/>
                <a:t>того, </a:t>
              </a:r>
              <a:r>
                <a:rPr lang="ru-RU" altLang="de-DE" sz="2000" b="1" i="1"/>
                <a:t>что мы слышим и видим</a:t>
              </a:r>
              <a:endParaRPr lang="de-DE" altLang="de-DE" sz="2000" b="1" i="1"/>
            </a:p>
          </p:txBody>
        </p:sp>
      </p:grpSp>
      <p:grpSp>
        <p:nvGrpSpPr>
          <p:cNvPr id="6" name="Gruppieren 20"/>
          <p:cNvGrpSpPr>
            <a:grpSpLocks/>
          </p:cNvGrpSpPr>
          <p:nvPr/>
        </p:nvGrpSpPr>
        <p:grpSpPr bwMode="auto">
          <a:xfrm>
            <a:off x="4926013" y="3768725"/>
            <a:ext cx="2663825" cy="2800350"/>
            <a:chOff x="4926550" y="3819918"/>
            <a:chExt cx="2663332" cy="2799621"/>
          </a:xfrm>
        </p:grpSpPr>
        <p:pic>
          <p:nvPicPr>
            <p:cNvPr id="14347" name="Grafik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550" y="3819918"/>
              <a:ext cx="1882698" cy="217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feld 14"/>
            <p:cNvSpPr txBox="1">
              <a:spLocks noChangeArrowheads="1"/>
            </p:cNvSpPr>
            <p:nvPr/>
          </p:nvSpPr>
          <p:spPr bwMode="auto">
            <a:xfrm>
              <a:off x="5193159" y="5911800"/>
              <a:ext cx="2396723" cy="7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70% </a:t>
              </a:r>
              <a:r>
                <a:rPr lang="ru-RU" altLang="de-DE" sz="2000" b="1"/>
                <a:t>то, о </a:t>
              </a:r>
              <a:r>
                <a:rPr lang="ru-RU" altLang="de-DE" sz="2000" b="1" i="1"/>
                <a:t>чем мы сами говорим</a:t>
              </a:r>
              <a:endParaRPr lang="de-DE" altLang="de-DE" sz="2000" b="1" i="1"/>
            </a:p>
          </p:txBody>
        </p:sp>
      </p:grpSp>
      <p:grpSp>
        <p:nvGrpSpPr>
          <p:cNvPr id="7" name="Gruppieren 21"/>
          <p:cNvGrpSpPr>
            <a:grpSpLocks/>
          </p:cNvGrpSpPr>
          <p:nvPr/>
        </p:nvGrpSpPr>
        <p:grpSpPr bwMode="auto">
          <a:xfrm>
            <a:off x="8432800" y="3778250"/>
            <a:ext cx="2357438" cy="2827338"/>
            <a:chOff x="8377179" y="3790072"/>
            <a:chExt cx="2315598" cy="2921290"/>
          </a:xfrm>
        </p:grpSpPr>
        <p:pic>
          <p:nvPicPr>
            <p:cNvPr id="14345" name="Grafik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179" y="3790072"/>
              <a:ext cx="1877457" cy="225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feld 15"/>
            <p:cNvSpPr txBox="1">
              <a:spLocks noChangeArrowheads="1"/>
            </p:cNvSpPr>
            <p:nvPr/>
          </p:nvSpPr>
          <p:spPr bwMode="auto">
            <a:xfrm>
              <a:off x="8603412" y="5980066"/>
              <a:ext cx="2089365" cy="73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de-DE" altLang="de-DE" sz="2000" b="1"/>
                <a:t>90% </a:t>
              </a:r>
              <a:r>
                <a:rPr lang="ru-RU" altLang="de-DE" sz="2000" b="1"/>
                <a:t>того, что </a:t>
              </a:r>
              <a:r>
                <a:rPr lang="ru-RU" altLang="de-DE" sz="2000" b="1" i="1"/>
                <a:t>мы сами делаем</a:t>
              </a:r>
              <a:endParaRPr lang="de-DE" altLang="de-DE" sz="2000" b="1" i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 descr="C:\Dokumente und Einstellungen\Mehrtens\Eigene Dateien\Eigene Bilder\tisch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79850"/>
            <a:ext cx="29797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7" descr="C:\Dokumente und Einstellungen\Mehrtens\Eigene Dateien\Eigene Bilder\schue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36663"/>
            <a:ext cx="33464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1743075" y="3382963"/>
            <a:ext cx="2286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>
                <a:latin typeface="Arial" panose="020B0604020202020204" pitchFamily="34" charset="0"/>
              </a:rPr>
              <a:t>Компетенция</a:t>
            </a:r>
            <a:endParaRPr lang="de-DE" altLang="de-DE" sz="2000">
              <a:latin typeface="Arial" panose="020B0604020202020204" pitchFamily="34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4562475" y="3425825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600" b="1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452438" y="287338"/>
            <a:ext cx="549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>
                <a:latin typeface="Arial" panose="020B0604020202020204" pitchFamily="34" charset="0"/>
              </a:rPr>
              <a:t>Компетенция на индивидуальном уровне</a:t>
            </a:r>
            <a:endParaRPr lang="de-DE" altLang="de-DE" sz="2000" b="1">
              <a:latin typeface="Arial" panose="020B0604020202020204" pitchFamily="34" charset="0"/>
            </a:endParaRPr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1277938" y="4373563"/>
            <a:ext cx="326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>
                <a:latin typeface="Arial" panose="020B0604020202020204" pitchFamily="34" charset="0"/>
              </a:rPr>
              <a:t>Навык</a:t>
            </a:r>
            <a:r>
              <a:rPr lang="de-DE" altLang="de-DE" sz="2000">
                <a:latin typeface="Arial" panose="020B0604020202020204" pitchFamily="34" charset="0"/>
              </a:rPr>
              <a:t>,</a:t>
            </a:r>
            <a:r>
              <a:rPr lang="ru-RU" altLang="de-DE" sz="200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ru-RU" altLang="de-DE" sz="2000">
                <a:latin typeface="Arial" panose="020B0604020202020204" pitchFamily="34" charset="0"/>
              </a:rPr>
              <a:t>компетенция действовать</a:t>
            </a:r>
            <a:endParaRPr lang="de-DE" altLang="de-DE" sz="2000">
              <a:latin typeface="Arial" panose="020B0604020202020204" pitchFamily="34" charset="0"/>
            </a:endParaRPr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5394325" y="2239963"/>
            <a:ext cx="1987550" cy="1219200"/>
          </a:xfrm>
          <a:prstGeom prst="rect">
            <a:avLst/>
          </a:prstGeom>
          <a:solidFill>
            <a:srgbClr val="DFFF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400">
                <a:latin typeface="Arial" panose="020B0604020202020204" pitchFamily="34" charset="0"/>
              </a:rPr>
              <a:t>Знания </a:t>
            </a:r>
            <a:endParaRPr lang="de-DE" altLang="de-DE" sz="1600">
              <a:latin typeface="Arial" panose="020B0604020202020204" pitchFamily="34" charset="0"/>
            </a:endParaRPr>
          </a:p>
        </p:txBody>
      </p:sp>
      <p:sp>
        <p:nvSpPr>
          <p:cNvPr id="15369" name="Rectangle 15"/>
          <p:cNvSpPr>
            <a:spLocks noChangeArrowheads="1"/>
          </p:cNvSpPr>
          <p:nvPr/>
        </p:nvSpPr>
        <p:spPr bwMode="auto">
          <a:xfrm>
            <a:off x="5394325" y="4048125"/>
            <a:ext cx="1987550" cy="1219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400">
                <a:latin typeface="Arial" panose="020B0604020202020204" pitchFamily="34" charset="0"/>
              </a:rPr>
              <a:t>Умения </a:t>
            </a:r>
            <a:endParaRPr lang="de-DE" altLang="de-DE" sz="1600">
              <a:latin typeface="Arial" panose="020B0604020202020204" pitchFamily="34" charset="0"/>
            </a:endParaRPr>
          </a:p>
        </p:txBody>
      </p:sp>
      <p:sp>
        <p:nvSpPr>
          <p:cNvPr id="15370" name="Textfeld 1"/>
          <p:cNvSpPr txBox="1">
            <a:spLocks noChangeArrowheads="1"/>
          </p:cNvSpPr>
          <p:nvPr/>
        </p:nvSpPr>
        <p:spPr bwMode="auto">
          <a:xfrm>
            <a:off x="6175375" y="3352800"/>
            <a:ext cx="606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6600" b="1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kumente und Einstellungen\Mehrtens\Eigene Dateien\Eigene Bilder\orke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58963"/>
            <a:ext cx="48006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Dokumente und Einstellungen\Mehrtens\Eigene Dateien\Eigene Bilder\Vio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1858963"/>
            <a:ext cx="303053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11375" y="990600"/>
            <a:ext cx="327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de-DE" sz="2000" b="1">
                <a:latin typeface="Arial" panose="020B0604020202020204" pitchFamily="34" charset="0"/>
              </a:rPr>
              <a:t>Индивидуальная компетенция</a:t>
            </a:r>
            <a:endParaRPr lang="de-DE" altLang="de-DE" sz="2000" b="1">
              <a:latin typeface="Arial" panose="020B0604020202020204" pitchFamily="34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259513" y="1066800"/>
            <a:ext cx="341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de-DE" sz="2000" b="1">
                <a:latin typeface="Arial" panose="020B0604020202020204" pitchFamily="34" charset="0"/>
              </a:rPr>
              <a:t>Ключевая компетенция организации</a:t>
            </a:r>
            <a:endParaRPr lang="de-DE" altLang="de-DE" sz="2000" b="1">
              <a:latin typeface="Arial" panose="020B0604020202020204" pitchFamily="34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57900" y="5210175"/>
            <a:ext cx="3765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de-DE" b="1" i="1">
                <a:latin typeface="Arial" panose="020B0604020202020204" pitchFamily="34" charset="0"/>
              </a:rPr>
              <a:t>Уникальность при взаимодействии всех сил</a:t>
            </a:r>
            <a:endParaRPr lang="de-DE" altLang="de-DE" b="1" i="1">
              <a:latin typeface="Arial" panose="020B0604020202020204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28838" y="5226050"/>
            <a:ext cx="332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de-DE" b="1" i="1">
                <a:latin typeface="Arial" panose="020B0604020202020204" pitchFamily="34" charset="0"/>
              </a:rPr>
              <a:t>Навыки на высшем уровне</a:t>
            </a:r>
            <a:endParaRPr lang="de-DE" altLang="de-DE" b="1" i="1">
              <a:latin typeface="Arial" panose="020B060402020202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8938" y="258763"/>
            <a:ext cx="485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>
                <a:latin typeface="Arial" panose="020B0604020202020204" pitchFamily="34" charset="0"/>
              </a:rPr>
              <a:t>Ключевая компетенция организации</a:t>
            </a:r>
            <a:endParaRPr lang="de-DE" altLang="de-DE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feld 1"/>
          <p:cNvSpPr txBox="1">
            <a:spLocks noChangeArrowheads="1"/>
          </p:cNvSpPr>
          <p:nvPr/>
        </p:nvSpPr>
        <p:spPr bwMode="auto">
          <a:xfrm>
            <a:off x="400050" y="296863"/>
            <a:ext cx="790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Единственная возможность преобразовать знания в компетенции</a:t>
            </a:r>
            <a:r>
              <a:rPr lang="de-DE" altLang="de-DE" sz="2000" b="1"/>
              <a:t>:</a:t>
            </a:r>
          </a:p>
        </p:txBody>
      </p:sp>
      <p:pic>
        <p:nvPicPr>
          <p:cNvPr id="174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1525588"/>
            <a:ext cx="42037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11"/>
          <p:cNvSpPr txBox="1">
            <a:spLocks noChangeArrowheads="1"/>
          </p:cNvSpPr>
          <p:nvPr/>
        </p:nvSpPr>
        <p:spPr bwMode="auto">
          <a:xfrm>
            <a:off x="6694488" y="4891088"/>
            <a:ext cx="5549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 b="1"/>
              <a:t>При сопровождении хорошего тренера</a:t>
            </a:r>
            <a:r>
              <a:rPr lang="de-DE" altLang="de-DE" sz="2400" b="1"/>
              <a:t>,</a:t>
            </a:r>
          </a:p>
          <a:p>
            <a:r>
              <a:rPr lang="ru-RU" altLang="de-DE" sz="2400" b="1"/>
              <a:t>который проведет нас через эти фазы</a:t>
            </a:r>
            <a:r>
              <a:rPr lang="de-DE" altLang="de-DE" sz="2400" b="1"/>
              <a:t>.</a:t>
            </a:r>
          </a:p>
        </p:txBody>
      </p:sp>
      <p:grpSp>
        <p:nvGrpSpPr>
          <p:cNvPr id="17413" name="Gruppieren 18"/>
          <p:cNvGrpSpPr>
            <a:grpSpLocks/>
          </p:cNvGrpSpPr>
          <p:nvPr/>
        </p:nvGrpSpPr>
        <p:grpSpPr bwMode="auto">
          <a:xfrm>
            <a:off x="773113" y="1325563"/>
            <a:ext cx="6486525" cy="4395787"/>
            <a:chOff x="759001" y="1554350"/>
            <a:chExt cx="6487015" cy="4396192"/>
          </a:xfrm>
        </p:grpSpPr>
        <p:sp>
          <p:nvSpPr>
            <p:cNvPr id="17414" name="Textfeld 2"/>
            <p:cNvSpPr txBox="1">
              <a:spLocks noChangeArrowheads="1"/>
            </p:cNvSpPr>
            <p:nvPr/>
          </p:nvSpPr>
          <p:spPr bwMode="auto">
            <a:xfrm>
              <a:off x="3112400" y="2242488"/>
              <a:ext cx="2665216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Делать</a:t>
              </a:r>
              <a:r>
                <a:rPr lang="de-DE" altLang="de-DE" sz="2000"/>
                <a:t>,</a:t>
              </a:r>
              <a:r>
                <a:rPr lang="ru-RU" altLang="de-DE" sz="2000"/>
                <a:t> делать</a:t>
              </a:r>
              <a:r>
                <a:rPr lang="de-DE" altLang="de-DE" sz="2000"/>
                <a:t>, </a:t>
              </a:r>
              <a:r>
                <a:rPr lang="ru-RU" altLang="de-DE" sz="2000"/>
                <a:t>делать</a:t>
              </a:r>
              <a:endParaRPr lang="de-DE" altLang="de-DE" sz="2000"/>
            </a:p>
          </p:txBody>
        </p:sp>
        <p:sp>
          <p:nvSpPr>
            <p:cNvPr id="17415" name="Textfeld 3"/>
            <p:cNvSpPr txBox="1">
              <a:spLocks noChangeArrowheads="1"/>
            </p:cNvSpPr>
            <p:nvPr/>
          </p:nvSpPr>
          <p:spPr bwMode="auto">
            <a:xfrm>
              <a:off x="1223669" y="4890415"/>
              <a:ext cx="2484782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Экспериментировать</a:t>
              </a:r>
              <a:endParaRPr lang="de-DE" altLang="de-DE" sz="2000"/>
            </a:p>
          </p:txBody>
        </p:sp>
        <p:sp>
          <p:nvSpPr>
            <p:cNvPr id="17416" name="Textfeld 4"/>
            <p:cNvSpPr txBox="1">
              <a:spLocks noChangeArrowheads="1"/>
            </p:cNvSpPr>
            <p:nvPr/>
          </p:nvSpPr>
          <p:spPr bwMode="auto">
            <a:xfrm>
              <a:off x="759001" y="5550398"/>
              <a:ext cx="1616980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Попробовать</a:t>
              </a:r>
              <a:endParaRPr lang="de-DE" altLang="de-DE" sz="2000"/>
            </a:p>
          </p:txBody>
        </p:sp>
        <p:sp>
          <p:nvSpPr>
            <p:cNvPr id="17417" name="Textfeld 5"/>
            <p:cNvSpPr txBox="1">
              <a:spLocks noChangeArrowheads="1"/>
            </p:cNvSpPr>
            <p:nvPr/>
          </p:nvSpPr>
          <p:spPr bwMode="auto">
            <a:xfrm>
              <a:off x="1758606" y="4230432"/>
              <a:ext cx="1856020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Делать ошибки</a:t>
              </a:r>
              <a:endParaRPr lang="de-DE" altLang="de-DE" sz="2000"/>
            </a:p>
          </p:txBody>
        </p:sp>
        <p:sp>
          <p:nvSpPr>
            <p:cNvPr id="17418" name="Textfeld 6"/>
            <p:cNvSpPr txBox="1">
              <a:spLocks noChangeArrowheads="1"/>
            </p:cNvSpPr>
            <p:nvPr/>
          </p:nvSpPr>
          <p:spPr bwMode="auto">
            <a:xfrm>
              <a:off x="2184350" y="3545169"/>
              <a:ext cx="3924471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Увидеть потребность в улучшении</a:t>
              </a:r>
              <a:endParaRPr lang="de-DE" altLang="de-DE" sz="2000"/>
            </a:p>
          </p:txBody>
        </p:sp>
        <p:sp>
          <p:nvSpPr>
            <p:cNvPr id="17419" name="Textfeld 7"/>
            <p:cNvSpPr txBox="1">
              <a:spLocks noChangeArrowheads="1"/>
            </p:cNvSpPr>
            <p:nvPr/>
          </p:nvSpPr>
          <p:spPr bwMode="auto">
            <a:xfrm>
              <a:off x="2624901" y="2869431"/>
              <a:ext cx="2025746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/>
                <a:t>Опять пробовать</a:t>
              </a:r>
              <a:endParaRPr lang="de-DE" altLang="de-DE" sz="2000"/>
            </a:p>
          </p:txBody>
        </p:sp>
        <p:sp>
          <p:nvSpPr>
            <p:cNvPr id="17420" name="Textfeld 8"/>
            <p:cNvSpPr txBox="1">
              <a:spLocks noChangeArrowheads="1"/>
            </p:cNvSpPr>
            <p:nvPr/>
          </p:nvSpPr>
          <p:spPr bwMode="auto">
            <a:xfrm>
              <a:off x="3580398" y="1554350"/>
              <a:ext cx="3665618" cy="4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000" b="1"/>
                <a:t>Достичь успешного результата</a:t>
              </a:r>
              <a:r>
                <a:rPr lang="de-DE" altLang="de-DE" sz="2000" b="1"/>
                <a:t>.</a:t>
              </a: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965392" y="5078925"/>
              <a:ext cx="258782" cy="520748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1500419" y="4431165"/>
              <a:ext cx="258783" cy="519160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1925901" y="3745302"/>
              <a:ext cx="258783" cy="520748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2367259" y="3086428"/>
              <a:ext cx="257194" cy="520748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2854659" y="2430731"/>
              <a:ext cx="257194" cy="520748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3291254" y="1725816"/>
              <a:ext cx="258783" cy="520748"/>
            </a:xfrm>
            <a:custGeom>
              <a:avLst/>
              <a:gdLst>
                <a:gd name="connsiteX0" fmla="*/ 1092 w 258267"/>
                <a:gd name="connsiteY0" fmla="*/ 520242 h 520242"/>
                <a:gd name="connsiteX1" fmla="*/ 39192 w 258267"/>
                <a:gd name="connsiteY1" fmla="*/ 63042 h 520242"/>
                <a:gd name="connsiteX2" fmla="*/ 258267 w 258267"/>
                <a:gd name="connsiteY2" fmla="*/ 15417 h 5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267" h="520242">
                  <a:moveTo>
                    <a:pt x="1092" y="520242"/>
                  </a:moveTo>
                  <a:cubicBezTo>
                    <a:pt x="-1289" y="333710"/>
                    <a:pt x="-3670" y="147179"/>
                    <a:pt x="39192" y="63042"/>
                  </a:cubicBezTo>
                  <a:cubicBezTo>
                    <a:pt x="82054" y="-21095"/>
                    <a:pt x="170160" y="-2839"/>
                    <a:pt x="258267" y="154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feld 1"/>
          <p:cNvSpPr txBox="1">
            <a:spLocks noChangeArrowheads="1"/>
          </p:cNvSpPr>
          <p:nvPr/>
        </p:nvSpPr>
        <p:spPr bwMode="auto">
          <a:xfrm>
            <a:off x="430213" y="292100"/>
            <a:ext cx="700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Метод обратной связи</a:t>
            </a:r>
            <a:r>
              <a:rPr lang="de-DE" altLang="de-DE" sz="2000" b="1"/>
              <a:t>: </a:t>
            </a:r>
            <a:r>
              <a:rPr lang="ru-RU" altLang="de-DE" sz="2000" b="1"/>
              <a:t>единственный способ улучшать себя</a:t>
            </a:r>
            <a:r>
              <a:rPr lang="de-DE" altLang="de-DE" sz="2000" b="1"/>
              <a:t>.</a:t>
            </a:r>
          </a:p>
        </p:txBody>
      </p:sp>
      <p:pic>
        <p:nvPicPr>
          <p:cNvPr id="1843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708275"/>
            <a:ext cx="307816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4"/>
          <p:cNvGrpSpPr>
            <a:grpSpLocks/>
          </p:cNvGrpSpPr>
          <p:nvPr/>
        </p:nvGrpSpPr>
        <p:grpSpPr bwMode="auto">
          <a:xfrm>
            <a:off x="2417763" y="1227138"/>
            <a:ext cx="6176962" cy="1778000"/>
            <a:chOff x="894516" y="1226591"/>
            <a:chExt cx="6175743" cy="1778852"/>
          </a:xfrm>
        </p:grpSpPr>
        <p:grpSp>
          <p:nvGrpSpPr>
            <p:cNvPr id="18451" name="Gruppieren 17"/>
            <p:cNvGrpSpPr>
              <a:grpSpLocks/>
            </p:cNvGrpSpPr>
            <p:nvPr/>
          </p:nvGrpSpPr>
          <p:grpSpPr bwMode="auto">
            <a:xfrm>
              <a:off x="894516" y="1750504"/>
              <a:ext cx="2497665" cy="1030424"/>
              <a:chOff x="1210239" y="1386406"/>
              <a:chExt cx="2497665" cy="1272818"/>
            </a:xfrm>
          </p:grpSpPr>
          <p:sp>
            <p:nvSpPr>
              <p:cNvPr id="6" name="Freihandform 5"/>
              <p:cNvSpPr/>
              <p:nvPr/>
            </p:nvSpPr>
            <p:spPr>
              <a:xfrm>
                <a:off x="1907013" y="1412173"/>
                <a:ext cx="203160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" name="Freihandform 6"/>
              <p:cNvSpPr/>
              <p:nvPr/>
            </p:nvSpPr>
            <p:spPr>
              <a:xfrm>
                <a:off x="2141917" y="1400402"/>
                <a:ext cx="201573" cy="1245794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" name="Freihandform 7"/>
              <p:cNvSpPr/>
              <p:nvPr/>
            </p:nvSpPr>
            <p:spPr>
              <a:xfrm>
                <a:off x="2375234" y="1400402"/>
                <a:ext cx="201572" cy="1245794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9" name="Freihandform 8"/>
              <p:cNvSpPr/>
              <p:nvPr/>
            </p:nvSpPr>
            <p:spPr>
              <a:xfrm>
                <a:off x="2608550" y="1386669"/>
                <a:ext cx="201573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" name="Freihandform 9"/>
              <p:cNvSpPr/>
              <p:nvPr/>
            </p:nvSpPr>
            <p:spPr>
              <a:xfrm>
                <a:off x="2805361" y="1412173"/>
                <a:ext cx="203160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" name="Freihandform 10"/>
              <p:cNvSpPr/>
              <p:nvPr/>
            </p:nvSpPr>
            <p:spPr>
              <a:xfrm>
                <a:off x="3038678" y="1400402"/>
                <a:ext cx="203160" cy="1245794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>
                <a:off x="3271994" y="1400402"/>
                <a:ext cx="203160" cy="1245794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>
                <a:off x="3505311" y="1386669"/>
                <a:ext cx="203160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5" name="Freihandform 14"/>
              <p:cNvSpPr/>
              <p:nvPr/>
            </p:nvSpPr>
            <p:spPr>
              <a:xfrm>
                <a:off x="1210239" y="1404326"/>
                <a:ext cx="203160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Freihandform 15"/>
              <p:cNvSpPr/>
              <p:nvPr/>
            </p:nvSpPr>
            <p:spPr>
              <a:xfrm>
                <a:off x="1443555" y="1404326"/>
                <a:ext cx="203160" cy="1247755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>
                <a:off x="1676872" y="1392554"/>
                <a:ext cx="203160" cy="1245794"/>
              </a:xfrm>
              <a:custGeom>
                <a:avLst/>
                <a:gdLst>
                  <a:gd name="connsiteX0" fmla="*/ 0 w 214604"/>
                  <a:gd name="connsiteY0" fmla="*/ 1166326 h 1166326"/>
                  <a:gd name="connsiteX1" fmla="*/ 167951 w 214604"/>
                  <a:gd name="connsiteY1" fmla="*/ 1007706 h 1166326"/>
                  <a:gd name="connsiteX2" fmla="*/ 37323 w 214604"/>
                  <a:gd name="connsiteY2" fmla="*/ 746449 h 1166326"/>
                  <a:gd name="connsiteX3" fmla="*/ 195943 w 214604"/>
                  <a:gd name="connsiteY3" fmla="*/ 569167 h 1166326"/>
                  <a:gd name="connsiteX4" fmla="*/ 93306 w 214604"/>
                  <a:gd name="connsiteY4" fmla="*/ 419878 h 1166326"/>
                  <a:gd name="connsiteX5" fmla="*/ 205274 w 214604"/>
                  <a:gd name="connsiteY5" fmla="*/ 261257 h 1166326"/>
                  <a:gd name="connsiteX6" fmla="*/ 121298 w 214604"/>
                  <a:gd name="connsiteY6" fmla="*/ 149290 h 1166326"/>
                  <a:gd name="connsiteX7" fmla="*/ 214604 w 214604"/>
                  <a:gd name="connsiteY7" fmla="*/ 0 h 1166326"/>
                  <a:gd name="connsiteX8" fmla="*/ 214604 w 214604"/>
                  <a:gd name="connsiteY8" fmla="*/ 0 h 11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604" h="1166326">
                    <a:moveTo>
                      <a:pt x="0" y="1166326"/>
                    </a:moveTo>
                    <a:cubicBezTo>
                      <a:pt x="80865" y="1122005"/>
                      <a:pt x="161731" y="1077685"/>
                      <a:pt x="167951" y="1007706"/>
                    </a:cubicBezTo>
                    <a:cubicBezTo>
                      <a:pt x="174172" y="937726"/>
                      <a:pt x="32658" y="819539"/>
                      <a:pt x="37323" y="746449"/>
                    </a:cubicBezTo>
                    <a:cubicBezTo>
                      <a:pt x="41988" y="673359"/>
                      <a:pt x="186613" y="623595"/>
                      <a:pt x="195943" y="569167"/>
                    </a:cubicBezTo>
                    <a:cubicBezTo>
                      <a:pt x="205273" y="514739"/>
                      <a:pt x="91751" y="471196"/>
                      <a:pt x="93306" y="419878"/>
                    </a:cubicBezTo>
                    <a:cubicBezTo>
                      <a:pt x="94861" y="368560"/>
                      <a:pt x="200609" y="306355"/>
                      <a:pt x="205274" y="261257"/>
                    </a:cubicBezTo>
                    <a:cubicBezTo>
                      <a:pt x="209939" y="216159"/>
                      <a:pt x="119743" y="192833"/>
                      <a:pt x="121298" y="149290"/>
                    </a:cubicBezTo>
                    <a:cubicBezTo>
                      <a:pt x="122853" y="105747"/>
                      <a:pt x="214604" y="0"/>
                      <a:pt x="214604" y="0"/>
                    </a:cubicBezTo>
                    <a:lnTo>
                      <a:pt x="214604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pic>
          <p:nvPicPr>
            <p:cNvPr id="18452" name="Grafik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858" y="1226591"/>
              <a:ext cx="2916401" cy="177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7" name="Textfeld 32"/>
          <p:cNvSpPr txBox="1">
            <a:spLocks noChangeArrowheads="1"/>
          </p:cNvSpPr>
          <p:nvPr/>
        </p:nvSpPr>
        <p:spPr bwMode="auto">
          <a:xfrm>
            <a:off x="1879600" y="955675"/>
            <a:ext cx="5256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Простая система обратной связи</a:t>
            </a:r>
            <a:r>
              <a:rPr lang="de-DE" altLang="de-DE" sz="2000"/>
              <a:t>:</a:t>
            </a:r>
          </a:p>
        </p:txBody>
      </p:sp>
      <p:grpSp>
        <p:nvGrpSpPr>
          <p:cNvPr id="14" name="Gruppieren 36"/>
          <p:cNvGrpSpPr>
            <a:grpSpLocks/>
          </p:cNvGrpSpPr>
          <p:nvPr/>
        </p:nvGrpSpPr>
        <p:grpSpPr bwMode="auto">
          <a:xfrm>
            <a:off x="2870200" y="1574800"/>
            <a:ext cx="4745038" cy="4737100"/>
            <a:chOff x="1345897" y="1574912"/>
            <a:chExt cx="4744729" cy="4736370"/>
          </a:xfrm>
        </p:grpSpPr>
        <p:grpSp>
          <p:nvGrpSpPr>
            <p:cNvPr id="18443" name="Gruppieren 30"/>
            <p:cNvGrpSpPr>
              <a:grpSpLocks/>
            </p:cNvGrpSpPr>
            <p:nvPr/>
          </p:nvGrpSpPr>
          <p:grpSpPr bwMode="auto">
            <a:xfrm>
              <a:off x="1345897" y="3005443"/>
              <a:ext cx="1591985" cy="1710495"/>
              <a:chOff x="6516216" y="3905532"/>
              <a:chExt cx="826333" cy="826333"/>
            </a:xfrm>
          </p:grpSpPr>
          <p:cxnSp>
            <p:nvCxnSpPr>
              <p:cNvPr id="27" name="Gerader Verbinder 26"/>
              <p:cNvCxnSpPr/>
              <p:nvPr/>
            </p:nvCxnSpPr>
            <p:spPr>
              <a:xfrm>
                <a:off x="6516216" y="3905333"/>
                <a:ext cx="826423" cy="819705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>
              <a:xfrm flipH="1">
                <a:off x="6516216" y="3905333"/>
                <a:ext cx="826423" cy="826606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44" name="Gruppieren 35"/>
            <p:cNvGrpSpPr>
              <a:grpSpLocks/>
            </p:cNvGrpSpPr>
            <p:nvPr/>
          </p:nvGrpSpPr>
          <p:grpSpPr bwMode="auto">
            <a:xfrm>
              <a:off x="2371103" y="1574912"/>
              <a:ext cx="3719523" cy="4736370"/>
              <a:chOff x="2371103" y="1574912"/>
              <a:chExt cx="3719523" cy="4736370"/>
            </a:xfrm>
          </p:grpSpPr>
          <p:pic>
            <p:nvPicPr>
              <p:cNvPr id="18445" name="Grafik 2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904" y="4565104"/>
                <a:ext cx="2182722" cy="1746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Gerader Verbinder 22"/>
              <p:cNvCxnSpPr/>
              <p:nvPr/>
            </p:nvCxnSpPr>
            <p:spPr>
              <a:xfrm>
                <a:off x="3563490" y="4581174"/>
                <a:ext cx="504792" cy="287294"/>
              </a:xfrm>
              <a:prstGeom prst="line">
                <a:avLst/>
              </a:prstGeom>
              <a:ln w="762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ihandform 24"/>
              <p:cNvSpPr/>
              <p:nvPr/>
            </p:nvSpPr>
            <p:spPr>
              <a:xfrm>
                <a:off x="3406338" y="1574912"/>
                <a:ext cx="1833444" cy="3472915"/>
              </a:xfrm>
              <a:custGeom>
                <a:avLst/>
                <a:gdLst>
                  <a:gd name="connsiteX0" fmla="*/ 0 w 1832517"/>
                  <a:gd name="connsiteY0" fmla="*/ 179243 h 3472949"/>
                  <a:gd name="connsiteX1" fmla="*/ 158621 w 1832517"/>
                  <a:gd name="connsiteY1" fmla="*/ 1961 h 3472949"/>
                  <a:gd name="connsiteX2" fmla="*/ 485192 w 1832517"/>
                  <a:gd name="connsiteY2" fmla="*/ 104598 h 3472949"/>
                  <a:gd name="connsiteX3" fmla="*/ 335902 w 1832517"/>
                  <a:gd name="connsiteY3" fmla="*/ 403178 h 3472949"/>
                  <a:gd name="connsiteX4" fmla="*/ 587829 w 1832517"/>
                  <a:gd name="connsiteY4" fmla="*/ 739080 h 3472949"/>
                  <a:gd name="connsiteX5" fmla="*/ 289249 w 1832517"/>
                  <a:gd name="connsiteY5" fmla="*/ 1364231 h 3472949"/>
                  <a:gd name="connsiteX6" fmla="*/ 961054 w 1832517"/>
                  <a:gd name="connsiteY6" fmla="*/ 1877415 h 3472949"/>
                  <a:gd name="connsiteX7" fmla="*/ 811764 w 1832517"/>
                  <a:gd name="connsiteY7" fmla="*/ 2231978 h 3472949"/>
                  <a:gd name="connsiteX8" fmla="*/ 1390262 w 1832517"/>
                  <a:gd name="connsiteY8" fmla="*/ 2670517 h 3472949"/>
                  <a:gd name="connsiteX9" fmla="*/ 1819470 w 1832517"/>
                  <a:gd name="connsiteY9" fmla="*/ 2978427 h 3472949"/>
                  <a:gd name="connsiteX10" fmla="*/ 1679511 w 1832517"/>
                  <a:gd name="connsiteY10" fmla="*/ 3472949 h 347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2517" h="3472949">
                    <a:moveTo>
                      <a:pt x="0" y="179243"/>
                    </a:moveTo>
                    <a:cubicBezTo>
                      <a:pt x="38878" y="96822"/>
                      <a:pt x="77756" y="14402"/>
                      <a:pt x="158621" y="1961"/>
                    </a:cubicBezTo>
                    <a:cubicBezTo>
                      <a:pt x="239486" y="-10480"/>
                      <a:pt x="455645" y="37729"/>
                      <a:pt x="485192" y="104598"/>
                    </a:cubicBezTo>
                    <a:cubicBezTo>
                      <a:pt x="514739" y="171467"/>
                      <a:pt x="318796" y="297431"/>
                      <a:pt x="335902" y="403178"/>
                    </a:cubicBezTo>
                    <a:cubicBezTo>
                      <a:pt x="353008" y="508925"/>
                      <a:pt x="595604" y="578905"/>
                      <a:pt x="587829" y="739080"/>
                    </a:cubicBezTo>
                    <a:cubicBezTo>
                      <a:pt x="580054" y="899255"/>
                      <a:pt x="227045" y="1174509"/>
                      <a:pt x="289249" y="1364231"/>
                    </a:cubicBezTo>
                    <a:cubicBezTo>
                      <a:pt x="351453" y="1553953"/>
                      <a:pt x="873968" y="1732791"/>
                      <a:pt x="961054" y="1877415"/>
                    </a:cubicBezTo>
                    <a:cubicBezTo>
                      <a:pt x="1048140" y="2022039"/>
                      <a:pt x="740229" y="2099794"/>
                      <a:pt x="811764" y="2231978"/>
                    </a:cubicBezTo>
                    <a:cubicBezTo>
                      <a:pt x="883299" y="2364162"/>
                      <a:pt x="1222311" y="2546109"/>
                      <a:pt x="1390262" y="2670517"/>
                    </a:cubicBezTo>
                    <a:cubicBezTo>
                      <a:pt x="1558213" y="2794925"/>
                      <a:pt x="1771262" y="2844688"/>
                      <a:pt x="1819470" y="2978427"/>
                    </a:cubicBezTo>
                    <a:cubicBezTo>
                      <a:pt x="1867678" y="3112166"/>
                      <a:pt x="1773594" y="3292557"/>
                      <a:pt x="1679511" y="3472949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448" name="Textfeld 33"/>
              <p:cNvSpPr txBox="1">
                <a:spLocks noChangeArrowheads="1"/>
              </p:cNvSpPr>
              <p:nvPr/>
            </p:nvSpPr>
            <p:spPr bwMode="auto">
              <a:xfrm rot="1644923">
                <a:off x="2371103" y="5558795"/>
                <a:ext cx="3109046" cy="36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de-DE"/>
                  <a:t>Посылающий обратную связь</a:t>
                </a:r>
                <a:endParaRPr lang="de-DE" altLang="de-DE"/>
              </a:p>
            </p:txBody>
          </p:sp>
        </p:grpSp>
      </p:grp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8308975" y="4086225"/>
            <a:ext cx="3559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Тренер и обучающиеся</a:t>
            </a:r>
            <a:r>
              <a:rPr lang="de-DE" altLang="de-DE" sz="2000"/>
              <a:t>:</a:t>
            </a:r>
          </a:p>
          <a:p>
            <a:r>
              <a:rPr lang="ru-RU" altLang="de-DE" sz="2000" b="1"/>
              <a:t>Все являются посылающими обратную связь в процессе обучения</a:t>
            </a:r>
            <a:endParaRPr lang="de-DE" altLang="de-DE" sz="2000" b="1"/>
          </a:p>
        </p:txBody>
      </p:sp>
      <p:grpSp>
        <p:nvGrpSpPr>
          <p:cNvPr id="20" name="Gruppieren 13"/>
          <p:cNvGrpSpPr>
            <a:grpSpLocks/>
          </p:cNvGrpSpPr>
          <p:nvPr/>
        </p:nvGrpSpPr>
        <p:grpSpPr bwMode="auto">
          <a:xfrm>
            <a:off x="2716213" y="104775"/>
            <a:ext cx="6057900" cy="3468688"/>
            <a:chOff x="288443" y="2932005"/>
            <a:chExt cx="6058863" cy="3468795"/>
          </a:xfrm>
        </p:grpSpPr>
        <p:pic>
          <p:nvPicPr>
            <p:cNvPr id="18441" name="Grafik 3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330" y="2932005"/>
              <a:ext cx="2461976" cy="346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288443" y="4273484"/>
              <a:ext cx="3269182" cy="1052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1"/>
          <p:cNvSpPr txBox="1">
            <a:spLocks noChangeArrowheads="1"/>
          </p:cNvSpPr>
          <p:nvPr/>
        </p:nvSpPr>
        <p:spPr bwMode="auto">
          <a:xfrm>
            <a:off x="431800" y="260350"/>
            <a:ext cx="633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Правила обратной связи</a:t>
            </a:r>
            <a:endParaRPr lang="de-DE" altLang="de-DE" sz="2000" b="1"/>
          </a:p>
        </p:txBody>
      </p:sp>
      <p:sp>
        <p:nvSpPr>
          <p:cNvPr id="19459" name="Rechteck 2"/>
          <p:cNvSpPr>
            <a:spLocks noChangeArrowheads="1"/>
          </p:cNvSpPr>
          <p:nvPr/>
        </p:nvSpPr>
        <p:spPr bwMode="auto">
          <a:xfrm>
            <a:off x="815975" y="2727325"/>
            <a:ext cx="1113631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24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случая с нейтральным значением</a:t>
            </a: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ru-RU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Вчера Вы мне сообщили, сегодня утром я увидел</a:t>
            </a: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…..“</a:t>
            </a:r>
            <a:endParaRPr lang="de-DE" altLang="de-DE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эффекта</a:t>
            </a:r>
            <a:r>
              <a:rPr lang="de-DE" altLang="de-DE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altLang="de-DE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ru-RU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altLang="de-DE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ru-RU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разочаровало, так как…</a:t>
            </a: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b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altLang="de-DE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Выражать собственные пожелания</a:t>
            </a: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ru-RU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de-DE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хотел бы, чтобы в будущем я…</a:t>
            </a:r>
            <a: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br>
              <a:rPr lang="de-DE" altLang="de-D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altLang="de-DE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0" name="Grafik 3" descr="https://www.teacherready.org/wp-content/uploads/2015/04/Feed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836613"/>
            <a:ext cx="38401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feld 4"/>
          <p:cNvSpPr txBox="1">
            <a:spLocks noChangeArrowheads="1"/>
          </p:cNvSpPr>
          <p:nvPr/>
        </p:nvSpPr>
        <p:spPr bwMode="auto">
          <a:xfrm rot="729052">
            <a:off x="5600700" y="1917700"/>
            <a:ext cx="4224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 b="1"/>
              <a:t>«Я-Сообщениями…»</a:t>
            </a:r>
            <a:endParaRPr lang="de-DE" altLang="de-DE" sz="2400" b="1" u="sng"/>
          </a:p>
        </p:txBody>
      </p:sp>
      <p:sp>
        <p:nvSpPr>
          <p:cNvPr id="6" name="Textfeld 5"/>
          <p:cNvSpPr txBox="1"/>
          <p:nvPr/>
        </p:nvSpPr>
        <p:spPr>
          <a:xfrm>
            <a:off x="7056438" y="5732463"/>
            <a:ext cx="25146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судить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описывать эффект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feld 1"/>
          <p:cNvSpPr txBox="1">
            <a:spLocks noChangeArrowheads="1"/>
          </p:cNvSpPr>
          <p:nvPr/>
        </p:nvSpPr>
        <p:spPr bwMode="auto">
          <a:xfrm>
            <a:off x="431800" y="333375"/>
            <a:ext cx="483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000" b="1"/>
              <a:t>5 </a:t>
            </a:r>
            <a:r>
              <a:rPr lang="ru-RU" altLang="de-DE" sz="2000" b="1"/>
              <a:t> Правил для получателя обратной связи</a:t>
            </a:r>
            <a:endParaRPr lang="de-DE" altLang="de-DE" sz="2000" b="1"/>
          </a:p>
        </p:txBody>
      </p:sp>
      <p:sp>
        <p:nvSpPr>
          <p:cNvPr id="20483" name="Textfeld 3"/>
          <p:cNvSpPr txBox="1">
            <a:spLocks noChangeArrowheads="1"/>
          </p:cNvSpPr>
          <p:nvPr/>
        </p:nvSpPr>
        <p:spPr bwMode="auto">
          <a:xfrm>
            <a:off x="1008063" y="2060575"/>
            <a:ext cx="10944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/>
              <a:t>Не оправдываться</a:t>
            </a:r>
            <a:r>
              <a:rPr lang="de-DE" altLang="de-DE" b="1"/>
              <a:t>!</a:t>
            </a:r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/>
              <a:t>Не оправдываться</a:t>
            </a:r>
            <a:r>
              <a:rPr lang="de-DE" altLang="de-DE" b="1"/>
              <a:t>!</a:t>
            </a:r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/>
              <a:t>Не оправдываться</a:t>
            </a:r>
            <a:r>
              <a:rPr lang="de-DE" altLang="de-DE" b="1"/>
              <a:t>!</a:t>
            </a:r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/>
              <a:t>Спросите</a:t>
            </a:r>
            <a:r>
              <a:rPr lang="de-DE" altLang="de-DE"/>
              <a:t>, </a:t>
            </a:r>
            <a:r>
              <a:rPr lang="ru-RU" altLang="de-DE"/>
              <a:t>если Вы не до однозначно поняли обратную связь</a:t>
            </a:r>
            <a:r>
              <a:rPr lang="de-DE" altLang="de-DE"/>
              <a:t>.</a:t>
            </a:r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b="1"/>
              <a:t>Подтвердите</a:t>
            </a:r>
            <a:r>
              <a:rPr lang="de-DE" altLang="de-DE" b="1"/>
              <a:t> </a:t>
            </a:r>
            <a:r>
              <a:rPr lang="ru-RU" altLang="de-DE"/>
              <a:t>о принятии обратной связи, например</a:t>
            </a:r>
            <a:r>
              <a:rPr lang="de-DE" altLang="de-DE"/>
              <a:t>: „</a:t>
            </a:r>
            <a:r>
              <a:rPr lang="ru-RU" altLang="de-DE"/>
              <a:t>Благодарю за обратную связь</a:t>
            </a:r>
            <a:r>
              <a:rPr lang="de-DE" altLang="de-DE"/>
              <a:t>!“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8737600" y="5307013"/>
            <a:ext cx="2921000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772150" y="5330825"/>
            <a:ext cx="2663825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225800" y="5327650"/>
            <a:ext cx="2165350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528638" y="5327650"/>
            <a:ext cx="2165350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1510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2293938"/>
            <a:ext cx="2451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939925"/>
            <a:ext cx="16414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2293938"/>
            <a:ext cx="29575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feld 7"/>
          <p:cNvSpPr txBox="1">
            <a:spLocks noChangeArrowheads="1"/>
          </p:cNvSpPr>
          <p:nvPr/>
        </p:nvSpPr>
        <p:spPr bwMode="auto">
          <a:xfrm>
            <a:off x="609600" y="4227513"/>
            <a:ext cx="2106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Индивидуальные задачи</a:t>
            </a:r>
            <a:endParaRPr lang="de-DE" altLang="de-DE" sz="2000"/>
          </a:p>
        </p:txBody>
      </p:sp>
      <p:sp>
        <p:nvSpPr>
          <p:cNvPr id="21514" name="Textfeld 8"/>
          <p:cNvSpPr txBox="1">
            <a:spLocks noChangeArrowheads="1"/>
          </p:cNvSpPr>
          <p:nvPr/>
        </p:nvSpPr>
        <p:spPr bwMode="auto">
          <a:xfrm>
            <a:off x="3140075" y="4198938"/>
            <a:ext cx="2386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Динамические упражнения в парах</a:t>
            </a:r>
            <a:endParaRPr lang="de-DE" altLang="de-DE" sz="2000"/>
          </a:p>
        </p:txBody>
      </p:sp>
      <p:sp>
        <p:nvSpPr>
          <p:cNvPr id="21515" name="Textfeld 9"/>
          <p:cNvSpPr txBox="1">
            <a:spLocks noChangeArrowheads="1"/>
          </p:cNvSpPr>
          <p:nvPr/>
        </p:nvSpPr>
        <p:spPr bwMode="auto">
          <a:xfrm>
            <a:off x="5792788" y="4214813"/>
            <a:ext cx="2643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Стратегические динамические настольные игры</a:t>
            </a:r>
            <a:endParaRPr lang="de-DE" altLang="de-DE" sz="2000"/>
          </a:p>
        </p:txBody>
      </p:sp>
      <p:sp>
        <p:nvSpPr>
          <p:cNvPr id="21516" name="Textfeld 10"/>
          <p:cNvSpPr txBox="1">
            <a:spLocks noChangeArrowheads="1"/>
          </p:cNvSpPr>
          <p:nvPr/>
        </p:nvSpPr>
        <p:spPr bwMode="auto">
          <a:xfrm>
            <a:off x="8704263" y="5314950"/>
            <a:ext cx="3116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Деловые игры по групповой динамике</a:t>
            </a:r>
            <a:endParaRPr lang="de-DE" altLang="de-DE" sz="2000" b="1"/>
          </a:p>
        </p:txBody>
      </p:sp>
      <p:sp>
        <p:nvSpPr>
          <p:cNvPr id="21517" name="Textfeld 11"/>
          <p:cNvSpPr txBox="1">
            <a:spLocks noChangeArrowheads="1"/>
          </p:cNvSpPr>
          <p:nvPr/>
        </p:nvSpPr>
        <p:spPr bwMode="auto">
          <a:xfrm>
            <a:off x="549275" y="5362575"/>
            <a:ext cx="219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Индивидуальные упражнения</a:t>
            </a:r>
            <a:endParaRPr lang="de-DE" altLang="de-DE" sz="2000" b="1"/>
          </a:p>
        </p:txBody>
      </p:sp>
      <p:sp>
        <p:nvSpPr>
          <p:cNvPr id="21518" name="Textfeld 12"/>
          <p:cNvSpPr txBox="1">
            <a:spLocks noChangeArrowheads="1"/>
          </p:cNvSpPr>
          <p:nvPr/>
        </p:nvSpPr>
        <p:spPr bwMode="auto">
          <a:xfrm>
            <a:off x="3540125" y="5492750"/>
            <a:ext cx="176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Ролевые игры</a:t>
            </a:r>
            <a:endParaRPr lang="de-DE" altLang="de-DE" sz="2000" b="1"/>
          </a:p>
        </p:txBody>
      </p:sp>
      <p:sp>
        <p:nvSpPr>
          <p:cNvPr id="21519" name="Textfeld 13"/>
          <p:cNvSpPr txBox="1">
            <a:spLocks noChangeArrowheads="1"/>
          </p:cNvSpPr>
          <p:nvPr/>
        </p:nvSpPr>
        <p:spPr bwMode="auto">
          <a:xfrm>
            <a:off x="5792788" y="5307013"/>
            <a:ext cx="263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Деловые игры по экономике</a:t>
            </a:r>
            <a:endParaRPr lang="de-DE" altLang="de-DE" sz="2000" b="1"/>
          </a:p>
        </p:txBody>
      </p:sp>
      <p:sp>
        <p:nvSpPr>
          <p:cNvPr id="21520" name="Textfeld 14"/>
          <p:cNvSpPr txBox="1">
            <a:spLocks noChangeArrowheads="1"/>
          </p:cNvSpPr>
          <p:nvPr/>
        </p:nvSpPr>
        <p:spPr bwMode="auto">
          <a:xfrm>
            <a:off x="8613775" y="4237038"/>
            <a:ext cx="3286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Симуляция комплексных процессов групповой динамики</a:t>
            </a:r>
            <a:endParaRPr lang="de-DE" altLang="de-DE" sz="2000"/>
          </a:p>
        </p:txBody>
      </p:sp>
      <p:pic>
        <p:nvPicPr>
          <p:cNvPr id="21521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612900"/>
            <a:ext cx="240823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Textfeld 17"/>
          <p:cNvSpPr txBox="1">
            <a:spLocks noChangeArrowheads="1"/>
          </p:cNvSpPr>
          <p:nvPr/>
        </p:nvSpPr>
        <p:spPr bwMode="auto">
          <a:xfrm>
            <a:off x="503238" y="381000"/>
            <a:ext cx="537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Типичные кейсы, применяемые на семинарах</a:t>
            </a:r>
            <a:endParaRPr lang="de-DE" altLang="de-DE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1377950"/>
            <a:ext cx="35909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579">
            <a:off x="6880225" y="2605088"/>
            <a:ext cx="30527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feld 3"/>
          <p:cNvSpPr txBox="1">
            <a:spLocks noChangeArrowheads="1"/>
          </p:cNvSpPr>
          <p:nvPr/>
        </p:nvSpPr>
        <p:spPr bwMode="auto">
          <a:xfrm>
            <a:off x="457200" y="317500"/>
            <a:ext cx="619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Индивидуальное упражнение на примере риторики</a:t>
            </a:r>
            <a:endParaRPr lang="de-DE" altLang="de-DE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rgisistan 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285875"/>
            <a:ext cx="6696075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feld 3"/>
          <p:cNvSpPr txBox="1">
            <a:spLocks noChangeArrowheads="1"/>
          </p:cNvSpPr>
          <p:nvPr/>
        </p:nvSpPr>
        <p:spPr bwMode="auto">
          <a:xfrm>
            <a:off x="447675" y="266700"/>
            <a:ext cx="834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Индивидуальное упражнение</a:t>
            </a:r>
            <a:r>
              <a:rPr lang="de-DE" altLang="de-DE" sz="2000" b="1"/>
              <a:t> </a:t>
            </a:r>
            <a:r>
              <a:rPr lang="de-DE" altLang="de-DE" sz="2000"/>
              <a:t>(</a:t>
            </a:r>
            <a:r>
              <a:rPr lang="ru-RU" altLang="de-DE" sz="2000"/>
              <a:t>например в рамках тренинга по риторике</a:t>
            </a:r>
            <a:r>
              <a:rPr lang="de-DE" altLang="de-DE" sz="2000"/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52450" y="1485900"/>
            <a:ext cx="3668713" cy="1662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Задача</a:t>
            </a:r>
            <a:r>
              <a:rPr lang="de-DE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Краткая подготовка по теме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Задача презентовать тему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dirty="0"/>
              <a:t>12 </a:t>
            </a:r>
            <a:r>
              <a:rPr lang="ru-RU" dirty="0"/>
              <a:t>до </a:t>
            </a:r>
            <a:r>
              <a:rPr lang="de-DE" dirty="0"/>
              <a:t>20 </a:t>
            </a:r>
            <a:r>
              <a:rPr lang="ru-RU" dirty="0"/>
              <a:t>участников наблюдают</a:t>
            </a:r>
            <a:r>
              <a:rPr lang="de-DE" dirty="0"/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2450" y="3795713"/>
            <a:ext cx="465137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В завершении обратная связь</a:t>
            </a:r>
            <a:r>
              <a:rPr lang="de-DE" b="1" dirty="0"/>
              <a:t>: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Что было хорошо</a:t>
            </a:r>
            <a:r>
              <a:rPr lang="de-DE" dirty="0"/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Какие недостатки увидели</a:t>
            </a:r>
            <a:r>
              <a:rPr lang="de-DE" dirty="0"/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Каким образом обучающийся может улучшить выступление в следующий раз</a:t>
            </a:r>
            <a:r>
              <a:rPr lang="de-DE" dirty="0"/>
              <a:t>?.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feld 1"/>
          <p:cNvSpPr txBox="1">
            <a:spLocks noChangeArrowheads="1"/>
          </p:cNvSpPr>
          <p:nvPr/>
        </p:nvSpPr>
        <p:spPr bwMode="auto">
          <a:xfrm>
            <a:off x="495300" y="323850"/>
            <a:ext cx="2595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Содержание доклада</a:t>
            </a:r>
            <a:endParaRPr lang="de-DE" altLang="de-DE" sz="2000" b="1"/>
          </a:p>
        </p:txBody>
      </p:sp>
      <p:sp>
        <p:nvSpPr>
          <p:cNvPr id="6147" name="Textfeld 2"/>
          <p:cNvSpPr txBox="1">
            <a:spLocks noChangeArrowheads="1"/>
          </p:cNvSpPr>
          <p:nvPr/>
        </p:nvSpPr>
        <p:spPr bwMode="auto">
          <a:xfrm>
            <a:off x="3667125" y="1152525"/>
            <a:ext cx="7700963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Полезность кейсов и деловых игр</a:t>
            </a:r>
            <a:endParaRPr lang="de-DE" altLang="de-DE" sz="2000" b="1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Компетенции</a:t>
            </a: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>- </a:t>
            </a:r>
            <a:r>
              <a:rPr lang="ru-RU" altLang="de-DE" sz="2000"/>
              <a:t>о взаимосвязи знаний и навыков</a:t>
            </a:r>
            <a:endParaRPr lang="de-DE" altLang="de-DE" sz="2000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Управление компетенциями</a:t>
            </a: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>- </a:t>
            </a:r>
            <a:r>
              <a:rPr lang="ru-RU" altLang="de-DE" sz="2000"/>
              <a:t>преобразовать знания в навыки</a:t>
            </a:r>
            <a:endParaRPr lang="de-DE" altLang="de-DE" sz="2000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Деловые игры, ролевые игры, кейсы</a:t>
            </a:r>
            <a:r>
              <a:rPr lang="de-DE" altLang="de-DE" sz="2000" b="1"/>
              <a:t/>
            </a:r>
            <a:br>
              <a:rPr lang="de-DE" altLang="de-DE" sz="2000" b="1"/>
            </a:br>
            <a:r>
              <a:rPr lang="de-DE" altLang="de-DE" sz="2000"/>
              <a:t>- </a:t>
            </a:r>
            <a:r>
              <a:rPr lang="ru-RU" altLang="de-DE" sz="2000"/>
              <a:t>некоторые примеры из практики</a:t>
            </a:r>
            <a:endParaRPr lang="de-DE" altLang="de-DE" sz="2000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Упражнение в пленуме</a:t>
            </a:r>
            <a:r>
              <a:rPr lang="de-DE" altLang="de-DE" sz="2000" b="1"/>
              <a:t/>
            </a:r>
            <a:br>
              <a:rPr lang="de-DE" altLang="de-DE" sz="2000" b="1"/>
            </a:br>
            <a:r>
              <a:rPr lang="de-DE" altLang="de-DE" sz="2000"/>
              <a:t>- </a:t>
            </a:r>
            <a:r>
              <a:rPr lang="ru-RU" altLang="de-DE" sz="2000"/>
              <a:t>ролевая игра: разговор в парах в пленуме</a:t>
            </a:r>
            <a:endParaRPr lang="de-DE" altLang="de-DE" sz="2000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Обсуждение результатов и эффектов</a:t>
            </a:r>
            <a:endParaRPr lang="de-DE" altLang="de-DE" sz="2000" b="1"/>
          </a:p>
          <a:p>
            <a:pPr>
              <a:spcAft>
                <a:spcPts val="1800"/>
              </a:spcAft>
              <a:buFont typeface="Calibri Light" panose="020F0302020204030204" pitchFamily="34" charset="0"/>
              <a:buAutoNum type="arabicPeriod"/>
            </a:pPr>
            <a:r>
              <a:rPr lang="ru-RU" altLang="de-DE" sz="2000" b="1"/>
              <a:t>Групповая работа по возможностям использования в Академии</a:t>
            </a:r>
            <a:endParaRPr lang="de-DE" altLang="de-DE" sz="2000" b="1"/>
          </a:p>
        </p:txBody>
      </p:sp>
      <p:pic>
        <p:nvPicPr>
          <p:cNvPr id="6148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25500"/>
            <a:ext cx="29543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feld 1"/>
          <p:cNvSpPr txBox="1">
            <a:spLocks noChangeArrowheads="1"/>
          </p:cNvSpPr>
          <p:nvPr/>
        </p:nvSpPr>
        <p:spPr bwMode="auto">
          <a:xfrm>
            <a:off x="409575" y="333375"/>
            <a:ext cx="5629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Ролевая игра</a:t>
            </a:r>
            <a:endParaRPr lang="de-DE" altLang="de-DE" sz="2000" b="1"/>
          </a:p>
        </p:txBody>
      </p:sp>
      <p:pic>
        <p:nvPicPr>
          <p:cNvPr id="24579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246313"/>
            <a:ext cx="49387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9602">
            <a:off x="7308850" y="1490663"/>
            <a:ext cx="3514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439738" y="296863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Ролевая игра</a:t>
            </a:r>
            <a:endParaRPr lang="de-DE" altLang="de-DE" sz="2000" b="1"/>
          </a:p>
        </p:txBody>
      </p:sp>
      <p:sp>
        <p:nvSpPr>
          <p:cNvPr id="3" name="Textfeld 2"/>
          <p:cNvSpPr txBox="1"/>
          <p:nvPr/>
        </p:nvSpPr>
        <p:spPr>
          <a:xfrm>
            <a:off x="504825" y="1000125"/>
            <a:ext cx="4171950" cy="2646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Задача</a:t>
            </a:r>
            <a:r>
              <a:rPr lang="de-DE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Две женщины из производственного отдела постоянно конфликтуют. Работа от этого страдает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Шеф должен решить конфликт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Шеф беседует с обеими женщинами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dirty="0"/>
              <a:t>12 </a:t>
            </a:r>
            <a:r>
              <a:rPr lang="ru-RU" dirty="0"/>
              <a:t>до</a:t>
            </a:r>
            <a:r>
              <a:rPr lang="de-DE" dirty="0"/>
              <a:t>20</a:t>
            </a:r>
            <a:r>
              <a:rPr lang="ru-RU" dirty="0"/>
              <a:t> участников наблюдают</a:t>
            </a:r>
            <a:r>
              <a:rPr lang="de-DE" dirty="0"/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04825" y="4110038"/>
            <a:ext cx="4329113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В завершении обратная связь</a:t>
            </a:r>
            <a:r>
              <a:rPr lang="de-DE" b="1" dirty="0"/>
              <a:t>: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Что было хорошо</a:t>
            </a:r>
            <a:r>
              <a:rPr lang="de-DE" dirty="0"/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Какие недостатки увидели</a:t>
            </a:r>
            <a:r>
              <a:rPr lang="de-DE" dirty="0"/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Как может обучающийся в роли руководителя лучше решить конфликт между сотрудниками</a:t>
            </a:r>
            <a:r>
              <a:rPr lang="de-DE" dirty="0"/>
              <a:t>? </a:t>
            </a:r>
          </a:p>
        </p:txBody>
      </p:sp>
      <p:pic>
        <p:nvPicPr>
          <p:cNvPr id="5" name="Rollenspie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057275"/>
            <a:ext cx="72167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feld 3"/>
          <p:cNvSpPr txBox="1">
            <a:spLocks noChangeArrowheads="1"/>
          </p:cNvSpPr>
          <p:nvPr/>
        </p:nvSpPr>
        <p:spPr bwMode="auto">
          <a:xfrm>
            <a:off x="476250" y="276225"/>
            <a:ext cx="7480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Деловая настольная игра по экономике </a:t>
            </a:r>
            <a:r>
              <a:rPr lang="de-DE" altLang="de-DE" sz="2000" b="1"/>
              <a:t>– </a:t>
            </a:r>
            <a:r>
              <a:rPr lang="ru-RU" altLang="de-DE" sz="2000" b="1"/>
              <a:t>управление больницей</a:t>
            </a:r>
            <a:endParaRPr lang="de-DE" altLang="de-DE" sz="2000" b="1"/>
          </a:p>
        </p:txBody>
      </p:sp>
      <p:pic>
        <p:nvPicPr>
          <p:cNvPr id="26627" name="Picture 5" descr="D:\Папа\GIZ\перевод\2015\Okt2015\HSS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65200"/>
            <a:ext cx="110363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524000"/>
            <a:ext cx="695325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feld 1"/>
          <p:cNvSpPr txBox="1">
            <a:spLocks noChangeArrowheads="1"/>
          </p:cNvSpPr>
          <p:nvPr/>
        </p:nvSpPr>
        <p:spPr bwMode="auto">
          <a:xfrm>
            <a:off x="520700" y="296863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Принцип</a:t>
            </a:r>
            <a:r>
              <a:rPr lang="de-DE" altLang="de-DE" b="1"/>
              <a:t>: </a:t>
            </a:r>
            <a:r>
              <a:rPr lang="ru-RU" altLang="de-DE" b="1"/>
              <a:t> создание денежных потоков</a:t>
            </a:r>
            <a:endParaRPr lang="de-DE" altLang="de-DE" b="1"/>
          </a:p>
        </p:txBody>
      </p:sp>
      <p:pic>
        <p:nvPicPr>
          <p:cNvPr id="2765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023938"/>
            <a:ext cx="24447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4825" y="777875"/>
            <a:ext cx="4132263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Задача</a:t>
            </a:r>
            <a:r>
              <a:rPr lang="de-DE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Необходимо управлять больницей эффективно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Кредиты, расходы на заработную плату  с игровыми деньгами перемещаются с поля на поле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Видно, куда направляются деньги, и где уже денег не осталось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Выигрывает тот, кому дольше всего удастся продержаться, экономно управляя больницей</a:t>
            </a:r>
            <a:r>
              <a:rPr lang="de-DE" dirty="0"/>
              <a:t>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4825" y="4929188"/>
            <a:ext cx="3240088" cy="1231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/>
              <a:t>В завершении обратная связь</a:t>
            </a:r>
            <a:r>
              <a:rPr lang="de-DE" b="1" dirty="0"/>
              <a:t>: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Что было хорошо</a:t>
            </a:r>
            <a:r>
              <a:rPr lang="de-DE" dirty="0"/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Какие недостатки увидели</a:t>
            </a:r>
            <a:r>
              <a:rPr lang="de-DE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73KIPN7HBM?feature=player_detailpage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97710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feld 3"/>
          <p:cNvSpPr txBox="1">
            <a:spLocks noChangeArrowheads="1"/>
          </p:cNvSpPr>
          <p:nvPr/>
        </p:nvSpPr>
        <p:spPr bwMode="auto">
          <a:xfrm>
            <a:off x="419100" y="247650"/>
            <a:ext cx="572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 b="1"/>
              <a:t>Деловые настольные игры по экономике</a:t>
            </a:r>
            <a:endParaRPr lang="de-DE" altLang="de-DE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ieren 1"/>
          <p:cNvGrpSpPr>
            <a:grpSpLocks/>
          </p:cNvGrpSpPr>
          <p:nvPr/>
        </p:nvGrpSpPr>
        <p:grpSpPr bwMode="auto">
          <a:xfrm>
            <a:off x="5627688" y="2425700"/>
            <a:ext cx="6080125" cy="3808413"/>
            <a:chOff x="3103563" y="1041952"/>
            <a:chExt cx="8702675" cy="5381625"/>
          </a:xfrm>
        </p:grpSpPr>
        <p:pic>
          <p:nvPicPr>
            <p:cNvPr id="29702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563" y="1041952"/>
              <a:ext cx="8702675" cy="538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Grafik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963" y="3114675"/>
              <a:ext cx="458787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Textfeld 2"/>
          <p:cNvSpPr txBox="1">
            <a:spLocks noChangeArrowheads="1"/>
          </p:cNvSpPr>
          <p:nvPr/>
        </p:nvSpPr>
        <p:spPr bwMode="auto">
          <a:xfrm>
            <a:off x="447675" y="307975"/>
            <a:ext cx="684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Деловая игра по развитию групповой динамики</a:t>
            </a:r>
            <a:endParaRPr lang="de-DE" altLang="de-DE" sz="2000" b="1"/>
          </a:p>
        </p:txBody>
      </p:sp>
      <p:pic>
        <p:nvPicPr>
          <p:cNvPr id="2970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90600"/>
            <a:ext cx="46609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131" flipH="1">
            <a:off x="1739900" y="4384675"/>
            <a:ext cx="27273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/>
          <p:cNvSpPr/>
          <p:nvPr/>
        </p:nvSpPr>
        <p:spPr>
          <a:xfrm>
            <a:off x="7662863" y="1016000"/>
            <a:ext cx="4241800" cy="5570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0723" name="Gruppieren 4"/>
          <p:cNvGrpSpPr>
            <a:grpSpLocks/>
          </p:cNvGrpSpPr>
          <p:nvPr/>
        </p:nvGrpSpPr>
        <p:grpSpPr bwMode="auto">
          <a:xfrm>
            <a:off x="363538" y="1057275"/>
            <a:ext cx="7126287" cy="4806950"/>
            <a:chOff x="363071" y="1057153"/>
            <a:chExt cx="7126941" cy="4807658"/>
          </a:xfrm>
        </p:grpSpPr>
        <p:sp>
          <p:nvSpPr>
            <p:cNvPr id="2" name="Rechteck 1"/>
            <p:cNvSpPr/>
            <p:nvPr/>
          </p:nvSpPr>
          <p:spPr bwMode="auto">
            <a:xfrm>
              <a:off x="2379381" y="2465473"/>
              <a:ext cx="3308654" cy="48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Руководитель отдела</a:t>
              </a:r>
              <a:endParaRPr lang="de-D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Rechteck 2"/>
            <p:cNvSpPr/>
            <p:nvPr/>
          </p:nvSpPr>
          <p:spPr bwMode="auto">
            <a:xfrm>
              <a:off x="618681" y="3499088"/>
              <a:ext cx="2945083" cy="482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Начальник группы</a:t>
              </a:r>
              <a:r>
                <a:rPr lang="de-DE" sz="2400" b="1" dirty="0">
                  <a:solidFill>
                    <a:schemeClr val="tx1"/>
                  </a:solidFill>
                </a:rPr>
                <a:t> A</a:t>
              </a:r>
            </a:p>
          </p:txBody>
        </p:sp>
        <p:sp>
          <p:nvSpPr>
            <p:cNvPr id="4" name="Rechteck 3"/>
            <p:cNvSpPr/>
            <p:nvPr/>
          </p:nvSpPr>
          <p:spPr bwMode="auto">
            <a:xfrm>
              <a:off x="4382990" y="3499088"/>
              <a:ext cx="3040341" cy="482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Начальник группы Б</a:t>
              </a:r>
              <a:endParaRPr lang="de-DE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0731" name="Gruppieren 27"/>
            <p:cNvGrpSpPr>
              <a:grpSpLocks/>
            </p:cNvGrpSpPr>
            <p:nvPr/>
          </p:nvGrpSpPr>
          <p:grpSpPr bwMode="auto">
            <a:xfrm>
              <a:off x="865188" y="3981449"/>
              <a:ext cx="1635178" cy="1883362"/>
              <a:chOff x="1430414" y="3582320"/>
              <a:chExt cx="1825602" cy="2331661"/>
            </a:xfrm>
          </p:grpSpPr>
          <p:sp>
            <p:nvSpPr>
              <p:cNvPr id="30748" name="Textfeld 4"/>
              <p:cNvSpPr txBox="1">
                <a:spLocks noChangeArrowheads="1"/>
              </p:cNvSpPr>
              <p:nvPr/>
            </p:nvSpPr>
            <p:spPr bwMode="auto">
              <a:xfrm>
                <a:off x="1659835" y="3856381"/>
                <a:ext cx="1596181" cy="20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1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2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3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4</a:t>
                </a:r>
              </a:p>
            </p:txBody>
          </p:sp>
          <p:cxnSp>
            <p:nvCxnSpPr>
              <p:cNvPr id="8" name="Gerader Verbinder 7"/>
              <p:cNvCxnSpPr/>
              <p:nvPr/>
            </p:nvCxnSpPr>
            <p:spPr>
              <a:xfrm>
                <a:off x="1429944" y="3582704"/>
                <a:ext cx="10635" cy="5326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/>
              <p:cNvCxnSpPr/>
              <p:nvPr/>
            </p:nvCxnSpPr>
            <p:spPr>
              <a:xfrm>
                <a:off x="1440579" y="4125227"/>
                <a:ext cx="21802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/>
              <p:cNvCxnSpPr/>
              <p:nvPr/>
            </p:nvCxnSpPr>
            <p:spPr>
              <a:xfrm>
                <a:off x="1440579" y="4083949"/>
                <a:ext cx="8862" cy="534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/>
              <p:cNvCxnSpPr/>
              <p:nvPr/>
            </p:nvCxnSpPr>
            <p:spPr>
              <a:xfrm>
                <a:off x="1449441" y="4628437"/>
                <a:ext cx="2197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/>
              <p:cNvCxnSpPr/>
              <p:nvPr/>
            </p:nvCxnSpPr>
            <p:spPr>
              <a:xfrm>
                <a:off x="1454759" y="4587159"/>
                <a:ext cx="10635" cy="5326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/>
            </p:nvCxnSpPr>
            <p:spPr>
              <a:xfrm>
                <a:off x="1465395" y="5129682"/>
                <a:ext cx="21802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>
                <a:off x="1465395" y="5078575"/>
                <a:ext cx="8862" cy="5326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/>
              <p:cNvCxnSpPr/>
              <p:nvPr/>
            </p:nvCxnSpPr>
            <p:spPr>
              <a:xfrm>
                <a:off x="1474257" y="5621098"/>
                <a:ext cx="2197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732" name="Gruppieren 26"/>
            <p:cNvGrpSpPr>
              <a:grpSpLocks/>
            </p:cNvGrpSpPr>
            <p:nvPr/>
          </p:nvGrpSpPr>
          <p:grpSpPr bwMode="auto">
            <a:xfrm>
              <a:off x="4705344" y="3981449"/>
              <a:ext cx="1634914" cy="1883362"/>
              <a:chOff x="6721638" y="3582320"/>
              <a:chExt cx="1825310" cy="2331661"/>
            </a:xfrm>
          </p:grpSpPr>
          <p:sp>
            <p:nvSpPr>
              <p:cNvPr id="30739" name="Textfeld 17"/>
              <p:cNvSpPr txBox="1">
                <a:spLocks noChangeArrowheads="1"/>
              </p:cNvSpPr>
              <p:nvPr/>
            </p:nvSpPr>
            <p:spPr bwMode="auto">
              <a:xfrm>
                <a:off x="6950765" y="3856381"/>
                <a:ext cx="1596183" cy="20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1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2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3</a:t>
                </a:r>
              </a:p>
              <a:p>
                <a:pPr>
                  <a:spcAft>
                    <a:spcPts val="1200"/>
                  </a:spcAft>
                </a:pPr>
                <a:r>
                  <a:rPr lang="ru-RU" altLang="de-DE"/>
                  <a:t>Сотрудник</a:t>
                </a:r>
                <a:r>
                  <a:rPr lang="de-DE" altLang="de-DE"/>
                  <a:t> 4</a:t>
                </a:r>
              </a:p>
            </p:txBody>
          </p:sp>
          <p:cxnSp>
            <p:nvCxnSpPr>
              <p:cNvPr id="19" name="Gerader Verbinder 18"/>
              <p:cNvCxnSpPr/>
              <p:nvPr/>
            </p:nvCxnSpPr>
            <p:spPr>
              <a:xfrm>
                <a:off x="6721568" y="3582704"/>
                <a:ext cx="10635" cy="5326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/>
              <p:cNvCxnSpPr/>
              <p:nvPr/>
            </p:nvCxnSpPr>
            <p:spPr>
              <a:xfrm>
                <a:off x="6732203" y="4125227"/>
                <a:ext cx="2180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/>
              <p:nvPr/>
            </p:nvCxnSpPr>
            <p:spPr>
              <a:xfrm>
                <a:off x="6732203" y="4083949"/>
                <a:ext cx="8863" cy="534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/>
              <p:cNvCxnSpPr/>
              <p:nvPr/>
            </p:nvCxnSpPr>
            <p:spPr>
              <a:xfrm>
                <a:off x="6741066" y="4628437"/>
                <a:ext cx="2197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/>
              <p:cNvCxnSpPr/>
              <p:nvPr/>
            </p:nvCxnSpPr>
            <p:spPr>
              <a:xfrm>
                <a:off x="6746383" y="4587159"/>
                <a:ext cx="10635" cy="5326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/>
              <p:cNvCxnSpPr/>
              <p:nvPr/>
            </p:nvCxnSpPr>
            <p:spPr>
              <a:xfrm>
                <a:off x="6757018" y="5129682"/>
                <a:ext cx="2180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/>
              <p:nvPr/>
            </p:nvCxnSpPr>
            <p:spPr>
              <a:xfrm>
                <a:off x="6757018" y="5078575"/>
                <a:ext cx="8863" cy="5326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>
                <a:off x="6765882" y="5621098"/>
                <a:ext cx="2197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Gerader Verbinder 32"/>
            <p:cNvCxnSpPr>
              <a:stCxn id="2" idx="2"/>
            </p:cNvCxnSpPr>
            <p:nvPr/>
          </p:nvCxnSpPr>
          <p:spPr bwMode="auto">
            <a:xfrm flipH="1">
              <a:off x="4033708" y="2946556"/>
              <a:ext cx="0" cy="3254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 bwMode="auto">
            <a:xfrm>
              <a:off x="2068202" y="3272042"/>
              <a:ext cx="382940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>
              <a:endCxn id="4" idx="0"/>
            </p:cNvCxnSpPr>
            <p:nvPr/>
          </p:nvCxnSpPr>
          <p:spPr bwMode="auto">
            <a:xfrm>
              <a:off x="5897604" y="3272042"/>
              <a:ext cx="6351" cy="2270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 bwMode="auto">
            <a:xfrm>
              <a:off x="2068202" y="3272042"/>
              <a:ext cx="0" cy="2270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Geschweifte Klammer rechts 40"/>
            <p:cNvSpPr/>
            <p:nvPr/>
          </p:nvSpPr>
          <p:spPr>
            <a:xfrm rot="16200000">
              <a:off x="3583592" y="-1205974"/>
              <a:ext cx="625567" cy="6717328"/>
            </a:xfrm>
            <a:prstGeom prst="rightBrace">
              <a:avLst>
                <a:gd name="adj1" fmla="val 41666"/>
                <a:gd name="adj2" fmla="val 500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738" name="Textfeld 41"/>
            <p:cNvSpPr txBox="1">
              <a:spLocks noChangeArrowheads="1"/>
            </p:cNvSpPr>
            <p:nvPr/>
          </p:nvSpPr>
          <p:spPr bwMode="auto">
            <a:xfrm>
              <a:off x="363071" y="1057153"/>
              <a:ext cx="7126941" cy="707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de-DE" sz="2000"/>
                <a:t>Речь идет о компании, специализирующейся на строительстве мостов.</a:t>
              </a:r>
              <a:endParaRPr lang="de-DE" altLang="de-DE" sz="2000"/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7720013" y="2878138"/>
            <a:ext cx="4233862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000" b="1" dirty="0"/>
              <a:t>Элементы деловой игры</a:t>
            </a:r>
            <a:r>
              <a:rPr lang="de-DE" sz="2000" b="1" dirty="0"/>
              <a:t>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Построение прочной конструкции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Подготовка предложения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Переговоры по ценам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Монтаж готовых конструкционных элементов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Сборка за рубежом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2000" dirty="0"/>
              <a:t>Прием работы со стороны клиента</a:t>
            </a:r>
            <a:endParaRPr lang="de-DE" sz="20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endParaRPr lang="de-DE" sz="2000" dirty="0"/>
          </a:p>
        </p:txBody>
      </p:sp>
      <p:pic>
        <p:nvPicPr>
          <p:cNvPr id="30725" name="Grafik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300163"/>
            <a:ext cx="299561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feld 44"/>
          <p:cNvSpPr txBox="1">
            <a:spLocks noChangeArrowheads="1"/>
          </p:cNvSpPr>
          <p:nvPr/>
        </p:nvSpPr>
        <p:spPr bwMode="auto">
          <a:xfrm>
            <a:off x="8512175" y="2236788"/>
            <a:ext cx="1989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Картонные мосты</a:t>
            </a:r>
            <a:endParaRPr lang="de-DE" altLang="de-DE" b="1"/>
          </a:p>
        </p:txBody>
      </p:sp>
      <p:sp>
        <p:nvSpPr>
          <p:cNvPr id="30727" name="Textfeld 45"/>
          <p:cNvSpPr txBox="1">
            <a:spLocks noChangeArrowheads="1"/>
          </p:cNvSpPr>
          <p:nvPr/>
        </p:nvSpPr>
        <p:spPr bwMode="auto">
          <a:xfrm>
            <a:off x="277813" y="255588"/>
            <a:ext cx="4967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Изображение организационной структуры</a:t>
            </a:r>
            <a:endParaRPr lang="de-DE" altLang="de-DE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rgisistan WMF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982663"/>
            <a:ext cx="88773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feld 2"/>
          <p:cNvSpPr txBox="1">
            <a:spLocks noChangeArrowheads="1"/>
          </p:cNvSpPr>
          <p:nvPr/>
        </p:nvSpPr>
        <p:spPr bwMode="auto">
          <a:xfrm>
            <a:off x="466725" y="304800"/>
            <a:ext cx="657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Деловая игра для руководителей </a:t>
            </a:r>
            <a:r>
              <a:rPr lang="de-DE" altLang="de-DE" sz="2000" b="1"/>
              <a:t>„</a:t>
            </a:r>
            <a:r>
              <a:rPr lang="ru-RU" altLang="de-DE" sz="2000" b="1"/>
              <a:t>Строительство моста</a:t>
            </a:r>
            <a:r>
              <a:rPr lang="de-DE" altLang="de-DE" sz="2000" b="1"/>
              <a:t> “</a:t>
            </a:r>
          </a:p>
        </p:txBody>
      </p:sp>
      <p:sp>
        <p:nvSpPr>
          <p:cNvPr id="28676" name="Textfeld 3"/>
          <p:cNvSpPr txBox="1">
            <a:spLocks noChangeArrowheads="1"/>
          </p:cNvSpPr>
          <p:nvPr/>
        </p:nvSpPr>
        <p:spPr bwMode="auto">
          <a:xfrm>
            <a:off x="466725" y="593725"/>
            <a:ext cx="2543175" cy="5427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de-DE" altLang="de-DE" sz="2000" dirty="0" smtClean="0"/>
          </a:p>
          <a:p>
            <a:pPr marL="0" indent="0">
              <a:spcAft>
                <a:spcPts val="1000"/>
              </a:spcAft>
              <a:defRPr/>
            </a:pPr>
            <a:r>
              <a:rPr lang="ru-RU" altLang="de-DE" sz="2000" b="1" dirty="0" smtClean="0"/>
              <a:t>Задача</a:t>
            </a:r>
            <a:r>
              <a:rPr lang="de-DE" altLang="de-DE" sz="2000" b="1" dirty="0" smtClean="0"/>
              <a:t>:</a:t>
            </a:r>
          </a:p>
          <a:p>
            <a:pPr marL="268288" indent="-268288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Общая цель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Трудная задача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Вместе выигрывают или проигрывают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Никто не замечает видеокамеру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Полная активность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Наблюдаемое поведение</a:t>
            </a:r>
            <a:endParaRPr lang="de-DE" altLang="de-DE" sz="2000" dirty="0" smtClean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de-DE" sz="2000" dirty="0" smtClean="0"/>
              <a:t>Идеально для анализа действий</a:t>
            </a:r>
            <a:endParaRPr lang="de-DE" altLang="de-D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uppieren 1"/>
          <p:cNvGrpSpPr>
            <a:grpSpLocks/>
          </p:cNvGrpSpPr>
          <p:nvPr/>
        </p:nvGrpSpPr>
        <p:grpSpPr bwMode="auto">
          <a:xfrm>
            <a:off x="762000" y="935038"/>
            <a:ext cx="2287588" cy="3198812"/>
            <a:chOff x="8377179" y="3790072"/>
            <a:chExt cx="2287193" cy="3196703"/>
          </a:xfrm>
        </p:grpSpPr>
        <p:pic>
          <p:nvPicPr>
            <p:cNvPr id="32775" name="Grafik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179" y="3790072"/>
              <a:ext cx="1877457" cy="225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Textfeld 15"/>
            <p:cNvSpPr txBox="1">
              <a:spLocks noChangeArrowheads="1"/>
            </p:cNvSpPr>
            <p:nvPr/>
          </p:nvSpPr>
          <p:spPr bwMode="auto">
            <a:xfrm>
              <a:off x="8603409" y="5971730"/>
              <a:ext cx="2060963" cy="101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de-DE" sz="2000" b="1"/>
                <a:t>Мы запоминаем</a:t>
              </a:r>
              <a:r>
                <a:rPr lang="de-DE" altLang="de-DE" sz="2000" b="1"/>
                <a:t/>
              </a:r>
              <a:br>
                <a:rPr lang="de-DE" altLang="de-DE" sz="2000" b="1"/>
              </a:br>
              <a:r>
                <a:rPr lang="de-DE" altLang="de-DE" sz="2000" b="1"/>
                <a:t>90% </a:t>
              </a:r>
              <a:r>
                <a:rPr lang="ru-RU" altLang="de-DE" sz="2000" b="1"/>
                <a:t>того, что</a:t>
              </a:r>
              <a:r>
                <a:rPr lang="de-DE" altLang="de-DE" sz="2000" b="1"/>
                <a:t/>
              </a:r>
              <a:br>
                <a:rPr lang="de-DE" altLang="de-DE" sz="2000" b="1"/>
              </a:br>
              <a:r>
                <a:rPr lang="ru-RU" altLang="de-DE" sz="2000" b="1" i="1"/>
                <a:t>сами делаем</a:t>
              </a:r>
              <a:endParaRPr lang="de-DE" altLang="de-DE" sz="2000" b="1" i="1"/>
            </a:p>
          </p:txBody>
        </p:sp>
      </p:grpSp>
      <p:sp>
        <p:nvSpPr>
          <p:cNvPr id="32771" name="Textfeld 4"/>
          <p:cNvSpPr txBox="1">
            <a:spLocks noChangeArrowheads="1"/>
          </p:cNvSpPr>
          <p:nvPr/>
        </p:nvSpPr>
        <p:spPr bwMode="auto">
          <a:xfrm>
            <a:off x="4344988" y="2090738"/>
            <a:ext cx="6267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/>
              <a:t>Ролевые игры и деловые игры подходят почти всегда для</a:t>
            </a:r>
            <a:r>
              <a:rPr lang="ru-RU" altLang="de-DE" sz="2400" b="1" u="sng"/>
              <a:t> преобразования знания в опыт</a:t>
            </a:r>
            <a:r>
              <a:rPr lang="ru-RU" altLang="de-DE" sz="2400"/>
              <a:t> .</a:t>
            </a:r>
            <a:endParaRPr lang="de-DE" altLang="de-DE" sz="2400" u="sng"/>
          </a:p>
          <a:p>
            <a:endParaRPr lang="de-DE" altLang="de-DE" sz="2400"/>
          </a:p>
        </p:txBody>
      </p:sp>
      <p:sp>
        <p:nvSpPr>
          <p:cNvPr id="32772" name="Textfeld 5"/>
          <p:cNvSpPr txBox="1">
            <a:spLocks noChangeArrowheads="1"/>
          </p:cNvSpPr>
          <p:nvPr/>
        </p:nvSpPr>
        <p:spPr bwMode="auto">
          <a:xfrm>
            <a:off x="4344988" y="3927475"/>
            <a:ext cx="6661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/>
              <a:t>Социальное обучение осуществляется не через книги, а только через </a:t>
            </a:r>
            <a:r>
              <a:rPr lang="ru-RU" altLang="de-DE" sz="2400" b="1" u="sng"/>
              <a:t>получение социального опыта через взаимодействующую игру с другими</a:t>
            </a:r>
            <a:r>
              <a:rPr lang="de-DE" altLang="de-DE" sz="2400" b="1" u="sng"/>
              <a:t>.</a:t>
            </a:r>
          </a:p>
        </p:txBody>
      </p:sp>
      <p:pic>
        <p:nvPicPr>
          <p:cNvPr id="32773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854450"/>
            <a:ext cx="28575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feld 7"/>
          <p:cNvSpPr txBox="1">
            <a:spLocks noChangeArrowheads="1"/>
          </p:cNvSpPr>
          <p:nvPr/>
        </p:nvSpPr>
        <p:spPr bwMode="auto">
          <a:xfrm>
            <a:off x="473075" y="350838"/>
            <a:ext cx="2030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Вывод</a:t>
            </a:r>
            <a:r>
              <a:rPr lang="de-DE" altLang="de-DE" sz="2000" b="1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1"/>
          <p:cNvSpPr txBox="1">
            <a:spLocks noChangeArrowheads="1"/>
          </p:cNvSpPr>
          <p:nvPr/>
        </p:nvSpPr>
        <p:spPr bwMode="auto">
          <a:xfrm>
            <a:off x="439738" y="347663"/>
            <a:ext cx="335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Принцип разработки кейсов</a:t>
            </a:r>
            <a:endParaRPr lang="de-DE" altLang="de-DE" sz="2000" b="1"/>
          </a:p>
        </p:txBody>
      </p:sp>
      <p:sp>
        <p:nvSpPr>
          <p:cNvPr id="33795" name="Textfeld 2"/>
          <p:cNvSpPr txBox="1">
            <a:spLocks noChangeArrowheads="1"/>
          </p:cNvSpPr>
          <p:nvPr/>
        </p:nvSpPr>
        <p:spPr bwMode="auto">
          <a:xfrm>
            <a:off x="682625" y="1050925"/>
            <a:ext cx="109902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Calibri Light" panose="020F0302020204030204" pitchFamily="34" charset="0"/>
              <a:buAutoNum type="arabicPeriod"/>
            </a:pPr>
            <a:r>
              <a:rPr lang="ru-RU" altLang="de-DE" b="1"/>
              <a:t>Исходная ситуация</a:t>
            </a:r>
            <a:r>
              <a:rPr lang="de-DE" altLang="de-DE"/>
              <a:t/>
            </a:r>
            <a:br>
              <a:rPr lang="de-DE" altLang="de-DE"/>
            </a:br>
            <a:r>
              <a:rPr lang="de-DE" altLang="de-DE"/>
              <a:t>- </a:t>
            </a:r>
            <a:r>
              <a:rPr lang="ru-RU" altLang="de-DE"/>
              <a:t>Описание исходной ситуации, которую может представить себе каждый обучающийся</a:t>
            </a:r>
            <a:r>
              <a:rPr lang="de-DE" altLang="de-DE"/>
              <a:t>.</a:t>
            </a:r>
            <a:br>
              <a:rPr lang="de-DE" altLang="de-DE"/>
            </a:br>
            <a:r>
              <a:rPr lang="de-DE" altLang="de-DE"/>
              <a:t>- </a:t>
            </a:r>
            <a:r>
              <a:rPr lang="ru-RU" altLang="de-DE"/>
              <a:t>Данная исходная ситуация является для всех участников общей условной информацией</a:t>
            </a:r>
            <a:r>
              <a:rPr lang="de-DE" altLang="de-DE"/>
              <a:t>.</a:t>
            </a:r>
            <a:br>
              <a:rPr lang="de-DE" altLang="de-DE"/>
            </a:br>
            <a:r>
              <a:rPr lang="de-DE" altLang="de-DE"/>
              <a:t>- </a:t>
            </a:r>
            <a:r>
              <a:rPr lang="ru-RU" altLang="de-DE"/>
              <a:t>Предлагаемые условия должны стимулировать фантазии.</a:t>
            </a:r>
            <a:r>
              <a:rPr lang="de-DE" altLang="de-DE"/>
              <a:t/>
            </a:r>
            <a:br>
              <a:rPr lang="de-DE" altLang="de-DE"/>
            </a:br>
            <a:endParaRPr lang="de-DE" altLang="de-DE"/>
          </a:p>
          <a:p>
            <a:pPr>
              <a:lnSpc>
                <a:spcPct val="150000"/>
              </a:lnSpc>
              <a:buFont typeface="Calibri Light" panose="020F0302020204030204" pitchFamily="34" charset="0"/>
              <a:buAutoNum type="arabicPeriod"/>
            </a:pPr>
            <a:r>
              <a:rPr lang="ru-RU" altLang="de-DE" b="1"/>
              <a:t>Описание ситуации</a:t>
            </a:r>
            <a:r>
              <a:rPr lang="de-DE" altLang="de-DE" b="1"/>
              <a:t/>
            </a:r>
            <a:br>
              <a:rPr lang="de-DE" altLang="de-DE" b="1"/>
            </a:br>
            <a:r>
              <a:rPr lang="de-DE" altLang="de-DE"/>
              <a:t>- </a:t>
            </a:r>
            <a:r>
              <a:rPr lang="ru-RU" altLang="de-DE"/>
              <a:t>При описании ситуации разъясняются правила игры и критерии успеха</a:t>
            </a:r>
            <a:r>
              <a:rPr lang="de-DE" altLang="de-DE"/>
              <a:t>.</a:t>
            </a:r>
            <a:br>
              <a:rPr lang="de-DE" altLang="de-DE"/>
            </a:br>
            <a:r>
              <a:rPr lang="de-DE" altLang="de-DE"/>
              <a:t>- </a:t>
            </a:r>
            <a:r>
              <a:rPr lang="ru-RU" altLang="de-DE"/>
              <a:t>при ролевых играх у каждого есть описание </a:t>
            </a:r>
            <a:r>
              <a:rPr lang="ru-RU" altLang="de-DE" u="sng"/>
              <a:t>своих специфических </a:t>
            </a:r>
            <a:r>
              <a:rPr lang="ru-RU" altLang="de-DE"/>
              <a:t>условий и возможностей действовать</a:t>
            </a:r>
            <a:r>
              <a:rPr lang="de-DE" altLang="de-DE"/>
              <a:t>.</a:t>
            </a:r>
            <a:br>
              <a:rPr lang="de-DE" altLang="de-DE"/>
            </a:br>
            <a:endParaRPr lang="de-DE" altLang="de-DE"/>
          </a:p>
          <a:p>
            <a:pPr>
              <a:lnSpc>
                <a:spcPct val="150000"/>
              </a:lnSpc>
              <a:buFont typeface="Calibri Light" panose="020F0302020204030204" pitchFamily="34" charset="0"/>
              <a:buAutoNum type="arabicPeriod"/>
            </a:pPr>
            <a:r>
              <a:rPr lang="ru-RU" altLang="de-DE" b="1"/>
              <a:t>Постановка цели</a:t>
            </a:r>
            <a:r>
              <a:rPr lang="de-DE" altLang="de-DE"/>
              <a:t/>
            </a:r>
            <a:br>
              <a:rPr lang="de-DE" altLang="de-DE"/>
            </a:br>
            <a:r>
              <a:rPr lang="de-DE" altLang="de-DE"/>
              <a:t>- </a:t>
            </a:r>
            <a:r>
              <a:rPr lang="ru-RU" altLang="de-DE"/>
              <a:t>Здесь описывается степень достижения успеха</a:t>
            </a:r>
            <a:r>
              <a:rPr lang="de-DE" altLang="de-DE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797050"/>
            <a:ext cx="47688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feld 3"/>
          <p:cNvSpPr txBox="1">
            <a:spLocks noChangeArrowheads="1"/>
          </p:cNvSpPr>
          <p:nvPr/>
        </p:nvSpPr>
        <p:spPr bwMode="auto">
          <a:xfrm>
            <a:off x="434975" y="287338"/>
            <a:ext cx="485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Вопрос Вам как к участникам</a:t>
            </a:r>
            <a:endParaRPr lang="de-DE" altLang="de-DE" sz="2000"/>
          </a:p>
        </p:txBody>
      </p:sp>
      <p:sp>
        <p:nvSpPr>
          <p:cNvPr id="7172" name="Textfeld 4"/>
          <p:cNvSpPr txBox="1">
            <a:spLocks noChangeArrowheads="1"/>
          </p:cNvSpPr>
          <p:nvPr/>
        </p:nvSpPr>
        <p:spPr bwMode="auto">
          <a:xfrm>
            <a:off x="5848350" y="1797050"/>
            <a:ext cx="62674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800" b="1"/>
              <a:t>Что Вы учили в 4 квартале</a:t>
            </a:r>
            <a:r>
              <a:rPr lang="de-DE" altLang="de-DE" sz="2800" b="1"/>
              <a:t/>
            </a:r>
            <a:br>
              <a:rPr lang="de-DE" altLang="de-DE" sz="2800" b="1"/>
            </a:br>
            <a:r>
              <a:rPr lang="de-DE" altLang="de-DE" sz="2000" b="1"/>
              <a:t>(</a:t>
            </a:r>
            <a:r>
              <a:rPr lang="ru-RU" altLang="de-DE" sz="2000" b="1"/>
              <a:t>октябрь-декабрь</a:t>
            </a:r>
            <a:r>
              <a:rPr lang="de-DE" altLang="de-DE" sz="2000" b="1"/>
              <a:t>) </a:t>
            </a:r>
            <a:br>
              <a:rPr lang="de-DE" altLang="de-DE" sz="2000" b="1"/>
            </a:br>
            <a:r>
              <a:rPr lang="ru-RU" altLang="de-DE" sz="2800" b="1"/>
              <a:t>в школе в 7-м классе</a:t>
            </a:r>
            <a:r>
              <a:rPr lang="de-DE" altLang="de-DE" sz="2800" b="1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feld 1"/>
          <p:cNvSpPr txBox="1">
            <a:spLocks noChangeArrowheads="1"/>
          </p:cNvSpPr>
          <p:nvPr/>
        </p:nvSpPr>
        <p:spPr bwMode="auto">
          <a:xfrm>
            <a:off x="487363" y="312738"/>
            <a:ext cx="3527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Упражнение для всех участников</a:t>
            </a:r>
            <a:endParaRPr lang="de-DE" altLang="de-DE" b="1"/>
          </a:p>
        </p:txBody>
      </p:sp>
      <p:sp>
        <p:nvSpPr>
          <p:cNvPr id="34819" name="Textfeld 2"/>
          <p:cNvSpPr txBox="1">
            <a:spLocks noChangeArrowheads="1"/>
          </p:cNvSpPr>
          <p:nvPr/>
        </p:nvSpPr>
        <p:spPr bwMode="auto">
          <a:xfrm>
            <a:off x="487363" y="928688"/>
            <a:ext cx="7912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 u="sng"/>
              <a:t>Упражнение по проведению переговоров</a:t>
            </a:r>
            <a:r>
              <a:rPr lang="de-DE" altLang="de-DE" sz="2000" b="1" u="sng"/>
              <a:t>:</a:t>
            </a:r>
            <a:r>
              <a:rPr lang="de-DE" altLang="de-DE" sz="2000" b="1"/>
              <a:t> </a:t>
            </a:r>
            <a:r>
              <a:rPr lang="ru-RU" altLang="de-DE" sz="2000" b="1"/>
              <a:t>ситуация</a:t>
            </a:r>
            <a:endParaRPr lang="de-DE" altLang="de-DE" sz="2000" b="1"/>
          </a:p>
        </p:txBody>
      </p:sp>
      <p:sp>
        <p:nvSpPr>
          <p:cNvPr id="4" name="Textfeld 3"/>
          <p:cNvSpPr txBox="1"/>
          <p:nvPr/>
        </p:nvSpPr>
        <p:spPr>
          <a:xfrm>
            <a:off x="550863" y="1484313"/>
            <a:ext cx="8855075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dirty="0"/>
              <a:t>Роль </a:t>
            </a:r>
            <a:r>
              <a:rPr lang="ru-RU" b="1" dirty="0" err="1"/>
              <a:t>Лючии</a:t>
            </a:r>
            <a:r>
              <a:rPr lang="ru-RU" b="1" dirty="0"/>
              <a:t> </a:t>
            </a:r>
            <a:r>
              <a:rPr lang="ru-RU" b="1" dirty="0" err="1"/>
              <a:t>Каллас</a:t>
            </a:r>
            <a:r>
              <a:rPr lang="ru-RU" b="1" dirty="0"/>
              <a:t> </a:t>
            </a:r>
            <a:r>
              <a:rPr lang="de-DE" dirty="0"/>
              <a:t>(</a:t>
            </a:r>
            <a:r>
              <a:rPr lang="ru-RU" dirty="0"/>
              <a:t>или </a:t>
            </a:r>
            <a:r>
              <a:rPr lang="ru-RU" dirty="0" err="1"/>
              <a:t>Лукаса</a:t>
            </a:r>
            <a:r>
              <a:rPr lang="ru-RU" dirty="0"/>
              <a:t> </a:t>
            </a:r>
            <a:r>
              <a:rPr lang="ru-RU" dirty="0" err="1"/>
              <a:t>Каллас</a:t>
            </a:r>
            <a:r>
              <a:rPr lang="ru-RU" dirty="0"/>
              <a:t>, если мужчина</a:t>
            </a:r>
            <a:r>
              <a:rPr lang="de-DE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Она не молодая, но все еще хорошая оперная певица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Ее пик карьеры уже прошел. В настоящее время она исполняет в основном только второстепенные роли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Лючия</a:t>
            </a:r>
            <a:r>
              <a:rPr lang="ru-RU" dirty="0"/>
              <a:t> </a:t>
            </a:r>
            <a:r>
              <a:rPr lang="ru-RU" dirty="0" err="1"/>
              <a:t>Каллас</a:t>
            </a:r>
            <a:r>
              <a:rPr lang="ru-RU" dirty="0"/>
              <a:t> хочет провести переговоры с художественным директором оперного театра относительно возможности исполнения главной роли постановки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Ее цель – выторговать для себя максимальный гонорар</a:t>
            </a:r>
            <a:r>
              <a:rPr lang="de-DE" dirty="0"/>
              <a:t>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19125" y="4064000"/>
            <a:ext cx="8796338" cy="2338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dirty="0"/>
              <a:t>Роль художественного директора оперного театра г.Бишкек</a:t>
            </a:r>
            <a:endParaRPr lang="de-DE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Для сезона была запланирована молодая, первоклассная новая оперная певица для главной роли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По причине здоровья, возможно, она не сможет выступать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Лючия</a:t>
            </a:r>
            <a:r>
              <a:rPr lang="ru-RU" dirty="0"/>
              <a:t> </a:t>
            </a:r>
            <a:r>
              <a:rPr lang="ru-RU" dirty="0" err="1"/>
              <a:t>Каллас</a:t>
            </a:r>
            <a:r>
              <a:rPr lang="ru-RU" dirty="0"/>
              <a:t> все еще является хорошей певицей, но она не молода и не на пике карьеры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Если она будет исполнять главную роль, то, в любом случае, за небольшой гонорар</a:t>
            </a:r>
            <a:r>
              <a:rPr lang="de-DE" dirty="0"/>
              <a:t>.</a:t>
            </a:r>
          </a:p>
        </p:txBody>
      </p:sp>
      <p:grpSp>
        <p:nvGrpSpPr>
          <p:cNvPr id="34822" name="Gruppieren 2"/>
          <p:cNvGrpSpPr>
            <a:grpSpLocks/>
          </p:cNvGrpSpPr>
          <p:nvPr/>
        </p:nvGrpSpPr>
        <p:grpSpPr bwMode="auto">
          <a:xfrm>
            <a:off x="9509125" y="1484313"/>
            <a:ext cx="2505075" cy="1800225"/>
            <a:chOff x="9509762" y="1352550"/>
            <a:chExt cx="2504438" cy="1800225"/>
          </a:xfrm>
        </p:grpSpPr>
        <p:sp>
          <p:nvSpPr>
            <p:cNvPr id="8" name="Rechteck 7"/>
            <p:cNvSpPr/>
            <p:nvPr/>
          </p:nvSpPr>
          <p:spPr>
            <a:xfrm>
              <a:off x="9517698" y="1352550"/>
              <a:ext cx="2496502" cy="18002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827" name="Textfeld 5"/>
            <p:cNvSpPr txBox="1">
              <a:spLocks noChangeArrowheads="1"/>
            </p:cNvSpPr>
            <p:nvPr/>
          </p:nvSpPr>
          <p:spPr bwMode="auto">
            <a:xfrm>
              <a:off x="9509762" y="1468438"/>
              <a:ext cx="247033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400" b="1"/>
                <a:t>Ее цель</a:t>
              </a:r>
              <a:r>
                <a:rPr lang="de-DE" altLang="de-DE" sz="2400" b="1"/>
                <a:t>:</a:t>
              </a:r>
              <a:br>
                <a:rPr lang="de-DE" altLang="de-DE" sz="2400" b="1"/>
              </a:br>
              <a:r>
                <a:rPr lang="ru-RU" altLang="de-DE" sz="2400"/>
                <a:t>главная роль и по возможности высокий гонорар</a:t>
              </a:r>
              <a:endParaRPr lang="de-DE" altLang="de-DE" sz="2400"/>
            </a:p>
          </p:txBody>
        </p:sp>
      </p:grpSp>
      <p:grpSp>
        <p:nvGrpSpPr>
          <p:cNvPr id="34823" name="Gruppieren 1"/>
          <p:cNvGrpSpPr>
            <a:grpSpLocks/>
          </p:cNvGrpSpPr>
          <p:nvPr/>
        </p:nvGrpSpPr>
        <p:grpSpPr bwMode="auto">
          <a:xfrm>
            <a:off x="9517063" y="4033838"/>
            <a:ext cx="2454275" cy="1568450"/>
            <a:chOff x="9517063" y="4575718"/>
            <a:chExt cx="2454275" cy="1569659"/>
          </a:xfrm>
        </p:grpSpPr>
        <p:sp>
          <p:nvSpPr>
            <p:cNvPr id="9" name="Rechteck 8"/>
            <p:cNvSpPr/>
            <p:nvPr/>
          </p:nvSpPr>
          <p:spPr>
            <a:xfrm>
              <a:off x="9517063" y="4605903"/>
              <a:ext cx="2454275" cy="14377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825" name="Textfeld 6"/>
            <p:cNvSpPr txBox="1">
              <a:spLocks noChangeArrowheads="1"/>
            </p:cNvSpPr>
            <p:nvPr/>
          </p:nvSpPr>
          <p:spPr bwMode="auto">
            <a:xfrm>
              <a:off x="9562013" y="4575718"/>
              <a:ext cx="2386104" cy="1569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de-DE" sz="2400" b="1"/>
                <a:t>Его цель</a:t>
              </a:r>
              <a:r>
                <a:rPr lang="de-DE" altLang="de-DE" sz="2400" b="1"/>
                <a:t>:</a:t>
              </a:r>
              <a:br>
                <a:rPr lang="de-DE" altLang="de-DE" sz="2400" b="1"/>
              </a:br>
              <a:r>
                <a:rPr lang="ru-RU" altLang="de-DE" sz="2400"/>
                <a:t>по возможности небольшой гонорар</a:t>
              </a:r>
              <a:endParaRPr lang="de-DE" altLang="de-DE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7239000" y="4208463"/>
            <a:ext cx="4648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843" name="Textfeld 1"/>
          <p:cNvSpPr txBox="1">
            <a:spLocks noChangeArrowheads="1"/>
          </p:cNvSpPr>
          <p:nvPr/>
        </p:nvSpPr>
        <p:spPr bwMode="auto">
          <a:xfrm>
            <a:off x="431800" y="338138"/>
            <a:ext cx="585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/>
              <a:t>Упражнение для Вас в пленуме </a:t>
            </a:r>
            <a:r>
              <a:rPr lang="de-DE" altLang="de-DE"/>
              <a:t>– </a:t>
            </a:r>
            <a:r>
              <a:rPr lang="ru-RU" altLang="de-DE"/>
              <a:t>кейс</a:t>
            </a:r>
            <a:r>
              <a:rPr lang="de-DE" altLang="de-DE"/>
              <a:t>„</a:t>
            </a:r>
            <a:r>
              <a:rPr lang="ru-RU" altLang="de-DE"/>
              <a:t>Лючия Каллас</a:t>
            </a:r>
            <a:r>
              <a:rPr lang="de-DE" altLang="de-DE"/>
              <a:t> “ - 1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49288" y="1050925"/>
            <a:ext cx="11657012" cy="4554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2000" b="1" dirty="0"/>
              <a:t>Подготовка </a:t>
            </a:r>
            <a:endParaRPr lang="de-DE" sz="2000" b="1" dirty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Мы разделимся в группы по 3 человека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Один из 3 участников – наблюдатель, который позже расскажет о своих наблюдениях за ролевыми актерами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Два других участника группы – ролевые актеры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 </a:t>
            </a:r>
            <a:r>
              <a:rPr lang="ru-RU" dirty="0"/>
              <a:t>актер роли</a:t>
            </a:r>
            <a:r>
              <a:rPr lang="de-DE" dirty="0"/>
              <a:t> A </a:t>
            </a:r>
            <a:r>
              <a:rPr lang="ru-RU" dirty="0"/>
              <a:t>– </a:t>
            </a:r>
            <a:r>
              <a:rPr lang="ru-RU" dirty="0" err="1"/>
              <a:t>Лючия</a:t>
            </a:r>
            <a:r>
              <a:rPr lang="ru-RU" dirty="0"/>
              <a:t> </a:t>
            </a:r>
            <a:r>
              <a:rPr lang="ru-RU" dirty="0" err="1"/>
              <a:t>Каллас</a:t>
            </a:r>
            <a:r>
              <a:rPr lang="ru-RU" dirty="0"/>
              <a:t>, оперная певица в немолодом возрасте</a:t>
            </a:r>
            <a:r>
              <a:rPr lang="de-DE" dirty="0"/>
              <a:t> </a:t>
            </a:r>
            <a:r>
              <a:rPr lang="de-DE" sz="1600" dirty="0"/>
              <a:t>(</a:t>
            </a:r>
            <a:r>
              <a:rPr lang="ru-RU" sz="1600" dirty="0"/>
              <a:t>или</a:t>
            </a:r>
            <a:r>
              <a:rPr lang="de-DE" sz="1600" dirty="0"/>
              <a:t>. </a:t>
            </a:r>
            <a:r>
              <a:rPr lang="ru-RU" sz="1600" dirty="0" err="1"/>
              <a:t>Лукас</a:t>
            </a:r>
            <a:r>
              <a:rPr lang="ru-RU" sz="1600" dirty="0"/>
              <a:t> </a:t>
            </a:r>
            <a:r>
              <a:rPr lang="ru-RU" sz="1600" dirty="0" err="1"/>
              <a:t>Каллас</a:t>
            </a:r>
            <a:r>
              <a:rPr lang="ru-RU" sz="1600" dirty="0"/>
              <a:t>, если мужчина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dirty="0"/>
              <a:t>- </a:t>
            </a:r>
            <a:r>
              <a:rPr lang="ru-RU" dirty="0"/>
              <a:t>актер роли</a:t>
            </a:r>
            <a:r>
              <a:rPr lang="de-DE" dirty="0"/>
              <a:t> </a:t>
            </a:r>
            <a:r>
              <a:rPr lang="ru-RU" dirty="0"/>
              <a:t>Б</a:t>
            </a:r>
            <a:r>
              <a:rPr lang="de-DE" dirty="0"/>
              <a:t> </a:t>
            </a:r>
            <a:r>
              <a:rPr lang="ru-RU" dirty="0"/>
              <a:t>– художественный директор оперного театра г.Бишкек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Каждый из ролевых актеров получает информацию о своей исходной ситуации</a:t>
            </a:r>
            <a:r>
              <a:rPr lang="de-DE" dirty="0"/>
              <a:t>,</a:t>
            </a:r>
            <a:r>
              <a:rPr lang="ru-RU" dirty="0"/>
              <a:t> в которой происходит действие</a:t>
            </a:r>
            <a:r>
              <a:rPr lang="de-DE" dirty="0"/>
              <a:t> </a:t>
            </a:r>
            <a:br>
              <a:rPr lang="de-DE" dirty="0"/>
            </a:br>
            <a:r>
              <a:rPr lang="ru-RU" dirty="0"/>
              <a:t>и описание ситуации для своей роли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Наблюдатель получает описание ситуации обеих ролей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Оба ролевых актера готовятся 10 минут к тому</a:t>
            </a:r>
            <a:r>
              <a:rPr lang="de-DE" dirty="0"/>
              <a:t>,</a:t>
            </a:r>
            <a:r>
              <a:rPr lang="ru-RU" dirty="0"/>
              <a:t> как они</a:t>
            </a:r>
            <a:r>
              <a:rPr lang="de-DE" dirty="0"/>
              <a:t> </a:t>
            </a:r>
            <a:br>
              <a:rPr lang="de-DE" dirty="0"/>
            </a:br>
            <a:r>
              <a:rPr lang="ru-RU" dirty="0"/>
              <a:t>будут продвигать в переговорах свои интересы</a:t>
            </a:r>
            <a:r>
              <a:rPr lang="de-DE" dirty="0"/>
              <a:t>.</a:t>
            </a:r>
          </a:p>
        </p:txBody>
      </p:sp>
      <p:sp>
        <p:nvSpPr>
          <p:cNvPr id="35845" name="Textfeld 2"/>
          <p:cNvSpPr txBox="1">
            <a:spLocks noChangeArrowheads="1"/>
          </p:cNvSpPr>
          <p:nvPr/>
        </p:nvSpPr>
        <p:spPr bwMode="auto">
          <a:xfrm>
            <a:off x="7332663" y="4464050"/>
            <a:ext cx="1881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Ролевой актер</a:t>
            </a:r>
            <a:r>
              <a:rPr lang="de-DE" altLang="de-DE" b="1"/>
              <a:t> A</a:t>
            </a:r>
            <a:r>
              <a:rPr lang="de-DE" altLang="de-DE"/>
              <a:t> </a:t>
            </a:r>
            <a:br>
              <a:rPr lang="de-DE" altLang="de-DE"/>
            </a:br>
            <a:r>
              <a:rPr lang="ru-RU" altLang="de-DE" i="1"/>
              <a:t>Лючия Каллас</a:t>
            </a:r>
            <a:endParaRPr lang="de-DE" altLang="de-DE" i="1"/>
          </a:p>
        </p:txBody>
      </p:sp>
      <p:sp>
        <p:nvSpPr>
          <p:cNvPr id="35846" name="Textfeld 5"/>
          <p:cNvSpPr txBox="1">
            <a:spLocks noChangeArrowheads="1"/>
          </p:cNvSpPr>
          <p:nvPr/>
        </p:nvSpPr>
        <p:spPr bwMode="auto">
          <a:xfrm>
            <a:off x="9831388" y="4462463"/>
            <a:ext cx="1871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Ролевой актер</a:t>
            </a:r>
            <a:r>
              <a:rPr lang="de-DE" altLang="de-DE" b="1"/>
              <a:t> </a:t>
            </a:r>
            <a:r>
              <a:rPr lang="ru-RU" altLang="de-DE" b="1"/>
              <a:t>Б</a:t>
            </a:r>
            <a:r>
              <a:rPr lang="de-DE" altLang="de-DE" b="1"/>
              <a:t> </a:t>
            </a:r>
            <a:r>
              <a:rPr lang="de-DE" altLang="de-DE"/>
              <a:t/>
            </a:r>
            <a:br>
              <a:rPr lang="de-DE" altLang="de-DE"/>
            </a:br>
            <a:r>
              <a:rPr lang="ru-RU" altLang="de-DE" i="1"/>
              <a:t>Директор оперы</a:t>
            </a:r>
            <a:endParaRPr lang="de-DE" altLang="de-DE" i="1"/>
          </a:p>
        </p:txBody>
      </p:sp>
      <p:sp>
        <p:nvSpPr>
          <p:cNvPr id="5" name="Pfeil nach links und rechts 4"/>
          <p:cNvSpPr/>
          <p:nvPr/>
        </p:nvSpPr>
        <p:spPr>
          <a:xfrm>
            <a:off x="9117013" y="4530725"/>
            <a:ext cx="720725" cy="2540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848" name="Textfeld 6"/>
          <p:cNvSpPr txBox="1">
            <a:spLocks noChangeArrowheads="1"/>
          </p:cNvSpPr>
          <p:nvPr/>
        </p:nvSpPr>
        <p:spPr bwMode="auto">
          <a:xfrm>
            <a:off x="8902700" y="5818188"/>
            <a:ext cx="153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Наблюдатель</a:t>
            </a:r>
            <a:endParaRPr lang="de-DE" altLang="de-DE" b="1"/>
          </a:p>
        </p:txBody>
      </p:sp>
      <p:pic>
        <p:nvPicPr>
          <p:cNvPr id="35849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8" y="5305425"/>
            <a:ext cx="788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H="1" flipV="1">
            <a:off x="8915400" y="4826000"/>
            <a:ext cx="234950" cy="56673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9742488" y="4808538"/>
            <a:ext cx="155575" cy="4968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33425" y="847725"/>
            <a:ext cx="7038975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2000" b="1" dirty="0"/>
              <a:t>Проведение</a:t>
            </a:r>
            <a:endParaRPr lang="de-DE" sz="2000" b="1" dirty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Оба ролевых актера начинают разговор и переговоры по гонорару</a:t>
            </a:r>
            <a:r>
              <a:rPr lang="de-DE" dirty="0"/>
              <a:t>. (</a:t>
            </a:r>
            <a:r>
              <a:rPr lang="ru-RU" dirty="0"/>
              <a:t>Длительность </a:t>
            </a:r>
            <a:r>
              <a:rPr lang="ru-RU" dirty="0" err="1"/>
              <a:t>ок</a:t>
            </a:r>
            <a:r>
              <a:rPr lang="ru-RU" dirty="0"/>
              <a:t>.</a:t>
            </a:r>
            <a:r>
              <a:rPr lang="de-DE" dirty="0"/>
              <a:t> 10 </a:t>
            </a:r>
            <a:r>
              <a:rPr lang="ru-RU" dirty="0"/>
              <a:t>минут</a:t>
            </a:r>
            <a:r>
              <a:rPr lang="de-DE" dirty="0"/>
              <a:t>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Наблюдатель делает заметки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 </a:t>
            </a:r>
            <a:r>
              <a:rPr lang="ru-RU" dirty="0"/>
              <a:t>что было хорошо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- </a:t>
            </a:r>
            <a:r>
              <a:rPr lang="ru-RU" dirty="0"/>
              <a:t>что было не хорошо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- </a:t>
            </a:r>
            <a:r>
              <a:rPr lang="ru-RU" dirty="0"/>
              <a:t>предложения по улучшению проведения переговоров</a:t>
            </a:r>
            <a:endParaRPr lang="de-DE" dirty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После ролевой игры наблюдатель делится своими наблюдениями (обратная связь)</a:t>
            </a:r>
            <a:r>
              <a:rPr lang="de-DE" dirty="0"/>
              <a:t>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ru-RU" dirty="0"/>
              <a:t>Оба ролевых актера дополняют, какие сильные и слабые стороны своих партнеров они почувствовали  при переговорах</a:t>
            </a:r>
            <a:r>
              <a:rPr lang="de-DE" dirty="0"/>
              <a:t>.</a:t>
            </a:r>
          </a:p>
        </p:txBody>
      </p:sp>
      <p:sp>
        <p:nvSpPr>
          <p:cNvPr id="36867" name="Textfeld 1"/>
          <p:cNvSpPr txBox="1">
            <a:spLocks noChangeArrowheads="1"/>
          </p:cNvSpPr>
          <p:nvPr/>
        </p:nvSpPr>
        <p:spPr bwMode="auto">
          <a:xfrm>
            <a:off x="431800" y="338138"/>
            <a:ext cx="585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/>
              <a:t>Упражнение для Вас в пленуме </a:t>
            </a:r>
            <a:r>
              <a:rPr lang="de-DE" altLang="de-DE"/>
              <a:t>– </a:t>
            </a:r>
            <a:r>
              <a:rPr lang="ru-RU" altLang="de-DE"/>
              <a:t>кейс </a:t>
            </a:r>
            <a:r>
              <a:rPr lang="de-DE" altLang="de-DE"/>
              <a:t>„</a:t>
            </a:r>
            <a:r>
              <a:rPr lang="ru-RU" altLang="de-DE"/>
              <a:t>Лючия Каллас</a:t>
            </a:r>
            <a:r>
              <a:rPr lang="de-DE" altLang="de-DE"/>
              <a:t> “ - 2</a:t>
            </a:r>
          </a:p>
        </p:txBody>
      </p:sp>
      <p:pic>
        <p:nvPicPr>
          <p:cNvPr id="36868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1235075"/>
            <a:ext cx="36718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Gruppieren 7"/>
          <p:cNvGrpSpPr>
            <a:grpSpLocks/>
          </p:cNvGrpSpPr>
          <p:nvPr/>
        </p:nvGrpSpPr>
        <p:grpSpPr bwMode="auto">
          <a:xfrm>
            <a:off x="812800" y="4862513"/>
            <a:ext cx="10955338" cy="1098550"/>
            <a:chOff x="601133" y="4862239"/>
            <a:chExt cx="10955867" cy="1098293"/>
          </a:xfrm>
        </p:grpSpPr>
        <p:sp>
          <p:nvSpPr>
            <p:cNvPr id="7" name="Rechteck 6"/>
            <p:cNvSpPr/>
            <p:nvPr/>
          </p:nvSpPr>
          <p:spPr>
            <a:xfrm>
              <a:off x="601133" y="4862239"/>
              <a:ext cx="10955867" cy="10982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6872" name="Textfeld 4"/>
            <p:cNvSpPr txBox="1">
              <a:spLocks noChangeArrowheads="1"/>
            </p:cNvSpPr>
            <p:nvPr/>
          </p:nvSpPr>
          <p:spPr bwMode="auto">
            <a:xfrm>
              <a:off x="632412" y="5049748"/>
              <a:ext cx="8483563" cy="72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ru-RU" altLang="de-DE" b="1"/>
                <a:t>Победитель среди роли Лючия Каллас:</a:t>
              </a:r>
              <a:r>
                <a:rPr lang="de-DE" altLang="de-DE" b="1"/>
                <a:t> </a:t>
              </a:r>
              <a:r>
                <a:rPr lang="ru-RU" altLang="de-DE"/>
                <a:t>тот, кто выторговал самый лучший гонорар</a:t>
              </a:r>
              <a:r>
                <a:rPr lang="de-DE" altLang="de-DE"/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altLang="de-DE" b="1"/>
                <a:t>Победитель среди роли директора</a:t>
              </a:r>
              <a:r>
                <a:rPr lang="de-DE" altLang="de-DE" b="1"/>
                <a:t>:  </a:t>
              </a:r>
              <a:r>
                <a:rPr lang="ru-RU" altLang="de-DE"/>
                <a:t>тот, кто выторговал наименьший гонорар</a:t>
              </a:r>
              <a:r>
                <a:rPr lang="de-DE" altLang="de-DE"/>
                <a:t>.</a:t>
              </a:r>
            </a:p>
          </p:txBody>
        </p:sp>
      </p:grpSp>
      <p:sp>
        <p:nvSpPr>
          <p:cNvPr id="36870" name="Textfeld 5"/>
          <p:cNvSpPr txBox="1">
            <a:spLocks noChangeArrowheads="1"/>
          </p:cNvSpPr>
          <p:nvPr/>
        </p:nvSpPr>
        <p:spPr bwMode="auto">
          <a:xfrm>
            <a:off x="844550" y="5961063"/>
            <a:ext cx="1092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b="1"/>
              <a:t>Примечание</a:t>
            </a:r>
            <a:r>
              <a:rPr lang="de-DE" altLang="de-DE" b="1"/>
              <a:t>:</a:t>
            </a:r>
            <a:r>
              <a:rPr lang="de-DE" altLang="de-DE"/>
              <a:t> </a:t>
            </a:r>
            <a:r>
              <a:rPr lang="ru-RU" altLang="de-DE"/>
              <a:t>Вы можете торговаться также относительно других аспектов, как, напр., длительность контракта, дополнительные услуги вместо денег и т.п.</a:t>
            </a: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8796338" y="3284538"/>
            <a:ext cx="2663825" cy="858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830888" y="3308350"/>
            <a:ext cx="2663825" cy="858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284538" y="3305175"/>
            <a:ext cx="2165350" cy="858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587375" y="3305175"/>
            <a:ext cx="2165350" cy="858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3789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692275"/>
            <a:ext cx="20780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338263"/>
            <a:ext cx="139223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692275"/>
            <a:ext cx="25082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feld 10"/>
          <p:cNvSpPr txBox="1">
            <a:spLocks noChangeArrowheads="1"/>
          </p:cNvSpPr>
          <p:nvPr/>
        </p:nvSpPr>
        <p:spPr bwMode="auto">
          <a:xfrm>
            <a:off x="8688388" y="3206750"/>
            <a:ext cx="28336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 b="1" u="sng"/>
              <a:t>Группа Г</a:t>
            </a:r>
            <a:endParaRPr lang="de-DE" altLang="de-DE" sz="2000" b="1" u="sng"/>
          </a:p>
          <a:p>
            <a:pPr algn="ctr"/>
            <a:r>
              <a:rPr lang="ru-RU" altLang="de-DE" sz="2000"/>
              <a:t>Деловые игры по групповой динамике</a:t>
            </a:r>
            <a:endParaRPr lang="de-DE" altLang="de-DE" sz="2000"/>
          </a:p>
        </p:txBody>
      </p:sp>
      <p:sp>
        <p:nvSpPr>
          <p:cNvPr id="37898" name="Textfeld 11"/>
          <p:cNvSpPr txBox="1">
            <a:spLocks noChangeArrowheads="1"/>
          </p:cNvSpPr>
          <p:nvPr/>
        </p:nvSpPr>
        <p:spPr bwMode="auto">
          <a:xfrm>
            <a:off x="273050" y="3230563"/>
            <a:ext cx="2757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 b="1" u="sng"/>
              <a:t>Группа </a:t>
            </a:r>
            <a:r>
              <a:rPr lang="de-DE" altLang="de-DE" sz="2000" b="1" u="sng"/>
              <a:t>A</a:t>
            </a:r>
          </a:p>
          <a:p>
            <a:pPr algn="ctr"/>
            <a:r>
              <a:rPr lang="ru-RU" altLang="de-DE" sz="2000"/>
              <a:t>Индивидуальные упражнения</a:t>
            </a:r>
            <a:endParaRPr lang="de-DE" altLang="de-DE" sz="2000"/>
          </a:p>
        </p:txBody>
      </p:sp>
      <p:sp>
        <p:nvSpPr>
          <p:cNvPr id="37899" name="Textfeld 12"/>
          <p:cNvSpPr txBox="1">
            <a:spLocks noChangeArrowheads="1"/>
          </p:cNvSpPr>
          <p:nvPr/>
        </p:nvSpPr>
        <p:spPr bwMode="auto">
          <a:xfrm>
            <a:off x="3538538" y="3251200"/>
            <a:ext cx="1716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 b="1" u="sng"/>
              <a:t>Группа</a:t>
            </a:r>
            <a:r>
              <a:rPr lang="de-DE" altLang="de-DE" sz="2000" b="1" u="sng"/>
              <a:t> </a:t>
            </a:r>
            <a:r>
              <a:rPr lang="ru-RU" altLang="de-DE" sz="2000" b="1" u="sng"/>
              <a:t>Б</a:t>
            </a:r>
            <a:r>
              <a:rPr lang="de-DE" altLang="de-DE" sz="2000" b="1"/>
              <a:t/>
            </a:r>
            <a:br>
              <a:rPr lang="de-DE" altLang="de-DE" sz="2000" b="1"/>
            </a:br>
            <a:r>
              <a:rPr lang="ru-RU" altLang="de-DE" sz="2000"/>
              <a:t>Ролевые игры</a:t>
            </a:r>
            <a:endParaRPr lang="de-DE" altLang="de-DE" sz="2000"/>
          </a:p>
        </p:txBody>
      </p:sp>
      <p:sp>
        <p:nvSpPr>
          <p:cNvPr id="37900" name="Textfeld 13"/>
          <p:cNvSpPr txBox="1">
            <a:spLocks noChangeArrowheads="1"/>
          </p:cNvSpPr>
          <p:nvPr/>
        </p:nvSpPr>
        <p:spPr bwMode="auto">
          <a:xfrm>
            <a:off x="5734050" y="3227388"/>
            <a:ext cx="2822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de-DE" sz="2000" b="1" u="sng"/>
              <a:t>Группа В</a:t>
            </a:r>
            <a:endParaRPr lang="de-DE" altLang="de-DE" sz="2000" b="1" u="sng"/>
          </a:p>
          <a:p>
            <a:pPr algn="ctr"/>
            <a:r>
              <a:rPr lang="ru-RU" altLang="de-DE" sz="2000"/>
              <a:t>Деловые игры по экономике</a:t>
            </a:r>
            <a:endParaRPr lang="de-DE" altLang="de-DE" sz="2000"/>
          </a:p>
        </p:txBody>
      </p:sp>
      <p:pic>
        <p:nvPicPr>
          <p:cNvPr id="37901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011238"/>
            <a:ext cx="204311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feld 17"/>
          <p:cNvSpPr txBox="1">
            <a:spLocks noChangeArrowheads="1"/>
          </p:cNvSpPr>
          <p:nvPr/>
        </p:nvSpPr>
        <p:spPr bwMode="auto">
          <a:xfrm>
            <a:off x="503238" y="381000"/>
            <a:ext cx="328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Групповая работа</a:t>
            </a:r>
            <a:r>
              <a:rPr lang="de-DE" altLang="de-DE" sz="2000" b="1"/>
              <a:t>: 20 </a:t>
            </a:r>
            <a:r>
              <a:rPr lang="ru-RU" altLang="de-DE" sz="2000" b="1"/>
              <a:t>минут</a:t>
            </a:r>
            <a:endParaRPr lang="de-DE" altLang="de-DE" sz="2000" b="1"/>
          </a:p>
        </p:txBody>
      </p:sp>
      <p:sp>
        <p:nvSpPr>
          <p:cNvPr id="37903" name="Rechteck 2"/>
          <p:cNvSpPr>
            <a:spLocks noChangeArrowheads="1"/>
          </p:cNvSpPr>
          <p:nvPr/>
        </p:nvSpPr>
        <p:spPr bwMode="auto">
          <a:xfrm>
            <a:off x="509588" y="4206875"/>
            <a:ext cx="25701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de-DE" sz="2000"/>
              <a:t>Для каких дисциплин, по Вашему мнению, подходят </a:t>
            </a:r>
            <a:r>
              <a:rPr lang="ru-RU" altLang="de-DE" sz="2000" b="1" u="sng"/>
              <a:t>индивидуальные упражнения</a:t>
            </a:r>
            <a:r>
              <a:rPr lang="de-DE" altLang="de-DE" sz="2000" b="1" u="sng"/>
              <a:t>?</a:t>
            </a:r>
          </a:p>
        </p:txBody>
      </p:sp>
      <p:sp>
        <p:nvSpPr>
          <p:cNvPr id="37904" name="Rechteck 21"/>
          <p:cNvSpPr>
            <a:spLocks noChangeArrowheads="1"/>
          </p:cNvSpPr>
          <p:nvPr/>
        </p:nvSpPr>
        <p:spPr bwMode="auto">
          <a:xfrm>
            <a:off x="3179763" y="4205288"/>
            <a:ext cx="2651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de-DE" sz="2000"/>
              <a:t>Для каких дисциплин, по Вашему мнению, подходят </a:t>
            </a:r>
            <a:r>
              <a:rPr lang="de-DE" altLang="de-DE" sz="2000"/>
              <a:t/>
            </a:r>
            <a:br>
              <a:rPr lang="de-DE" altLang="de-DE" sz="2000"/>
            </a:br>
            <a:r>
              <a:rPr lang="ru-RU" altLang="de-DE" sz="2000" b="1" u="sng"/>
              <a:t>ролевые игры</a:t>
            </a:r>
            <a:r>
              <a:rPr lang="de-DE" altLang="de-DE" sz="2000" b="1" u="sng"/>
              <a:t>?</a:t>
            </a:r>
          </a:p>
        </p:txBody>
      </p:sp>
      <p:sp>
        <p:nvSpPr>
          <p:cNvPr id="37905" name="Rechteck 22"/>
          <p:cNvSpPr>
            <a:spLocks noChangeArrowheads="1"/>
          </p:cNvSpPr>
          <p:nvPr/>
        </p:nvSpPr>
        <p:spPr bwMode="auto">
          <a:xfrm>
            <a:off x="5830888" y="4205288"/>
            <a:ext cx="27987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de-DE" sz="2000"/>
              <a:t>Для каких дисциплин, по Вашему мнению, подходят </a:t>
            </a:r>
            <a:r>
              <a:rPr lang="de-DE" altLang="de-DE" sz="2000"/>
              <a:t/>
            </a:r>
            <a:br>
              <a:rPr lang="de-DE" altLang="de-DE" sz="2000"/>
            </a:br>
            <a:r>
              <a:rPr lang="ru-RU" altLang="de-DE" sz="2000" b="1" u="sng"/>
              <a:t>деловые (настольные) игры</a:t>
            </a:r>
            <a:r>
              <a:rPr lang="de-DE" altLang="de-DE" sz="2000" b="1" u="sng"/>
              <a:t>?</a:t>
            </a:r>
          </a:p>
        </p:txBody>
      </p:sp>
      <p:sp>
        <p:nvSpPr>
          <p:cNvPr id="37906" name="Rechteck 23"/>
          <p:cNvSpPr>
            <a:spLocks noChangeArrowheads="1"/>
          </p:cNvSpPr>
          <p:nvPr/>
        </p:nvSpPr>
        <p:spPr bwMode="auto">
          <a:xfrm>
            <a:off x="8796338" y="4186238"/>
            <a:ext cx="27987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de-DE" sz="2000"/>
              <a:t>Для каких дисциплин, по Вашему мнению, подходят </a:t>
            </a:r>
            <a:r>
              <a:rPr lang="de-DE" altLang="de-DE" sz="2000" b="1" u="sng"/>
              <a:t/>
            </a:r>
            <a:br>
              <a:rPr lang="de-DE" altLang="de-DE" sz="2000" b="1" u="sng"/>
            </a:br>
            <a:r>
              <a:rPr lang="ru-RU" altLang="de-DE" sz="2000" b="1" u="sng"/>
              <a:t>деловые игры по развитию групповой динамики</a:t>
            </a:r>
            <a:r>
              <a:rPr lang="de-DE" altLang="de-DE" sz="2000" b="1" u="sng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feld 4"/>
          <p:cNvSpPr txBox="1">
            <a:spLocks noChangeArrowheads="1"/>
          </p:cNvSpPr>
          <p:nvPr/>
        </p:nvSpPr>
        <p:spPr bwMode="auto">
          <a:xfrm>
            <a:off x="334963" y="188913"/>
            <a:ext cx="6256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Сотрудничество</a:t>
            </a:r>
            <a:r>
              <a:rPr lang="de-DE" altLang="de-DE" sz="2000"/>
              <a:t> – </a:t>
            </a:r>
            <a:r>
              <a:rPr lang="ru-RU" altLang="de-DE" sz="2000"/>
              <a:t>совместное, мотивированное начало</a:t>
            </a:r>
            <a:endParaRPr lang="de-DE" altLang="de-DE" sz="2000"/>
          </a:p>
        </p:txBody>
      </p:sp>
      <p:pic>
        <p:nvPicPr>
          <p:cNvPr id="38915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11053" r="2629" b="6209"/>
          <a:stretch>
            <a:fillRect/>
          </a:stretch>
        </p:blipFill>
        <p:spPr bwMode="auto">
          <a:xfrm>
            <a:off x="2260600" y="1916113"/>
            <a:ext cx="79279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4543" r="8208" b="3181"/>
          <a:stretch>
            <a:fillRect/>
          </a:stretch>
        </p:blipFill>
        <p:spPr bwMode="auto">
          <a:xfrm>
            <a:off x="1633538" y="1687513"/>
            <a:ext cx="88169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feld 2"/>
          <p:cNvSpPr txBox="1">
            <a:spLocks noChangeArrowheads="1"/>
          </p:cNvSpPr>
          <p:nvPr/>
        </p:nvSpPr>
        <p:spPr bwMode="auto">
          <a:xfrm>
            <a:off x="334963" y="188913"/>
            <a:ext cx="2208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Хороший прогресс</a:t>
            </a:r>
            <a:endParaRPr lang="de-DE" alt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279525" y="5013325"/>
            <a:ext cx="9418638" cy="1368425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096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5737" r="5530" b="14282"/>
          <a:stretch>
            <a:fillRect/>
          </a:stretch>
        </p:blipFill>
        <p:spPr bwMode="auto">
          <a:xfrm>
            <a:off x="911225" y="1700213"/>
            <a:ext cx="9779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2"/>
          <p:cNvSpPr txBox="1">
            <a:spLocks noChangeArrowheads="1"/>
          </p:cNvSpPr>
          <p:nvPr/>
        </p:nvSpPr>
        <p:spPr bwMode="auto">
          <a:xfrm>
            <a:off x="334963" y="188913"/>
            <a:ext cx="2979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Результат сотрудничества</a:t>
            </a:r>
            <a:endParaRPr lang="de-DE" altLang="de-DE" sz="2000"/>
          </a:p>
        </p:txBody>
      </p:sp>
      <p:sp>
        <p:nvSpPr>
          <p:cNvPr id="40965" name="Textfeld 3"/>
          <p:cNvSpPr txBox="1">
            <a:spLocks noChangeArrowheads="1"/>
          </p:cNvSpPr>
          <p:nvPr/>
        </p:nvSpPr>
        <p:spPr bwMode="auto">
          <a:xfrm>
            <a:off x="1293813" y="5373688"/>
            <a:ext cx="8308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800"/>
              <a:t>Руководить значит</a:t>
            </a:r>
            <a:r>
              <a:rPr lang="de-DE" altLang="de-DE" sz="2800"/>
              <a:t>: </a:t>
            </a:r>
          </a:p>
          <a:p>
            <a:r>
              <a:rPr lang="ru-RU" altLang="de-DE" sz="3200"/>
              <a:t>Содействовать сотрудничеству и управлять им</a:t>
            </a:r>
            <a:endParaRPr lang="de-DE" altLang="de-DE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2"/>
          <p:cNvSpPr txBox="1">
            <a:spLocks noChangeArrowheads="1"/>
          </p:cNvSpPr>
          <p:nvPr/>
        </p:nvSpPr>
        <p:spPr bwMode="auto">
          <a:xfrm>
            <a:off x="5848350" y="1590675"/>
            <a:ext cx="62674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800" b="1"/>
              <a:t>Что Вы учили во второй половине года</a:t>
            </a:r>
            <a:r>
              <a:rPr lang="de-DE" altLang="de-DE" sz="2800" b="1"/>
              <a:t/>
            </a:r>
            <a:br>
              <a:rPr lang="de-DE" altLang="de-DE" sz="2800" b="1"/>
            </a:br>
            <a:r>
              <a:rPr lang="de-DE" altLang="de-DE" sz="2000" b="1"/>
              <a:t>(</a:t>
            </a:r>
            <a:r>
              <a:rPr lang="ru-RU" altLang="de-DE" sz="2000" b="1"/>
              <a:t>июль-декабрь</a:t>
            </a:r>
            <a:r>
              <a:rPr lang="de-DE" altLang="de-DE" sz="2000" b="1"/>
              <a:t>) </a:t>
            </a:r>
            <a:br>
              <a:rPr lang="de-DE" altLang="de-DE" sz="2000" b="1"/>
            </a:br>
            <a:r>
              <a:rPr lang="ru-RU" altLang="de-DE" sz="2800" b="1"/>
              <a:t>в школе в </a:t>
            </a:r>
            <a:r>
              <a:rPr lang="de-DE" altLang="de-DE" sz="2800" b="1"/>
              <a:t>11</a:t>
            </a:r>
            <a:r>
              <a:rPr lang="ru-RU" altLang="de-DE" sz="2800" b="1"/>
              <a:t>-м классе</a:t>
            </a:r>
            <a:r>
              <a:rPr lang="de-DE" altLang="de-DE" sz="2800" b="1"/>
              <a:t>?</a:t>
            </a:r>
          </a:p>
        </p:txBody>
      </p:sp>
      <p:pic>
        <p:nvPicPr>
          <p:cNvPr id="819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24025"/>
            <a:ext cx="479583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998538"/>
            <a:ext cx="31670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6475"/>
            <a:ext cx="32480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006475"/>
            <a:ext cx="28225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/>
          <p:cNvCxnSpPr/>
          <p:nvPr/>
        </p:nvCxnSpPr>
        <p:spPr>
          <a:xfrm flipV="1">
            <a:off x="3895725" y="952500"/>
            <a:ext cx="3013075" cy="2209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H="1" flipV="1">
            <a:off x="3914775" y="960438"/>
            <a:ext cx="3013075" cy="2209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495300" y="952500"/>
            <a:ext cx="3324225" cy="2171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 flipV="1">
            <a:off x="514350" y="923925"/>
            <a:ext cx="3286125" cy="2314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5" name="Gruppieren 20"/>
          <p:cNvGrpSpPr>
            <a:grpSpLocks/>
          </p:cNvGrpSpPr>
          <p:nvPr/>
        </p:nvGrpSpPr>
        <p:grpSpPr bwMode="auto">
          <a:xfrm>
            <a:off x="7004050" y="944563"/>
            <a:ext cx="3333750" cy="2217737"/>
            <a:chOff x="7003646" y="944318"/>
            <a:chExt cx="3031722" cy="2217379"/>
          </a:xfrm>
        </p:grpSpPr>
        <p:cxnSp>
          <p:nvCxnSpPr>
            <p:cNvPr id="19" name="Gerader Verbinder 18"/>
            <p:cNvCxnSpPr/>
            <p:nvPr/>
          </p:nvCxnSpPr>
          <p:spPr>
            <a:xfrm flipV="1">
              <a:off x="7003646" y="944318"/>
              <a:ext cx="3012955" cy="220944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 flipH="1" flipV="1">
              <a:off x="7022414" y="952254"/>
              <a:ext cx="3012954" cy="220944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26" name="Textfeld 24"/>
          <p:cNvSpPr txBox="1">
            <a:spLocks noChangeArrowheads="1"/>
          </p:cNvSpPr>
          <p:nvPr/>
        </p:nvSpPr>
        <p:spPr bwMode="auto">
          <a:xfrm>
            <a:off x="1819275" y="3810000"/>
            <a:ext cx="82772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 b="1"/>
              <a:t>Если Вы больше не помните, что учили в школе в это время</a:t>
            </a:r>
            <a:r>
              <a:rPr lang="de-DE" altLang="de-DE" sz="2400" b="1"/>
              <a:t>,</a:t>
            </a:r>
            <a:br>
              <a:rPr lang="de-DE" altLang="de-DE" sz="2400" b="1"/>
            </a:br>
            <a:r>
              <a:rPr lang="ru-RU" altLang="de-DE" sz="2400" b="1"/>
              <a:t>можно было бы сэкономить учебные года</a:t>
            </a:r>
            <a:r>
              <a:rPr lang="de-DE" altLang="de-DE" sz="2400" b="1"/>
              <a:t>????</a:t>
            </a:r>
            <a:br>
              <a:rPr lang="de-DE" altLang="de-DE" sz="2400" b="1"/>
            </a:br>
            <a:endParaRPr lang="de-DE" altLang="de-DE" sz="2400" b="1"/>
          </a:p>
          <a:p>
            <a:r>
              <a:rPr lang="de-DE" altLang="de-DE"/>
              <a:t>- &gt; </a:t>
            </a:r>
            <a:r>
              <a:rPr lang="ru-RU" altLang="de-DE"/>
              <a:t>можно сократить количество школ</a:t>
            </a:r>
            <a:r>
              <a:rPr lang="de-DE" altLang="de-DE"/>
              <a:t>,</a:t>
            </a:r>
            <a:br>
              <a:rPr lang="de-DE" altLang="de-DE"/>
            </a:br>
            <a:r>
              <a:rPr lang="de-DE" altLang="de-DE"/>
              <a:t>- &gt; </a:t>
            </a:r>
            <a:r>
              <a:rPr lang="ru-RU" altLang="de-DE"/>
              <a:t>можно сэкономить учебные года</a:t>
            </a:r>
            <a:r>
              <a:rPr lang="de-DE" altLang="de-DE"/>
              <a:t>,</a:t>
            </a:r>
            <a:br>
              <a:rPr lang="de-DE" altLang="de-DE"/>
            </a:br>
            <a:r>
              <a:rPr lang="de-DE" altLang="de-DE"/>
              <a:t>- &gt; </a:t>
            </a:r>
            <a:r>
              <a:rPr lang="ru-RU" altLang="de-DE"/>
              <a:t>можно значительно сократить государственные расходы на образование</a:t>
            </a:r>
            <a:r>
              <a:rPr lang="de-DE" altLang="de-DE"/>
              <a:t>.</a:t>
            </a:r>
          </a:p>
        </p:txBody>
      </p:sp>
      <p:sp>
        <p:nvSpPr>
          <p:cNvPr id="9227" name="Textfeld 25"/>
          <p:cNvSpPr txBox="1">
            <a:spLocks noChangeArrowheads="1"/>
          </p:cNvSpPr>
          <p:nvPr/>
        </p:nvSpPr>
        <p:spPr bwMode="auto">
          <a:xfrm>
            <a:off x="571500" y="3559175"/>
            <a:ext cx="936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9600">
                <a:latin typeface="Arial Black" panose="020B0A040201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7950200" y="1344613"/>
            <a:ext cx="3929063" cy="3354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lphaLcPeriod"/>
              <a:defRPr/>
            </a:pPr>
            <a:r>
              <a:rPr lang="ru-RU" dirty="0"/>
              <a:t>Я слышу понятие</a:t>
            </a:r>
            <a:r>
              <a:rPr lang="de-DE" dirty="0"/>
              <a:t>„</a:t>
            </a:r>
            <a:r>
              <a:rPr lang="ru-RU" b="1" i="1" dirty="0"/>
              <a:t>ролевая игра</a:t>
            </a:r>
            <a:r>
              <a:rPr lang="de-DE" b="1" i="1" dirty="0"/>
              <a:t> </a:t>
            </a:r>
            <a:r>
              <a:rPr lang="de-DE" dirty="0"/>
              <a:t>“.</a:t>
            </a:r>
          </a:p>
          <a:p>
            <a:pPr marL="342900" indent="-342900">
              <a:spcAft>
                <a:spcPts val="1200"/>
              </a:spcAft>
              <a:buFont typeface="+mj-lt"/>
              <a:buAutoNum type="alphaLcPeriod"/>
              <a:defRPr/>
            </a:pPr>
            <a:r>
              <a:rPr lang="ru-RU" dirty="0"/>
              <a:t>Об этом я что-то читал</a:t>
            </a:r>
            <a:r>
              <a:rPr lang="de-DE" dirty="0"/>
              <a:t>. (b)</a:t>
            </a:r>
          </a:p>
          <a:p>
            <a:pPr marL="342900" indent="-342900">
              <a:spcAft>
                <a:spcPts val="1200"/>
              </a:spcAft>
              <a:buFont typeface="+mj-lt"/>
              <a:buAutoNum type="alphaLcPeriod"/>
              <a:defRPr/>
            </a:pPr>
            <a:r>
              <a:rPr lang="ru-RU" dirty="0"/>
              <a:t>Я помню в школе я что-то об этом слышал</a:t>
            </a:r>
            <a:r>
              <a:rPr lang="de-DE" dirty="0"/>
              <a:t>. (c)</a:t>
            </a:r>
          </a:p>
          <a:p>
            <a:pPr marL="342900" indent="-342900">
              <a:spcAft>
                <a:spcPts val="1200"/>
              </a:spcAft>
              <a:buFont typeface="+mj-lt"/>
              <a:buAutoNum type="alphaLcPeriod"/>
              <a:defRPr/>
            </a:pPr>
            <a:r>
              <a:rPr lang="ru-RU" dirty="0"/>
              <a:t>Мой отец показывал что-то подобное</a:t>
            </a:r>
            <a:r>
              <a:rPr lang="de-DE" dirty="0"/>
              <a:t>. (d)</a:t>
            </a:r>
          </a:p>
          <a:p>
            <a:pPr marL="342900" indent="-342900">
              <a:spcAft>
                <a:spcPts val="1200"/>
              </a:spcAft>
              <a:buFont typeface="+mj-lt"/>
              <a:buAutoNum type="alphaLcPeriod"/>
              <a:defRPr/>
            </a:pPr>
            <a:r>
              <a:rPr lang="ru-RU" dirty="0"/>
              <a:t>В детстве, когда я играл, было что-то похожее</a:t>
            </a:r>
            <a:r>
              <a:rPr lang="de-DE" dirty="0"/>
              <a:t>. (e)</a:t>
            </a:r>
          </a:p>
          <a:p>
            <a:pPr>
              <a:spcAft>
                <a:spcPts val="1200"/>
              </a:spcAft>
              <a:defRPr/>
            </a:pPr>
            <a:endParaRPr lang="de-DE" dirty="0"/>
          </a:p>
        </p:txBody>
      </p:sp>
      <p:grpSp>
        <p:nvGrpSpPr>
          <p:cNvPr id="2" name="Gruppieren 3"/>
          <p:cNvGrpSpPr>
            <a:grpSpLocks/>
          </p:cNvGrpSpPr>
          <p:nvPr/>
        </p:nvGrpSpPr>
        <p:grpSpPr bwMode="auto">
          <a:xfrm>
            <a:off x="982663" y="969963"/>
            <a:ext cx="5989637" cy="4791075"/>
            <a:chOff x="1135064" y="1147128"/>
            <a:chExt cx="5989636" cy="4791709"/>
          </a:xfrm>
        </p:grpSpPr>
        <p:pic>
          <p:nvPicPr>
            <p:cNvPr id="10272" name="Picture 2" descr="http://magazin.woxikon.de/wp-content/uploads/2012/08/Das-Gehir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4" y="1147128"/>
              <a:ext cx="5989636" cy="479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Grafik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903" y="1819275"/>
              <a:ext cx="4167598" cy="2828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053138" y="2063750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Слышать</a:t>
            </a:r>
            <a:endParaRPr lang="de-DE" altLang="de-DE" sz="200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300663" y="1417638"/>
            <a:ext cx="149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Чувствовать</a:t>
            </a:r>
            <a:endParaRPr lang="de-DE" altLang="de-DE" sz="200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062413" y="1006475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Движение</a:t>
            </a:r>
            <a:endParaRPr lang="de-DE" altLang="de-DE" sz="2000"/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681288" y="998538"/>
            <a:ext cx="145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Понимание</a:t>
            </a:r>
            <a:endParaRPr lang="de-DE" altLang="de-DE" sz="2000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714500" y="1284288"/>
            <a:ext cx="126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Импульс</a:t>
            </a:r>
            <a:endParaRPr lang="de-DE" altLang="de-DE" sz="2000"/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311150" y="3630613"/>
            <a:ext cx="166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Любопытство</a:t>
            </a:r>
            <a:endParaRPr lang="de-DE" altLang="de-DE" sz="200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3200400" y="5143500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200"/>
              <a:t>Эмоции</a:t>
            </a:r>
            <a:endParaRPr lang="de-DE" altLang="de-DE" sz="3200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6521450" y="3192463"/>
            <a:ext cx="94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Видеть</a:t>
            </a:r>
            <a:endParaRPr lang="de-DE" altLang="de-DE" sz="2000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919288" y="4899025"/>
            <a:ext cx="1271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Говорить</a:t>
            </a:r>
            <a:endParaRPr lang="de-DE" altLang="de-DE" sz="2000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147763" y="4214813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Действие</a:t>
            </a:r>
            <a:endParaRPr lang="de-DE" altLang="de-DE" sz="2000"/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5862638" y="4691063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Ощущение</a:t>
            </a:r>
            <a:endParaRPr lang="de-DE" altLang="de-DE" sz="2000"/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3567113" y="2478088"/>
            <a:ext cx="41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b</a:t>
            </a: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3165475" y="1749425"/>
            <a:ext cx="3571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c</a:t>
            </a: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2233613" y="2995613"/>
            <a:ext cx="404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d</a:t>
            </a: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2974975" y="2906713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e</a:t>
            </a: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3983038" y="1885950"/>
            <a:ext cx="315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f</a:t>
            </a: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4837113" y="2165350"/>
            <a:ext cx="3794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g</a:t>
            </a: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3287713" y="3689350"/>
            <a:ext cx="28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l</a:t>
            </a: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4422775" y="3689350"/>
            <a:ext cx="382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k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4425950" y="2852738"/>
            <a:ext cx="28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j</a:t>
            </a:r>
          </a:p>
        </p:txBody>
      </p: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5395913" y="2878138"/>
            <a:ext cx="409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h</a:t>
            </a:r>
          </a:p>
        </p:txBody>
      </p:sp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5494338" y="3722688"/>
            <a:ext cx="285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3200" b="1"/>
              <a:t>i</a:t>
            </a: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8232775" y="5354638"/>
            <a:ext cx="36925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Я могу хорошо представить себе значение и полезность «а» в контексте моего знания и опыта</a:t>
            </a:r>
            <a:r>
              <a:rPr lang="de-DE" altLang="de-DE" sz="2000" b="1"/>
              <a:t>.</a:t>
            </a:r>
          </a:p>
        </p:txBody>
      </p:sp>
      <p:sp>
        <p:nvSpPr>
          <p:cNvPr id="12288" name="Pfeil nach rechts 12287"/>
          <p:cNvSpPr/>
          <p:nvPr/>
        </p:nvSpPr>
        <p:spPr>
          <a:xfrm>
            <a:off x="6249988" y="5480050"/>
            <a:ext cx="1982787" cy="930275"/>
          </a:xfrm>
          <a:prstGeom prst="rightArrow">
            <a:avLst>
              <a:gd name="adj1" fmla="val 62285"/>
              <a:gd name="adj2" fmla="val 4795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Первая ступень мудрости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268" name="Textfeld 12288"/>
          <p:cNvSpPr txBox="1">
            <a:spLocks noChangeArrowheads="1"/>
          </p:cNvSpPr>
          <p:nvPr/>
        </p:nvSpPr>
        <p:spPr bwMode="auto">
          <a:xfrm>
            <a:off x="450850" y="266700"/>
            <a:ext cx="5129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Целостное взаимосвязанное представление</a:t>
            </a:r>
            <a:endParaRPr lang="de-DE" altLang="de-DE" sz="2000" b="1"/>
          </a:p>
        </p:txBody>
      </p:sp>
      <p:pic>
        <p:nvPicPr>
          <p:cNvPr id="12291" name="Grafik 122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77975"/>
            <a:ext cx="12684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feil nach rechts 34"/>
          <p:cNvSpPr/>
          <p:nvPr/>
        </p:nvSpPr>
        <p:spPr>
          <a:xfrm>
            <a:off x="809625" y="2133600"/>
            <a:ext cx="1958975" cy="623888"/>
          </a:xfrm>
          <a:prstGeom prst="rightArrow">
            <a:avLst>
              <a:gd name="adj1" fmla="val 62285"/>
              <a:gd name="adj2" fmla="val 4795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</a:rPr>
              <a:t>„</a:t>
            </a:r>
            <a:r>
              <a:rPr lang="ru-RU" b="1" dirty="0">
                <a:solidFill>
                  <a:schemeClr val="tx1"/>
                </a:solidFill>
              </a:rPr>
              <a:t>Ролевая игра</a:t>
            </a:r>
            <a:r>
              <a:rPr lang="de-DE" b="1" dirty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2292" name="Gleichschenkliges Dreieck 12291"/>
          <p:cNvSpPr/>
          <p:nvPr/>
        </p:nvSpPr>
        <p:spPr>
          <a:xfrm rot="10800000">
            <a:off x="8369300" y="4926013"/>
            <a:ext cx="3298825" cy="2936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2288" grpId="0" animBg="1"/>
      <p:bldP spid="35" grpId="0" animBg="1"/>
      <p:bldP spid="122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357313"/>
            <a:ext cx="208121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feld 2"/>
          <p:cNvSpPr txBox="1">
            <a:spLocks noChangeArrowheads="1"/>
          </p:cNvSpPr>
          <p:nvPr/>
        </p:nvSpPr>
        <p:spPr bwMode="auto">
          <a:xfrm>
            <a:off x="3151188" y="2844800"/>
            <a:ext cx="44608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600" b="1"/>
              <a:t>Мудрость исходит из взаимодействия всех органов чувств</a:t>
            </a:r>
            <a:r>
              <a:rPr lang="de-DE" altLang="de-DE" sz="3600" b="1"/>
              <a:t>.</a:t>
            </a:r>
          </a:p>
        </p:txBody>
      </p:sp>
      <p:sp>
        <p:nvSpPr>
          <p:cNvPr id="11268" name="Textfeld 4"/>
          <p:cNvSpPr txBox="1">
            <a:spLocks noChangeArrowheads="1"/>
          </p:cNvSpPr>
          <p:nvPr/>
        </p:nvSpPr>
        <p:spPr bwMode="auto">
          <a:xfrm>
            <a:off x="7285038" y="2517775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Слышать</a:t>
            </a:r>
            <a:endParaRPr lang="de-DE" altLang="de-DE" sz="2000"/>
          </a:p>
        </p:txBody>
      </p:sp>
      <p:sp>
        <p:nvSpPr>
          <p:cNvPr id="11269" name="Textfeld 5"/>
          <p:cNvSpPr txBox="1">
            <a:spLocks noChangeArrowheads="1"/>
          </p:cNvSpPr>
          <p:nvPr/>
        </p:nvSpPr>
        <p:spPr bwMode="auto">
          <a:xfrm>
            <a:off x="6534150" y="1873250"/>
            <a:ext cx="149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Чувствовать</a:t>
            </a:r>
            <a:endParaRPr lang="de-DE" altLang="de-DE" sz="2000"/>
          </a:p>
        </p:txBody>
      </p:sp>
      <p:sp>
        <p:nvSpPr>
          <p:cNvPr id="11270" name="Textfeld 6"/>
          <p:cNvSpPr txBox="1">
            <a:spLocks noChangeArrowheads="1"/>
          </p:cNvSpPr>
          <p:nvPr/>
        </p:nvSpPr>
        <p:spPr bwMode="auto">
          <a:xfrm>
            <a:off x="5386388" y="1460500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Движение</a:t>
            </a:r>
            <a:endParaRPr lang="de-DE" altLang="de-DE" sz="2000"/>
          </a:p>
        </p:txBody>
      </p:sp>
      <p:sp>
        <p:nvSpPr>
          <p:cNvPr id="11271" name="Textfeld 7"/>
          <p:cNvSpPr txBox="1">
            <a:spLocks noChangeArrowheads="1"/>
          </p:cNvSpPr>
          <p:nvPr/>
        </p:nvSpPr>
        <p:spPr bwMode="auto">
          <a:xfrm>
            <a:off x="3913188" y="1454150"/>
            <a:ext cx="145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Понимание</a:t>
            </a:r>
            <a:endParaRPr lang="de-DE" altLang="de-DE" sz="2000"/>
          </a:p>
        </p:txBody>
      </p:sp>
      <p:sp>
        <p:nvSpPr>
          <p:cNvPr id="11272" name="Textfeld 8"/>
          <p:cNvSpPr txBox="1">
            <a:spLocks noChangeArrowheads="1"/>
          </p:cNvSpPr>
          <p:nvPr/>
        </p:nvSpPr>
        <p:spPr bwMode="auto">
          <a:xfrm>
            <a:off x="2938463" y="1944688"/>
            <a:ext cx="1268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Импульс</a:t>
            </a:r>
            <a:endParaRPr lang="de-DE" altLang="de-DE" sz="2000"/>
          </a:p>
        </p:txBody>
      </p:sp>
      <p:sp>
        <p:nvSpPr>
          <p:cNvPr id="11273" name="Textfeld 9"/>
          <p:cNvSpPr txBox="1">
            <a:spLocks noChangeArrowheads="1"/>
          </p:cNvSpPr>
          <p:nvPr/>
        </p:nvSpPr>
        <p:spPr bwMode="auto">
          <a:xfrm>
            <a:off x="1516063" y="4084638"/>
            <a:ext cx="1665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Любопытство</a:t>
            </a:r>
            <a:endParaRPr lang="de-DE" altLang="de-DE" sz="2000"/>
          </a:p>
        </p:txBody>
      </p:sp>
      <p:sp>
        <p:nvSpPr>
          <p:cNvPr id="11274" name="Textfeld 10"/>
          <p:cNvSpPr txBox="1">
            <a:spLocks noChangeArrowheads="1"/>
          </p:cNvSpPr>
          <p:nvPr/>
        </p:nvSpPr>
        <p:spPr bwMode="auto">
          <a:xfrm>
            <a:off x="4432300" y="5599113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200"/>
              <a:t>Эмоции</a:t>
            </a:r>
            <a:endParaRPr lang="de-DE" altLang="de-DE" sz="3200"/>
          </a:p>
        </p:txBody>
      </p:sp>
      <p:sp>
        <p:nvSpPr>
          <p:cNvPr id="11275" name="Textfeld 11"/>
          <p:cNvSpPr txBox="1">
            <a:spLocks noChangeArrowheads="1"/>
          </p:cNvSpPr>
          <p:nvPr/>
        </p:nvSpPr>
        <p:spPr bwMode="auto">
          <a:xfrm>
            <a:off x="7753350" y="3648075"/>
            <a:ext cx="94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Видеть</a:t>
            </a:r>
            <a:endParaRPr lang="de-DE" altLang="de-DE" sz="2000"/>
          </a:p>
        </p:txBody>
      </p:sp>
      <p:sp>
        <p:nvSpPr>
          <p:cNvPr id="11276" name="Textfeld 12"/>
          <p:cNvSpPr txBox="1">
            <a:spLocks noChangeArrowheads="1"/>
          </p:cNvSpPr>
          <p:nvPr/>
        </p:nvSpPr>
        <p:spPr bwMode="auto">
          <a:xfrm>
            <a:off x="3151188" y="5354638"/>
            <a:ext cx="1271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Говорить</a:t>
            </a:r>
            <a:endParaRPr lang="de-DE" altLang="de-DE" sz="2000"/>
          </a:p>
        </p:txBody>
      </p:sp>
      <p:sp>
        <p:nvSpPr>
          <p:cNvPr id="11277" name="Textfeld 13"/>
          <p:cNvSpPr txBox="1">
            <a:spLocks noChangeArrowheads="1"/>
          </p:cNvSpPr>
          <p:nvPr/>
        </p:nvSpPr>
        <p:spPr bwMode="auto">
          <a:xfrm>
            <a:off x="2381250" y="4670425"/>
            <a:ext cx="142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Действия</a:t>
            </a:r>
            <a:endParaRPr lang="de-DE" altLang="de-DE" sz="2000"/>
          </a:p>
        </p:txBody>
      </p:sp>
      <p:sp>
        <p:nvSpPr>
          <p:cNvPr id="11278" name="Textfeld 14"/>
          <p:cNvSpPr txBox="1">
            <a:spLocks noChangeArrowheads="1"/>
          </p:cNvSpPr>
          <p:nvPr/>
        </p:nvSpPr>
        <p:spPr bwMode="auto">
          <a:xfrm>
            <a:off x="7094538" y="5146675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Ощущение</a:t>
            </a:r>
            <a:endParaRPr lang="de-DE" altLang="de-DE" sz="2000"/>
          </a:p>
        </p:txBody>
      </p:sp>
      <p:sp>
        <p:nvSpPr>
          <p:cNvPr id="11279" name="Textfeld 16"/>
          <p:cNvSpPr txBox="1">
            <a:spLocks noChangeArrowheads="1"/>
          </p:cNvSpPr>
          <p:nvPr/>
        </p:nvSpPr>
        <p:spPr bwMode="auto">
          <a:xfrm>
            <a:off x="9469438" y="3862388"/>
            <a:ext cx="24495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400" b="1" i="1"/>
              <a:t>Целостное представление -</a:t>
            </a:r>
            <a:r>
              <a:rPr lang="de-DE" altLang="de-DE" sz="2400" b="1" i="1"/>
              <a:t/>
            </a:r>
            <a:br>
              <a:rPr lang="de-DE" altLang="de-DE" sz="2400" b="1" i="1"/>
            </a:br>
            <a:r>
              <a:rPr lang="ru-RU" altLang="de-DE" sz="2400"/>
              <a:t>это предпосылка для развития компетенции эффективного нахождения путей решений</a:t>
            </a:r>
            <a:endParaRPr lang="de-DE" altLang="de-DE" sz="2400" i="1"/>
          </a:p>
        </p:txBody>
      </p:sp>
      <p:sp>
        <p:nvSpPr>
          <p:cNvPr id="11280" name="Textfeld 17"/>
          <p:cNvSpPr txBox="1">
            <a:spLocks noChangeArrowheads="1"/>
          </p:cNvSpPr>
          <p:nvPr/>
        </p:nvSpPr>
        <p:spPr bwMode="auto">
          <a:xfrm>
            <a:off x="330200" y="292100"/>
            <a:ext cx="853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Способствование целостному представлению всеми органами восприятия</a:t>
            </a:r>
            <a:endParaRPr lang="de-DE" altLang="de-DE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feld 2"/>
          <p:cNvSpPr txBox="1">
            <a:spLocks noChangeArrowheads="1"/>
          </p:cNvSpPr>
          <p:nvPr/>
        </p:nvSpPr>
        <p:spPr bwMode="auto">
          <a:xfrm>
            <a:off x="8507413" y="2876550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Слышать</a:t>
            </a:r>
            <a:endParaRPr lang="de-DE" altLang="de-DE" sz="2000"/>
          </a:p>
        </p:txBody>
      </p:sp>
      <p:sp>
        <p:nvSpPr>
          <p:cNvPr id="12291" name="Textfeld 3"/>
          <p:cNvSpPr txBox="1">
            <a:spLocks noChangeArrowheads="1"/>
          </p:cNvSpPr>
          <p:nvPr/>
        </p:nvSpPr>
        <p:spPr bwMode="auto">
          <a:xfrm>
            <a:off x="7904163" y="2060575"/>
            <a:ext cx="149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Чувствовать</a:t>
            </a:r>
            <a:endParaRPr lang="de-DE" altLang="de-DE" sz="2000"/>
          </a:p>
        </p:txBody>
      </p:sp>
      <p:sp>
        <p:nvSpPr>
          <p:cNvPr id="12292" name="Textfeld 4"/>
          <p:cNvSpPr txBox="1">
            <a:spLocks noChangeArrowheads="1"/>
          </p:cNvSpPr>
          <p:nvPr/>
        </p:nvSpPr>
        <p:spPr bwMode="auto">
          <a:xfrm>
            <a:off x="6848475" y="1512888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Движение</a:t>
            </a:r>
            <a:endParaRPr lang="de-DE" altLang="de-DE" sz="2000"/>
          </a:p>
        </p:txBody>
      </p:sp>
      <p:sp>
        <p:nvSpPr>
          <p:cNvPr id="12293" name="Textfeld 5"/>
          <p:cNvSpPr txBox="1">
            <a:spLocks noChangeArrowheads="1"/>
          </p:cNvSpPr>
          <p:nvPr/>
        </p:nvSpPr>
        <p:spPr bwMode="auto">
          <a:xfrm>
            <a:off x="5356225" y="1512888"/>
            <a:ext cx="145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Понимание</a:t>
            </a:r>
            <a:endParaRPr lang="de-DE" altLang="de-DE" sz="2000"/>
          </a:p>
        </p:txBody>
      </p:sp>
      <p:sp>
        <p:nvSpPr>
          <p:cNvPr id="12294" name="Textfeld 6"/>
          <p:cNvSpPr txBox="1">
            <a:spLocks noChangeArrowheads="1"/>
          </p:cNvSpPr>
          <p:nvPr/>
        </p:nvSpPr>
        <p:spPr bwMode="auto">
          <a:xfrm>
            <a:off x="4259263" y="1825625"/>
            <a:ext cx="1344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Импульс</a:t>
            </a:r>
            <a:endParaRPr lang="de-DE" altLang="de-DE" sz="2000"/>
          </a:p>
        </p:txBody>
      </p:sp>
      <p:sp>
        <p:nvSpPr>
          <p:cNvPr id="12295" name="Textfeld 7"/>
          <p:cNvSpPr txBox="1">
            <a:spLocks noChangeArrowheads="1"/>
          </p:cNvSpPr>
          <p:nvPr/>
        </p:nvSpPr>
        <p:spPr bwMode="auto">
          <a:xfrm>
            <a:off x="2654300" y="3711575"/>
            <a:ext cx="1665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Любопытство</a:t>
            </a:r>
            <a:endParaRPr lang="de-DE" altLang="de-DE" sz="2000"/>
          </a:p>
        </p:txBody>
      </p:sp>
      <p:sp>
        <p:nvSpPr>
          <p:cNvPr id="12296" name="Textfeld 8"/>
          <p:cNvSpPr txBox="1">
            <a:spLocks noChangeArrowheads="1"/>
          </p:cNvSpPr>
          <p:nvPr/>
        </p:nvSpPr>
        <p:spPr bwMode="auto">
          <a:xfrm>
            <a:off x="5356225" y="5627688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200"/>
              <a:t>Эмоции</a:t>
            </a:r>
            <a:endParaRPr lang="de-DE" altLang="de-DE" sz="3200"/>
          </a:p>
        </p:txBody>
      </p:sp>
      <p:sp>
        <p:nvSpPr>
          <p:cNvPr id="12297" name="Textfeld 9"/>
          <p:cNvSpPr txBox="1">
            <a:spLocks noChangeArrowheads="1"/>
          </p:cNvSpPr>
          <p:nvPr/>
        </p:nvSpPr>
        <p:spPr bwMode="auto">
          <a:xfrm>
            <a:off x="8677275" y="4019550"/>
            <a:ext cx="94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Видеть</a:t>
            </a:r>
            <a:endParaRPr lang="de-DE" altLang="de-DE" sz="2000"/>
          </a:p>
        </p:txBody>
      </p:sp>
      <p:sp>
        <p:nvSpPr>
          <p:cNvPr id="12298" name="Textfeld 10"/>
          <p:cNvSpPr txBox="1">
            <a:spLocks noChangeArrowheads="1"/>
          </p:cNvSpPr>
          <p:nvPr/>
        </p:nvSpPr>
        <p:spPr bwMode="auto">
          <a:xfrm>
            <a:off x="4075113" y="5383213"/>
            <a:ext cx="1271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Говорить</a:t>
            </a:r>
            <a:endParaRPr lang="de-DE" altLang="de-DE" sz="2000"/>
          </a:p>
        </p:txBody>
      </p:sp>
      <p:sp>
        <p:nvSpPr>
          <p:cNvPr id="12299" name="Textfeld 11"/>
          <p:cNvSpPr txBox="1">
            <a:spLocks noChangeArrowheads="1"/>
          </p:cNvSpPr>
          <p:nvPr/>
        </p:nvSpPr>
        <p:spPr bwMode="auto">
          <a:xfrm>
            <a:off x="3119438" y="4703763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Действие</a:t>
            </a:r>
            <a:endParaRPr lang="de-DE" altLang="de-DE" sz="2000"/>
          </a:p>
        </p:txBody>
      </p:sp>
      <p:sp>
        <p:nvSpPr>
          <p:cNvPr id="12300" name="Textfeld 12"/>
          <p:cNvSpPr txBox="1">
            <a:spLocks noChangeArrowheads="1"/>
          </p:cNvSpPr>
          <p:nvPr/>
        </p:nvSpPr>
        <p:spPr bwMode="auto">
          <a:xfrm>
            <a:off x="8018463" y="5175250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Ощущение</a:t>
            </a:r>
            <a:endParaRPr lang="de-DE" altLang="de-DE" sz="2000"/>
          </a:p>
        </p:txBody>
      </p:sp>
      <p:sp>
        <p:nvSpPr>
          <p:cNvPr id="12301" name="Textfeld 13"/>
          <p:cNvSpPr txBox="1">
            <a:spLocks noChangeArrowheads="1"/>
          </p:cNvSpPr>
          <p:nvPr/>
        </p:nvSpPr>
        <p:spPr bwMode="auto">
          <a:xfrm>
            <a:off x="430213" y="254000"/>
            <a:ext cx="667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 b="1"/>
              <a:t>Следовательно для нашего метода обучения необходимо</a:t>
            </a:r>
            <a:endParaRPr lang="de-DE" altLang="de-DE" sz="2000" b="1"/>
          </a:p>
        </p:txBody>
      </p:sp>
      <p:sp>
        <p:nvSpPr>
          <p:cNvPr id="12302" name="Textfeld 14"/>
          <p:cNvSpPr txBox="1">
            <a:spLocks noChangeArrowheads="1"/>
          </p:cNvSpPr>
          <p:nvPr/>
        </p:nvSpPr>
        <p:spPr bwMode="auto">
          <a:xfrm>
            <a:off x="4349750" y="2528888"/>
            <a:ext cx="42068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4400" b="1"/>
              <a:t>воздействовать на все органы чувств</a:t>
            </a:r>
            <a:r>
              <a:rPr lang="de-DE" altLang="de-DE" sz="4400" b="1"/>
              <a:t>!</a:t>
            </a:r>
          </a:p>
        </p:txBody>
      </p:sp>
      <p:pic>
        <p:nvPicPr>
          <p:cNvPr id="12303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955675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1"/>
          <p:cNvSpPr txBox="1">
            <a:spLocks noChangeArrowheads="1"/>
          </p:cNvSpPr>
          <p:nvPr/>
        </p:nvSpPr>
        <p:spPr bwMode="auto">
          <a:xfrm>
            <a:off x="447675" y="238125"/>
            <a:ext cx="296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000" b="1"/>
              <a:t>„</a:t>
            </a:r>
            <a:r>
              <a:rPr lang="ru-RU" altLang="de-DE" sz="2000" b="1"/>
              <a:t>Лекции</a:t>
            </a:r>
            <a:r>
              <a:rPr lang="de-DE" altLang="de-DE" sz="2000" b="1"/>
              <a:t>“ </a:t>
            </a:r>
            <a:r>
              <a:rPr lang="ru-RU" altLang="de-DE" sz="2000" b="1"/>
              <a:t>не достаточно</a:t>
            </a:r>
            <a:r>
              <a:rPr lang="de-DE" altLang="de-DE" sz="2000" b="1"/>
              <a:t>.</a:t>
            </a:r>
          </a:p>
        </p:txBody>
      </p:sp>
      <p:pic>
        <p:nvPicPr>
          <p:cNvPr id="1331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068388"/>
            <a:ext cx="49847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feld 3"/>
          <p:cNvSpPr txBox="1">
            <a:spLocks noChangeArrowheads="1"/>
          </p:cNvSpPr>
          <p:nvPr/>
        </p:nvSpPr>
        <p:spPr bwMode="auto">
          <a:xfrm>
            <a:off x="9915525" y="3290888"/>
            <a:ext cx="158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800" b="1"/>
              <a:t>Слышать</a:t>
            </a:r>
            <a:endParaRPr lang="de-DE" altLang="de-DE" sz="2800" b="1"/>
          </a:p>
        </p:txBody>
      </p:sp>
      <p:sp>
        <p:nvSpPr>
          <p:cNvPr id="13317" name="Textfeld 4"/>
          <p:cNvSpPr txBox="1">
            <a:spLocks noChangeArrowheads="1"/>
          </p:cNvSpPr>
          <p:nvPr/>
        </p:nvSpPr>
        <p:spPr bwMode="auto">
          <a:xfrm>
            <a:off x="9091613" y="2336800"/>
            <a:ext cx="149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Чувствовать</a:t>
            </a:r>
            <a:endParaRPr lang="de-DE" altLang="de-DE" sz="2000"/>
          </a:p>
        </p:txBody>
      </p:sp>
      <p:sp>
        <p:nvSpPr>
          <p:cNvPr id="13318" name="Textfeld 5"/>
          <p:cNvSpPr txBox="1">
            <a:spLocks noChangeArrowheads="1"/>
          </p:cNvSpPr>
          <p:nvPr/>
        </p:nvSpPr>
        <p:spPr bwMode="auto">
          <a:xfrm>
            <a:off x="8323263" y="1789113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Движение</a:t>
            </a:r>
            <a:endParaRPr lang="de-DE" altLang="de-DE" sz="2000"/>
          </a:p>
        </p:txBody>
      </p:sp>
      <p:sp>
        <p:nvSpPr>
          <p:cNvPr id="13319" name="Textfeld 6"/>
          <p:cNvSpPr txBox="1">
            <a:spLocks noChangeArrowheads="1"/>
          </p:cNvSpPr>
          <p:nvPr/>
        </p:nvSpPr>
        <p:spPr bwMode="auto">
          <a:xfrm>
            <a:off x="6894513" y="1936750"/>
            <a:ext cx="145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Понимание</a:t>
            </a:r>
            <a:endParaRPr lang="de-DE" altLang="de-DE" sz="2000"/>
          </a:p>
        </p:txBody>
      </p:sp>
      <p:sp>
        <p:nvSpPr>
          <p:cNvPr id="13320" name="Textfeld 7"/>
          <p:cNvSpPr txBox="1">
            <a:spLocks noChangeArrowheads="1"/>
          </p:cNvSpPr>
          <p:nvPr/>
        </p:nvSpPr>
        <p:spPr bwMode="auto">
          <a:xfrm>
            <a:off x="5668963" y="210185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Импульс</a:t>
            </a:r>
            <a:endParaRPr lang="de-DE" altLang="de-DE" sz="2000"/>
          </a:p>
        </p:txBody>
      </p:sp>
      <p:sp>
        <p:nvSpPr>
          <p:cNvPr id="13321" name="Textfeld 8"/>
          <p:cNvSpPr txBox="1">
            <a:spLocks noChangeArrowheads="1"/>
          </p:cNvSpPr>
          <p:nvPr/>
        </p:nvSpPr>
        <p:spPr bwMode="auto">
          <a:xfrm>
            <a:off x="3736975" y="3987800"/>
            <a:ext cx="1665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Любопытство</a:t>
            </a:r>
            <a:endParaRPr lang="de-DE" altLang="de-DE" sz="2000"/>
          </a:p>
        </p:txBody>
      </p:sp>
      <p:sp>
        <p:nvSpPr>
          <p:cNvPr id="13322" name="Textfeld 9"/>
          <p:cNvSpPr txBox="1">
            <a:spLocks noChangeArrowheads="1"/>
          </p:cNvSpPr>
          <p:nvPr/>
        </p:nvSpPr>
        <p:spPr bwMode="auto">
          <a:xfrm>
            <a:off x="6765925" y="5903913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3200"/>
              <a:t>Эмоции</a:t>
            </a:r>
            <a:endParaRPr lang="de-DE" altLang="de-DE" sz="3200"/>
          </a:p>
        </p:txBody>
      </p:sp>
      <p:sp>
        <p:nvSpPr>
          <p:cNvPr id="13323" name="Textfeld 10"/>
          <p:cNvSpPr txBox="1">
            <a:spLocks noChangeArrowheads="1"/>
          </p:cNvSpPr>
          <p:nvPr/>
        </p:nvSpPr>
        <p:spPr bwMode="auto">
          <a:xfrm>
            <a:off x="10086975" y="429577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800" b="1"/>
              <a:t>Видеть </a:t>
            </a:r>
            <a:endParaRPr lang="de-DE" altLang="de-DE" sz="2800" b="1"/>
          </a:p>
        </p:txBody>
      </p:sp>
      <p:sp>
        <p:nvSpPr>
          <p:cNvPr id="13324" name="Textfeld 11"/>
          <p:cNvSpPr txBox="1">
            <a:spLocks noChangeArrowheads="1"/>
          </p:cNvSpPr>
          <p:nvPr/>
        </p:nvSpPr>
        <p:spPr bwMode="auto">
          <a:xfrm>
            <a:off x="5484813" y="5659438"/>
            <a:ext cx="1271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Говорить</a:t>
            </a:r>
            <a:endParaRPr lang="de-DE" altLang="de-DE" sz="2000"/>
          </a:p>
        </p:txBody>
      </p:sp>
      <p:sp>
        <p:nvSpPr>
          <p:cNvPr id="13325" name="Textfeld 12"/>
          <p:cNvSpPr txBox="1">
            <a:spLocks noChangeArrowheads="1"/>
          </p:cNvSpPr>
          <p:nvPr/>
        </p:nvSpPr>
        <p:spPr bwMode="auto">
          <a:xfrm>
            <a:off x="4529138" y="4979988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Действие</a:t>
            </a:r>
            <a:endParaRPr lang="de-DE" altLang="de-DE" sz="2000"/>
          </a:p>
        </p:txBody>
      </p:sp>
      <p:sp>
        <p:nvSpPr>
          <p:cNvPr id="13326" name="Textfeld 13"/>
          <p:cNvSpPr txBox="1">
            <a:spLocks noChangeArrowheads="1"/>
          </p:cNvSpPr>
          <p:nvPr/>
        </p:nvSpPr>
        <p:spPr bwMode="auto">
          <a:xfrm>
            <a:off x="9428163" y="5451475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Ощущение</a:t>
            </a:r>
            <a:endParaRPr lang="de-DE" altLang="de-DE" sz="2000"/>
          </a:p>
        </p:txBody>
      </p:sp>
      <p:cxnSp>
        <p:nvCxnSpPr>
          <p:cNvPr id="15" name="Gerader Verbinder 14"/>
          <p:cNvCxnSpPr/>
          <p:nvPr/>
        </p:nvCxnSpPr>
        <p:spPr>
          <a:xfrm flipH="1" flipV="1">
            <a:off x="5759450" y="2078038"/>
            <a:ext cx="728663" cy="442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V="1">
            <a:off x="5772150" y="2084388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 flipV="1">
            <a:off x="7096125" y="1936750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V="1">
            <a:off x="7110413" y="1944688"/>
            <a:ext cx="728662" cy="442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 flipV="1">
            <a:off x="8588375" y="1789113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8551863" y="1795463"/>
            <a:ext cx="727075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 flipV="1">
            <a:off x="9396413" y="2335213"/>
            <a:ext cx="728662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9410700" y="2341563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 flipV="1">
            <a:off x="9721850" y="5459413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9736138" y="5465763"/>
            <a:ext cx="728662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H="1" flipV="1">
            <a:off x="4164013" y="3987800"/>
            <a:ext cx="728662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V="1">
            <a:off x="4178300" y="3995738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 flipV="1">
            <a:off x="4625975" y="4979988"/>
            <a:ext cx="728663" cy="442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V="1">
            <a:off x="4638675" y="4986338"/>
            <a:ext cx="728663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 flipV="1">
            <a:off x="5659438" y="5659438"/>
            <a:ext cx="728662" cy="442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5673725" y="5665788"/>
            <a:ext cx="727075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43" name="Gruppieren 34"/>
          <p:cNvGrpSpPr>
            <a:grpSpLocks/>
          </p:cNvGrpSpPr>
          <p:nvPr/>
        </p:nvGrpSpPr>
        <p:grpSpPr bwMode="auto">
          <a:xfrm>
            <a:off x="6559550" y="6000750"/>
            <a:ext cx="2249488" cy="450850"/>
            <a:chOff x="7064013" y="4764110"/>
            <a:chExt cx="742348" cy="451244"/>
          </a:xfrm>
        </p:grpSpPr>
        <p:cxnSp>
          <p:nvCxnSpPr>
            <p:cNvPr id="33" name="Gerader Verbinder 32"/>
            <p:cNvCxnSpPr/>
            <p:nvPr/>
          </p:nvCxnSpPr>
          <p:spPr>
            <a:xfrm flipH="1" flipV="1">
              <a:off x="7064013" y="4764110"/>
              <a:ext cx="728727" cy="4448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 flipV="1">
              <a:off x="7077634" y="4770466"/>
              <a:ext cx="728727" cy="4448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4" name="Textfeld 35"/>
          <p:cNvSpPr txBox="1">
            <a:spLocks noChangeArrowheads="1"/>
          </p:cNvSpPr>
          <p:nvPr/>
        </p:nvSpPr>
        <p:spPr bwMode="auto">
          <a:xfrm>
            <a:off x="6754813" y="3481388"/>
            <a:ext cx="2784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de-DE" sz="2000"/>
              <a:t>В лекционном зале как правило можно только слушать и видеть</a:t>
            </a:r>
            <a:endParaRPr lang="de-DE" alt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 [Kompatibilitätsmodus]" id="{22B79EED-FD80-4043-B1DD-42E5B9750E23}" vid="{B07AC026-D116-4CD3-AB8B-2A3D40F5D0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Seminare in Zentralasien</Template>
  <TotalTime>0</TotalTime>
  <Words>1175</Words>
  <Application>Microsoft Office PowerPoint</Application>
  <PresentationFormat>Breitbild</PresentationFormat>
  <Paragraphs>267</Paragraphs>
  <Slides>36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Karsten Mehrtens</dc:creator>
  <cp:lastModifiedBy>Karsten Mehrtens</cp:lastModifiedBy>
  <cp:revision>109</cp:revision>
  <dcterms:created xsi:type="dcterms:W3CDTF">2015-10-19T18:49:05Z</dcterms:created>
  <dcterms:modified xsi:type="dcterms:W3CDTF">2017-05-26T08:07:50Z</dcterms:modified>
</cp:coreProperties>
</file>