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2"/>
  </p:notesMasterIdLst>
  <p:handoutMasterIdLst>
    <p:handoutMasterId r:id="rId13"/>
  </p:handoutMasterIdLst>
  <p:sldIdLst>
    <p:sldId id="391" r:id="rId2"/>
    <p:sldId id="434" r:id="rId3"/>
    <p:sldId id="432" r:id="rId4"/>
    <p:sldId id="433" r:id="rId5"/>
    <p:sldId id="340" r:id="rId6"/>
    <p:sldId id="392" r:id="rId7"/>
    <p:sldId id="398" r:id="rId8"/>
    <p:sldId id="399" r:id="rId9"/>
    <p:sldId id="400" r:id="rId10"/>
    <p:sldId id="393" r:id="rId11"/>
  </p:sldIdLst>
  <p:sldSz cx="9144000" cy="6858000" type="screen4x3"/>
  <p:notesSz cx="6662738" cy="9832975"/>
  <p:defaultTextStyle>
    <a:defPPr>
      <a:defRPr lang="en-GB"/>
    </a:defPPr>
    <a:lvl1pPr algn="l" defTabSz="449263" rtl="0" fontAlgn="base">
      <a:lnSpc>
        <a:spcPct val="66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defTabSz="449263" rtl="0" fontAlgn="base">
      <a:lnSpc>
        <a:spcPct val="66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defTabSz="449263" rtl="0" fontAlgn="base">
      <a:lnSpc>
        <a:spcPct val="66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defTabSz="449263" rtl="0" fontAlgn="base">
      <a:lnSpc>
        <a:spcPct val="66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defTabSz="449263" rtl="0" fontAlgn="base">
      <a:lnSpc>
        <a:spcPct val="66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06" autoAdjust="0"/>
    <p:restoredTop sz="94660"/>
  </p:normalViewPr>
  <p:slideViewPr>
    <p:cSldViewPr>
      <p:cViewPr varScale="1">
        <p:scale>
          <a:sx n="73" d="100"/>
          <a:sy n="73" d="100"/>
        </p:scale>
        <p:origin x="-1512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97"/>
        <p:guide pos="209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2125"/>
          </a:xfrm>
          <a:prstGeom prst="rect">
            <a:avLst/>
          </a:prstGeom>
        </p:spPr>
        <p:txBody>
          <a:bodyPr vert="horz" lIns="89840" tIns="44920" rIns="89840" bIns="449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2125"/>
          </a:xfrm>
          <a:prstGeom prst="rect">
            <a:avLst/>
          </a:prstGeom>
        </p:spPr>
        <p:txBody>
          <a:bodyPr vert="horz" lIns="89840" tIns="44920" rIns="89840" bIns="44920" rtlCol="0"/>
          <a:lstStyle>
            <a:lvl1pPr algn="r">
              <a:defRPr sz="1200" smtClean="0"/>
            </a:lvl1pPr>
          </a:lstStyle>
          <a:p>
            <a:pPr>
              <a:defRPr/>
            </a:pPr>
            <a:fld id="{642A36CF-69F2-48BF-81B6-12090BAE3D24}" type="datetimeFigureOut">
              <a:rPr lang="de-DE"/>
              <a:pPr>
                <a:defRPr/>
              </a:pPr>
              <a:t>10.09.2015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39263"/>
            <a:ext cx="2887663" cy="492125"/>
          </a:xfrm>
          <a:prstGeom prst="rect">
            <a:avLst/>
          </a:prstGeom>
        </p:spPr>
        <p:txBody>
          <a:bodyPr vert="horz" lIns="89840" tIns="44920" rIns="89840" bIns="449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3488" y="9339263"/>
            <a:ext cx="2887662" cy="492125"/>
          </a:xfrm>
          <a:prstGeom prst="rect">
            <a:avLst/>
          </a:prstGeom>
        </p:spPr>
        <p:txBody>
          <a:bodyPr vert="horz" lIns="89840" tIns="44920" rIns="89840" bIns="449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D89D7CF-D6ED-498F-8DA6-2BF59F22B4B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220064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1"/>
          <p:cNvSpPr>
            <a:spLocks noChangeArrowheads="1"/>
          </p:cNvSpPr>
          <p:nvPr/>
        </p:nvSpPr>
        <p:spPr bwMode="auto">
          <a:xfrm>
            <a:off x="0" y="0"/>
            <a:ext cx="6662738" cy="98329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840" tIns="44920" rIns="89840" bIns="4492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8915" name="AutoShape 2"/>
          <p:cNvSpPr>
            <a:spLocks noChangeArrowheads="1"/>
          </p:cNvSpPr>
          <p:nvPr/>
        </p:nvSpPr>
        <p:spPr bwMode="auto">
          <a:xfrm>
            <a:off x="0" y="0"/>
            <a:ext cx="6662738" cy="98329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840" tIns="44920" rIns="89840" bIns="4492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8916" name="AutoShape 3"/>
          <p:cNvSpPr>
            <a:spLocks noChangeArrowheads="1"/>
          </p:cNvSpPr>
          <p:nvPr/>
        </p:nvSpPr>
        <p:spPr bwMode="auto">
          <a:xfrm>
            <a:off x="0" y="0"/>
            <a:ext cx="6662738" cy="98329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840" tIns="44920" rIns="89840" bIns="4492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8917" name="AutoShape 4"/>
          <p:cNvSpPr>
            <a:spLocks noChangeArrowheads="1"/>
          </p:cNvSpPr>
          <p:nvPr/>
        </p:nvSpPr>
        <p:spPr bwMode="auto">
          <a:xfrm>
            <a:off x="0" y="0"/>
            <a:ext cx="6662738" cy="98329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840" tIns="44920" rIns="89840" bIns="4492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8918" name="AutoShape 5"/>
          <p:cNvSpPr>
            <a:spLocks noChangeArrowheads="1"/>
          </p:cNvSpPr>
          <p:nvPr/>
        </p:nvSpPr>
        <p:spPr bwMode="auto">
          <a:xfrm>
            <a:off x="0" y="0"/>
            <a:ext cx="6662738" cy="98329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840" tIns="44920" rIns="89840" bIns="4492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8919" name="AutoShape 6"/>
          <p:cNvSpPr>
            <a:spLocks noChangeArrowheads="1"/>
          </p:cNvSpPr>
          <p:nvPr/>
        </p:nvSpPr>
        <p:spPr bwMode="auto">
          <a:xfrm>
            <a:off x="0" y="0"/>
            <a:ext cx="6662738" cy="98329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840" tIns="44920" rIns="89840" bIns="4492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878138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76" tIns="48244" rIns="92776" bIns="48244" numCol="1" anchor="t" anchorCtr="0" compatLnSpc="1">
            <a:prstTxWarp prst="textNoShape">
              <a:avLst/>
            </a:prstTxWarp>
          </a:bodyPr>
          <a:lstStyle>
            <a:lvl1pPr defTabSz="463237">
              <a:lnSpc>
                <a:spcPct val="100000"/>
              </a:lnSpc>
              <a:tabLst>
                <a:tab pos="745546" algn="l"/>
                <a:tab pos="1492651" algn="l"/>
                <a:tab pos="2238197" algn="l"/>
                <a:tab pos="2985302" algn="l"/>
              </a:tabLst>
              <a:defRPr sz="13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773488" y="0"/>
            <a:ext cx="2878137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76" tIns="48244" rIns="92776" bIns="48244" numCol="1" anchor="t" anchorCtr="0" compatLnSpc="1">
            <a:prstTxWarp prst="textNoShape">
              <a:avLst/>
            </a:prstTxWarp>
          </a:bodyPr>
          <a:lstStyle>
            <a:lvl1pPr algn="r" defTabSz="463237">
              <a:lnSpc>
                <a:spcPct val="100000"/>
              </a:lnSpc>
              <a:tabLst>
                <a:tab pos="745546" algn="l"/>
                <a:tab pos="1492651" algn="l"/>
                <a:tab pos="2238197" algn="l"/>
                <a:tab pos="2985302" algn="l"/>
              </a:tabLst>
              <a:defRPr sz="13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22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71538" y="738188"/>
            <a:ext cx="4911725" cy="36845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66750" y="4670425"/>
            <a:ext cx="5319713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76" tIns="48244" rIns="92776" bIns="48244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9339263"/>
            <a:ext cx="28781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76" tIns="48244" rIns="92776" bIns="48244" numCol="1" anchor="b" anchorCtr="0" compatLnSpc="1">
            <a:prstTxWarp prst="textNoShape">
              <a:avLst/>
            </a:prstTxWarp>
          </a:bodyPr>
          <a:lstStyle>
            <a:lvl1pPr defTabSz="463237">
              <a:lnSpc>
                <a:spcPct val="100000"/>
              </a:lnSpc>
              <a:tabLst>
                <a:tab pos="745546" algn="l"/>
                <a:tab pos="1492651" algn="l"/>
                <a:tab pos="2238197" algn="l"/>
                <a:tab pos="2985302" algn="l"/>
              </a:tabLst>
              <a:defRPr sz="13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773488" y="9339263"/>
            <a:ext cx="28781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76" tIns="48244" rIns="92776" bIns="48244" numCol="1" anchor="b" anchorCtr="0" compatLnSpc="1">
            <a:prstTxWarp prst="textNoShape">
              <a:avLst/>
            </a:prstTxWarp>
          </a:bodyPr>
          <a:lstStyle>
            <a:lvl1pPr algn="r" defTabSz="463237">
              <a:lnSpc>
                <a:spcPct val="100000"/>
              </a:lnSpc>
              <a:tabLst>
                <a:tab pos="745546" algn="l"/>
                <a:tab pos="1492651" algn="l"/>
                <a:tab pos="2238197" algn="l"/>
                <a:tab pos="2985302" algn="l"/>
              </a:tabLst>
              <a:defRPr sz="13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5B31F0AE-523D-423F-BB23-E1B8A6E96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95696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C8350-6E46-4549-90AC-734603213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2987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48EB-1FEA-4D94-B250-79133338D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614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38203-6A2A-4EE5-B5E6-9F875DFA8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8484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7A0CC-8A63-485D-90DA-B35F6CE9B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3627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BA243-15F1-452C-8C0C-DCDE0FE57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98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B1DC7-E83B-46EA-94D0-85A67ECB6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790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D5592-AD36-4B1E-9BD7-1B85D9224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388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B2057-1A71-4376-BE2D-F3BB16D01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950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087C7-6EE6-4883-8D60-02C921A6C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1728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70394-987D-4612-8D4C-06CB6B893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933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BFEE5-41C9-4082-BB23-94F240DD3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515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287E8-F984-4130-BDB4-A29EE2D39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854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F954E-7BD8-4F97-86DE-122B63967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370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Hier klicken, um Master-Textformat zu bearbeiten.</a:t>
            </a:r>
          </a:p>
          <a:p>
            <a:pPr lvl="1"/>
            <a:r>
              <a:rPr lang="en-US" altLang="de-DE" smtClean="0"/>
              <a:t>Zweite Ebene</a:t>
            </a:r>
          </a:p>
          <a:p>
            <a:pPr lvl="2"/>
            <a:r>
              <a:rPr lang="en-US" altLang="de-DE" smtClean="0"/>
              <a:t>Dritte Ebene</a:t>
            </a:r>
          </a:p>
          <a:p>
            <a:pPr lvl="3"/>
            <a:r>
              <a:rPr lang="en-US" altLang="de-DE" smtClean="0"/>
              <a:t>Vierte Ebene</a:t>
            </a:r>
          </a:p>
          <a:p>
            <a:pPr lvl="4"/>
            <a:r>
              <a:rPr lang="en-US" altLang="de-DE" smtClean="0"/>
              <a:t>Fünfte Ebene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E2EF9B8-3CFA-4209-9F5C-BF30D3D37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050"/>
          <p:cNvSpPr txBox="1">
            <a:spLocks noChangeArrowheads="1"/>
          </p:cNvSpPr>
          <p:nvPr/>
        </p:nvSpPr>
        <p:spPr bwMode="auto">
          <a:xfrm>
            <a:off x="685800" y="1676400"/>
            <a:ext cx="8077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3200" b="1" dirty="0">
                <a:solidFill>
                  <a:schemeClr val="tx1"/>
                </a:solidFill>
              </a:rPr>
              <a:t>Hanns-Seidel-Stiftung </a:t>
            </a:r>
            <a:r>
              <a:rPr lang="de-DE" altLang="de-DE" sz="3200" b="1" dirty="0" smtClean="0">
                <a:solidFill>
                  <a:schemeClr val="tx1"/>
                </a:solidFill>
              </a:rPr>
              <a:t>2015  </a:t>
            </a:r>
            <a:endParaRPr lang="ru-RU" altLang="de-DE" sz="3200" b="1" dirty="0">
              <a:solidFill>
                <a:schemeClr val="tx1"/>
              </a:solidFill>
            </a:endParaRPr>
          </a:p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de-DE" sz="3200" b="1" dirty="0">
                <a:solidFill>
                  <a:schemeClr val="tx1"/>
                </a:solidFill>
              </a:rPr>
              <a:t>Фонд Ханнса Зайделя</a:t>
            </a:r>
            <a:r>
              <a:rPr lang="de-DE" altLang="de-DE" sz="3200" b="1" dirty="0">
                <a:solidFill>
                  <a:schemeClr val="tx1"/>
                </a:solidFill>
              </a:rPr>
              <a:t> </a:t>
            </a:r>
            <a:r>
              <a:rPr lang="de-DE" altLang="de-DE" sz="3200" b="1" dirty="0" smtClean="0">
                <a:solidFill>
                  <a:schemeClr val="tx1"/>
                </a:solidFill>
              </a:rPr>
              <a:t>2015</a:t>
            </a:r>
            <a:endParaRPr lang="de-DE" altLang="de-DE" sz="3200" b="1" dirty="0">
              <a:solidFill>
                <a:schemeClr val="tx1"/>
              </a:solidFill>
            </a:endParaRPr>
          </a:p>
        </p:txBody>
      </p:sp>
      <p:sp>
        <p:nvSpPr>
          <p:cNvPr id="2051" name="Text Box 2053"/>
          <p:cNvSpPr txBox="1">
            <a:spLocks noChangeArrowheads="1"/>
          </p:cNvSpPr>
          <p:nvPr/>
        </p:nvSpPr>
        <p:spPr bwMode="auto">
          <a:xfrm>
            <a:off x="685800" y="5029200"/>
            <a:ext cx="7848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2400" b="1" dirty="0">
                <a:solidFill>
                  <a:schemeClr val="tx1"/>
                </a:solidFill>
              </a:rPr>
              <a:t>Im Dienst von Demokratie, Frieden und Entwicklung</a:t>
            </a:r>
            <a:endParaRPr lang="ru-RU" altLang="de-DE" sz="2400" b="1" dirty="0">
              <a:solidFill>
                <a:schemeClr val="tx1"/>
              </a:solidFill>
            </a:endParaRPr>
          </a:p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de-DE" sz="2400" b="1" dirty="0">
                <a:solidFill>
                  <a:schemeClr val="tx1"/>
                </a:solidFill>
              </a:rPr>
              <a:t>На </a:t>
            </a:r>
            <a:r>
              <a:rPr lang="ru-RU" altLang="de-DE" sz="2400" b="1" dirty="0" smtClean="0">
                <a:solidFill>
                  <a:schemeClr val="tx1"/>
                </a:solidFill>
              </a:rPr>
              <a:t>службе демократии, мира и развития</a:t>
            </a:r>
            <a:endParaRPr lang="de-DE" altLang="de-DE" sz="2400" b="1" dirty="0">
              <a:solidFill>
                <a:schemeClr val="tx1"/>
              </a:solidFill>
            </a:endParaRPr>
          </a:p>
        </p:txBody>
      </p:sp>
      <p:pic>
        <p:nvPicPr>
          <p:cNvPr id="2052" name="Picture 2056" descr="Leis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86106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de-DE" dirty="0" smtClean="0"/>
              <a:t>Рамочные условия</a:t>
            </a:r>
            <a:endParaRPr lang="de-DE" altLang="de-DE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de-DE" dirty="0" smtClean="0"/>
              <a:t>Политическая стабильность</a:t>
            </a:r>
            <a:endParaRPr lang="de-DE" altLang="de-DE" dirty="0" smtClean="0"/>
          </a:p>
          <a:p>
            <a:r>
              <a:rPr lang="ru-RU" altLang="de-DE" dirty="0" smtClean="0"/>
              <a:t>Обеспечение правопорядка</a:t>
            </a:r>
          </a:p>
          <a:p>
            <a:r>
              <a:rPr lang="ru-RU" altLang="de-DE" dirty="0" smtClean="0"/>
              <a:t>Налоговая нагрузка</a:t>
            </a:r>
            <a:endParaRPr lang="de-DE" altLang="de-DE" dirty="0" smtClean="0"/>
          </a:p>
          <a:p>
            <a:endParaRPr lang="de-DE" altLang="de-DE" dirty="0" smtClean="0"/>
          </a:p>
          <a:p>
            <a:endParaRPr lang="de-DE" alt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444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de-DE" dirty="0" smtClean="0"/>
              <a:t>Региональная кооперация</a:t>
            </a:r>
            <a:endParaRPr lang="de-DE" altLang="de-DE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de-DE" dirty="0" smtClean="0"/>
              <a:t>Мусор </a:t>
            </a:r>
            <a:endParaRPr lang="de-DE" altLang="de-DE" dirty="0" smtClean="0"/>
          </a:p>
          <a:p>
            <a:r>
              <a:rPr lang="ru-RU" altLang="de-DE" dirty="0" smtClean="0"/>
              <a:t>Сточные воды</a:t>
            </a:r>
            <a:endParaRPr lang="de-DE" altLang="de-DE" dirty="0" smtClean="0"/>
          </a:p>
          <a:p>
            <a:r>
              <a:rPr lang="ru-RU" altLang="de-DE" dirty="0" smtClean="0"/>
              <a:t>Общественный транспорт</a:t>
            </a:r>
            <a:endParaRPr lang="de-DE" altLang="de-DE" dirty="0" smtClean="0"/>
          </a:p>
          <a:p>
            <a:r>
              <a:rPr lang="ru-RU" altLang="de-DE" dirty="0" smtClean="0"/>
              <a:t>Больница</a:t>
            </a:r>
            <a:endParaRPr lang="de-DE" altLang="de-DE" dirty="0" smtClean="0"/>
          </a:p>
          <a:p>
            <a:r>
              <a:rPr lang="ru-RU" altLang="de-DE" dirty="0" smtClean="0"/>
              <a:t>Служба спасения</a:t>
            </a:r>
            <a:endParaRPr lang="de-DE" altLang="de-DE" dirty="0" smtClean="0"/>
          </a:p>
          <a:p>
            <a:r>
              <a:rPr lang="ru-RU" altLang="de-DE" dirty="0" smtClean="0"/>
              <a:t>Аэропорт</a:t>
            </a:r>
            <a:endParaRPr lang="de-DE" altLang="de-DE" dirty="0" smtClean="0"/>
          </a:p>
          <a:p>
            <a:r>
              <a:rPr lang="ru-RU" altLang="de-DE" dirty="0" smtClean="0"/>
              <a:t>Исследование</a:t>
            </a:r>
            <a:endParaRPr lang="de-DE" altLang="de-DE" dirty="0" smtClean="0"/>
          </a:p>
          <a:p>
            <a:endParaRPr lang="de-DE" altLang="de-DE" dirty="0" smtClean="0"/>
          </a:p>
          <a:p>
            <a:endParaRPr lang="de-DE" alt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de-DE" sz="3200" dirty="0" smtClean="0"/>
              <a:t>Что делает город конкурентоспособным</a:t>
            </a:r>
            <a:r>
              <a:rPr lang="de-DE" altLang="de-DE" sz="3200" dirty="0" smtClean="0"/>
              <a:t>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de-DE" sz="2400" dirty="0" smtClean="0"/>
              <a:t>Кто с кем конкурирует</a:t>
            </a:r>
            <a:r>
              <a:rPr lang="en-GB" altLang="de-DE" sz="2400" dirty="0" smtClean="0"/>
              <a:t>?</a:t>
            </a:r>
          </a:p>
          <a:p>
            <a:r>
              <a:rPr lang="ru-RU" altLang="de-DE" sz="2400" dirty="0" smtClean="0"/>
              <a:t>По каким вопросам конкурируют города</a:t>
            </a:r>
            <a:r>
              <a:rPr lang="en-GB" altLang="de-DE" sz="2400" dirty="0" smtClean="0"/>
              <a:t>?</a:t>
            </a:r>
          </a:p>
          <a:p>
            <a:r>
              <a:rPr lang="ru-RU" altLang="de-DE" sz="2400" dirty="0" smtClean="0"/>
              <a:t>Сотрудничество или конкуренция</a:t>
            </a:r>
            <a:r>
              <a:rPr lang="en-GB" altLang="de-DE" sz="2400" dirty="0" smtClean="0"/>
              <a:t>?</a:t>
            </a:r>
          </a:p>
          <a:p>
            <a:endParaRPr lang="en-GB" altLang="de-DE" sz="2400" dirty="0" smtClean="0"/>
          </a:p>
          <a:p>
            <a:endParaRPr lang="en-GB" altLang="de-DE" sz="2400" dirty="0" smtClean="0"/>
          </a:p>
          <a:p>
            <a:pPr>
              <a:buFontTx/>
              <a:buNone/>
            </a:pPr>
            <a:endParaRPr lang="en-GB" altLang="de-DE" sz="2400" dirty="0" smtClean="0"/>
          </a:p>
          <a:p>
            <a:endParaRPr lang="en-GB" alt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de-DE" sz="3200" dirty="0" smtClean="0"/>
              <a:t>Ресурсы общины как основа их развития</a:t>
            </a:r>
            <a:endParaRPr lang="de-DE" altLang="de-DE" sz="32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de-DE" sz="2400" dirty="0" smtClean="0"/>
              <a:t>Финансовые ресурсы</a:t>
            </a:r>
            <a:endParaRPr lang="en-GB" altLang="de-DE" sz="2400" dirty="0" smtClean="0"/>
          </a:p>
          <a:p>
            <a:r>
              <a:rPr lang="ru-RU" altLang="de-DE" sz="2400" dirty="0" smtClean="0"/>
              <a:t>Научные ресурсы</a:t>
            </a:r>
            <a:endParaRPr lang="en-GB" altLang="de-DE" sz="2400" dirty="0" smtClean="0"/>
          </a:p>
          <a:p>
            <a:r>
              <a:rPr lang="ru-RU" altLang="de-DE" sz="2400" dirty="0" smtClean="0"/>
              <a:t>Квалифицированные специалисты</a:t>
            </a:r>
            <a:endParaRPr lang="en-GB" altLang="de-DE" sz="2400" dirty="0" smtClean="0"/>
          </a:p>
          <a:p>
            <a:r>
              <a:rPr lang="ru-RU" altLang="de-DE" sz="2400" dirty="0" smtClean="0"/>
              <a:t>Эффективная инфраструктура</a:t>
            </a:r>
            <a:endParaRPr lang="en-GB" altLang="de-DE" sz="2400" dirty="0" smtClean="0"/>
          </a:p>
          <a:p>
            <a:r>
              <a:rPr lang="ru-RU" altLang="de-DE" sz="2400" dirty="0" smtClean="0"/>
              <a:t>Хорошо организованная администрация</a:t>
            </a:r>
            <a:endParaRPr lang="en-GB" altLang="de-DE" sz="2400" dirty="0" smtClean="0"/>
          </a:p>
          <a:p>
            <a:endParaRPr lang="en-GB" altLang="de-DE" sz="2400" dirty="0" smtClean="0"/>
          </a:p>
          <a:p>
            <a:pPr>
              <a:buFontTx/>
              <a:buNone/>
            </a:pPr>
            <a:endParaRPr lang="en-GB" altLang="de-DE" sz="2400" dirty="0" smtClean="0"/>
          </a:p>
          <a:p>
            <a:endParaRPr lang="en-GB" alt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de-DE" dirty="0" smtClean="0"/>
              <a:t>Факторы успеха в Баварии</a:t>
            </a:r>
            <a:endParaRPr lang="de-DE" altLang="de-DE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de-DE" dirty="0" smtClean="0"/>
              <a:t>Наука и исследование</a:t>
            </a:r>
            <a:endParaRPr lang="de-DE" altLang="de-DE" dirty="0" smtClean="0"/>
          </a:p>
          <a:p>
            <a:r>
              <a:rPr lang="ru-RU" altLang="de-DE" dirty="0" smtClean="0"/>
              <a:t>Система образования</a:t>
            </a:r>
            <a:endParaRPr lang="de-DE" altLang="de-DE" dirty="0" smtClean="0"/>
          </a:p>
          <a:p>
            <a:r>
              <a:rPr lang="ru-RU" altLang="de-DE" dirty="0" smtClean="0"/>
              <a:t>Транспорт</a:t>
            </a:r>
            <a:endParaRPr lang="de-DE" altLang="de-DE" dirty="0" smtClean="0"/>
          </a:p>
          <a:p>
            <a:r>
              <a:rPr lang="ru-RU" altLang="de-DE" dirty="0" smtClean="0"/>
              <a:t>Инфраструктура</a:t>
            </a:r>
            <a:endParaRPr lang="de-DE" altLang="de-DE" dirty="0" smtClean="0"/>
          </a:p>
          <a:p>
            <a:r>
              <a:rPr lang="ru-RU" altLang="de-DE" dirty="0" smtClean="0"/>
              <a:t>Качество жизни</a:t>
            </a:r>
            <a:endParaRPr lang="de-DE" altLang="de-DE" dirty="0" smtClean="0"/>
          </a:p>
          <a:p>
            <a:endParaRPr lang="de-DE" alt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апа\GIZ\перевод\2015\Sept2015\Hans Seidel Stiftung\Рисунок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00" y="177800"/>
            <a:ext cx="8101013" cy="650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апа\GIZ\перевод\2015\Sept2015\Hans Seidel Stiftung\Рисунок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156575" cy="6456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апа\GIZ\перевод\2015\Sept2015\Hans Seidel Stiftung\Рисунок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4313"/>
            <a:ext cx="8129587" cy="6427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HSS">
  <a:themeElements>
    <a:clrScheme name="1_HS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HS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6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6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HS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S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S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S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S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S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S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91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1_HSS</vt:lpstr>
      <vt:lpstr>Слайд 1</vt:lpstr>
      <vt:lpstr>Слайд 2</vt:lpstr>
      <vt:lpstr>Региональная кооперация</vt:lpstr>
      <vt:lpstr>Что делает город конкурентоспособным?</vt:lpstr>
      <vt:lpstr>Ресурсы общины как основа их развития</vt:lpstr>
      <vt:lpstr>Факторы успеха в Баварии</vt:lpstr>
      <vt:lpstr>Слайд 7</vt:lpstr>
      <vt:lpstr>Слайд 8</vt:lpstr>
      <vt:lpstr>Слайд 9</vt:lpstr>
      <vt:lpstr>Рамочные условия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Schießl</dc:creator>
  <cp:lastModifiedBy>BEST</cp:lastModifiedBy>
  <cp:revision>139</cp:revision>
  <cp:lastPrinted>2013-04-02T14:59:25Z</cp:lastPrinted>
  <dcterms:modified xsi:type="dcterms:W3CDTF">2015-09-10T05:11:06Z</dcterms:modified>
</cp:coreProperties>
</file>