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64" r:id="rId2"/>
    <p:sldId id="279" r:id="rId3"/>
    <p:sldId id="286" r:id="rId4"/>
    <p:sldId id="285" r:id="rId5"/>
    <p:sldId id="280" r:id="rId6"/>
    <p:sldId id="287" r:id="rId7"/>
    <p:sldId id="288" r:id="rId8"/>
    <p:sldId id="281" r:id="rId9"/>
    <p:sldId id="289" r:id="rId10"/>
    <p:sldId id="292" r:id="rId11"/>
    <p:sldId id="269" r:id="rId12"/>
    <p:sldId id="272" r:id="rId13"/>
    <p:sldId id="273" r:id="rId14"/>
    <p:sldId id="290" r:id="rId15"/>
    <p:sldId id="293" r:id="rId16"/>
    <p:sldId id="278" r:id="rId17"/>
    <p:sldId id="294" r:id="rId18"/>
    <p:sldId id="282" r:id="rId19"/>
    <p:sldId id="295" r:id="rId20"/>
    <p:sldId id="284" r:id="rId21"/>
  </p:sldIdLst>
  <p:sldSz cx="9144000" cy="6858000" type="screen4x3"/>
  <p:notesSz cx="6710363" cy="98425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7824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0986" y="0"/>
            <a:ext cx="2907824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7C799-D587-459E-AD5F-5E9A761459D0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38188"/>
            <a:ext cx="4921250" cy="3690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1037" y="4675188"/>
            <a:ext cx="5368290" cy="4429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48667"/>
            <a:ext cx="2907824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0986" y="9348667"/>
            <a:ext cx="2907824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83C3D3-CAEB-4DB5-8AED-AD50B042D7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0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FE34-3350-4FEF-ACF2-154E3C11F3FC}" type="datetime1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E1F9-8E10-46BE-9794-5D822BE5ECA1}" type="datetime1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41678-7076-4F60-B6CF-4485F0AF6C1B}" type="datetime1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93398-D5D6-48FC-A179-9E2C4E4767A0}" type="datetime1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EBF9B-7902-4B71-A63E-0FA04861D54C}" type="datetime1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DFF4-A18B-48AD-A64B-9EF4AE113503}" type="datetime1">
              <a:rPr lang="ru-RU" smtClean="0"/>
              <a:pPr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B3562-D958-4CE6-A9A5-A3F5A1DEC1FF}" type="datetime1">
              <a:rPr lang="ru-RU" smtClean="0"/>
              <a:pPr/>
              <a:t>29.04.2022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6B2F-FD5F-4C03-88AA-CB723D294198}" type="datetime1">
              <a:rPr lang="ru-RU" smtClean="0"/>
              <a:pPr/>
              <a:t>29.04.2022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2A6C-E512-4604-B461-EC446CC28EDE}" type="datetime1">
              <a:rPr lang="ru-RU" smtClean="0"/>
              <a:pPr/>
              <a:t>29.04.2022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6B6E-2930-4670-9AC8-9E4CD7F8FB14}" type="datetime1">
              <a:rPr lang="ru-RU" smtClean="0"/>
              <a:pPr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4353A-FD72-49A6-A8AB-0D3BC41997CE}" type="datetime1">
              <a:rPr lang="ru-RU" smtClean="0"/>
              <a:pPr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1FE3D-363E-433F-9803-0BC55441F54E}" type="datetime1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1580" y="2060848"/>
            <a:ext cx="7430283" cy="1584176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br>
              <a:rPr lang="ru-RU" sz="2000" b="1" dirty="0">
                <a:latin typeface="Arial" pitchFamily="34" charset="0"/>
                <a:cs typeface="Arial" pitchFamily="34" charset="0"/>
              </a:rPr>
            </a:b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Рекомендации </a:t>
            </a:r>
            <a:b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</a:b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Calibri"/>
                <a:cs typeface="Arial" pitchFamily="34" charset="0"/>
              </a:rPr>
              <a:t>по заполнению формы проекта</a:t>
            </a:r>
            <a:br>
              <a:rPr lang="ru-RU" sz="1800" dirty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</a:br>
            <a:endParaRPr lang="en-US" sz="2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403648" y="4153997"/>
            <a:ext cx="381642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ru-RU" sz="18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Узакбаев </a:t>
            </a:r>
            <a:r>
              <a:rPr lang="ru-RU" sz="18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Карабек</a:t>
            </a:r>
            <a:r>
              <a:rPr lang="ru-RU" sz="18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Эргешбаевич</a:t>
            </a:r>
            <a:endParaRPr lang="en-US" sz="1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084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B312008-A318-4169-8F7C-524FC96C6816}" type="slidenum">
              <a:rPr lang="ru-RU" smtClean="0"/>
              <a:pPr eaLnBrk="1" hangingPunct="1"/>
              <a:t>10</a:t>
            </a:fld>
            <a:endParaRPr lang="ru-RU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7793037" cy="66516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Мероприятия </a:t>
            </a:r>
            <a:endParaRPr lang="ru-RU" sz="2800" u="sng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124744"/>
            <a:ext cx="7992244" cy="4896544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  <a:spcBef>
                <a:spcPct val="3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каждого ожидаемого результата должны быть описаны мероприятия</a:t>
            </a:r>
          </a:p>
          <a:p>
            <a:pPr>
              <a:lnSpc>
                <a:spcPct val="95000"/>
              </a:lnSpc>
              <a:spcBef>
                <a:spcPct val="3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Что вы собираетесь делать в проекте </a:t>
            </a: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для получения каждого результата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строить водопровод, устанавливать колонки, создавать комитет потребителей воды, проводить обучение и т.д. </a:t>
            </a:r>
          </a:p>
          <a:p>
            <a:pPr>
              <a:lnSpc>
                <a:spcPct val="95000"/>
              </a:lnSpc>
              <a:spcBef>
                <a:spcPct val="3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Таким образом, выполнение нескольких мероприятий  должно приводить к получению каждого результата.</a:t>
            </a:r>
          </a:p>
          <a:p>
            <a:pPr marL="0" indent="0" eaLnBrk="1" hangingPunct="1">
              <a:lnSpc>
                <a:spcPct val="95000"/>
              </a:lnSpc>
              <a:spcBef>
                <a:spcPct val="30000"/>
              </a:spcBef>
              <a:buNone/>
            </a:pPr>
            <a:endParaRPr lang="ru-RU" sz="26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19821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Польза (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256584"/>
          </a:xfrm>
        </p:spPr>
        <p:txBody>
          <a:bodyPr>
            <a:normAutofit fontScale="92500" lnSpcReduction="20000"/>
          </a:bodyPr>
          <a:lstStyle/>
          <a:p>
            <a:pPr marL="0" lvl="0" indent="0"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Польза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фактически шире чем цель проекта и она отражает </a:t>
            </a: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Общую цель проекта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lnSpc>
                <a:spcPct val="105000"/>
              </a:lnSpc>
              <a:spcBef>
                <a:spcPts val="0"/>
              </a:spcBef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Пользу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желательно описать как улучшение  </a:t>
            </a:r>
          </a:p>
          <a:p>
            <a:pPr marL="0" lvl="0" indent="0"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ситуации, в которой находились жители.  </a:t>
            </a:r>
          </a:p>
          <a:p>
            <a:pPr marL="0" lvl="0" indent="0">
              <a:lnSpc>
                <a:spcPct val="105000"/>
              </a:lnSpc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Например, цель проекта «Таза </a:t>
            </a:r>
            <a:r>
              <a:rPr lang="ru-RU" sz="2800" u="sng" dirty="0" err="1">
                <a:latin typeface="Times New Roman" pitchFamily="18" charset="0"/>
                <a:cs typeface="Times New Roman" pitchFamily="18" charset="0"/>
              </a:rPr>
              <a:t>суу</a:t>
            </a: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обеспечить доступ к чистой питьевой воде.  </a:t>
            </a:r>
          </a:p>
          <a:p>
            <a:pPr marL="0" lv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А </a:t>
            </a: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польза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шире чем цель:</a:t>
            </a:r>
          </a:p>
          <a:p>
            <a:pPr indent="-39600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уменьшение количества инфекционных заболеваний, </a:t>
            </a:r>
          </a:p>
          <a:p>
            <a:pPr indent="-396000">
              <a:lnSpc>
                <a:spcPts val="336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уменьшение времени на доставку воды (женщины, дети и т.д.),</a:t>
            </a:r>
          </a:p>
          <a:p>
            <a:pPr indent="-396000">
              <a:lnSpc>
                <a:spcPts val="336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улучшение условий для ведения домашнего хозяйства.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indent="-396000">
              <a:lnSpc>
                <a:spcPts val="3360"/>
              </a:lnSpc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790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Польза (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785395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2.   Рекомендуется указать данные о количестве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жителей, для которых улучшится ситуация и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насколько. </a:t>
            </a:r>
          </a:p>
          <a:p>
            <a:pPr marL="0" lv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Например: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150 фермерских хозяйств увеличится количество поливной воды на 40% для полива 60 га полей под картофель,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уменьшится расстояние до колонки с питьевой водой с 2 км до 20-100 м для 540 домохозяйств,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450 детей и 32 учителя получат отремонтирован-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ные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классы.</a:t>
            </a:r>
            <a:r>
              <a:rPr lang="ru-RU" sz="2800" b="1" dirty="0"/>
              <a:t> </a:t>
            </a:r>
          </a:p>
          <a:p>
            <a:pPr marL="0" lvl="0" indent="0">
              <a:lnSpc>
                <a:spcPct val="110000"/>
              </a:lnSpc>
              <a:buNone/>
            </a:pPr>
            <a:endParaRPr lang="ru-RU" b="1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717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Польза (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968552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3.  Также можно указать количественные данные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об объектах и услугах, которые будут получены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проектом: 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метры или км отремонтированных дорог,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количество установленных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водоколонок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кубометров в сутки поливной воды,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количество отремонтированных классов,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количество сделанных прививок и т.д.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Но при этом надо помнить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что объекты и услуги, полученные проектом принесут </a:t>
            </a: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пользу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только, если жители села будут пользоваться ими.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143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7866793-26FB-49B1-8AD7-9F536920F710}" type="slidenum">
              <a:rPr lang="ru-RU" smtClean="0"/>
              <a:pPr eaLnBrk="1" hangingPunct="1"/>
              <a:t>14</a:t>
            </a:fld>
            <a:endParaRPr lang="ru-RU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7793037" cy="6223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Устойчивость проекта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24744"/>
            <a:ext cx="8128000" cy="5040560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</a:pPr>
            <a:r>
              <a:rPr lang="ru-RU" sz="2800" dirty="0">
                <a:latin typeface="Times New Roman" pitchFamily="18" charset="0"/>
              </a:rPr>
              <a:t>В этом разделе опишите, каким образом, за счет каких ресурсов будут функционировать результаты, полученные проектом после завершения проекта. </a:t>
            </a:r>
          </a:p>
          <a:p>
            <a:pPr>
              <a:lnSpc>
                <a:spcPct val="85000"/>
              </a:lnSpc>
            </a:pPr>
            <a:r>
              <a:rPr lang="ru-RU" sz="2800" dirty="0">
                <a:latin typeface="Times New Roman" pitchFamily="18" charset="0"/>
              </a:rPr>
              <a:t>Финансовая устойчивость. Укажите источники финансовых средств для функционирования результатов проекта. Источниками финансирования могут быть: </a:t>
            </a:r>
            <a:r>
              <a:rPr lang="ru-RU" sz="2800" i="1" dirty="0" err="1">
                <a:latin typeface="Times New Roman" pitchFamily="18" charset="0"/>
              </a:rPr>
              <a:t>айыл</a:t>
            </a:r>
            <a:r>
              <a:rPr lang="ru-RU" sz="2800" i="1" dirty="0">
                <a:latin typeface="Times New Roman" pitchFamily="18" charset="0"/>
              </a:rPr>
              <a:t>-</a:t>
            </a:r>
            <a:r>
              <a:rPr lang="ky-KG" sz="2800" i="1" dirty="0">
                <a:latin typeface="Times New Roman" pitchFamily="18" charset="0"/>
              </a:rPr>
              <a:t>өкмөтү, </a:t>
            </a:r>
            <a:r>
              <a:rPr lang="ru-RU" sz="2800" i="1" dirty="0">
                <a:latin typeface="Times New Roman" pitchFamily="18" charset="0"/>
              </a:rPr>
              <a:t>государственная организация, частная фирма, оплата за услуги и т.д</a:t>
            </a:r>
            <a:r>
              <a:rPr lang="ru-RU" sz="2800" dirty="0">
                <a:latin typeface="Times New Roman" pitchFamily="18" charset="0"/>
              </a:rPr>
              <a:t>.</a:t>
            </a:r>
          </a:p>
          <a:p>
            <a:pPr>
              <a:lnSpc>
                <a:spcPct val="85000"/>
              </a:lnSpc>
            </a:pPr>
            <a:r>
              <a:rPr lang="ru-RU" sz="2800" dirty="0">
                <a:latin typeface="Times New Roman" pitchFamily="18" charset="0"/>
              </a:rPr>
              <a:t>Необходимо описать, кто и каким образом будет осуществлять техническое обслуживание материальных объектов созданных проектом.</a:t>
            </a:r>
          </a:p>
        </p:txBody>
      </p:sp>
    </p:spTree>
    <p:extLst>
      <p:ext uri="{BB962C8B-B14F-4D97-AF65-F5344CB8AC3E}">
        <p14:creationId xmlns:p14="http://schemas.microsoft.com/office/powerpoint/2010/main" val="273273869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7866793-26FB-49B1-8AD7-9F536920F710}" type="slidenum">
              <a:rPr lang="ru-RU" smtClean="0"/>
              <a:pPr eaLnBrk="1" hangingPunct="1"/>
              <a:t>15</a:t>
            </a:fld>
            <a:endParaRPr lang="ru-RU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7793037" cy="6223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Устойчивость проекта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052736"/>
            <a:ext cx="8272016" cy="51845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5000"/>
              </a:lnSpc>
            </a:pPr>
            <a:r>
              <a:rPr lang="ru-RU" sz="2800" dirty="0">
                <a:latin typeface="Times New Roman" pitchFamily="18" charset="0"/>
              </a:rPr>
              <a:t>Необходимо оценить и показать, что все жители села будут иметь адекватный и равный доступ к результатам проекта. </a:t>
            </a:r>
          </a:p>
          <a:p>
            <a:pPr>
              <a:lnSpc>
                <a:spcPct val="95000"/>
              </a:lnSpc>
            </a:pPr>
            <a:r>
              <a:rPr lang="ru-RU" sz="2800" u="sng" dirty="0">
                <a:latin typeface="Times New Roman" pitchFamily="18" charset="0"/>
              </a:rPr>
              <a:t>Например</a:t>
            </a:r>
            <a:r>
              <a:rPr lang="ru-RU" sz="2800" dirty="0">
                <a:latin typeface="Times New Roman" pitchFamily="18" charset="0"/>
              </a:rPr>
              <a:t>, проект построил спортивный зал с дорогостоящим тренажерами. Будут ли жители с низкими и высокими доходами иметь равный доступ к услугам зала? Если стоимость услуг высокая, то есть сомнения в этом. </a:t>
            </a:r>
          </a:p>
          <a:p>
            <a:pPr>
              <a:lnSpc>
                <a:spcPct val="95000"/>
              </a:lnSpc>
            </a:pPr>
            <a:r>
              <a:rPr lang="ru-RU" sz="2800" dirty="0">
                <a:latin typeface="Times New Roman" pitchFamily="18" charset="0"/>
              </a:rPr>
              <a:t>Оценить воздействие на окружающую среду. Если в процессе использования результаты проекта </a:t>
            </a:r>
            <a:r>
              <a:rPr lang="ru-RU" sz="2800" dirty="0" err="1">
                <a:latin typeface="Times New Roman" pitchFamily="18" charset="0"/>
              </a:rPr>
              <a:t>оказы-вают</a:t>
            </a:r>
            <a:r>
              <a:rPr lang="ru-RU" sz="2800" dirty="0">
                <a:latin typeface="Times New Roman" pitchFamily="18" charset="0"/>
              </a:rPr>
              <a:t> отрицательное влияние на окружающую среду, разрушают её, то проект является не устойчивым.</a:t>
            </a:r>
          </a:p>
          <a:p>
            <a:pPr>
              <a:lnSpc>
                <a:spcPct val="95000"/>
              </a:lnSpc>
            </a:pPr>
            <a:r>
              <a:rPr lang="ru-RU" sz="2800" u="sng" dirty="0">
                <a:latin typeface="Times New Roman" pitchFamily="18" charset="0"/>
              </a:rPr>
              <a:t>Например</a:t>
            </a:r>
            <a:r>
              <a:rPr lang="ru-RU" sz="2800" dirty="0">
                <a:latin typeface="Times New Roman" pitchFamily="18" charset="0"/>
              </a:rPr>
              <a:t>, если построенная баня не имеет очистных сооружений, то такой проект является не устойчивым.</a:t>
            </a:r>
          </a:p>
        </p:txBody>
      </p:sp>
    </p:spTree>
    <p:extLst>
      <p:ext uri="{BB962C8B-B14F-4D97-AF65-F5344CB8AC3E}">
        <p14:creationId xmlns:p14="http://schemas.microsoft.com/office/powerpoint/2010/main" val="162333133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населения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Жители являются инициаторами проекта, имеются обращения (устные или письменные).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Жители принимали участие в обсуждении проблем и приняты коллективные решения о поддержке проекта.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Имеется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софинансирование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проекта из средств жителей.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Вклад жителей в форме работ, техникой или материалами.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Жители активно участвовали в реализации проекта.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048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План/график работ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17</a:t>
            </a:fld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7783803"/>
              </p:ext>
            </p:extLst>
          </p:nvPr>
        </p:nvGraphicFramePr>
        <p:xfrm>
          <a:off x="611560" y="1412772"/>
          <a:ext cx="8136904" cy="4680523"/>
        </p:xfrm>
        <a:graphic>
          <a:graphicData uri="http://schemas.openxmlformats.org/drawingml/2006/table">
            <a:tbl>
              <a:tblPr firstRow="1" firstCol="1" bandRow="1"/>
              <a:tblGrid>
                <a:gridCol w="4029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0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22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2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Мероприятия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Срок реализации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Промежуточ-ные</a:t>
                      </a:r>
                      <a:r>
                        <a:rPr lang="ru-RU" sz="2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результаты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ru-RU" sz="22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Результат 1.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Мероприятие 1.1.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Мероприятие 1.2.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Мероприятие 1.3.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</a:t>
                      </a:r>
                      <a:r>
                        <a:rPr lang="ru-RU" sz="22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Результат 2.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6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Мероприятие 2.1.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6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Мероприятие 2.2.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6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</a:t>
                      </a:r>
                      <a:r>
                        <a:rPr lang="ru-RU" sz="22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Результат 3.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4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u="none" strike="noStrike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….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0240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Бюджет/смета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На стадии планирования необходимо определить общую сумму проекта, источники финансирования с указанием долей: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Местный бюджет (должно быть решение АК)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Донорская организация (должен быть документ подтверждающий финансирование)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Финансовый вклад жителей (решение жителей)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Вклад жителей в форме работ, техникой или материалами (решение жителей)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Спонсор – частное лицо или бизнес организация (письмо-согласие)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1036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Смета проекта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19</a:t>
            </a:fld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2906311"/>
              </p:ext>
            </p:extLst>
          </p:nvPr>
        </p:nvGraphicFramePr>
        <p:xfrm>
          <a:off x="611560" y="1412772"/>
          <a:ext cx="8136904" cy="4294409"/>
        </p:xfrm>
        <a:graphic>
          <a:graphicData uri="http://schemas.openxmlformats.org/drawingml/2006/table">
            <a:tbl>
              <a:tblPr firstRow="1" firstCol="1" bandRow="1"/>
              <a:tblGrid>
                <a:gridCol w="4029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2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Мероприятия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Стоимость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Источник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ru-RU" sz="22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Результат 1.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Мероприятие 1.1.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Мероприятие 1.2.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Мероприятие 1.3.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</a:t>
                      </a:r>
                      <a:r>
                        <a:rPr lang="ru-RU" sz="22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Результат 2.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6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Мероприятие 2.1.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6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Мероприятие 2.2.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6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</a:t>
                      </a:r>
                      <a:r>
                        <a:rPr lang="ru-RU" sz="2200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Результат 3.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4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u="none" strike="noStrike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….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911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Описание ситуации </a:t>
            </a:r>
            <a:b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(проблемы и потребности)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328592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этом разделе описывается ситуация, побудившая Вас приступить к разработке проекта.  </a:t>
            </a:r>
          </a:p>
          <a:p>
            <a:pPr>
              <a:spcAft>
                <a:spcPts val="600"/>
              </a:spcAft>
            </a:pPr>
            <a:r>
              <a:rPr lang="ky-KG" sz="2800" dirty="0">
                <a:latin typeface="Times New Roman" pitchFamily="18" charset="0"/>
                <a:cs typeface="Times New Roman" pitchFamily="18" charset="0"/>
              </a:rPr>
              <a:t>Определите общие и конкретные проблемы, на решение которых будет направлен проект.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этом разделе не описывайте пути решения проблемы. </a:t>
            </a:r>
          </a:p>
          <a:p>
            <a:pPr>
              <a:spcAft>
                <a:spcPts val="600"/>
              </a:spcAft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Формулируемые проблемы или потребности не должны быть внутренними проблемами или потребностями вашей организации. </a:t>
            </a:r>
          </a:p>
          <a:p>
            <a:pPr>
              <a:spcAft>
                <a:spcPts val="600"/>
              </a:spcAft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Необходимо описывать ситуацию вне вашей организации, т.е. проблемы из жизни ваших клиентов, жителей населенного пункта. </a:t>
            </a:r>
          </a:p>
          <a:p>
            <a:pPr>
              <a:spcAft>
                <a:spcPts val="600"/>
              </a:spcAft>
            </a:pPr>
            <a:r>
              <a:rPr lang="ky-KG" sz="2800" dirty="0">
                <a:latin typeface="Times New Roman" pitchFamily="18" charset="0"/>
                <a:cs typeface="Times New Roman" pitchFamily="18" charset="0"/>
              </a:rPr>
              <a:t>Описание ситуации должно объяснить зачем и кому нужен проект.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418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ижний колонтитул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/>
              <a:t>Узакбаев К.Э.</a:t>
            </a:r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040D806-B225-4008-80B7-946CC721D1F9}" type="slidenum">
              <a:rPr lang="ru-RU" smtClean="0"/>
              <a:pPr eaLnBrk="1" hangingPunct="1"/>
              <a:t>20</a:t>
            </a:fld>
            <a:endParaRPr lang="ru-RU"/>
          </a:p>
        </p:txBody>
      </p:sp>
      <p:sp>
        <p:nvSpPr>
          <p:cNvPr id="21508" name="Rectangle 2"/>
          <p:cNvSpPr txBox="1">
            <a:spLocks noGrp="1" noChangeArrowheads="1"/>
          </p:cNvSpPr>
          <p:nvPr/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200">
                <a:latin typeface="Arial" charset="0"/>
              </a:rPr>
              <a:t>28.09.2011</a:t>
            </a:r>
          </a:p>
        </p:txBody>
      </p:sp>
      <p:pic>
        <p:nvPicPr>
          <p:cNvPr id="21509" name="Рисунок 5" descr="P827128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TextBox 3"/>
          <p:cNvSpPr txBox="1">
            <a:spLocks noChangeArrowheads="1"/>
          </p:cNvSpPr>
          <p:nvPr/>
        </p:nvSpPr>
        <p:spPr bwMode="auto">
          <a:xfrm>
            <a:off x="1643063" y="357188"/>
            <a:ext cx="721518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4000" b="1" i="1">
                <a:solidFill>
                  <a:schemeClr val="accent1"/>
                </a:solidFill>
                <a:latin typeface="Times New Roman" pitchFamily="18" charset="0"/>
              </a:rPr>
              <a:t>Спасибо за внимание</a:t>
            </a:r>
            <a:r>
              <a:rPr lang="ru-RU" sz="6600" i="1">
                <a:solidFill>
                  <a:srgbClr val="000030"/>
                </a:solidFill>
                <a:latin typeface="Garamond" pitchFamily="18" charset="0"/>
              </a:rPr>
              <a:t> </a:t>
            </a: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921276" y="1895888"/>
            <a:ext cx="721518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40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Спасибо за внимание</a:t>
            </a:r>
            <a:r>
              <a:rPr lang="ru-RU" sz="6600" i="1" dirty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3174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Описание ситуации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Проведите анализ ситуации и важности проблем, которые вы предлагаете решить в рамках проекта. Для этого:</a:t>
            </a:r>
          </a:p>
          <a:p>
            <a:pPr>
              <a:spcAft>
                <a:spcPts val="600"/>
              </a:spcAft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Приведите статистические данные и индикаторы, характеризующую проблему, например, сколько человек и каким образом испытывают проблему. </a:t>
            </a:r>
          </a:p>
          <a:p>
            <a:pPr>
              <a:spcAft>
                <a:spcPts val="600"/>
              </a:spcAft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Постарайтесь описать негативную ситуацию, которая будет развиваться, если проблему не решить вовремя.</a:t>
            </a:r>
          </a:p>
          <a:p>
            <a:pPr>
              <a:spcAft>
                <a:spcPts val="600"/>
              </a:spcAft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Если проект направлен не на решение проблемы, а на удовлетворение духовных потребностей, то опишите, какие культурные или иные потребности имеются у жителей.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3523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проекта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5000"/>
              </a:lnSpc>
              <a:spcAft>
                <a:spcPts val="600"/>
              </a:spcAft>
            </a:pP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Цель проекта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показывает, что планируется получить проектом после его реализации. Когда проект завершен должно появиться </a:t>
            </a: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что-то новое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что не существовало до этого.</a:t>
            </a:r>
          </a:p>
          <a:p>
            <a:pPr>
              <a:lnSpc>
                <a:spcPct val="105000"/>
              </a:lnSpc>
            </a:pP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Цель проекта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должна показывать, какую </a:t>
            </a: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долговременную пользу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жители села получат, если проект будет успешно реализован.</a:t>
            </a:r>
          </a:p>
          <a:p>
            <a:pPr>
              <a:lnSpc>
                <a:spcPct val="105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Цель проекта должна быть достижима в заданный период времени. Например, для проекта в сфере здравоохранения за период реализации проекта можно увеличить количество и качество услуг в селе. </a:t>
            </a:r>
          </a:p>
          <a:p>
            <a:pPr>
              <a:lnSpc>
                <a:spcPct val="105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Но нельзя увеличить среднюю продолжительность жизни, так как 1). она зависит не только от услуг вашего проекта и 2). может проявиться через несколько лет.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3664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B312008-A318-4169-8F7C-524FC96C6816}" type="slidenum">
              <a:rPr lang="ru-RU" smtClean="0"/>
              <a:pPr eaLnBrk="1" hangingPunct="1"/>
              <a:t>5</a:t>
            </a:fld>
            <a:endParaRPr lang="ru-RU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7793037" cy="66516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проекта </a:t>
            </a:r>
            <a:endParaRPr lang="ru-RU" sz="2800" u="sng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124744"/>
            <a:ext cx="8136904" cy="5400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5000"/>
              </a:lnSpc>
              <a:spcBef>
                <a:spcPct val="30000"/>
              </a:spcBef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Цель проекта – это отражение проблем, те изменения, которые стремится получить проект в ходе реализации. </a:t>
            </a:r>
          </a:p>
          <a:p>
            <a:pPr eaLnBrk="1" hangingPunct="1">
              <a:lnSpc>
                <a:spcPct val="95000"/>
              </a:lnSpc>
              <a:spcBef>
                <a:spcPct val="30000"/>
              </a:spcBef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При написании цели проекта необходимо использовать глаголы действия (</a:t>
            </a:r>
            <a:r>
              <a:rPr lang="ru-RU" sz="3000" i="1" dirty="0">
                <a:latin typeface="Times New Roman" pitchFamily="18" charset="0"/>
                <a:cs typeface="Times New Roman" pitchFamily="18" charset="0"/>
              </a:rPr>
              <a:t>сократить, увеличить, улучшить, информировать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i="1" dirty="0">
                <a:latin typeface="Times New Roman" pitchFamily="18" charset="0"/>
                <a:cs typeface="Times New Roman" pitchFamily="18" charset="0"/>
              </a:rPr>
              <a:t>и т.д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.), чтобы указать что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измененится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000" i="1" dirty="0">
                <a:latin typeface="Times New Roman" pitchFamily="18" charset="0"/>
                <a:cs typeface="Times New Roman" pitchFamily="18" charset="0"/>
              </a:rPr>
              <a:t>условиях жизни, знаниях, умениях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i="1" dirty="0">
                <a:latin typeface="Times New Roman" pitchFamily="18" charset="0"/>
                <a:cs typeface="Times New Roman" pitchFamily="18" charset="0"/>
              </a:rPr>
              <a:t>или поведении бенефициаров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05000"/>
              </a:lnSpc>
              <a:spcBef>
                <a:spcPct val="30000"/>
              </a:spcBef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Например, для проекта Таза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суу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u="sng" dirty="0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может быть «Обеспечить жителей двух улиц села чистой питьевой водой». А прокладка водопроводных труб и установка колонок будут относиться к </a:t>
            </a:r>
            <a:r>
              <a:rPr lang="ru-RU" sz="3000" u="sng" dirty="0">
                <a:latin typeface="Times New Roman" pitchFamily="18" charset="0"/>
                <a:cs typeface="Times New Roman" pitchFamily="18" charset="0"/>
              </a:rPr>
              <a:t>результатам проекта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, средства достижения цели. </a:t>
            </a:r>
          </a:p>
        </p:txBody>
      </p:sp>
    </p:spTree>
    <p:extLst>
      <p:ext uri="{BB962C8B-B14F-4D97-AF65-F5344CB8AC3E}">
        <p14:creationId xmlns:p14="http://schemas.microsoft.com/office/powerpoint/2010/main" val="396517203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B312008-A318-4169-8F7C-524FC96C6816}" type="slidenum">
              <a:rPr lang="ru-RU" smtClean="0"/>
              <a:pPr eaLnBrk="1" hangingPunct="1"/>
              <a:t>6</a:t>
            </a:fld>
            <a:endParaRPr lang="ru-RU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7793037" cy="66516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Ожидаемые результаты </a:t>
            </a:r>
            <a:endParaRPr lang="ru-RU" sz="2800" u="sng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124744"/>
            <a:ext cx="8064896" cy="518457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5000"/>
              </a:lnSpc>
              <a:spcBef>
                <a:spcPct val="30000"/>
              </a:spcBef>
              <a:spcAft>
                <a:spcPts val="600"/>
              </a:spcAft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этом разделе необходимо показать, что будет получено проектом после его завершения: материальные (физические) объекты, услуги, тренинги, нормативно-правовые документы и др. </a:t>
            </a:r>
          </a:p>
          <a:p>
            <a:pPr>
              <a:lnSpc>
                <a:spcPct val="95000"/>
              </a:lnSpc>
              <a:spcBef>
                <a:spcPct val="30000"/>
              </a:spcBef>
              <a:spcAft>
                <a:spcPts val="600"/>
              </a:spcAft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После завершения проекта должно появиться что-то, что не существовало до этого. Перечислите и опишите все результаты, которые вы планируете получить. </a:t>
            </a:r>
          </a:p>
          <a:p>
            <a:pPr>
              <a:lnSpc>
                <a:spcPct val="95000"/>
              </a:lnSpc>
              <a:spcBef>
                <a:spcPct val="30000"/>
              </a:spcBef>
              <a:spcAft>
                <a:spcPts val="600"/>
              </a:spcAft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Необходимо показать, что если вы получите все запланированные результаты, то будет достигнута цель проекта.</a:t>
            </a:r>
          </a:p>
          <a:p>
            <a:pPr>
              <a:lnSpc>
                <a:spcPct val="95000"/>
              </a:lnSpc>
              <a:spcBef>
                <a:spcPct val="30000"/>
              </a:spcBef>
              <a:spcAft>
                <a:spcPts val="600"/>
              </a:spcAft>
            </a:pPr>
            <a:r>
              <a:rPr lang="ru-RU" sz="2800" u="sng" dirty="0">
                <a:latin typeface="Times New Roman" pitchFamily="18" charset="0"/>
              </a:rPr>
              <a:t>Например, проект «Таза </a:t>
            </a:r>
            <a:r>
              <a:rPr lang="ru-RU" sz="2800" u="sng" dirty="0" err="1">
                <a:latin typeface="Times New Roman" pitchFamily="18" charset="0"/>
              </a:rPr>
              <a:t>суу</a:t>
            </a:r>
            <a:r>
              <a:rPr lang="ru-RU" sz="2800" u="sng" dirty="0">
                <a:latin typeface="Times New Roman" pitchFamily="18" charset="0"/>
              </a:rPr>
              <a:t>»</a:t>
            </a:r>
            <a:r>
              <a:rPr lang="ru-RU" sz="2800" dirty="0">
                <a:latin typeface="Times New Roman" pitchFamily="18" charset="0"/>
              </a:rPr>
              <a:t> – </a:t>
            </a:r>
            <a:r>
              <a:rPr lang="ru-RU" sz="2800" i="1" dirty="0">
                <a:latin typeface="Times New Roman" pitchFamily="18" charset="0"/>
              </a:rPr>
              <a:t>водозабор, </a:t>
            </a:r>
            <a:r>
              <a:rPr lang="ru-RU" sz="2800" i="1" dirty="0" err="1">
                <a:latin typeface="Times New Roman" pitchFamily="18" charset="0"/>
              </a:rPr>
              <a:t>водопрод</a:t>
            </a:r>
            <a:r>
              <a:rPr lang="ru-RU" sz="2800" i="1" dirty="0">
                <a:latin typeface="Times New Roman" pitchFamily="18" charset="0"/>
              </a:rPr>
              <a:t>, колонки, система оплаты за воду, служба по обслуживанию водопровода. </a:t>
            </a:r>
            <a:endParaRPr lang="ru-RU" sz="30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spcBef>
                <a:spcPct val="30000"/>
              </a:spcBef>
            </a:pP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ct val="30000"/>
              </a:spcBef>
              <a:buNone/>
            </a:pPr>
            <a:endParaRPr lang="ru-RU" sz="26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81594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B312008-A318-4169-8F7C-524FC96C6816}" type="slidenum">
              <a:rPr lang="ru-RU" smtClean="0"/>
              <a:pPr eaLnBrk="1" hangingPunct="1"/>
              <a:t>7</a:t>
            </a:fld>
            <a:endParaRPr lang="ru-RU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7793037" cy="66516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Ожидаемые результаты </a:t>
            </a:r>
            <a:endParaRPr lang="ru-RU" sz="2800" u="sng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124744"/>
            <a:ext cx="7992244" cy="4680520"/>
          </a:xfrm>
        </p:spPr>
        <p:txBody>
          <a:bodyPr>
            <a:normAutofit fontScale="92500"/>
          </a:bodyPr>
          <a:lstStyle/>
          <a:p>
            <a:pPr>
              <a:spcBef>
                <a:spcPct val="3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Приведите индикаторы, которые будут показывать, получил ли проект то, что планировалось. Индикаторы это - числовые значения, которые характеризуют результаты. </a:t>
            </a: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км отремонтированных дорог, количество установленных столбов для освещения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т.д.</a:t>
            </a:r>
          </a:p>
          <a:p>
            <a:pPr>
              <a:spcBef>
                <a:spcPct val="3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этом разделе четко определите целевую группу, которая будет пользоваться результатами проекта. </a:t>
            </a:r>
          </a:p>
          <a:p>
            <a:pPr>
              <a:spcBef>
                <a:spcPct val="3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 необходимости укажите количество мужчин, женщин, детей и другие группы населения.  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ct val="30000"/>
              </a:spcBef>
              <a:buNone/>
            </a:pPr>
            <a:endParaRPr lang="ru-RU" sz="26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25152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7866793-26FB-49B1-8AD7-9F536920F710}" type="slidenum">
              <a:rPr lang="ru-RU" smtClean="0"/>
              <a:pPr eaLnBrk="1" hangingPunct="1"/>
              <a:t>8</a:t>
            </a:fld>
            <a:endParaRPr lang="ru-RU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7793037" cy="6223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Цель проекта и результаты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052736"/>
            <a:ext cx="8128000" cy="504056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ru-RU" sz="2600" u="sng" dirty="0">
                <a:latin typeface="Times New Roman" pitchFamily="18" charset="0"/>
              </a:rPr>
              <a:t>Цель проекта </a:t>
            </a:r>
            <a:r>
              <a:rPr lang="ru-RU" sz="2600" dirty="0">
                <a:latin typeface="Times New Roman" pitchFamily="18" charset="0"/>
              </a:rPr>
              <a:t>также можно назвать </a:t>
            </a:r>
            <a:r>
              <a:rPr lang="ru-RU" sz="2600" i="1" u="sng" dirty="0">
                <a:latin typeface="Times New Roman" pitchFamily="18" charset="0"/>
              </a:rPr>
              <a:t>конечным результатом проекта</a:t>
            </a:r>
            <a:r>
              <a:rPr lang="ru-RU" sz="2600" dirty="0">
                <a:latin typeface="Times New Roman" pitchFamily="18" charset="0"/>
              </a:rPr>
              <a:t>. Например – получили доступ к чистой питьевой воде 450 жителей села. </a:t>
            </a:r>
            <a:endParaRPr lang="ru-RU" sz="2600" i="1" u="sng" dirty="0">
              <a:latin typeface="Times New Roman" pitchFamily="18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ru-RU" sz="2600" u="sng" dirty="0">
                <a:latin typeface="Times New Roman" pitchFamily="18" charset="0"/>
              </a:rPr>
              <a:t>Результаты проекта </a:t>
            </a:r>
            <a:r>
              <a:rPr lang="ru-RU" sz="2600" dirty="0">
                <a:latin typeface="Times New Roman" pitchFamily="18" charset="0"/>
              </a:rPr>
              <a:t>– это физические (материальные) объекты, продукты и услуги, создаваемые проектом. Например – проложено 3,5 км водопроводных труб и установлено 23 колонки. </a:t>
            </a:r>
          </a:p>
          <a:p>
            <a:pPr eaLnBrk="1" hangingPunct="1">
              <a:lnSpc>
                <a:spcPct val="110000"/>
              </a:lnSpc>
            </a:pPr>
            <a:r>
              <a:rPr lang="ru-RU" sz="2600" u="sng" dirty="0">
                <a:latin typeface="Times New Roman" pitchFamily="18" charset="0"/>
              </a:rPr>
              <a:t>Цель проекта </a:t>
            </a:r>
            <a:r>
              <a:rPr lang="ru-RU" sz="2600" dirty="0">
                <a:latin typeface="Times New Roman" pitchFamily="18" charset="0"/>
              </a:rPr>
              <a:t>– это воздействие этих результатов. Цель проекта достигается только если бенефициары используют результаты проекта. Если результаты проекта не используются, то проект не достигнет поставленной цели. </a:t>
            </a:r>
          </a:p>
        </p:txBody>
      </p:sp>
    </p:spTree>
    <p:extLst>
      <p:ext uri="{BB962C8B-B14F-4D97-AF65-F5344CB8AC3E}">
        <p14:creationId xmlns:p14="http://schemas.microsoft.com/office/powerpoint/2010/main" val="241274921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B312008-A318-4169-8F7C-524FC96C6816}" type="slidenum">
              <a:rPr lang="ru-RU" smtClean="0"/>
              <a:pPr eaLnBrk="1" hangingPunct="1"/>
              <a:t>9</a:t>
            </a:fld>
            <a:endParaRPr lang="ru-RU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7793037" cy="66516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Мероприятия </a:t>
            </a:r>
            <a:endParaRPr lang="ru-RU" sz="2800" u="sng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124744"/>
            <a:ext cx="7992244" cy="496855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5000"/>
              </a:lnSpc>
              <a:spcBef>
                <a:spcPct val="30000"/>
              </a:spcBef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Этот раздел должен содержать описание мероприятий, которые помогут достичь ожидаемых результатов. </a:t>
            </a:r>
          </a:p>
          <a:p>
            <a:pPr>
              <a:lnSpc>
                <a:spcPct val="105000"/>
              </a:lnSpc>
              <a:spcBef>
                <a:spcPct val="30000"/>
              </a:spcBef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Для каждого ожидаемого результата должны быть описаны мероприятия</a:t>
            </a:r>
          </a:p>
          <a:p>
            <a:pPr>
              <a:lnSpc>
                <a:spcPct val="105000"/>
              </a:lnSpc>
              <a:spcBef>
                <a:spcPct val="30000"/>
              </a:spcBef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Что вы собираетесь делать в проекте </a:t>
            </a:r>
            <a:r>
              <a:rPr lang="ru-RU" sz="3000" i="1" u="sng" dirty="0">
                <a:latin typeface="Times New Roman" pitchFamily="18" charset="0"/>
                <a:cs typeface="Times New Roman" pitchFamily="18" charset="0"/>
              </a:rPr>
              <a:t>для получения каждого результата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: строить водопровод, устанавливать колонки, создавать комитет потребителей воды, проводить обучение и т.д. </a:t>
            </a:r>
          </a:p>
          <a:p>
            <a:pPr>
              <a:lnSpc>
                <a:spcPct val="105000"/>
              </a:lnSpc>
              <a:spcBef>
                <a:spcPct val="30000"/>
              </a:spcBef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Таким образом, выполнение нескольких мероприятий  должно приводить к получению каждого результата.</a:t>
            </a:r>
          </a:p>
        </p:txBody>
      </p:sp>
    </p:spTree>
    <p:extLst>
      <p:ext uri="{BB962C8B-B14F-4D97-AF65-F5344CB8AC3E}">
        <p14:creationId xmlns:p14="http://schemas.microsoft.com/office/powerpoint/2010/main" val="365672267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1406</Words>
  <Application>Microsoft Office PowerPoint</Application>
  <PresentationFormat>On-screen Show (4:3)</PresentationFormat>
  <Paragraphs>180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Garamond</vt:lpstr>
      <vt:lpstr>Tahoma</vt:lpstr>
      <vt:lpstr>Times New Roman</vt:lpstr>
      <vt:lpstr>Тема Office</vt:lpstr>
      <vt:lpstr> Рекомендации  по заполнению формы проекта </vt:lpstr>
      <vt:lpstr>Описание ситуации  (проблемы и потребности) </vt:lpstr>
      <vt:lpstr>Описание ситуации </vt:lpstr>
      <vt:lpstr>Цель проекта </vt:lpstr>
      <vt:lpstr>Цель проекта </vt:lpstr>
      <vt:lpstr>Ожидаемые результаты </vt:lpstr>
      <vt:lpstr>Ожидаемые результаты </vt:lpstr>
      <vt:lpstr>Цель проекта и результаты</vt:lpstr>
      <vt:lpstr>Мероприятия </vt:lpstr>
      <vt:lpstr>Мероприятия </vt:lpstr>
      <vt:lpstr>Польза (пайда):</vt:lpstr>
      <vt:lpstr>Польза (пайда):</vt:lpstr>
      <vt:lpstr>Польза (пайда):</vt:lpstr>
      <vt:lpstr>Устойчивость проекта</vt:lpstr>
      <vt:lpstr>Устойчивость проекта</vt:lpstr>
      <vt:lpstr>Участие населения</vt:lpstr>
      <vt:lpstr>План/график работ</vt:lpstr>
      <vt:lpstr>Бюджет/смета проекта</vt:lpstr>
      <vt:lpstr>Смета проекта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Demokratisierung in Kirgisistan 1991 – 2013</dc:title>
  <dc:creator>Карабек</dc:creator>
  <cp:lastModifiedBy>Salaidin  Kamaldinov</cp:lastModifiedBy>
  <cp:revision>207</cp:revision>
  <cp:lastPrinted>2013-05-10T12:23:32Z</cp:lastPrinted>
  <dcterms:modified xsi:type="dcterms:W3CDTF">2022-04-29T08:09:32Z</dcterms:modified>
</cp:coreProperties>
</file>