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1"/>
  </p:sldMasterIdLst>
  <p:notesMasterIdLst>
    <p:notesMasterId r:id="rId81"/>
  </p:notesMasterIdLst>
  <p:sldIdLst>
    <p:sldId id="280" r:id="rId2"/>
    <p:sldId id="362" r:id="rId3"/>
    <p:sldId id="786" r:id="rId4"/>
    <p:sldId id="934" r:id="rId5"/>
    <p:sldId id="935" r:id="rId6"/>
    <p:sldId id="959" r:id="rId7"/>
    <p:sldId id="915" r:id="rId8"/>
    <p:sldId id="916" r:id="rId9"/>
    <p:sldId id="917" r:id="rId10"/>
    <p:sldId id="944" r:id="rId11"/>
    <p:sldId id="918" r:id="rId12"/>
    <p:sldId id="919" r:id="rId13"/>
    <p:sldId id="942" r:id="rId14"/>
    <p:sldId id="960" r:id="rId15"/>
    <p:sldId id="961" r:id="rId16"/>
    <p:sldId id="962" r:id="rId17"/>
    <p:sldId id="963" r:id="rId18"/>
    <p:sldId id="964" r:id="rId19"/>
    <p:sldId id="950" r:id="rId20"/>
    <p:sldId id="965" r:id="rId21"/>
    <p:sldId id="966" r:id="rId22"/>
    <p:sldId id="967" r:id="rId23"/>
    <p:sldId id="968" r:id="rId24"/>
    <p:sldId id="943" r:id="rId25"/>
    <p:sldId id="947" r:id="rId26"/>
    <p:sldId id="936" r:id="rId27"/>
    <p:sldId id="787" r:id="rId28"/>
    <p:sldId id="948" r:id="rId29"/>
    <p:sldId id="949" r:id="rId30"/>
    <p:sldId id="938" r:id="rId31"/>
    <p:sldId id="939" r:id="rId32"/>
    <p:sldId id="940" r:id="rId33"/>
    <p:sldId id="924" r:id="rId34"/>
    <p:sldId id="925" r:id="rId35"/>
    <p:sldId id="926" r:id="rId36"/>
    <p:sldId id="927" r:id="rId37"/>
    <p:sldId id="987" r:id="rId38"/>
    <p:sldId id="792" r:id="rId39"/>
    <p:sldId id="838" r:id="rId40"/>
    <p:sldId id="839" r:id="rId41"/>
    <p:sldId id="952" r:id="rId42"/>
    <p:sldId id="953" r:id="rId43"/>
    <p:sldId id="951" r:id="rId44"/>
    <p:sldId id="988" r:id="rId45"/>
    <p:sldId id="892" r:id="rId46"/>
    <p:sldId id="910" r:id="rId47"/>
    <p:sldId id="911" r:id="rId48"/>
    <p:sldId id="945" r:id="rId49"/>
    <p:sldId id="946" r:id="rId50"/>
    <p:sldId id="898" r:id="rId51"/>
    <p:sldId id="912" r:id="rId52"/>
    <p:sldId id="913" r:id="rId53"/>
    <p:sldId id="326" r:id="rId54"/>
    <p:sldId id="827" r:id="rId55"/>
    <p:sldId id="826" r:id="rId56"/>
    <p:sldId id="825" r:id="rId57"/>
    <p:sldId id="823" r:id="rId58"/>
    <p:sldId id="914" r:id="rId59"/>
    <p:sldId id="954" r:id="rId60"/>
    <p:sldId id="969" r:id="rId61"/>
    <p:sldId id="970" r:id="rId62"/>
    <p:sldId id="971" r:id="rId63"/>
    <p:sldId id="972" r:id="rId64"/>
    <p:sldId id="982" r:id="rId65"/>
    <p:sldId id="983" r:id="rId66"/>
    <p:sldId id="974" r:id="rId67"/>
    <p:sldId id="975" r:id="rId68"/>
    <p:sldId id="976" r:id="rId69"/>
    <p:sldId id="977" r:id="rId70"/>
    <p:sldId id="979" r:id="rId71"/>
    <p:sldId id="980" r:id="rId72"/>
    <p:sldId id="981" r:id="rId73"/>
    <p:sldId id="985" r:id="rId74"/>
    <p:sldId id="986" r:id="rId75"/>
    <p:sldId id="984" r:id="rId76"/>
    <p:sldId id="928" r:id="rId77"/>
    <p:sldId id="955" r:id="rId78"/>
    <p:sldId id="784" r:id="rId79"/>
    <p:sldId id="755" r:id="rId8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660"/>
  </p:normalViewPr>
  <p:slideViewPr>
    <p:cSldViewPr snapToGrid="0">
      <p:cViewPr varScale="1">
        <p:scale>
          <a:sx n="69" d="100"/>
          <a:sy n="69" d="100"/>
        </p:scale>
        <p:origin x="-79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1" Type="http://schemas.openxmlformats.org/officeDocument/2006/relationships/image" Target="../media/image9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0A3E40-6D76-44B2-9330-1321870E81B0}" type="doc">
      <dgm:prSet loTypeId="urn:microsoft.com/office/officeart/2005/8/layout/default#1" loCatId="list" qsTypeId="urn:microsoft.com/office/officeart/2005/8/quickstyle/3d2#1" qsCatId="3D" csTypeId="urn:microsoft.com/office/officeart/2005/8/colors/accent1_2" csCatId="accent1" phldr="1"/>
      <dgm:spPr/>
      <dgm:t>
        <a:bodyPr/>
        <a:lstStyle/>
        <a:p>
          <a:endParaRPr lang="ru-RU"/>
        </a:p>
      </dgm:t>
    </dgm:pt>
    <dgm:pt modelId="{CFE3C4D3-C0E6-47CF-8D96-C3E5554B027C}">
      <dgm:prSet phldrT="[Текст]" custT="1"/>
      <dgm:spPr>
        <a:solidFill>
          <a:srgbClr val="00B0F0"/>
        </a:solidFill>
      </dgm:spPr>
      <dgm:t>
        <a:bodyPr/>
        <a:lstStyle/>
        <a:p>
          <a:pPr algn="ctr"/>
          <a:r>
            <a:rPr lang="ru-RU" sz="1800" dirty="0" smtClean="0">
              <a:solidFill>
                <a:srgbClr val="FF0000"/>
              </a:solidFill>
              <a:latin typeface="Times New Roman Tj" pitchFamily="18" charset="-52"/>
            </a:rPr>
            <a:t>СТРАТЕГИЯИ РУШДИ ИҚТИСОДИ САБЗ ДАР ҶУМҲУРИИ ТОҶИКИСТОН БАРОИ СОЛҲОИ 2023-2037</a:t>
          </a:r>
          <a:endParaRPr lang="ru-RU" sz="1800" dirty="0">
            <a:solidFill>
              <a:srgbClr val="FF0000"/>
            </a:solidFill>
            <a:latin typeface="Times New Roman Tj" pitchFamily="18" charset="-52"/>
          </a:endParaRPr>
        </a:p>
      </dgm:t>
    </dgm:pt>
    <dgm:pt modelId="{54A6F9B0-E804-47BA-9905-41EECE769522}" type="sibTrans" cxnId="{4870999F-742F-49EF-A036-3D699F2554E8}">
      <dgm:prSet/>
      <dgm:spPr/>
      <dgm:t>
        <a:bodyPr/>
        <a:lstStyle/>
        <a:p>
          <a:pPr algn="ctr"/>
          <a:endParaRPr lang="ru-RU"/>
        </a:p>
      </dgm:t>
    </dgm:pt>
    <dgm:pt modelId="{9CDE38A6-B866-45E3-AD6E-71157E2EC846}" type="parTrans" cxnId="{4870999F-742F-49EF-A036-3D699F2554E8}">
      <dgm:prSet/>
      <dgm:spPr/>
      <dgm:t>
        <a:bodyPr/>
        <a:lstStyle/>
        <a:p>
          <a:pPr algn="ctr"/>
          <a:endParaRPr lang="ru-RU"/>
        </a:p>
      </dgm:t>
    </dgm:pt>
    <dgm:pt modelId="{C1F8CC3F-CAD2-45DF-92EB-CE5477B04D7E}">
      <dgm:prSet custT="1"/>
      <dgm:spPr/>
      <dgm:t>
        <a:bodyPr/>
        <a:lstStyle/>
        <a:p>
          <a:r>
            <a:rPr lang="ru-RU" sz="1800" b="1" dirty="0" err="1" smtClean="0">
              <a:solidFill>
                <a:schemeClr val="tx1"/>
              </a:solidFill>
              <a:latin typeface="Times New Roman Tj" panose="02020603050405020304" pitchFamily="18" charset="-52"/>
            </a:rPr>
            <a:t>Мақсади</a:t>
          </a:r>
          <a:r>
            <a:rPr lang="ru-RU" sz="1800" b="1" dirty="0" smtClean="0">
              <a:solidFill>
                <a:schemeClr val="tx1"/>
              </a:solidFill>
              <a:latin typeface="Times New Roman Tj" panose="02020603050405020304" pitchFamily="18" charset="-52"/>
            </a:rPr>
            <a:t> </a:t>
          </a:r>
          <a:r>
            <a:rPr lang="ru-RU" sz="1800" b="1" dirty="0" err="1" smtClean="0">
              <a:solidFill>
                <a:schemeClr val="tx1"/>
              </a:solidFill>
              <a:latin typeface="Times New Roman Tj" panose="02020603050405020304" pitchFamily="18" charset="-52"/>
            </a:rPr>
            <a:t>Стратегияи</a:t>
          </a:r>
          <a:r>
            <a:rPr lang="ru-RU" sz="1800" b="1" dirty="0" smtClean="0">
              <a:solidFill>
                <a:schemeClr val="tx1"/>
              </a:solidFill>
              <a:latin typeface="Times New Roman Tj" panose="02020603050405020304" pitchFamily="18" charset="-52"/>
            </a:rPr>
            <a:t> </a:t>
          </a:r>
          <a:r>
            <a:rPr lang="ru-RU" sz="1800" b="1" dirty="0" err="1" smtClean="0">
              <a:solidFill>
                <a:schemeClr val="tx1"/>
              </a:solidFill>
              <a:latin typeface="Times New Roman Tj" panose="02020603050405020304" pitchFamily="18" charset="-52"/>
            </a:rPr>
            <a:t>мазкур</a:t>
          </a:r>
          <a:r>
            <a:rPr lang="ru-RU" sz="1800" dirty="0" smtClean="0">
              <a:solidFill>
                <a:schemeClr val="tx1"/>
              </a:solidFill>
              <a:latin typeface="Times New Roman Tj" panose="02020603050405020304" pitchFamily="18" charset="-52"/>
            </a:rPr>
            <a:t> - </a:t>
          </a:r>
          <a:r>
            <a:rPr lang="ru-RU" sz="1800" dirty="0" err="1" smtClean="0">
              <a:solidFill>
                <a:schemeClr val="tx1"/>
              </a:solidFill>
              <a:latin typeface="Times New Roman Tj" panose="02020603050405020304" pitchFamily="18" charset="-52"/>
            </a:rPr>
            <a:t>гузаронидани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ислоҳоти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дастурӣ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таъмини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истифодаи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самараноки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сармояи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табиӣ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ҷалби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сармоягузорӣ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роҳандозии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технологияи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муосиру</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инноватсионӣ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ва</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таҳкими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ҳамкории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байналмилалӣ</a:t>
          </a:r>
          <a:r>
            <a:rPr lang="ru-RU" sz="1800" dirty="0" smtClean="0">
              <a:solidFill>
                <a:schemeClr val="tx1"/>
              </a:solidFill>
              <a:latin typeface="Times New Roman Tj" panose="02020603050405020304" pitchFamily="18" charset="-52"/>
            </a:rPr>
            <a:t> дар </a:t>
          </a:r>
          <a:r>
            <a:rPr lang="ru-RU" sz="1800" dirty="0" err="1" smtClean="0">
              <a:solidFill>
                <a:schemeClr val="tx1"/>
              </a:solidFill>
              <a:latin typeface="Times New Roman Tj" panose="02020603050405020304" pitchFamily="18" charset="-52"/>
            </a:rPr>
            <a:t>самти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иқтисоди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сабз</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мебошад</a:t>
          </a:r>
          <a:r>
            <a:rPr lang="ru-RU" sz="1800" dirty="0" smtClean="0">
              <a:solidFill>
                <a:schemeClr val="tx1"/>
              </a:solidFill>
              <a:latin typeface="Times New Roman Tj" panose="02020603050405020304" pitchFamily="18" charset="-52"/>
            </a:rPr>
            <a:t>.</a:t>
          </a:r>
          <a:endParaRPr lang="ru-RU" sz="1800" dirty="0">
            <a:solidFill>
              <a:schemeClr val="tx1"/>
            </a:solidFill>
            <a:latin typeface="Times New Roman Tj" panose="02020603050405020304" pitchFamily="18" charset="-52"/>
          </a:endParaRPr>
        </a:p>
      </dgm:t>
    </dgm:pt>
    <dgm:pt modelId="{DA6AA18E-01C8-4027-AD61-7CCE9EAE6DD4}" type="parTrans" cxnId="{5B29584A-A834-48EB-9F7E-1D16037E8695}">
      <dgm:prSet/>
      <dgm:spPr/>
      <dgm:t>
        <a:bodyPr/>
        <a:lstStyle/>
        <a:p>
          <a:endParaRPr lang="ru-RU"/>
        </a:p>
      </dgm:t>
    </dgm:pt>
    <dgm:pt modelId="{B7802D45-51AE-416B-9AE0-D41DA5F99E6C}" type="sibTrans" cxnId="{5B29584A-A834-48EB-9F7E-1D16037E8695}">
      <dgm:prSet/>
      <dgm:spPr/>
      <dgm:t>
        <a:bodyPr/>
        <a:lstStyle/>
        <a:p>
          <a:endParaRPr lang="ru-RU"/>
        </a:p>
      </dgm:t>
    </dgm:pt>
    <dgm:pt modelId="{F4193513-64F2-4C87-B81F-A52EFBC5EB46}">
      <dgm:prSet custT="1"/>
      <dgm:spPr/>
      <dgm:t>
        <a:bodyPr/>
        <a:lstStyle/>
        <a:p>
          <a:r>
            <a:rPr lang="ru-RU" sz="2000" b="1" dirty="0" err="1" smtClean="0">
              <a:solidFill>
                <a:schemeClr val="tx1"/>
              </a:solidFill>
              <a:latin typeface="Times New Roman Tj" panose="02020603050405020304" pitchFamily="18" charset="-52"/>
            </a:rPr>
            <a:t>Амалӣ</a:t>
          </a:r>
          <a:r>
            <a:rPr lang="ru-RU" sz="2000" b="1" dirty="0" smtClean="0">
              <a:solidFill>
                <a:schemeClr val="tx1"/>
              </a:solidFill>
              <a:latin typeface="Times New Roman Tj" panose="02020603050405020304" pitchFamily="18" charset="-52"/>
            </a:rPr>
            <a:t> </a:t>
          </a:r>
          <a:r>
            <a:rPr lang="ru-RU" sz="2000" b="1" dirty="0" err="1" smtClean="0">
              <a:solidFill>
                <a:schemeClr val="tx1"/>
              </a:solidFill>
              <a:latin typeface="Times New Roman Tj" panose="02020603050405020304" pitchFamily="18" charset="-52"/>
            </a:rPr>
            <a:t>намудани</a:t>
          </a:r>
          <a:r>
            <a:rPr lang="ru-RU" sz="2000" b="1" dirty="0" smtClean="0">
              <a:solidFill>
                <a:schemeClr val="tx1"/>
              </a:solidFill>
              <a:latin typeface="Times New Roman Tj" panose="02020603050405020304" pitchFamily="18" charset="-52"/>
            </a:rPr>
            <a:t> </a:t>
          </a:r>
          <a:r>
            <a:rPr lang="ru-RU" sz="2000" b="1" dirty="0" err="1" smtClean="0">
              <a:solidFill>
                <a:schemeClr val="tx1"/>
              </a:solidFill>
              <a:latin typeface="Times New Roman Tj" panose="02020603050405020304" pitchFamily="18" charset="-52"/>
            </a:rPr>
            <a:t>Стратегияи</a:t>
          </a:r>
          <a:r>
            <a:rPr lang="ru-RU" sz="2000" b="1"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мазкур</a:t>
          </a:r>
          <a:r>
            <a:rPr lang="ru-RU" sz="2000" dirty="0" smtClean="0">
              <a:solidFill>
                <a:schemeClr val="tx1"/>
              </a:solidFill>
              <a:latin typeface="Times New Roman Tj" panose="02020603050405020304" pitchFamily="18" charset="-52"/>
            </a:rPr>
            <a:t> ба </a:t>
          </a:r>
          <a:r>
            <a:rPr lang="ru-RU" sz="2000" dirty="0" err="1" smtClean="0">
              <a:solidFill>
                <a:schemeClr val="tx1"/>
              </a:solidFill>
              <a:latin typeface="Times New Roman Tj" panose="02020603050405020304" pitchFamily="18" charset="-52"/>
            </a:rPr>
            <a:t>таъмини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рушди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устувор</a:t>
          </a:r>
          <a:r>
            <a:rPr lang="ru-RU" sz="2000" dirty="0" smtClean="0">
              <a:solidFill>
                <a:schemeClr val="tx1"/>
              </a:solidFill>
              <a:latin typeface="Times New Roman Tj" panose="02020603050405020304" pitchFamily="18" charset="-52"/>
            </a:rPr>
            <a:t> дар </a:t>
          </a:r>
          <a:r>
            <a:rPr lang="ru-RU" sz="2000" dirty="0" err="1" smtClean="0">
              <a:solidFill>
                <a:schemeClr val="tx1"/>
              </a:solidFill>
              <a:latin typeface="Times New Roman Tj" panose="02020603050405020304" pitchFamily="18" charset="-52"/>
            </a:rPr>
            <a:t>соҳаҳои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иқтисодиёт</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суботи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иҷтимоӣ</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мувозинати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экологӣ</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ва</a:t>
          </a:r>
          <a:r>
            <a:rPr lang="ru-RU" sz="2000" dirty="0" smtClean="0">
              <a:solidFill>
                <a:schemeClr val="tx1"/>
              </a:solidFill>
              <a:latin typeface="Times New Roman Tj" panose="02020603050405020304" pitchFamily="18" charset="-52"/>
            </a:rPr>
            <a:t> баланд </a:t>
          </a:r>
          <a:r>
            <a:rPr lang="ru-RU" sz="2000" dirty="0" err="1" smtClean="0">
              <a:solidFill>
                <a:schemeClr val="tx1"/>
              </a:solidFill>
              <a:latin typeface="Times New Roman Tj" panose="02020603050405020304" pitchFamily="18" charset="-52"/>
            </a:rPr>
            <a:t>бардоштани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сатҳи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некӯаҳволии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мардуми</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Тоҷикистон</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мусоидат</a:t>
          </a:r>
          <a:r>
            <a:rPr lang="ru-RU" sz="2000" dirty="0" smtClean="0">
              <a:solidFill>
                <a:schemeClr val="tx1"/>
              </a:solidFill>
              <a:latin typeface="Times New Roman Tj" panose="02020603050405020304" pitchFamily="18" charset="-52"/>
            </a:rPr>
            <a:t> </a:t>
          </a:r>
          <a:r>
            <a:rPr lang="ru-RU" sz="2000" dirty="0" err="1" smtClean="0">
              <a:solidFill>
                <a:schemeClr val="tx1"/>
              </a:solidFill>
              <a:latin typeface="Times New Roman Tj" panose="02020603050405020304" pitchFamily="18" charset="-52"/>
            </a:rPr>
            <a:t>менамояд</a:t>
          </a:r>
          <a:r>
            <a:rPr lang="ru-RU" sz="2000" dirty="0" smtClean="0">
              <a:solidFill>
                <a:schemeClr val="tx1"/>
              </a:solidFill>
              <a:latin typeface="Times New Roman Tj" panose="02020603050405020304" pitchFamily="18" charset="-52"/>
            </a:rPr>
            <a:t>.</a:t>
          </a:r>
          <a:endParaRPr lang="ru-RU" sz="2000" dirty="0">
            <a:solidFill>
              <a:schemeClr val="tx1"/>
            </a:solidFill>
            <a:latin typeface="Times New Roman Tj" panose="02020603050405020304" pitchFamily="18" charset="-52"/>
          </a:endParaRPr>
        </a:p>
      </dgm:t>
    </dgm:pt>
    <dgm:pt modelId="{71B3194A-A40D-49B3-8873-2525ACEA528D}" type="parTrans" cxnId="{97E9CEA7-19DB-4C3F-B445-70F1381EBB40}">
      <dgm:prSet/>
      <dgm:spPr/>
      <dgm:t>
        <a:bodyPr/>
        <a:lstStyle/>
        <a:p>
          <a:endParaRPr lang="ru-RU"/>
        </a:p>
      </dgm:t>
    </dgm:pt>
    <dgm:pt modelId="{3EFB56F8-A8B6-4C0C-B85B-9079A46E780D}" type="sibTrans" cxnId="{97E9CEA7-19DB-4C3F-B445-70F1381EBB40}">
      <dgm:prSet/>
      <dgm:spPr/>
      <dgm:t>
        <a:bodyPr/>
        <a:lstStyle/>
        <a:p>
          <a:endParaRPr lang="ru-RU"/>
        </a:p>
      </dgm:t>
    </dgm:pt>
    <dgm:pt modelId="{FABD8FC8-34B2-4CB8-9BC9-E261BB8F1C4B}">
      <dgm:prSet custT="1"/>
      <dgm:spPr/>
      <dgm:t>
        <a:bodyPr/>
        <a:lstStyle/>
        <a:p>
          <a:pPr algn="just"/>
          <a:r>
            <a:rPr lang="ru-RU" sz="1800" dirty="0" err="1" smtClean="0">
              <a:solidFill>
                <a:schemeClr val="tx1"/>
              </a:solidFill>
              <a:latin typeface="Times New Roman Tj" panose="02020603050405020304" pitchFamily="18" charset="-52"/>
            </a:rPr>
            <a:t>Татбиқи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ҳадафу</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вазифаҳои</a:t>
          </a:r>
          <a:r>
            <a:rPr lang="ru-RU" sz="1800" dirty="0" smtClean="0">
              <a:solidFill>
                <a:schemeClr val="tx1"/>
              </a:solidFill>
              <a:latin typeface="Times New Roman Tj" panose="02020603050405020304" pitchFamily="18" charset="-52"/>
            </a:rPr>
            <a:t> Стратегия дар </a:t>
          </a:r>
          <a:r>
            <a:rPr lang="ru-RU" sz="1800" dirty="0" err="1" smtClean="0">
              <a:solidFill>
                <a:schemeClr val="tx1"/>
              </a:solidFill>
              <a:latin typeface="Times New Roman Tj" panose="02020603050405020304" pitchFamily="18" charset="-52"/>
            </a:rPr>
            <a:t>доираи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маблағҳои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буҷети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ҷумҳуриявӣ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институтҳои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молиявӣ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шарикони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рушд</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бахши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хусусӣ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ва</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дигар</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манбаъҳои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маблағгузорӣ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ки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қонунгузории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Ҷумҳурии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Тоҷикистон</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манъ</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накардааст</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таъмин</a:t>
          </a:r>
          <a:r>
            <a:rPr lang="ru-RU" sz="1800" dirty="0" smtClean="0">
              <a:solidFill>
                <a:schemeClr val="tx1"/>
              </a:solidFill>
              <a:latin typeface="Times New Roman Tj" panose="02020603050405020304" pitchFamily="18" charset="-52"/>
            </a:rPr>
            <a:t> карда </a:t>
          </a:r>
          <a:r>
            <a:rPr lang="ru-RU" sz="1800" dirty="0" err="1" smtClean="0">
              <a:solidFill>
                <a:schemeClr val="tx1"/>
              </a:solidFill>
              <a:latin typeface="Times New Roman Tj" panose="02020603050405020304" pitchFamily="18" charset="-52"/>
            </a:rPr>
            <a:t>мешавад</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Ҳаҷми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маблағгузории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Стратегияи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рушди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иқтисоди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сабз</a:t>
          </a:r>
          <a:r>
            <a:rPr lang="ru-RU" sz="1800" dirty="0" smtClean="0">
              <a:solidFill>
                <a:schemeClr val="tx1"/>
              </a:solidFill>
              <a:latin typeface="Times New Roman Tj" panose="02020603050405020304" pitchFamily="18" charset="-52"/>
            </a:rPr>
            <a:t>» дар </a:t>
          </a:r>
          <a:r>
            <a:rPr lang="ru-RU" sz="1800" dirty="0" err="1" smtClean="0">
              <a:solidFill>
                <a:schemeClr val="tx1"/>
              </a:solidFill>
              <a:latin typeface="Times New Roman Tj" panose="02020603050405020304" pitchFamily="18" charset="-52"/>
            </a:rPr>
            <a:t>Ҷумҳурии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Тоҷикистон</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барои</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солҳои</a:t>
          </a:r>
          <a:r>
            <a:rPr lang="ru-RU" sz="1800" dirty="0" smtClean="0">
              <a:solidFill>
                <a:schemeClr val="tx1"/>
              </a:solidFill>
              <a:latin typeface="Times New Roman Tj" panose="02020603050405020304" pitchFamily="18" charset="-52"/>
            </a:rPr>
            <a:t> 2023-2037» 21586,3 млн </a:t>
          </a:r>
          <a:r>
            <a:rPr lang="ru-RU" sz="1800" dirty="0" err="1" smtClean="0">
              <a:solidFill>
                <a:schemeClr val="tx1"/>
              </a:solidFill>
              <a:latin typeface="Times New Roman Tj" panose="02020603050405020304" pitchFamily="18" charset="-52"/>
            </a:rPr>
            <a:t>сомониро</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пешбинӣ</a:t>
          </a:r>
          <a:r>
            <a:rPr lang="ru-RU" sz="1800" dirty="0" smtClean="0">
              <a:solidFill>
                <a:schemeClr val="tx1"/>
              </a:solidFill>
              <a:latin typeface="Times New Roman Tj" panose="02020603050405020304" pitchFamily="18" charset="-52"/>
            </a:rPr>
            <a:t> </a:t>
          </a:r>
          <a:r>
            <a:rPr lang="ru-RU" sz="1800" dirty="0" err="1" smtClean="0">
              <a:solidFill>
                <a:schemeClr val="tx1"/>
              </a:solidFill>
              <a:latin typeface="Times New Roman Tj" panose="02020603050405020304" pitchFamily="18" charset="-52"/>
            </a:rPr>
            <a:t>намудааст</a:t>
          </a:r>
          <a:r>
            <a:rPr lang="ru-RU" sz="1800" dirty="0" smtClean="0">
              <a:solidFill>
                <a:schemeClr val="tx1"/>
              </a:solidFill>
              <a:latin typeface="Times New Roman Tj" panose="02020603050405020304" pitchFamily="18" charset="-52"/>
            </a:rPr>
            <a:t>.</a:t>
          </a:r>
          <a:endParaRPr lang="ru-RU" sz="1800" dirty="0">
            <a:solidFill>
              <a:schemeClr val="tx1"/>
            </a:solidFill>
            <a:latin typeface="Times New Roman Tj" panose="02020603050405020304" pitchFamily="18" charset="-52"/>
          </a:endParaRPr>
        </a:p>
      </dgm:t>
    </dgm:pt>
    <dgm:pt modelId="{531FC718-D64D-4DE3-8621-7CFCD4DC5746}" type="parTrans" cxnId="{7DEDDD20-C2EE-4984-916B-DB330786C41D}">
      <dgm:prSet/>
      <dgm:spPr/>
      <dgm:t>
        <a:bodyPr/>
        <a:lstStyle/>
        <a:p>
          <a:endParaRPr lang="ru-RU"/>
        </a:p>
      </dgm:t>
    </dgm:pt>
    <dgm:pt modelId="{D3836D21-DA9D-421E-8456-6D0F2D8BD1E6}" type="sibTrans" cxnId="{7DEDDD20-C2EE-4984-916B-DB330786C41D}">
      <dgm:prSet/>
      <dgm:spPr/>
      <dgm:t>
        <a:bodyPr/>
        <a:lstStyle/>
        <a:p>
          <a:endParaRPr lang="ru-RU"/>
        </a:p>
      </dgm:t>
    </dgm:pt>
    <dgm:pt modelId="{5D95F44E-9348-42C0-93D8-A430BE1F549F}" type="pres">
      <dgm:prSet presAssocID="{B20A3E40-6D76-44B2-9330-1321870E81B0}" presName="diagram" presStyleCnt="0">
        <dgm:presLayoutVars>
          <dgm:dir/>
          <dgm:resizeHandles val="exact"/>
        </dgm:presLayoutVars>
      </dgm:prSet>
      <dgm:spPr/>
      <dgm:t>
        <a:bodyPr/>
        <a:lstStyle/>
        <a:p>
          <a:endParaRPr lang="ru-RU"/>
        </a:p>
      </dgm:t>
    </dgm:pt>
    <dgm:pt modelId="{0C2B7197-496D-4760-8332-2A72E9C1577E}" type="pres">
      <dgm:prSet presAssocID="{CFE3C4D3-C0E6-47CF-8D96-C3E5554B027C}" presName="node" presStyleLbl="node1" presStyleIdx="0" presStyleCnt="4" custScaleX="213417" custScaleY="27828" custLinFactNeighborX="57209" custLinFactNeighborY="-59865">
        <dgm:presLayoutVars>
          <dgm:bulletEnabled val="1"/>
        </dgm:presLayoutVars>
      </dgm:prSet>
      <dgm:spPr/>
      <dgm:t>
        <a:bodyPr/>
        <a:lstStyle/>
        <a:p>
          <a:endParaRPr lang="ru-RU"/>
        </a:p>
      </dgm:t>
    </dgm:pt>
    <dgm:pt modelId="{1DCD775F-E828-43E8-A83B-82C9FAF5E26E}" type="pres">
      <dgm:prSet presAssocID="{54A6F9B0-E804-47BA-9905-41EECE769522}" presName="sibTrans" presStyleCnt="0"/>
      <dgm:spPr/>
    </dgm:pt>
    <dgm:pt modelId="{3387B27B-1CA2-45C6-8AD3-C82B7925DA2E}" type="pres">
      <dgm:prSet presAssocID="{C1F8CC3F-CAD2-45DF-92EB-CE5477B04D7E}" presName="node" presStyleLbl="node1" presStyleIdx="1" presStyleCnt="4" custScaleX="122283" custScaleY="124863" custLinFactX="-100000" custLinFactNeighborX="-120570" custLinFactNeighborY="28129">
        <dgm:presLayoutVars>
          <dgm:bulletEnabled val="1"/>
        </dgm:presLayoutVars>
      </dgm:prSet>
      <dgm:spPr/>
      <dgm:t>
        <a:bodyPr/>
        <a:lstStyle/>
        <a:p>
          <a:endParaRPr lang="ru-RU"/>
        </a:p>
      </dgm:t>
    </dgm:pt>
    <dgm:pt modelId="{1C1FD833-55C0-465A-9139-E64868DD54E0}" type="pres">
      <dgm:prSet presAssocID="{B7802D45-51AE-416B-9AE0-D41DA5F99E6C}" presName="sibTrans" presStyleCnt="0"/>
      <dgm:spPr/>
    </dgm:pt>
    <dgm:pt modelId="{C06F75F4-2B33-442C-B769-14446D2CED2D}" type="pres">
      <dgm:prSet presAssocID="{F4193513-64F2-4C87-B81F-A52EFBC5EB46}" presName="node" presStyleLbl="node1" presStyleIdx="2" presStyleCnt="4" custScaleX="116937" custScaleY="138698" custLinFactNeighborX="-32517" custLinFactNeighborY="21891">
        <dgm:presLayoutVars>
          <dgm:bulletEnabled val="1"/>
        </dgm:presLayoutVars>
      </dgm:prSet>
      <dgm:spPr/>
      <dgm:t>
        <a:bodyPr/>
        <a:lstStyle/>
        <a:p>
          <a:endParaRPr lang="ru-RU"/>
        </a:p>
      </dgm:t>
    </dgm:pt>
    <dgm:pt modelId="{334363D8-C9DF-49AC-AECE-99D5BFE1C0ED}" type="pres">
      <dgm:prSet presAssocID="{3EFB56F8-A8B6-4C0C-B85B-9079A46E780D}" presName="sibTrans" presStyleCnt="0"/>
      <dgm:spPr/>
    </dgm:pt>
    <dgm:pt modelId="{93616CCC-3C74-496D-8708-A21D4346ABAF}" type="pres">
      <dgm:prSet presAssocID="{FABD8FC8-34B2-4CB8-9BC9-E261BB8F1C4B}" presName="node" presStyleLbl="node1" presStyleIdx="3" presStyleCnt="4" custScaleX="165146" custScaleY="148454" custLinFactY="-15973" custLinFactNeighborX="-4262" custLinFactNeighborY="-100000">
        <dgm:presLayoutVars>
          <dgm:bulletEnabled val="1"/>
        </dgm:presLayoutVars>
      </dgm:prSet>
      <dgm:spPr/>
      <dgm:t>
        <a:bodyPr/>
        <a:lstStyle/>
        <a:p>
          <a:endParaRPr lang="ru-RU"/>
        </a:p>
      </dgm:t>
    </dgm:pt>
  </dgm:ptLst>
  <dgm:cxnLst>
    <dgm:cxn modelId="{E022EA15-31FE-45C0-91EC-5F30FE1784C6}" type="presOf" srcId="{B20A3E40-6D76-44B2-9330-1321870E81B0}" destId="{5D95F44E-9348-42C0-93D8-A430BE1F549F}" srcOrd="0" destOrd="0" presId="urn:microsoft.com/office/officeart/2005/8/layout/default#1"/>
    <dgm:cxn modelId="{97E9CEA7-19DB-4C3F-B445-70F1381EBB40}" srcId="{B20A3E40-6D76-44B2-9330-1321870E81B0}" destId="{F4193513-64F2-4C87-B81F-A52EFBC5EB46}" srcOrd="2" destOrd="0" parTransId="{71B3194A-A40D-49B3-8873-2525ACEA528D}" sibTransId="{3EFB56F8-A8B6-4C0C-B85B-9079A46E780D}"/>
    <dgm:cxn modelId="{4870999F-742F-49EF-A036-3D699F2554E8}" srcId="{B20A3E40-6D76-44B2-9330-1321870E81B0}" destId="{CFE3C4D3-C0E6-47CF-8D96-C3E5554B027C}" srcOrd="0" destOrd="0" parTransId="{9CDE38A6-B866-45E3-AD6E-71157E2EC846}" sibTransId="{54A6F9B0-E804-47BA-9905-41EECE769522}"/>
    <dgm:cxn modelId="{1FBA7244-D848-4EED-A172-0CC0EA4874FC}" type="presOf" srcId="{C1F8CC3F-CAD2-45DF-92EB-CE5477B04D7E}" destId="{3387B27B-1CA2-45C6-8AD3-C82B7925DA2E}" srcOrd="0" destOrd="0" presId="urn:microsoft.com/office/officeart/2005/8/layout/default#1"/>
    <dgm:cxn modelId="{A1ED1929-E95C-457A-983E-4B8D0BBA0FD6}" type="presOf" srcId="{FABD8FC8-34B2-4CB8-9BC9-E261BB8F1C4B}" destId="{93616CCC-3C74-496D-8708-A21D4346ABAF}" srcOrd="0" destOrd="0" presId="urn:microsoft.com/office/officeart/2005/8/layout/default#1"/>
    <dgm:cxn modelId="{5B29584A-A834-48EB-9F7E-1D16037E8695}" srcId="{B20A3E40-6D76-44B2-9330-1321870E81B0}" destId="{C1F8CC3F-CAD2-45DF-92EB-CE5477B04D7E}" srcOrd="1" destOrd="0" parTransId="{DA6AA18E-01C8-4027-AD61-7CCE9EAE6DD4}" sibTransId="{B7802D45-51AE-416B-9AE0-D41DA5F99E6C}"/>
    <dgm:cxn modelId="{7DEDDD20-C2EE-4984-916B-DB330786C41D}" srcId="{B20A3E40-6D76-44B2-9330-1321870E81B0}" destId="{FABD8FC8-34B2-4CB8-9BC9-E261BB8F1C4B}" srcOrd="3" destOrd="0" parTransId="{531FC718-D64D-4DE3-8621-7CFCD4DC5746}" sibTransId="{D3836D21-DA9D-421E-8456-6D0F2D8BD1E6}"/>
    <dgm:cxn modelId="{05094F5C-73C9-474D-A629-F51ED06EFEDD}" type="presOf" srcId="{F4193513-64F2-4C87-B81F-A52EFBC5EB46}" destId="{C06F75F4-2B33-442C-B769-14446D2CED2D}" srcOrd="0" destOrd="0" presId="urn:microsoft.com/office/officeart/2005/8/layout/default#1"/>
    <dgm:cxn modelId="{1995C316-E2C0-4EDA-925A-DB00B6B90D09}" type="presOf" srcId="{CFE3C4D3-C0E6-47CF-8D96-C3E5554B027C}" destId="{0C2B7197-496D-4760-8332-2A72E9C1577E}" srcOrd="0" destOrd="0" presId="urn:microsoft.com/office/officeart/2005/8/layout/default#1"/>
    <dgm:cxn modelId="{2D3E8DA3-F866-4E8B-A788-0A30BB4C4B27}" type="presParOf" srcId="{5D95F44E-9348-42C0-93D8-A430BE1F549F}" destId="{0C2B7197-496D-4760-8332-2A72E9C1577E}" srcOrd="0" destOrd="0" presId="urn:microsoft.com/office/officeart/2005/8/layout/default#1"/>
    <dgm:cxn modelId="{AA939763-7DE2-49FF-BA37-A2F13FA1B253}" type="presParOf" srcId="{5D95F44E-9348-42C0-93D8-A430BE1F549F}" destId="{1DCD775F-E828-43E8-A83B-82C9FAF5E26E}" srcOrd="1" destOrd="0" presId="urn:microsoft.com/office/officeart/2005/8/layout/default#1"/>
    <dgm:cxn modelId="{09FC35D4-5710-4DE1-81DC-F6FA80BECFDE}" type="presParOf" srcId="{5D95F44E-9348-42C0-93D8-A430BE1F549F}" destId="{3387B27B-1CA2-45C6-8AD3-C82B7925DA2E}" srcOrd="2" destOrd="0" presId="urn:microsoft.com/office/officeart/2005/8/layout/default#1"/>
    <dgm:cxn modelId="{F0B10E4F-F3C0-4C8F-8D36-F9FCECA53C56}" type="presParOf" srcId="{5D95F44E-9348-42C0-93D8-A430BE1F549F}" destId="{1C1FD833-55C0-465A-9139-E64868DD54E0}" srcOrd="3" destOrd="0" presId="urn:microsoft.com/office/officeart/2005/8/layout/default#1"/>
    <dgm:cxn modelId="{E0224F5D-A98A-4987-B145-C48B4397FC1F}" type="presParOf" srcId="{5D95F44E-9348-42C0-93D8-A430BE1F549F}" destId="{C06F75F4-2B33-442C-B769-14446D2CED2D}" srcOrd="4" destOrd="0" presId="urn:microsoft.com/office/officeart/2005/8/layout/default#1"/>
    <dgm:cxn modelId="{DA8023EF-D15D-4CAD-AF60-573C0B8FBC15}" type="presParOf" srcId="{5D95F44E-9348-42C0-93D8-A430BE1F549F}" destId="{334363D8-C9DF-49AC-AECE-99D5BFE1C0ED}" srcOrd="5" destOrd="0" presId="urn:microsoft.com/office/officeart/2005/8/layout/default#1"/>
    <dgm:cxn modelId="{18FF55AA-F72F-485B-84BE-825437A1F43C}" type="presParOf" srcId="{5D95F44E-9348-42C0-93D8-A430BE1F549F}" destId="{93616CCC-3C74-496D-8708-A21D4346ABAF}" srcOrd="6"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A3E40-6D76-44B2-9330-1321870E81B0}" type="doc">
      <dgm:prSet loTypeId="urn:microsoft.com/office/officeart/2005/8/layout/default#1" loCatId="list" qsTypeId="urn:microsoft.com/office/officeart/2005/8/quickstyle/3d2#1" qsCatId="3D" csTypeId="urn:microsoft.com/office/officeart/2005/8/colors/accent1_2" csCatId="accent1" phldr="1"/>
      <dgm:spPr/>
      <dgm:t>
        <a:bodyPr/>
        <a:lstStyle/>
        <a:p>
          <a:endParaRPr lang="ru-RU"/>
        </a:p>
      </dgm:t>
    </dgm:pt>
    <dgm:pt modelId="{630DC424-05B2-4C3D-A036-FA066B47E565}">
      <dgm:prSet phldrT="[Текст]"/>
      <dgm:spPr>
        <a:solidFill>
          <a:srgbClr val="FF0000"/>
        </a:solidFill>
      </dgm:spPr>
      <dgm:t>
        <a:bodyPr/>
        <a:lstStyle/>
        <a:p>
          <a:pPr algn="ctr"/>
          <a:r>
            <a:rPr lang="ru-RU" dirty="0">
              <a:latin typeface="Times New Roman Tj" pitchFamily="18" charset="-52"/>
            </a:rPr>
            <a:t>БМР</a:t>
          </a:r>
          <a:endParaRPr lang="en-US" dirty="0"/>
        </a:p>
        <a:p>
          <a:pPr algn="ctr"/>
          <a:r>
            <a:rPr lang="ru-RU" dirty="0">
              <a:latin typeface="Times New Roman Tj" pitchFamily="18" charset="-52"/>
            </a:rPr>
            <a:t>2016-2020</a:t>
          </a:r>
        </a:p>
      </dgm:t>
    </dgm:pt>
    <dgm:pt modelId="{792A9AF6-AD9F-412B-8743-731B19E37C12}" type="sibTrans" cxnId="{1A0EB35B-138F-4D6D-A31A-B591673F4C58}">
      <dgm:prSet/>
      <dgm:spPr/>
      <dgm:t>
        <a:bodyPr/>
        <a:lstStyle/>
        <a:p>
          <a:pPr algn="ctr"/>
          <a:endParaRPr lang="ru-RU"/>
        </a:p>
      </dgm:t>
    </dgm:pt>
    <dgm:pt modelId="{2DE66998-14BF-4E43-94A2-8F031D8F8B1E}" type="parTrans" cxnId="{1A0EB35B-138F-4D6D-A31A-B591673F4C58}">
      <dgm:prSet/>
      <dgm:spPr/>
      <dgm:t>
        <a:bodyPr/>
        <a:lstStyle/>
        <a:p>
          <a:pPr algn="ctr"/>
          <a:endParaRPr lang="ru-RU"/>
        </a:p>
      </dgm:t>
    </dgm:pt>
    <dgm:pt modelId="{6FC68ECE-1523-4DA3-B5CA-60A970610F3B}">
      <dgm:prSet phldrT="[Текст]"/>
      <dgm:spPr>
        <a:solidFill>
          <a:srgbClr val="FF0000"/>
        </a:solidFill>
      </dgm:spPr>
      <dgm:t>
        <a:bodyPr/>
        <a:lstStyle/>
        <a:p>
          <a:pPr algn="ctr"/>
          <a:r>
            <a:rPr lang="ru-RU" dirty="0">
              <a:latin typeface="Times New Roman Tj" pitchFamily="18" charset="-52"/>
            </a:rPr>
            <a:t>БМР</a:t>
          </a:r>
          <a:endParaRPr lang="en-US" dirty="0"/>
        </a:p>
        <a:p>
          <a:pPr algn="ctr"/>
          <a:r>
            <a:rPr lang="ru-RU" dirty="0">
              <a:latin typeface="Times New Roman Tj" pitchFamily="18" charset="-52"/>
            </a:rPr>
            <a:t>2021-2025</a:t>
          </a:r>
        </a:p>
      </dgm:t>
    </dgm:pt>
    <dgm:pt modelId="{648AB488-926B-4657-868D-B31894AD63A2}" type="sibTrans" cxnId="{51713D1D-F5EC-4517-8D51-B9C4F9063284}">
      <dgm:prSet/>
      <dgm:spPr/>
      <dgm:t>
        <a:bodyPr/>
        <a:lstStyle/>
        <a:p>
          <a:pPr algn="ctr"/>
          <a:endParaRPr lang="ru-RU"/>
        </a:p>
      </dgm:t>
    </dgm:pt>
    <dgm:pt modelId="{FAEC5B37-8C1C-4256-985B-3C97DFAD5B65}" type="parTrans" cxnId="{51713D1D-F5EC-4517-8D51-B9C4F9063284}">
      <dgm:prSet/>
      <dgm:spPr/>
      <dgm:t>
        <a:bodyPr/>
        <a:lstStyle/>
        <a:p>
          <a:pPr algn="ctr"/>
          <a:endParaRPr lang="ru-RU"/>
        </a:p>
      </dgm:t>
    </dgm:pt>
    <dgm:pt modelId="{CFE3C4D3-C0E6-47CF-8D96-C3E5554B027C}">
      <dgm:prSet phldrT="[Текст]"/>
      <dgm:spPr>
        <a:solidFill>
          <a:srgbClr val="00B0F0"/>
        </a:solidFill>
      </dgm:spPr>
      <dgm:t>
        <a:bodyPr/>
        <a:lstStyle/>
        <a:p>
          <a:pPr algn="ctr"/>
          <a:r>
            <a:rPr lang="ru-RU" dirty="0">
              <a:latin typeface="Times New Roman Tj" pitchFamily="18" charset="-52"/>
            </a:rPr>
            <a:t>СМР-2030</a:t>
          </a:r>
        </a:p>
      </dgm:t>
    </dgm:pt>
    <dgm:pt modelId="{54A6F9B0-E804-47BA-9905-41EECE769522}" type="sibTrans" cxnId="{4870999F-742F-49EF-A036-3D699F2554E8}">
      <dgm:prSet/>
      <dgm:spPr/>
      <dgm:t>
        <a:bodyPr/>
        <a:lstStyle/>
        <a:p>
          <a:pPr algn="ctr"/>
          <a:endParaRPr lang="ru-RU"/>
        </a:p>
      </dgm:t>
    </dgm:pt>
    <dgm:pt modelId="{9CDE38A6-B866-45E3-AD6E-71157E2EC846}" type="parTrans" cxnId="{4870999F-742F-49EF-A036-3D699F2554E8}">
      <dgm:prSet/>
      <dgm:spPr/>
      <dgm:t>
        <a:bodyPr/>
        <a:lstStyle/>
        <a:p>
          <a:pPr algn="ctr"/>
          <a:endParaRPr lang="ru-RU"/>
        </a:p>
      </dgm:t>
    </dgm:pt>
    <dgm:pt modelId="{7961D980-0E49-46BC-A913-ABBCCAEE493F}">
      <dgm:prSet phldrT="[Текст]"/>
      <dgm:spPr>
        <a:solidFill>
          <a:srgbClr val="FF0000"/>
        </a:solidFill>
      </dgm:spPr>
      <dgm:t>
        <a:bodyPr/>
        <a:lstStyle/>
        <a:p>
          <a:pPr algn="ctr"/>
          <a:r>
            <a:rPr lang="ru-RU" dirty="0">
              <a:latin typeface="Times New Roman Tj" pitchFamily="18" charset="-52"/>
            </a:rPr>
            <a:t>БМР</a:t>
          </a:r>
          <a:endParaRPr lang="en-US" dirty="0"/>
        </a:p>
        <a:p>
          <a:pPr algn="ctr"/>
          <a:r>
            <a:rPr lang="ru-RU" dirty="0">
              <a:latin typeface="Times New Roman Tj" pitchFamily="18" charset="-52"/>
            </a:rPr>
            <a:t>2026-2030</a:t>
          </a:r>
        </a:p>
      </dgm:t>
    </dgm:pt>
    <dgm:pt modelId="{2F4FF9A2-53A0-40F5-B460-ED13C07C8DF4}" type="sibTrans" cxnId="{526138CE-1CA2-42C1-9762-96CE7E704329}">
      <dgm:prSet/>
      <dgm:spPr/>
      <dgm:t>
        <a:bodyPr/>
        <a:lstStyle/>
        <a:p>
          <a:pPr algn="ctr"/>
          <a:endParaRPr lang="ru-RU"/>
        </a:p>
      </dgm:t>
    </dgm:pt>
    <dgm:pt modelId="{80673C03-6784-4E03-9872-BFB5EA819ABA}" type="parTrans" cxnId="{526138CE-1CA2-42C1-9762-96CE7E704329}">
      <dgm:prSet/>
      <dgm:spPr/>
      <dgm:t>
        <a:bodyPr/>
        <a:lstStyle/>
        <a:p>
          <a:pPr algn="ctr"/>
          <a:endParaRPr lang="ru-RU"/>
        </a:p>
      </dgm:t>
    </dgm:pt>
    <dgm:pt modelId="{9EF8157B-C54B-4BED-96E6-5545CBEA6A1B}">
      <dgm:prSet phldrT="[Текст]"/>
      <dgm:spPr>
        <a:solidFill>
          <a:srgbClr val="00B050"/>
        </a:solidFill>
      </dgm:spPr>
      <dgm:t>
        <a:bodyPr/>
        <a:lstStyle/>
        <a:p>
          <a:pPr algn="ctr"/>
          <a:r>
            <a:rPr lang="ru-RU" b="1" dirty="0">
              <a:latin typeface="Times New Roman Tj" pitchFamily="18" charset="-52"/>
            </a:rPr>
            <a:t>ЊРУ</a:t>
          </a:r>
          <a:endParaRPr lang="ru-RU" dirty="0"/>
        </a:p>
      </dgm:t>
    </dgm:pt>
    <dgm:pt modelId="{F60ECC9D-0997-4797-B42A-1F2B5D8902EA}" type="sibTrans" cxnId="{E185E837-9175-4AAA-AB0A-D19DE9FB77D2}">
      <dgm:prSet/>
      <dgm:spPr/>
      <dgm:t>
        <a:bodyPr/>
        <a:lstStyle/>
        <a:p>
          <a:pPr algn="ctr"/>
          <a:endParaRPr lang="ru-RU"/>
        </a:p>
      </dgm:t>
    </dgm:pt>
    <dgm:pt modelId="{A83C7172-99F6-4AE9-B2A9-9205002D4364}" type="parTrans" cxnId="{E185E837-9175-4AAA-AB0A-D19DE9FB77D2}">
      <dgm:prSet/>
      <dgm:spPr/>
      <dgm:t>
        <a:bodyPr/>
        <a:lstStyle/>
        <a:p>
          <a:pPr algn="ctr"/>
          <a:endParaRPr lang="ru-RU"/>
        </a:p>
      </dgm:t>
    </dgm:pt>
    <dgm:pt modelId="{C25FFBA4-7667-4FB3-A860-34CB1DEEBFBA}">
      <dgm:prSet/>
      <dgm:spPr>
        <a:solidFill>
          <a:schemeClr val="accent5">
            <a:lumMod val="75000"/>
          </a:schemeClr>
        </a:solidFill>
      </dgm:spPr>
      <dgm:t>
        <a:bodyPr/>
        <a:lstStyle/>
        <a:p>
          <a:pPr algn="ctr"/>
          <a:r>
            <a:rPr lang="ru-RU" dirty="0">
              <a:latin typeface="Times New Roman Tj" pitchFamily="18" charset="-52"/>
            </a:rPr>
            <a:t>Стратегия </a:t>
          </a:r>
          <a:r>
            <a:rPr lang="ru-RU" dirty="0" err="1">
              <a:latin typeface="Times New Roman Tj" pitchFamily="18" charset="-52"/>
            </a:rPr>
            <a:t>ва</a:t>
          </a:r>
          <a:r>
            <a:rPr lang="ru-RU" dirty="0">
              <a:latin typeface="Times New Roman Tj" pitchFamily="18" charset="-52"/>
            </a:rPr>
            <a:t> </a:t>
          </a:r>
          <a:r>
            <a:rPr lang="ru-RU" dirty="0" err="1" smtClean="0">
              <a:latin typeface="Times New Roman Tj" pitchFamily="18" charset="-52"/>
            </a:rPr>
            <a:t>барнома</a:t>
          </a:r>
          <a:r>
            <a:rPr lang="tg-Cyrl-TJ" dirty="0" smtClean="0">
              <a:latin typeface="Times New Roman Tj" pitchFamily="18" charset="-52"/>
            </a:rPr>
            <a:t>ҳ</a:t>
          </a:r>
          <a:r>
            <a:rPr lang="ru-RU" dirty="0" err="1" smtClean="0">
              <a:latin typeface="Times New Roman Tj" pitchFamily="18" charset="-52"/>
            </a:rPr>
            <a:t>ои</a:t>
          </a:r>
          <a:r>
            <a:rPr lang="ru-RU" dirty="0" smtClean="0">
              <a:latin typeface="Times New Roman Tj" pitchFamily="18" charset="-52"/>
            </a:rPr>
            <a:t> </a:t>
          </a:r>
          <a:r>
            <a:rPr lang="ru-RU" dirty="0" err="1" smtClean="0">
              <a:latin typeface="Times New Roman Tj" pitchFamily="18" charset="-52"/>
            </a:rPr>
            <a:t>соҳавӣ</a:t>
          </a:r>
          <a:endParaRPr lang="ru-RU" dirty="0">
            <a:latin typeface="Times New Roman Tj" pitchFamily="18" charset="-52"/>
          </a:endParaRPr>
        </a:p>
      </dgm:t>
    </dgm:pt>
    <dgm:pt modelId="{FBC84F0A-40AB-43D6-A775-3496BF5E0102}" type="parTrans" cxnId="{4B6E6C0D-CD15-4F89-A4D7-9128017A397A}">
      <dgm:prSet/>
      <dgm:spPr/>
      <dgm:t>
        <a:bodyPr/>
        <a:lstStyle/>
        <a:p>
          <a:pPr algn="ctr"/>
          <a:endParaRPr lang="ru-RU"/>
        </a:p>
      </dgm:t>
    </dgm:pt>
    <dgm:pt modelId="{16857D59-846B-4AB1-9036-1B49F632BCE8}" type="sibTrans" cxnId="{4B6E6C0D-CD15-4F89-A4D7-9128017A397A}">
      <dgm:prSet/>
      <dgm:spPr/>
      <dgm:t>
        <a:bodyPr/>
        <a:lstStyle/>
        <a:p>
          <a:pPr algn="ctr"/>
          <a:endParaRPr lang="ru-RU"/>
        </a:p>
      </dgm:t>
    </dgm:pt>
    <dgm:pt modelId="{D69033EC-FD87-4FA4-85FF-24F9CDC46BEB}">
      <dgm:prSet/>
      <dgm:spPr>
        <a:solidFill>
          <a:schemeClr val="accent5">
            <a:lumMod val="75000"/>
          </a:schemeClr>
        </a:solidFill>
      </dgm:spPr>
      <dgm:t>
        <a:bodyPr/>
        <a:lstStyle/>
        <a:p>
          <a:pPr algn="ctr"/>
          <a:r>
            <a:rPr lang="ru-RU" dirty="0" err="1" smtClean="0">
              <a:latin typeface="Times New Roman Tj" pitchFamily="18" charset="-52"/>
            </a:rPr>
            <a:t>Барномаҳои</a:t>
          </a:r>
          <a:r>
            <a:rPr lang="ru-RU" dirty="0" smtClean="0">
              <a:latin typeface="Times New Roman Tj" pitchFamily="18" charset="-52"/>
            </a:rPr>
            <a:t> </a:t>
          </a:r>
          <a:r>
            <a:rPr lang="ru-RU" dirty="0" err="1">
              <a:latin typeface="Times New Roman Tj" pitchFamily="18" charset="-52"/>
            </a:rPr>
            <a:t>рушди</a:t>
          </a:r>
          <a:r>
            <a:rPr lang="ru-RU" dirty="0">
              <a:latin typeface="Times New Roman Tj" pitchFamily="18" charset="-52"/>
            </a:rPr>
            <a:t> </a:t>
          </a:r>
          <a:r>
            <a:rPr lang="ru-RU" dirty="0" err="1" smtClean="0">
              <a:latin typeface="Times New Roman Tj" pitchFamily="18" charset="-52"/>
            </a:rPr>
            <a:t>шаҳру</a:t>
          </a:r>
          <a:r>
            <a:rPr lang="ru-RU" dirty="0" smtClean="0">
              <a:latin typeface="Times New Roman Tj" pitchFamily="18" charset="-52"/>
            </a:rPr>
            <a:t> </a:t>
          </a:r>
          <a:r>
            <a:rPr lang="ru-RU" dirty="0" err="1" smtClean="0">
              <a:latin typeface="Times New Roman Tj" pitchFamily="18" charset="-52"/>
            </a:rPr>
            <a:t>ноҳияҳо</a:t>
          </a:r>
          <a:r>
            <a:rPr lang="ru-RU" dirty="0" smtClean="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smtClean="0">
              <a:latin typeface="Times New Roman Tj" pitchFamily="18" charset="-52"/>
            </a:rPr>
            <a:t>нақшаҳои</a:t>
          </a:r>
          <a:r>
            <a:rPr lang="ru-RU" dirty="0" smtClean="0">
              <a:latin typeface="Times New Roman Tj" pitchFamily="18" charset="-52"/>
            </a:rPr>
            <a:t> </a:t>
          </a:r>
          <a:r>
            <a:rPr lang="ru-RU" dirty="0" err="1">
              <a:latin typeface="Times New Roman Tj" pitchFamily="18" charset="-52"/>
            </a:rPr>
            <a:t>рушди</a:t>
          </a:r>
          <a:r>
            <a:rPr lang="ru-RU" dirty="0">
              <a:latin typeface="Times New Roman Tj" pitchFamily="18" charset="-52"/>
            </a:rPr>
            <a:t> </a:t>
          </a:r>
          <a:r>
            <a:rPr lang="ru-RU" dirty="0" err="1" smtClean="0">
              <a:latin typeface="Times New Roman Tj" pitchFamily="18" charset="-52"/>
            </a:rPr>
            <a:t>ҷамоатҳо</a:t>
          </a:r>
          <a:r>
            <a:rPr lang="ru-RU" dirty="0" smtClean="0">
              <a:latin typeface="Times New Roman Tj" pitchFamily="18" charset="-52"/>
            </a:rPr>
            <a:t> </a:t>
          </a:r>
          <a:endParaRPr lang="ru-RU" dirty="0">
            <a:latin typeface="Times New Roman Tj" pitchFamily="18" charset="-52"/>
          </a:endParaRPr>
        </a:p>
      </dgm:t>
    </dgm:pt>
    <dgm:pt modelId="{F2335B11-9ABB-482B-835C-FD8B6251151E}" type="parTrans" cxnId="{A4C5D699-3110-45D0-B12B-2DA59A5A1796}">
      <dgm:prSet/>
      <dgm:spPr/>
      <dgm:t>
        <a:bodyPr/>
        <a:lstStyle/>
        <a:p>
          <a:pPr algn="ctr"/>
          <a:endParaRPr lang="ru-RU"/>
        </a:p>
      </dgm:t>
    </dgm:pt>
    <dgm:pt modelId="{88456FEB-DCCF-46AA-8065-F4EBA7E174B4}" type="sibTrans" cxnId="{A4C5D699-3110-45D0-B12B-2DA59A5A1796}">
      <dgm:prSet/>
      <dgm:spPr/>
      <dgm:t>
        <a:bodyPr/>
        <a:lstStyle/>
        <a:p>
          <a:pPr algn="ctr"/>
          <a:endParaRPr lang="ru-RU"/>
        </a:p>
      </dgm:t>
    </dgm:pt>
    <dgm:pt modelId="{5D95F44E-9348-42C0-93D8-A430BE1F549F}" type="pres">
      <dgm:prSet presAssocID="{B20A3E40-6D76-44B2-9330-1321870E81B0}" presName="diagram" presStyleCnt="0">
        <dgm:presLayoutVars>
          <dgm:dir/>
          <dgm:resizeHandles val="exact"/>
        </dgm:presLayoutVars>
      </dgm:prSet>
      <dgm:spPr/>
      <dgm:t>
        <a:bodyPr/>
        <a:lstStyle/>
        <a:p>
          <a:endParaRPr lang="ru-RU"/>
        </a:p>
      </dgm:t>
    </dgm:pt>
    <dgm:pt modelId="{3FDDE4BC-274C-4E0E-BE1B-F603DD89AEC1}" type="pres">
      <dgm:prSet presAssocID="{9EF8157B-C54B-4BED-96E6-5545CBEA6A1B}" presName="node" presStyleLbl="node1" presStyleIdx="0" presStyleCnt="7" custScaleX="23847" custScaleY="12215" custLinFactNeighborX="29965" custLinFactNeighborY="-6564">
        <dgm:presLayoutVars>
          <dgm:bulletEnabled val="1"/>
        </dgm:presLayoutVars>
      </dgm:prSet>
      <dgm:spPr/>
      <dgm:t>
        <a:bodyPr/>
        <a:lstStyle/>
        <a:p>
          <a:endParaRPr lang="ru-RU"/>
        </a:p>
      </dgm:t>
    </dgm:pt>
    <dgm:pt modelId="{264F306A-A3BF-4734-953A-A8B0CD2224AE}" type="pres">
      <dgm:prSet presAssocID="{F60ECC9D-0997-4797-B42A-1F2B5D8902EA}" presName="sibTrans" presStyleCnt="0"/>
      <dgm:spPr/>
    </dgm:pt>
    <dgm:pt modelId="{A79A210C-182C-48E9-89DF-5920758C0D40}" type="pres">
      <dgm:prSet presAssocID="{7961D980-0E49-46BC-A913-ABBCCAEE493F}" presName="node" presStyleLbl="node1" presStyleIdx="1" presStyleCnt="7" custScaleX="19284" custScaleY="17900" custLinFactNeighborX="29024" custLinFactNeighborY="41748">
        <dgm:presLayoutVars>
          <dgm:bulletEnabled val="1"/>
        </dgm:presLayoutVars>
      </dgm:prSet>
      <dgm:spPr/>
      <dgm:t>
        <a:bodyPr/>
        <a:lstStyle/>
        <a:p>
          <a:endParaRPr lang="ru-RU"/>
        </a:p>
      </dgm:t>
    </dgm:pt>
    <dgm:pt modelId="{E974BDB5-4F08-40FF-A7D4-EF3F66C79E90}" type="pres">
      <dgm:prSet presAssocID="{2F4FF9A2-53A0-40F5-B460-ED13C07C8DF4}" presName="sibTrans" presStyleCnt="0"/>
      <dgm:spPr/>
    </dgm:pt>
    <dgm:pt modelId="{5E5EB9E7-BAC7-4B94-8672-42D172AE115D}" type="pres">
      <dgm:prSet presAssocID="{C25FFBA4-7667-4FB3-A860-34CB1DEEBFBA}" presName="node" presStyleLbl="node1" presStyleIdx="2" presStyleCnt="7" custScaleX="29924" custScaleY="25314" custLinFactNeighborX="-64671" custLinFactNeighborY="75898">
        <dgm:presLayoutVars>
          <dgm:bulletEnabled val="1"/>
        </dgm:presLayoutVars>
      </dgm:prSet>
      <dgm:spPr/>
      <dgm:t>
        <a:bodyPr/>
        <a:lstStyle/>
        <a:p>
          <a:endParaRPr lang="ru-RU"/>
        </a:p>
      </dgm:t>
    </dgm:pt>
    <dgm:pt modelId="{06E36F3B-0206-44F0-81E5-40706D48AD71}" type="pres">
      <dgm:prSet presAssocID="{16857D59-846B-4AB1-9036-1B49F632BCE8}" presName="sibTrans" presStyleCnt="0"/>
      <dgm:spPr/>
    </dgm:pt>
    <dgm:pt modelId="{8A09D936-FE60-4106-BF4E-700826F401C2}" type="pres">
      <dgm:prSet presAssocID="{D69033EC-FD87-4FA4-85FF-24F9CDC46BEB}" presName="node" presStyleLbl="node1" presStyleIdx="3" presStyleCnt="7" custScaleX="31114" custScaleY="24834" custLinFactNeighborX="55313" custLinFactNeighborY="34833">
        <dgm:presLayoutVars>
          <dgm:bulletEnabled val="1"/>
        </dgm:presLayoutVars>
      </dgm:prSet>
      <dgm:spPr/>
      <dgm:t>
        <a:bodyPr/>
        <a:lstStyle/>
        <a:p>
          <a:endParaRPr lang="ru-RU"/>
        </a:p>
      </dgm:t>
    </dgm:pt>
    <dgm:pt modelId="{22A50AE5-31A9-4EF5-9510-00DFBBD27E32}" type="pres">
      <dgm:prSet presAssocID="{88456FEB-DCCF-46AA-8065-F4EBA7E174B4}" presName="sibTrans" presStyleCnt="0"/>
      <dgm:spPr/>
    </dgm:pt>
    <dgm:pt modelId="{0C2B7197-496D-4760-8332-2A72E9C1577E}" type="pres">
      <dgm:prSet presAssocID="{CFE3C4D3-C0E6-47CF-8D96-C3E5554B027C}" presName="node" presStyleLbl="node1" presStyleIdx="4" presStyleCnt="7" custScaleX="22093" custScaleY="13915" custLinFactNeighborX="-9018" custLinFactNeighborY="-26755">
        <dgm:presLayoutVars>
          <dgm:bulletEnabled val="1"/>
        </dgm:presLayoutVars>
      </dgm:prSet>
      <dgm:spPr/>
      <dgm:t>
        <a:bodyPr/>
        <a:lstStyle/>
        <a:p>
          <a:endParaRPr lang="ru-RU"/>
        </a:p>
      </dgm:t>
    </dgm:pt>
    <dgm:pt modelId="{1DCD775F-E828-43E8-A83B-82C9FAF5E26E}" type="pres">
      <dgm:prSet presAssocID="{54A6F9B0-E804-47BA-9905-41EECE769522}" presName="sibTrans" presStyleCnt="0"/>
      <dgm:spPr/>
    </dgm:pt>
    <dgm:pt modelId="{A55F0BB1-42F9-4235-A7A3-642F63EC7291}" type="pres">
      <dgm:prSet presAssocID="{6FC68ECE-1523-4DA3-B5CA-60A970610F3B}" presName="node" presStyleLbl="node1" presStyleIdx="5" presStyleCnt="7" custAng="0" custScaleX="22729" custScaleY="18739" custLinFactNeighborX="-40621" custLinFactNeighborY="-1175">
        <dgm:presLayoutVars>
          <dgm:bulletEnabled val="1"/>
        </dgm:presLayoutVars>
      </dgm:prSet>
      <dgm:spPr/>
      <dgm:t>
        <a:bodyPr/>
        <a:lstStyle/>
        <a:p>
          <a:endParaRPr lang="ru-RU"/>
        </a:p>
      </dgm:t>
    </dgm:pt>
    <dgm:pt modelId="{A06BE217-C9E3-4D5F-9467-57BC918EE4C1}" type="pres">
      <dgm:prSet presAssocID="{648AB488-926B-4657-868D-B31894AD63A2}" presName="sibTrans" presStyleCnt="0"/>
      <dgm:spPr/>
    </dgm:pt>
    <dgm:pt modelId="{41A01A85-5251-4CFF-8067-B0ABFDAB2414}" type="pres">
      <dgm:prSet presAssocID="{630DC424-05B2-4C3D-A036-FA066B47E565}" presName="node" presStyleLbl="node1" presStyleIdx="6" presStyleCnt="7" custScaleX="21328" custScaleY="17138" custLinFactNeighborX="-34520" custLinFactNeighborY="-38026">
        <dgm:presLayoutVars>
          <dgm:bulletEnabled val="1"/>
        </dgm:presLayoutVars>
      </dgm:prSet>
      <dgm:spPr/>
      <dgm:t>
        <a:bodyPr/>
        <a:lstStyle/>
        <a:p>
          <a:endParaRPr lang="ru-RU"/>
        </a:p>
      </dgm:t>
    </dgm:pt>
  </dgm:ptLst>
  <dgm:cxnLst>
    <dgm:cxn modelId="{E185E837-9175-4AAA-AB0A-D19DE9FB77D2}" srcId="{B20A3E40-6D76-44B2-9330-1321870E81B0}" destId="{9EF8157B-C54B-4BED-96E6-5545CBEA6A1B}" srcOrd="0" destOrd="0" parTransId="{A83C7172-99F6-4AE9-B2A9-9205002D4364}" sibTransId="{F60ECC9D-0997-4797-B42A-1F2B5D8902EA}"/>
    <dgm:cxn modelId="{52C0589A-08E7-4258-B183-ACF17B9DEAF3}" type="presOf" srcId="{B20A3E40-6D76-44B2-9330-1321870E81B0}" destId="{5D95F44E-9348-42C0-93D8-A430BE1F549F}" srcOrd="0" destOrd="0" presId="urn:microsoft.com/office/officeart/2005/8/layout/default#1"/>
    <dgm:cxn modelId="{71AF3612-B452-44AE-9149-696A9530213E}" type="presOf" srcId="{CFE3C4D3-C0E6-47CF-8D96-C3E5554B027C}" destId="{0C2B7197-496D-4760-8332-2A72E9C1577E}" srcOrd="0" destOrd="0" presId="urn:microsoft.com/office/officeart/2005/8/layout/default#1"/>
    <dgm:cxn modelId="{1A0EB35B-138F-4D6D-A31A-B591673F4C58}" srcId="{B20A3E40-6D76-44B2-9330-1321870E81B0}" destId="{630DC424-05B2-4C3D-A036-FA066B47E565}" srcOrd="6" destOrd="0" parTransId="{2DE66998-14BF-4E43-94A2-8F031D8F8B1E}" sibTransId="{792A9AF6-AD9F-412B-8743-731B19E37C12}"/>
    <dgm:cxn modelId="{F9C65F6F-CC9D-4C9B-91A4-4772BE8A964E}" type="presOf" srcId="{D69033EC-FD87-4FA4-85FF-24F9CDC46BEB}" destId="{8A09D936-FE60-4106-BF4E-700826F401C2}" srcOrd="0" destOrd="0" presId="urn:microsoft.com/office/officeart/2005/8/layout/default#1"/>
    <dgm:cxn modelId="{51713D1D-F5EC-4517-8D51-B9C4F9063284}" srcId="{B20A3E40-6D76-44B2-9330-1321870E81B0}" destId="{6FC68ECE-1523-4DA3-B5CA-60A970610F3B}" srcOrd="5" destOrd="0" parTransId="{FAEC5B37-8C1C-4256-985B-3C97DFAD5B65}" sibTransId="{648AB488-926B-4657-868D-B31894AD63A2}"/>
    <dgm:cxn modelId="{F94B722C-CD14-47C6-A40F-D11B4B204908}" type="presOf" srcId="{7961D980-0E49-46BC-A913-ABBCCAEE493F}" destId="{A79A210C-182C-48E9-89DF-5920758C0D40}" srcOrd="0" destOrd="0" presId="urn:microsoft.com/office/officeart/2005/8/layout/default#1"/>
    <dgm:cxn modelId="{1463E5EF-C6DD-4963-92E0-1B25C072543E}" type="presOf" srcId="{630DC424-05B2-4C3D-A036-FA066B47E565}" destId="{41A01A85-5251-4CFF-8067-B0ABFDAB2414}" srcOrd="0" destOrd="0" presId="urn:microsoft.com/office/officeart/2005/8/layout/default#1"/>
    <dgm:cxn modelId="{A4C5D699-3110-45D0-B12B-2DA59A5A1796}" srcId="{B20A3E40-6D76-44B2-9330-1321870E81B0}" destId="{D69033EC-FD87-4FA4-85FF-24F9CDC46BEB}" srcOrd="3" destOrd="0" parTransId="{F2335B11-9ABB-482B-835C-FD8B6251151E}" sibTransId="{88456FEB-DCCF-46AA-8065-F4EBA7E174B4}"/>
    <dgm:cxn modelId="{4B6E6C0D-CD15-4F89-A4D7-9128017A397A}" srcId="{B20A3E40-6D76-44B2-9330-1321870E81B0}" destId="{C25FFBA4-7667-4FB3-A860-34CB1DEEBFBA}" srcOrd="2" destOrd="0" parTransId="{FBC84F0A-40AB-43D6-A775-3496BF5E0102}" sibTransId="{16857D59-846B-4AB1-9036-1B49F632BCE8}"/>
    <dgm:cxn modelId="{EDD587B1-9DDA-44EF-9DC0-008DF67C5F6E}" type="presOf" srcId="{6FC68ECE-1523-4DA3-B5CA-60A970610F3B}" destId="{A55F0BB1-42F9-4235-A7A3-642F63EC7291}" srcOrd="0" destOrd="0" presId="urn:microsoft.com/office/officeart/2005/8/layout/default#1"/>
    <dgm:cxn modelId="{F58D1D12-1CAE-4AED-82C2-EC9B216EC600}" type="presOf" srcId="{C25FFBA4-7667-4FB3-A860-34CB1DEEBFBA}" destId="{5E5EB9E7-BAC7-4B94-8672-42D172AE115D}" srcOrd="0" destOrd="0" presId="urn:microsoft.com/office/officeart/2005/8/layout/default#1"/>
    <dgm:cxn modelId="{4870999F-742F-49EF-A036-3D699F2554E8}" srcId="{B20A3E40-6D76-44B2-9330-1321870E81B0}" destId="{CFE3C4D3-C0E6-47CF-8D96-C3E5554B027C}" srcOrd="4" destOrd="0" parTransId="{9CDE38A6-B866-45E3-AD6E-71157E2EC846}" sibTransId="{54A6F9B0-E804-47BA-9905-41EECE769522}"/>
    <dgm:cxn modelId="{FFA89167-2CCC-42FD-8E3E-C414C6425EA9}" type="presOf" srcId="{9EF8157B-C54B-4BED-96E6-5545CBEA6A1B}" destId="{3FDDE4BC-274C-4E0E-BE1B-F603DD89AEC1}" srcOrd="0" destOrd="0" presId="urn:microsoft.com/office/officeart/2005/8/layout/default#1"/>
    <dgm:cxn modelId="{526138CE-1CA2-42C1-9762-96CE7E704329}" srcId="{B20A3E40-6D76-44B2-9330-1321870E81B0}" destId="{7961D980-0E49-46BC-A913-ABBCCAEE493F}" srcOrd="1" destOrd="0" parTransId="{80673C03-6784-4E03-9872-BFB5EA819ABA}" sibTransId="{2F4FF9A2-53A0-40F5-B460-ED13C07C8DF4}"/>
    <dgm:cxn modelId="{A76EA362-6476-463C-9C39-B81FFAC2986B}" type="presParOf" srcId="{5D95F44E-9348-42C0-93D8-A430BE1F549F}" destId="{3FDDE4BC-274C-4E0E-BE1B-F603DD89AEC1}" srcOrd="0" destOrd="0" presId="urn:microsoft.com/office/officeart/2005/8/layout/default#1"/>
    <dgm:cxn modelId="{84A05113-2A3B-4BD4-9FB4-ED5756B01CA4}" type="presParOf" srcId="{5D95F44E-9348-42C0-93D8-A430BE1F549F}" destId="{264F306A-A3BF-4734-953A-A8B0CD2224AE}" srcOrd="1" destOrd="0" presId="urn:microsoft.com/office/officeart/2005/8/layout/default#1"/>
    <dgm:cxn modelId="{B17D6FDB-02EC-4EB7-B55D-F46417CB0ACE}" type="presParOf" srcId="{5D95F44E-9348-42C0-93D8-A430BE1F549F}" destId="{A79A210C-182C-48E9-89DF-5920758C0D40}" srcOrd="2" destOrd="0" presId="urn:microsoft.com/office/officeart/2005/8/layout/default#1"/>
    <dgm:cxn modelId="{D6527493-BF4E-4ED1-BEE2-8DA0DA50CD6C}" type="presParOf" srcId="{5D95F44E-9348-42C0-93D8-A430BE1F549F}" destId="{E974BDB5-4F08-40FF-A7D4-EF3F66C79E90}" srcOrd="3" destOrd="0" presId="urn:microsoft.com/office/officeart/2005/8/layout/default#1"/>
    <dgm:cxn modelId="{A6C8E50B-8A20-48A7-A536-0D9FBD1F2716}" type="presParOf" srcId="{5D95F44E-9348-42C0-93D8-A430BE1F549F}" destId="{5E5EB9E7-BAC7-4B94-8672-42D172AE115D}" srcOrd="4" destOrd="0" presId="urn:microsoft.com/office/officeart/2005/8/layout/default#1"/>
    <dgm:cxn modelId="{E22AA03D-8017-40AF-BCF3-6A6C37030CA8}" type="presParOf" srcId="{5D95F44E-9348-42C0-93D8-A430BE1F549F}" destId="{06E36F3B-0206-44F0-81E5-40706D48AD71}" srcOrd="5" destOrd="0" presId="urn:microsoft.com/office/officeart/2005/8/layout/default#1"/>
    <dgm:cxn modelId="{4EFE1EE4-167B-4E2A-B7B8-550EB52C6887}" type="presParOf" srcId="{5D95F44E-9348-42C0-93D8-A430BE1F549F}" destId="{8A09D936-FE60-4106-BF4E-700826F401C2}" srcOrd="6" destOrd="0" presId="urn:microsoft.com/office/officeart/2005/8/layout/default#1"/>
    <dgm:cxn modelId="{30522EFD-679E-489E-AA63-5B2BA0573130}" type="presParOf" srcId="{5D95F44E-9348-42C0-93D8-A430BE1F549F}" destId="{22A50AE5-31A9-4EF5-9510-00DFBBD27E32}" srcOrd="7" destOrd="0" presId="urn:microsoft.com/office/officeart/2005/8/layout/default#1"/>
    <dgm:cxn modelId="{AA4EBE51-947A-457F-AA0E-E9F669071622}" type="presParOf" srcId="{5D95F44E-9348-42C0-93D8-A430BE1F549F}" destId="{0C2B7197-496D-4760-8332-2A72E9C1577E}" srcOrd="8" destOrd="0" presId="urn:microsoft.com/office/officeart/2005/8/layout/default#1"/>
    <dgm:cxn modelId="{6CC77685-96B4-4567-A394-6D786AA79149}" type="presParOf" srcId="{5D95F44E-9348-42C0-93D8-A430BE1F549F}" destId="{1DCD775F-E828-43E8-A83B-82C9FAF5E26E}" srcOrd="9" destOrd="0" presId="urn:microsoft.com/office/officeart/2005/8/layout/default#1"/>
    <dgm:cxn modelId="{D5B87EBE-E696-486C-8042-6F7861F14943}" type="presParOf" srcId="{5D95F44E-9348-42C0-93D8-A430BE1F549F}" destId="{A55F0BB1-42F9-4235-A7A3-642F63EC7291}" srcOrd="10" destOrd="0" presId="urn:microsoft.com/office/officeart/2005/8/layout/default#1"/>
    <dgm:cxn modelId="{91CD969B-444F-4525-A7BC-C4711221515B}" type="presParOf" srcId="{5D95F44E-9348-42C0-93D8-A430BE1F549F}" destId="{A06BE217-C9E3-4D5F-9467-57BC918EE4C1}" srcOrd="11" destOrd="0" presId="urn:microsoft.com/office/officeart/2005/8/layout/default#1"/>
    <dgm:cxn modelId="{E2CEC071-2460-4A62-B230-5A17831FAAA3}" type="presParOf" srcId="{5D95F44E-9348-42C0-93D8-A430BE1F549F}" destId="{41A01A85-5251-4CFF-8067-B0ABFDAB2414}" srcOrd="12"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7379FF-F01D-464B-B7C7-062FFA94DEB0}" type="doc">
      <dgm:prSet loTypeId="urn:microsoft.com/office/officeart/2005/8/layout/venn1" loCatId="relationship" qsTypeId="urn:microsoft.com/office/officeart/2005/8/quickstyle/simple1" qsCatId="simple" csTypeId="urn:microsoft.com/office/officeart/2005/8/colors/accent1_2" csCatId="accent1" phldr="1"/>
      <dgm:spPr/>
    </dgm:pt>
    <dgm:pt modelId="{96985177-A1DF-449D-8A2D-FE0D1FF18843}">
      <dgm:prSet phldrT="[Текст]" custT="1"/>
      <dgm:spPr>
        <a:solidFill>
          <a:srgbClr val="33CCFF">
            <a:alpha val="60784"/>
          </a:srgbClr>
        </a:solidFill>
      </dgm:spPr>
      <dgm:t>
        <a:bodyPr/>
        <a:lstStyle/>
        <a:p>
          <a:r>
            <a:rPr lang="ru-RU" sz="2000" b="1" dirty="0" err="1">
              <a:solidFill>
                <a:schemeClr val="bg1"/>
              </a:solidFill>
              <a:latin typeface="Times New Roman Tj" panose="02020603050405020304" pitchFamily="18" charset="-52"/>
            </a:rPr>
            <a:t>Превентивї</a:t>
          </a:r>
          <a:r>
            <a:rPr lang="ru-RU" sz="2000" dirty="0">
              <a:solidFill>
                <a:srgbClr val="FF0000"/>
              </a:solidFill>
              <a:latin typeface="Times New Roman Tj" panose="02020603050405020304" pitchFamily="18" charset="-52"/>
            </a:rPr>
            <a:t>-</a:t>
          </a:r>
          <a:r>
            <a:rPr lang="tg-Cyrl-TJ" sz="2000" b="0" i="0" u="none" strike="noStrike" baseline="0" dirty="0">
              <a:solidFill>
                <a:srgbClr val="FF0000"/>
              </a:solidFill>
              <a:latin typeface="Times New Roman Tj" panose="02020603050405020304" pitchFamily="18" charset="-52"/>
            </a:rPr>
            <a:t>яъне пешгирии (коњишдињии) осебпазирии рушди оянда</a:t>
          </a:r>
          <a:endParaRPr lang="ru-RU" sz="2000" b="1" dirty="0">
            <a:solidFill>
              <a:srgbClr val="FF0000"/>
            </a:solidFill>
            <a:latin typeface="Times New Roman Tj" panose="02020603050405020304" pitchFamily="18" charset="-52"/>
            <a:cs typeface="Arial" pitchFamily="34" charset="0"/>
          </a:endParaRPr>
        </a:p>
      </dgm:t>
    </dgm:pt>
    <dgm:pt modelId="{5BAA219C-43BB-477B-A6D4-4E2AA2B1672D}" type="parTrans" cxnId="{6E57B25F-353E-4DDC-8D7C-660B1EC1A045}">
      <dgm:prSet/>
      <dgm:spPr/>
      <dgm:t>
        <a:bodyPr/>
        <a:lstStyle/>
        <a:p>
          <a:endParaRPr lang="ru-RU"/>
        </a:p>
      </dgm:t>
    </dgm:pt>
    <dgm:pt modelId="{BCF3951E-3BEF-49F3-A051-79F42421DA78}" type="sibTrans" cxnId="{6E57B25F-353E-4DDC-8D7C-660B1EC1A045}">
      <dgm:prSet/>
      <dgm:spPr/>
      <dgm:t>
        <a:bodyPr/>
        <a:lstStyle/>
        <a:p>
          <a:endParaRPr lang="ru-RU"/>
        </a:p>
      </dgm:t>
    </dgm:pt>
    <dgm:pt modelId="{7DB39F71-6178-4D21-9AC6-E6470A299C59}">
      <dgm:prSet phldrT="[Текст]" custT="1"/>
      <dgm:spPr>
        <a:solidFill>
          <a:srgbClr val="00FF00">
            <a:alpha val="53000"/>
          </a:srgbClr>
        </a:solidFill>
      </dgm:spPr>
      <dgm:t>
        <a:bodyPr/>
        <a:lstStyle/>
        <a:p>
          <a:pPr marL="0" indent="0" algn="l"/>
          <a:r>
            <a:rPr lang="ru-RU" sz="1800" b="1" dirty="0" err="1">
              <a:solidFill>
                <a:schemeClr val="bg1"/>
              </a:solidFill>
              <a:latin typeface="Times New Roman Tj" panose="02020603050405020304" pitchFamily="18" charset="-52"/>
            </a:rPr>
            <a:t>Инноватсионї</a:t>
          </a:r>
          <a:r>
            <a:rPr lang="ru-RU" sz="1800" b="1" dirty="0">
              <a:solidFill>
                <a:schemeClr val="bg1"/>
              </a:solidFill>
              <a:latin typeface="Times New Roman Tj" panose="02020603050405020304" pitchFamily="18" charset="-52"/>
            </a:rPr>
            <a:t>-</a:t>
          </a:r>
          <a:r>
            <a:rPr lang="tg-Cyrl-TJ" sz="1800" b="0" i="0" u="none" strike="noStrike" baseline="0" dirty="0">
              <a:solidFill>
                <a:srgbClr val="FF0000"/>
              </a:solidFill>
              <a:latin typeface="Times New Roman Tj" panose="02020603050405020304" pitchFamily="18" charset="-52"/>
            </a:rPr>
            <a:t>яъне рушд бар пояи навоварињои фарогири њамаи соњањои њаёти иљтимоию иќтисодии кишвар</a:t>
          </a:r>
          <a:endParaRPr lang="ru-RU" sz="1800" b="1" dirty="0">
            <a:solidFill>
              <a:srgbClr val="FF0000"/>
            </a:solidFill>
            <a:latin typeface="Times New Roman Tj" panose="02020603050405020304" pitchFamily="18" charset="-52"/>
          </a:endParaRPr>
        </a:p>
      </dgm:t>
    </dgm:pt>
    <dgm:pt modelId="{1485720E-ADC0-4C59-AAB4-C82FE79B5138}" type="parTrans" cxnId="{C62AA164-D76E-4AA4-8FF0-68ED8418D568}">
      <dgm:prSet/>
      <dgm:spPr/>
      <dgm:t>
        <a:bodyPr/>
        <a:lstStyle/>
        <a:p>
          <a:endParaRPr lang="ru-RU"/>
        </a:p>
      </dgm:t>
    </dgm:pt>
    <dgm:pt modelId="{F8FD0A35-EF4A-4898-BDA9-7B5A03DAB15C}" type="sibTrans" cxnId="{C62AA164-D76E-4AA4-8FF0-68ED8418D568}">
      <dgm:prSet/>
      <dgm:spPr/>
      <dgm:t>
        <a:bodyPr/>
        <a:lstStyle/>
        <a:p>
          <a:endParaRPr lang="ru-RU"/>
        </a:p>
      </dgm:t>
    </dgm:pt>
    <dgm:pt modelId="{2AA25ECA-C895-49F6-AB35-8E3135246B65}">
      <dgm:prSet phldrT="[Текст]" custT="1"/>
      <dgm:spPr>
        <a:solidFill>
          <a:srgbClr val="FF66FF">
            <a:alpha val="59000"/>
          </a:srgbClr>
        </a:solidFill>
      </dgm:spPr>
      <dgm:t>
        <a:bodyPr/>
        <a:lstStyle/>
        <a:p>
          <a:pPr marL="0" indent="0" algn="ctr">
            <a:spcAft>
              <a:spcPts val="0"/>
            </a:spcAft>
            <a:tabLst/>
          </a:pPr>
          <a:r>
            <a:rPr lang="ru-RU" sz="1800" b="1" dirty="0" err="1">
              <a:solidFill>
                <a:schemeClr val="bg1"/>
              </a:solidFill>
              <a:latin typeface="Times New Roman Tj" panose="02020603050405020304" pitchFamily="18" charset="-52"/>
            </a:rPr>
            <a:t>Индустралї</a:t>
          </a:r>
          <a:r>
            <a:rPr lang="ru-RU" sz="1800" dirty="0" err="1">
              <a:solidFill>
                <a:srgbClr val="FFFF00"/>
              </a:solidFill>
              <a:latin typeface="Times New Roman Tj" panose="02020603050405020304" pitchFamily="18" charset="-52"/>
            </a:rPr>
            <a:t>-</a:t>
          </a:r>
          <a:r>
            <a:rPr lang="ru-RU" sz="1800" b="0" i="0" u="none" strike="noStrike" baseline="0" dirty="0" err="1">
              <a:solidFill>
                <a:srgbClr val="FFFF00"/>
              </a:solidFill>
              <a:latin typeface="Times New Roman Tj" panose="02020603050405020304" pitchFamily="18" charset="-52"/>
            </a:rPr>
            <a:t>яъне</a:t>
          </a:r>
          <a:r>
            <a:rPr lang="ru-RU" sz="1800" b="0" i="0" u="none" strike="noStrike" baseline="0" dirty="0">
              <a:solidFill>
                <a:srgbClr val="FFFF00"/>
              </a:solidFill>
              <a:latin typeface="Times New Roman Tj" panose="02020603050405020304" pitchFamily="18" charset="-52"/>
            </a:rPr>
            <a:t> баланд </a:t>
          </a:r>
          <a:r>
            <a:rPr lang="ru-RU" sz="1800" b="0" i="0" u="none" strike="noStrike" baseline="0" dirty="0" err="1">
              <a:solidFill>
                <a:srgbClr val="FFFF00"/>
              </a:solidFill>
              <a:latin typeface="Times New Roman Tj" panose="02020603050405020304" pitchFamily="18" charset="-52"/>
            </a:rPr>
            <a:t>бардоштани</a:t>
          </a:r>
          <a:r>
            <a:rPr lang="ru-RU" sz="1800" b="0" i="0" u="none" strike="noStrike" baseline="0" dirty="0">
              <a:solidFill>
                <a:srgbClr val="FFFF00"/>
              </a:solidFill>
              <a:latin typeface="Times New Roman Tj" panose="02020603050405020304" pitchFamily="18" charset="-52"/>
            </a:rPr>
            <a:t> </a:t>
          </a:r>
          <a:r>
            <a:rPr lang="ru-RU" sz="1800" b="0" i="0" u="none" strike="noStrike" baseline="0" dirty="0" err="1">
              <a:solidFill>
                <a:srgbClr val="FFFF00"/>
              </a:solidFill>
              <a:latin typeface="Times New Roman Tj" panose="02020603050405020304" pitchFamily="18" charset="-52"/>
            </a:rPr>
            <a:t>самаранокии</a:t>
          </a:r>
          <a:r>
            <a:rPr lang="ru-RU" sz="1800" b="0" i="0" u="none" strike="noStrike" baseline="0" dirty="0">
              <a:solidFill>
                <a:srgbClr val="FFFF00"/>
              </a:solidFill>
              <a:latin typeface="Times New Roman Tj" panose="02020603050405020304" pitchFamily="18" charset="-52"/>
            </a:rPr>
            <a:t> </a:t>
          </a:r>
          <a:r>
            <a:rPr lang="ru-RU" sz="1800" b="0" i="0" u="none" strike="noStrike" baseline="0" dirty="0" err="1">
              <a:solidFill>
                <a:srgbClr val="FFFF00"/>
              </a:solidFill>
              <a:latin typeface="Times New Roman Tj" panose="02020603050405020304" pitchFamily="18" charset="-52"/>
            </a:rPr>
            <a:t>истифодаи</a:t>
          </a:r>
          <a:r>
            <a:rPr lang="ru-RU" sz="1800" b="0" i="0" u="none" strike="noStrike" baseline="0" dirty="0">
              <a:solidFill>
                <a:srgbClr val="FFFF00"/>
              </a:solidFill>
              <a:latin typeface="Times New Roman Tj" panose="02020603050405020304" pitchFamily="18" charset="-52"/>
            </a:rPr>
            <a:t> </a:t>
          </a:r>
          <a:r>
            <a:rPr lang="ru-RU" sz="1800" b="0" i="0" u="none" strike="noStrike" baseline="0" dirty="0" err="1">
              <a:solidFill>
                <a:srgbClr val="FFFF00"/>
              </a:solidFill>
              <a:latin typeface="Times New Roman Tj" panose="02020603050405020304" pitchFamily="18" charset="-52"/>
            </a:rPr>
            <a:t>захирањои</a:t>
          </a:r>
          <a:r>
            <a:rPr lang="ru-RU" sz="1800" b="0" i="0" u="none" strike="noStrike" baseline="0" dirty="0">
              <a:solidFill>
                <a:srgbClr val="FFFF00"/>
              </a:solidFill>
              <a:latin typeface="Times New Roman Tj" panose="02020603050405020304" pitchFamily="18" charset="-52"/>
            </a:rPr>
            <a:t> </a:t>
          </a:r>
          <a:r>
            <a:rPr lang="ru-RU" sz="1800" b="0" i="0" u="none" strike="noStrike" baseline="0" dirty="0" err="1">
              <a:solidFill>
                <a:srgbClr val="FFFF00"/>
              </a:solidFill>
              <a:latin typeface="Times New Roman Tj" panose="02020603050405020304" pitchFamily="18" charset="-52"/>
            </a:rPr>
            <a:t>миллї</a:t>
          </a:r>
          <a:endParaRPr lang="ru-RU" sz="1800" b="1" cap="none" baseline="0" dirty="0">
            <a:solidFill>
              <a:srgbClr val="FFFF00"/>
            </a:solidFill>
            <a:latin typeface="Times New Roman Tj" panose="02020603050405020304" pitchFamily="18" charset="-52"/>
            <a:cs typeface="Arial" pitchFamily="34" charset="0"/>
          </a:endParaRPr>
        </a:p>
      </dgm:t>
    </dgm:pt>
    <dgm:pt modelId="{EF312A78-D1CB-4F66-9477-85E28275CF6B}" type="parTrans" cxnId="{1DE4B6BF-C8D5-4A3F-A83A-B4D246BBD936}">
      <dgm:prSet/>
      <dgm:spPr/>
      <dgm:t>
        <a:bodyPr/>
        <a:lstStyle/>
        <a:p>
          <a:endParaRPr lang="ru-RU"/>
        </a:p>
      </dgm:t>
    </dgm:pt>
    <dgm:pt modelId="{323B6871-9A53-42B2-BEA1-0BC6B217BFAE}" type="sibTrans" cxnId="{1DE4B6BF-C8D5-4A3F-A83A-B4D246BBD936}">
      <dgm:prSet/>
      <dgm:spPr/>
      <dgm:t>
        <a:bodyPr/>
        <a:lstStyle/>
        <a:p>
          <a:endParaRPr lang="ru-RU"/>
        </a:p>
      </dgm:t>
    </dgm:pt>
    <dgm:pt modelId="{830AE3EC-CEB8-4F37-BC28-0176FEDF9357}" type="pres">
      <dgm:prSet presAssocID="{D87379FF-F01D-464B-B7C7-062FFA94DEB0}" presName="compositeShape" presStyleCnt="0">
        <dgm:presLayoutVars>
          <dgm:chMax val="7"/>
          <dgm:dir/>
          <dgm:resizeHandles val="exact"/>
        </dgm:presLayoutVars>
      </dgm:prSet>
      <dgm:spPr/>
    </dgm:pt>
    <dgm:pt modelId="{840B27BF-9A63-4C28-A111-9134D9B5E6F5}" type="pres">
      <dgm:prSet presAssocID="{96985177-A1DF-449D-8A2D-FE0D1FF18843}" presName="circ1" presStyleLbl="vennNode1" presStyleIdx="0" presStyleCnt="3" custScaleX="129340" custScaleY="60189" custLinFactNeighborX="-7132" custLinFactNeighborY="-25700"/>
      <dgm:spPr/>
      <dgm:t>
        <a:bodyPr/>
        <a:lstStyle/>
        <a:p>
          <a:endParaRPr lang="ru-RU"/>
        </a:p>
      </dgm:t>
    </dgm:pt>
    <dgm:pt modelId="{F6F9D643-3ACA-4C0D-8127-C8FC85BD3A76}" type="pres">
      <dgm:prSet presAssocID="{96985177-A1DF-449D-8A2D-FE0D1FF18843}" presName="circ1Tx" presStyleLbl="revTx" presStyleIdx="0" presStyleCnt="0">
        <dgm:presLayoutVars>
          <dgm:chMax val="0"/>
          <dgm:chPref val="0"/>
          <dgm:bulletEnabled val="1"/>
        </dgm:presLayoutVars>
      </dgm:prSet>
      <dgm:spPr/>
      <dgm:t>
        <a:bodyPr/>
        <a:lstStyle/>
        <a:p>
          <a:endParaRPr lang="ru-RU"/>
        </a:p>
      </dgm:t>
    </dgm:pt>
    <dgm:pt modelId="{DB97B923-26DF-4A05-8C02-AB2288774E1E}" type="pres">
      <dgm:prSet presAssocID="{7DB39F71-6178-4D21-9AC6-E6470A299C59}" presName="circ2" presStyleLbl="vennNode1" presStyleIdx="1" presStyleCnt="3" custScaleX="148712" custScaleY="70085" custLinFactNeighborX="19098" custLinFactNeighborY="-18258"/>
      <dgm:spPr/>
      <dgm:t>
        <a:bodyPr/>
        <a:lstStyle/>
        <a:p>
          <a:endParaRPr lang="ru-RU"/>
        </a:p>
      </dgm:t>
    </dgm:pt>
    <dgm:pt modelId="{88ACBE29-6766-4CAA-A740-BF29023EB5A8}" type="pres">
      <dgm:prSet presAssocID="{7DB39F71-6178-4D21-9AC6-E6470A299C59}" presName="circ2Tx" presStyleLbl="revTx" presStyleIdx="0" presStyleCnt="0">
        <dgm:presLayoutVars>
          <dgm:chMax val="0"/>
          <dgm:chPref val="0"/>
          <dgm:bulletEnabled val="1"/>
        </dgm:presLayoutVars>
      </dgm:prSet>
      <dgm:spPr/>
      <dgm:t>
        <a:bodyPr/>
        <a:lstStyle/>
        <a:p>
          <a:endParaRPr lang="ru-RU"/>
        </a:p>
      </dgm:t>
    </dgm:pt>
    <dgm:pt modelId="{A08FAE25-A096-4837-B2B5-C59D219F9360}" type="pres">
      <dgm:prSet presAssocID="{2AA25ECA-C895-49F6-AB35-8E3135246B65}" presName="circ3" presStyleLbl="vennNode1" presStyleIdx="2" presStyleCnt="3" custScaleX="110600" custScaleY="99325" custLinFactNeighborX="-24050" custLinFactNeighborY="-6034"/>
      <dgm:spPr/>
      <dgm:t>
        <a:bodyPr/>
        <a:lstStyle/>
        <a:p>
          <a:endParaRPr lang="ru-RU"/>
        </a:p>
      </dgm:t>
    </dgm:pt>
    <dgm:pt modelId="{07225F8B-22AE-457E-9A21-42869ED7F5FF}" type="pres">
      <dgm:prSet presAssocID="{2AA25ECA-C895-49F6-AB35-8E3135246B65}" presName="circ3Tx" presStyleLbl="revTx" presStyleIdx="0" presStyleCnt="0">
        <dgm:presLayoutVars>
          <dgm:chMax val="0"/>
          <dgm:chPref val="0"/>
          <dgm:bulletEnabled val="1"/>
        </dgm:presLayoutVars>
      </dgm:prSet>
      <dgm:spPr/>
      <dgm:t>
        <a:bodyPr/>
        <a:lstStyle/>
        <a:p>
          <a:endParaRPr lang="ru-RU"/>
        </a:p>
      </dgm:t>
    </dgm:pt>
  </dgm:ptLst>
  <dgm:cxnLst>
    <dgm:cxn modelId="{90037581-08F1-433F-BF0B-E55AD0F9CB60}" type="presOf" srcId="{D87379FF-F01D-464B-B7C7-062FFA94DEB0}" destId="{830AE3EC-CEB8-4F37-BC28-0176FEDF9357}" srcOrd="0" destOrd="0" presId="urn:microsoft.com/office/officeart/2005/8/layout/venn1"/>
    <dgm:cxn modelId="{FE575EF2-14DC-48E5-BE3F-9D98BA7FD811}" type="presOf" srcId="{96985177-A1DF-449D-8A2D-FE0D1FF18843}" destId="{840B27BF-9A63-4C28-A111-9134D9B5E6F5}" srcOrd="0" destOrd="0" presId="urn:microsoft.com/office/officeart/2005/8/layout/venn1"/>
    <dgm:cxn modelId="{74B9BE4B-7964-47F0-B02A-2155D771F7AF}" type="presOf" srcId="{2AA25ECA-C895-49F6-AB35-8E3135246B65}" destId="{A08FAE25-A096-4837-B2B5-C59D219F9360}" srcOrd="0" destOrd="0" presId="urn:microsoft.com/office/officeart/2005/8/layout/venn1"/>
    <dgm:cxn modelId="{8989FB3C-ACA5-4159-A17E-7BACF9DBEBCD}" type="presOf" srcId="{96985177-A1DF-449D-8A2D-FE0D1FF18843}" destId="{F6F9D643-3ACA-4C0D-8127-C8FC85BD3A76}" srcOrd="1" destOrd="0" presId="urn:microsoft.com/office/officeart/2005/8/layout/venn1"/>
    <dgm:cxn modelId="{C62AA164-D76E-4AA4-8FF0-68ED8418D568}" srcId="{D87379FF-F01D-464B-B7C7-062FFA94DEB0}" destId="{7DB39F71-6178-4D21-9AC6-E6470A299C59}" srcOrd="1" destOrd="0" parTransId="{1485720E-ADC0-4C59-AAB4-C82FE79B5138}" sibTransId="{F8FD0A35-EF4A-4898-BDA9-7B5A03DAB15C}"/>
    <dgm:cxn modelId="{6E57B25F-353E-4DDC-8D7C-660B1EC1A045}" srcId="{D87379FF-F01D-464B-B7C7-062FFA94DEB0}" destId="{96985177-A1DF-449D-8A2D-FE0D1FF18843}" srcOrd="0" destOrd="0" parTransId="{5BAA219C-43BB-477B-A6D4-4E2AA2B1672D}" sibTransId="{BCF3951E-3BEF-49F3-A051-79F42421DA78}"/>
    <dgm:cxn modelId="{77B362AD-E58A-47F0-9DF1-7D146D853A36}" type="presOf" srcId="{7DB39F71-6178-4D21-9AC6-E6470A299C59}" destId="{88ACBE29-6766-4CAA-A740-BF29023EB5A8}" srcOrd="1" destOrd="0" presId="urn:microsoft.com/office/officeart/2005/8/layout/venn1"/>
    <dgm:cxn modelId="{8CE6A96D-12FD-49B5-905D-AD802C7EAD68}" type="presOf" srcId="{7DB39F71-6178-4D21-9AC6-E6470A299C59}" destId="{DB97B923-26DF-4A05-8C02-AB2288774E1E}" srcOrd="0" destOrd="0" presId="urn:microsoft.com/office/officeart/2005/8/layout/venn1"/>
    <dgm:cxn modelId="{1DE4B6BF-C8D5-4A3F-A83A-B4D246BBD936}" srcId="{D87379FF-F01D-464B-B7C7-062FFA94DEB0}" destId="{2AA25ECA-C895-49F6-AB35-8E3135246B65}" srcOrd="2" destOrd="0" parTransId="{EF312A78-D1CB-4F66-9477-85E28275CF6B}" sibTransId="{323B6871-9A53-42B2-BEA1-0BC6B217BFAE}"/>
    <dgm:cxn modelId="{2372C497-FF96-4060-A303-805230275AB0}" type="presOf" srcId="{2AA25ECA-C895-49F6-AB35-8E3135246B65}" destId="{07225F8B-22AE-457E-9A21-42869ED7F5FF}" srcOrd="1" destOrd="0" presId="urn:microsoft.com/office/officeart/2005/8/layout/venn1"/>
    <dgm:cxn modelId="{7F445DF2-4C7A-45FC-A8C5-C5AFC14C996C}" type="presParOf" srcId="{830AE3EC-CEB8-4F37-BC28-0176FEDF9357}" destId="{840B27BF-9A63-4C28-A111-9134D9B5E6F5}" srcOrd="0" destOrd="0" presId="urn:microsoft.com/office/officeart/2005/8/layout/venn1"/>
    <dgm:cxn modelId="{11962821-34DD-452B-88D5-10EB6B8EEF1D}" type="presParOf" srcId="{830AE3EC-CEB8-4F37-BC28-0176FEDF9357}" destId="{F6F9D643-3ACA-4C0D-8127-C8FC85BD3A76}" srcOrd="1" destOrd="0" presId="urn:microsoft.com/office/officeart/2005/8/layout/venn1"/>
    <dgm:cxn modelId="{C7BCA500-3429-48B9-BB3B-230AD20F1856}" type="presParOf" srcId="{830AE3EC-CEB8-4F37-BC28-0176FEDF9357}" destId="{DB97B923-26DF-4A05-8C02-AB2288774E1E}" srcOrd="2" destOrd="0" presId="urn:microsoft.com/office/officeart/2005/8/layout/venn1"/>
    <dgm:cxn modelId="{414A6D5B-0B58-4641-AD64-0CEABBF7BAC2}" type="presParOf" srcId="{830AE3EC-CEB8-4F37-BC28-0176FEDF9357}" destId="{88ACBE29-6766-4CAA-A740-BF29023EB5A8}" srcOrd="3" destOrd="0" presId="urn:microsoft.com/office/officeart/2005/8/layout/venn1"/>
    <dgm:cxn modelId="{095A9A07-3074-4484-91B3-42F56973994F}" type="presParOf" srcId="{830AE3EC-CEB8-4F37-BC28-0176FEDF9357}" destId="{A08FAE25-A096-4837-B2B5-C59D219F9360}" srcOrd="4" destOrd="0" presId="urn:microsoft.com/office/officeart/2005/8/layout/venn1"/>
    <dgm:cxn modelId="{062EEDC4-9A3A-43F7-AA0B-8ACF709E90E6}" type="presParOf" srcId="{830AE3EC-CEB8-4F37-BC28-0176FEDF9357}" destId="{07225F8B-22AE-457E-9A21-42869ED7F5FF}"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A886F-2CCD-4C67-BE16-8B79A730DB19}"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ru-RU"/>
        </a:p>
      </dgm:t>
    </dgm:pt>
    <dgm:pt modelId="{96AC8946-4689-4616-8381-CF1314E67974}">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400" dirty="0" err="1">
              <a:solidFill>
                <a:srgbClr val="FF0000"/>
              </a:solidFill>
              <a:latin typeface="Times New Roman Tj" panose="02020603050405020304" pitchFamily="18" charset="-52"/>
            </a:rPr>
            <a:t>Њадафњои</a:t>
          </a:r>
          <a:r>
            <a:rPr lang="ru-RU" sz="2400" dirty="0">
              <a:solidFill>
                <a:srgbClr val="FF0000"/>
              </a:solidFill>
              <a:latin typeface="Times New Roman Tj" panose="02020603050405020304" pitchFamily="18" charset="-52"/>
            </a:rPr>
            <a:t> стратегии </a:t>
          </a:r>
          <a:r>
            <a:rPr lang="ru-RU" sz="2400" dirty="0" err="1">
              <a:solidFill>
                <a:srgbClr val="FF0000"/>
              </a:solidFill>
              <a:latin typeface="Times New Roman Tj" panose="02020603050405020304" pitchFamily="18" charset="-52"/>
            </a:rPr>
            <a:t>рушд</a:t>
          </a:r>
          <a:r>
            <a:rPr lang="ru-RU" sz="2400" dirty="0">
              <a:solidFill>
                <a:srgbClr val="FF0000"/>
              </a:solidFill>
              <a:latin typeface="Times New Roman Tj" panose="02020603050405020304" pitchFamily="18" charset="-52"/>
            </a:rPr>
            <a:t> </a:t>
          </a:r>
          <a:r>
            <a:rPr lang="ru-RU" sz="2400" dirty="0" err="1">
              <a:solidFill>
                <a:srgbClr val="FF0000"/>
              </a:solidFill>
              <a:latin typeface="Times New Roman Tj" panose="02020603050405020304" pitchFamily="18" charset="-52"/>
            </a:rPr>
            <a:t>барои</a:t>
          </a:r>
          <a:r>
            <a:rPr lang="ru-RU" sz="2400" dirty="0">
              <a:solidFill>
                <a:srgbClr val="FF0000"/>
              </a:solidFill>
              <a:latin typeface="Times New Roman Tj" panose="02020603050405020304" pitchFamily="18" charset="-52"/>
            </a:rPr>
            <a:t> 15 соли </a:t>
          </a:r>
          <a:r>
            <a:rPr lang="ru-RU" sz="2400" dirty="0" err="1">
              <a:solidFill>
                <a:srgbClr val="FF0000"/>
              </a:solidFill>
              <a:latin typeface="Times New Roman Tj" panose="02020603050405020304" pitchFamily="18" charset="-52"/>
            </a:rPr>
            <a:t>оянда</a:t>
          </a:r>
          <a:endParaRPr lang="ru-RU" sz="2400" dirty="0">
            <a:solidFill>
              <a:srgbClr val="FF0000"/>
            </a:solidFill>
            <a:latin typeface="Times New Roman Tj" panose="02020603050405020304" pitchFamily="18" charset="-52"/>
          </a:endParaRPr>
        </a:p>
        <a:p>
          <a:pPr defTabSz="889000">
            <a:lnSpc>
              <a:spcPct val="90000"/>
            </a:lnSpc>
            <a:spcBef>
              <a:spcPct val="0"/>
            </a:spcBef>
            <a:spcAft>
              <a:spcPct val="35000"/>
            </a:spcAft>
          </a:pPr>
          <a:endParaRPr lang="ru-RU" sz="2000" b="1" dirty="0"/>
        </a:p>
      </dgm:t>
    </dgm:pt>
    <dgm:pt modelId="{4E364856-80CD-4C7F-AD28-A2972BA0F0CA}" type="parTrans" cxnId="{0E9409A9-19B1-450E-B4C7-D3F13D4EF1C1}">
      <dgm:prSet/>
      <dgm:spPr/>
      <dgm:t>
        <a:bodyPr/>
        <a:lstStyle/>
        <a:p>
          <a:endParaRPr lang="ru-RU"/>
        </a:p>
      </dgm:t>
    </dgm:pt>
    <dgm:pt modelId="{58B571C0-DCC7-4671-90C8-5492759600B7}" type="sibTrans" cxnId="{0E9409A9-19B1-450E-B4C7-D3F13D4EF1C1}">
      <dgm:prSet/>
      <dgm:spPr/>
      <dgm:t>
        <a:bodyPr/>
        <a:lstStyle/>
        <a:p>
          <a:endParaRPr lang="ru-RU"/>
        </a:p>
      </dgm:t>
    </dgm:pt>
    <dgm:pt modelId="{879CCC22-0AAF-4B7F-A217-D54256216FA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i="1" dirty="0" err="1" smtClean="0">
              <a:latin typeface="Times New Roman Tj" panose="02020603050405020304" pitchFamily="18" charset="-52"/>
            </a:rPr>
            <a:t>Рањої</a:t>
          </a:r>
          <a:r>
            <a:rPr lang="ru-RU" i="1" dirty="0" smtClean="0">
              <a:latin typeface="Times New Roman Tj" panose="02020603050405020304" pitchFamily="18" charset="-52"/>
            </a:rPr>
            <a:t> </a:t>
          </a:r>
          <a:r>
            <a:rPr lang="ru-RU" i="1" dirty="0">
              <a:latin typeface="Times New Roman Tj" panose="02020603050405020304" pitchFamily="18" charset="-52"/>
            </a:rPr>
            <a:t>аз </a:t>
          </a:r>
          <a:r>
            <a:rPr lang="ru-RU" i="1" dirty="0" err="1">
              <a:latin typeface="Times New Roman Tj" panose="02020603050405020304" pitchFamily="18" charset="-52"/>
            </a:rPr>
            <a:t>бунбасти</a:t>
          </a:r>
          <a:r>
            <a:rPr lang="ru-RU" i="1" dirty="0">
              <a:latin typeface="Times New Roman Tj" panose="02020603050405020304" pitchFamily="18" charset="-52"/>
            </a:rPr>
            <a:t> </a:t>
          </a:r>
          <a:r>
            <a:rPr lang="ru-RU" i="1" dirty="0" err="1">
              <a:latin typeface="Times New Roman Tj" panose="02020603050405020304" pitchFamily="18" charset="-52"/>
            </a:rPr>
            <a:t>коммуникатсионй</a:t>
          </a:r>
          <a:r>
            <a:rPr lang="ru-RU" i="1" dirty="0">
              <a:latin typeface="Times New Roman Tj" panose="02020603050405020304" pitchFamily="18" charset="-52"/>
            </a:rPr>
            <a:t>, </a:t>
          </a:r>
          <a:r>
            <a:rPr lang="ru-RU" i="1" dirty="0" err="1">
              <a:latin typeface="Times New Roman Tj" panose="02020603050405020304" pitchFamily="18" charset="-52"/>
            </a:rPr>
            <a:t>ва</a:t>
          </a:r>
          <a:r>
            <a:rPr lang="ru-RU" i="1" dirty="0">
              <a:latin typeface="Times New Roman Tj" panose="02020603050405020304" pitchFamily="18" charset="-52"/>
            </a:rPr>
            <a:t> </a:t>
          </a:r>
          <a:r>
            <a:rPr lang="ru-RU" i="1" dirty="0" err="1">
              <a:latin typeface="Times New Roman Tj" panose="02020603050405020304" pitchFamily="18" charset="-52"/>
            </a:rPr>
            <a:t>табдил</a:t>
          </a:r>
          <a:r>
            <a:rPr lang="ru-RU" i="1" dirty="0">
              <a:latin typeface="Times New Roman Tj" panose="02020603050405020304" pitchFamily="18" charset="-52"/>
            </a:rPr>
            <a:t> ба </a:t>
          </a:r>
          <a:r>
            <a:rPr lang="ru-RU" i="1" dirty="0" err="1">
              <a:latin typeface="Times New Roman Tj" panose="02020603050405020304" pitchFamily="18" charset="-52"/>
            </a:rPr>
            <a:t>кишвари</a:t>
          </a:r>
          <a:r>
            <a:rPr lang="ru-RU" i="1" dirty="0">
              <a:latin typeface="Times New Roman Tj" panose="02020603050405020304" pitchFamily="18" charset="-52"/>
            </a:rPr>
            <a:t> </a:t>
          </a:r>
          <a:r>
            <a:rPr lang="ru-RU" i="1" dirty="0" err="1">
              <a:latin typeface="Times New Roman Tj" panose="02020603050405020304" pitchFamily="18" charset="-52"/>
            </a:rPr>
            <a:t>транзитї</a:t>
          </a:r>
          <a:endParaRPr lang="ru-RU" i="1" dirty="0">
            <a:latin typeface="Times New Roman Tj" panose="02020603050405020304" pitchFamily="18" charset="-52"/>
          </a:endParaRPr>
        </a:p>
        <a:p>
          <a:pPr defTabSz="800100">
            <a:lnSpc>
              <a:spcPct val="90000"/>
            </a:lnSpc>
            <a:spcBef>
              <a:spcPct val="0"/>
            </a:spcBef>
            <a:spcAft>
              <a:spcPct val="35000"/>
            </a:spcAft>
          </a:pPr>
          <a:endParaRPr lang="ru-RU" sz="1800" b="1" dirty="0"/>
        </a:p>
      </dgm:t>
    </dgm:pt>
    <dgm:pt modelId="{9D46B78A-53AE-44F2-9ECB-28AAAD93C89D}" type="parTrans" cxnId="{107A8A25-FAE7-47EA-9B50-13F134E989AF}">
      <dgm:prSet/>
      <dgm:spPr/>
      <dgm:t>
        <a:bodyPr/>
        <a:lstStyle/>
        <a:p>
          <a:endParaRPr lang="ru-RU"/>
        </a:p>
      </dgm:t>
    </dgm:pt>
    <dgm:pt modelId="{E3F93F60-CBF6-4EA8-8B69-0C60455EDB97}" type="sibTrans" cxnId="{107A8A25-FAE7-47EA-9B50-13F134E989AF}">
      <dgm:prSet/>
      <dgm:spPr/>
      <dgm:t>
        <a:bodyPr/>
        <a:lstStyle/>
        <a:p>
          <a:endParaRPr lang="ru-RU"/>
        </a:p>
      </dgm:t>
    </dgm:pt>
    <dgm:pt modelId="{F4607D8E-99FE-435B-9CF1-49DA8E5CB48D}">
      <dgm:prSet custT="1"/>
      <dgm:spPr/>
      <dgm:t>
        <a:bodyPr/>
        <a:lstStyle/>
        <a:p>
          <a:r>
            <a:rPr lang="tg-Cyrl-TJ" sz="2000" b="0" i="1" noProof="0" dirty="0" smtClean="0">
              <a:latin typeface="Times New Roman Tj" panose="02020603050405020304" pitchFamily="18" charset="-52"/>
            </a:rPr>
            <a:t>Таъмини истиқлолияти </a:t>
          </a:r>
          <a:r>
            <a:rPr lang="tg-Cyrl-TJ" sz="2000" b="0" i="1" noProof="0" dirty="0">
              <a:latin typeface="Times New Roman Tj" panose="02020603050405020304" pitchFamily="18" charset="-52"/>
            </a:rPr>
            <a:t>энергетик</a:t>
          </a:r>
          <a:r>
            <a:rPr lang="ru-RU" sz="2000" b="0" i="1" dirty="0">
              <a:latin typeface="Times New Roman Tj" panose="02020603050405020304" pitchFamily="18" charset="-52"/>
            </a:rPr>
            <a:t>ї </a:t>
          </a:r>
          <a:r>
            <a:rPr lang="tg-Cyrl-TJ" sz="2000" b="0" i="1" noProof="0" dirty="0">
              <a:latin typeface="Times New Roman Tj" panose="02020603050405020304" pitchFamily="18" charset="-52"/>
            </a:rPr>
            <a:t> ва истифодаи самарабахши неруи барк;</a:t>
          </a:r>
        </a:p>
      </dgm:t>
    </dgm:pt>
    <dgm:pt modelId="{416CEE8D-C5DC-4023-9470-A4041243D31C}" type="parTrans" cxnId="{6049DB2C-BB6D-40C9-962C-412ABC634860}">
      <dgm:prSet/>
      <dgm:spPr/>
      <dgm:t>
        <a:bodyPr/>
        <a:lstStyle/>
        <a:p>
          <a:endParaRPr lang="ru-RU"/>
        </a:p>
      </dgm:t>
    </dgm:pt>
    <dgm:pt modelId="{B579A325-5D46-42CE-A85E-B8B9A4A6DEE3}" type="sibTrans" cxnId="{6049DB2C-BB6D-40C9-962C-412ABC634860}">
      <dgm:prSet/>
      <dgm:spPr/>
      <dgm:t>
        <a:bodyPr/>
        <a:lstStyle/>
        <a:p>
          <a:endParaRPr lang="ru-RU"/>
        </a:p>
      </dgm:t>
    </dgm:pt>
    <dgm:pt modelId="{2A41EFB2-CD20-49D9-8EA6-6E9721A764AC}">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2000" i="1" dirty="0" err="1" smtClean="0">
              <a:latin typeface="Times New Roman Tj" panose="02020603050405020304" pitchFamily="18" charset="-52"/>
            </a:rPr>
            <a:t>Таъмини</a:t>
          </a:r>
          <a:r>
            <a:rPr lang="ru-RU" sz="2000" i="1" dirty="0" smtClean="0">
              <a:latin typeface="Times New Roman Tj" panose="02020603050405020304" pitchFamily="18" charset="-52"/>
            </a:rPr>
            <a:t> </a:t>
          </a:r>
          <a:r>
            <a:rPr lang="ru-RU" sz="2000" i="1" dirty="0" err="1">
              <a:latin typeface="Times New Roman Tj" panose="02020603050405020304" pitchFamily="18" charset="-52"/>
            </a:rPr>
            <a:t>амнияти</a:t>
          </a:r>
          <a:r>
            <a:rPr lang="ru-RU" sz="2000" i="1" dirty="0">
              <a:latin typeface="Times New Roman Tj" panose="02020603050405020304" pitchFamily="18" charset="-52"/>
            </a:rPr>
            <a:t> </a:t>
          </a:r>
          <a:r>
            <a:rPr lang="ru-RU" sz="2000" i="1" dirty="0" err="1">
              <a:latin typeface="Times New Roman Tj" panose="02020603050405020304" pitchFamily="18" charset="-52"/>
            </a:rPr>
            <a:t>озуќаворй</a:t>
          </a:r>
          <a:r>
            <a:rPr lang="ru-RU" sz="2000" i="1" dirty="0">
              <a:latin typeface="Times New Roman Tj" panose="02020603050405020304" pitchFamily="18" charset="-52"/>
            </a:rPr>
            <a:t> </a:t>
          </a:r>
          <a:r>
            <a:rPr lang="ru-RU" sz="2000" i="1" dirty="0" err="1">
              <a:latin typeface="Times New Roman Tj" panose="02020603050405020304" pitchFamily="18" charset="-52"/>
            </a:rPr>
            <a:t>ва</a:t>
          </a:r>
          <a:r>
            <a:rPr lang="ru-RU" sz="2000" i="1" dirty="0">
              <a:latin typeface="Times New Roman Tj" panose="02020603050405020304" pitchFamily="18" charset="-52"/>
            </a:rPr>
            <a:t> </a:t>
          </a:r>
          <a:r>
            <a:rPr lang="ru-RU" sz="2000" i="1" dirty="0" err="1">
              <a:latin typeface="Times New Roman Tj" panose="02020603050405020304" pitchFamily="18" charset="-52"/>
            </a:rPr>
            <a:t>дастрасии</a:t>
          </a:r>
          <a:r>
            <a:rPr lang="ru-RU" sz="2000" i="1" dirty="0">
              <a:latin typeface="Times New Roman Tj" panose="02020603050405020304" pitchFamily="18" charset="-52"/>
            </a:rPr>
            <a:t> </a:t>
          </a:r>
          <a:r>
            <a:rPr lang="ru-RU" sz="2000" i="1" dirty="0" err="1">
              <a:latin typeface="Times New Roman Tj" panose="02020603050405020304" pitchFamily="18" charset="-52"/>
            </a:rPr>
            <a:t>ањолї</a:t>
          </a:r>
          <a:r>
            <a:rPr lang="ru-RU" sz="2000" i="1" dirty="0">
              <a:latin typeface="Times New Roman Tj" panose="02020603050405020304" pitchFamily="18" charset="-52"/>
            </a:rPr>
            <a:t> ба </a:t>
          </a:r>
          <a:r>
            <a:rPr lang="ru-RU" sz="2000" i="1" dirty="0" err="1">
              <a:latin typeface="Times New Roman Tj" panose="02020603050405020304" pitchFamily="18" charset="-52"/>
            </a:rPr>
            <a:t>гизои</a:t>
          </a:r>
          <a:r>
            <a:rPr lang="ru-RU" sz="2000" i="1" dirty="0">
              <a:latin typeface="Times New Roman Tj" panose="02020603050405020304" pitchFamily="18" charset="-52"/>
            </a:rPr>
            <a:t> </a:t>
          </a:r>
          <a:r>
            <a:rPr lang="ru-RU" sz="2000" i="1" dirty="0" err="1">
              <a:latin typeface="Times New Roman Tj" panose="02020603050405020304" pitchFamily="18" charset="-52"/>
            </a:rPr>
            <a:t>хушсифат</a:t>
          </a:r>
          <a:endParaRPr lang="ru-RU" sz="2000" i="1" dirty="0">
            <a:latin typeface="Times New Roman Tj" panose="02020603050405020304" pitchFamily="18" charset="-52"/>
          </a:endParaRPr>
        </a:p>
        <a:p>
          <a:pPr algn="ctr" defTabSz="533400">
            <a:lnSpc>
              <a:spcPct val="90000"/>
            </a:lnSpc>
            <a:spcBef>
              <a:spcPct val="0"/>
            </a:spcBef>
            <a:spcAft>
              <a:spcPct val="35000"/>
            </a:spcAft>
          </a:pPr>
          <a:endParaRPr lang="ru-RU" sz="1500" dirty="0">
            <a:latin typeface="Times New Roman Tj" panose="02020603050405020304" pitchFamily="18" charset="-52"/>
          </a:endParaRPr>
        </a:p>
      </dgm:t>
    </dgm:pt>
    <dgm:pt modelId="{91228975-705E-4A0D-8833-19BF61F03494}" type="parTrans" cxnId="{4F3D17CE-5D63-4864-8254-AFEE990DD902}">
      <dgm:prSet/>
      <dgm:spPr/>
      <dgm:t>
        <a:bodyPr/>
        <a:lstStyle/>
        <a:p>
          <a:endParaRPr lang="ru-RU"/>
        </a:p>
      </dgm:t>
    </dgm:pt>
    <dgm:pt modelId="{0C3964A3-6656-4136-AF9B-2E6E1FDA0F18}" type="sibTrans" cxnId="{4F3D17CE-5D63-4864-8254-AFEE990DD902}">
      <dgm:prSet/>
      <dgm:spPr/>
      <dgm:t>
        <a:bodyPr/>
        <a:lstStyle/>
        <a:p>
          <a:endParaRPr lang="ru-RU"/>
        </a:p>
      </dgm:t>
    </dgm:pt>
    <dgm:pt modelId="{2ECEDC45-D2D7-404D-93CB-11C51F7F3E94}">
      <dgm:prSet custT="1"/>
      <dgm:spPr/>
      <dgm:t>
        <a:bodyPr/>
        <a:lstStyle/>
        <a:p>
          <a:r>
            <a:rPr lang="ru-RU" sz="2000" i="1" dirty="0">
              <a:latin typeface="Times New Roman Tj" panose="02020603050405020304" pitchFamily="18" charset="-52"/>
            </a:rPr>
            <a:t>Саноатикунонии босуръат ва вусъатдињии шуѓли пурмањсул</a:t>
          </a:r>
          <a:r>
            <a:rPr lang="ru-RU" sz="1500" i="1" dirty="0"/>
            <a:t>.</a:t>
          </a:r>
        </a:p>
      </dgm:t>
    </dgm:pt>
    <dgm:pt modelId="{51D5E1A4-6004-4865-9FC7-62FEFF919719}" type="parTrans" cxnId="{39412FD8-1490-4F2F-A3B2-0B20E7FAB0BF}">
      <dgm:prSet/>
      <dgm:spPr/>
      <dgm:t>
        <a:bodyPr/>
        <a:lstStyle/>
        <a:p>
          <a:endParaRPr lang="ru-RU"/>
        </a:p>
      </dgm:t>
    </dgm:pt>
    <dgm:pt modelId="{74E2F57A-9AB4-49AA-A627-197F36CFC262}" type="sibTrans" cxnId="{39412FD8-1490-4F2F-A3B2-0B20E7FAB0BF}">
      <dgm:prSet/>
      <dgm:spPr/>
      <dgm:t>
        <a:bodyPr/>
        <a:lstStyle/>
        <a:p>
          <a:endParaRPr lang="ru-RU"/>
        </a:p>
      </dgm:t>
    </dgm:pt>
    <dgm:pt modelId="{4D99B599-56A1-4E5D-AD0E-0EA3AC2430D2}" type="pres">
      <dgm:prSet presAssocID="{57EA886F-2CCD-4C67-BE16-8B79A730DB19}" presName="hierChild1" presStyleCnt="0">
        <dgm:presLayoutVars>
          <dgm:chPref val="1"/>
          <dgm:dir/>
          <dgm:animOne val="branch"/>
          <dgm:animLvl val="lvl"/>
          <dgm:resizeHandles/>
        </dgm:presLayoutVars>
      </dgm:prSet>
      <dgm:spPr/>
      <dgm:t>
        <a:bodyPr/>
        <a:lstStyle/>
        <a:p>
          <a:endParaRPr lang="ru-RU"/>
        </a:p>
      </dgm:t>
    </dgm:pt>
    <dgm:pt modelId="{82F50664-B3F8-4A31-A5AC-BF1CA7437A1A}" type="pres">
      <dgm:prSet presAssocID="{96AC8946-4689-4616-8381-CF1314E67974}" presName="hierRoot1" presStyleCnt="0"/>
      <dgm:spPr/>
    </dgm:pt>
    <dgm:pt modelId="{323ED1D1-8964-4DEF-97BC-389E38D0982D}" type="pres">
      <dgm:prSet presAssocID="{96AC8946-4689-4616-8381-CF1314E67974}" presName="composite" presStyleCnt="0"/>
      <dgm:spPr/>
    </dgm:pt>
    <dgm:pt modelId="{994752D6-F514-48ED-B9EC-7C9FCA60C324}" type="pres">
      <dgm:prSet presAssocID="{96AC8946-4689-4616-8381-CF1314E67974}" presName="background" presStyleLbl="node0" presStyleIdx="0" presStyleCnt="1"/>
      <dgm:spPr/>
    </dgm:pt>
    <dgm:pt modelId="{58C70008-AB20-4C9F-B51E-391D27D343D1}" type="pres">
      <dgm:prSet presAssocID="{96AC8946-4689-4616-8381-CF1314E67974}" presName="text" presStyleLbl="fgAcc0" presStyleIdx="0" presStyleCnt="1" custScaleX="401172" custScaleY="157899" custLinFactNeighborX="-1568" custLinFactNeighborY="8929">
        <dgm:presLayoutVars>
          <dgm:chPref val="3"/>
        </dgm:presLayoutVars>
      </dgm:prSet>
      <dgm:spPr/>
      <dgm:t>
        <a:bodyPr/>
        <a:lstStyle/>
        <a:p>
          <a:endParaRPr lang="ru-RU"/>
        </a:p>
      </dgm:t>
    </dgm:pt>
    <dgm:pt modelId="{CCADA6FF-CFDB-4BEF-8070-57D3672C1061}" type="pres">
      <dgm:prSet presAssocID="{96AC8946-4689-4616-8381-CF1314E67974}" presName="hierChild2" presStyleCnt="0"/>
      <dgm:spPr/>
    </dgm:pt>
    <dgm:pt modelId="{E235B19D-6125-4838-A808-F9C1EC96FDBF}" type="pres">
      <dgm:prSet presAssocID="{416CEE8D-C5DC-4023-9470-A4041243D31C}" presName="Name10" presStyleLbl="parChTrans1D2" presStyleIdx="0" presStyleCnt="4"/>
      <dgm:spPr/>
      <dgm:t>
        <a:bodyPr/>
        <a:lstStyle/>
        <a:p>
          <a:endParaRPr lang="ru-RU"/>
        </a:p>
      </dgm:t>
    </dgm:pt>
    <dgm:pt modelId="{CBF1E70D-9EE0-46F3-8D98-06E284DABBAC}" type="pres">
      <dgm:prSet presAssocID="{F4607D8E-99FE-435B-9CF1-49DA8E5CB48D}" presName="hierRoot2" presStyleCnt="0"/>
      <dgm:spPr/>
    </dgm:pt>
    <dgm:pt modelId="{DE3191E7-28BA-479D-BC52-83406B2DEE32}" type="pres">
      <dgm:prSet presAssocID="{F4607D8E-99FE-435B-9CF1-49DA8E5CB48D}" presName="composite2" presStyleCnt="0"/>
      <dgm:spPr/>
    </dgm:pt>
    <dgm:pt modelId="{704147F2-7301-4D13-B062-3AFC9E459C64}" type="pres">
      <dgm:prSet presAssocID="{F4607D8E-99FE-435B-9CF1-49DA8E5CB48D}" presName="background2" presStyleLbl="node2" presStyleIdx="0" presStyleCnt="4"/>
      <dgm:spPr/>
    </dgm:pt>
    <dgm:pt modelId="{48D41E60-994E-4379-BD0F-6A5B62EDB17B}" type="pres">
      <dgm:prSet presAssocID="{F4607D8E-99FE-435B-9CF1-49DA8E5CB48D}" presName="text2" presStyleLbl="fgAcc2" presStyleIdx="0" presStyleCnt="4" custScaleY="235234" custLinFactNeighborX="-2284" custLinFactNeighborY="-3738">
        <dgm:presLayoutVars>
          <dgm:chPref val="3"/>
        </dgm:presLayoutVars>
      </dgm:prSet>
      <dgm:spPr/>
      <dgm:t>
        <a:bodyPr/>
        <a:lstStyle/>
        <a:p>
          <a:endParaRPr lang="ru-RU"/>
        </a:p>
      </dgm:t>
    </dgm:pt>
    <dgm:pt modelId="{9FEA2070-CC60-4B2E-9B8C-46348ADBED8B}" type="pres">
      <dgm:prSet presAssocID="{F4607D8E-99FE-435B-9CF1-49DA8E5CB48D}" presName="hierChild3" presStyleCnt="0"/>
      <dgm:spPr/>
    </dgm:pt>
    <dgm:pt modelId="{35FDC13A-CEC8-4028-A48E-43EE6BA98CF4}" type="pres">
      <dgm:prSet presAssocID="{9D46B78A-53AE-44F2-9ECB-28AAAD93C89D}" presName="Name10" presStyleLbl="parChTrans1D2" presStyleIdx="1" presStyleCnt="4"/>
      <dgm:spPr/>
      <dgm:t>
        <a:bodyPr/>
        <a:lstStyle/>
        <a:p>
          <a:endParaRPr lang="ru-RU"/>
        </a:p>
      </dgm:t>
    </dgm:pt>
    <dgm:pt modelId="{B9050787-95EA-4811-95D5-0675C196B9A6}" type="pres">
      <dgm:prSet presAssocID="{879CCC22-0AAF-4B7F-A217-D54256216FA8}" presName="hierRoot2" presStyleCnt="0"/>
      <dgm:spPr/>
    </dgm:pt>
    <dgm:pt modelId="{DF246011-B2BB-457A-AC14-9FB6FDA2CD64}" type="pres">
      <dgm:prSet presAssocID="{879CCC22-0AAF-4B7F-A217-D54256216FA8}" presName="composite2" presStyleCnt="0"/>
      <dgm:spPr/>
    </dgm:pt>
    <dgm:pt modelId="{B3CF4FE3-465A-4236-8706-A8B647304D9F}" type="pres">
      <dgm:prSet presAssocID="{879CCC22-0AAF-4B7F-A217-D54256216FA8}" presName="background2" presStyleLbl="node2" presStyleIdx="1" presStyleCnt="4"/>
      <dgm:spPr/>
    </dgm:pt>
    <dgm:pt modelId="{03130B76-85B5-47AD-8011-35E9198BD636}" type="pres">
      <dgm:prSet presAssocID="{879CCC22-0AAF-4B7F-A217-D54256216FA8}" presName="text2" presStyleLbl="fgAcc2" presStyleIdx="1" presStyleCnt="4" custScaleY="232452">
        <dgm:presLayoutVars>
          <dgm:chPref val="3"/>
        </dgm:presLayoutVars>
      </dgm:prSet>
      <dgm:spPr/>
      <dgm:t>
        <a:bodyPr/>
        <a:lstStyle/>
        <a:p>
          <a:endParaRPr lang="ru-RU"/>
        </a:p>
      </dgm:t>
    </dgm:pt>
    <dgm:pt modelId="{798AE0B5-8E5A-4ADF-B3D0-0157E9A1199D}" type="pres">
      <dgm:prSet presAssocID="{879CCC22-0AAF-4B7F-A217-D54256216FA8}" presName="hierChild3" presStyleCnt="0"/>
      <dgm:spPr/>
    </dgm:pt>
    <dgm:pt modelId="{4E4FDE25-6148-46B4-A728-90EDBE3FC1A7}" type="pres">
      <dgm:prSet presAssocID="{91228975-705E-4A0D-8833-19BF61F03494}" presName="Name10" presStyleLbl="parChTrans1D2" presStyleIdx="2" presStyleCnt="4"/>
      <dgm:spPr/>
      <dgm:t>
        <a:bodyPr/>
        <a:lstStyle/>
        <a:p>
          <a:endParaRPr lang="ru-RU"/>
        </a:p>
      </dgm:t>
    </dgm:pt>
    <dgm:pt modelId="{5BCD8938-8B63-45A1-85DB-4FF81D8C4F3A}" type="pres">
      <dgm:prSet presAssocID="{2A41EFB2-CD20-49D9-8EA6-6E9721A764AC}" presName="hierRoot2" presStyleCnt="0"/>
      <dgm:spPr/>
    </dgm:pt>
    <dgm:pt modelId="{D3818AFF-E6A0-4A17-88A9-D1DB2CAB5F07}" type="pres">
      <dgm:prSet presAssocID="{2A41EFB2-CD20-49D9-8EA6-6E9721A764AC}" presName="composite2" presStyleCnt="0"/>
      <dgm:spPr/>
    </dgm:pt>
    <dgm:pt modelId="{43FA5090-F4DE-41EB-B020-502F22068933}" type="pres">
      <dgm:prSet presAssocID="{2A41EFB2-CD20-49D9-8EA6-6E9721A764AC}" presName="background2" presStyleLbl="node2" presStyleIdx="2" presStyleCnt="4"/>
      <dgm:spPr/>
    </dgm:pt>
    <dgm:pt modelId="{0E61026C-8056-435A-AB3E-8E2C62DD6FAB}" type="pres">
      <dgm:prSet presAssocID="{2A41EFB2-CD20-49D9-8EA6-6E9721A764AC}" presName="text2" presStyleLbl="fgAcc2" presStyleIdx="2" presStyleCnt="4" custScaleY="245626" custLinFactNeighborX="-8301" custLinFactNeighborY="-12672">
        <dgm:presLayoutVars>
          <dgm:chPref val="3"/>
        </dgm:presLayoutVars>
      </dgm:prSet>
      <dgm:spPr/>
      <dgm:t>
        <a:bodyPr/>
        <a:lstStyle/>
        <a:p>
          <a:endParaRPr lang="ru-RU"/>
        </a:p>
      </dgm:t>
    </dgm:pt>
    <dgm:pt modelId="{BCCE7A55-67B9-4B8B-9732-74A6CCC91C73}" type="pres">
      <dgm:prSet presAssocID="{2A41EFB2-CD20-49D9-8EA6-6E9721A764AC}" presName="hierChild3" presStyleCnt="0"/>
      <dgm:spPr/>
    </dgm:pt>
    <dgm:pt modelId="{3DEAA733-309A-42DB-B4FD-879EAAE3CC53}" type="pres">
      <dgm:prSet presAssocID="{51D5E1A4-6004-4865-9FC7-62FEFF919719}" presName="Name10" presStyleLbl="parChTrans1D2" presStyleIdx="3" presStyleCnt="4"/>
      <dgm:spPr/>
      <dgm:t>
        <a:bodyPr/>
        <a:lstStyle/>
        <a:p>
          <a:endParaRPr lang="ru-RU"/>
        </a:p>
      </dgm:t>
    </dgm:pt>
    <dgm:pt modelId="{6AA46245-6075-4445-B9B4-2CB13C8D7B12}" type="pres">
      <dgm:prSet presAssocID="{2ECEDC45-D2D7-404D-93CB-11C51F7F3E94}" presName="hierRoot2" presStyleCnt="0"/>
      <dgm:spPr/>
    </dgm:pt>
    <dgm:pt modelId="{5F3E305F-E722-495D-82A1-A32C1C0A11A2}" type="pres">
      <dgm:prSet presAssocID="{2ECEDC45-D2D7-404D-93CB-11C51F7F3E94}" presName="composite2" presStyleCnt="0"/>
      <dgm:spPr/>
    </dgm:pt>
    <dgm:pt modelId="{962F412A-435A-46F6-9F32-C2A499F1E08D}" type="pres">
      <dgm:prSet presAssocID="{2ECEDC45-D2D7-404D-93CB-11C51F7F3E94}" presName="background2" presStyleLbl="node2" presStyleIdx="3" presStyleCnt="4"/>
      <dgm:spPr/>
    </dgm:pt>
    <dgm:pt modelId="{81BD3F87-F8EB-4093-906B-1780921759BB}" type="pres">
      <dgm:prSet presAssocID="{2ECEDC45-D2D7-404D-93CB-11C51F7F3E94}" presName="text2" presStyleLbl="fgAcc2" presStyleIdx="3" presStyleCnt="4" custScaleY="240933">
        <dgm:presLayoutVars>
          <dgm:chPref val="3"/>
        </dgm:presLayoutVars>
      </dgm:prSet>
      <dgm:spPr/>
      <dgm:t>
        <a:bodyPr/>
        <a:lstStyle/>
        <a:p>
          <a:endParaRPr lang="ru-RU"/>
        </a:p>
      </dgm:t>
    </dgm:pt>
    <dgm:pt modelId="{DDEE0545-43EB-4D48-9F13-B5CF1BC35058}" type="pres">
      <dgm:prSet presAssocID="{2ECEDC45-D2D7-404D-93CB-11C51F7F3E94}" presName="hierChild3" presStyleCnt="0"/>
      <dgm:spPr/>
    </dgm:pt>
  </dgm:ptLst>
  <dgm:cxnLst>
    <dgm:cxn modelId="{847A6B5E-EE44-4817-BFA0-6FCF6556377B}" type="presOf" srcId="{416CEE8D-C5DC-4023-9470-A4041243D31C}" destId="{E235B19D-6125-4838-A808-F9C1EC96FDBF}" srcOrd="0" destOrd="0" presId="urn:microsoft.com/office/officeart/2005/8/layout/hierarchy1"/>
    <dgm:cxn modelId="{0116FCA7-0CD9-48EB-A0BE-5531A4E9C883}" type="presOf" srcId="{2A41EFB2-CD20-49D9-8EA6-6E9721A764AC}" destId="{0E61026C-8056-435A-AB3E-8E2C62DD6FAB}" srcOrd="0" destOrd="0" presId="urn:microsoft.com/office/officeart/2005/8/layout/hierarchy1"/>
    <dgm:cxn modelId="{6BB7E7CE-6527-4144-8D45-6F9F06B34BE6}" type="presOf" srcId="{9D46B78A-53AE-44F2-9ECB-28AAAD93C89D}" destId="{35FDC13A-CEC8-4028-A48E-43EE6BA98CF4}" srcOrd="0" destOrd="0" presId="urn:microsoft.com/office/officeart/2005/8/layout/hierarchy1"/>
    <dgm:cxn modelId="{39412FD8-1490-4F2F-A3B2-0B20E7FAB0BF}" srcId="{96AC8946-4689-4616-8381-CF1314E67974}" destId="{2ECEDC45-D2D7-404D-93CB-11C51F7F3E94}" srcOrd="3" destOrd="0" parTransId="{51D5E1A4-6004-4865-9FC7-62FEFF919719}" sibTransId="{74E2F57A-9AB4-49AA-A627-197F36CFC262}"/>
    <dgm:cxn modelId="{FBABFE80-0CA3-4699-8226-BA5FB846176F}" type="presOf" srcId="{91228975-705E-4A0D-8833-19BF61F03494}" destId="{4E4FDE25-6148-46B4-A728-90EDBE3FC1A7}" srcOrd="0" destOrd="0" presId="urn:microsoft.com/office/officeart/2005/8/layout/hierarchy1"/>
    <dgm:cxn modelId="{27A71127-B55A-40A0-9B49-BC33E3B77DCA}" type="presOf" srcId="{879CCC22-0AAF-4B7F-A217-D54256216FA8}" destId="{03130B76-85B5-47AD-8011-35E9198BD636}" srcOrd="0" destOrd="0" presId="urn:microsoft.com/office/officeart/2005/8/layout/hierarchy1"/>
    <dgm:cxn modelId="{2872F852-F668-45C9-B321-EC7E4C3DFC62}" type="presOf" srcId="{51D5E1A4-6004-4865-9FC7-62FEFF919719}" destId="{3DEAA733-309A-42DB-B4FD-879EAAE3CC53}" srcOrd="0" destOrd="0" presId="urn:microsoft.com/office/officeart/2005/8/layout/hierarchy1"/>
    <dgm:cxn modelId="{5F8D82B3-C03F-4BF3-B37D-4B58022D213D}" type="presOf" srcId="{57EA886F-2CCD-4C67-BE16-8B79A730DB19}" destId="{4D99B599-56A1-4E5D-AD0E-0EA3AC2430D2}" srcOrd="0" destOrd="0" presId="urn:microsoft.com/office/officeart/2005/8/layout/hierarchy1"/>
    <dgm:cxn modelId="{4AA33D84-66A3-45FC-9326-DA5B1189E0F6}" type="presOf" srcId="{2ECEDC45-D2D7-404D-93CB-11C51F7F3E94}" destId="{81BD3F87-F8EB-4093-906B-1780921759BB}" srcOrd="0" destOrd="0" presId="urn:microsoft.com/office/officeart/2005/8/layout/hierarchy1"/>
    <dgm:cxn modelId="{0E9409A9-19B1-450E-B4C7-D3F13D4EF1C1}" srcId="{57EA886F-2CCD-4C67-BE16-8B79A730DB19}" destId="{96AC8946-4689-4616-8381-CF1314E67974}" srcOrd="0" destOrd="0" parTransId="{4E364856-80CD-4C7F-AD28-A2972BA0F0CA}" sibTransId="{58B571C0-DCC7-4671-90C8-5492759600B7}"/>
    <dgm:cxn modelId="{4F3D17CE-5D63-4864-8254-AFEE990DD902}" srcId="{96AC8946-4689-4616-8381-CF1314E67974}" destId="{2A41EFB2-CD20-49D9-8EA6-6E9721A764AC}" srcOrd="2" destOrd="0" parTransId="{91228975-705E-4A0D-8833-19BF61F03494}" sibTransId="{0C3964A3-6656-4136-AF9B-2E6E1FDA0F18}"/>
    <dgm:cxn modelId="{6049DB2C-BB6D-40C9-962C-412ABC634860}" srcId="{96AC8946-4689-4616-8381-CF1314E67974}" destId="{F4607D8E-99FE-435B-9CF1-49DA8E5CB48D}" srcOrd="0" destOrd="0" parTransId="{416CEE8D-C5DC-4023-9470-A4041243D31C}" sibTransId="{B579A325-5D46-42CE-A85E-B8B9A4A6DEE3}"/>
    <dgm:cxn modelId="{107A8A25-FAE7-47EA-9B50-13F134E989AF}" srcId="{96AC8946-4689-4616-8381-CF1314E67974}" destId="{879CCC22-0AAF-4B7F-A217-D54256216FA8}" srcOrd="1" destOrd="0" parTransId="{9D46B78A-53AE-44F2-9ECB-28AAAD93C89D}" sibTransId="{E3F93F60-CBF6-4EA8-8B69-0C60455EDB97}"/>
    <dgm:cxn modelId="{4F1934F5-C90A-4788-8C1F-449E41E84274}" type="presOf" srcId="{F4607D8E-99FE-435B-9CF1-49DA8E5CB48D}" destId="{48D41E60-994E-4379-BD0F-6A5B62EDB17B}" srcOrd="0" destOrd="0" presId="urn:microsoft.com/office/officeart/2005/8/layout/hierarchy1"/>
    <dgm:cxn modelId="{F34E2ED8-0A3D-414D-B39A-C833B5AFBA43}" type="presOf" srcId="{96AC8946-4689-4616-8381-CF1314E67974}" destId="{58C70008-AB20-4C9F-B51E-391D27D343D1}" srcOrd="0" destOrd="0" presId="urn:microsoft.com/office/officeart/2005/8/layout/hierarchy1"/>
    <dgm:cxn modelId="{12E834A7-4CFA-41E6-8A31-08F344870E40}" type="presParOf" srcId="{4D99B599-56A1-4E5D-AD0E-0EA3AC2430D2}" destId="{82F50664-B3F8-4A31-A5AC-BF1CA7437A1A}" srcOrd="0" destOrd="0" presId="urn:microsoft.com/office/officeart/2005/8/layout/hierarchy1"/>
    <dgm:cxn modelId="{3F22D22A-ADA2-4AB8-B5F0-08E55A2B0064}" type="presParOf" srcId="{82F50664-B3F8-4A31-A5AC-BF1CA7437A1A}" destId="{323ED1D1-8964-4DEF-97BC-389E38D0982D}" srcOrd="0" destOrd="0" presId="urn:microsoft.com/office/officeart/2005/8/layout/hierarchy1"/>
    <dgm:cxn modelId="{6CCA1550-15BA-403B-956A-F9E2766B602D}" type="presParOf" srcId="{323ED1D1-8964-4DEF-97BC-389E38D0982D}" destId="{994752D6-F514-48ED-B9EC-7C9FCA60C324}" srcOrd="0" destOrd="0" presId="urn:microsoft.com/office/officeart/2005/8/layout/hierarchy1"/>
    <dgm:cxn modelId="{C20C146A-50C7-49CC-A230-1B095062F257}" type="presParOf" srcId="{323ED1D1-8964-4DEF-97BC-389E38D0982D}" destId="{58C70008-AB20-4C9F-B51E-391D27D343D1}" srcOrd="1" destOrd="0" presId="urn:microsoft.com/office/officeart/2005/8/layout/hierarchy1"/>
    <dgm:cxn modelId="{F5E60DF4-44F7-4C21-836A-CA6921FD1AAC}" type="presParOf" srcId="{82F50664-B3F8-4A31-A5AC-BF1CA7437A1A}" destId="{CCADA6FF-CFDB-4BEF-8070-57D3672C1061}" srcOrd="1" destOrd="0" presId="urn:microsoft.com/office/officeart/2005/8/layout/hierarchy1"/>
    <dgm:cxn modelId="{FB2B91B8-168A-4721-9642-933BB5078FD1}" type="presParOf" srcId="{CCADA6FF-CFDB-4BEF-8070-57D3672C1061}" destId="{E235B19D-6125-4838-A808-F9C1EC96FDBF}" srcOrd="0" destOrd="0" presId="urn:microsoft.com/office/officeart/2005/8/layout/hierarchy1"/>
    <dgm:cxn modelId="{90F3F8AE-4C97-4ABF-8250-E457D85268D1}" type="presParOf" srcId="{CCADA6FF-CFDB-4BEF-8070-57D3672C1061}" destId="{CBF1E70D-9EE0-46F3-8D98-06E284DABBAC}" srcOrd="1" destOrd="0" presId="urn:microsoft.com/office/officeart/2005/8/layout/hierarchy1"/>
    <dgm:cxn modelId="{4004049E-F079-44DE-B1D8-94DFE7CEBA0E}" type="presParOf" srcId="{CBF1E70D-9EE0-46F3-8D98-06E284DABBAC}" destId="{DE3191E7-28BA-479D-BC52-83406B2DEE32}" srcOrd="0" destOrd="0" presId="urn:microsoft.com/office/officeart/2005/8/layout/hierarchy1"/>
    <dgm:cxn modelId="{4AC5260D-C4BF-40B0-952D-3ED51DE2CE9B}" type="presParOf" srcId="{DE3191E7-28BA-479D-BC52-83406B2DEE32}" destId="{704147F2-7301-4D13-B062-3AFC9E459C64}" srcOrd="0" destOrd="0" presId="urn:microsoft.com/office/officeart/2005/8/layout/hierarchy1"/>
    <dgm:cxn modelId="{7592F78B-E3F4-46A4-BAB5-8A0417759DD6}" type="presParOf" srcId="{DE3191E7-28BA-479D-BC52-83406B2DEE32}" destId="{48D41E60-994E-4379-BD0F-6A5B62EDB17B}" srcOrd="1" destOrd="0" presId="urn:microsoft.com/office/officeart/2005/8/layout/hierarchy1"/>
    <dgm:cxn modelId="{97C6CD24-DA5A-45CD-8479-530CA4D3051D}" type="presParOf" srcId="{CBF1E70D-9EE0-46F3-8D98-06E284DABBAC}" destId="{9FEA2070-CC60-4B2E-9B8C-46348ADBED8B}" srcOrd="1" destOrd="0" presId="urn:microsoft.com/office/officeart/2005/8/layout/hierarchy1"/>
    <dgm:cxn modelId="{11FD1102-4178-4F8C-B879-F1ED70EE2F6E}" type="presParOf" srcId="{CCADA6FF-CFDB-4BEF-8070-57D3672C1061}" destId="{35FDC13A-CEC8-4028-A48E-43EE6BA98CF4}" srcOrd="2" destOrd="0" presId="urn:microsoft.com/office/officeart/2005/8/layout/hierarchy1"/>
    <dgm:cxn modelId="{C8B9C93F-A33B-4A8F-87EF-DC5C4509B691}" type="presParOf" srcId="{CCADA6FF-CFDB-4BEF-8070-57D3672C1061}" destId="{B9050787-95EA-4811-95D5-0675C196B9A6}" srcOrd="3" destOrd="0" presId="urn:microsoft.com/office/officeart/2005/8/layout/hierarchy1"/>
    <dgm:cxn modelId="{D5283698-B4E4-413D-B9DC-5C15D961771B}" type="presParOf" srcId="{B9050787-95EA-4811-95D5-0675C196B9A6}" destId="{DF246011-B2BB-457A-AC14-9FB6FDA2CD64}" srcOrd="0" destOrd="0" presId="urn:microsoft.com/office/officeart/2005/8/layout/hierarchy1"/>
    <dgm:cxn modelId="{A2410C94-DEEB-4634-824C-75850E24C28E}" type="presParOf" srcId="{DF246011-B2BB-457A-AC14-9FB6FDA2CD64}" destId="{B3CF4FE3-465A-4236-8706-A8B647304D9F}" srcOrd="0" destOrd="0" presId="urn:microsoft.com/office/officeart/2005/8/layout/hierarchy1"/>
    <dgm:cxn modelId="{7A12CFE9-D905-447A-ADC3-BC2E76B00E86}" type="presParOf" srcId="{DF246011-B2BB-457A-AC14-9FB6FDA2CD64}" destId="{03130B76-85B5-47AD-8011-35E9198BD636}" srcOrd="1" destOrd="0" presId="urn:microsoft.com/office/officeart/2005/8/layout/hierarchy1"/>
    <dgm:cxn modelId="{1A126FDE-83BD-4221-AA80-4B20D672800E}" type="presParOf" srcId="{B9050787-95EA-4811-95D5-0675C196B9A6}" destId="{798AE0B5-8E5A-4ADF-B3D0-0157E9A1199D}" srcOrd="1" destOrd="0" presId="urn:microsoft.com/office/officeart/2005/8/layout/hierarchy1"/>
    <dgm:cxn modelId="{A5CD1DAC-998D-429E-BF40-C876CA2BF246}" type="presParOf" srcId="{CCADA6FF-CFDB-4BEF-8070-57D3672C1061}" destId="{4E4FDE25-6148-46B4-A728-90EDBE3FC1A7}" srcOrd="4" destOrd="0" presId="urn:microsoft.com/office/officeart/2005/8/layout/hierarchy1"/>
    <dgm:cxn modelId="{447FBD0A-5403-4FBA-819C-451F75823BE0}" type="presParOf" srcId="{CCADA6FF-CFDB-4BEF-8070-57D3672C1061}" destId="{5BCD8938-8B63-45A1-85DB-4FF81D8C4F3A}" srcOrd="5" destOrd="0" presId="urn:microsoft.com/office/officeart/2005/8/layout/hierarchy1"/>
    <dgm:cxn modelId="{B8E177AD-F03C-4173-B424-9559B72DBF6A}" type="presParOf" srcId="{5BCD8938-8B63-45A1-85DB-4FF81D8C4F3A}" destId="{D3818AFF-E6A0-4A17-88A9-D1DB2CAB5F07}" srcOrd="0" destOrd="0" presId="urn:microsoft.com/office/officeart/2005/8/layout/hierarchy1"/>
    <dgm:cxn modelId="{94B1FC8D-9743-4CEA-85A7-B2719F92D29D}" type="presParOf" srcId="{D3818AFF-E6A0-4A17-88A9-D1DB2CAB5F07}" destId="{43FA5090-F4DE-41EB-B020-502F22068933}" srcOrd="0" destOrd="0" presId="urn:microsoft.com/office/officeart/2005/8/layout/hierarchy1"/>
    <dgm:cxn modelId="{886C468E-531B-4DA0-AB63-FF0F92BC9B82}" type="presParOf" srcId="{D3818AFF-E6A0-4A17-88A9-D1DB2CAB5F07}" destId="{0E61026C-8056-435A-AB3E-8E2C62DD6FAB}" srcOrd="1" destOrd="0" presId="urn:microsoft.com/office/officeart/2005/8/layout/hierarchy1"/>
    <dgm:cxn modelId="{84933A71-07F0-4709-A663-38526B1A69E6}" type="presParOf" srcId="{5BCD8938-8B63-45A1-85DB-4FF81D8C4F3A}" destId="{BCCE7A55-67B9-4B8B-9732-74A6CCC91C73}" srcOrd="1" destOrd="0" presId="urn:microsoft.com/office/officeart/2005/8/layout/hierarchy1"/>
    <dgm:cxn modelId="{6D8A7A00-39F1-4DB7-88DC-3DF9D3C82560}" type="presParOf" srcId="{CCADA6FF-CFDB-4BEF-8070-57D3672C1061}" destId="{3DEAA733-309A-42DB-B4FD-879EAAE3CC53}" srcOrd="6" destOrd="0" presId="urn:microsoft.com/office/officeart/2005/8/layout/hierarchy1"/>
    <dgm:cxn modelId="{394D8F40-FCD5-4814-87F1-8CD6AE1C5A5F}" type="presParOf" srcId="{CCADA6FF-CFDB-4BEF-8070-57D3672C1061}" destId="{6AA46245-6075-4445-B9B4-2CB13C8D7B12}" srcOrd="7" destOrd="0" presId="urn:microsoft.com/office/officeart/2005/8/layout/hierarchy1"/>
    <dgm:cxn modelId="{AFD7BCEB-F5E9-4C5A-B602-5FCF55300DB8}" type="presParOf" srcId="{6AA46245-6075-4445-B9B4-2CB13C8D7B12}" destId="{5F3E305F-E722-495D-82A1-A32C1C0A11A2}" srcOrd="0" destOrd="0" presId="urn:microsoft.com/office/officeart/2005/8/layout/hierarchy1"/>
    <dgm:cxn modelId="{73BAA15D-3A0C-4943-974A-E478F1AA4091}" type="presParOf" srcId="{5F3E305F-E722-495D-82A1-A32C1C0A11A2}" destId="{962F412A-435A-46F6-9F32-C2A499F1E08D}" srcOrd="0" destOrd="0" presId="urn:microsoft.com/office/officeart/2005/8/layout/hierarchy1"/>
    <dgm:cxn modelId="{4C35F1C7-DC87-4A46-A812-08D0686B6EAC}" type="presParOf" srcId="{5F3E305F-E722-495D-82A1-A32C1C0A11A2}" destId="{81BD3F87-F8EB-4093-906B-1780921759BB}" srcOrd="1" destOrd="0" presId="urn:microsoft.com/office/officeart/2005/8/layout/hierarchy1"/>
    <dgm:cxn modelId="{DC8090E5-063F-4814-B882-10138852DEA7}" type="presParOf" srcId="{6AA46245-6075-4445-B9B4-2CB13C8D7B12}" destId="{DDEE0545-43EB-4D48-9F13-B5CF1BC3505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EA886F-2CCD-4C67-BE16-8B79A730DB19}" type="doc">
      <dgm:prSet loTypeId="urn:microsoft.com/office/officeart/2005/8/layout/hierarchy1" loCatId="hierarchy" qsTypeId="urn:microsoft.com/office/officeart/2005/8/quickstyle/3d1" qsCatId="3D" csTypeId="urn:microsoft.com/office/officeart/2005/8/colors/colorful4" csCatId="colorful" phldr="1"/>
      <dgm:spPr/>
      <dgm:t>
        <a:bodyPr/>
        <a:lstStyle/>
        <a:p>
          <a:endParaRPr lang="ru-RU"/>
        </a:p>
      </dgm:t>
    </dgm:pt>
    <dgm:pt modelId="{96AC8946-4689-4616-8381-CF1314E67974}">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400" dirty="0" smtClean="0">
              <a:solidFill>
                <a:srgbClr val="FF0000"/>
              </a:solidFill>
              <a:latin typeface="Times New Roman Tj" panose="02020603050405020304" pitchFamily="18" charset="-52"/>
            </a:rPr>
            <a:t>РУШДИ ИҚТИСОДИЁТИ САБЗ ДАР ДАВРАИ ДАРОЗМУҲЛАТ ТАВАССУТИ  ҶАРАЁНҲОИ ЗЕРИН РОҲАНДОЗӢ МЕГАРДАД.</a:t>
          </a:r>
        </a:p>
        <a:p>
          <a:pPr defTabSz="889000">
            <a:lnSpc>
              <a:spcPct val="90000"/>
            </a:lnSpc>
            <a:spcBef>
              <a:spcPct val="0"/>
            </a:spcBef>
            <a:spcAft>
              <a:spcPct val="35000"/>
            </a:spcAft>
          </a:pPr>
          <a:endParaRPr lang="ru-RU" sz="2000" b="1" dirty="0"/>
        </a:p>
      </dgm:t>
    </dgm:pt>
    <dgm:pt modelId="{4E364856-80CD-4C7F-AD28-A2972BA0F0CA}" type="parTrans" cxnId="{0E9409A9-19B1-450E-B4C7-D3F13D4EF1C1}">
      <dgm:prSet/>
      <dgm:spPr/>
      <dgm:t>
        <a:bodyPr/>
        <a:lstStyle/>
        <a:p>
          <a:endParaRPr lang="ru-RU"/>
        </a:p>
      </dgm:t>
    </dgm:pt>
    <dgm:pt modelId="{58B571C0-DCC7-4671-90C8-5492759600B7}" type="sibTrans" cxnId="{0E9409A9-19B1-450E-B4C7-D3F13D4EF1C1}">
      <dgm:prSet/>
      <dgm:spPr/>
      <dgm:t>
        <a:bodyPr/>
        <a:lstStyle/>
        <a:p>
          <a:endParaRPr lang="ru-RU"/>
        </a:p>
      </dgm:t>
    </dgm:pt>
    <dgm:pt modelId="{879CCC22-0AAF-4B7F-A217-D54256216FA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i="1" dirty="0" err="1" smtClean="0">
              <a:latin typeface="Times New Roman Tj" panose="02020603050405020304" pitchFamily="18" charset="-52"/>
            </a:rPr>
            <a:t>Истифодаи</a:t>
          </a:r>
          <a:r>
            <a:rPr lang="ru-RU" i="1" dirty="0" smtClean="0">
              <a:latin typeface="Times New Roman Tj" panose="02020603050405020304" pitchFamily="18" charset="-52"/>
            </a:rPr>
            <a:t> </a:t>
          </a:r>
          <a:r>
            <a:rPr lang="ru-RU" i="1" dirty="0" err="1" smtClean="0">
              <a:latin typeface="Times New Roman Tj" panose="02020603050405020304" pitchFamily="18" charset="-52"/>
            </a:rPr>
            <a:t>технологияҳои</a:t>
          </a:r>
          <a:r>
            <a:rPr lang="ru-RU" i="1" dirty="0" smtClean="0">
              <a:latin typeface="Times New Roman Tj" panose="02020603050405020304" pitchFamily="18" charset="-52"/>
            </a:rPr>
            <a:t> </a:t>
          </a:r>
          <a:r>
            <a:rPr lang="ru-RU" i="1" dirty="0" err="1" smtClean="0">
              <a:latin typeface="Times New Roman Tj" panose="02020603050405020304" pitchFamily="18" charset="-52"/>
            </a:rPr>
            <a:t>муосир</a:t>
          </a:r>
          <a:r>
            <a:rPr lang="ru-RU" i="1" dirty="0" smtClean="0">
              <a:latin typeface="Times New Roman Tj" panose="02020603050405020304" pitchFamily="18" charset="-52"/>
            </a:rPr>
            <a:t> </a:t>
          </a:r>
          <a:r>
            <a:rPr lang="ru-RU" i="1" dirty="0" err="1" smtClean="0">
              <a:latin typeface="Times New Roman Tj" panose="02020603050405020304" pitchFamily="18" charset="-52"/>
            </a:rPr>
            <a:t>ва</a:t>
          </a:r>
          <a:r>
            <a:rPr lang="ru-RU" i="1" dirty="0" smtClean="0">
              <a:latin typeface="Times New Roman Tj" panose="02020603050405020304" pitchFamily="18" charset="-52"/>
            </a:rPr>
            <a:t> </a:t>
          </a:r>
          <a:r>
            <a:rPr lang="ru-RU" i="1" dirty="0" err="1" smtClean="0">
              <a:latin typeface="Times New Roman Tj" panose="02020603050405020304" pitchFamily="18" charset="-52"/>
            </a:rPr>
            <a:t>инноватсионӣ</a:t>
          </a:r>
          <a:endParaRPr lang="ru-RU" i="1" dirty="0">
            <a:latin typeface="Times New Roman Tj" panose="02020603050405020304" pitchFamily="18" charset="-52"/>
          </a:endParaRPr>
        </a:p>
        <a:p>
          <a:pPr defTabSz="800100">
            <a:lnSpc>
              <a:spcPct val="90000"/>
            </a:lnSpc>
            <a:spcBef>
              <a:spcPct val="0"/>
            </a:spcBef>
            <a:spcAft>
              <a:spcPct val="35000"/>
            </a:spcAft>
          </a:pPr>
          <a:endParaRPr lang="ru-RU" sz="1800" b="1" dirty="0"/>
        </a:p>
      </dgm:t>
    </dgm:pt>
    <dgm:pt modelId="{9D46B78A-53AE-44F2-9ECB-28AAAD93C89D}" type="parTrans" cxnId="{107A8A25-FAE7-47EA-9B50-13F134E989AF}">
      <dgm:prSet/>
      <dgm:spPr/>
      <dgm:t>
        <a:bodyPr/>
        <a:lstStyle/>
        <a:p>
          <a:endParaRPr lang="ru-RU"/>
        </a:p>
      </dgm:t>
    </dgm:pt>
    <dgm:pt modelId="{E3F93F60-CBF6-4EA8-8B69-0C60455EDB97}" type="sibTrans" cxnId="{107A8A25-FAE7-47EA-9B50-13F134E989AF}">
      <dgm:prSet/>
      <dgm:spPr/>
      <dgm:t>
        <a:bodyPr/>
        <a:lstStyle/>
        <a:p>
          <a:endParaRPr lang="ru-RU"/>
        </a:p>
      </dgm:t>
    </dgm:pt>
    <dgm:pt modelId="{F4607D8E-99FE-435B-9CF1-49DA8E5CB48D}">
      <dgm:prSet custT="1"/>
      <dgm:spPr/>
      <dgm:t>
        <a:bodyPr/>
        <a:lstStyle/>
        <a:p>
          <a:r>
            <a:rPr lang="tg-Cyrl-TJ" sz="2000" i="1" noProof="0" dirty="0" smtClean="0">
              <a:latin typeface="Times New Roman Tj" panose="02020603050405020304" pitchFamily="18" charset="-52"/>
            </a:rPr>
            <a:t>Истифодаи самаранок ва сарфаҷуёнаи сарсояи табиӣ;</a:t>
          </a:r>
          <a:endParaRPr lang="tg-Cyrl-TJ" sz="2000" i="1" noProof="0" dirty="0">
            <a:latin typeface="Times New Roman Tj" panose="02020603050405020304" pitchFamily="18" charset="-52"/>
          </a:endParaRPr>
        </a:p>
      </dgm:t>
    </dgm:pt>
    <dgm:pt modelId="{416CEE8D-C5DC-4023-9470-A4041243D31C}" type="parTrans" cxnId="{6049DB2C-BB6D-40C9-962C-412ABC634860}">
      <dgm:prSet/>
      <dgm:spPr/>
      <dgm:t>
        <a:bodyPr/>
        <a:lstStyle/>
        <a:p>
          <a:endParaRPr lang="ru-RU"/>
        </a:p>
      </dgm:t>
    </dgm:pt>
    <dgm:pt modelId="{B579A325-5D46-42CE-A85E-B8B9A4A6DEE3}" type="sibTrans" cxnId="{6049DB2C-BB6D-40C9-962C-412ABC634860}">
      <dgm:prSet/>
      <dgm:spPr/>
      <dgm:t>
        <a:bodyPr/>
        <a:lstStyle/>
        <a:p>
          <a:endParaRPr lang="ru-RU"/>
        </a:p>
      </dgm:t>
    </dgm:pt>
    <dgm:pt modelId="{2A41EFB2-CD20-49D9-8EA6-6E9721A764AC}">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2000" i="1" dirty="0" err="1" smtClean="0">
              <a:latin typeface="Times New Roman Tj" panose="02020603050405020304" pitchFamily="18" charset="-52"/>
            </a:rPr>
            <a:t>Истеҳсол</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ва</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содироти</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маҳсулоти</a:t>
          </a:r>
          <a:r>
            <a:rPr lang="ru-RU" sz="2000" i="1" dirty="0" smtClean="0">
              <a:latin typeface="Times New Roman Tj" panose="02020603050405020304" pitchFamily="18" charset="-52"/>
            </a:rPr>
            <a:t> ба </a:t>
          </a:r>
          <a:r>
            <a:rPr lang="ru-RU" sz="2000" i="1" dirty="0" err="1" smtClean="0">
              <a:latin typeface="Times New Roman Tj" panose="02020603050405020304" pitchFamily="18" charset="-52"/>
            </a:rPr>
            <a:t>стандартҳои</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муосири</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ҷаҳонӣ</a:t>
          </a:r>
          <a:r>
            <a:rPr lang="ru-RU" sz="2000" i="1" dirty="0" smtClean="0">
              <a:latin typeface="Times New Roman Tj" panose="02020603050405020304" pitchFamily="18" charset="-52"/>
            </a:rPr>
            <a:t> </a:t>
          </a:r>
          <a:r>
            <a:rPr lang="ru-RU" sz="2000" i="1" dirty="0" err="1" smtClean="0">
              <a:latin typeface="Times New Roman Tj" panose="02020603050405020304" pitchFamily="18" charset="-52"/>
            </a:rPr>
            <a:t>ҷавобгӯ</a:t>
          </a:r>
          <a:endParaRPr lang="ru-RU" sz="2000" i="1" dirty="0">
            <a:latin typeface="Times New Roman Tj" panose="02020603050405020304" pitchFamily="18" charset="-52"/>
          </a:endParaRPr>
        </a:p>
        <a:p>
          <a:pPr algn="ctr" defTabSz="533400">
            <a:lnSpc>
              <a:spcPct val="90000"/>
            </a:lnSpc>
            <a:spcBef>
              <a:spcPct val="0"/>
            </a:spcBef>
            <a:spcAft>
              <a:spcPct val="35000"/>
            </a:spcAft>
          </a:pPr>
          <a:endParaRPr lang="ru-RU" sz="1500" dirty="0">
            <a:latin typeface="Times New Roman Tj" panose="02020603050405020304" pitchFamily="18" charset="-52"/>
          </a:endParaRPr>
        </a:p>
      </dgm:t>
    </dgm:pt>
    <dgm:pt modelId="{91228975-705E-4A0D-8833-19BF61F03494}" type="parTrans" cxnId="{4F3D17CE-5D63-4864-8254-AFEE990DD902}">
      <dgm:prSet/>
      <dgm:spPr/>
      <dgm:t>
        <a:bodyPr/>
        <a:lstStyle/>
        <a:p>
          <a:endParaRPr lang="ru-RU"/>
        </a:p>
      </dgm:t>
    </dgm:pt>
    <dgm:pt modelId="{0C3964A3-6656-4136-AF9B-2E6E1FDA0F18}" type="sibTrans" cxnId="{4F3D17CE-5D63-4864-8254-AFEE990DD902}">
      <dgm:prSet/>
      <dgm:spPr/>
      <dgm:t>
        <a:bodyPr/>
        <a:lstStyle/>
        <a:p>
          <a:endParaRPr lang="ru-RU"/>
        </a:p>
      </dgm:t>
    </dgm:pt>
    <dgm:pt modelId="{4D99B599-56A1-4E5D-AD0E-0EA3AC2430D2}" type="pres">
      <dgm:prSet presAssocID="{57EA886F-2CCD-4C67-BE16-8B79A730DB19}" presName="hierChild1" presStyleCnt="0">
        <dgm:presLayoutVars>
          <dgm:chPref val="1"/>
          <dgm:dir/>
          <dgm:animOne val="branch"/>
          <dgm:animLvl val="lvl"/>
          <dgm:resizeHandles/>
        </dgm:presLayoutVars>
      </dgm:prSet>
      <dgm:spPr/>
      <dgm:t>
        <a:bodyPr/>
        <a:lstStyle/>
        <a:p>
          <a:endParaRPr lang="ru-RU"/>
        </a:p>
      </dgm:t>
    </dgm:pt>
    <dgm:pt modelId="{82F50664-B3F8-4A31-A5AC-BF1CA7437A1A}" type="pres">
      <dgm:prSet presAssocID="{96AC8946-4689-4616-8381-CF1314E67974}" presName="hierRoot1" presStyleCnt="0"/>
      <dgm:spPr/>
    </dgm:pt>
    <dgm:pt modelId="{323ED1D1-8964-4DEF-97BC-389E38D0982D}" type="pres">
      <dgm:prSet presAssocID="{96AC8946-4689-4616-8381-CF1314E67974}" presName="composite" presStyleCnt="0"/>
      <dgm:spPr/>
    </dgm:pt>
    <dgm:pt modelId="{994752D6-F514-48ED-B9EC-7C9FCA60C324}" type="pres">
      <dgm:prSet presAssocID="{96AC8946-4689-4616-8381-CF1314E67974}" presName="background" presStyleLbl="node0" presStyleIdx="0" presStyleCnt="1"/>
      <dgm:spPr/>
    </dgm:pt>
    <dgm:pt modelId="{58C70008-AB20-4C9F-B51E-391D27D343D1}" type="pres">
      <dgm:prSet presAssocID="{96AC8946-4689-4616-8381-CF1314E67974}" presName="text" presStyleLbl="fgAcc0" presStyleIdx="0" presStyleCnt="1" custScaleX="401172" custScaleY="157899" custLinFactNeighborX="-14445" custLinFactNeighborY="10196">
        <dgm:presLayoutVars>
          <dgm:chPref val="3"/>
        </dgm:presLayoutVars>
      </dgm:prSet>
      <dgm:spPr/>
      <dgm:t>
        <a:bodyPr/>
        <a:lstStyle/>
        <a:p>
          <a:endParaRPr lang="ru-RU"/>
        </a:p>
      </dgm:t>
    </dgm:pt>
    <dgm:pt modelId="{CCADA6FF-CFDB-4BEF-8070-57D3672C1061}" type="pres">
      <dgm:prSet presAssocID="{96AC8946-4689-4616-8381-CF1314E67974}" presName="hierChild2" presStyleCnt="0"/>
      <dgm:spPr/>
    </dgm:pt>
    <dgm:pt modelId="{E235B19D-6125-4838-A808-F9C1EC96FDBF}" type="pres">
      <dgm:prSet presAssocID="{416CEE8D-C5DC-4023-9470-A4041243D31C}" presName="Name10" presStyleLbl="parChTrans1D2" presStyleIdx="0" presStyleCnt="3"/>
      <dgm:spPr/>
      <dgm:t>
        <a:bodyPr/>
        <a:lstStyle/>
        <a:p>
          <a:endParaRPr lang="ru-RU"/>
        </a:p>
      </dgm:t>
    </dgm:pt>
    <dgm:pt modelId="{CBF1E70D-9EE0-46F3-8D98-06E284DABBAC}" type="pres">
      <dgm:prSet presAssocID="{F4607D8E-99FE-435B-9CF1-49DA8E5CB48D}" presName="hierRoot2" presStyleCnt="0"/>
      <dgm:spPr/>
    </dgm:pt>
    <dgm:pt modelId="{DE3191E7-28BA-479D-BC52-83406B2DEE32}" type="pres">
      <dgm:prSet presAssocID="{F4607D8E-99FE-435B-9CF1-49DA8E5CB48D}" presName="composite2" presStyleCnt="0"/>
      <dgm:spPr/>
    </dgm:pt>
    <dgm:pt modelId="{704147F2-7301-4D13-B062-3AFC9E459C64}" type="pres">
      <dgm:prSet presAssocID="{F4607D8E-99FE-435B-9CF1-49DA8E5CB48D}" presName="background2" presStyleLbl="node2" presStyleIdx="0" presStyleCnt="3"/>
      <dgm:spPr/>
    </dgm:pt>
    <dgm:pt modelId="{48D41E60-994E-4379-BD0F-6A5B62EDB17B}" type="pres">
      <dgm:prSet presAssocID="{F4607D8E-99FE-435B-9CF1-49DA8E5CB48D}" presName="text2" presStyleLbl="fgAcc2" presStyleIdx="0" presStyleCnt="3" custScaleY="235234" custLinFactNeighborX="-2284" custLinFactNeighborY="-3738">
        <dgm:presLayoutVars>
          <dgm:chPref val="3"/>
        </dgm:presLayoutVars>
      </dgm:prSet>
      <dgm:spPr/>
      <dgm:t>
        <a:bodyPr/>
        <a:lstStyle/>
        <a:p>
          <a:endParaRPr lang="ru-RU"/>
        </a:p>
      </dgm:t>
    </dgm:pt>
    <dgm:pt modelId="{9FEA2070-CC60-4B2E-9B8C-46348ADBED8B}" type="pres">
      <dgm:prSet presAssocID="{F4607D8E-99FE-435B-9CF1-49DA8E5CB48D}" presName="hierChild3" presStyleCnt="0"/>
      <dgm:spPr/>
    </dgm:pt>
    <dgm:pt modelId="{35FDC13A-CEC8-4028-A48E-43EE6BA98CF4}" type="pres">
      <dgm:prSet presAssocID="{9D46B78A-53AE-44F2-9ECB-28AAAD93C89D}" presName="Name10" presStyleLbl="parChTrans1D2" presStyleIdx="1" presStyleCnt="3"/>
      <dgm:spPr/>
      <dgm:t>
        <a:bodyPr/>
        <a:lstStyle/>
        <a:p>
          <a:endParaRPr lang="ru-RU"/>
        </a:p>
      </dgm:t>
    </dgm:pt>
    <dgm:pt modelId="{B9050787-95EA-4811-95D5-0675C196B9A6}" type="pres">
      <dgm:prSet presAssocID="{879CCC22-0AAF-4B7F-A217-D54256216FA8}" presName="hierRoot2" presStyleCnt="0"/>
      <dgm:spPr/>
    </dgm:pt>
    <dgm:pt modelId="{DF246011-B2BB-457A-AC14-9FB6FDA2CD64}" type="pres">
      <dgm:prSet presAssocID="{879CCC22-0AAF-4B7F-A217-D54256216FA8}" presName="composite2" presStyleCnt="0"/>
      <dgm:spPr/>
    </dgm:pt>
    <dgm:pt modelId="{B3CF4FE3-465A-4236-8706-A8B647304D9F}" type="pres">
      <dgm:prSet presAssocID="{879CCC22-0AAF-4B7F-A217-D54256216FA8}" presName="background2" presStyleLbl="node2" presStyleIdx="1" presStyleCnt="3"/>
      <dgm:spPr/>
    </dgm:pt>
    <dgm:pt modelId="{03130B76-85B5-47AD-8011-35E9198BD636}" type="pres">
      <dgm:prSet presAssocID="{879CCC22-0AAF-4B7F-A217-D54256216FA8}" presName="text2" presStyleLbl="fgAcc2" presStyleIdx="1" presStyleCnt="3" custScaleY="232452">
        <dgm:presLayoutVars>
          <dgm:chPref val="3"/>
        </dgm:presLayoutVars>
      </dgm:prSet>
      <dgm:spPr/>
      <dgm:t>
        <a:bodyPr/>
        <a:lstStyle/>
        <a:p>
          <a:endParaRPr lang="ru-RU"/>
        </a:p>
      </dgm:t>
    </dgm:pt>
    <dgm:pt modelId="{798AE0B5-8E5A-4ADF-B3D0-0157E9A1199D}" type="pres">
      <dgm:prSet presAssocID="{879CCC22-0AAF-4B7F-A217-D54256216FA8}" presName="hierChild3" presStyleCnt="0"/>
      <dgm:spPr/>
    </dgm:pt>
    <dgm:pt modelId="{4E4FDE25-6148-46B4-A728-90EDBE3FC1A7}" type="pres">
      <dgm:prSet presAssocID="{91228975-705E-4A0D-8833-19BF61F03494}" presName="Name10" presStyleLbl="parChTrans1D2" presStyleIdx="2" presStyleCnt="3"/>
      <dgm:spPr/>
      <dgm:t>
        <a:bodyPr/>
        <a:lstStyle/>
        <a:p>
          <a:endParaRPr lang="ru-RU"/>
        </a:p>
      </dgm:t>
    </dgm:pt>
    <dgm:pt modelId="{5BCD8938-8B63-45A1-85DB-4FF81D8C4F3A}" type="pres">
      <dgm:prSet presAssocID="{2A41EFB2-CD20-49D9-8EA6-6E9721A764AC}" presName="hierRoot2" presStyleCnt="0"/>
      <dgm:spPr/>
    </dgm:pt>
    <dgm:pt modelId="{D3818AFF-E6A0-4A17-88A9-D1DB2CAB5F07}" type="pres">
      <dgm:prSet presAssocID="{2A41EFB2-CD20-49D9-8EA6-6E9721A764AC}" presName="composite2" presStyleCnt="0"/>
      <dgm:spPr/>
    </dgm:pt>
    <dgm:pt modelId="{43FA5090-F4DE-41EB-B020-502F22068933}" type="pres">
      <dgm:prSet presAssocID="{2A41EFB2-CD20-49D9-8EA6-6E9721A764AC}" presName="background2" presStyleLbl="node2" presStyleIdx="2" presStyleCnt="3"/>
      <dgm:spPr/>
    </dgm:pt>
    <dgm:pt modelId="{0E61026C-8056-435A-AB3E-8E2C62DD6FAB}" type="pres">
      <dgm:prSet presAssocID="{2A41EFB2-CD20-49D9-8EA6-6E9721A764AC}" presName="text2" presStyleLbl="fgAcc2" presStyleIdx="2" presStyleCnt="3" custScaleY="245626" custLinFactNeighborX="-8301" custLinFactNeighborY="-12672">
        <dgm:presLayoutVars>
          <dgm:chPref val="3"/>
        </dgm:presLayoutVars>
      </dgm:prSet>
      <dgm:spPr/>
      <dgm:t>
        <a:bodyPr/>
        <a:lstStyle/>
        <a:p>
          <a:endParaRPr lang="ru-RU"/>
        </a:p>
      </dgm:t>
    </dgm:pt>
    <dgm:pt modelId="{BCCE7A55-67B9-4B8B-9732-74A6CCC91C73}" type="pres">
      <dgm:prSet presAssocID="{2A41EFB2-CD20-49D9-8EA6-6E9721A764AC}" presName="hierChild3" presStyleCnt="0"/>
      <dgm:spPr/>
    </dgm:pt>
  </dgm:ptLst>
  <dgm:cxnLst>
    <dgm:cxn modelId="{3BC819F3-A420-4C98-AE63-A8DD834FB11A}" type="presOf" srcId="{416CEE8D-C5DC-4023-9470-A4041243D31C}" destId="{E235B19D-6125-4838-A808-F9C1EC96FDBF}" srcOrd="0" destOrd="0" presId="urn:microsoft.com/office/officeart/2005/8/layout/hierarchy1"/>
    <dgm:cxn modelId="{B2D232DB-98C8-467A-B8BA-A1E4279BF7C6}" type="presOf" srcId="{57EA886F-2CCD-4C67-BE16-8B79A730DB19}" destId="{4D99B599-56A1-4E5D-AD0E-0EA3AC2430D2}" srcOrd="0" destOrd="0" presId="urn:microsoft.com/office/officeart/2005/8/layout/hierarchy1"/>
    <dgm:cxn modelId="{C7A17852-2B88-4D5D-8F35-B450AA6D7D9E}" type="presOf" srcId="{2A41EFB2-CD20-49D9-8EA6-6E9721A764AC}" destId="{0E61026C-8056-435A-AB3E-8E2C62DD6FAB}" srcOrd="0" destOrd="0" presId="urn:microsoft.com/office/officeart/2005/8/layout/hierarchy1"/>
    <dgm:cxn modelId="{BABA9F8F-1FAB-4355-AE27-DB635CE4326D}" type="presOf" srcId="{91228975-705E-4A0D-8833-19BF61F03494}" destId="{4E4FDE25-6148-46B4-A728-90EDBE3FC1A7}" srcOrd="0" destOrd="0" presId="urn:microsoft.com/office/officeart/2005/8/layout/hierarchy1"/>
    <dgm:cxn modelId="{0CE698C4-BE4B-41E9-998E-DF4EE3139664}" type="presOf" srcId="{F4607D8E-99FE-435B-9CF1-49DA8E5CB48D}" destId="{48D41E60-994E-4379-BD0F-6A5B62EDB17B}" srcOrd="0" destOrd="0" presId="urn:microsoft.com/office/officeart/2005/8/layout/hierarchy1"/>
    <dgm:cxn modelId="{0E9409A9-19B1-450E-B4C7-D3F13D4EF1C1}" srcId="{57EA886F-2CCD-4C67-BE16-8B79A730DB19}" destId="{96AC8946-4689-4616-8381-CF1314E67974}" srcOrd="0" destOrd="0" parTransId="{4E364856-80CD-4C7F-AD28-A2972BA0F0CA}" sibTransId="{58B571C0-DCC7-4671-90C8-5492759600B7}"/>
    <dgm:cxn modelId="{4F3D17CE-5D63-4864-8254-AFEE990DD902}" srcId="{96AC8946-4689-4616-8381-CF1314E67974}" destId="{2A41EFB2-CD20-49D9-8EA6-6E9721A764AC}" srcOrd="2" destOrd="0" parTransId="{91228975-705E-4A0D-8833-19BF61F03494}" sibTransId="{0C3964A3-6656-4136-AF9B-2E6E1FDA0F18}"/>
    <dgm:cxn modelId="{97B8A50F-059F-404F-918D-2604DB60EA65}" type="presOf" srcId="{879CCC22-0AAF-4B7F-A217-D54256216FA8}" destId="{03130B76-85B5-47AD-8011-35E9198BD636}" srcOrd="0" destOrd="0" presId="urn:microsoft.com/office/officeart/2005/8/layout/hierarchy1"/>
    <dgm:cxn modelId="{784ADCE9-7763-46F3-9E90-3D5516CF30C9}" type="presOf" srcId="{9D46B78A-53AE-44F2-9ECB-28AAAD93C89D}" destId="{35FDC13A-CEC8-4028-A48E-43EE6BA98CF4}" srcOrd="0" destOrd="0" presId="urn:microsoft.com/office/officeart/2005/8/layout/hierarchy1"/>
    <dgm:cxn modelId="{6049DB2C-BB6D-40C9-962C-412ABC634860}" srcId="{96AC8946-4689-4616-8381-CF1314E67974}" destId="{F4607D8E-99FE-435B-9CF1-49DA8E5CB48D}" srcOrd="0" destOrd="0" parTransId="{416CEE8D-C5DC-4023-9470-A4041243D31C}" sibTransId="{B579A325-5D46-42CE-A85E-B8B9A4A6DEE3}"/>
    <dgm:cxn modelId="{107A8A25-FAE7-47EA-9B50-13F134E989AF}" srcId="{96AC8946-4689-4616-8381-CF1314E67974}" destId="{879CCC22-0AAF-4B7F-A217-D54256216FA8}" srcOrd="1" destOrd="0" parTransId="{9D46B78A-53AE-44F2-9ECB-28AAAD93C89D}" sibTransId="{E3F93F60-CBF6-4EA8-8B69-0C60455EDB97}"/>
    <dgm:cxn modelId="{766E22DC-BABF-43CA-AEEF-F3EA19C24E2D}" type="presOf" srcId="{96AC8946-4689-4616-8381-CF1314E67974}" destId="{58C70008-AB20-4C9F-B51E-391D27D343D1}" srcOrd="0" destOrd="0" presId="urn:microsoft.com/office/officeart/2005/8/layout/hierarchy1"/>
    <dgm:cxn modelId="{15683CAC-A46B-4447-99EE-994AC70EEA6E}" type="presParOf" srcId="{4D99B599-56A1-4E5D-AD0E-0EA3AC2430D2}" destId="{82F50664-B3F8-4A31-A5AC-BF1CA7437A1A}" srcOrd="0" destOrd="0" presId="urn:microsoft.com/office/officeart/2005/8/layout/hierarchy1"/>
    <dgm:cxn modelId="{17843F9D-0594-4B18-B41E-71D9477C4A4B}" type="presParOf" srcId="{82F50664-B3F8-4A31-A5AC-BF1CA7437A1A}" destId="{323ED1D1-8964-4DEF-97BC-389E38D0982D}" srcOrd="0" destOrd="0" presId="urn:microsoft.com/office/officeart/2005/8/layout/hierarchy1"/>
    <dgm:cxn modelId="{49E05156-C9BB-4CC4-B28F-B8976CA3AE98}" type="presParOf" srcId="{323ED1D1-8964-4DEF-97BC-389E38D0982D}" destId="{994752D6-F514-48ED-B9EC-7C9FCA60C324}" srcOrd="0" destOrd="0" presId="urn:microsoft.com/office/officeart/2005/8/layout/hierarchy1"/>
    <dgm:cxn modelId="{68370B86-7656-4767-B49B-6B124A747780}" type="presParOf" srcId="{323ED1D1-8964-4DEF-97BC-389E38D0982D}" destId="{58C70008-AB20-4C9F-B51E-391D27D343D1}" srcOrd="1" destOrd="0" presId="urn:microsoft.com/office/officeart/2005/8/layout/hierarchy1"/>
    <dgm:cxn modelId="{A02D5ACC-7AB3-46BF-AB6F-55EDE3BB4D94}" type="presParOf" srcId="{82F50664-B3F8-4A31-A5AC-BF1CA7437A1A}" destId="{CCADA6FF-CFDB-4BEF-8070-57D3672C1061}" srcOrd="1" destOrd="0" presId="urn:microsoft.com/office/officeart/2005/8/layout/hierarchy1"/>
    <dgm:cxn modelId="{591C4A02-AFA0-4F76-A365-7F50229B25A1}" type="presParOf" srcId="{CCADA6FF-CFDB-4BEF-8070-57D3672C1061}" destId="{E235B19D-6125-4838-A808-F9C1EC96FDBF}" srcOrd="0" destOrd="0" presId="urn:microsoft.com/office/officeart/2005/8/layout/hierarchy1"/>
    <dgm:cxn modelId="{FD15D998-D5D2-4381-A195-E110A69651DF}" type="presParOf" srcId="{CCADA6FF-CFDB-4BEF-8070-57D3672C1061}" destId="{CBF1E70D-9EE0-46F3-8D98-06E284DABBAC}" srcOrd="1" destOrd="0" presId="urn:microsoft.com/office/officeart/2005/8/layout/hierarchy1"/>
    <dgm:cxn modelId="{A2199580-B649-443F-9AB2-957E3F6C68A8}" type="presParOf" srcId="{CBF1E70D-9EE0-46F3-8D98-06E284DABBAC}" destId="{DE3191E7-28BA-479D-BC52-83406B2DEE32}" srcOrd="0" destOrd="0" presId="urn:microsoft.com/office/officeart/2005/8/layout/hierarchy1"/>
    <dgm:cxn modelId="{4DF3A24F-5D40-44B3-B233-A61772563788}" type="presParOf" srcId="{DE3191E7-28BA-479D-BC52-83406B2DEE32}" destId="{704147F2-7301-4D13-B062-3AFC9E459C64}" srcOrd="0" destOrd="0" presId="urn:microsoft.com/office/officeart/2005/8/layout/hierarchy1"/>
    <dgm:cxn modelId="{EB8C62AB-9DAE-4985-81BA-4DDC8889BA00}" type="presParOf" srcId="{DE3191E7-28BA-479D-BC52-83406B2DEE32}" destId="{48D41E60-994E-4379-BD0F-6A5B62EDB17B}" srcOrd="1" destOrd="0" presId="urn:microsoft.com/office/officeart/2005/8/layout/hierarchy1"/>
    <dgm:cxn modelId="{3CB40B41-1B3F-4355-9FD8-D8BCBEB38B39}" type="presParOf" srcId="{CBF1E70D-9EE0-46F3-8D98-06E284DABBAC}" destId="{9FEA2070-CC60-4B2E-9B8C-46348ADBED8B}" srcOrd="1" destOrd="0" presId="urn:microsoft.com/office/officeart/2005/8/layout/hierarchy1"/>
    <dgm:cxn modelId="{ABB3F3D0-61E3-4DFB-BF44-FC8F91522C09}" type="presParOf" srcId="{CCADA6FF-CFDB-4BEF-8070-57D3672C1061}" destId="{35FDC13A-CEC8-4028-A48E-43EE6BA98CF4}" srcOrd="2" destOrd="0" presId="urn:microsoft.com/office/officeart/2005/8/layout/hierarchy1"/>
    <dgm:cxn modelId="{72F3E2E6-FD8F-43E4-892E-14A2BF65A5B5}" type="presParOf" srcId="{CCADA6FF-CFDB-4BEF-8070-57D3672C1061}" destId="{B9050787-95EA-4811-95D5-0675C196B9A6}" srcOrd="3" destOrd="0" presId="urn:microsoft.com/office/officeart/2005/8/layout/hierarchy1"/>
    <dgm:cxn modelId="{E2C3E384-6CC5-4E29-902E-93E22DE35250}" type="presParOf" srcId="{B9050787-95EA-4811-95D5-0675C196B9A6}" destId="{DF246011-B2BB-457A-AC14-9FB6FDA2CD64}" srcOrd="0" destOrd="0" presId="urn:microsoft.com/office/officeart/2005/8/layout/hierarchy1"/>
    <dgm:cxn modelId="{21303091-2365-4E7D-BEDC-16C7B6614BB8}" type="presParOf" srcId="{DF246011-B2BB-457A-AC14-9FB6FDA2CD64}" destId="{B3CF4FE3-465A-4236-8706-A8B647304D9F}" srcOrd="0" destOrd="0" presId="urn:microsoft.com/office/officeart/2005/8/layout/hierarchy1"/>
    <dgm:cxn modelId="{99B9431A-1DAB-4AC9-BEFD-622EE345F76A}" type="presParOf" srcId="{DF246011-B2BB-457A-AC14-9FB6FDA2CD64}" destId="{03130B76-85B5-47AD-8011-35E9198BD636}" srcOrd="1" destOrd="0" presId="urn:microsoft.com/office/officeart/2005/8/layout/hierarchy1"/>
    <dgm:cxn modelId="{60B41883-3EA0-414F-9C22-D694440DF131}" type="presParOf" srcId="{B9050787-95EA-4811-95D5-0675C196B9A6}" destId="{798AE0B5-8E5A-4ADF-B3D0-0157E9A1199D}" srcOrd="1" destOrd="0" presId="urn:microsoft.com/office/officeart/2005/8/layout/hierarchy1"/>
    <dgm:cxn modelId="{10C3F026-A6F0-4114-81A0-8C63CAC35595}" type="presParOf" srcId="{CCADA6FF-CFDB-4BEF-8070-57D3672C1061}" destId="{4E4FDE25-6148-46B4-A728-90EDBE3FC1A7}" srcOrd="4" destOrd="0" presId="urn:microsoft.com/office/officeart/2005/8/layout/hierarchy1"/>
    <dgm:cxn modelId="{5FA8A2BF-9F4E-4B00-8C01-6E05E750A48A}" type="presParOf" srcId="{CCADA6FF-CFDB-4BEF-8070-57D3672C1061}" destId="{5BCD8938-8B63-45A1-85DB-4FF81D8C4F3A}" srcOrd="5" destOrd="0" presId="urn:microsoft.com/office/officeart/2005/8/layout/hierarchy1"/>
    <dgm:cxn modelId="{8A0FAAFB-4ECF-460E-82A4-804E07FDC366}" type="presParOf" srcId="{5BCD8938-8B63-45A1-85DB-4FF81D8C4F3A}" destId="{D3818AFF-E6A0-4A17-88A9-D1DB2CAB5F07}" srcOrd="0" destOrd="0" presId="urn:microsoft.com/office/officeart/2005/8/layout/hierarchy1"/>
    <dgm:cxn modelId="{1128EDBB-D6AD-4BE7-8787-9813FAAD1BC3}" type="presParOf" srcId="{D3818AFF-E6A0-4A17-88A9-D1DB2CAB5F07}" destId="{43FA5090-F4DE-41EB-B020-502F22068933}" srcOrd="0" destOrd="0" presId="urn:microsoft.com/office/officeart/2005/8/layout/hierarchy1"/>
    <dgm:cxn modelId="{5763C251-72E7-4170-AABD-D8B9A65D4E29}" type="presParOf" srcId="{D3818AFF-E6A0-4A17-88A9-D1DB2CAB5F07}" destId="{0E61026C-8056-435A-AB3E-8E2C62DD6FAB}" srcOrd="1" destOrd="0" presId="urn:microsoft.com/office/officeart/2005/8/layout/hierarchy1"/>
    <dgm:cxn modelId="{84D41A6D-41EE-4E34-B044-75DA28A24178}" type="presParOf" srcId="{5BCD8938-8B63-45A1-85DB-4FF81D8C4F3A}" destId="{BCCE7A55-67B9-4B8B-9732-74A6CCC91C7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D61101-02EF-4B3A-A2D5-23BF8AF8207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725BBB8C-19BE-42B2-A5E4-3C73A9118132}">
      <dgm:prSet phldrT="[Текст]"/>
      <dgm:spPr/>
      <dgm:t>
        <a:bodyPr/>
        <a:lstStyle/>
        <a:p>
          <a:r>
            <a:rPr lang="tg-Cyrl-TJ" dirty="0" smtClean="0">
              <a:solidFill>
                <a:schemeClr val="tx1"/>
              </a:solidFill>
              <a:latin typeface="Times New Roman Tj" pitchFamily="18" charset="-52"/>
            </a:rPr>
            <a:t>Майли доимӣ  ба худтакмилдиҳӣ</a:t>
          </a:r>
          <a:endParaRPr lang="ru-RU" dirty="0">
            <a:solidFill>
              <a:schemeClr val="tx1"/>
            </a:solidFill>
            <a:latin typeface="Times New Roman Tj" pitchFamily="18" charset="-52"/>
          </a:endParaRPr>
        </a:p>
      </dgm:t>
    </dgm:pt>
    <dgm:pt modelId="{C85B25FC-768C-439B-B06B-79FB688C0538}" type="parTrans" cxnId="{9FBFC390-6C03-4275-9D03-DE70DF328862}">
      <dgm:prSet/>
      <dgm:spPr/>
      <dgm:t>
        <a:bodyPr/>
        <a:lstStyle/>
        <a:p>
          <a:endParaRPr lang="ru-RU"/>
        </a:p>
      </dgm:t>
    </dgm:pt>
    <dgm:pt modelId="{92A4019C-143F-4753-A0E7-783B3C030EB2}" type="sibTrans" cxnId="{9FBFC390-6C03-4275-9D03-DE70DF328862}">
      <dgm:prSet/>
      <dgm:spPr/>
      <dgm:t>
        <a:bodyPr/>
        <a:lstStyle/>
        <a:p>
          <a:endParaRPr lang="ru-RU"/>
        </a:p>
      </dgm:t>
    </dgm:pt>
    <dgm:pt modelId="{C9B4A25C-ABE0-42C8-9F9A-5104CE794414}">
      <dgm:prSet/>
      <dgm:spPr/>
      <dgm:t>
        <a:bodyPr/>
        <a:lstStyle/>
        <a:p>
          <a:r>
            <a:rPr lang="tg-Cyrl-TJ" dirty="0" smtClean="0">
              <a:solidFill>
                <a:schemeClr val="tx1"/>
              </a:solidFill>
              <a:latin typeface="Times New Roman Tj" pitchFamily="18" charset="-52"/>
            </a:rPr>
            <a:t>Доштани малакаи таъсиррасонӣ ба рафтор ва иродаи дигарон;</a:t>
          </a:r>
        </a:p>
      </dgm:t>
    </dgm:pt>
    <dgm:pt modelId="{E845B6DF-3F60-4122-B23B-36B9B77432F7}" type="parTrans" cxnId="{060EA2B4-1F8C-459B-BEDD-9D1D118F9B88}">
      <dgm:prSet/>
      <dgm:spPr/>
      <dgm:t>
        <a:bodyPr/>
        <a:lstStyle/>
        <a:p>
          <a:endParaRPr lang="ru-RU"/>
        </a:p>
      </dgm:t>
    </dgm:pt>
    <dgm:pt modelId="{3029F6A0-113B-4817-A661-CF8BB067072C}" type="sibTrans" cxnId="{060EA2B4-1F8C-459B-BEDD-9D1D118F9B88}">
      <dgm:prSet/>
      <dgm:spPr/>
      <dgm:t>
        <a:bodyPr/>
        <a:lstStyle/>
        <a:p>
          <a:endParaRPr lang="ru-RU"/>
        </a:p>
      </dgm:t>
    </dgm:pt>
    <dgm:pt modelId="{331B00D6-2912-4B2B-AFA7-25A8538BD7BA}">
      <dgm:prSet/>
      <dgm:spPr/>
      <dgm:t>
        <a:bodyPr/>
        <a:lstStyle/>
        <a:p>
          <a:r>
            <a:rPr lang="tg-Cyrl-TJ" dirty="0" smtClean="0">
              <a:solidFill>
                <a:schemeClr val="tx1"/>
              </a:solidFill>
              <a:latin typeface="Times New Roman Tj" pitchFamily="18" charset="-52"/>
            </a:rPr>
            <a:t>Ташаккули имиҷи мусбӣ дар ҷомеа;</a:t>
          </a:r>
        </a:p>
      </dgm:t>
    </dgm:pt>
    <dgm:pt modelId="{BE568C34-E700-4335-A807-93C4BE994913}" type="parTrans" cxnId="{4A08EDBA-C45E-4C9E-9AD5-B86CB3C486D5}">
      <dgm:prSet/>
      <dgm:spPr/>
      <dgm:t>
        <a:bodyPr/>
        <a:lstStyle/>
        <a:p>
          <a:endParaRPr lang="ru-RU"/>
        </a:p>
      </dgm:t>
    </dgm:pt>
    <dgm:pt modelId="{BADBD6F5-13F4-47AF-9121-3992E57FCF05}" type="sibTrans" cxnId="{4A08EDBA-C45E-4C9E-9AD5-B86CB3C486D5}">
      <dgm:prSet/>
      <dgm:spPr/>
      <dgm:t>
        <a:bodyPr/>
        <a:lstStyle/>
        <a:p>
          <a:endParaRPr lang="ru-RU"/>
        </a:p>
      </dgm:t>
    </dgm:pt>
    <dgm:pt modelId="{6D3F1534-06F1-4C10-B91C-C33EEB397541}">
      <dgm:prSet/>
      <dgm:spPr/>
      <dgm:t>
        <a:bodyPr/>
        <a:lstStyle/>
        <a:p>
          <a:r>
            <a:rPr lang="tg-Cyrl-TJ" dirty="0" smtClean="0">
              <a:solidFill>
                <a:schemeClr val="tx1"/>
              </a:solidFill>
              <a:latin typeface="Times New Roman Tj" pitchFamily="18" charset="-52"/>
            </a:rPr>
            <a:t>Сатҳи баланди донишҳои илмию таҷрибаи амалӣ</a:t>
          </a:r>
          <a:endParaRPr lang="ru-RU" dirty="0">
            <a:solidFill>
              <a:schemeClr val="tx1"/>
            </a:solidFill>
          </a:endParaRPr>
        </a:p>
      </dgm:t>
    </dgm:pt>
    <dgm:pt modelId="{40D3AE51-479E-4D41-B7C8-B5FE58E90E16}" type="parTrans" cxnId="{3D553ED4-D4CC-4869-AE88-6B2A361A133C}">
      <dgm:prSet/>
      <dgm:spPr/>
      <dgm:t>
        <a:bodyPr/>
        <a:lstStyle/>
        <a:p>
          <a:endParaRPr lang="ru-RU"/>
        </a:p>
      </dgm:t>
    </dgm:pt>
    <dgm:pt modelId="{B63B1B79-2A0F-499F-A92F-0A37BAE68DF0}" type="sibTrans" cxnId="{3D553ED4-D4CC-4869-AE88-6B2A361A133C}">
      <dgm:prSet/>
      <dgm:spPr/>
      <dgm:t>
        <a:bodyPr/>
        <a:lstStyle/>
        <a:p>
          <a:endParaRPr lang="ru-RU"/>
        </a:p>
      </dgm:t>
    </dgm:pt>
    <dgm:pt modelId="{E3DFEC27-397E-40B6-94FD-60A41370AB37}">
      <dgm:prSet/>
      <dgm:spPr/>
      <dgm:t>
        <a:bodyPr/>
        <a:lstStyle/>
        <a:p>
          <a:r>
            <a:rPr lang="tg-Cyrl-TJ" dirty="0" smtClean="0">
              <a:solidFill>
                <a:schemeClr val="tx1"/>
              </a:solidFill>
              <a:latin typeface="Times New Roman Tj" pitchFamily="18" charset="-52"/>
            </a:rPr>
            <a:t>Истифодаи инноватсияҳо дар раванди идоракунӣ.</a:t>
          </a:r>
          <a:endParaRPr lang="ru-RU" dirty="0">
            <a:solidFill>
              <a:schemeClr val="tx1"/>
            </a:solidFill>
            <a:latin typeface="Times New Roman Tj" pitchFamily="18" charset="-52"/>
          </a:endParaRPr>
        </a:p>
      </dgm:t>
    </dgm:pt>
    <dgm:pt modelId="{4684AB6D-F3D6-4552-BCFE-085D4F91B74A}" type="parTrans" cxnId="{479F8FD9-79A3-43DC-8886-E02953F750AF}">
      <dgm:prSet/>
      <dgm:spPr/>
      <dgm:t>
        <a:bodyPr/>
        <a:lstStyle/>
        <a:p>
          <a:endParaRPr lang="ru-RU"/>
        </a:p>
      </dgm:t>
    </dgm:pt>
    <dgm:pt modelId="{17A98D34-8D26-485B-B3BA-4838811E1B46}" type="sibTrans" cxnId="{479F8FD9-79A3-43DC-8886-E02953F750AF}">
      <dgm:prSet/>
      <dgm:spPr/>
      <dgm:t>
        <a:bodyPr/>
        <a:lstStyle/>
        <a:p>
          <a:endParaRPr lang="ru-RU"/>
        </a:p>
      </dgm:t>
    </dgm:pt>
    <dgm:pt modelId="{59EFC793-9028-406F-B1B9-16E53504DB9E}">
      <dgm:prSet phldrT="[Текст]"/>
      <dgm:spPr/>
      <dgm:t>
        <a:bodyPr/>
        <a:lstStyle/>
        <a:p>
          <a:r>
            <a:rPr lang="tg-Cyrl-TJ" dirty="0" smtClean="0">
              <a:solidFill>
                <a:schemeClr val="tx1"/>
              </a:solidFill>
              <a:latin typeface="Times New Roman Tj" pitchFamily="18" charset="-52"/>
            </a:rPr>
            <a:t>Интихоби стратегияи муврфиқи таъсиррасонӣ</a:t>
          </a:r>
          <a:endParaRPr lang="ru-RU" dirty="0">
            <a:solidFill>
              <a:schemeClr val="tx1"/>
            </a:solidFill>
            <a:latin typeface="Times New Roman Tj" pitchFamily="18" charset="-52"/>
          </a:endParaRPr>
        </a:p>
      </dgm:t>
    </dgm:pt>
    <dgm:pt modelId="{AC0B5307-B88E-4C4E-9AC2-6CA3F03B9E33}" type="parTrans" cxnId="{EDB26907-B798-4081-9B36-8AF3623862DF}">
      <dgm:prSet/>
      <dgm:spPr/>
      <dgm:t>
        <a:bodyPr/>
        <a:lstStyle/>
        <a:p>
          <a:endParaRPr lang="ru-RU"/>
        </a:p>
      </dgm:t>
    </dgm:pt>
    <dgm:pt modelId="{77599F97-9DB0-4270-BEDB-EE9E843C55DD}" type="sibTrans" cxnId="{EDB26907-B798-4081-9B36-8AF3623862DF}">
      <dgm:prSet/>
      <dgm:spPr/>
      <dgm:t>
        <a:bodyPr/>
        <a:lstStyle/>
        <a:p>
          <a:endParaRPr lang="ru-RU"/>
        </a:p>
      </dgm:t>
    </dgm:pt>
    <dgm:pt modelId="{CE731D4E-234E-44BB-86A8-5648FE602EE3}" type="pres">
      <dgm:prSet presAssocID="{FAD61101-02EF-4B3A-A2D5-23BF8AF82070}" presName="diagram" presStyleCnt="0">
        <dgm:presLayoutVars>
          <dgm:dir/>
          <dgm:resizeHandles val="exact"/>
        </dgm:presLayoutVars>
      </dgm:prSet>
      <dgm:spPr/>
      <dgm:t>
        <a:bodyPr/>
        <a:lstStyle/>
        <a:p>
          <a:endParaRPr lang="ru-RU"/>
        </a:p>
      </dgm:t>
    </dgm:pt>
    <dgm:pt modelId="{E114233F-1C61-41FF-AA71-961EF8CE2891}" type="pres">
      <dgm:prSet presAssocID="{C9B4A25C-ABE0-42C8-9F9A-5104CE794414}" presName="node" presStyleLbl="node1" presStyleIdx="0" presStyleCnt="6">
        <dgm:presLayoutVars>
          <dgm:bulletEnabled val="1"/>
        </dgm:presLayoutVars>
      </dgm:prSet>
      <dgm:spPr/>
      <dgm:t>
        <a:bodyPr/>
        <a:lstStyle/>
        <a:p>
          <a:endParaRPr lang="ru-RU"/>
        </a:p>
      </dgm:t>
    </dgm:pt>
    <dgm:pt modelId="{835865FC-8352-4E6D-9032-4CD6C836F6F3}" type="pres">
      <dgm:prSet presAssocID="{3029F6A0-113B-4817-A661-CF8BB067072C}" presName="sibTrans" presStyleCnt="0"/>
      <dgm:spPr/>
    </dgm:pt>
    <dgm:pt modelId="{BB991036-3CF9-4E99-B704-7849A58FED4B}" type="pres">
      <dgm:prSet presAssocID="{331B00D6-2912-4B2B-AFA7-25A8538BD7BA}" presName="node" presStyleLbl="node1" presStyleIdx="1" presStyleCnt="6">
        <dgm:presLayoutVars>
          <dgm:bulletEnabled val="1"/>
        </dgm:presLayoutVars>
      </dgm:prSet>
      <dgm:spPr/>
      <dgm:t>
        <a:bodyPr/>
        <a:lstStyle/>
        <a:p>
          <a:endParaRPr lang="ru-RU"/>
        </a:p>
      </dgm:t>
    </dgm:pt>
    <dgm:pt modelId="{E5CB2730-5357-405C-B2E5-AF1826DC4BF5}" type="pres">
      <dgm:prSet presAssocID="{BADBD6F5-13F4-47AF-9121-3992E57FCF05}" presName="sibTrans" presStyleCnt="0"/>
      <dgm:spPr/>
    </dgm:pt>
    <dgm:pt modelId="{7D839716-0AA6-453D-899F-137E991116C1}" type="pres">
      <dgm:prSet presAssocID="{725BBB8C-19BE-42B2-A5E4-3C73A9118132}" presName="node" presStyleLbl="node1" presStyleIdx="2" presStyleCnt="6" custLinFactNeighborX="2031" custLinFactNeighborY="2111">
        <dgm:presLayoutVars>
          <dgm:bulletEnabled val="1"/>
        </dgm:presLayoutVars>
      </dgm:prSet>
      <dgm:spPr/>
      <dgm:t>
        <a:bodyPr/>
        <a:lstStyle/>
        <a:p>
          <a:endParaRPr lang="ru-RU"/>
        </a:p>
      </dgm:t>
    </dgm:pt>
    <dgm:pt modelId="{D6A75E05-858A-47B4-BDD2-46DB6A81751A}" type="pres">
      <dgm:prSet presAssocID="{92A4019C-143F-4753-A0E7-783B3C030EB2}" presName="sibTrans" presStyleCnt="0"/>
      <dgm:spPr/>
    </dgm:pt>
    <dgm:pt modelId="{63536A31-01F6-4AFB-90B0-51E7BDC211D5}" type="pres">
      <dgm:prSet presAssocID="{E3DFEC27-397E-40B6-94FD-60A41370AB37}" presName="node" presStyleLbl="node1" presStyleIdx="3" presStyleCnt="6">
        <dgm:presLayoutVars>
          <dgm:bulletEnabled val="1"/>
        </dgm:presLayoutVars>
      </dgm:prSet>
      <dgm:spPr/>
      <dgm:t>
        <a:bodyPr/>
        <a:lstStyle/>
        <a:p>
          <a:endParaRPr lang="ru-RU"/>
        </a:p>
      </dgm:t>
    </dgm:pt>
    <dgm:pt modelId="{BB5BD0F5-3900-4C8B-80F9-5683C1429A87}" type="pres">
      <dgm:prSet presAssocID="{17A98D34-8D26-485B-B3BA-4838811E1B46}" presName="sibTrans" presStyleCnt="0"/>
      <dgm:spPr/>
    </dgm:pt>
    <dgm:pt modelId="{BD5F12F6-22E2-4DB0-8C2F-D769D4D07BEB}" type="pres">
      <dgm:prSet presAssocID="{6D3F1534-06F1-4C10-B91C-C33EEB397541}" presName="node" presStyleLbl="node1" presStyleIdx="4" presStyleCnt="6">
        <dgm:presLayoutVars>
          <dgm:bulletEnabled val="1"/>
        </dgm:presLayoutVars>
      </dgm:prSet>
      <dgm:spPr/>
      <dgm:t>
        <a:bodyPr/>
        <a:lstStyle/>
        <a:p>
          <a:endParaRPr lang="ru-RU"/>
        </a:p>
      </dgm:t>
    </dgm:pt>
    <dgm:pt modelId="{6DB2642C-B91B-4FB0-9C23-3319A8E4F9D8}" type="pres">
      <dgm:prSet presAssocID="{B63B1B79-2A0F-499F-A92F-0A37BAE68DF0}" presName="sibTrans" presStyleCnt="0"/>
      <dgm:spPr/>
    </dgm:pt>
    <dgm:pt modelId="{D8C0E598-9587-466C-8BA5-F3497EED7625}" type="pres">
      <dgm:prSet presAssocID="{59EFC793-9028-406F-B1B9-16E53504DB9E}" presName="node" presStyleLbl="node1" presStyleIdx="5" presStyleCnt="6" custLinFactNeighborX="2031" custLinFactNeighborY="2111">
        <dgm:presLayoutVars>
          <dgm:bulletEnabled val="1"/>
        </dgm:presLayoutVars>
      </dgm:prSet>
      <dgm:spPr/>
      <dgm:t>
        <a:bodyPr/>
        <a:lstStyle/>
        <a:p>
          <a:endParaRPr lang="ru-RU"/>
        </a:p>
      </dgm:t>
    </dgm:pt>
  </dgm:ptLst>
  <dgm:cxnLst>
    <dgm:cxn modelId="{6076300A-4560-4D65-B480-5B7182D93D3D}" type="presOf" srcId="{E3DFEC27-397E-40B6-94FD-60A41370AB37}" destId="{63536A31-01F6-4AFB-90B0-51E7BDC211D5}" srcOrd="0" destOrd="0" presId="urn:microsoft.com/office/officeart/2005/8/layout/default"/>
    <dgm:cxn modelId="{EDB26907-B798-4081-9B36-8AF3623862DF}" srcId="{FAD61101-02EF-4B3A-A2D5-23BF8AF82070}" destId="{59EFC793-9028-406F-B1B9-16E53504DB9E}" srcOrd="5" destOrd="0" parTransId="{AC0B5307-B88E-4C4E-9AC2-6CA3F03B9E33}" sibTransId="{77599F97-9DB0-4270-BEDB-EE9E843C55DD}"/>
    <dgm:cxn modelId="{89C7A293-069C-4354-A9E4-72AADC4E31FD}" type="presOf" srcId="{725BBB8C-19BE-42B2-A5E4-3C73A9118132}" destId="{7D839716-0AA6-453D-899F-137E991116C1}" srcOrd="0" destOrd="0" presId="urn:microsoft.com/office/officeart/2005/8/layout/default"/>
    <dgm:cxn modelId="{F94D0F17-ADC3-4CFE-B953-481674CC13E6}" type="presOf" srcId="{FAD61101-02EF-4B3A-A2D5-23BF8AF82070}" destId="{CE731D4E-234E-44BB-86A8-5648FE602EE3}" srcOrd="0" destOrd="0" presId="urn:microsoft.com/office/officeart/2005/8/layout/default"/>
    <dgm:cxn modelId="{DB006E98-B580-4937-AA12-2BF4BA268B8D}" type="presOf" srcId="{C9B4A25C-ABE0-42C8-9F9A-5104CE794414}" destId="{E114233F-1C61-41FF-AA71-961EF8CE2891}" srcOrd="0" destOrd="0" presId="urn:microsoft.com/office/officeart/2005/8/layout/default"/>
    <dgm:cxn modelId="{D528D25E-5441-42DA-8A5B-6B8E3E78415E}" type="presOf" srcId="{6D3F1534-06F1-4C10-B91C-C33EEB397541}" destId="{BD5F12F6-22E2-4DB0-8C2F-D769D4D07BEB}" srcOrd="0" destOrd="0" presId="urn:microsoft.com/office/officeart/2005/8/layout/default"/>
    <dgm:cxn modelId="{060EA2B4-1F8C-459B-BEDD-9D1D118F9B88}" srcId="{FAD61101-02EF-4B3A-A2D5-23BF8AF82070}" destId="{C9B4A25C-ABE0-42C8-9F9A-5104CE794414}" srcOrd="0" destOrd="0" parTransId="{E845B6DF-3F60-4122-B23B-36B9B77432F7}" sibTransId="{3029F6A0-113B-4817-A661-CF8BB067072C}"/>
    <dgm:cxn modelId="{4A08EDBA-C45E-4C9E-9AD5-B86CB3C486D5}" srcId="{FAD61101-02EF-4B3A-A2D5-23BF8AF82070}" destId="{331B00D6-2912-4B2B-AFA7-25A8538BD7BA}" srcOrd="1" destOrd="0" parTransId="{BE568C34-E700-4335-A807-93C4BE994913}" sibTransId="{BADBD6F5-13F4-47AF-9121-3992E57FCF05}"/>
    <dgm:cxn modelId="{9FBFC390-6C03-4275-9D03-DE70DF328862}" srcId="{FAD61101-02EF-4B3A-A2D5-23BF8AF82070}" destId="{725BBB8C-19BE-42B2-A5E4-3C73A9118132}" srcOrd="2" destOrd="0" parTransId="{C85B25FC-768C-439B-B06B-79FB688C0538}" sibTransId="{92A4019C-143F-4753-A0E7-783B3C030EB2}"/>
    <dgm:cxn modelId="{A6B55C57-EB3B-4671-8400-2F512640FCDB}" type="presOf" srcId="{59EFC793-9028-406F-B1B9-16E53504DB9E}" destId="{D8C0E598-9587-466C-8BA5-F3497EED7625}" srcOrd="0" destOrd="0" presId="urn:microsoft.com/office/officeart/2005/8/layout/default"/>
    <dgm:cxn modelId="{479F8FD9-79A3-43DC-8886-E02953F750AF}" srcId="{FAD61101-02EF-4B3A-A2D5-23BF8AF82070}" destId="{E3DFEC27-397E-40B6-94FD-60A41370AB37}" srcOrd="3" destOrd="0" parTransId="{4684AB6D-F3D6-4552-BCFE-085D4F91B74A}" sibTransId="{17A98D34-8D26-485B-B3BA-4838811E1B46}"/>
    <dgm:cxn modelId="{7A5FE9E8-E3F2-43BB-BE08-D74EA99B5E39}" type="presOf" srcId="{331B00D6-2912-4B2B-AFA7-25A8538BD7BA}" destId="{BB991036-3CF9-4E99-B704-7849A58FED4B}" srcOrd="0" destOrd="0" presId="urn:microsoft.com/office/officeart/2005/8/layout/default"/>
    <dgm:cxn modelId="{3D553ED4-D4CC-4869-AE88-6B2A361A133C}" srcId="{FAD61101-02EF-4B3A-A2D5-23BF8AF82070}" destId="{6D3F1534-06F1-4C10-B91C-C33EEB397541}" srcOrd="4" destOrd="0" parTransId="{40D3AE51-479E-4D41-B7C8-B5FE58E90E16}" sibTransId="{B63B1B79-2A0F-499F-A92F-0A37BAE68DF0}"/>
    <dgm:cxn modelId="{D4BA1761-005F-4658-90DE-12DDFE14819A}" type="presParOf" srcId="{CE731D4E-234E-44BB-86A8-5648FE602EE3}" destId="{E114233F-1C61-41FF-AA71-961EF8CE2891}" srcOrd="0" destOrd="0" presId="urn:microsoft.com/office/officeart/2005/8/layout/default"/>
    <dgm:cxn modelId="{F99F1F48-9066-45BC-A8DD-601BEA7F48F2}" type="presParOf" srcId="{CE731D4E-234E-44BB-86A8-5648FE602EE3}" destId="{835865FC-8352-4E6D-9032-4CD6C836F6F3}" srcOrd="1" destOrd="0" presId="urn:microsoft.com/office/officeart/2005/8/layout/default"/>
    <dgm:cxn modelId="{CD9ACCEE-64BF-44FC-A80D-AFA5FD206869}" type="presParOf" srcId="{CE731D4E-234E-44BB-86A8-5648FE602EE3}" destId="{BB991036-3CF9-4E99-B704-7849A58FED4B}" srcOrd="2" destOrd="0" presId="urn:microsoft.com/office/officeart/2005/8/layout/default"/>
    <dgm:cxn modelId="{FFE451B2-86CF-41B5-A19E-86B3505F9B7C}" type="presParOf" srcId="{CE731D4E-234E-44BB-86A8-5648FE602EE3}" destId="{E5CB2730-5357-405C-B2E5-AF1826DC4BF5}" srcOrd="3" destOrd="0" presId="urn:microsoft.com/office/officeart/2005/8/layout/default"/>
    <dgm:cxn modelId="{099C6445-7D92-410C-ADCD-124CB3397DBB}" type="presParOf" srcId="{CE731D4E-234E-44BB-86A8-5648FE602EE3}" destId="{7D839716-0AA6-453D-899F-137E991116C1}" srcOrd="4" destOrd="0" presId="urn:microsoft.com/office/officeart/2005/8/layout/default"/>
    <dgm:cxn modelId="{72A20E76-EAFB-4C08-822D-5D76CD861F9C}" type="presParOf" srcId="{CE731D4E-234E-44BB-86A8-5648FE602EE3}" destId="{D6A75E05-858A-47B4-BDD2-46DB6A81751A}" srcOrd="5" destOrd="0" presId="urn:microsoft.com/office/officeart/2005/8/layout/default"/>
    <dgm:cxn modelId="{A4C97AAF-71BC-4605-A2B5-5695751260D3}" type="presParOf" srcId="{CE731D4E-234E-44BB-86A8-5648FE602EE3}" destId="{63536A31-01F6-4AFB-90B0-51E7BDC211D5}" srcOrd="6" destOrd="0" presId="urn:microsoft.com/office/officeart/2005/8/layout/default"/>
    <dgm:cxn modelId="{6435384A-9A22-4FAE-89BC-B2300156AC54}" type="presParOf" srcId="{CE731D4E-234E-44BB-86A8-5648FE602EE3}" destId="{BB5BD0F5-3900-4C8B-80F9-5683C1429A87}" srcOrd="7" destOrd="0" presId="urn:microsoft.com/office/officeart/2005/8/layout/default"/>
    <dgm:cxn modelId="{908CF059-6766-44A3-9A3F-0E6785572D5C}" type="presParOf" srcId="{CE731D4E-234E-44BB-86A8-5648FE602EE3}" destId="{BD5F12F6-22E2-4DB0-8C2F-D769D4D07BEB}" srcOrd="8" destOrd="0" presId="urn:microsoft.com/office/officeart/2005/8/layout/default"/>
    <dgm:cxn modelId="{0BF0319D-FB9E-441E-ADE4-A0863E9FD735}" type="presParOf" srcId="{CE731D4E-234E-44BB-86A8-5648FE602EE3}" destId="{6DB2642C-B91B-4FB0-9C23-3319A8E4F9D8}" srcOrd="9" destOrd="0" presId="urn:microsoft.com/office/officeart/2005/8/layout/default"/>
    <dgm:cxn modelId="{FF0785D4-C2FB-4CAF-9F62-359630863CC0}" type="presParOf" srcId="{CE731D4E-234E-44BB-86A8-5648FE602EE3}" destId="{D8C0E598-9587-466C-8BA5-F3497EED762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BA42C6-DA97-4360-B7A3-37886D4F5DDC}" type="doc">
      <dgm:prSet loTypeId="urn:microsoft.com/office/officeart/2005/8/layout/arrow6" loCatId="relationship" qsTypeId="urn:microsoft.com/office/officeart/2005/8/quickstyle/simple1" qsCatId="simple" csTypeId="urn:microsoft.com/office/officeart/2005/8/colors/accent3_5" csCatId="accent3" phldr="1"/>
      <dgm:spPr/>
      <dgm:t>
        <a:bodyPr/>
        <a:lstStyle/>
        <a:p>
          <a:endParaRPr lang="ru-RU"/>
        </a:p>
      </dgm:t>
    </dgm:pt>
    <dgm:pt modelId="{F62E622F-60C9-403F-87F0-96A5CCB3A324}">
      <dgm:prSet phldrT="[Текст]" custT="1"/>
      <dgm:spPr/>
      <dgm:t>
        <a:bodyPr/>
        <a:lstStyle/>
        <a:p>
          <a:endParaRPr lang="ru-RU" sz="1800" b="1" dirty="0">
            <a:solidFill>
              <a:srgbClr val="FFC000"/>
            </a:solidFill>
            <a:effectLst>
              <a:outerShdw blurRad="38100" dist="38100" dir="2700000" algn="tl">
                <a:srgbClr val="000000">
                  <a:alpha val="43137"/>
                </a:srgbClr>
              </a:outerShdw>
            </a:effectLst>
          </a:endParaRPr>
        </a:p>
      </dgm:t>
    </dgm:pt>
    <dgm:pt modelId="{8922A664-56E3-4667-BDCC-8DEB79E22370}" type="sibTrans" cxnId="{C948B633-CD87-4241-95E3-4FB1A143E148}">
      <dgm:prSet/>
      <dgm:spPr/>
      <dgm:t>
        <a:bodyPr/>
        <a:lstStyle/>
        <a:p>
          <a:endParaRPr lang="ru-RU"/>
        </a:p>
      </dgm:t>
    </dgm:pt>
    <dgm:pt modelId="{1B6F951C-9429-44CC-AA60-B0E53600631E}" type="parTrans" cxnId="{C948B633-CD87-4241-95E3-4FB1A143E148}">
      <dgm:prSet/>
      <dgm:spPr/>
      <dgm:t>
        <a:bodyPr/>
        <a:lstStyle/>
        <a:p>
          <a:endParaRPr lang="ru-RU"/>
        </a:p>
      </dgm:t>
    </dgm:pt>
    <dgm:pt modelId="{EB9AAE6F-3956-4008-B015-2ED02E3EB3BC}">
      <dgm:prSet/>
      <dgm:spPr/>
      <dgm:t>
        <a:bodyPr/>
        <a:lstStyle/>
        <a:p>
          <a:r>
            <a:rPr lang="ru-RU" b="1" dirty="0" err="1">
              <a:effectLst>
                <a:outerShdw blurRad="38100" dist="38100" dir="2700000" algn="tl">
                  <a:srgbClr val="000000">
                    <a:alpha val="43137"/>
                  </a:srgbClr>
                </a:outerShdw>
              </a:effectLst>
            </a:rPr>
            <a:t>Чаро</a:t>
          </a:r>
          <a:r>
            <a:rPr lang="ru-RU" b="1" dirty="0">
              <a:effectLst>
                <a:outerShdw blurRad="38100" dist="38100" dir="2700000" algn="tl">
                  <a:srgbClr val="000000">
                    <a:alpha val="43137"/>
                  </a:srgbClr>
                </a:outerShdw>
              </a:effectLst>
            </a:rPr>
            <a:t> дар </a:t>
          </a:r>
          <a:r>
            <a:rPr lang="ru-RU" b="1" dirty="0" err="1">
              <a:effectLst>
                <a:outerShdw blurRad="38100" dist="38100" dir="2700000" algn="tl">
                  <a:srgbClr val="000000">
                    <a:alpha val="43137"/>
                  </a:srgbClr>
                </a:outerShdw>
              </a:effectLst>
            </a:rPr>
            <a:t>бозорхо</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навъхои</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махаллии</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мевагию</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чормагзи</a:t>
          </a:r>
          <a:r>
            <a:rPr lang="ru-RU" b="1" dirty="0">
              <a:effectLst>
                <a:outerShdw blurRad="38100" dist="38100" dir="2700000" algn="tl">
                  <a:srgbClr val="000000">
                    <a:alpha val="43137"/>
                  </a:srgbClr>
                </a:outerShdw>
              </a:effectLst>
            </a:rPr>
            <a:t> </a:t>
          </a:r>
          <a:r>
            <a:rPr lang="ru-RU" b="1" dirty="0" err="1">
              <a:effectLst>
                <a:outerShdw blurRad="38100" dist="38100" dir="2700000" algn="tl">
                  <a:srgbClr val="000000">
                    <a:alpha val="43137"/>
                  </a:srgbClr>
                </a:outerShdw>
              </a:effectLst>
            </a:rPr>
            <a:t>каманд</a:t>
          </a:r>
          <a:r>
            <a:rPr lang="ru-RU" b="1" dirty="0">
              <a:effectLst>
                <a:outerShdw blurRad="38100" dist="38100" dir="2700000" algn="tl">
                  <a:srgbClr val="000000">
                    <a:alpha val="43137"/>
                  </a:srgbClr>
                </a:outerShdw>
              </a:effectLst>
            </a:rPr>
            <a:t>. </a:t>
          </a:r>
        </a:p>
      </dgm:t>
    </dgm:pt>
    <dgm:pt modelId="{A9A2685D-4927-48B8-9B56-E31550110CB5}" type="parTrans" cxnId="{39A857F1-F71D-4BF0-A7C8-F5C7DAB3FB8C}">
      <dgm:prSet/>
      <dgm:spPr/>
      <dgm:t>
        <a:bodyPr/>
        <a:lstStyle/>
        <a:p>
          <a:endParaRPr lang="ru-RU"/>
        </a:p>
      </dgm:t>
    </dgm:pt>
    <dgm:pt modelId="{942A319B-7748-4ADA-A4F4-3F5ACA505CBE}" type="sibTrans" cxnId="{39A857F1-F71D-4BF0-A7C8-F5C7DAB3FB8C}">
      <dgm:prSet/>
      <dgm:spPr/>
      <dgm:t>
        <a:bodyPr/>
        <a:lstStyle/>
        <a:p>
          <a:endParaRPr lang="ru-RU"/>
        </a:p>
      </dgm:t>
    </dgm:pt>
    <dgm:pt modelId="{D939B494-EEBE-45A9-B75B-F1308572F5AF}" type="pres">
      <dgm:prSet presAssocID="{C5BA42C6-DA97-4360-B7A3-37886D4F5DDC}" presName="compositeShape" presStyleCnt="0">
        <dgm:presLayoutVars>
          <dgm:chMax val="2"/>
          <dgm:dir val="rev"/>
          <dgm:resizeHandles val="exact"/>
        </dgm:presLayoutVars>
      </dgm:prSet>
      <dgm:spPr/>
      <dgm:t>
        <a:bodyPr/>
        <a:lstStyle/>
        <a:p>
          <a:endParaRPr lang="ru-RU"/>
        </a:p>
      </dgm:t>
    </dgm:pt>
    <dgm:pt modelId="{178D0739-760D-4E09-BC6A-28743FCC209C}" type="pres">
      <dgm:prSet presAssocID="{C5BA42C6-DA97-4360-B7A3-37886D4F5DDC}" presName="ribbon" presStyleLbl="node1" presStyleIdx="0" presStyleCnt="1" custScaleX="35937" custScaleY="79687" custLinFactNeighborX="-30508" custLinFactNeighborY="-46095">
        <dgm:style>
          <a:lnRef idx="1">
            <a:schemeClr val="dk1"/>
          </a:lnRef>
          <a:fillRef idx="2">
            <a:schemeClr val="dk1"/>
          </a:fillRef>
          <a:effectRef idx="1">
            <a:schemeClr val="dk1"/>
          </a:effectRef>
          <a:fontRef idx="minor">
            <a:schemeClr val="dk1"/>
          </a:fontRef>
        </dgm:style>
      </dgm:prSet>
      <dgm:spPr>
        <a:prstGeom prst="flowChartMagneticDisk">
          <a:avLst/>
        </a:prstGeom>
      </dgm:spPr>
    </dgm:pt>
    <dgm:pt modelId="{B236425B-51AA-43DD-BE87-7B6E509313E8}" type="pres">
      <dgm:prSet presAssocID="{C5BA42C6-DA97-4360-B7A3-37886D4F5DDC}" presName="leftArrowText" presStyleLbl="node1" presStyleIdx="0" presStyleCnt="1" custScaleX="116005" custScaleY="96169" custLinFactNeighborX="-23746" custLinFactNeighborY="-51183">
        <dgm:presLayoutVars>
          <dgm:chMax val="0"/>
          <dgm:bulletEnabled val="1"/>
        </dgm:presLayoutVars>
      </dgm:prSet>
      <dgm:spPr/>
      <dgm:t>
        <a:bodyPr/>
        <a:lstStyle/>
        <a:p>
          <a:endParaRPr lang="ru-RU"/>
        </a:p>
      </dgm:t>
    </dgm:pt>
    <dgm:pt modelId="{644C8CDE-A1DF-4708-8E09-761C837907D3}" type="pres">
      <dgm:prSet presAssocID="{C5BA42C6-DA97-4360-B7A3-37886D4F5DDC}" presName="rightArrowText" presStyleLbl="node1" presStyleIdx="0" presStyleCnt="1" custLinFactX="-12180" custLinFactNeighborX="-100000" custLinFactNeighborY="81505">
        <dgm:presLayoutVars>
          <dgm:chMax val="0"/>
          <dgm:bulletEnabled val="1"/>
        </dgm:presLayoutVars>
      </dgm:prSet>
      <dgm:spPr/>
      <dgm:t>
        <a:bodyPr/>
        <a:lstStyle/>
        <a:p>
          <a:endParaRPr lang="ru-RU"/>
        </a:p>
      </dgm:t>
    </dgm:pt>
  </dgm:ptLst>
  <dgm:cxnLst>
    <dgm:cxn modelId="{39A857F1-F71D-4BF0-A7C8-F5C7DAB3FB8C}" srcId="{C5BA42C6-DA97-4360-B7A3-37886D4F5DDC}" destId="{EB9AAE6F-3956-4008-B015-2ED02E3EB3BC}" srcOrd="1" destOrd="0" parTransId="{A9A2685D-4927-48B8-9B56-E31550110CB5}" sibTransId="{942A319B-7748-4ADA-A4F4-3F5ACA505CBE}"/>
    <dgm:cxn modelId="{C50E4BE2-FAFC-43A6-9B8C-46E7313BE1B2}" type="presOf" srcId="{EB9AAE6F-3956-4008-B015-2ED02E3EB3BC}" destId="{B236425B-51AA-43DD-BE87-7B6E509313E8}" srcOrd="0" destOrd="0" presId="urn:microsoft.com/office/officeart/2005/8/layout/arrow6"/>
    <dgm:cxn modelId="{C948B633-CD87-4241-95E3-4FB1A143E148}" srcId="{C5BA42C6-DA97-4360-B7A3-37886D4F5DDC}" destId="{F62E622F-60C9-403F-87F0-96A5CCB3A324}" srcOrd="0" destOrd="0" parTransId="{1B6F951C-9429-44CC-AA60-B0E53600631E}" sibTransId="{8922A664-56E3-4667-BDCC-8DEB79E22370}"/>
    <dgm:cxn modelId="{1B79D44D-5DB1-4DB7-A800-2D4F1854B718}" type="presOf" srcId="{F62E622F-60C9-403F-87F0-96A5CCB3A324}" destId="{644C8CDE-A1DF-4708-8E09-761C837907D3}" srcOrd="0" destOrd="0" presId="urn:microsoft.com/office/officeart/2005/8/layout/arrow6"/>
    <dgm:cxn modelId="{8B990F9D-2185-4A6F-B55E-F52A0529BE6C}" type="presOf" srcId="{C5BA42C6-DA97-4360-B7A3-37886D4F5DDC}" destId="{D939B494-EEBE-45A9-B75B-F1308572F5AF}" srcOrd="0" destOrd="0" presId="urn:microsoft.com/office/officeart/2005/8/layout/arrow6"/>
    <dgm:cxn modelId="{99D6B118-501A-4495-AC8C-A5817E78CA01}" type="presParOf" srcId="{D939B494-EEBE-45A9-B75B-F1308572F5AF}" destId="{178D0739-760D-4E09-BC6A-28743FCC209C}" srcOrd="0" destOrd="0" presId="urn:microsoft.com/office/officeart/2005/8/layout/arrow6"/>
    <dgm:cxn modelId="{2DE241CD-C68D-492C-B5C6-779913F4BA09}" type="presParOf" srcId="{D939B494-EEBE-45A9-B75B-F1308572F5AF}" destId="{B236425B-51AA-43DD-BE87-7B6E509313E8}" srcOrd="1" destOrd="0" presId="urn:microsoft.com/office/officeart/2005/8/layout/arrow6"/>
    <dgm:cxn modelId="{44489301-4D0F-429A-AC85-BEED25BE642D}" type="presParOf" srcId="{D939B494-EEBE-45A9-B75B-F1308572F5AF}" destId="{644C8CDE-A1DF-4708-8E09-761C837907D3}" srcOrd="2" destOrd="0" presId="urn:microsoft.com/office/officeart/2005/8/layout/arrow6"/>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B7197-496D-4760-8332-2A72E9C1577E}">
      <dsp:nvSpPr>
        <dsp:cNvPr id="0" name=""/>
        <dsp:cNvSpPr/>
      </dsp:nvSpPr>
      <dsp:spPr>
        <a:xfrm>
          <a:off x="1828916" y="0"/>
          <a:ext cx="6808099" cy="532635"/>
        </a:xfrm>
        <a:prstGeom prst="rect">
          <a:avLst/>
        </a:prstGeom>
        <a:solidFill>
          <a:srgbClr val="00B0F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solidFill>
                <a:srgbClr val="FF0000"/>
              </a:solidFill>
              <a:latin typeface="Times New Roman Tj" pitchFamily="18" charset="-52"/>
            </a:rPr>
            <a:t>СТРАТЕГИЯИ РУШДИ ИҚТИСОДИ САБЗ ДАР ҶУМҲУРИИ ТОҶИКИСТОН БАРОИ СОЛҲОИ 2023-2037</a:t>
          </a:r>
          <a:endParaRPr lang="ru-RU" sz="1800" kern="1200" dirty="0">
            <a:solidFill>
              <a:srgbClr val="FF0000"/>
            </a:solidFill>
            <a:latin typeface="Times New Roman Tj" pitchFamily="18" charset="-52"/>
          </a:endParaRPr>
        </a:p>
      </dsp:txBody>
      <dsp:txXfrm>
        <a:off x="1828916" y="0"/>
        <a:ext cx="6808099" cy="532635"/>
      </dsp:txXfrm>
    </dsp:sp>
    <dsp:sp modelId="{3387B27B-1CA2-45C6-8AD3-C82B7925DA2E}">
      <dsp:nvSpPr>
        <dsp:cNvPr id="0" name=""/>
        <dsp:cNvSpPr/>
      </dsp:nvSpPr>
      <dsp:spPr>
        <a:xfrm>
          <a:off x="94743" y="742632"/>
          <a:ext cx="3900883" cy="2389911"/>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err="1" smtClean="0">
              <a:solidFill>
                <a:schemeClr val="tx1"/>
              </a:solidFill>
              <a:latin typeface="Times New Roman Tj" panose="02020603050405020304" pitchFamily="18" charset="-52"/>
            </a:rPr>
            <a:t>Мақсади</a:t>
          </a:r>
          <a:r>
            <a:rPr lang="ru-RU" sz="1800" b="1" kern="1200" dirty="0" smtClean="0">
              <a:solidFill>
                <a:schemeClr val="tx1"/>
              </a:solidFill>
              <a:latin typeface="Times New Roman Tj" panose="02020603050405020304" pitchFamily="18" charset="-52"/>
            </a:rPr>
            <a:t> </a:t>
          </a:r>
          <a:r>
            <a:rPr lang="ru-RU" sz="1800" b="1" kern="1200" dirty="0" err="1" smtClean="0">
              <a:solidFill>
                <a:schemeClr val="tx1"/>
              </a:solidFill>
              <a:latin typeface="Times New Roman Tj" panose="02020603050405020304" pitchFamily="18" charset="-52"/>
            </a:rPr>
            <a:t>Стратегияи</a:t>
          </a:r>
          <a:r>
            <a:rPr lang="ru-RU" sz="1800" b="1" kern="1200" dirty="0" smtClean="0">
              <a:solidFill>
                <a:schemeClr val="tx1"/>
              </a:solidFill>
              <a:latin typeface="Times New Roman Tj" panose="02020603050405020304" pitchFamily="18" charset="-52"/>
            </a:rPr>
            <a:t> </a:t>
          </a:r>
          <a:r>
            <a:rPr lang="ru-RU" sz="1800" b="1" kern="1200" dirty="0" err="1" smtClean="0">
              <a:solidFill>
                <a:schemeClr val="tx1"/>
              </a:solidFill>
              <a:latin typeface="Times New Roman Tj" panose="02020603050405020304" pitchFamily="18" charset="-52"/>
            </a:rPr>
            <a:t>мазкур</a:t>
          </a:r>
          <a:r>
            <a:rPr lang="ru-RU" sz="1800" kern="1200" dirty="0" smtClean="0">
              <a:solidFill>
                <a:schemeClr val="tx1"/>
              </a:solidFill>
              <a:latin typeface="Times New Roman Tj" panose="02020603050405020304" pitchFamily="18" charset="-52"/>
            </a:rPr>
            <a:t> - </a:t>
          </a:r>
          <a:r>
            <a:rPr lang="ru-RU" sz="1800" kern="1200" dirty="0" err="1" smtClean="0">
              <a:solidFill>
                <a:schemeClr val="tx1"/>
              </a:solidFill>
              <a:latin typeface="Times New Roman Tj" panose="02020603050405020304" pitchFamily="18" charset="-52"/>
            </a:rPr>
            <a:t>гузаронидани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ислоҳоти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дастурӣ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таъмини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истифодаи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самараноки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сармояи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табиӣ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ҷалби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сармоягузорӣ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роҳандозии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технологияи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муосиру</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инноватсионӣ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ва</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таҳкими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ҳамкории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байналмилалӣ</a:t>
          </a:r>
          <a:r>
            <a:rPr lang="ru-RU" sz="1800" kern="1200" dirty="0" smtClean="0">
              <a:solidFill>
                <a:schemeClr val="tx1"/>
              </a:solidFill>
              <a:latin typeface="Times New Roman Tj" panose="02020603050405020304" pitchFamily="18" charset="-52"/>
            </a:rPr>
            <a:t> дар </a:t>
          </a:r>
          <a:r>
            <a:rPr lang="ru-RU" sz="1800" kern="1200" dirty="0" err="1" smtClean="0">
              <a:solidFill>
                <a:schemeClr val="tx1"/>
              </a:solidFill>
              <a:latin typeface="Times New Roman Tj" panose="02020603050405020304" pitchFamily="18" charset="-52"/>
            </a:rPr>
            <a:t>самти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иқтисоди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сабз</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мебошад</a:t>
          </a:r>
          <a:r>
            <a:rPr lang="ru-RU" sz="1800" kern="1200" dirty="0" smtClean="0">
              <a:solidFill>
                <a:schemeClr val="tx1"/>
              </a:solidFill>
              <a:latin typeface="Times New Roman Tj" panose="02020603050405020304" pitchFamily="18" charset="-52"/>
            </a:rPr>
            <a:t>.</a:t>
          </a:r>
          <a:endParaRPr lang="ru-RU" sz="1800" kern="1200" dirty="0">
            <a:solidFill>
              <a:schemeClr val="tx1"/>
            </a:solidFill>
            <a:latin typeface="Times New Roman Tj" panose="02020603050405020304" pitchFamily="18" charset="-52"/>
          </a:endParaRPr>
        </a:p>
      </dsp:txBody>
      <dsp:txXfrm>
        <a:off x="94743" y="742632"/>
        <a:ext cx="3900883" cy="2389911"/>
      </dsp:txXfrm>
    </dsp:sp>
    <dsp:sp modelId="{C06F75F4-2B33-442C-B769-14446D2CED2D}">
      <dsp:nvSpPr>
        <dsp:cNvPr id="0" name=""/>
        <dsp:cNvSpPr/>
      </dsp:nvSpPr>
      <dsp:spPr>
        <a:xfrm>
          <a:off x="0" y="3304121"/>
          <a:ext cx="3730343" cy="2654717"/>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err="1" smtClean="0">
              <a:solidFill>
                <a:schemeClr val="tx1"/>
              </a:solidFill>
              <a:latin typeface="Times New Roman Tj" panose="02020603050405020304" pitchFamily="18" charset="-52"/>
            </a:rPr>
            <a:t>Амалӣ</a:t>
          </a:r>
          <a:r>
            <a:rPr lang="ru-RU" sz="2000" b="1" kern="1200" dirty="0" smtClean="0">
              <a:solidFill>
                <a:schemeClr val="tx1"/>
              </a:solidFill>
              <a:latin typeface="Times New Roman Tj" panose="02020603050405020304" pitchFamily="18" charset="-52"/>
            </a:rPr>
            <a:t> </a:t>
          </a:r>
          <a:r>
            <a:rPr lang="ru-RU" sz="2000" b="1" kern="1200" dirty="0" err="1" smtClean="0">
              <a:solidFill>
                <a:schemeClr val="tx1"/>
              </a:solidFill>
              <a:latin typeface="Times New Roman Tj" panose="02020603050405020304" pitchFamily="18" charset="-52"/>
            </a:rPr>
            <a:t>намудани</a:t>
          </a:r>
          <a:r>
            <a:rPr lang="ru-RU" sz="2000" b="1" kern="1200" dirty="0" smtClean="0">
              <a:solidFill>
                <a:schemeClr val="tx1"/>
              </a:solidFill>
              <a:latin typeface="Times New Roman Tj" panose="02020603050405020304" pitchFamily="18" charset="-52"/>
            </a:rPr>
            <a:t> </a:t>
          </a:r>
          <a:r>
            <a:rPr lang="ru-RU" sz="2000" b="1" kern="1200" dirty="0" err="1" smtClean="0">
              <a:solidFill>
                <a:schemeClr val="tx1"/>
              </a:solidFill>
              <a:latin typeface="Times New Roman Tj" panose="02020603050405020304" pitchFamily="18" charset="-52"/>
            </a:rPr>
            <a:t>Стратегияи</a:t>
          </a:r>
          <a:r>
            <a:rPr lang="ru-RU" sz="2000" b="1"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мазкур</a:t>
          </a:r>
          <a:r>
            <a:rPr lang="ru-RU" sz="2000" kern="1200" dirty="0" smtClean="0">
              <a:solidFill>
                <a:schemeClr val="tx1"/>
              </a:solidFill>
              <a:latin typeface="Times New Roman Tj" panose="02020603050405020304" pitchFamily="18" charset="-52"/>
            </a:rPr>
            <a:t> ба </a:t>
          </a:r>
          <a:r>
            <a:rPr lang="ru-RU" sz="2000" kern="1200" dirty="0" err="1" smtClean="0">
              <a:solidFill>
                <a:schemeClr val="tx1"/>
              </a:solidFill>
              <a:latin typeface="Times New Roman Tj" panose="02020603050405020304" pitchFamily="18" charset="-52"/>
            </a:rPr>
            <a:t>таъмини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рушди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устувор</a:t>
          </a:r>
          <a:r>
            <a:rPr lang="ru-RU" sz="2000" kern="1200" dirty="0" smtClean="0">
              <a:solidFill>
                <a:schemeClr val="tx1"/>
              </a:solidFill>
              <a:latin typeface="Times New Roman Tj" panose="02020603050405020304" pitchFamily="18" charset="-52"/>
            </a:rPr>
            <a:t> дар </a:t>
          </a:r>
          <a:r>
            <a:rPr lang="ru-RU" sz="2000" kern="1200" dirty="0" err="1" smtClean="0">
              <a:solidFill>
                <a:schemeClr val="tx1"/>
              </a:solidFill>
              <a:latin typeface="Times New Roman Tj" panose="02020603050405020304" pitchFamily="18" charset="-52"/>
            </a:rPr>
            <a:t>соҳаҳои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иқтисодиёт</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суботи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иҷтимоӣ</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мувозинати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экологӣ</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ва</a:t>
          </a:r>
          <a:r>
            <a:rPr lang="ru-RU" sz="2000" kern="1200" dirty="0" smtClean="0">
              <a:solidFill>
                <a:schemeClr val="tx1"/>
              </a:solidFill>
              <a:latin typeface="Times New Roman Tj" panose="02020603050405020304" pitchFamily="18" charset="-52"/>
            </a:rPr>
            <a:t> баланд </a:t>
          </a:r>
          <a:r>
            <a:rPr lang="ru-RU" sz="2000" kern="1200" dirty="0" err="1" smtClean="0">
              <a:solidFill>
                <a:schemeClr val="tx1"/>
              </a:solidFill>
              <a:latin typeface="Times New Roman Tj" panose="02020603050405020304" pitchFamily="18" charset="-52"/>
            </a:rPr>
            <a:t>бардоштани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сатҳи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некӯаҳволии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мардуми</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Тоҷикистон</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мусоидат</a:t>
          </a:r>
          <a:r>
            <a:rPr lang="ru-RU" sz="2000" kern="1200" dirty="0" smtClean="0">
              <a:solidFill>
                <a:schemeClr val="tx1"/>
              </a:solidFill>
              <a:latin typeface="Times New Roman Tj" panose="02020603050405020304" pitchFamily="18" charset="-52"/>
            </a:rPr>
            <a:t> </a:t>
          </a:r>
          <a:r>
            <a:rPr lang="ru-RU" sz="2000" kern="1200" dirty="0" err="1" smtClean="0">
              <a:solidFill>
                <a:schemeClr val="tx1"/>
              </a:solidFill>
              <a:latin typeface="Times New Roman Tj" panose="02020603050405020304" pitchFamily="18" charset="-52"/>
            </a:rPr>
            <a:t>менамояд</a:t>
          </a:r>
          <a:r>
            <a:rPr lang="ru-RU" sz="2000" kern="1200" dirty="0" smtClean="0">
              <a:solidFill>
                <a:schemeClr val="tx1"/>
              </a:solidFill>
              <a:latin typeface="Times New Roman Tj" panose="02020603050405020304" pitchFamily="18" charset="-52"/>
            </a:rPr>
            <a:t>.</a:t>
          </a:r>
          <a:endParaRPr lang="ru-RU" sz="2000" kern="1200" dirty="0">
            <a:solidFill>
              <a:schemeClr val="tx1"/>
            </a:solidFill>
            <a:latin typeface="Times New Roman Tj" panose="02020603050405020304" pitchFamily="18" charset="-52"/>
          </a:endParaRPr>
        </a:p>
      </dsp:txBody>
      <dsp:txXfrm>
        <a:off x="0" y="3304121"/>
        <a:ext cx="3730343" cy="2654717"/>
      </dsp:txXfrm>
    </dsp:sp>
    <dsp:sp modelId="{93616CCC-3C74-496D-8708-A21D4346ABAF}">
      <dsp:nvSpPr>
        <dsp:cNvPr id="0" name=""/>
        <dsp:cNvSpPr/>
      </dsp:nvSpPr>
      <dsp:spPr>
        <a:xfrm>
          <a:off x="4772514" y="693397"/>
          <a:ext cx="5268232" cy="2841450"/>
        </a:xfrm>
        <a:prstGeom prst="rect">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ru-RU" sz="1800" kern="1200" dirty="0" err="1" smtClean="0">
              <a:solidFill>
                <a:schemeClr val="tx1"/>
              </a:solidFill>
              <a:latin typeface="Times New Roman Tj" panose="02020603050405020304" pitchFamily="18" charset="-52"/>
            </a:rPr>
            <a:t>Татбиқи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ҳадафу</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вазифаҳои</a:t>
          </a:r>
          <a:r>
            <a:rPr lang="ru-RU" sz="1800" kern="1200" dirty="0" smtClean="0">
              <a:solidFill>
                <a:schemeClr val="tx1"/>
              </a:solidFill>
              <a:latin typeface="Times New Roman Tj" panose="02020603050405020304" pitchFamily="18" charset="-52"/>
            </a:rPr>
            <a:t> Стратегия дар </a:t>
          </a:r>
          <a:r>
            <a:rPr lang="ru-RU" sz="1800" kern="1200" dirty="0" err="1" smtClean="0">
              <a:solidFill>
                <a:schemeClr val="tx1"/>
              </a:solidFill>
              <a:latin typeface="Times New Roman Tj" panose="02020603050405020304" pitchFamily="18" charset="-52"/>
            </a:rPr>
            <a:t>доираи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маблағҳои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буҷети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ҷумҳуриявӣ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институтҳои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молиявӣ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шарикони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рушд</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бахши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хусусӣ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ва</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дигар</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манбаъҳои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маблағгузорӣ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ки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қонунгузории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Ҷумҳурии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Тоҷикистон</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манъ</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накардааст</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таъмин</a:t>
          </a:r>
          <a:r>
            <a:rPr lang="ru-RU" sz="1800" kern="1200" dirty="0" smtClean="0">
              <a:solidFill>
                <a:schemeClr val="tx1"/>
              </a:solidFill>
              <a:latin typeface="Times New Roman Tj" panose="02020603050405020304" pitchFamily="18" charset="-52"/>
            </a:rPr>
            <a:t> карда </a:t>
          </a:r>
          <a:r>
            <a:rPr lang="ru-RU" sz="1800" kern="1200" dirty="0" err="1" smtClean="0">
              <a:solidFill>
                <a:schemeClr val="tx1"/>
              </a:solidFill>
              <a:latin typeface="Times New Roman Tj" panose="02020603050405020304" pitchFamily="18" charset="-52"/>
            </a:rPr>
            <a:t>мешавад</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Ҳаҷми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маблағгузории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Стратегияи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рушди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иқтисоди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сабз</a:t>
          </a:r>
          <a:r>
            <a:rPr lang="ru-RU" sz="1800" kern="1200" dirty="0" smtClean="0">
              <a:solidFill>
                <a:schemeClr val="tx1"/>
              </a:solidFill>
              <a:latin typeface="Times New Roman Tj" panose="02020603050405020304" pitchFamily="18" charset="-52"/>
            </a:rPr>
            <a:t>» дар </a:t>
          </a:r>
          <a:r>
            <a:rPr lang="ru-RU" sz="1800" kern="1200" dirty="0" err="1" smtClean="0">
              <a:solidFill>
                <a:schemeClr val="tx1"/>
              </a:solidFill>
              <a:latin typeface="Times New Roman Tj" panose="02020603050405020304" pitchFamily="18" charset="-52"/>
            </a:rPr>
            <a:t>Ҷумҳурии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Тоҷикистон</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барои</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солҳои</a:t>
          </a:r>
          <a:r>
            <a:rPr lang="ru-RU" sz="1800" kern="1200" dirty="0" smtClean="0">
              <a:solidFill>
                <a:schemeClr val="tx1"/>
              </a:solidFill>
              <a:latin typeface="Times New Roman Tj" panose="02020603050405020304" pitchFamily="18" charset="-52"/>
            </a:rPr>
            <a:t> 2023-2037» 21586,3 млн </a:t>
          </a:r>
          <a:r>
            <a:rPr lang="ru-RU" sz="1800" kern="1200" dirty="0" err="1" smtClean="0">
              <a:solidFill>
                <a:schemeClr val="tx1"/>
              </a:solidFill>
              <a:latin typeface="Times New Roman Tj" panose="02020603050405020304" pitchFamily="18" charset="-52"/>
            </a:rPr>
            <a:t>сомониро</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пешбинӣ</a:t>
          </a:r>
          <a:r>
            <a:rPr lang="ru-RU" sz="1800" kern="1200" dirty="0" smtClean="0">
              <a:solidFill>
                <a:schemeClr val="tx1"/>
              </a:solidFill>
              <a:latin typeface="Times New Roman Tj" panose="02020603050405020304" pitchFamily="18" charset="-52"/>
            </a:rPr>
            <a:t> </a:t>
          </a:r>
          <a:r>
            <a:rPr lang="ru-RU" sz="1800" kern="1200" dirty="0" err="1" smtClean="0">
              <a:solidFill>
                <a:schemeClr val="tx1"/>
              </a:solidFill>
              <a:latin typeface="Times New Roman Tj" panose="02020603050405020304" pitchFamily="18" charset="-52"/>
            </a:rPr>
            <a:t>намудааст</a:t>
          </a:r>
          <a:r>
            <a:rPr lang="ru-RU" sz="1800" kern="1200" dirty="0" smtClean="0">
              <a:solidFill>
                <a:schemeClr val="tx1"/>
              </a:solidFill>
              <a:latin typeface="Times New Roman Tj" panose="02020603050405020304" pitchFamily="18" charset="-52"/>
            </a:rPr>
            <a:t>.</a:t>
          </a:r>
          <a:endParaRPr lang="ru-RU" sz="1800" kern="1200" dirty="0">
            <a:solidFill>
              <a:schemeClr val="tx1"/>
            </a:solidFill>
            <a:latin typeface="Times New Roman Tj" panose="02020603050405020304" pitchFamily="18" charset="-52"/>
          </a:endParaRPr>
        </a:p>
      </dsp:txBody>
      <dsp:txXfrm>
        <a:off x="4772514" y="693397"/>
        <a:ext cx="5268232" cy="2841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DE4BC-274C-4E0E-BE1B-F603DD89AEC1}">
      <dsp:nvSpPr>
        <dsp:cNvPr id="0" name=""/>
        <dsp:cNvSpPr/>
      </dsp:nvSpPr>
      <dsp:spPr>
        <a:xfrm>
          <a:off x="3924106" y="0"/>
          <a:ext cx="2006075" cy="616535"/>
        </a:xfrm>
        <a:prstGeom prst="rect">
          <a:avLst/>
        </a:prstGeom>
        <a:solidFill>
          <a:srgbClr val="00B05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a:latin typeface="Times New Roman Tj" pitchFamily="18" charset="-52"/>
            </a:rPr>
            <a:t>ЊРУ</a:t>
          </a:r>
          <a:endParaRPr lang="ru-RU" sz="2000" kern="1200" dirty="0"/>
        </a:p>
      </dsp:txBody>
      <dsp:txXfrm>
        <a:off x="3924106" y="0"/>
        <a:ext cx="2006075" cy="616535"/>
      </dsp:txXfrm>
    </dsp:sp>
    <dsp:sp modelId="{A79A210C-182C-48E9-89DF-5920758C0D40}">
      <dsp:nvSpPr>
        <dsp:cNvPr id="0" name=""/>
        <dsp:cNvSpPr/>
      </dsp:nvSpPr>
      <dsp:spPr>
        <a:xfrm>
          <a:off x="6692249" y="2294990"/>
          <a:ext cx="1622223" cy="903478"/>
        </a:xfrm>
        <a:prstGeom prst="rect">
          <a:avLst/>
        </a:prstGeom>
        <a:solidFill>
          <a:srgbClr val="FF000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latin typeface="Times New Roman Tj" pitchFamily="18" charset="-52"/>
            </a:rPr>
            <a:t>БМР</a:t>
          </a:r>
          <a:endParaRPr lang="en-US" sz="2000" kern="1200" dirty="0"/>
        </a:p>
        <a:p>
          <a:pPr lvl="0" algn="ctr" defTabSz="889000">
            <a:lnSpc>
              <a:spcPct val="90000"/>
            </a:lnSpc>
            <a:spcBef>
              <a:spcPct val="0"/>
            </a:spcBef>
            <a:spcAft>
              <a:spcPct val="35000"/>
            </a:spcAft>
          </a:pPr>
          <a:r>
            <a:rPr lang="ru-RU" sz="2000" kern="1200" dirty="0">
              <a:latin typeface="Times New Roman Tj" pitchFamily="18" charset="-52"/>
            </a:rPr>
            <a:t>2026-2030</a:t>
          </a:r>
        </a:p>
      </dsp:txBody>
      <dsp:txXfrm>
        <a:off x="6692249" y="2294990"/>
        <a:ext cx="1622223" cy="903478"/>
      </dsp:txXfrm>
    </dsp:sp>
    <dsp:sp modelId="{5E5EB9E7-BAC7-4B94-8672-42D172AE115D}">
      <dsp:nvSpPr>
        <dsp:cNvPr id="0" name=""/>
        <dsp:cNvSpPr/>
      </dsp:nvSpPr>
      <dsp:spPr>
        <a:xfrm>
          <a:off x="1273818" y="3802355"/>
          <a:ext cx="2517289" cy="1277690"/>
        </a:xfrm>
        <a:prstGeom prst="rect">
          <a:avLst/>
        </a:prstGeom>
        <a:solidFill>
          <a:schemeClr val="accent5">
            <a:lumMod val="75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latin typeface="Times New Roman Tj" pitchFamily="18" charset="-52"/>
            </a:rPr>
            <a:t>Стратегия </a:t>
          </a:r>
          <a:r>
            <a:rPr lang="ru-RU" sz="2000" kern="1200" dirty="0" err="1">
              <a:latin typeface="Times New Roman Tj" pitchFamily="18" charset="-52"/>
            </a:rPr>
            <a:t>ва</a:t>
          </a:r>
          <a:r>
            <a:rPr lang="ru-RU" sz="2000" kern="1200" dirty="0">
              <a:latin typeface="Times New Roman Tj" pitchFamily="18" charset="-52"/>
            </a:rPr>
            <a:t> </a:t>
          </a:r>
          <a:r>
            <a:rPr lang="ru-RU" sz="2000" kern="1200" dirty="0" err="1" smtClean="0">
              <a:latin typeface="Times New Roman Tj" pitchFamily="18" charset="-52"/>
            </a:rPr>
            <a:t>барнома</a:t>
          </a:r>
          <a:r>
            <a:rPr lang="tg-Cyrl-TJ" sz="2000" kern="1200" dirty="0" smtClean="0">
              <a:latin typeface="Times New Roman Tj" pitchFamily="18" charset="-52"/>
            </a:rPr>
            <a:t>ҳ</a:t>
          </a:r>
          <a:r>
            <a:rPr lang="ru-RU" sz="2000" kern="1200" dirty="0" err="1" smtClean="0">
              <a:latin typeface="Times New Roman Tj" pitchFamily="18" charset="-52"/>
            </a:rPr>
            <a:t>ои</a:t>
          </a:r>
          <a:r>
            <a:rPr lang="ru-RU" sz="2000" kern="1200" dirty="0" smtClean="0">
              <a:latin typeface="Times New Roman Tj" pitchFamily="18" charset="-52"/>
            </a:rPr>
            <a:t> </a:t>
          </a:r>
          <a:r>
            <a:rPr lang="ru-RU" sz="2000" kern="1200" dirty="0" err="1" smtClean="0">
              <a:latin typeface="Times New Roman Tj" pitchFamily="18" charset="-52"/>
            </a:rPr>
            <a:t>соҳавӣ</a:t>
          </a:r>
          <a:endParaRPr lang="ru-RU" sz="2000" kern="1200" dirty="0">
            <a:latin typeface="Times New Roman Tj" pitchFamily="18" charset="-52"/>
          </a:endParaRPr>
        </a:p>
      </dsp:txBody>
      <dsp:txXfrm>
        <a:off x="1273818" y="3802355"/>
        <a:ext cx="2517289" cy="1277690"/>
      </dsp:txXfrm>
    </dsp:sp>
    <dsp:sp modelId="{8A09D936-FE60-4106-BF4E-700826F401C2}">
      <dsp:nvSpPr>
        <dsp:cNvPr id="0" name=""/>
        <dsp:cNvSpPr/>
      </dsp:nvSpPr>
      <dsp:spPr>
        <a:xfrm>
          <a:off x="5935271" y="3826583"/>
          <a:ext cx="2617395" cy="1253462"/>
        </a:xfrm>
        <a:prstGeom prst="rect">
          <a:avLst/>
        </a:prstGeom>
        <a:solidFill>
          <a:schemeClr val="accent5">
            <a:lumMod val="75000"/>
          </a:schemeClr>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err="1" smtClean="0">
              <a:latin typeface="Times New Roman Tj" pitchFamily="18" charset="-52"/>
            </a:rPr>
            <a:t>Барномаҳои</a:t>
          </a:r>
          <a:r>
            <a:rPr lang="ru-RU" sz="2000" kern="1200" dirty="0" smtClean="0">
              <a:latin typeface="Times New Roman Tj" pitchFamily="18" charset="-52"/>
            </a:rPr>
            <a:t> </a:t>
          </a:r>
          <a:r>
            <a:rPr lang="ru-RU" sz="2000" kern="1200" dirty="0" err="1">
              <a:latin typeface="Times New Roman Tj" pitchFamily="18" charset="-52"/>
            </a:rPr>
            <a:t>рушди</a:t>
          </a:r>
          <a:r>
            <a:rPr lang="ru-RU" sz="2000" kern="1200" dirty="0">
              <a:latin typeface="Times New Roman Tj" pitchFamily="18" charset="-52"/>
            </a:rPr>
            <a:t> </a:t>
          </a:r>
          <a:r>
            <a:rPr lang="ru-RU" sz="2000" kern="1200" dirty="0" err="1" smtClean="0">
              <a:latin typeface="Times New Roman Tj" pitchFamily="18" charset="-52"/>
            </a:rPr>
            <a:t>шаҳру</a:t>
          </a:r>
          <a:r>
            <a:rPr lang="ru-RU" sz="2000" kern="1200" dirty="0" smtClean="0">
              <a:latin typeface="Times New Roman Tj" pitchFamily="18" charset="-52"/>
            </a:rPr>
            <a:t> </a:t>
          </a:r>
          <a:r>
            <a:rPr lang="ru-RU" sz="2000" kern="1200" dirty="0" err="1" smtClean="0">
              <a:latin typeface="Times New Roman Tj" pitchFamily="18" charset="-52"/>
            </a:rPr>
            <a:t>ноҳияҳо</a:t>
          </a:r>
          <a:r>
            <a:rPr lang="ru-RU" sz="2000" kern="1200" dirty="0" smtClean="0">
              <a:latin typeface="Times New Roman Tj" pitchFamily="18" charset="-52"/>
            </a:rPr>
            <a:t> </a:t>
          </a:r>
          <a:r>
            <a:rPr lang="ru-RU" sz="2000" kern="1200" dirty="0" err="1">
              <a:latin typeface="Times New Roman Tj" pitchFamily="18" charset="-52"/>
            </a:rPr>
            <a:t>ва</a:t>
          </a:r>
          <a:r>
            <a:rPr lang="ru-RU" sz="2000" kern="1200" dirty="0">
              <a:latin typeface="Times New Roman Tj" pitchFamily="18" charset="-52"/>
            </a:rPr>
            <a:t> </a:t>
          </a:r>
          <a:r>
            <a:rPr lang="ru-RU" sz="2000" kern="1200" dirty="0" err="1" smtClean="0">
              <a:latin typeface="Times New Roman Tj" pitchFamily="18" charset="-52"/>
            </a:rPr>
            <a:t>нақшаҳои</a:t>
          </a:r>
          <a:r>
            <a:rPr lang="ru-RU" sz="2000" kern="1200" dirty="0" smtClean="0">
              <a:latin typeface="Times New Roman Tj" pitchFamily="18" charset="-52"/>
            </a:rPr>
            <a:t> </a:t>
          </a:r>
          <a:r>
            <a:rPr lang="ru-RU" sz="2000" kern="1200" dirty="0" err="1">
              <a:latin typeface="Times New Roman Tj" pitchFamily="18" charset="-52"/>
            </a:rPr>
            <a:t>рушди</a:t>
          </a:r>
          <a:r>
            <a:rPr lang="ru-RU" sz="2000" kern="1200" dirty="0">
              <a:latin typeface="Times New Roman Tj" pitchFamily="18" charset="-52"/>
            </a:rPr>
            <a:t> </a:t>
          </a:r>
          <a:r>
            <a:rPr lang="ru-RU" sz="2000" kern="1200" dirty="0" err="1" smtClean="0">
              <a:latin typeface="Times New Roman Tj" pitchFamily="18" charset="-52"/>
            </a:rPr>
            <a:t>ҷамоатҳо</a:t>
          </a:r>
          <a:r>
            <a:rPr lang="ru-RU" sz="2000" kern="1200" dirty="0" smtClean="0">
              <a:latin typeface="Times New Roman Tj" pitchFamily="18" charset="-52"/>
            </a:rPr>
            <a:t> </a:t>
          </a:r>
          <a:endParaRPr lang="ru-RU" sz="2000" kern="1200" dirty="0">
            <a:latin typeface="Times New Roman Tj" pitchFamily="18" charset="-52"/>
          </a:endParaRPr>
        </a:p>
      </dsp:txBody>
      <dsp:txXfrm>
        <a:off x="5935271" y="3826583"/>
        <a:ext cx="2617395" cy="1253462"/>
      </dsp:txXfrm>
    </dsp:sp>
    <dsp:sp modelId="{0C2B7197-496D-4760-8332-2A72E9C1577E}">
      <dsp:nvSpPr>
        <dsp:cNvPr id="0" name=""/>
        <dsp:cNvSpPr/>
      </dsp:nvSpPr>
      <dsp:spPr>
        <a:xfrm>
          <a:off x="3982192" y="1044766"/>
          <a:ext cx="1858524" cy="702340"/>
        </a:xfrm>
        <a:prstGeom prst="rect">
          <a:avLst/>
        </a:prstGeom>
        <a:solidFill>
          <a:srgbClr val="00B0F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latin typeface="Times New Roman Tj" pitchFamily="18" charset="-52"/>
            </a:rPr>
            <a:t>СМР-2030</a:t>
          </a:r>
        </a:p>
      </dsp:txBody>
      <dsp:txXfrm>
        <a:off x="3982192" y="1044766"/>
        <a:ext cx="1858524" cy="702340"/>
      </dsp:txXfrm>
    </dsp:sp>
    <dsp:sp modelId="{A55F0BB1-42F9-4235-A7A3-642F63EC7291}">
      <dsp:nvSpPr>
        <dsp:cNvPr id="0" name=""/>
        <dsp:cNvSpPr/>
      </dsp:nvSpPr>
      <dsp:spPr>
        <a:xfrm>
          <a:off x="4023413" y="2214139"/>
          <a:ext cx="1912026" cy="945825"/>
        </a:xfrm>
        <a:prstGeom prst="rect">
          <a:avLst/>
        </a:prstGeom>
        <a:solidFill>
          <a:srgbClr val="FF000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latin typeface="Times New Roman Tj" pitchFamily="18" charset="-52"/>
            </a:rPr>
            <a:t>БМР</a:t>
          </a:r>
          <a:endParaRPr lang="en-US" sz="2000" kern="1200" dirty="0"/>
        </a:p>
        <a:p>
          <a:pPr lvl="0" algn="ctr" defTabSz="889000">
            <a:lnSpc>
              <a:spcPct val="90000"/>
            </a:lnSpc>
            <a:spcBef>
              <a:spcPct val="0"/>
            </a:spcBef>
            <a:spcAft>
              <a:spcPct val="35000"/>
            </a:spcAft>
          </a:pPr>
          <a:r>
            <a:rPr lang="ru-RU" sz="2000" kern="1200" dirty="0">
              <a:latin typeface="Times New Roman Tj" pitchFamily="18" charset="-52"/>
            </a:rPr>
            <a:t>2021-2025</a:t>
          </a:r>
        </a:p>
      </dsp:txBody>
      <dsp:txXfrm>
        <a:off x="4023413" y="2214139"/>
        <a:ext cx="1912026" cy="945825"/>
      </dsp:txXfrm>
    </dsp:sp>
    <dsp:sp modelId="{41A01A85-5251-4CFF-8067-B0ABFDAB2414}">
      <dsp:nvSpPr>
        <dsp:cNvPr id="0" name=""/>
        <dsp:cNvSpPr/>
      </dsp:nvSpPr>
      <dsp:spPr>
        <a:xfrm>
          <a:off x="1516386" y="2295007"/>
          <a:ext cx="1794170" cy="865017"/>
        </a:xfrm>
        <a:prstGeom prst="rect">
          <a:avLst/>
        </a:prstGeom>
        <a:solidFill>
          <a:srgbClr val="FF0000"/>
        </a:solidFill>
        <a:ln>
          <a:noFill/>
        </a:ln>
        <a:effectLst>
          <a:outerShdw blurRad="38100" dist="254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kern="1200" dirty="0">
              <a:latin typeface="Times New Roman Tj" pitchFamily="18" charset="-52"/>
            </a:rPr>
            <a:t>БМР</a:t>
          </a:r>
          <a:endParaRPr lang="en-US" sz="2000" kern="1200" dirty="0"/>
        </a:p>
        <a:p>
          <a:pPr lvl="0" algn="ctr" defTabSz="889000">
            <a:lnSpc>
              <a:spcPct val="90000"/>
            </a:lnSpc>
            <a:spcBef>
              <a:spcPct val="0"/>
            </a:spcBef>
            <a:spcAft>
              <a:spcPct val="35000"/>
            </a:spcAft>
          </a:pPr>
          <a:r>
            <a:rPr lang="ru-RU" sz="2000" kern="1200" dirty="0">
              <a:latin typeface="Times New Roman Tj" pitchFamily="18" charset="-52"/>
            </a:rPr>
            <a:t>2016-2020</a:t>
          </a:r>
        </a:p>
      </dsp:txBody>
      <dsp:txXfrm>
        <a:off x="1516386" y="2295007"/>
        <a:ext cx="1794170" cy="8650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B27BF-9A63-4C28-A111-9134D9B5E6F5}">
      <dsp:nvSpPr>
        <dsp:cNvPr id="0" name=""/>
        <dsp:cNvSpPr/>
      </dsp:nvSpPr>
      <dsp:spPr>
        <a:xfrm>
          <a:off x="1154758" y="0"/>
          <a:ext cx="3774815" cy="1756628"/>
        </a:xfrm>
        <a:prstGeom prst="ellipse">
          <a:avLst/>
        </a:prstGeom>
        <a:solidFill>
          <a:srgbClr val="33CCFF">
            <a:alpha val="60784"/>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ru-RU" sz="2000" b="1" kern="1200" dirty="0" err="1">
              <a:solidFill>
                <a:schemeClr val="bg1"/>
              </a:solidFill>
              <a:latin typeface="Times New Roman Tj" panose="02020603050405020304" pitchFamily="18" charset="-52"/>
            </a:rPr>
            <a:t>Превентивї</a:t>
          </a:r>
          <a:r>
            <a:rPr lang="ru-RU" sz="2000" kern="1200" dirty="0">
              <a:solidFill>
                <a:srgbClr val="FF0000"/>
              </a:solidFill>
              <a:latin typeface="Times New Roman Tj" panose="02020603050405020304" pitchFamily="18" charset="-52"/>
            </a:rPr>
            <a:t>-</a:t>
          </a:r>
          <a:r>
            <a:rPr lang="tg-Cyrl-TJ" sz="2000" b="0" i="0" u="none" strike="noStrike" kern="1200" baseline="0" dirty="0">
              <a:solidFill>
                <a:srgbClr val="FF0000"/>
              </a:solidFill>
              <a:latin typeface="Times New Roman Tj" panose="02020603050405020304" pitchFamily="18" charset="-52"/>
            </a:rPr>
            <a:t>яъне пешгирии (коњишдињии) осебпазирии рушди оянда</a:t>
          </a:r>
          <a:endParaRPr lang="ru-RU" sz="2000" b="1" kern="1200" dirty="0">
            <a:solidFill>
              <a:srgbClr val="FF0000"/>
            </a:solidFill>
            <a:latin typeface="Times New Roman Tj" panose="02020603050405020304" pitchFamily="18" charset="-52"/>
            <a:cs typeface="Arial" pitchFamily="34" charset="0"/>
          </a:endParaRPr>
        </a:p>
      </dsp:txBody>
      <dsp:txXfrm>
        <a:off x="1658067" y="307410"/>
        <a:ext cx="2768198" cy="790482"/>
      </dsp:txXfrm>
    </dsp:sp>
    <dsp:sp modelId="{DB97B923-26DF-4A05-8C02-AB2288774E1E}">
      <dsp:nvSpPr>
        <dsp:cNvPr id="0" name=""/>
        <dsp:cNvSpPr/>
      </dsp:nvSpPr>
      <dsp:spPr>
        <a:xfrm>
          <a:off x="2690698" y="1583263"/>
          <a:ext cx="4340191" cy="2045445"/>
        </a:xfrm>
        <a:prstGeom prst="ellipse">
          <a:avLst/>
        </a:prstGeom>
        <a:solidFill>
          <a:srgbClr val="00FF00">
            <a:alpha val="53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pPr>
          <a:r>
            <a:rPr lang="ru-RU" sz="1800" b="1" kern="1200" dirty="0" err="1">
              <a:solidFill>
                <a:schemeClr val="bg1"/>
              </a:solidFill>
              <a:latin typeface="Times New Roman Tj" panose="02020603050405020304" pitchFamily="18" charset="-52"/>
            </a:rPr>
            <a:t>Инноватсионї</a:t>
          </a:r>
          <a:r>
            <a:rPr lang="ru-RU" sz="1800" b="1" kern="1200" dirty="0">
              <a:solidFill>
                <a:schemeClr val="bg1"/>
              </a:solidFill>
              <a:latin typeface="Times New Roman Tj" panose="02020603050405020304" pitchFamily="18" charset="-52"/>
            </a:rPr>
            <a:t>-</a:t>
          </a:r>
          <a:r>
            <a:rPr lang="tg-Cyrl-TJ" sz="1800" b="0" i="0" u="none" strike="noStrike" kern="1200" baseline="0" dirty="0">
              <a:solidFill>
                <a:srgbClr val="FF0000"/>
              </a:solidFill>
              <a:latin typeface="Times New Roman Tj" panose="02020603050405020304" pitchFamily="18" charset="-52"/>
            </a:rPr>
            <a:t>яъне рушд бар пояи навоварињои фарогири њамаи соњањои њаёти иљтимоию иќтисодии кишвар</a:t>
          </a:r>
          <a:endParaRPr lang="ru-RU" sz="1800" b="1" kern="1200" dirty="0">
            <a:solidFill>
              <a:srgbClr val="FF0000"/>
            </a:solidFill>
            <a:latin typeface="Times New Roman Tj" panose="02020603050405020304" pitchFamily="18" charset="-52"/>
          </a:endParaRPr>
        </a:p>
      </dsp:txBody>
      <dsp:txXfrm>
        <a:off x="4018073" y="2111670"/>
        <a:ext cx="2604114" cy="1124995"/>
      </dsp:txXfrm>
    </dsp:sp>
    <dsp:sp modelId="{A08FAE25-A096-4837-B2B5-C59D219F9360}">
      <dsp:nvSpPr>
        <dsp:cNvPr id="0" name=""/>
        <dsp:cNvSpPr/>
      </dsp:nvSpPr>
      <dsp:spPr>
        <a:xfrm>
          <a:off x="0" y="1513336"/>
          <a:ext cx="3227884" cy="2898821"/>
        </a:xfrm>
        <a:prstGeom prst="ellipse">
          <a:avLst/>
        </a:prstGeom>
        <a:solidFill>
          <a:srgbClr val="FF66FF">
            <a:alpha val="59000"/>
          </a:srgb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ts val="0"/>
            </a:spcAft>
            <a:tabLst/>
          </a:pPr>
          <a:r>
            <a:rPr lang="ru-RU" sz="1800" b="1" kern="1200" dirty="0" err="1">
              <a:solidFill>
                <a:schemeClr val="bg1"/>
              </a:solidFill>
              <a:latin typeface="Times New Roman Tj" panose="02020603050405020304" pitchFamily="18" charset="-52"/>
            </a:rPr>
            <a:t>Индустралї</a:t>
          </a:r>
          <a:r>
            <a:rPr lang="ru-RU" sz="1800" kern="1200" dirty="0" err="1">
              <a:solidFill>
                <a:srgbClr val="FFFF00"/>
              </a:solidFill>
              <a:latin typeface="Times New Roman Tj" panose="02020603050405020304" pitchFamily="18" charset="-52"/>
            </a:rPr>
            <a:t>-</a:t>
          </a:r>
          <a:r>
            <a:rPr lang="ru-RU" sz="1800" b="0" i="0" u="none" strike="noStrike" kern="1200" baseline="0" dirty="0" err="1">
              <a:solidFill>
                <a:srgbClr val="FFFF00"/>
              </a:solidFill>
              <a:latin typeface="Times New Roman Tj" panose="02020603050405020304" pitchFamily="18" charset="-52"/>
            </a:rPr>
            <a:t>яъне</a:t>
          </a:r>
          <a:r>
            <a:rPr lang="ru-RU" sz="1800" b="0" i="0" u="none" strike="noStrike" kern="1200" baseline="0" dirty="0">
              <a:solidFill>
                <a:srgbClr val="FFFF00"/>
              </a:solidFill>
              <a:latin typeface="Times New Roman Tj" panose="02020603050405020304" pitchFamily="18" charset="-52"/>
            </a:rPr>
            <a:t> баланд </a:t>
          </a:r>
          <a:r>
            <a:rPr lang="ru-RU" sz="1800" b="0" i="0" u="none" strike="noStrike" kern="1200" baseline="0" dirty="0" err="1">
              <a:solidFill>
                <a:srgbClr val="FFFF00"/>
              </a:solidFill>
              <a:latin typeface="Times New Roman Tj" panose="02020603050405020304" pitchFamily="18" charset="-52"/>
            </a:rPr>
            <a:t>бардоштани</a:t>
          </a:r>
          <a:r>
            <a:rPr lang="ru-RU" sz="1800" b="0" i="0" u="none" strike="noStrike" kern="1200" baseline="0" dirty="0">
              <a:solidFill>
                <a:srgbClr val="FFFF00"/>
              </a:solidFill>
              <a:latin typeface="Times New Roman Tj" panose="02020603050405020304" pitchFamily="18" charset="-52"/>
            </a:rPr>
            <a:t> </a:t>
          </a:r>
          <a:r>
            <a:rPr lang="ru-RU" sz="1800" b="0" i="0" u="none" strike="noStrike" kern="1200" baseline="0" dirty="0" err="1">
              <a:solidFill>
                <a:srgbClr val="FFFF00"/>
              </a:solidFill>
              <a:latin typeface="Times New Roman Tj" panose="02020603050405020304" pitchFamily="18" charset="-52"/>
            </a:rPr>
            <a:t>самаранокии</a:t>
          </a:r>
          <a:r>
            <a:rPr lang="ru-RU" sz="1800" b="0" i="0" u="none" strike="noStrike" kern="1200" baseline="0" dirty="0">
              <a:solidFill>
                <a:srgbClr val="FFFF00"/>
              </a:solidFill>
              <a:latin typeface="Times New Roman Tj" panose="02020603050405020304" pitchFamily="18" charset="-52"/>
            </a:rPr>
            <a:t> </a:t>
          </a:r>
          <a:r>
            <a:rPr lang="ru-RU" sz="1800" b="0" i="0" u="none" strike="noStrike" kern="1200" baseline="0" dirty="0" err="1">
              <a:solidFill>
                <a:srgbClr val="FFFF00"/>
              </a:solidFill>
              <a:latin typeface="Times New Roman Tj" panose="02020603050405020304" pitchFamily="18" charset="-52"/>
            </a:rPr>
            <a:t>истифодаи</a:t>
          </a:r>
          <a:r>
            <a:rPr lang="ru-RU" sz="1800" b="0" i="0" u="none" strike="noStrike" kern="1200" baseline="0" dirty="0">
              <a:solidFill>
                <a:srgbClr val="FFFF00"/>
              </a:solidFill>
              <a:latin typeface="Times New Roman Tj" panose="02020603050405020304" pitchFamily="18" charset="-52"/>
            </a:rPr>
            <a:t> </a:t>
          </a:r>
          <a:r>
            <a:rPr lang="ru-RU" sz="1800" b="0" i="0" u="none" strike="noStrike" kern="1200" baseline="0" dirty="0" err="1">
              <a:solidFill>
                <a:srgbClr val="FFFF00"/>
              </a:solidFill>
              <a:latin typeface="Times New Roman Tj" panose="02020603050405020304" pitchFamily="18" charset="-52"/>
            </a:rPr>
            <a:t>захирањои</a:t>
          </a:r>
          <a:r>
            <a:rPr lang="ru-RU" sz="1800" b="0" i="0" u="none" strike="noStrike" kern="1200" baseline="0" dirty="0">
              <a:solidFill>
                <a:srgbClr val="FFFF00"/>
              </a:solidFill>
              <a:latin typeface="Times New Roman Tj" panose="02020603050405020304" pitchFamily="18" charset="-52"/>
            </a:rPr>
            <a:t> </a:t>
          </a:r>
          <a:r>
            <a:rPr lang="ru-RU" sz="1800" b="0" i="0" u="none" strike="noStrike" kern="1200" baseline="0" dirty="0" err="1">
              <a:solidFill>
                <a:srgbClr val="FFFF00"/>
              </a:solidFill>
              <a:latin typeface="Times New Roman Tj" panose="02020603050405020304" pitchFamily="18" charset="-52"/>
            </a:rPr>
            <a:t>миллї</a:t>
          </a:r>
          <a:endParaRPr lang="ru-RU" sz="1800" b="1" kern="1200" cap="none" baseline="0" dirty="0">
            <a:solidFill>
              <a:srgbClr val="FFFF00"/>
            </a:solidFill>
            <a:latin typeface="Times New Roman Tj" panose="02020603050405020304" pitchFamily="18" charset="-52"/>
            <a:cs typeface="Arial" pitchFamily="34" charset="0"/>
          </a:endParaRPr>
        </a:p>
      </dsp:txBody>
      <dsp:txXfrm>
        <a:off x="303959" y="2262198"/>
        <a:ext cx="1936730" cy="1594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AA733-309A-42DB-B4FD-879EAAE3CC53}">
      <dsp:nvSpPr>
        <dsp:cNvPr id="0" name=""/>
        <dsp:cNvSpPr/>
      </dsp:nvSpPr>
      <dsp:spPr>
        <a:xfrm>
          <a:off x="3992170" y="2384488"/>
          <a:ext cx="3183012" cy="403053"/>
        </a:xfrm>
        <a:custGeom>
          <a:avLst/>
          <a:gdLst/>
          <a:ahLst/>
          <a:cxnLst/>
          <a:rect l="0" t="0" r="0" b="0"/>
          <a:pathLst>
            <a:path>
              <a:moveTo>
                <a:pt x="0" y="0"/>
              </a:moveTo>
              <a:lnTo>
                <a:pt x="0" y="243579"/>
              </a:lnTo>
              <a:lnTo>
                <a:pt x="3183012" y="243579"/>
              </a:lnTo>
              <a:lnTo>
                <a:pt x="3183012" y="403053"/>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E4FDE25-6148-46B4-A728-90EDBE3FC1A7}">
      <dsp:nvSpPr>
        <dsp:cNvPr id="0" name=""/>
        <dsp:cNvSpPr/>
      </dsp:nvSpPr>
      <dsp:spPr>
        <a:xfrm>
          <a:off x="3992170" y="2384488"/>
          <a:ext cx="936100" cy="264532"/>
        </a:xfrm>
        <a:custGeom>
          <a:avLst/>
          <a:gdLst/>
          <a:ahLst/>
          <a:cxnLst/>
          <a:rect l="0" t="0" r="0" b="0"/>
          <a:pathLst>
            <a:path>
              <a:moveTo>
                <a:pt x="0" y="0"/>
              </a:moveTo>
              <a:lnTo>
                <a:pt x="0" y="105057"/>
              </a:lnTo>
              <a:lnTo>
                <a:pt x="936100" y="105057"/>
              </a:lnTo>
              <a:lnTo>
                <a:pt x="936100" y="264532"/>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FDC13A-CEC8-4028-A48E-43EE6BA98CF4}">
      <dsp:nvSpPr>
        <dsp:cNvPr id="0" name=""/>
        <dsp:cNvSpPr/>
      </dsp:nvSpPr>
      <dsp:spPr>
        <a:xfrm>
          <a:off x="2967156" y="2384488"/>
          <a:ext cx="1025013" cy="403053"/>
        </a:xfrm>
        <a:custGeom>
          <a:avLst/>
          <a:gdLst/>
          <a:ahLst/>
          <a:cxnLst/>
          <a:rect l="0" t="0" r="0" b="0"/>
          <a:pathLst>
            <a:path>
              <a:moveTo>
                <a:pt x="1025013" y="0"/>
              </a:moveTo>
              <a:lnTo>
                <a:pt x="1025013" y="243579"/>
              </a:lnTo>
              <a:lnTo>
                <a:pt x="0" y="243579"/>
              </a:lnTo>
              <a:lnTo>
                <a:pt x="0" y="403053"/>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35B19D-6125-4838-A808-F9C1EC96FDBF}">
      <dsp:nvSpPr>
        <dsp:cNvPr id="0" name=""/>
        <dsp:cNvSpPr/>
      </dsp:nvSpPr>
      <dsp:spPr>
        <a:xfrm>
          <a:off x="823825" y="2384488"/>
          <a:ext cx="3168345" cy="362192"/>
        </a:xfrm>
        <a:custGeom>
          <a:avLst/>
          <a:gdLst/>
          <a:ahLst/>
          <a:cxnLst/>
          <a:rect l="0" t="0" r="0" b="0"/>
          <a:pathLst>
            <a:path>
              <a:moveTo>
                <a:pt x="3168345" y="0"/>
              </a:moveTo>
              <a:lnTo>
                <a:pt x="3168345" y="202718"/>
              </a:lnTo>
              <a:lnTo>
                <a:pt x="0" y="202718"/>
              </a:lnTo>
              <a:lnTo>
                <a:pt x="0" y="362192"/>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4752D6-F514-48ED-B9EC-7C9FCA60C324}">
      <dsp:nvSpPr>
        <dsp:cNvPr id="0" name=""/>
        <dsp:cNvSpPr/>
      </dsp:nvSpPr>
      <dsp:spPr>
        <a:xfrm>
          <a:off x="539152" y="658446"/>
          <a:ext cx="6906036" cy="1726041"/>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8C70008-AB20-4C9F-B51E-391D27D343D1}">
      <dsp:nvSpPr>
        <dsp:cNvPr id="0" name=""/>
        <dsp:cNvSpPr/>
      </dsp:nvSpPr>
      <dsp:spPr>
        <a:xfrm>
          <a:off x="730426" y="840156"/>
          <a:ext cx="6906036" cy="1726041"/>
        </a:xfrm>
        <a:prstGeom prst="roundRect">
          <a:avLst>
            <a:gd name="adj" fmla="val 10000"/>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400" kern="1200" dirty="0" err="1">
              <a:solidFill>
                <a:srgbClr val="FF0000"/>
              </a:solidFill>
              <a:latin typeface="Times New Roman Tj" panose="02020603050405020304" pitchFamily="18" charset="-52"/>
            </a:rPr>
            <a:t>Њадафњои</a:t>
          </a:r>
          <a:r>
            <a:rPr lang="ru-RU" sz="2400" kern="1200" dirty="0">
              <a:solidFill>
                <a:srgbClr val="FF0000"/>
              </a:solidFill>
              <a:latin typeface="Times New Roman Tj" panose="02020603050405020304" pitchFamily="18" charset="-52"/>
            </a:rPr>
            <a:t> стратегии </a:t>
          </a:r>
          <a:r>
            <a:rPr lang="ru-RU" sz="2400" kern="1200" dirty="0" err="1">
              <a:solidFill>
                <a:srgbClr val="FF0000"/>
              </a:solidFill>
              <a:latin typeface="Times New Roman Tj" panose="02020603050405020304" pitchFamily="18" charset="-52"/>
            </a:rPr>
            <a:t>рушд</a:t>
          </a:r>
          <a:r>
            <a:rPr lang="ru-RU" sz="2400" kern="1200" dirty="0">
              <a:solidFill>
                <a:srgbClr val="FF0000"/>
              </a:solidFill>
              <a:latin typeface="Times New Roman Tj" panose="02020603050405020304" pitchFamily="18" charset="-52"/>
            </a:rPr>
            <a:t> </a:t>
          </a:r>
          <a:r>
            <a:rPr lang="ru-RU" sz="2400" kern="1200" dirty="0" err="1">
              <a:solidFill>
                <a:srgbClr val="FF0000"/>
              </a:solidFill>
              <a:latin typeface="Times New Roman Tj" panose="02020603050405020304" pitchFamily="18" charset="-52"/>
            </a:rPr>
            <a:t>барои</a:t>
          </a:r>
          <a:r>
            <a:rPr lang="ru-RU" sz="2400" kern="1200" dirty="0">
              <a:solidFill>
                <a:srgbClr val="FF0000"/>
              </a:solidFill>
              <a:latin typeface="Times New Roman Tj" panose="02020603050405020304" pitchFamily="18" charset="-52"/>
            </a:rPr>
            <a:t> 15 соли </a:t>
          </a:r>
          <a:r>
            <a:rPr lang="ru-RU" sz="2400" kern="1200" dirty="0" err="1">
              <a:solidFill>
                <a:srgbClr val="FF0000"/>
              </a:solidFill>
              <a:latin typeface="Times New Roman Tj" panose="02020603050405020304" pitchFamily="18" charset="-52"/>
            </a:rPr>
            <a:t>оянда</a:t>
          </a:r>
          <a:endParaRPr lang="ru-RU" sz="2400" kern="1200" dirty="0">
            <a:solidFill>
              <a:srgbClr val="FF0000"/>
            </a:solidFill>
            <a:latin typeface="Times New Roman Tj" panose="02020603050405020304" pitchFamily="18" charset="-52"/>
          </a:endParaRPr>
        </a:p>
        <a:p>
          <a:pPr lvl="0" algn="ctr" defTabSz="889000">
            <a:lnSpc>
              <a:spcPct val="90000"/>
            </a:lnSpc>
            <a:spcBef>
              <a:spcPct val="0"/>
            </a:spcBef>
            <a:spcAft>
              <a:spcPct val="35000"/>
            </a:spcAft>
          </a:pPr>
          <a:endParaRPr lang="ru-RU" sz="2000" b="1" kern="1200" dirty="0"/>
        </a:p>
      </dsp:txBody>
      <dsp:txXfrm>
        <a:off x="780980" y="890710"/>
        <a:ext cx="6804928" cy="1624933"/>
      </dsp:txXfrm>
    </dsp:sp>
    <dsp:sp modelId="{704147F2-7301-4D13-B062-3AFC9E459C64}">
      <dsp:nvSpPr>
        <dsp:cNvPr id="0" name=""/>
        <dsp:cNvSpPr/>
      </dsp:nvSpPr>
      <dsp:spPr>
        <a:xfrm>
          <a:off x="-36907" y="2746681"/>
          <a:ext cx="1721465" cy="2571414"/>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8D41E60-994E-4379-BD0F-6A5B62EDB17B}">
      <dsp:nvSpPr>
        <dsp:cNvPr id="0" name=""/>
        <dsp:cNvSpPr/>
      </dsp:nvSpPr>
      <dsp:spPr>
        <a:xfrm>
          <a:off x="154366" y="2928391"/>
          <a:ext cx="1721465" cy="2571414"/>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g-Cyrl-TJ" sz="2000" b="0" i="1" kern="1200" noProof="0" dirty="0" smtClean="0">
              <a:latin typeface="Times New Roman Tj" panose="02020603050405020304" pitchFamily="18" charset="-52"/>
            </a:rPr>
            <a:t>Таъмини истиқлолияти </a:t>
          </a:r>
          <a:r>
            <a:rPr lang="tg-Cyrl-TJ" sz="2000" b="0" i="1" kern="1200" noProof="0" dirty="0">
              <a:latin typeface="Times New Roman Tj" panose="02020603050405020304" pitchFamily="18" charset="-52"/>
            </a:rPr>
            <a:t>энергетик</a:t>
          </a:r>
          <a:r>
            <a:rPr lang="ru-RU" sz="2000" b="0" i="1" kern="1200" dirty="0">
              <a:latin typeface="Times New Roman Tj" panose="02020603050405020304" pitchFamily="18" charset="-52"/>
            </a:rPr>
            <a:t>ї </a:t>
          </a:r>
          <a:r>
            <a:rPr lang="tg-Cyrl-TJ" sz="2000" b="0" i="1" kern="1200" noProof="0" dirty="0">
              <a:latin typeface="Times New Roman Tj" panose="02020603050405020304" pitchFamily="18" charset="-52"/>
            </a:rPr>
            <a:t> ва истифодаи самарабахши неруи барк;</a:t>
          </a:r>
        </a:p>
      </dsp:txBody>
      <dsp:txXfrm>
        <a:off x="204786" y="2978811"/>
        <a:ext cx="1620625" cy="2470574"/>
      </dsp:txXfrm>
    </dsp:sp>
    <dsp:sp modelId="{B3CF4FE3-465A-4236-8706-A8B647304D9F}">
      <dsp:nvSpPr>
        <dsp:cNvPr id="0" name=""/>
        <dsp:cNvSpPr/>
      </dsp:nvSpPr>
      <dsp:spPr>
        <a:xfrm>
          <a:off x="2106423" y="2787542"/>
          <a:ext cx="1721465" cy="2541003"/>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3130B76-85B5-47AD-8011-35E9198BD636}">
      <dsp:nvSpPr>
        <dsp:cNvPr id="0" name=""/>
        <dsp:cNvSpPr/>
      </dsp:nvSpPr>
      <dsp:spPr>
        <a:xfrm>
          <a:off x="2297697" y="2969252"/>
          <a:ext cx="1721465" cy="2541003"/>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i="1" kern="1200" dirty="0" err="1" smtClean="0">
              <a:latin typeface="Times New Roman Tj" panose="02020603050405020304" pitchFamily="18" charset="-52"/>
            </a:rPr>
            <a:t>Рањої</a:t>
          </a:r>
          <a:r>
            <a:rPr lang="ru-RU" i="1" kern="1200" dirty="0" smtClean="0">
              <a:latin typeface="Times New Roman Tj" panose="02020603050405020304" pitchFamily="18" charset="-52"/>
            </a:rPr>
            <a:t> </a:t>
          </a:r>
          <a:r>
            <a:rPr lang="ru-RU" i="1" kern="1200" dirty="0">
              <a:latin typeface="Times New Roman Tj" panose="02020603050405020304" pitchFamily="18" charset="-52"/>
            </a:rPr>
            <a:t>аз </a:t>
          </a:r>
          <a:r>
            <a:rPr lang="ru-RU" i="1" kern="1200" dirty="0" err="1">
              <a:latin typeface="Times New Roman Tj" panose="02020603050405020304" pitchFamily="18" charset="-52"/>
            </a:rPr>
            <a:t>бунбасти</a:t>
          </a:r>
          <a:r>
            <a:rPr lang="ru-RU" i="1" kern="1200" dirty="0">
              <a:latin typeface="Times New Roman Tj" panose="02020603050405020304" pitchFamily="18" charset="-52"/>
            </a:rPr>
            <a:t> </a:t>
          </a:r>
          <a:r>
            <a:rPr lang="ru-RU" i="1" kern="1200" dirty="0" err="1">
              <a:latin typeface="Times New Roman Tj" panose="02020603050405020304" pitchFamily="18" charset="-52"/>
            </a:rPr>
            <a:t>коммуникатсионй</a:t>
          </a:r>
          <a:r>
            <a:rPr lang="ru-RU" i="1" kern="1200" dirty="0">
              <a:latin typeface="Times New Roman Tj" panose="02020603050405020304" pitchFamily="18" charset="-52"/>
            </a:rPr>
            <a:t>, </a:t>
          </a:r>
          <a:r>
            <a:rPr lang="ru-RU" i="1" kern="1200" dirty="0" err="1">
              <a:latin typeface="Times New Roman Tj" panose="02020603050405020304" pitchFamily="18" charset="-52"/>
            </a:rPr>
            <a:t>ва</a:t>
          </a:r>
          <a:r>
            <a:rPr lang="ru-RU" i="1" kern="1200" dirty="0">
              <a:latin typeface="Times New Roman Tj" panose="02020603050405020304" pitchFamily="18" charset="-52"/>
            </a:rPr>
            <a:t> </a:t>
          </a:r>
          <a:r>
            <a:rPr lang="ru-RU" i="1" kern="1200" dirty="0" err="1">
              <a:latin typeface="Times New Roman Tj" panose="02020603050405020304" pitchFamily="18" charset="-52"/>
            </a:rPr>
            <a:t>табдил</a:t>
          </a:r>
          <a:r>
            <a:rPr lang="ru-RU" i="1" kern="1200" dirty="0">
              <a:latin typeface="Times New Roman Tj" panose="02020603050405020304" pitchFamily="18" charset="-52"/>
            </a:rPr>
            <a:t> ба </a:t>
          </a:r>
          <a:r>
            <a:rPr lang="ru-RU" i="1" kern="1200" dirty="0" err="1">
              <a:latin typeface="Times New Roman Tj" panose="02020603050405020304" pitchFamily="18" charset="-52"/>
            </a:rPr>
            <a:t>кишвари</a:t>
          </a:r>
          <a:r>
            <a:rPr lang="ru-RU" i="1" kern="1200" dirty="0">
              <a:latin typeface="Times New Roman Tj" panose="02020603050405020304" pitchFamily="18" charset="-52"/>
            </a:rPr>
            <a:t> </a:t>
          </a:r>
          <a:r>
            <a:rPr lang="ru-RU" i="1" kern="1200" dirty="0" err="1">
              <a:latin typeface="Times New Roman Tj" panose="02020603050405020304" pitchFamily="18" charset="-52"/>
            </a:rPr>
            <a:t>транзитї</a:t>
          </a:r>
          <a:endParaRPr lang="ru-RU" i="1" kern="1200" dirty="0">
            <a:latin typeface="Times New Roman Tj" panose="02020603050405020304" pitchFamily="18" charset="-52"/>
          </a:endParaRPr>
        </a:p>
        <a:p>
          <a:pPr lvl="0" algn="ctr" defTabSz="800100">
            <a:lnSpc>
              <a:spcPct val="90000"/>
            </a:lnSpc>
            <a:spcBef>
              <a:spcPct val="0"/>
            </a:spcBef>
            <a:spcAft>
              <a:spcPct val="35000"/>
            </a:spcAft>
          </a:pPr>
          <a:endParaRPr lang="ru-RU" sz="1800" b="1" kern="1200" dirty="0"/>
        </a:p>
      </dsp:txBody>
      <dsp:txXfrm>
        <a:off x="2348117" y="3019672"/>
        <a:ext cx="1620625" cy="2440163"/>
      </dsp:txXfrm>
    </dsp:sp>
    <dsp:sp modelId="{43FA5090-F4DE-41EB-B020-502F22068933}">
      <dsp:nvSpPr>
        <dsp:cNvPr id="0" name=""/>
        <dsp:cNvSpPr/>
      </dsp:nvSpPr>
      <dsp:spPr>
        <a:xfrm>
          <a:off x="4067538" y="2649020"/>
          <a:ext cx="1721465" cy="2685012"/>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E61026C-8056-435A-AB3E-8E2C62DD6FAB}">
      <dsp:nvSpPr>
        <dsp:cNvPr id="0" name=""/>
        <dsp:cNvSpPr/>
      </dsp:nvSpPr>
      <dsp:spPr>
        <a:xfrm>
          <a:off x="4258812" y="2830731"/>
          <a:ext cx="1721465" cy="2685012"/>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i="1" kern="1200" dirty="0" err="1" smtClean="0">
              <a:latin typeface="Times New Roman Tj" panose="02020603050405020304" pitchFamily="18" charset="-52"/>
            </a:rPr>
            <a:t>Таъмини</a:t>
          </a:r>
          <a:r>
            <a:rPr lang="ru-RU" sz="2000" i="1" kern="1200" dirty="0" smtClean="0">
              <a:latin typeface="Times New Roman Tj" panose="02020603050405020304" pitchFamily="18" charset="-52"/>
            </a:rPr>
            <a:t> </a:t>
          </a:r>
          <a:r>
            <a:rPr lang="ru-RU" sz="2000" i="1" kern="1200" dirty="0" err="1">
              <a:latin typeface="Times New Roman Tj" panose="02020603050405020304" pitchFamily="18" charset="-52"/>
            </a:rPr>
            <a:t>амнияти</a:t>
          </a:r>
          <a:r>
            <a:rPr lang="ru-RU" sz="2000" i="1" kern="1200" dirty="0">
              <a:latin typeface="Times New Roman Tj" panose="02020603050405020304" pitchFamily="18" charset="-52"/>
            </a:rPr>
            <a:t> </a:t>
          </a:r>
          <a:r>
            <a:rPr lang="ru-RU" sz="2000" i="1" kern="1200" dirty="0" err="1">
              <a:latin typeface="Times New Roman Tj" panose="02020603050405020304" pitchFamily="18" charset="-52"/>
            </a:rPr>
            <a:t>озуќаворй</a:t>
          </a:r>
          <a:r>
            <a:rPr lang="ru-RU" sz="2000" i="1" kern="1200" dirty="0">
              <a:latin typeface="Times New Roman Tj" panose="02020603050405020304" pitchFamily="18" charset="-52"/>
            </a:rPr>
            <a:t> </a:t>
          </a:r>
          <a:r>
            <a:rPr lang="ru-RU" sz="2000" i="1" kern="1200" dirty="0" err="1">
              <a:latin typeface="Times New Roman Tj" panose="02020603050405020304" pitchFamily="18" charset="-52"/>
            </a:rPr>
            <a:t>ва</a:t>
          </a:r>
          <a:r>
            <a:rPr lang="ru-RU" sz="2000" i="1" kern="1200" dirty="0">
              <a:latin typeface="Times New Roman Tj" panose="02020603050405020304" pitchFamily="18" charset="-52"/>
            </a:rPr>
            <a:t> </a:t>
          </a:r>
          <a:r>
            <a:rPr lang="ru-RU" sz="2000" i="1" kern="1200" dirty="0" err="1">
              <a:latin typeface="Times New Roman Tj" panose="02020603050405020304" pitchFamily="18" charset="-52"/>
            </a:rPr>
            <a:t>дастрасии</a:t>
          </a:r>
          <a:r>
            <a:rPr lang="ru-RU" sz="2000" i="1" kern="1200" dirty="0">
              <a:latin typeface="Times New Roman Tj" panose="02020603050405020304" pitchFamily="18" charset="-52"/>
            </a:rPr>
            <a:t> </a:t>
          </a:r>
          <a:r>
            <a:rPr lang="ru-RU" sz="2000" i="1" kern="1200" dirty="0" err="1">
              <a:latin typeface="Times New Roman Tj" panose="02020603050405020304" pitchFamily="18" charset="-52"/>
            </a:rPr>
            <a:t>ањолї</a:t>
          </a:r>
          <a:r>
            <a:rPr lang="ru-RU" sz="2000" i="1" kern="1200" dirty="0">
              <a:latin typeface="Times New Roman Tj" panose="02020603050405020304" pitchFamily="18" charset="-52"/>
            </a:rPr>
            <a:t> ба </a:t>
          </a:r>
          <a:r>
            <a:rPr lang="ru-RU" sz="2000" i="1" kern="1200" dirty="0" err="1">
              <a:latin typeface="Times New Roman Tj" panose="02020603050405020304" pitchFamily="18" charset="-52"/>
            </a:rPr>
            <a:t>гизои</a:t>
          </a:r>
          <a:r>
            <a:rPr lang="ru-RU" sz="2000" i="1" kern="1200" dirty="0">
              <a:latin typeface="Times New Roman Tj" panose="02020603050405020304" pitchFamily="18" charset="-52"/>
            </a:rPr>
            <a:t> </a:t>
          </a:r>
          <a:r>
            <a:rPr lang="ru-RU" sz="2000" i="1" kern="1200" dirty="0" err="1">
              <a:latin typeface="Times New Roman Tj" panose="02020603050405020304" pitchFamily="18" charset="-52"/>
            </a:rPr>
            <a:t>хушсифат</a:t>
          </a:r>
          <a:endParaRPr lang="ru-RU" sz="2000" i="1" kern="1200" dirty="0">
            <a:latin typeface="Times New Roman Tj" panose="02020603050405020304" pitchFamily="18" charset="-52"/>
          </a:endParaRPr>
        </a:p>
        <a:p>
          <a:pPr lvl="0" algn="ctr" defTabSz="533400">
            <a:lnSpc>
              <a:spcPct val="90000"/>
            </a:lnSpc>
            <a:spcBef>
              <a:spcPct val="0"/>
            </a:spcBef>
            <a:spcAft>
              <a:spcPct val="35000"/>
            </a:spcAft>
          </a:pPr>
          <a:endParaRPr lang="ru-RU" sz="1500" kern="1200" dirty="0">
            <a:latin typeface="Times New Roman Tj" panose="02020603050405020304" pitchFamily="18" charset="-52"/>
          </a:endParaRPr>
        </a:p>
      </dsp:txBody>
      <dsp:txXfrm>
        <a:off x="4309232" y="2881151"/>
        <a:ext cx="1620625" cy="2584172"/>
      </dsp:txXfrm>
    </dsp:sp>
    <dsp:sp modelId="{962F412A-435A-46F6-9F32-C2A499F1E08D}">
      <dsp:nvSpPr>
        <dsp:cNvPr id="0" name=""/>
        <dsp:cNvSpPr/>
      </dsp:nvSpPr>
      <dsp:spPr>
        <a:xfrm>
          <a:off x="6314449" y="2787542"/>
          <a:ext cx="1721465" cy="2633711"/>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81BD3F87-F8EB-4093-906B-1780921759BB}">
      <dsp:nvSpPr>
        <dsp:cNvPr id="0" name=""/>
        <dsp:cNvSpPr/>
      </dsp:nvSpPr>
      <dsp:spPr>
        <a:xfrm>
          <a:off x="6505723" y="2969252"/>
          <a:ext cx="1721465" cy="2633711"/>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i="1" kern="1200" dirty="0">
              <a:latin typeface="Times New Roman Tj" panose="02020603050405020304" pitchFamily="18" charset="-52"/>
            </a:rPr>
            <a:t>Саноатикунонии босуръат ва вусъатдињии шуѓли пурмањсул</a:t>
          </a:r>
          <a:r>
            <a:rPr lang="ru-RU" sz="1500" i="1" kern="1200" dirty="0"/>
            <a:t>.</a:t>
          </a:r>
        </a:p>
      </dsp:txBody>
      <dsp:txXfrm>
        <a:off x="6556143" y="3019672"/>
        <a:ext cx="1620625" cy="25328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FDE25-6148-46B4-A728-90EDBE3FC1A7}">
      <dsp:nvSpPr>
        <dsp:cNvPr id="0" name=""/>
        <dsp:cNvSpPr/>
      </dsp:nvSpPr>
      <dsp:spPr>
        <a:xfrm>
          <a:off x="4213538" y="2243604"/>
          <a:ext cx="2691901" cy="305375"/>
        </a:xfrm>
        <a:custGeom>
          <a:avLst/>
          <a:gdLst/>
          <a:ahLst/>
          <a:cxnLst/>
          <a:rect l="0" t="0" r="0" b="0"/>
          <a:pathLst>
            <a:path>
              <a:moveTo>
                <a:pt x="0" y="0"/>
              </a:moveTo>
              <a:lnTo>
                <a:pt x="0" y="111107"/>
              </a:lnTo>
              <a:lnTo>
                <a:pt x="2691901" y="111107"/>
              </a:lnTo>
              <a:lnTo>
                <a:pt x="2691901" y="305375"/>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5FDC13A-CEC8-4028-A48E-43EE6BA98CF4}">
      <dsp:nvSpPr>
        <dsp:cNvPr id="0" name=""/>
        <dsp:cNvSpPr/>
      </dsp:nvSpPr>
      <dsp:spPr>
        <a:xfrm>
          <a:off x="4213538" y="2243604"/>
          <a:ext cx="302918" cy="474118"/>
        </a:xfrm>
        <a:custGeom>
          <a:avLst/>
          <a:gdLst/>
          <a:ahLst/>
          <a:cxnLst/>
          <a:rect l="0" t="0" r="0" b="0"/>
          <a:pathLst>
            <a:path>
              <a:moveTo>
                <a:pt x="0" y="0"/>
              </a:moveTo>
              <a:lnTo>
                <a:pt x="0" y="279850"/>
              </a:lnTo>
              <a:lnTo>
                <a:pt x="302918" y="279850"/>
              </a:lnTo>
              <a:lnTo>
                <a:pt x="302918" y="474118"/>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35B19D-6125-4838-A808-F9C1EC96FDBF}">
      <dsp:nvSpPr>
        <dsp:cNvPr id="0" name=""/>
        <dsp:cNvSpPr/>
      </dsp:nvSpPr>
      <dsp:spPr>
        <a:xfrm>
          <a:off x="1905502" y="2243604"/>
          <a:ext cx="2308036" cy="424342"/>
        </a:xfrm>
        <a:custGeom>
          <a:avLst/>
          <a:gdLst/>
          <a:ahLst/>
          <a:cxnLst/>
          <a:rect l="0" t="0" r="0" b="0"/>
          <a:pathLst>
            <a:path>
              <a:moveTo>
                <a:pt x="2308036" y="0"/>
              </a:moveTo>
              <a:lnTo>
                <a:pt x="2308036" y="230074"/>
              </a:lnTo>
              <a:lnTo>
                <a:pt x="0" y="230074"/>
              </a:lnTo>
              <a:lnTo>
                <a:pt x="0" y="424342"/>
              </a:lnTo>
            </a:path>
          </a:pathLst>
        </a:custGeom>
        <a:noFill/>
        <a:ln w="19050" cap="rnd"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4752D6-F514-48ED-B9EC-7C9FCA60C324}">
      <dsp:nvSpPr>
        <dsp:cNvPr id="0" name=""/>
        <dsp:cNvSpPr/>
      </dsp:nvSpPr>
      <dsp:spPr>
        <a:xfrm>
          <a:off x="7154" y="140981"/>
          <a:ext cx="8412768" cy="2102623"/>
        </a:xfrm>
        <a:prstGeom prst="roundRect">
          <a:avLst>
            <a:gd name="adj" fmla="val 1000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8C70008-AB20-4C9F-B51E-391D27D343D1}">
      <dsp:nvSpPr>
        <dsp:cNvPr id="0" name=""/>
        <dsp:cNvSpPr/>
      </dsp:nvSpPr>
      <dsp:spPr>
        <a:xfrm>
          <a:off x="240159" y="362336"/>
          <a:ext cx="8412768" cy="2102623"/>
        </a:xfrm>
        <a:prstGeom prst="roundRect">
          <a:avLst>
            <a:gd name="adj" fmla="val 10000"/>
          </a:avLst>
        </a:prstGeom>
        <a:solidFill>
          <a:schemeClr val="lt1">
            <a:alpha val="90000"/>
            <a:hueOff val="0"/>
            <a:satOff val="0"/>
            <a:lumOff val="0"/>
            <a:alphaOff val="0"/>
          </a:schemeClr>
        </a:solidFill>
        <a:ln w="12700" cap="rnd" cmpd="sng" algn="ctr">
          <a:solidFill>
            <a:schemeClr val="accent3">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400" kern="1200" dirty="0" smtClean="0">
              <a:solidFill>
                <a:srgbClr val="FF0000"/>
              </a:solidFill>
              <a:latin typeface="Times New Roman Tj" panose="02020603050405020304" pitchFamily="18" charset="-52"/>
            </a:rPr>
            <a:t>РУШДИ ИҚТИСОДИЁТИ САБЗ ДАР ДАВРАИ ДАРОЗМУҲЛАТ ТАВАССУТИ  ҶАРАЁНҲОИ ЗЕРИН РОҲАНДОЗӢ МЕГАРДАД.</a:t>
          </a:r>
        </a:p>
        <a:p>
          <a:pPr lvl="0" algn="ctr" defTabSz="889000">
            <a:lnSpc>
              <a:spcPct val="90000"/>
            </a:lnSpc>
            <a:spcBef>
              <a:spcPct val="0"/>
            </a:spcBef>
            <a:spcAft>
              <a:spcPct val="35000"/>
            </a:spcAft>
          </a:pPr>
          <a:endParaRPr lang="ru-RU" sz="2000" b="1" kern="1200" dirty="0"/>
        </a:p>
      </dsp:txBody>
      <dsp:txXfrm>
        <a:off x="301743" y="423920"/>
        <a:ext cx="8289600" cy="1979455"/>
      </dsp:txXfrm>
    </dsp:sp>
    <dsp:sp modelId="{704147F2-7301-4D13-B062-3AFC9E459C64}">
      <dsp:nvSpPr>
        <dsp:cNvPr id="0" name=""/>
        <dsp:cNvSpPr/>
      </dsp:nvSpPr>
      <dsp:spPr>
        <a:xfrm>
          <a:off x="856978" y="2667947"/>
          <a:ext cx="2097047" cy="3132435"/>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48D41E60-994E-4379-BD0F-6A5B62EDB17B}">
      <dsp:nvSpPr>
        <dsp:cNvPr id="0" name=""/>
        <dsp:cNvSpPr/>
      </dsp:nvSpPr>
      <dsp:spPr>
        <a:xfrm>
          <a:off x="1089983" y="2889302"/>
          <a:ext cx="2097047" cy="3132435"/>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g-Cyrl-TJ" sz="2000" i="1" kern="1200" noProof="0" dirty="0" smtClean="0">
              <a:latin typeface="Times New Roman Tj" panose="02020603050405020304" pitchFamily="18" charset="-52"/>
            </a:rPr>
            <a:t>Истифодаи самаранок ва сарфаҷуёнаи сарсояи табиӣ;</a:t>
          </a:r>
          <a:endParaRPr lang="tg-Cyrl-TJ" sz="2000" i="1" kern="1200" noProof="0" dirty="0">
            <a:latin typeface="Times New Roman Tj" panose="02020603050405020304" pitchFamily="18" charset="-52"/>
          </a:endParaRPr>
        </a:p>
      </dsp:txBody>
      <dsp:txXfrm>
        <a:off x="1151403" y="2950722"/>
        <a:ext cx="1974207" cy="3009595"/>
      </dsp:txXfrm>
    </dsp:sp>
    <dsp:sp modelId="{B3CF4FE3-465A-4236-8706-A8B647304D9F}">
      <dsp:nvSpPr>
        <dsp:cNvPr id="0" name=""/>
        <dsp:cNvSpPr/>
      </dsp:nvSpPr>
      <dsp:spPr>
        <a:xfrm>
          <a:off x="3467933" y="2717723"/>
          <a:ext cx="2097047" cy="3095389"/>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3130B76-85B5-47AD-8011-35E9198BD636}">
      <dsp:nvSpPr>
        <dsp:cNvPr id="0" name=""/>
        <dsp:cNvSpPr/>
      </dsp:nvSpPr>
      <dsp:spPr>
        <a:xfrm>
          <a:off x="3700938" y="2939078"/>
          <a:ext cx="2097047" cy="3095389"/>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i="1" kern="1200" dirty="0" err="1" smtClean="0">
              <a:latin typeface="Times New Roman Tj" panose="02020603050405020304" pitchFamily="18" charset="-52"/>
            </a:rPr>
            <a:t>Истифодаи</a:t>
          </a:r>
          <a:r>
            <a:rPr lang="ru-RU" i="1" kern="1200" dirty="0" smtClean="0">
              <a:latin typeface="Times New Roman Tj" panose="02020603050405020304" pitchFamily="18" charset="-52"/>
            </a:rPr>
            <a:t> </a:t>
          </a:r>
          <a:r>
            <a:rPr lang="ru-RU" i="1" kern="1200" dirty="0" err="1" smtClean="0">
              <a:latin typeface="Times New Roman Tj" panose="02020603050405020304" pitchFamily="18" charset="-52"/>
            </a:rPr>
            <a:t>технологияҳои</a:t>
          </a:r>
          <a:r>
            <a:rPr lang="ru-RU" i="1" kern="1200" dirty="0" smtClean="0">
              <a:latin typeface="Times New Roman Tj" panose="02020603050405020304" pitchFamily="18" charset="-52"/>
            </a:rPr>
            <a:t> </a:t>
          </a:r>
          <a:r>
            <a:rPr lang="ru-RU" i="1" kern="1200" dirty="0" err="1" smtClean="0">
              <a:latin typeface="Times New Roman Tj" panose="02020603050405020304" pitchFamily="18" charset="-52"/>
            </a:rPr>
            <a:t>муосир</a:t>
          </a:r>
          <a:r>
            <a:rPr lang="ru-RU" i="1" kern="1200" dirty="0" smtClean="0">
              <a:latin typeface="Times New Roman Tj" panose="02020603050405020304" pitchFamily="18" charset="-52"/>
            </a:rPr>
            <a:t> </a:t>
          </a:r>
          <a:r>
            <a:rPr lang="ru-RU" i="1" kern="1200" dirty="0" err="1" smtClean="0">
              <a:latin typeface="Times New Roman Tj" panose="02020603050405020304" pitchFamily="18" charset="-52"/>
            </a:rPr>
            <a:t>ва</a:t>
          </a:r>
          <a:r>
            <a:rPr lang="ru-RU" i="1" kern="1200" dirty="0" smtClean="0">
              <a:latin typeface="Times New Roman Tj" panose="02020603050405020304" pitchFamily="18" charset="-52"/>
            </a:rPr>
            <a:t> </a:t>
          </a:r>
          <a:r>
            <a:rPr lang="ru-RU" i="1" kern="1200" dirty="0" err="1" smtClean="0">
              <a:latin typeface="Times New Roman Tj" panose="02020603050405020304" pitchFamily="18" charset="-52"/>
            </a:rPr>
            <a:t>инноватсионӣ</a:t>
          </a:r>
          <a:endParaRPr lang="ru-RU" i="1" kern="1200" dirty="0">
            <a:latin typeface="Times New Roman Tj" panose="02020603050405020304" pitchFamily="18" charset="-52"/>
          </a:endParaRPr>
        </a:p>
        <a:p>
          <a:pPr lvl="0" algn="ctr" defTabSz="800100">
            <a:lnSpc>
              <a:spcPct val="90000"/>
            </a:lnSpc>
            <a:spcBef>
              <a:spcPct val="0"/>
            </a:spcBef>
            <a:spcAft>
              <a:spcPct val="35000"/>
            </a:spcAft>
          </a:pPr>
          <a:endParaRPr lang="ru-RU" sz="1800" b="1" kern="1200" dirty="0"/>
        </a:p>
      </dsp:txBody>
      <dsp:txXfrm>
        <a:off x="3762358" y="3000498"/>
        <a:ext cx="1974207" cy="2972549"/>
      </dsp:txXfrm>
    </dsp:sp>
    <dsp:sp modelId="{43FA5090-F4DE-41EB-B020-502F22068933}">
      <dsp:nvSpPr>
        <dsp:cNvPr id="0" name=""/>
        <dsp:cNvSpPr/>
      </dsp:nvSpPr>
      <dsp:spPr>
        <a:xfrm>
          <a:off x="5856915" y="2548980"/>
          <a:ext cx="2097047" cy="3270818"/>
        </a:xfrm>
        <a:prstGeom prst="roundRect">
          <a:avLst>
            <a:gd name="adj" fmla="val 1000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sp>
    <dsp:sp modelId="{0E61026C-8056-435A-AB3E-8E2C62DD6FAB}">
      <dsp:nvSpPr>
        <dsp:cNvPr id="0" name=""/>
        <dsp:cNvSpPr/>
      </dsp:nvSpPr>
      <dsp:spPr>
        <a:xfrm>
          <a:off x="6089921" y="2770335"/>
          <a:ext cx="2097047" cy="3270818"/>
        </a:xfrm>
        <a:prstGeom prst="roundRect">
          <a:avLst>
            <a:gd name="adj" fmla="val 10000"/>
          </a:avLst>
        </a:prstGeom>
        <a:solidFill>
          <a:schemeClr val="lt1">
            <a:alpha val="90000"/>
            <a:hueOff val="0"/>
            <a:satOff val="0"/>
            <a:lumOff val="0"/>
            <a:alphaOff val="0"/>
          </a:schemeClr>
        </a:solidFill>
        <a:ln w="12700" cap="rnd" cmpd="sng" algn="ctr">
          <a:solidFill>
            <a:schemeClr val="accent5">
              <a:hueOff val="0"/>
              <a:satOff val="0"/>
              <a:lumOff val="0"/>
              <a:alphaOff val="0"/>
            </a:schemeClr>
          </a:solidFill>
          <a:prstDash val="solid"/>
        </a:ln>
        <a:effectLst>
          <a:outerShdw blurRad="38100" dist="254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ru-RU" sz="2000" i="1" kern="1200" dirty="0" err="1" smtClean="0">
              <a:latin typeface="Times New Roman Tj" panose="02020603050405020304" pitchFamily="18" charset="-52"/>
            </a:rPr>
            <a:t>Истеҳсол</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ва</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содироти</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маҳсулоти</a:t>
          </a:r>
          <a:r>
            <a:rPr lang="ru-RU" sz="2000" i="1" kern="1200" dirty="0" smtClean="0">
              <a:latin typeface="Times New Roman Tj" panose="02020603050405020304" pitchFamily="18" charset="-52"/>
            </a:rPr>
            <a:t> ба </a:t>
          </a:r>
          <a:r>
            <a:rPr lang="ru-RU" sz="2000" i="1" kern="1200" dirty="0" err="1" smtClean="0">
              <a:latin typeface="Times New Roman Tj" panose="02020603050405020304" pitchFamily="18" charset="-52"/>
            </a:rPr>
            <a:t>стандартҳои</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муосири</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ҷаҳонӣ</a:t>
          </a:r>
          <a:r>
            <a:rPr lang="ru-RU" sz="2000" i="1" kern="1200" dirty="0" smtClean="0">
              <a:latin typeface="Times New Roman Tj" panose="02020603050405020304" pitchFamily="18" charset="-52"/>
            </a:rPr>
            <a:t> </a:t>
          </a:r>
          <a:r>
            <a:rPr lang="ru-RU" sz="2000" i="1" kern="1200" dirty="0" err="1" smtClean="0">
              <a:latin typeface="Times New Roman Tj" panose="02020603050405020304" pitchFamily="18" charset="-52"/>
            </a:rPr>
            <a:t>ҷавобгӯ</a:t>
          </a:r>
          <a:endParaRPr lang="ru-RU" sz="2000" i="1" kern="1200" dirty="0">
            <a:latin typeface="Times New Roman Tj" panose="02020603050405020304" pitchFamily="18" charset="-52"/>
          </a:endParaRPr>
        </a:p>
        <a:p>
          <a:pPr lvl="0" algn="ctr" defTabSz="533400">
            <a:lnSpc>
              <a:spcPct val="90000"/>
            </a:lnSpc>
            <a:spcBef>
              <a:spcPct val="0"/>
            </a:spcBef>
            <a:spcAft>
              <a:spcPct val="35000"/>
            </a:spcAft>
          </a:pPr>
          <a:endParaRPr lang="ru-RU" sz="1500" kern="1200" dirty="0">
            <a:latin typeface="Times New Roman Tj" panose="02020603050405020304" pitchFamily="18" charset="-52"/>
          </a:endParaRPr>
        </a:p>
      </dsp:txBody>
      <dsp:txXfrm>
        <a:off x="6151341" y="2831755"/>
        <a:ext cx="1974207" cy="31479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14233F-1C61-41FF-AA71-961EF8CE2891}">
      <dsp:nvSpPr>
        <dsp:cNvPr id="0" name=""/>
        <dsp:cNvSpPr/>
      </dsp:nvSpPr>
      <dsp:spPr>
        <a:xfrm>
          <a:off x="0" y="1963"/>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Доштани малакаи таъсиррасонӣ ба рафтор ва иродаи дигарон;</a:t>
          </a:r>
        </a:p>
      </dsp:txBody>
      <dsp:txXfrm>
        <a:off x="0" y="1963"/>
        <a:ext cx="3251488" cy="1950893"/>
      </dsp:txXfrm>
    </dsp:sp>
    <dsp:sp modelId="{BB991036-3CF9-4E99-B704-7849A58FED4B}">
      <dsp:nvSpPr>
        <dsp:cNvPr id="0" name=""/>
        <dsp:cNvSpPr/>
      </dsp:nvSpPr>
      <dsp:spPr>
        <a:xfrm>
          <a:off x="3576637" y="1963"/>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Ташаккули имиҷи мусбӣ дар ҷомеа;</a:t>
          </a:r>
        </a:p>
      </dsp:txBody>
      <dsp:txXfrm>
        <a:off x="3576637" y="1963"/>
        <a:ext cx="3251488" cy="1950893"/>
      </dsp:txXfrm>
    </dsp:sp>
    <dsp:sp modelId="{7D839716-0AA6-453D-899F-137E991116C1}">
      <dsp:nvSpPr>
        <dsp:cNvPr id="0" name=""/>
        <dsp:cNvSpPr/>
      </dsp:nvSpPr>
      <dsp:spPr>
        <a:xfrm>
          <a:off x="7153274" y="43146"/>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Майли доимӣ  ба худтакмилдиҳӣ</a:t>
          </a:r>
          <a:endParaRPr lang="ru-RU" sz="2800" kern="1200" dirty="0">
            <a:solidFill>
              <a:schemeClr val="tx1"/>
            </a:solidFill>
            <a:latin typeface="Times New Roman Tj" pitchFamily="18" charset="-52"/>
          </a:endParaRPr>
        </a:p>
      </dsp:txBody>
      <dsp:txXfrm>
        <a:off x="7153274" y="43146"/>
        <a:ext cx="3251488" cy="1950893"/>
      </dsp:txXfrm>
    </dsp:sp>
    <dsp:sp modelId="{63536A31-01F6-4AFB-90B0-51E7BDC211D5}">
      <dsp:nvSpPr>
        <dsp:cNvPr id="0" name=""/>
        <dsp:cNvSpPr/>
      </dsp:nvSpPr>
      <dsp:spPr>
        <a:xfrm>
          <a:off x="0" y="2278005"/>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Истифодаи инноватсияҳо дар раванди идоракунӣ.</a:t>
          </a:r>
          <a:endParaRPr lang="ru-RU" sz="2800" kern="1200" dirty="0">
            <a:solidFill>
              <a:schemeClr val="tx1"/>
            </a:solidFill>
            <a:latin typeface="Times New Roman Tj" pitchFamily="18" charset="-52"/>
          </a:endParaRPr>
        </a:p>
      </dsp:txBody>
      <dsp:txXfrm>
        <a:off x="0" y="2278005"/>
        <a:ext cx="3251488" cy="1950893"/>
      </dsp:txXfrm>
    </dsp:sp>
    <dsp:sp modelId="{BD5F12F6-22E2-4DB0-8C2F-D769D4D07BEB}">
      <dsp:nvSpPr>
        <dsp:cNvPr id="0" name=""/>
        <dsp:cNvSpPr/>
      </dsp:nvSpPr>
      <dsp:spPr>
        <a:xfrm>
          <a:off x="3576637" y="2278005"/>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Сатҳи баланди донишҳои илмию таҷрибаи амалӣ</a:t>
          </a:r>
          <a:endParaRPr lang="ru-RU" sz="2800" kern="1200" dirty="0">
            <a:solidFill>
              <a:schemeClr val="tx1"/>
            </a:solidFill>
          </a:endParaRPr>
        </a:p>
      </dsp:txBody>
      <dsp:txXfrm>
        <a:off x="3576637" y="2278005"/>
        <a:ext cx="3251488" cy="1950893"/>
      </dsp:txXfrm>
    </dsp:sp>
    <dsp:sp modelId="{D8C0E598-9587-466C-8BA5-F3497EED7625}">
      <dsp:nvSpPr>
        <dsp:cNvPr id="0" name=""/>
        <dsp:cNvSpPr/>
      </dsp:nvSpPr>
      <dsp:spPr>
        <a:xfrm>
          <a:off x="7153274" y="2279968"/>
          <a:ext cx="3251488" cy="195089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tg-Cyrl-TJ" sz="2800" kern="1200" dirty="0" smtClean="0">
              <a:solidFill>
                <a:schemeClr val="tx1"/>
              </a:solidFill>
              <a:latin typeface="Times New Roman Tj" pitchFamily="18" charset="-52"/>
            </a:rPr>
            <a:t>Интихоби стратегияи муврфиқи таъсиррасонӣ</a:t>
          </a:r>
          <a:endParaRPr lang="ru-RU" sz="2800" kern="1200" dirty="0">
            <a:solidFill>
              <a:schemeClr val="tx1"/>
            </a:solidFill>
            <a:latin typeface="Times New Roman Tj" pitchFamily="18" charset="-52"/>
          </a:endParaRPr>
        </a:p>
      </dsp:txBody>
      <dsp:txXfrm>
        <a:off x="7153274" y="2279968"/>
        <a:ext cx="3251488" cy="19508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D0739-760D-4E09-BC6A-28743FCC209C}">
      <dsp:nvSpPr>
        <dsp:cNvPr id="0" name=""/>
        <dsp:cNvSpPr/>
      </dsp:nvSpPr>
      <dsp:spPr>
        <a:xfrm>
          <a:off x="214327" y="285713"/>
          <a:ext cx="3286079" cy="2914631"/>
        </a:xfrm>
        <a:prstGeom prst="flowChartMagneticDisk">
          <a:avLst/>
        </a:prstGeom>
        <a:gradFill rotWithShape="1">
          <a:gsLst>
            <a:gs pos="0">
              <a:schemeClr val="dk1">
                <a:tint val="65000"/>
                <a:lumMod val="110000"/>
              </a:schemeClr>
            </a:gs>
            <a:gs pos="88000">
              <a:schemeClr val="dk1">
                <a:tint val="90000"/>
              </a:schemeClr>
            </a:gs>
          </a:gsLst>
          <a:lin ang="5400000" scaled="0"/>
        </a:gradFill>
        <a:ln w="12700" cap="rnd" cmpd="sng" algn="ctr">
          <a:solidFill>
            <a:schemeClr val="dk1"/>
          </a:solidFill>
          <a:prstDash val="solid"/>
        </a:ln>
        <a:effectLst/>
      </dsp:spPr>
      <dsp:style>
        <a:lnRef idx="1">
          <a:schemeClr val="dk1"/>
        </a:lnRef>
        <a:fillRef idx="2">
          <a:schemeClr val="dk1"/>
        </a:fillRef>
        <a:effectRef idx="1">
          <a:schemeClr val="dk1"/>
        </a:effectRef>
        <a:fontRef idx="minor">
          <a:schemeClr val="dk1"/>
        </a:fontRef>
      </dsp:style>
    </dsp:sp>
    <dsp:sp modelId="{B236425B-51AA-43DD-BE87-7B6E509313E8}">
      <dsp:nvSpPr>
        <dsp:cNvPr id="0" name=""/>
        <dsp:cNvSpPr/>
      </dsp:nvSpPr>
      <dsp:spPr>
        <a:xfrm>
          <a:off x="214281" y="1357296"/>
          <a:ext cx="3500474" cy="1723563"/>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106680" numCol="1" spcCol="1270" anchor="ctr" anchorCtr="0">
          <a:noAutofit/>
        </a:bodyPr>
        <a:lstStyle/>
        <a:p>
          <a:pPr lvl="0" algn="ctr" defTabSz="1244600">
            <a:lnSpc>
              <a:spcPct val="90000"/>
            </a:lnSpc>
            <a:spcBef>
              <a:spcPct val="0"/>
            </a:spcBef>
            <a:spcAft>
              <a:spcPct val="35000"/>
            </a:spcAft>
          </a:pPr>
          <a:r>
            <a:rPr lang="ru-RU" sz="2800" b="1" kern="1200" dirty="0" err="1">
              <a:effectLst>
                <a:outerShdw blurRad="38100" dist="38100" dir="2700000" algn="tl">
                  <a:srgbClr val="000000">
                    <a:alpha val="43137"/>
                  </a:srgbClr>
                </a:outerShdw>
              </a:effectLst>
            </a:rPr>
            <a:t>Чаро</a:t>
          </a:r>
          <a:r>
            <a:rPr lang="ru-RU" sz="2800" b="1" kern="1200" dirty="0">
              <a:effectLst>
                <a:outerShdw blurRad="38100" dist="38100" dir="2700000" algn="tl">
                  <a:srgbClr val="000000">
                    <a:alpha val="43137"/>
                  </a:srgbClr>
                </a:outerShdw>
              </a:effectLst>
            </a:rPr>
            <a:t> дар </a:t>
          </a:r>
          <a:r>
            <a:rPr lang="ru-RU" sz="2800" b="1" kern="1200" dirty="0" err="1">
              <a:effectLst>
                <a:outerShdw blurRad="38100" dist="38100" dir="2700000" algn="tl">
                  <a:srgbClr val="000000">
                    <a:alpha val="43137"/>
                  </a:srgbClr>
                </a:outerShdw>
              </a:effectLst>
            </a:rPr>
            <a:t>бозорхо</a:t>
          </a:r>
          <a:r>
            <a:rPr lang="ru-RU" sz="2800" b="1" kern="1200" dirty="0">
              <a:effectLst>
                <a:outerShdw blurRad="38100" dist="38100" dir="2700000" algn="tl">
                  <a:srgbClr val="000000">
                    <a:alpha val="43137"/>
                  </a:srgbClr>
                </a:outerShdw>
              </a:effectLst>
            </a:rPr>
            <a:t> </a:t>
          </a:r>
          <a:r>
            <a:rPr lang="ru-RU" sz="2800" b="1" kern="1200" dirty="0" err="1">
              <a:effectLst>
                <a:outerShdw blurRad="38100" dist="38100" dir="2700000" algn="tl">
                  <a:srgbClr val="000000">
                    <a:alpha val="43137"/>
                  </a:srgbClr>
                </a:outerShdw>
              </a:effectLst>
            </a:rPr>
            <a:t>навъхои</a:t>
          </a:r>
          <a:r>
            <a:rPr lang="ru-RU" sz="2800" b="1" kern="1200" dirty="0">
              <a:effectLst>
                <a:outerShdw blurRad="38100" dist="38100" dir="2700000" algn="tl">
                  <a:srgbClr val="000000">
                    <a:alpha val="43137"/>
                  </a:srgbClr>
                </a:outerShdw>
              </a:effectLst>
            </a:rPr>
            <a:t> </a:t>
          </a:r>
          <a:r>
            <a:rPr lang="ru-RU" sz="2800" b="1" kern="1200" dirty="0" err="1">
              <a:effectLst>
                <a:outerShdw blurRad="38100" dist="38100" dir="2700000" algn="tl">
                  <a:srgbClr val="000000">
                    <a:alpha val="43137"/>
                  </a:srgbClr>
                </a:outerShdw>
              </a:effectLst>
            </a:rPr>
            <a:t>махаллии</a:t>
          </a:r>
          <a:r>
            <a:rPr lang="ru-RU" sz="2800" b="1" kern="1200" dirty="0">
              <a:effectLst>
                <a:outerShdw blurRad="38100" dist="38100" dir="2700000" algn="tl">
                  <a:srgbClr val="000000">
                    <a:alpha val="43137"/>
                  </a:srgbClr>
                </a:outerShdw>
              </a:effectLst>
            </a:rPr>
            <a:t> </a:t>
          </a:r>
          <a:r>
            <a:rPr lang="ru-RU" sz="2800" b="1" kern="1200" dirty="0" err="1">
              <a:effectLst>
                <a:outerShdw blurRad="38100" dist="38100" dir="2700000" algn="tl">
                  <a:srgbClr val="000000">
                    <a:alpha val="43137"/>
                  </a:srgbClr>
                </a:outerShdw>
              </a:effectLst>
            </a:rPr>
            <a:t>мевагию</a:t>
          </a:r>
          <a:r>
            <a:rPr lang="ru-RU" sz="2800" b="1" kern="1200" dirty="0">
              <a:effectLst>
                <a:outerShdw blurRad="38100" dist="38100" dir="2700000" algn="tl">
                  <a:srgbClr val="000000">
                    <a:alpha val="43137"/>
                  </a:srgbClr>
                </a:outerShdw>
              </a:effectLst>
            </a:rPr>
            <a:t> </a:t>
          </a:r>
          <a:r>
            <a:rPr lang="ru-RU" sz="2800" b="1" kern="1200" dirty="0" err="1">
              <a:effectLst>
                <a:outerShdw blurRad="38100" dist="38100" dir="2700000" algn="tl">
                  <a:srgbClr val="000000">
                    <a:alpha val="43137"/>
                  </a:srgbClr>
                </a:outerShdw>
              </a:effectLst>
            </a:rPr>
            <a:t>чормагзи</a:t>
          </a:r>
          <a:r>
            <a:rPr lang="ru-RU" sz="2800" b="1" kern="1200" dirty="0">
              <a:effectLst>
                <a:outerShdw blurRad="38100" dist="38100" dir="2700000" algn="tl">
                  <a:srgbClr val="000000">
                    <a:alpha val="43137"/>
                  </a:srgbClr>
                </a:outerShdw>
              </a:effectLst>
            </a:rPr>
            <a:t> </a:t>
          </a:r>
          <a:r>
            <a:rPr lang="ru-RU" sz="2800" b="1" kern="1200" dirty="0" err="1">
              <a:effectLst>
                <a:outerShdw blurRad="38100" dist="38100" dir="2700000" algn="tl">
                  <a:srgbClr val="000000">
                    <a:alpha val="43137"/>
                  </a:srgbClr>
                </a:outerShdw>
              </a:effectLst>
            </a:rPr>
            <a:t>каманд</a:t>
          </a:r>
          <a:r>
            <a:rPr lang="ru-RU" sz="2800" b="1" kern="1200" dirty="0">
              <a:effectLst>
                <a:outerShdw blurRad="38100" dist="38100" dir="2700000" algn="tl">
                  <a:srgbClr val="000000">
                    <a:alpha val="43137"/>
                  </a:srgbClr>
                </a:outerShdw>
              </a:effectLst>
            </a:rPr>
            <a:t>. </a:t>
          </a:r>
        </a:p>
      </dsp:txBody>
      <dsp:txXfrm>
        <a:off x="214281" y="1357296"/>
        <a:ext cx="3500474" cy="1723563"/>
      </dsp:txXfrm>
    </dsp:sp>
    <dsp:sp modelId="{644C8CDE-A1DF-4708-8E09-761C837907D3}">
      <dsp:nvSpPr>
        <dsp:cNvPr id="0" name=""/>
        <dsp:cNvSpPr/>
      </dsp:nvSpPr>
      <dsp:spPr>
        <a:xfrm>
          <a:off x="646500" y="4286248"/>
          <a:ext cx="3566160" cy="1792224"/>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lvl="0" algn="ctr" defTabSz="800100">
            <a:lnSpc>
              <a:spcPct val="90000"/>
            </a:lnSpc>
            <a:spcBef>
              <a:spcPct val="0"/>
            </a:spcBef>
            <a:spcAft>
              <a:spcPct val="35000"/>
            </a:spcAft>
          </a:pPr>
          <a:endParaRPr lang="ru-RU" sz="1800" b="1" kern="1200" dirty="0">
            <a:solidFill>
              <a:srgbClr val="FFC000"/>
            </a:solidFill>
            <a:effectLst>
              <a:outerShdw blurRad="38100" dist="38100" dir="2700000" algn="tl">
                <a:srgbClr val="000000">
                  <a:alpha val="43137"/>
                </a:srgbClr>
              </a:outerShdw>
            </a:effectLst>
          </a:endParaRPr>
        </a:p>
      </dsp:txBody>
      <dsp:txXfrm>
        <a:off x="646500" y="4286248"/>
        <a:ext cx="3566160" cy="17922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g-Cyrl-TJ"/>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BAAA41B-1A74-458A-BF45-F0DB5732DEEA}" type="datetimeFigureOut">
              <a:rPr lang="tg-Cyrl-TJ" smtClean="0"/>
              <a:t>01.08.2023</a:t>
            </a:fld>
            <a:endParaRPr lang="tg-Cyrl-TJ"/>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g-Cyrl-TJ"/>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tg-Cyrl-TJ"/>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g-Cyrl-TJ"/>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7AA163-1654-4338-9165-A7A86A8878B9}" type="slidenum">
              <a:rPr lang="tg-Cyrl-TJ" smtClean="0"/>
              <a:t>‹#›</a:t>
            </a:fld>
            <a:endParaRPr lang="tg-Cyrl-TJ"/>
          </a:p>
        </p:txBody>
      </p:sp>
    </p:spTree>
    <p:extLst>
      <p:ext uri="{BB962C8B-B14F-4D97-AF65-F5344CB8AC3E}">
        <p14:creationId xmlns:p14="http://schemas.microsoft.com/office/powerpoint/2010/main" val="54901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3</a:t>
            </a:fld>
            <a:endParaRPr lang="en-US"/>
          </a:p>
        </p:txBody>
      </p:sp>
    </p:spTree>
    <p:extLst>
      <p:ext uri="{BB962C8B-B14F-4D97-AF65-F5344CB8AC3E}">
        <p14:creationId xmlns:p14="http://schemas.microsoft.com/office/powerpoint/2010/main" val="425950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Образ слайда 1">
            <a:extLst>
              <a:ext uri="{FF2B5EF4-FFF2-40B4-BE49-F238E27FC236}">
                <a16:creationId xmlns="" xmlns:a16="http://schemas.microsoft.com/office/drawing/2014/main" id="{65BE3468-115D-44C6-B83E-5ABD0DC3A7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Заметки 2">
            <a:extLst>
              <a:ext uri="{FF2B5EF4-FFF2-40B4-BE49-F238E27FC236}">
                <a16:creationId xmlns="" xmlns:a16="http://schemas.microsoft.com/office/drawing/2014/main" id="{5F7A34D2-BF74-4FC5-8BC6-389A36C1E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ru-RU"/>
          </a:p>
        </p:txBody>
      </p:sp>
      <p:sp>
        <p:nvSpPr>
          <p:cNvPr id="23556" name="Номер слайда 3">
            <a:extLst>
              <a:ext uri="{FF2B5EF4-FFF2-40B4-BE49-F238E27FC236}">
                <a16:creationId xmlns="" xmlns:a16="http://schemas.microsoft.com/office/drawing/2014/main" id="{E769DEFA-70A1-43B2-B809-BEAA386036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fld id="{1FBC96C2-F936-478C-B177-CE002EB4E6DD}" type="slidenum">
              <a:rPr lang="en-US" altLang="ru-RU">
                <a:latin typeface="Calibri" panose="020F0502020204030204" pitchFamily="34" charset="0"/>
              </a:rPr>
              <a:pPr/>
              <a:t>67</a:t>
            </a:fld>
            <a:endParaRPr lang="en-US" altLang="ru-RU">
              <a:latin typeface="Calibri" panose="020F0502020204030204" pitchFamily="34" charset="0"/>
            </a:endParaRPr>
          </a:p>
        </p:txBody>
      </p:sp>
    </p:spTree>
    <p:extLst>
      <p:ext uri="{BB962C8B-B14F-4D97-AF65-F5344CB8AC3E}">
        <p14:creationId xmlns:p14="http://schemas.microsoft.com/office/powerpoint/2010/main" val="1828736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Образ слайда 1">
            <a:extLst>
              <a:ext uri="{FF2B5EF4-FFF2-40B4-BE49-F238E27FC236}">
                <a16:creationId xmlns="" xmlns:a16="http://schemas.microsoft.com/office/drawing/2014/main" id="{FF861185-14A8-47DD-9EA8-5A333A30B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Заметки 2">
            <a:extLst>
              <a:ext uri="{FF2B5EF4-FFF2-40B4-BE49-F238E27FC236}">
                <a16:creationId xmlns="" xmlns:a16="http://schemas.microsoft.com/office/drawing/2014/main" id="{DD1D1F46-516E-448A-89E0-96346BB968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ru-RU"/>
          </a:p>
        </p:txBody>
      </p:sp>
      <p:sp>
        <p:nvSpPr>
          <p:cNvPr id="24580" name="Номер слайда 3">
            <a:extLst>
              <a:ext uri="{FF2B5EF4-FFF2-40B4-BE49-F238E27FC236}">
                <a16:creationId xmlns="" xmlns:a16="http://schemas.microsoft.com/office/drawing/2014/main" id="{E4837575-F8EA-485C-9744-DDF68E2B04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fld id="{6CA02532-8A6C-49AC-9DC7-A0A2408E4E19}" type="slidenum">
              <a:rPr lang="en-US" altLang="ru-RU">
                <a:latin typeface="Calibri" panose="020F0502020204030204" pitchFamily="34" charset="0"/>
              </a:rPr>
              <a:pPr/>
              <a:t>69</a:t>
            </a:fld>
            <a:endParaRPr lang="en-US" altLang="ru-RU">
              <a:latin typeface="Calibri" panose="020F0502020204030204" pitchFamily="34" charset="0"/>
            </a:endParaRPr>
          </a:p>
        </p:txBody>
      </p:sp>
    </p:spTree>
    <p:extLst>
      <p:ext uri="{BB962C8B-B14F-4D97-AF65-F5344CB8AC3E}">
        <p14:creationId xmlns:p14="http://schemas.microsoft.com/office/powerpoint/2010/main" val="309650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5</a:t>
            </a:fld>
            <a:endParaRPr lang="en-US"/>
          </a:p>
        </p:txBody>
      </p:sp>
    </p:spTree>
    <p:extLst>
      <p:ext uri="{BB962C8B-B14F-4D97-AF65-F5344CB8AC3E}">
        <p14:creationId xmlns:p14="http://schemas.microsoft.com/office/powerpoint/2010/main" val="1263463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42B02D-3FA5-4865-AED7-AE3F0071F0AA}" type="slidenum">
              <a:rPr lang="ru-RU" smtClean="0"/>
              <a:t>11</a:t>
            </a:fld>
            <a:endParaRPr lang="ru-RU"/>
          </a:p>
        </p:txBody>
      </p:sp>
    </p:spTree>
    <p:extLst>
      <p:ext uri="{BB962C8B-B14F-4D97-AF65-F5344CB8AC3E}">
        <p14:creationId xmlns:p14="http://schemas.microsoft.com/office/powerpoint/2010/main" val="1971074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19</a:t>
            </a:fld>
            <a:endParaRPr lang="en-US"/>
          </a:p>
        </p:txBody>
      </p:sp>
    </p:spTree>
    <p:extLst>
      <p:ext uri="{BB962C8B-B14F-4D97-AF65-F5344CB8AC3E}">
        <p14:creationId xmlns:p14="http://schemas.microsoft.com/office/powerpoint/2010/main" val="4126070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20</a:t>
            </a:fld>
            <a:endParaRPr lang="en-US"/>
          </a:p>
        </p:txBody>
      </p:sp>
    </p:spTree>
    <p:extLst>
      <p:ext uri="{BB962C8B-B14F-4D97-AF65-F5344CB8AC3E}">
        <p14:creationId xmlns:p14="http://schemas.microsoft.com/office/powerpoint/2010/main" val="1232054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21</a:t>
            </a:fld>
            <a:endParaRPr lang="en-US"/>
          </a:p>
        </p:txBody>
      </p:sp>
    </p:spTree>
    <p:extLst>
      <p:ext uri="{BB962C8B-B14F-4D97-AF65-F5344CB8AC3E}">
        <p14:creationId xmlns:p14="http://schemas.microsoft.com/office/powerpoint/2010/main" val="1980738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Google Shape;117;p12:notes">
            <a:extLst>
              <a:ext uri="{FF2B5EF4-FFF2-40B4-BE49-F238E27FC236}">
                <a16:creationId xmlns="" xmlns:a16="http://schemas.microsoft.com/office/drawing/2014/main" id="{C6B2E301-5F4F-4BC1-B7E9-F70DA12CD866}"/>
              </a:ext>
            </a:extLst>
          </p:cNvPr>
          <p:cNvSpPr txBox="1">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pPr>
            <a:endParaRPr lang="ru-RU" altLang="ru-RU">
              <a:latin typeface="Arial" panose="020B0604020202020204" pitchFamily="34" charset="0"/>
              <a:cs typeface="Arial" panose="020B0604020202020204" pitchFamily="34" charset="0"/>
            </a:endParaRPr>
          </a:p>
        </p:txBody>
      </p:sp>
      <p:sp>
        <p:nvSpPr>
          <p:cNvPr id="159747" name="Google Shape;118;p12:notes">
            <a:extLst>
              <a:ext uri="{FF2B5EF4-FFF2-40B4-BE49-F238E27FC236}">
                <a16:creationId xmlns="" xmlns:a16="http://schemas.microsoft.com/office/drawing/2014/main" id="{451ED90F-7C33-4802-BEAF-FD051A858827}"/>
              </a:ext>
            </a:extLst>
          </p:cNvPr>
          <p:cNvSpPr>
            <a:spLocks noGrp="1" noRot="1" noChangeAspect="1" noTextEdit="1"/>
          </p:cNvSpPr>
          <p:nvPr>
            <p:ph type="sldImg" idx="2"/>
          </p:nvPr>
        </p:nvSpPr>
        <p:spPr>
          <a:xfrm>
            <a:off x="2698750" y="509588"/>
            <a:ext cx="4532313" cy="2549525"/>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8892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642B02D-3FA5-4865-AED7-AE3F0071F0AA}" type="slidenum">
              <a:rPr lang="ru-RU" smtClean="0"/>
              <a:t>31</a:t>
            </a:fld>
            <a:endParaRPr lang="ru-RU"/>
          </a:p>
        </p:txBody>
      </p:sp>
    </p:spTree>
    <p:extLst>
      <p:ext uri="{BB962C8B-B14F-4D97-AF65-F5344CB8AC3E}">
        <p14:creationId xmlns:p14="http://schemas.microsoft.com/office/powerpoint/2010/main" val="386348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268E86-DD94-4F3E-8DBF-6B86369EEBB1}" type="slidenum">
              <a:rPr lang="en-US" smtClean="0"/>
              <a:pPr/>
              <a:t>61</a:t>
            </a:fld>
            <a:endParaRPr lang="en-US"/>
          </a:p>
        </p:txBody>
      </p:sp>
    </p:spTree>
    <p:extLst>
      <p:ext uri="{BB962C8B-B14F-4D97-AF65-F5344CB8AC3E}">
        <p14:creationId xmlns:p14="http://schemas.microsoft.com/office/powerpoint/2010/main" val="127419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410894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1159836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416707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3356047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296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407130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209750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89378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type="tx">
  <p:cSld name="Title and tex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381000"/>
            <a:ext cx="10972800" cy="1371600"/>
          </a:xfrm>
          <a:prstGeom prst="rect">
            <a:avLst/>
          </a:prstGeom>
          <a:noFill/>
          <a:ln>
            <a:noFill/>
          </a:ln>
        </p:spPr>
        <p:txBody>
          <a:bodyPr spcFirstLastPara="1" lIns="91425" tIns="45700" rIns="91425" b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9600" y="1981200"/>
            <a:ext cx="10972800" cy="4114800"/>
          </a:xfrm>
          <a:prstGeom prst="rect">
            <a:avLst/>
          </a:prstGeom>
          <a:noFill/>
          <a:ln>
            <a:noFill/>
          </a:ln>
        </p:spPr>
        <p:txBody>
          <a:bodyPr spcFirstLastPara="1" lIns="91425" tIns="45700" rIns="91425" bIns="45700">
            <a:noAutofit/>
          </a:bodyPr>
          <a:lstStyle>
            <a:lvl1pPr marL="457200" lvl="0" indent="-302895" algn="l">
              <a:lnSpc>
                <a:spcPct val="100000"/>
              </a:lnSpc>
              <a:spcBef>
                <a:spcPts val="360"/>
              </a:spcBef>
              <a:spcAft>
                <a:spcPts val="0"/>
              </a:spcAft>
              <a:buSzPts val="1170"/>
              <a:buChar char="■"/>
              <a:defRPr/>
            </a:lvl1pPr>
            <a:lvl2pPr marL="914400" lvl="1" indent="-302894" algn="l">
              <a:lnSpc>
                <a:spcPct val="100000"/>
              </a:lnSpc>
              <a:spcBef>
                <a:spcPts val="360"/>
              </a:spcBef>
              <a:spcAft>
                <a:spcPts val="0"/>
              </a:spcAft>
              <a:buSzPts val="1170"/>
              <a:buChar char="■"/>
              <a:defRPr/>
            </a:lvl2pPr>
            <a:lvl3pPr marL="1371600" lvl="2" indent="-302894" algn="l">
              <a:lnSpc>
                <a:spcPct val="100000"/>
              </a:lnSpc>
              <a:spcBef>
                <a:spcPts val="360"/>
              </a:spcBef>
              <a:spcAft>
                <a:spcPts val="0"/>
              </a:spcAft>
              <a:buSzPts val="1170"/>
              <a:buChar char="■"/>
              <a:defRPr/>
            </a:lvl3pPr>
            <a:lvl4pPr marL="1828800" lvl="3" indent="-302894" algn="l">
              <a:lnSpc>
                <a:spcPct val="100000"/>
              </a:lnSpc>
              <a:spcBef>
                <a:spcPts val="360"/>
              </a:spcBef>
              <a:spcAft>
                <a:spcPts val="0"/>
              </a:spcAft>
              <a:buSzPts val="1170"/>
              <a:buChar char="■"/>
              <a:defRPr/>
            </a:lvl4pPr>
            <a:lvl5pPr marL="2286000" lvl="4" indent="-302895" algn="l">
              <a:lnSpc>
                <a:spcPct val="100000"/>
              </a:lnSpc>
              <a:spcBef>
                <a:spcPts val="360"/>
              </a:spcBef>
              <a:spcAft>
                <a:spcPts val="0"/>
              </a:spcAft>
              <a:buSzPts val="1170"/>
              <a:buChar char="■"/>
              <a:defRPr/>
            </a:lvl5pPr>
            <a:lvl6pPr marL="2743200" lvl="5" indent="-302895" algn="l">
              <a:lnSpc>
                <a:spcPct val="100000"/>
              </a:lnSpc>
              <a:spcBef>
                <a:spcPts val="360"/>
              </a:spcBef>
              <a:spcAft>
                <a:spcPts val="0"/>
              </a:spcAft>
              <a:buSzPts val="1170"/>
              <a:buChar char="■"/>
              <a:defRPr/>
            </a:lvl6pPr>
            <a:lvl7pPr marL="3200400" lvl="6" indent="-302895" algn="l">
              <a:lnSpc>
                <a:spcPct val="100000"/>
              </a:lnSpc>
              <a:spcBef>
                <a:spcPts val="360"/>
              </a:spcBef>
              <a:spcAft>
                <a:spcPts val="0"/>
              </a:spcAft>
              <a:buSzPts val="1170"/>
              <a:buChar char="■"/>
              <a:defRPr/>
            </a:lvl7pPr>
            <a:lvl8pPr marL="3657600" lvl="7" indent="-302895" algn="l">
              <a:lnSpc>
                <a:spcPct val="100000"/>
              </a:lnSpc>
              <a:spcBef>
                <a:spcPts val="360"/>
              </a:spcBef>
              <a:spcAft>
                <a:spcPts val="0"/>
              </a:spcAft>
              <a:buSzPts val="1170"/>
              <a:buChar char="■"/>
              <a:defRPr/>
            </a:lvl8pPr>
            <a:lvl9pPr marL="4114800" lvl="8" indent="-302895" algn="l">
              <a:lnSpc>
                <a:spcPct val="100000"/>
              </a:lnSpc>
              <a:spcBef>
                <a:spcPts val="360"/>
              </a:spcBef>
              <a:spcAft>
                <a:spcPts val="0"/>
              </a:spcAft>
              <a:buSzPts val="1170"/>
              <a:buChar char="■"/>
              <a:defRPr/>
            </a:lvl9pPr>
          </a:lstStyle>
          <a:p>
            <a:endParaRPr/>
          </a:p>
        </p:txBody>
      </p:sp>
      <p:sp>
        <p:nvSpPr>
          <p:cNvPr id="4" name="Google Shape;20;p3">
            <a:extLst>
              <a:ext uri="{FF2B5EF4-FFF2-40B4-BE49-F238E27FC236}">
                <a16:creationId xmlns="" xmlns:a16="http://schemas.microsoft.com/office/drawing/2014/main" id="{9069284F-B439-428C-B759-8640281BDF3E}"/>
              </a:ext>
            </a:extLst>
          </p:cNvPr>
          <p:cNvSpPr txBox="1">
            <a:spLocks noGrp="1"/>
          </p:cNvSpPr>
          <p:nvPr>
            <p:ph type="dt" idx="10"/>
          </p:nvPr>
        </p:nvSpPr>
        <p:spPr>
          <a:xfrm>
            <a:off x="609600" y="6245225"/>
            <a:ext cx="2844800" cy="476250"/>
          </a:xfrm>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 name="Google Shape;21;p3">
            <a:extLst>
              <a:ext uri="{FF2B5EF4-FFF2-40B4-BE49-F238E27FC236}">
                <a16:creationId xmlns="" xmlns:a16="http://schemas.microsoft.com/office/drawing/2014/main" id="{CA583C83-D7CC-41CA-84BC-827662A0CEC7}"/>
              </a:ext>
            </a:extLst>
          </p:cNvPr>
          <p:cNvSpPr txBox="1">
            <a:spLocks noGrp="1"/>
          </p:cNvSpPr>
          <p:nvPr>
            <p:ph type="ftr" idx="11"/>
          </p:nvPr>
        </p:nvSpPr>
        <p:spPr>
          <a:xfrm>
            <a:off x="4165600" y="6245225"/>
            <a:ext cx="3860800" cy="476250"/>
          </a:xfrm>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22;p3">
            <a:extLst>
              <a:ext uri="{FF2B5EF4-FFF2-40B4-BE49-F238E27FC236}">
                <a16:creationId xmlns="" xmlns:a16="http://schemas.microsoft.com/office/drawing/2014/main" id="{C4D0792E-BC7C-4A00-99DC-73B7DC50DA3F}"/>
              </a:ext>
            </a:extLst>
          </p:cNvPr>
          <p:cNvSpPr txBox="1">
            <a:spLocks noGrp="1"/>
          </p:cNvSpPr>
          <p:nvPr>
            <p:ph type="sldNum" idx="12"/>
          </p:nvPr>
        </p:nvSpPr>
        <p:spPr>
          <a:xfrm>
            <a:off x="8737600" y="6245225"/>
            <a:ext cx="2844800" cy="476250"/>
          </a:xfrm>
        </p:spPr>
        <p:txBody>
          <a:bodyPr lIns="91425" tIns="45700" rIns="91425" bIns="45700" anchor="b">
            <a:noAutofit/>
          </a:bodyPr>
          <a:lstStyle>
            <a:lvl1pPr>
              <a:defRPr sz="1400"/>
            </a:lvl1pPr>
          </a:lstStyle>
          <a:p>
            <a:fld id="{183752FD-E0F0-463B-AEE4-6F38A53A8A1F}" type="slidenum">
              <a:rPr lang="en-US" altLang="ru-RU"/>
              <a:pPr/>
              <a:t>‹#›</a:t>
            </a:fld>
            <a:endParaRPr lang="ru-RU" altLang="ru-RU"/>
          </a:p>
        </p:txBody>
      </p:sp>
    </p:spTree>
    <p:extLst>
      <p:ext uri="{BB962C8B-B14F-4D97-AF65-F5344CB8AC3E}">
        <p14:creationId xmlns:p14="http://schemas.microsoft.com/office/powerpoint/2010/main" val="261218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23099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5" name="Footer Placeholder 4"/>
          <p:cNvSpPr>
            <a:spLocks noGrp="1"/>
          </p:cNvSpPr>
          <p:nvPr>
            <p:ph type="ftr" sz="quarter" idx="11"/>
          </p:nvPr>
        </p:nvSpPr>
        <p:spPr/>
        <p:txBody>
          <a:bodyPr/>
          <a:lstStyle/>
          <a:p>
            <a:endParaRPr lang="tg-Cyrl-TJ"/>
          </a:p>
        </p:txBody>
      </p:sp>
      <p:sp>
        <p:nvSpPr>
          <p:cNvPr id="6" name="Slide Number Placeholder 5"/>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174808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6" name="Footer Placeholder 5"/>
          <p:cNvSpPr>
            <a:spLocks noGrp="1"/>
          </p:cNvSpPr>
          <p:nvPr>
            <p:ph type="ftr" sz="quarter" idx="11"/>
          </p:nvPr>
        </p:nvSpPr>
        <p:spPr/>
        <p:txBody>
          <a:bodyPr/>
          <a:lstStyle/>
          <a:p>
            <a:endParaRPr lang="tg-Cyrl-TJ"/>
          </a:p>
        </p:txBody>
      </p:sp>
      <p:sp>
        <p:nvSpPr>
          <p:cNvPr id="7" name="Slide Number Placeholder 6"/>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3788857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8" name="Footer Placeholder 7"/>
          <p:cNvSpPr>
            <a:spLocks noGrp="1"/>
          </p:cNvSpPr>
          <p:nvPr>
            <p:ph type="ftr" sz="quarter" idx="11"/>
          </p:nvPr>
        </p:nvSpPr>
        <p:spPr/>
        <p:txBody>
          <a:bodyPr/>
          <a:lstStyle/>
          <a:p>
            <a:endParaRPr lang="tg-Cyrl-TJ"/>
          </a:p>
        </p:txBody>
      </p:sp>
      <p:sp>
        <p:nvSpPr>
          <p:cNvPr id="9" name="Slide Number Placeholder 8"/>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3986718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4" name="Footer Placeholder 3"/>
          <p:cNvSpPr>
            <a:spLocks noGrp="1"/>
          </p:cNvSpPr>
          <p:nvPr>
            <p:ph type="ftr" sz="quarter" idx="11"/>
          </p:nvPr>
        </p:nvSpPr>
        <p:spPr/>
        <p:txBody>
          <a:bodyPr/>
          <a:lstStyle/>
          <a:p>
            <a:endParaRPr lang="tg-Cyrl-TJ"/>
          </a:p>
        </p:txBody>
      </p:sp>
      <p:sp>
        <p:nvSpPr>
          <p:cNvPr id="5" name="Slide Number Placeholder 4"/>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2638875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3" name="Footer Placeholder 2"/>
          <p:cNvSpPr>
            <a:spLocks noGrp="1"/>
          </p:cNvSpPr>
          <p:nvPr>
            <p:ph type="ftr" sz="quarter" idx="11"/>
          </p:nvPr>
        </p:nvSpPr>
        <p:spPr/>
        <p:txBody>
          <a:bodyPr/>
          <a:lstStyle/>
          <a:p>
            <a:endParaRPr lang="tg-Cyrl-TJ"/>
          </a:p>
        </p:txBody>
      </p:sp>
      <p:sp>
        <p:nvSpPr>
          <p:cNvPr id="4" name="Slide Number Placeholder 3"/>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48441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6" name="Footer Placeholder 5"/>
          <p:cNvSpPr>
            <a:spLocks noGrp="1"/>
          </p:cNvSpPr>
          <p:nvPr>
            <p:ph type="ftr" sz="quarter" idx="11"/>
          </p:nvPr>
        </p:nvSpPr>
        <p:spPr/>
        <p:txBody>
          <a:bodyPr/>
          <a:lstStyle/>
          <a:p>
            <a:endParaRPr lang="tg-Cyrl-TJ"/>
          </a:p>
        </p:txBody>
      </p:sp>
      <p:sp>
        <p:nvSpPr>
          <p:cNvPr id="7" name="Slide Number Placeholder 6"/>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328748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0D608331-1AEC-4660-81D8-A13C762DF3B5}" type="datetimeFigureOut">
              <a:rPr lang="tg-Cyrl-TJ" smtClean="0"/>
              <a:t>01.08.2023</a:t>
            </a:fld>
            <a:endParaRPr lang="tg-Cyrl-TJ"/>
          </a:p>
        </p:txBody>
      </p:sp>
      <p:sp>
        <p:nvSpPr>
          <p:cNvPr id="6" name="Footer Placeholder 5"/>
          <p:cNvSpPr>
            <a:spLocks noGrp="1"/>
          </p:cNvSpPr>
          <p:nvPr>
            <p:ph type="ftr" sz="quarter" idx="11"/>
          </p:nvPr>
        </p:nvSpPr>
        <p:spPr/>
        <p:txBody>
          <a:bodyPr/>
          <a:lstStyle/>
          <a:p>
            <a:endParaRPr lang="tg-Cyrl-TJ"/>
          </a:p>
        </p:txBody>
      </p:sp>
      <p:sp>
        <p:nvSpPr>
          <p:cNvPr id="7" name="Slide Number Placeholder 6"/>
          <p:cNvSpPr>
            <a:spLocks noGrp="1"/>
          </p:cNvSpPr>
          <p:nvPr>
            <p:ph type="sldNum" sz="quarter" idx="12"/>
          </p:nvPr>
        </p:nvSpPr>
        <p:spPr/>
        <p:txBody>
          <a:bodyPr/>
          <a:lstStyle/>
          <a:p>
            <a:fld id="{B3628B1F-15E5-4CA2-A7D6-C85CA46F242D}" type="slidenum">
              <a:rPr lang="tg-Cyrl-TJ" smtClean="0"/>
              <a:t>‹#›</a:t>
            </a:fld>
            <a:endParaRPr lang="tg-Cyrl-TJ"/>
          </a:p>
        </p:txBody>
      </p:sp>
    </p:spTree>
    <p:extLst>
      <p:ext uri="{BB962C8B-B14F-4D97-AF65-F5344CB8AC3E}">
        <p14:creationId xmlns:p14="http://schemas.microsoft.com/office/powerpoint/2010/main" val="2361963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D608331-1AEC-4660-81D8-A13C762DF3B5}" type="datetimeFigureOut">
              <a:rPr lang="tg-Cyrl-TJ" smtClean="0"/>
              <a:t>01.08.2023</a:t>
            </a:fld>
            <a:endParaRPr lang="tg-Cyrl-TJ"/>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g-Cyrl-TJ"/>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3628B1F-15E5-4CA2-A7D6-C85CA46F242D}" type="slidenum">
              <a:rPr lang="tg-Cyrl-TJ" smtClean="0"/>
              <a:t>‹#›</a:t>
            </a:fld>
            <a:endParaRPr lang="tg-Cyrl-TJ"/>
          </a:p>
        </p:txBody>
      </p:sp>
    </p:spTree>
    <p:extLst>
      <p:ext uri="{BB962C8B-B14F-4D97-AF65-F5344CB8AC3E}">
        <p14:creationId xmlns:p14="http://schemas.microsoft.com/office/powerpoint/2010/main" val="209511511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ravshanfikr.tj/media/k2/items/cache/77df7a7d1a333dea87cc5a7a24bfa2c8_XL.jpg" TargetMode="External"/><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jpeg"/></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57.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ravshanfikr.tj/media/k2/items/cache/77df7a7d1a333dea87cc5a7a24bfa2c8_XL.jpg"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jpe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97180" y="1754328"/>
            <a:ext cx="11532870" cy="3539430"/>
          </a:xfrm>
          <a:prstGeom prst="rect">
            <a:avLst/>
          </a:prstGeom>
          <a:noFill/>
        </p:spPr>
        <p:txBody>
          <a:bodyPr wrap="square" lIns="91440" tIns="45720" rIns="91440" bIns="45720">
            <a:spAutoFit/>
          </a:bodyPr>
          <a:lstStyle/>
          <a:p>
            <a:pPr algn="ctr"/>
            <a:endParaRPr lang="ru-RU" sz="3200" dirty="0">
              <a:ln w="0"/>
              <a:solidFill>
                <a:srgbClr val="C00000"/>
              </a:solidFill>
              <a:effectLst>
                <a:glow rad="63500">
                  <a:schemeClr val="accent3">
                    <a:satMod val="175000"/>
                    <a:alpha val="40000"/>
                  </a:schemeClr>
                </a:glow>
                <a:outerShdw blurRad="38100" dist="38100" dir="2700000" algn="tl">
                  <a:srgbClr val="000000">
                    <a:alpha val="43137"/>
                  </a:srgbClr>
                </a:outerShdw>
              </a:effectLst>
              <a:latin typeface="Times New Roman Tj" panose="02020603050405020304" pitchFamily="18" charset="-52"/>
            </a:endParaRPr>
          </a:p>
          <a:p>
            <a:pPr algn="ctr"/>
            <a:r>
              <a:rPr lang="tg-Cyrl-TJ" sz="3600" b="1" dirty="0" smtClean="0">
                <a:ln w="0"/>
                <a:solidFill>
                  <a:srgbClr val="C00000"/>
                </a:solidFill>
                <a:effectLst>
                  <a:glow rad="63500">
                    <a:schemeClr val="accent3">
                      <a:satMod val="175000"/>
                      <a:alpha val="40000"/>
                    </a:schemeClr>
                  </a:glow>
                  <a:outerShdw blurRad="38100" dist="38100" dir="2700000" algn="tl">
                    <a:srgbClr val="000000">
                      <a:alpha val="43137"/>
                    </a:srgbClr>
                  </a:outerShdw>
                </a:effectLst>
                <a:latin typeface="Times New Roman Tj" panose="02020603050405020304" pitchFamily="18" charset="-52"/>
              </a:rPr>
              <a:t>АМАЛИШАВИИ РУШДИ СТРАТЕГИЯИ  ИҚТИСОДИ “САБЗ” ДАР МАҚОМОТИ ХУДИДОРАКУНИИ ШАҲРАК ВА ДЕҲОТ</a:t>
            </a:r>
          </a:p>
          <a:p>
            <a:pPr algn="ctr"/>
            <a:r>
              <a:rPr lang="tg-Cyrl-TJ" sz="2800" b="1" dirty="0" smtClean="0">
                <a:latin typeface="Times New Roman Tj" pitchFamily="18" charset="-52"/>
              </a:rPr>
              <a:t>Фасењзода </a:t>
            </a:r>
            <a:r>
              <a:rPr lang="tg-Cyrl-TJ" sz="2800" b="1" dirty="0">
                <a:latin typeface="Times New Roman Tj" pitchFamily="18" charset="-52"/>
              </a:rPr>
              <a:t>Ислом Саймирзо, </a:t>
            </a:r>
          </a:p>
          <a:p>
            <a:pPr algn="ctr"/>
            <a:r>
              <a:rPr lang="tg-Cyrl-TJ" sz="2800" b="1" dirty="0">
                <a:latin typeface="Times New Roman Tj" pitchFamily="18" charset="-52"/>
              </a:rPr>
              <a:t>н.и.и., дотсент-Директори Пажу</a:t>
            </a:r>
            <a:r>
              <a:rPr lang="ru-RU" altLang="zh-CN" sz="2800" b="1" dirty="0">
                <a:solidFill>
                  <a:srgbClr val="000000"/>
                </a:solidFill>
                <a:latin typeface="Times New Roman Tj" panose="02020603050405020304" pitchFamily="18" charset="-52"/>
              </a:rPr>
              <a:t>њ</a:t>
            </a:r>
            <a:r>
              <a:rPr lang="tg-Cyrl-TJ" sz="2800" b="1" dirty="0">
                <a:latin typeface="Times New Roman Tj" pitchFamily="18" charset="-52"/>
              </a:rPr>
              <a:t>ишго</a:t>
            </a:r>
            <a:r>
              <a:rPr lang="ru-RU" altLang="zh-CN" sz="2800" b="1" dirty="0">
                <a:solidFill>
                  <a:srgbClr val="000000"/>
                </a:solidFill>
                <a:latin typeface="Times New Roman Tj" panose="02020603050405020304" pitchFamily="18" charset="-52"/>
              </a:rPr>
              <a:t>њ</a:t>
            </a:r>
            <a:r>
              <a:rPr lang="tg-Cyrl-TJ" sz="2800" b="1" dirty="0">
                <a:latin typeface="Times New Roman Tj" pitchFamily="18" charset="-52"/>
              </a:rPr>
              <a:t>и идоракунии давлатї ва хизмати давлатї</a:t>
            </a:r>
            <a:endParaRPr lang="ru-RU" sz="2800" b="1" dirty="0">
              <a:ln w="0"/>
              <a:solidFill>
                <a:srgbClr val="FF0000"/>
              </a:solidFill>
              <a:effectLst>
                <a:glow rad="63500">
                  <a:schemeClr val="accent3">
                    <a:satMod val="175000"/>
                    <a:alpha val="40000"/>
                  </a:schemeClr>
                </a:glow>
                <a:outerShdw blurRad="38100" dist="38100" dir="2700000" algn="tl">
                  <a:srgbClr val="000000">
                    <a:alpha val="43137"/>
                  </a:srgbClr>
                </a:outerShdw>
              </a:effectLst>
              <a:latin typeface="Times New Roman Tj" panose="02020603050405020304" pitchFamily="18" charset="-52"/>
            </a:endParaRPr>
          </a:p>
        </p:txBody>
      </p:sp>
      <p:sp>
        <p:nvSpPr>
          <p:cNvPr id="6" name="TextBox 5">
            <a:extLst>
              <a:ext uri="{FF2B5EF4-FFF2-40B4-BE49-F238E27FC236}">
                <a16:creationId xmlns:a16="http://schemas.microsoft.com/office/drawing/2014/main" xmlns="" id="{45E9D3FB-33C3-4109-B60B-87F3FDEEA06C}"/>
              </a:ext>
            </a:extLst>
          </p:cNvPr>
          <p:cNvSpPr txBox="1"/>
          <p:nvPr/>
        </p:nvSpPr>
        <p:spPr>
          <a:xfrm>
            <a:off x="1900411" y="71987"/>
            <a:ext cx="7435048" cy="707886"/>
          </a:xfrm>
          <a:prstGeom prst="rect">
            <a:avLst/>
          </a:prstGeom>
          <a:noFill/>
        </p:spPr>
        <p:txBody>
          <a:bodyPr wrap="square">
            <a:spAutoFit/>
          </a:bodyPr>
          <a:lstStyle/>
          <a:p>
            <a:pPr indent="342900" algn="ctr" fontAlgn="auto">
              <a:spcBef>
                <a:spcPts val="0"/>
              </a:spcBef>
              <a:spcAft>
                <a:spcPts val="0"/>
              </a:spcAft>
              <a:defRPr/>
            </a:pPr>
            <a:r>
              <a:rPr lang="ru-RU" sz="2000" b="1" dirty="0">
                <a:ln w="10541" cmpd="sng">
                  <a:solidFill>
                    <a:schemeClr val="accent1">
                      <a:shade val="88000"/>
                      <a:satMod val="110000"/>
                    </a:schemeClr>
                  </a:solidFill>
                  <a:prstDash val="solid"/>
                </a:ln>
                <a:latin typeface="Times New Roman Tj" panose="02020603050405020304" pitchFamily="18" charset="-52"/>
              </a:rPr>
              <a:t>АКАДЕМИЯИ ИДОРАКУНИИ ДАВЛАТИИ НАЗДИ ПРЕЗИДЕНТИ ҶУМҲУРИИ ТОҶИКИСТОН</a:t>
            </a:r>
          </a:p>
        </p:txBody>
      </p:sp>
      <p:pic>
        <p:nvPicPr>
          <p:cNvPr id="7" name="Рисунок 6">
            <a:extLst>
              <a:ext uri="{FF2B5EF4-FFF2-40B4-BE49-F238E27FC236}">
                <a16:creationId xmlns:a16="http://schemas.microsoft.com/office/drawing/2014/main" xmlns="" id="{FEC6915A-E355-40F1-87A1-23D509D9F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3149" y="55504"/>
            <a:ext cx="2135839" cy="1143915"/>
          </a:xfrm>
          <a:prstGeom prst="rect">
            <a:avLst/>
          </a:prstGeom>
        </p:spPr>
      </p:pic>
      <p:sp>
        <p:nvSpPr>
          <p:cNvPr id="11" name="TextBox 10">
            <a:extLst>
              <a:ext uri="{FF2B5EF4-FFF2-40B4-BE49-F238E27FC236}">
                <a16:creationId xmlns:a16="http://schemas.microsoft.com/office/drawing/2014/main" xmlns="" id="{81BB0D01-4AC4-49B0-B15D-E78EC2B6B2F6}"/>
              </a:ext>
            </a:extLst>
          </p:cNvPr>
          <p:cNvSpPr txBox="1"/>
          <p:nvPr/>
        </p:nvSpPr>
        <p:spPr>
          <a:xfrm>
            <a:off x="1457448" y="6167167"/>
            <a:ext cx="7739108" cy="369332"/>
          </a:xfrm>
          <a:prstGeom prst="rect">
            <a:avLst/>
          </a:prstGeom>
          <a:noFill/>
        </p:spPr>
        <p:txBody>
          <a:bodyPr wrap="square">
            <a:spAutoFit/>
          </a:bodyPr>
          <a:lstStyle/>
          <a:p>
            <a:pPr algn="ctr"/>
            <a:r>
              <a:rPr lang="tg-Cyrl-TJ" sz="1800" b="1" dirty="0" smtClean="0">
                <a:latin typeface="Times New Roman Tj" panose="02020603050405020304" pitchFamily="18" charset="-52"/>
              </a:rPr>
              <a:t>              ДУШАНБЕ - 2023</a:t>
            </a:r>
            <a:endParaRPr lang="ru-RU" sz="1800" b="1" dirty="0">
              <a:latin typeface="Times New Roman Tj" panose="02020603050405020304" pitchFamily="18" charset="-52"/>
            </a:endParaRPr>
          </a:p>
        </p:txBody>
      </p:sp>
      <p:pic>
        <p:nvPicPr>
          <p:cNvPr id="8" name="Picture 4" descr="Безымянны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408" y="1233070"/>
            <a:ext cx="1191432" cy="10329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621" y="1164129"/>
            <a:ext cx="1158567" cy="11300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 descr="A picture containing flower, sunflower&#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399" y="1201021"/>
            <a:ext cx="1854281" cy="10165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1605" y="1207376"/>
            <a:ext cx="1517582" cy="10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descr="Фотография CASA-100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9433" y="1182574"/>
            <a:ext cx="1514555" cy="1053487"/>
          </a:xfrm>
          <a:prstGeom prst="rect">
            <a:avLst/>
          </a:prstGeom>
          <a:noFill/>
          <a:ln>
            <a:noFill/>
          </a:ln>
        </p:spPr>
      </p:pic>
      <p:pic>
        <p:nvPicPr>
          <p:cNvPr id="3074" name="Picture 2" descr="Инвестиционная политика, направленная на достижение Целей в области  устойчивого развития - Институт экономических исследовани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9212" y="1207376"/>
            <a:ext cx="2293400" cy="10697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В какие акции лучше вложить деньги в 2023 году?"/>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79" y="5309046"/>
            <a:ext cx="3064329" cy="13486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Что такое инвестиции? Виды инвестирования и с чего начать — Тюлягин"/>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6388" y="1200525"/>
            <a:ext cx="1643443" cy="1093637"/>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03875" y="5343317"/>
            <a:ext cx="2584450" cy="1478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C:\Users\Admin\Pictures\Emblem_of_Tajikistan_svg.pn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858" b="98283" l="2058" r="100000"/>
                    </a14:imgEffect>
                  </a14:imgLayer>
                </a14:imgProps>
              </a:ext>
              <a:ext uri="{28A0092B-C50C-407E-A947-70E740481C1C}">
                <a14:useLocalDpi xmlns:a14="http://schemas.microsoft.com/office/drawing/2010/main" val="0"/>
              </a:ext>
            </a:extLst>
          </a:blip>
          <a:srcRect/>
          <a:stretch>
            <a:fillRect/>
          </a:stretch>
        </p:blipFill>
        <p:spPr bwMode="auto">
          <a:xfrm>
            <a:off x="81166" y="68788"/>
            <a:ext cx="1164160" cy="11245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555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Effect transition="in" filter="fade">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3591063" y="197624"/>
            <a:ext cx="3036160" cy="516480"/>
          </a:xfrm>
        </p:spPr>
        <p:txBody>
          <a:bodyPr>
            <a:normAutofit fontScale="90000"/>
          </a:bodyPr>
          <a:lstStyle/>
          <a:p>
            <a:pPr eaLnBrk="1" hangingPunct="1"/>
            <a:r>
              <a:rPr lang="ru-RU" altLang="zh-CN" sz="2800" b="1" dirty="0" err="1">
                <a:latin typeface="Palatino Linotype" panose="02040502050505030304" pitchFamily="18" charset="0"/>
              </a:rPr>
              <a:t>Таърих</a:t>
            </a:r>
            <a:r>
              <a:rPr lang="ru-RU" altLang="zh-CN" sz="2800" b="1" dirty="0">
                <a:latin typeface="Palatino Linotype" panose="02040502050505030304" pitchFamily="18" charset="0"/>
              </a:rPr>
              <a:t> </a:t>
            </a:r>
            <a:r>
              <a:rPr lang="ru-RU" altLang="zh-CN" sz="2800" b="1" dirty="0" err="1">
                <a:latin typeface="Palatino Linotype" panose="02040502050505030304" pitchFamily="18" charset="0"/>
              </a:rPr>
              <a:t>ва</a:t>
            </a:r>
            <a:r>
              <a:rPr lang="ru-RU" altLang="zh-CN" sz="2800" b="1" dirty="0">
                <a:latin typeface="Palatino Linotype" panose="02040502050505030304" pitchFamily="18" charset="0"/>
              </a:rPr>
              <a:t> </a:t>
            </a:r>
            <a:r>
              <a:rPr lang="ru-RU" altLang="zh-CN" sz="2800" b="1" dirty="0" err="1">
                <a:latin typeface="Palatino Linotype" panose="02040502050505030304" pitchFamily="18" charset="0"/>
              </a:rPr>
              <a:t>сиёсат</a:t>
            </a:r>
            <a:endParaRPr lang="ru-RU" altLang="zh-CN" sz="2800" b="1" i="1" dirty="0">
              <a:latin typeface="Palatino Linotype" panose="02040502050505030304" pitchFamily="18" charset="0"/>
            </a:endParaRPr>
          </a:p>
        </p:txBody>
      </p:sp>
      <p:sp>
        <p:nvSpPr>
          <p:cNvPr id="18435"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6CBBE-73C5-4E3E-9757-73C470A5B1B8}" type="slidenum">
              <a:rPr lang="ru-RU" altLang="zh-CN">
                <a:solidFill>
                  <a:srgbClr val="000000"/>
                </a:solidFill>
                <a:latin typeface="Corbel" panose="020B0503020204020204" pitchFamily="34" charset="0"/>
              </a:rPr>
              <a:pPr/>
              <a:t>10</a:t>
            </a:fld>
            <a:endParaRPr lang="ru-RU" altLang="zh-CN">
              <a:solidFill>
                <a:srgbClr val="000000"/>
              </a:solidFill>
              <a:latin typeface="Corbel" panose="020B0503020204020204" pitchFamily="34" charset="0"/>
            </a:endParaRPr>
          </a:p>
        </p:txBody>
      </p:sp>
      <p:sp>
        <p:nvSpPr>
          <p:cNvPr id="18436" name="Прямоугольник 5"/>
          <p:cNvSpPr>
            <a:spLocks noChangeArrowheads="1"/>
          </p:cNvSpPr>
          <p:nvPr/>
        </p:nvSpPr>
        <p:spPr bwMode="auto">
          <a:xfrm>
            <a:off x="475027" y="1600744"/>
            <a:ext cx="9268232" cy="482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15000"/>
              </a:lnSpc>
              <a:spcAft>
                <a:spcPts val="1000"/>
              </a:spcAft>
            </a:pPr>
            <a:r>
              <a:rPr lang="ru-RU" altLang="zh-CN" sz="2000" dirty="0">
                <a:solidFill>
                  <a:srgbClr val="000000"/>
                </a:solidFill>
                <a:latin typeface="Times New Roman Tj" panose="02020603050405020304" pitchFamily="18" charset="-52"/>
              </a:rPr>
              <a:t>Дар СМР -2030</a:t>
            </a:r>
          </a:p>
          <a:p>
            <a:pPr algn="just">
              <a:lnSpc>
                <a:spcPct val="115000"/>
              </a:lnSpc>
              <a:spcAft>
                <a:spcPts val="1000"/>
              </a:spcAft>
            </a:pPr>
            <a:r>
              <a:rPr lang="ru-RU" altLang="zh-CN" sz="2400" dirty="0" smtClean="0">
                <a:solidFill>
                  <a:srgbClr val="000000"/>
                </a:solidFill>
                <a:latin typeface="Times New Roman Tj" panose="02020603050405020304" pitchFamily="18" charset="-52"/>
              </a:rPr>
              <a:t>Аз </a:t>
            </a:r>
            <a:r>
              <a:rPr lang="ru-RU" altLang="zh-CN" sz="2400" dirty="0" err="1">
                <a:solidFill>
                  <a:srgbClr val="000000"/>
                </a:solidFill>
                <a:latin typeface="Times New Roman Tj" panose="02020603050405020304" pitchFamily="18" charset="-52"/>
              </a:rPr>
              <a:t>рўи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сенарияи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индустриалию</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инноватсионї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манбаъҳои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иқтисодиёт</a:t>
            </a:r>
            <a:r>
              <a:rPr lang="ru-RU" altLang="zh-CN" sz="2400" dirty="0">
                <a:solidFill>
                  <a:srgbClr val="000000"/>
                </a:solidFill>
                <a:latin typeface="Times New Roman Tj" panose="02020603050405020304" pitchFamily="18" charset="-52"/>
              </a:rPr>
              <a:t> ин </a:t>
            </a:r>
            <a:r>
              <a:rPr lang="ru-RU" altLang="zh-CN" sz="2400" dirty="0" err="1">
                <a:solidFill>
                  <a:srgbClr val="000000"/>
                </a:solidFill>
                <a:latin typeface="Times New Roman Tj" panose="02020603050405020304" pitchFamily="18" charset="-52"/>
              </a:rPr>
              <a:t>истифодаи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самараноки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сармояи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инсонї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имкониятҳои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инфрасохтори</a:t>
            </a:r>
            <a:r>
              <a:rPr lang="ru-RU" altLang="zh-CN" sz="2400" dirty="0">
                <a:solidFill>
                  <a:srgbClr val="000000"/>
                </a:solidFill>
                <a:latin typeface="Times New Roman Tj" panose="02020603050405020304" pitchFamily="18" charset="-52"/>
              </a:rPr>
              <a:t> нави </a:t>
            </a:r>
            <a:r>
              <a:rPr lang="ru-RU" altLang="zh-CN" sz="2400" dirty="0" err="1">
                <a:solidFill>
                  <a:srgbClr val="000000"/>
                </a:solidFill>
                <a:latin typeface="Times New Roman Tj" panose="02020603050405020304" pitchFamily="18" charset="-52"/>
              </a:rPr>
              <a:t>транзитї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долонҳои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иқтисодї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инкишофи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ба </a:t>
            </a:r>
            <a:r>
              <a:rPr lang="ru-RU" altLang="zh-CN" sz="2400" dirty="0" err="1">
                <a:solidFill>
                  <a:srgbClr val="000000"/>
                </a:solidFill>
                <a:latin typeface="Times New Roman Tj" panose="02020603050405020304" pitchFamily="18" charset="-52"/>
              </a:rPr>
              <a:t>содирот</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нигаронидашуда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воридотивазкунанда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густариши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содироти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хизматрасониҳо</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маҳсулоти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дорои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арзиши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баланди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иловашуда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инкишофи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зироатњои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органикї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манбаъҳои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барқароршаванда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аз </a:t>
            </a:r>
            <a:r>
              <a:rPr lang="ru-RU" altLang="zh-CN" sz="2400" dirty="0" err="1">
                <a:solidFill>
                  <a:srgbClr val="000000"/>
                </a:solidFill>
                <a:latin typeface="Times New Roman Tj" panose="02020603050405020304" pitchFamily="18" charset="-52"/>
              </a:rPr>
              <a:t>љиҳати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экологї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тозаи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нерў</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ҳамчун</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асоси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иқтисоди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сабз</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вусъатдиҳии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механизми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њамгироёнаи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идоракунии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захираҳои</a:t>
            </a:r>
            <a:r>
              <a:rPr lang="ru-RU" altLang="zh-CN" sz="2400" dirty="0">
                <a:solidFill>
                  <a:srgbClr val="000000"/>
                </a:solidFill>
                <a:latin typeface="Times New Roman Tj" panose="02020603050405020304" pitchFamily="18" charset="-52"/>
              </a:rPr>
              <a:t> об, аз </a:t>
            </a:r>
            <a:r>
              <a:rPr lang="ru-RU" altLang="zh-CN" sz="2400" dirty="0" err="1">
                <a:solidFill>
                  <a:srgbClr val="000000"/>
                </a:solidFill>
                <a:latin typeface="Times New Roman Tj" panose="02020603050405020304" pitchFamily="18" charset="-52"/>
              </a:rPr>
              <a:t>љумла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ҳамаљонибаи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сайёҳї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муайян</a:t>
            </a:r>
            <a:r>
              <a:rPr lang="ru-RU" altLang="zh-CN" sz="2400" dirty="0">
                <a:solidFill>
                  <a:srgbClr val="000000"/>
                </a:solidFill>
                <a:latin typeface="Times New Roman Tj" panose="02020603050405020304" pitchFamily="18" charset="-52"/>
              </a:rPr>
              <a:t> карда </a:t>
            </a:r>
            <a:r>
              <a:rPr lang="ru-RU" altLang="zh-CN" sz="2400" dirty="0" err="1">
                <a:solidFill>
                  <a:srgbClr val="000000"/>
                </a:solidFill>
                <a:latin typeface="Times New Roman Tj" panose="02020603050405020304" pitchFamily="18" charset="-52"/>
              </a:rPr>
              <a:t>шудаанд</a:t>
            </a:r>
            <a:r>
              <a:rPr lang="ru-RU" altLang="zh-CN" sz="2400" dirty="0">
                <a:solidFill>
                  <a:srgbClr val="000000"/>
                </a:solidFill>
                <a:latin typeface="Times New Roman Tj" panose="02020603050405020304" pitchFamily="18" charset="-52"/>
              </a:rPr>
              <a:t>.</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13760" cy="174307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211" y="5328966"/>
            <a:ext cx="2466975" cy="1529034"/>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274" y="209301"/>
            <a:ext cx="3133725" cy="167136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5025" y="1894160"/>
            <a:ext cx="2466975" cy="1496255"/>
          </a:xfrm>
          <a:prstGeom prst="rect">
            <a:avLst/>
          </a:prstGeom>
        </p:spPr>
      </p:pic>
      <p:pic>
        <p:nvPicPr>
          <p:cNvPr id="9" name="Объект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701211" y="3399820"/>
            <a:ext cx="2490788" cy="1912409"/>
          </a:xfrm>
        </p:spPr>
      </p:pic>
    </p:spTree>
    <p:extLst>
      <p:ext uri="{BB962C8B-B14F-4D97-AF65-F5344CB8AC3E}">
        <p14:creationId xmlns:p14="http://schemas.microsoft.com/office/powerpoint/2010/main" val="24846923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2831506003"/>
              </p:ext>
            </p:extLst>
          </p:nvPr>
        </p:nvGraphicFramePr>
        <p:xfrm>
          <a:off x="1981200" y="454254"/>
          <a:ext cx="8229600" cy="62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3907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5524501" y="2643189"/>
            <a:ext cx="4143375" cy="157162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sz="1400" dirty="0">
              <a:solidFill>
                <a:schemeClr val="tx1"/>
              </a:solidFill>
            </a:endParaRPr>
          </a:p>
        </p:txBody>
      </p:sp>
      <p:sp>
        <p:nvSpPr>
          <p:cNvPr id="3" name="Заголовок 2"/>
          <p:cNvSpPr>
            <a:spLocks noGrp="1"/>
          </p:cNvSpPr>
          <p:nvPr>
            <p:ph type="title"/>
          </p:nvPr>
        </p:nvSpPr>
        <p:spPr>
          <a:xfrm>
            <a:off x="1631951" y="-242888"/>
            <a:ext cx="9001125" cy="1660526"/>
          </a:xfrm>
        </p:spPr>
        <p:txBody>
          <a:bodyPr rtlCol="0">
            <a:normAutofit/>
          </a:bodyPr>
          <a:lstStyle/>
          <a:p>
            <a:r>
              <a:rPr lang="ru-RU" dirty="0"/>
              <a:t> </a:t>
            </a:r>
            <a:r>
              <a:rPr lang="ru-RU" sz="3200" dirty="0">
                <a:latin typeface="Times New Roman Tj" panose="02020603050405020304" pitchFamily="18" charset="-52"/>
              </a:rPr>
              <a:t>Се </a:t>
            </a:r>
            <a:r>
              <a:rPr lang="ru-RU" sz="3200" dirty="0" err="1">
                <a:latin typeface="Times New Roman Tj" panose="02020603050405020304" pitchFamily="18" charset="-52"/>
              </a:rPr>
              <a:t>марњилаи</a:t>
            </a:r>
            <a:r>
              <a:rPr lang="ru-RU" sz="3200" dirty="0">
                <a:latin typeface="Times New Roman Tj" panose="02020603050405020304" pitchFamily="18" charset="-52"/>
              </a:rPr>
              <a:t> </a:t>
            </a:r>
            <a:r>
              <a:rPr lang="ru-RU" sz="3200" dirty="0" err="1">
                <a:latin typeface="Times New Roman Tj" panose="02020603050405020304" pitchFamily="18" charset="-52"/>
              </a:rPr>
              <a:t>амалишавии</a:t>
            </a:r>
            <a:r>
              <a:rPr lang="ru-RU" sz="3200" dirty="0">
                <a:latin typeface="Times New Roman Tj" panose="02020603050405020304" pitchFamily="18" charset="-52"/>
              </a:rPr>
              <a:t> СМР</a:t>
            </a:r>
          </a:p>
        </p:txBody>
      </p:sp>
      <p:sp>
        <p:nvSpPr>
          <p:cNvPr id="9" name="Овал 8"/>
          <p:cNvSpPr/>
          <p:nvPr/>
        </p:nvSpPr>
        <p:spPr>
          <a:xfrm>
            <a:off x="1881188" y="1714501"/>
            <a:ext cx="2571750" cy="714375"/>
          </a:xfrm>
          <a:prstGeom prst="ellipse">
            <a:avLst/>
          </a:prstGeom>
          <a:solidFill>
            <a:schemeClr val="accent2">
              <a:lumMod val="60000"/>
              <a:lumOff val="40000"/>
            </a:schemeClr>
          </a:solidFill>
          <a:ln w="0"/>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a:t>
            </a:r>
            <a:r>
              <a:rPr lang="ru-RU" dirty="0">
                <a:solidFill>
                  <a:schemeClr val="tx1"/>
                </a:solidFill>
              </a:rPr>
              <a:t>.2016-2020</a:t>
            </a:r>
          </a:p>
        </p:txBody>
      </p:sp>
      <p:sp>
        <p:nvSpPr>
          <p:cNvPr id="10" name="Овал 9"/>
          <p:cNvSpPr/>
          <p:nvPr/>
        </p:nvSpPr>
        <p:spPr>
          <a:xfrm>
            <a:off x="1809750" y="3071813"/>
            <a:ext cx="2643188" cy="857250"/>
          </a:xfrm>
          <a:prstGeom prst="ellipse">
            <a:avLst/>
          </a:prstGeom>
          <a:solidFill>
            <a:srgbClr val="92D050"/>
          </a:solidFill>
          <a:ln w="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II.</a:t>
            </a:r>
            <a:r>
              <a:rPr lang="ru-RU" dirty="0">
                <a:solidFill>
                  <a:schemeClr val="tx1"/>
                </a:solidFill>
              </a:rPr>
              <a:t>2021-2025</a:t>
            </a:r>
          </a:p>
        </p:txBody>
      </p:sp>
      <p:sp>
        <p:nvSpPr>
          <p:cNvPr id="11" name="Овал 10"/>
          <p:cNvSpPr/>
          <p:nvPr/>
        </p:nvSpPr>
        <p:spPr>
          <a:xfrm>
            <a:off x="1809750" y="4714876"/>
            <a:ext cx="2643188" cy="714375"/>
          </a:xfrm>
          <a:prstGeom prst="ellipse">
            <a:avLst/>
          </a:prstGeom>
          <a:solidFill>
            <a:schemeClr val="accent5">
              <a:lumMod val="60000"/>
              <a:lumOff val="40000"/>
            </a:schemeClr>
          </a:solidFill>
          <a:ln w="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III.</a:t>
            </a:r>
            <a:r>
              <a:rPr lang="ru-RU" dirty="0">
                <a:solidFill>
                  <a:schemeClr val="tx1"/>
                </a:solidFill>
              </a:rPr>
              <a:t>2026-2030</a:t>
            </a:r>
          </a:p>
        </p:txBody>
      </p:sp>
      <p:sp>
        <p:nvSpPr>
          <p:cNvPr id="18" name="Прямоугольник 17"/>
          <p:cNvSpPr/>
          <p:nvPr/>
        </p:nvSpPr>
        <p:spPr>
          <a:xfrm>
            <a:off x="5501143" y="908721"/>
            <a:ext cx="6367950" cy="1520154"/>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ru-RU" sz="2400" dirty="0" err="1">
                <a:latin typeface="Times New Roman Tj" panose="02020603050405020304" pitchFamily="18" charset="-52"/>
              </a:rPr>
              <a:t>гузариш</a:t>
            </a:r>
            <a:r>
              <a:rPr lang="ru-RU" sz="2400" dirty="0">
                <a:latin typeface="Times New Roman Tj" panose="02020603050405020304" pitchFamily="18" charset="-52"/>
              </a:rPr>
              <a:t> ба модели нави </a:t>
            </a:r>
            <a:r>
              <a:rPr lang="ru-RU" sz="2400" dirty="0" err="1">
                <a:latin typeface="Times New Roman Tj" panose="02020603050405020304" pitchFamily="18" charset="-52"/>
              </a:rPr>
              <a:t>рушди</a:t>
            </a:r>
            <a:r>
              <a:rPr lang="ru-RU" sz="2400" dirty="0">
                <a:latin typeface="Times New Roman Tj" panose="02020603050405020304" pitchFamily="18" charset="-52"/>
              </a:rPr>
              <a:t> </a:t>
            </a:r>
            <a:r>
              <a:rPr lang="ru-RU" sz="2400" dirty="0" err="1">
                <a:latin typeface="Times New Roman Tj" panose="02020603050405020304" pitchFamily="18" charset="-52"/>
              </a:rPr>
              <a:t>иќтисодї</a:t>
            </a:r>
            <a:r>
              <a:rPr lang="ru-RU" sz="2400" dirty="0">
                <a:latin typeface="Times New Roman Tj" panose="02020603050405020304" pitchFamily="18" charset="-52"/>
              </a:rPr>
              <a:t>, </a:t>
            </a:r>
            <a:r>
              <a:rPr lang="ru-RU" sz="2400" dirty="0" err="1">
                <a:latin typeface="Times New Roman Tj" panose="02020603050405020304" pitchFamily="18" charset="-52"/>
              </a:rPr>
              <a:t>ки</a:t>
            </a:r>
            <a:r>
              <a:rPr lang="ru-RU" sz="2400" dirty="0">
                <a:latin typeface="Times New Roman Tj" panose="02020603050405020304" pitchFamily="18" charset="-52"/>
              </a:rPr>
              <a:t> ба </a:t>
            </a:r>
            <a:r>
              <a:rPr lang="ru-RU" sz="2400" dirty="0" err="1">
                <a:latin typeface="Times New Roman Tj" panose="02020603050405020304" pitchFamily="18" charset="-52"/>
              </a:rPr>
              <a:t>сармоягузорињо</a:t>
            </a:r>
            <a:r>
              <a:rPr lang="ru-RU" sz="2400" dirty="0">
                <a:latin typeface="Times New Roman Tj" panose="02020603050405020304" pitchFamily="18" charset="-52"/>
              </a:rPr>
              <a:t>, </a:t>
            </a:r>
            <a:r>
              <a:rPr lang="ru-RU" sz="2400" dirty="0" err="1">
                <a:latin typeface="Times New Roman Tj" panose="02020603050405020304" pitchFamily="18" charset="-52"/>
              </a:rPr>
              <a:t>афзоиши</a:t>
            </a:r>
            <a:r>
              <a:rPr lang="ru-RU" sz="2400" dirty="0">
                <a:latin typeface="Times New Roman Tj" panose="02020603050405020304" pitchFamily="18" charset="-52"/>
              </a:rPr>
              <a:t> </a:t>
            </a:r>
            <a:r>
              <a:rPr lang="ru-RU" sz="2400" dirty="0" err="1">
                <a:latin typeface="Times New Roman Tj" panose="02020603050405020304" pitchFamily="18" charset="-52"/>
              </a:rPr>
              <a:t>истењсоли</a:t>
            </a:r>
            <a:r>
              <a:rPr lang="ru-RU" sz="2400" dirty="0">
                <a:latin typeface="Times New Roman Tj" panose="02020603050405020304" pitchFamily="18" charset="-52"/>
              </a:rPr>
              <a:t> </a:t>
            </a:r>
            <a:r>
              <a:rPr lang="ru-RU" sz="2400" dirty="0" err="1">
                <a:latin typeface="Times New Roman Tj" panose="02020603050405020304" pitchFamily="18" charset="-52"/>
              </a:rPr>
              <a:t>мањсулоти</a:t>
            </a:r>
            <a:r>
              <a:rPr lang="ru-RU" sz="2400" dirty="0">
                <a:latin typeface="Times New Roman Tj" panose="02020603050405020304" pitchFamily="18" charset="-52"/>
              </a:rPr>
              <a:t> </a:t>
            </a:r>
            <a:r>
              <a:rPr lang="ru-RU" sz="2400" dirty="0" err="1">
                <a:latin typeface="Times New Roman Tj" panose="02020603050405020304" pitchFamily="18" charset="-52"/>
              </a:rPr>
              <a:t>содиротї</a:t>
            </a:r>
            <a:r>
              <a:rPr lang="ru-RU" sz="2400" dirty="0">
                <a:latin typeface="Times New Roman Tj" panose="02020603050405020304" pitchFamily="18" charset="-52"/>
              </a:rPr>
              <a:t> </a:t>
            </a:r>
            <a:r>
              <a:rPr lang="ru-RU" sz="2400" dirty="0" err="1">
                <a:latin typeface="Times New Roman Tj" panose="02020603050405020304" pitchFamily="18" charset="-52"/>
              </a:rPr>
              <a:t>ва</a:t>
            </a:r>
            <a:r>
              <a:rPr lang="ru-RU" sz="2400" dirty="0">
                <a:latin typeface="Times New Roman Tj" panose="02020603050405020304" pitchFamily="18" charset="-52"/>
              </a:rPr>
              <a:t> </a:t>
            </a:r>
            <a:r>
              <a:rPr lang="ru-RU" sz="2400" dirty="0" err="1">
                <a:latin typeface="Times New Roman Tj" panose="02020603050405020304" pitchFamily="18" charset="-52"/>
              </a:rPr>
              <a:t>воридотивазкунанда</a:t>
            </a:r>
            <a:r>
              <a:rPr lang="ru-RU" sz="2400" dirty="0">
                <a:latin typeface="Times New Roman Tj" panose="02020603050405020304" pitchFamily="18" charset="-52"/>
              </a:rPr>
              <a:t> </a:t>
            </a:r>
            <a:r>
              <a:rPr lang="ru-RU" sz="2400" dirty="0" err="1">
                <a:latin typeface="Times New Roman Tj" panose="02020603050405020304" pitchFamily="18" charset="-52"/>
              </a:rPr>
              <a:t>асос</a:t>
            </a:r>
            <a:r>
              <a:rPr lang="ru-RU" sz="2400" dirty="0">
                <a:latin typeface="Times New Roman Tj" panose="02020603050405020304" pitchFamily="18" charset="-52"/>
              </a:rPr>
              <a:t> </a:t>
            </a:r>
            <a:r>
              <a:rPr lang="ru-RU" sz="2400" dirty="0" err="1">
                <a:latin typeface="Times New Roman Tj" panose="02020603050405020304" pitchFamily="18" charset="-52"/>
              </a:rPr>
              <a:t>ёфтааст</a:t>
            </a:r>
            <a:endParaRPr lang="ru-RU" sz="2400" b="1" dirty="0">
              <a:solidFill>
                <a:schemeClr val="tx1"/>
              </a:solidFill>
              <a:latin typeface="Times New Roman Tj" panose="02020603050405020304" pitchFamily="18" charset="-52"/>
            </a:endParaRPr>
          </a:p>
        </p:txBody>
      </p:sp>
      <p:sp>
        <p:nvSpPr>
          <p:cNvPr id="21" name="Прямоугольник 20"/>
          <p:cNvSpPr/>
          <p:nvPr/>
        </p:nvSpPr>
        <p:spPr>
          <a:xfrm>
            <a:off x="5810251" y="3619500"/>
            <a:ext cx="3643313" cy="457200"/>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ctr">
              <a:defRPr/>
            </a:pPr>
            <a:r>
              <a:rPr lang="ru-RU" sz="1600" dirty="0">
                <a:solidFill>
                  <a:schemeClr val="tx1"/>
                </a:solidFill>
              </a:rPr>
              <a:t>Концепция ООН по устойчивому развитию</a:t>
            </a:r>
          </a:p>
        </p:txBody>
      </p:sp>
      <p:sp>
        <p:nvSpPr>
          <p:cNvPr id="22" name="Прямоугольник 21"/>
          <p:cNvSpPr/>
          <p:nvPr/>
        </p:nvSpPr>
        <p:spPr>
          <a:xfrm>
            <a:off x="5524499" y="4572000"/>
            <a:ext cx="6344593" cy="1143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a:r>
              <a:rPr lang="ru-RU" sz="2800" dirty="0" err="1">
                <a:latin typeface="Times New Roman Tj" panose="02020603050405020304" pitchFamily="18" charset="-52"/>
              </a:rPr>
              <a:t>гузариш</a:t>
            </a:r>
            <a:r>
              <a:rPr lang="ru-RU" sz="2800" dirty="0">
                <a:latin typeface="Times New Roman Tj" panose="02020603050405020304" pitchFamily="18" charset="-52"/>
              </a:rPr>
              <a:t> ба </a:t>
            </a:r>
            <a:r>
              <a:rPr lang="ru-RU" sz="2800" dirty="0" err="1">
                <a:latin typeface="Times New Roman Tj" panose="02020603050405020304" pitchFamily="18" charset="-52"/>
              </a:rPr>
              <a:t>рушду</a:t>
            </a:r>
            <a:r>
              <a:rPr lang="ru-RU" sz="2800" dirty="0">
                <a:latin typeface="Times New Roman Tj" panose="02020603050405020304" pitchFamily="18" charset="-52"/>
              </a:rPr>
              <a:t> </a:t>
            </a:r>
            <a:r>
              <a:rPr lang="ru-RU" sz="2800" dirty="0" err="1">
                <a:latin typeface="Times New Roman Tj" panose="02020603050405020304" pitchFamily="18" charset="-52"/>
              </a:rPr>
              <a:t>диверсификатсияи</a:t>
            </a:r>
            <a:r>
              <a:rPr lang="ru-RU" sz="2800" dirty="0">
                <a:latin typeface="Times New Roman Tj" panose="02020603050405020304" pitchFamily="18" charset="-52"/>
              </a:rPr>
              <a:t> </a:t>
            </a:r>
            <a:r>
              <a:rPr lang="ru-RU" sz="2800" dirty="0" err="1">
                <a:latin typeface="Times New Roman Tj" panose="02020603050405020304" pitchFamily="18" charset="-52"/>
              </a:rPr>
              <a:t>истењсолот</a:t>
            </a:r>
            <a:r>
              <a:rPr lang="ru-RU" sz="2800" dirty="0">
                <a:latin typeface="Times New Roman Tj" panose="02020603050405020304" pitchFamily="18" charset="-52"/>
              </a:rPr>
              <a:t> дар </a:t>
            </a:r>
            <a:r>
              <a:rPr lang="ru-RU" sz="2800" dirty="0" err="1">
                <a:latin typeface="Times New Roman Tj" panose="02020603050405020304" pitchFamily="18" charset="-52"/>
              </a:rPr>
              <a:t>заминаи</a:t>
            </a:r>
            <a:r>
              <a:rPr lang="ru-RU" sz="2800" dirty="0">
                <a:latin typeface="Times New Roman Tj" panose="02020603050405020304" pitchFamily="18" charset="-52"/>
              </a:rPr>
              <a:t> </a:t>
            </a:r>
            <a:r>
              <a:rPr lang="ru-RU" sz="2800" dirty="0" err="1">
                <a:latin typeface="Times New Roman Tj" panose="02020603050405020304" pitchFamily="18" charset="-52"/>
              </a:rPr>
              <a:t>донишу</a:t>
            </a:r>
            <a:r>
              <a:rPr lang="ru-RU" sz="2800" dirty="0">
                <a:latin typeface="Times New Roman Tj" panose="02020603050405020304" pitchFamily="18" charset="-52"/>
              </a:rPr>
              <a:t> </a:t>
            </a:r>
            <a:r>
              <a:rPr lang="ru-RU" sz="2800" dirty="0" err="1">
                <a:latin typeface="Times New Roman Tj" panose="02020603050405020304" pitchFamily="18" charset="-52"/>
              </a:rPr>
              <a:t>навоварињо</a:t>
            </a:r>
            <a:endParaRPr lang="ru-RU" sz="2800" dirty="0">
              <a:latin typeface="Times New Roman Tj" panose="02020603050405020304" pitchFamily="18" charset="-52"/>
            </a:endParaRPr>
          </a:p>
        </p:txBody>
      </p:sp>
      <p:sp>
        <p:nvSpPr>
          <p:cNvPr id="25" name="Прямоугольник 24"/>
          <p:cNvSpPr/>
          <p:nvPr/>
        </p:nvSpPr>
        <p:spPr>
          <a:xfrm>
            <a:off x="5774531" y="2890838"/>
            <a:ext cx="6094562" cy="1147762"/>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just">
              <a:defRPr/>
            </a:pPr>
            <a:r>
              <a:rPr lang="ru-RU" sz="2400" dirty="0" err="1">
                <a:latin typeface="Times New Roman Tj" panose="02020603050405020304" pitchFamily="18" charset="-52"/>
              </a:rPr>
              <a:t>гузариш</a:t>
            </a:r>
            <a:r>
              <a:rPr lang="ru-RU" sz="2400" dirty="0">
                <a:latin typeface="Times New Roman Tj" panose="02020603050405020304" pitchFamily="18" charset="-52"/>
              </a:rPr>
              <a:t> ба </a:t>
            </a:r>
            <a:r>
              <a:rPr lang="ru-RU" sz="2400" dirty="0" err="1">
                <a:latin typeface="Times New Roman Tj" panose="02020603050405020304" pitchFamily="18" charset="-52"/>
              </a:rPr>
              <a:t>рушди</a:t>
            </a:r>
            <a:r>
              <a:rPr lang="ru-RU" sz="2400" dirty="0">
                <a:latin typeface="Times New Roman Tj" panose="02020603050405020304" pitchFamily="18" charset="-52"/>
              </a:rPr>
              <a:t> </a:t>
            </a:r>
            <a:r>
              <a:rPr lang="ru-RU" sz="2400" dirty="0" err="1">
                <a:latin typeface="Times New Roman Tj" panose="02020603050405020304" pitchFamily="18" charset="-52"/>
              </a:rPr>
              <a:t>босуръати</a:t>
            </a:r>
            <a:r>
              <a:rPr lang="ru-RU" sz="2400" dirty="0">
                <a:latin typeface="Times New Roman Tj" panose="02020603050405020304" pitchFamily="18" charset="-52"/>
              </a:rPr>
              <a:t> </a:t>
            </a:r>
            <a:r>
              <a:rPr lang="ru-RU" sz="2400" dirty="0" err="1">
                <a:latin typeface="Times New Roman Tj" panose="02020603050405020304" pitchFamily="18" charset="-52"/>
              </a:rPr>
              <a:t>саноатї</a:t>
            </a:r>
            <a:r>
              <a:rPr lang="ru-RU" sz="2400" dirty="0">
                <a:latin typeface="Times New Roman Tj" panose="02020603050405020304" pitchFamily="18" charset="-52"/>
              </a:rPr>
              <a:t>, </a:t>
            </a:r>
            <a:r>
              <a:rPr lang="ru-RU" sz="2400" dirty="0" err="1">
                <a:latin typeface="Times New Roman Tj" panose="02020603050405020304" pitchFamily="18" charset="-52"/>
              </a:rPr>
              <a:t>ки</a:t>
            </a:r>
            <a:r>
              <a:rPr lang="ru-RU" sz="2400" dirty="0">
                <a:latin typeface="Times New Roman Tj" panose="02020603050405020304" pitchFamily="18" charset="-52"/>
              </a:rPr>
              <a:t> ба </a:t>
            </a:r>
            <a:r>
              <a:rPr lang="ru-RU" sz="2400" dirty="0" err="1">
                <a:latin typeface="Times New Roman Tj" panose="02020603050405020304" pitchFamily="18" charset="-52"/>
              </a:rPr>
              <a:t>сармоягузорињо</a:t>
            </a:r>
            <a:r>
              <a:rPr lang="ru-RU" sz="2400" dirty="0">
                <a:latin typeface="Times New Roman Tj" panose="02020603050405020304" pitchFamily="18" charset="-52"/>
              </a:rPr>
              <a:t> </a:t>
            </a:r>
            <a:r>
              <a:rPr lang="ru-RU" sz="2400" dirty="0" err="1">
                <a:latin typeface="Times New Roman Tj" panose="02020603050405020304" pitchFamily="18" charset="-52"/>
              </a:rPr>
              <a:t>асос</a:t>
            </a:r>
            <a:r>
              <a:rPr lang="ru-RU" sz="2400" dirty="0">
                <a:latin typeface="Times New Roman Tj" panose="02020603050405020304" pitchFamily="18" charset="-52"/>
              </a:rPr>
              <a:t> </a:t>
            </a:r>
            <a:r>
              <a:rPr lang="ru-RU" sz="2400" dirty="0" err="1">
                <a:latin typeface="Times New Roman Tj" panose="02020603050405020304" pitchFamily="18" charset="-52"/>
              </a:rPr>
              <a:t>меёбад</a:t>
            </a:r>
            <a:r>
              <a:rPr lang="ru-RU" sz="2400" dirty="0">
                <a:latin typeface="Times New Roman Tj" panose="02020603050405020304" pitchFamily="18" charset="-52"/>
              </a:rPr>
              <a:t>.</a:t>
            </a:r>
          </a:p>
        </p:txBody>
      </p:sp>
      <p:sp>
        <p:nvSpPr>
          <p:cNvPr id="26" name="Стрелка вправо 25"/>
          <p:cNvSpPr/>
          <p:nvPr/>
        </p:nvSpPr>
        <p:spPr>
          <a:xfrm>
            <a:off x="4667250" y="171450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7" name="Стрелка вправо 26"/>
          <p:cNvSpPr/>
          <p:nvPr/>
        </p:nvSpPr>
        <p:spPr>
          <a:xfrm>
            <a:off x="4738688" y="4714875"/>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8" name="Стрелка вправо 27"/>
          <p:cNvSpPr/>
          <p:nvPr/>
        </p:nvSpPr>
        <p:spPr>
          <a:xfrm>
            <a:off x="4667250" y="314325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299421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0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0" grpId="0" animBg="1"/>
      <p:bldP spid="11" grpId="0" animBg="1"/>
      <p:bldP spid="18" grpId="0" animBg="1"/>
      <p:bldP spid="21" grpId="0" animBg="1"/>
      <p:bldP spid="22" grpId="0" animBg="1"/>
      <p:bldP spid="25" grpId="0" animBg="1"/>
      <p:bldP spid="26"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153624" y="177483"/>
            <a:ext cx="7704137" cy="1316037"/>
          </a:xfrm>
        </p:spPr>
        <p:txBody>
          <a:bodyPr/>
          <a:lstStyle/>
          <a:p>
            <a:pPr algn="ctr" eaLnBrk="1" hangingPunct="1"/>
            <a:r>
              <a:rPr lang="ru-RU" altLang="zh-CN" sz="2800" b="1" dirty="0" err="1">
                <a:latin typeface="Palatino Linotype" panose="02040502050505030304" pitchFamily="18" charset="0"/>
              </a:rPr>
              <a:t>Савол</a:t>
            </a:r>
            <a:endParaRPr lang="ru-RU" altLang="zh-CN" sz="2800" b="1" i="1" dirty="0">
              <a:latin typeface="Palatino Linotype" panose="02040502050505030304" pitchFamily="18" charset="0"/>
            </a:endParaRPr>
          </a:p>
        </p:txBody>
      </p:sp>
      <p:sp>
        <p:nvSpPr>
          <p:cNvPr id="44034"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C4A004B5-9E50-46A1-B9E5-EF31D26DAF2D}" type="slidenum">
              <a:rPr lang="ru-RU" altLang="zh-CN" smtClean="0"/>
              <a:pPr/>
              <a:t>13</a:t>
            </a:fld>
            <a:endParaRPr lang="ru-RU" altLang="zh-CN"/>
          </a:p>
        </p:txBody>
      </p:sp>
      <p:sp>
        <p:nvSpPr>
          <p:cNvPr id="4" name="Прямоугольник 3"/>
          <p:cNvSpPr>
            <a:spLocks noChangeArrowheads="1"/>
          </p:cNvSpPr>
          <p:nvPr/>
        </p:nvSpPr>
        <p:spPr bwMode="auto">
          <a:xfrm>
            <a:off x="1704182" y="1162623"/>
            <a:ext cx="457200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Aft>
                <a:spcPts val="1000"/>
              </a:spcAft>
            </a:pPr>
            <a:r>
              <a:rPr lang="ru-RU" altLang="zh-CN" sz="3200" dirty="0">
                <a:solidFill>
                  <a:srgbClr val="00B050"/>
                </a:solidFill>
                <a:latin typeface="Times New Roman Tj" panose="02020603050405020304" pitchFamily="18" charset="-52"/>
              </a:rPr>
              <a:t>ЗИНДАГИИ АРЗАНДА чист?</a:t>
            </a:r>
            <a:endParaRPr lang="ru-RU" altLang="zh-CN" sz="3200" dirty="0">
              <a:solidFill>
                <a:srgbClr val="00B050"/>
              </a:solidFill>
              <a:latin typeface="Calibri" panose="020F0502020204030204" pitchFamily="34" charset="0"/>
            </a:endParaRPr>
          </a:p>
        </p:txBody>
      </p:sp>
      <p:sp>
        <p:nvSpPr>
          <p:cNvPr id="6" name="Улыбающееся лицо 5"/>
          <p:cNvSpPr/>
          <p:nvPr/>
        </p:nvSpPr>
        <p:spPr>
          <a:xfrm>
            <a:off x="6996114" y="5097253"/>
            <a:ext cx="1700213" cy="15621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noProof="1"/>
          </a:p>
        </p:txBody>
      </p:sp>
      <p:pic>
        <p:nvPicPr>
          <p:cNvPr id="7" name="Picture 2" descr="иқтисоди устувор"/>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88" y="2987040"/>
            <a:ext cx="6367960" cy="367231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ҳадафҳои рушди устувори ҷаҳон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14" y="0"/>
            <a:ext cx="5135143" cy="298704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cstate="print"/>
          <a:stretch>
            <a:fillRect/>
          </a:stretch>
        </p:blipFill>
        <p:spPr>
          <a:xfrm>
            <a:off x="9056293" y="2924699"/>
            <a:ext cx="3219178" cy="3859278"/>
          </a:xfrm>
          <a:prstGeom prst="rect">
            <a:avLst/>
          </a:prstGeom>
        </p:spPr>
      </p:pic>
    </p:spTree>
    <p:extLst>
      <p:ext uri="{BB962C8B-B14F-4D97-AF65-F5344CB8AC3E}">
        <p14:creationId xmlns:p14="http://schemas.microsoft.com/office/powerpoint/2010/main" val="37820400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ppt_w</p:attrName>
                                        </p:attrNameLst>
                                      </p:cBhvr>
                                      <p:tavLst>
                                        <p:tav tm="0" fmla="#ppt_w*sin(2.5*pi*$)">
                                          <p:val>
                                            <p:fltVal val="0"/>
                                          </p:val>
                                        </p:tav>
                                        <p:tav tm="100000">
                                          <p:val>
                                            <p:fltVal val="1"/>
                                          </p:val>
                                        </p:tav>
                                      </p:tavLst>
                                    </p:anim>
                                    <p:anim calcmode="lin" valueType="num">
                                      <p:cBhvr>
                                        <p:cTn id="1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287" y="151179"/>
            <a:ext cx="7324448" cy="6555641"/>
          </a:xfrm>
          <a:prstGeom prst="rect">
            <a:avLst/>
          </a:prstGeom>
        </p:spPr>
        <p:txBody>
          <a:bodyPr wrap="square">
            <a:spAutoFit/>
          </a:bodyPr>
          <a:lstStyle/>
          <a:p>
            <a:pPr indent="355600" algn="just"/>
            <a:r>
              <a:rPr lang="tg-Cyrl-TJ" sz="2800" dirty="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Дар Љумњурии Тољикистон баъди ба даст овардани Истиќлолияти давлатї рушди иќтисодї, бахусус ташаккули он дар мањалњои алоњида њамеша мадди назари давлат буда, бењсозии сатњи зиндагии ањолї дар суханронињои Асосгузори сулњу вањдати миллї, Пешвои миллат, Президенти Љумњурии Тољикистон муњтарам Эмомалї Рањмон њамеша љойгоњи муњимро касб менамояд. Аз тањлили адабиёти илмии мављуда бармеояд, ки сиёсати иќтисодї дар њар як </a:t>
            </a:r>
            <a:r>
              <a:rPr lang="tg-Cyrl-TJ" sz="2800" dirty="0" smtClean="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минтақа ва кишвар </a:t>
            </a:r>
            <a:r>
              <a:rPr lang="tg-Cyrl-TJ" sz="2800" dirty="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аз сатњи зиндагии ањолии он сахт вобастагї дошта, мањз дар њамин замина мо ба дастовардњои иќтисодї ноил мегардем. </a:t>
            </a:r>
            <a:endParaRPr lang="ru-RU" sz="4000" dirty="0">
              <a:solidFill>
                <a:srgbClr val="002060"/>
              </a:solidFill>
            </a:endParaRPr>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600" y="1259870"/>
            <a:ext cx="4038600" cy="3785652"/>
          </a:xfrm>
          <a:prstGeom prst="rect">
            <a:avLst/>
          </a:prstGeom>
          <a:ln>
            <a:noFill/>
          </a:ln>
          <a:effectLst>
            <a:softEdge rad="112500"/>
          </a:effectLst>
        </p:spPr>
      </p:pic>
    </p:spTree>
    <p:extLst>
      <p:ext uri="{BB962C8B-B14F-4D97-AF65-F5344CB8AC3E}">
        <p14:creationId xmlns:p14="http://schemas.microsoft.com/office/powerpoint/2010/main" val="57013195"/>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8092" y="342122"/>
            <a:ext cx="11615815" cy="6001643"/>
          </a:xfrm>
          <a:prstGeom prst="rect">
            <a:avLst/>
          </a:prstGeom>
        </p:spPr>
        <p:txBody>
          <a:bodyPr wrap="square">
            <a:spAutoFit/>
          </a:bodyPr>
          <a:lstStyle/>
          <a:p>
            <a:pPr indent="355600" algn="just">
              <a:spcAft>
                <a:spcPts val="0"/>
              </a:spcAft>
              <a:tabLst>
                <a:tab pos="540385" algn="l"/>
              </a:tabLst>
            </a:pPr>
            <a:r>
              <a:rPr lang="tg-Cyrl-TJ" sz="3200" dirty="0">
                <a:solidFill>
                  <a:srgbClr val="002060"/>
                </a:solidFill>
                <a:effectLst/>
                <a:latin typeface="Times New Roman Tj" panose="02020603050405020304" pitchFamily="18" charset="-52"/>
                <a:ea typeface="Calibri" panose="020F0502020204030204" pitchFamily="34" charset="0"/>
              </a:rPr>
              <a:t>Чомеаи љањонї бояд ба марњилаи нави рушд – “марњилаи сифат” гузарад; асри XXI-ро бисёр созмонњои байналмилалї асри сифат эълон кардаанд. Сифат нишондињандаи самаранокии баланди мењнат дар љомеа, манбаи сарвати миллї ва омили рафъи буњронњои иљтимої ва иќтисодї мебошад. </a:t>
            </a:r>
            <a:endParaRPr lang="ru-RU" sz="3200" dirty="0">
              <a:solidFill>
                <a:srgbClr val="002060"/>
              </a:solidFill>
              <a:effectLst/>
              <a:latin typeface="Times New Roman Tj" panose="02020603050405020304" pitchFamily="18" charset="-52"/>
              <a:ea typeface="Calibri" panose="020F0502020204030204" pitchFamily="34" charset="0"/>
            </a:endParaRPr>
          </a:p>
          <a:p>
            <a:pPr indent="355600" algn="just">
              <a:spcAft>
                <a:spcPts val="0"/>
              </a:spcAft>
              <a:tabLst>
                <a:tab pos="540385" algn="l"/>
              </a:tabLst>
            </a:pPr>
            <a:r>
              <a:rPr lang="tg-Cyrl-TJ" sz="3200" dirty="0">
                <a:solidFill>
                  <a:srgbClr val="002060"/>
                </a:solidFill>
                <a:effectLst/>
                <a:latin typeface="Times New Roman Tj" panose="02020603050405020304" pitchFamily="18" charset="-52"/>
                <a:ea typeface="Calibri" panose="020F0502020204030204" pitchFamily="34" charset="0"/>
              </a:rPr>
              <a:t>Мазмуни мафњуми “сатњи зиндагї” гуногунљанба ба њисоб меравад ва сифат тамоми љанбањои њаёти одамонро фаро гирифта, он яке аз омилњои асосии сохтори иљтимої ва фаъолияти одамон мебошад. Хусусиятњои сифатї инчунин барои дарки моњияти инсон ва фарњанги маънавї пояи асосї мебошанд.</a:t>
            </a:r>
          </a:p>
        </p:txBody>
      </p:sp>
    </p:spTree>
    <p:extLst>
      <p:ext uri="{BB962C8B-B14F-4D97-AF65-F5344CB8AC3E}">
        <p14:creationId xmlns:p14="http://schemas.microsoft.com/office/powerpoint/2010/main" val="3066292981"/>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8092" y="342122"/>
            <a:ext cx="11615815" cy="5632311"/>
          </a:xfrm>
          <a:prstGeom prst="rect">
            <a:avLst/>
          </a:prstGeom>
        </p:spPr>
        <p:txBody>
          <a:bodyPr wrap="square">
            <a:spAutoFit/>
          </a:bodyPr>
          <a:lstStyle/>
          <a:p>
            <a:pPr indent="355600" algn="just">
              <a:spcAft>
                <a:spcPts val="0"/>
              </a:spcAft>
              <a:tabLst>
                <a:tab pos="540385" algn="l"/>
              </a:tabLst>
            </a:pP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Чуноне, ки Асосгузори сулњу вањдати миллї, Пешвои миллат, Президенти Љумњурии Тољикистон муњтарам Эмомалї Рањмон дар Паёми хеш ба Маљлиси олии Љумњурии Тољикистон 21.12.2021 ќайд намудаанд</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Cambria" panose="02040503050406030204" pitchFamily="18" charset="0"/>
              </a:rPr>
              <a:t>ҳ</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адафи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о</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лии давлат ва </a:t>
            </a:r>
            <a:r>
              <a:rPr lang="tg-Cyrl-TJ" sz="4000" dirty="0">
                <a:solidFill>
                  <a:srgbClr val="002060"/>
                </a:solidFill>
                <a:effectLst/>
                <a:latin typeface="Times New Roman Tj" panose="02020603050405020304" pitchFamily="18" charset="-52"/>
                <a:ea typeface="Times New Roman" panose="02020603050405020304" pitchFamily="18" charset="0"/>
                <a:cs typeface="Cambria" panose="02040503050406030204" pitchFamily="18" charset="0"/>
              </a:rPr>
              <a:t>Ҳ</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укумати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мамлакат</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бе</a:t>
            </a:r>
            <a:r>
              <a:rPr lang="tg-Cyrl-TJ" sz="4000" dirty="0">
                <a:solidFill>
                  <a:srgbClr val="002060"/>
                </a:solidFill>
                <a:effectLst/>
                <a:latin typeface="Times New Roman Tj" panose="02020603050405020304" pitchFamily="18" charset="-52"/>
                <a:ea typeface="Times New Roman" panose="02020603050405020304" pitchFamily="18" charset="0"/>
                <a:cs typeface="Cambria" panose="02040503050406030204" pitchFamily="18" charset="0"/>
              </a:rPr>
              <a:t>ҳ</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тар</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кардани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шароити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зист</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ва</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баланд</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бардоштани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сат</a:t>
            </a:r>
            <a:r>
              <a:rPr lang="tg-Cyrl-TJ" sz="4000" dirty="0">
                <a:solidFill>
                  <a:srgbClr val="002060"/>
                </a:solidFill>
                <a:effectLst/>
                <a:latin typeface="Times New Roman Tj" panose="02020603050405020304" pitchFamily="18" charset="-52"/>
                <a:ea typeface="Times New Roman" panose="02020603050405020304" pitchFamily="18" charset="0"/>
                <a:cs typeface="Cambria" panose="02040503050406030204" pitchFamily="18" charset="0"/>
              </a:rPr>
              <a:t>ҳ</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у</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сифати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зиндагии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мардуми</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азизамон</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 </a:t>
            </a:r>
            <a:r>
              <a:rPr lang="tg-Cyrl-TJ" sz="40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мебошад</a:t>
            </a:r>
            <a:r>
              <a:rPr lang="tg-Cyrl-TJ" sz="4000" dirty="0">
                <a:solidFill>
                  <a:srgbClr val="002060"/>
                </a:solidFill>
                <a:effectLst/>
                <a:latin typeface="Times New Roman Tj" panose="02020603050405020304" pitchFamily="18" charset="-52"/>
                <a:ea typeface="Times New Roman" panose="02020603050405020304" pitchFamily="18" charset="0"/>
                <a:cs typeface="Arial" panose="020B0604020202020204" pitchFamily="34" charset="0"/>
              </a:rPr>
              <a:t>.</a:t>
            </a:r>
            <a:endParaRPr lang="ru-RU" sz="4000" dirty="0">
              <a:solidFill>
                <a:srgbClr val="002060"/>
              </a:solidFill>
              <a:latin typeface="Times New Roman Tj" panose="02020603050405020304" pitchFamily="18" charset="-52"/>
            </a:endParaRPr>
          </a:p>
        </p:txBody>
      </p:sp>
    </p:spTree>
    <p:extLst>
      <p:ext uri="{BB962C8B-B14F-4D97-AF65-F5344CB8AC3E}">
        <p14:creationId xmlns:p14="http://schemas.microsoft.com/office/powerpoint/2010/main" val="1523057921"/>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76300" y="1263759"/>
            <a:ext cx="5943600" cy="5262979"/>
          </a:xfrm>
          <a:prstGeom prst="rect">
            <a:avLst/>
          </a:prstGeom>
        </p:spPr>
        <p:txBody>
          <a:bodyPr wrap="square">
            <a:spAutoFit/>
          </a:bodyPr>
          <a:lstStyle/>
          <a:p>
            <a:pPr indent="355600" algn="just"/>
            <a:r>
              <a:rPr lang="tg-Cyrl-TJ" sz="28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Сифат аз ду љињат – мафњуми иќтисодї ва њам технологї баррасї мешавад. Аз ин рў, сифат на танњо маљмўи хосиятњо, хусусиятњои мањсулот, молњо, хизматрасонињо, корњо, мењнат, балки ќобилияти онњо барои ќонеъ кардани талабот ва ниёзи одамон, роњи расидан ба  њадафи онњо дар асоси талаботњои стандартњо, шартномањо, дархостњои истеъмолкунандагон мебошад. </a:t>
            </a:r>
            <a:endParaRPr lang="ru-RU" sz="2800" dirty="0">
              <a:solidFill>
                <a:srgbClr val="00206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74" y="1238121"/>
            <a:ext cx="4619625" cy="4692162"/>
          </a:xfrm>
          <a:prstGeom prst="rect">
            <a:avLst/>
          </a:prstGeom>
        </p:spPr>
      </p:pic>
    </p:spTree>
    <p:extLst>
      <p:ext uri="{BB962C8B-B14F-4D97-AF65-F5344CB8AC3E}">
        <p14:creationId xmlns:p14="http://schemas.microsoft.com/office/powerpoint/2010/main" val="231024617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0315" y="666169"/>
            <a:ext cx="6522497" cy="4893647"/>
          </a:xfrm>
          <a:prstGeom prst="rect">
            <a:avLst/>
          </a:prstGeom>
        </p:spPr>
        <p:txBody>
          <a:bodyPr wrap="square">
            <a:spAutoFit/>
          </a:bodyPr>
          <a:lstStyle/>
          <a:p>
            <a:pPr indent="355600" algn="just">
              <a:spcAft>
                <a:spcPts val="0"/>
              </a:spcAft>
            </a:pP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Аз</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ин</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ҷ</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ост</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рушди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тисод</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мувофи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консепсияи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ор</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ва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дорию</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сифати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таъриф</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дода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мешавад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a:t>
            </a:r>
            <a:endParaRPr lang="ru-RU" sz="24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a:p>
            <a:pPr indent="355600" algn="just">
              <a:spcAft>
                <a:spcPts val="0"/>
              </a:spcAft>
            </a:pP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Мувофи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консепсияи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якум</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дор</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рушди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тисод</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гуфта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афзоиш</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и 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дории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ха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ҷ</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сулоти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милл</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ва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даромади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миллиро</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меноманд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Мувофи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кон</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сепсияи дуюм (ми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дорию</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сифат</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рушди 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тисод</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ӣ</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такмилди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қ</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дорию</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сифат</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и исте</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солот</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ва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зиёдшавии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ња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ҷ</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сулоти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ҷ</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амъияти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мебошад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он</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дар</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алли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масъалаи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дудияти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захира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о</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ва</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баланд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бардоштани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сат</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зиндаги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а</a:t>
            </a:r>
            <a:r>
              <a:rPr lang="tg-Cyrl-TJ" sz="2400" dirty="0">
                <a:solidFill>
                  <a:srgbClr val="002060"/>
                </a:solidFill>
                <a:effectLst/>
                <a:latin typeface="Cambria" panose="02040503050406030204" pitchFamily="18" charset="0"/>
                <a:ea typeface="Times New Roman" panose="02020603050405020304" pitchFamily="18" charset="0"/>
                <a:cs typeface="Cambria" panose="02040503050406030204" pitchFamily="18" charset="0"/>
              </a:rPr>
              <a:t>ҳ</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оли</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кумак</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Tj" panose="02020603050405020304" pitchFamily="18" charset="-52"/>
              </a:rPr>
              <a:t>мерасонад</a:t>
            </a:r>
            <a:r>
              <a:rPr lang="tg-Cyrl-TJ" sz="2400" dirty="0">
                <a:solidFill>
                  <a:srgbClr val="002060"/>
                </a:solidFill>
                <a:effectLst/>
                <a:latin typeface="Times New Roman Tj" panose="02020603050405020304" pitchFamily="18" charset="-52"/>
                <a:ea typeface="Times New Roman" panose="02020603050405020304" pitchFamily="18" charset="0"/>
                <a:cs typeface="Times New Roman" panose="02020603050405020304" pitchFamily="18" charset="0"/>
              </a:rPr>
              <a:t>. </a:t>
            </a:r>
            <a:endParaRPr lang="ru-RU" sz="24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974" y="1340872"/>
            <a:ext cx="3756025" cy="4695944"/>
          </a:xfrm>
          <a:prstGeom prst="rect">
            <a:avLst/>
          </a:prstGeom>
        </p:spPr>
      </p:pic>
    </p:spTree>
    <p:extLst>
      <p:ext uri="{BB962C8B-B14F-4D97-AF65-F5344CB8AC3E}">
        <p14:creationId xmlns:p14="http://schemas.microsoft.com/office/powerpoint/2010/main" val="3105416034"/>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58470" y="147918"/>
            <a:ext cx="8830236" cy="833717"/>
          </a:xfrm>
        </p:spPr>
        <p:txBody>
          <a:bodyPr>
            <a:normAutofit/>
          </a:bodyPr>
          <a:lstStyle/>
          <a:p>
            <a:r>
              <a:rPr lang="ru-RU" altLang="ru-RU" sz="3100" b="1" dirty="0">
                <a:solidFill>
                  <a:srgbClr val="0070C0"/>
                </a:solidFill>
                <a:effectLst>
                  <a:outerShdw blurRad="38100" dist="38100" dir="2700000" algn="tl">
                    <a:srgbClr val="000000">
                      <a:alpha val="43137"/>
                    </a:srgbClr>
                  </a:outerShdw>
                </a:effectLst>
                <a:latin typeface="+mn-lt"/>
                <a:cs typeface="Arial" panose="020B0604020202020204" pitchFamily="34" charset="0"/>
              </a:rPr>
              <a:t> </a:t>
            </a:r>
            <a:endParaRPr lang="ru-RU" sz="2800" b="1" dirty="0">
              <a:solidFill>
                <a:srgbClr val="0070C0"/>
              </a:solidFill>
              <a:effectLst>
                <a:outerShdw blurRad="38100" dist="38100" dir="2700000" algn="tl">
                  <a:srgbClr val="000000">
                    <a:alpha val="43137"/>
                  </a:srgbClr>
                </a:outerShdw>
              </a:effectLst>
              <a:latin typeface="+mn-lt"/>
            </a:endParaRPr>
          </a:p>
        </p:txBody>
      </p:sp>
      <p:sp>
        <p:nvSpPr>
          <p:cNvPr id="23" name="Rectangle 3"/>
          <p:cNvSpPr>
            <a:spLocks noGrp="1" noChangeArrowheads="1"/>
          </p:cNvSpPr>
          <p:nvPr>
            <p:ph type="subTitle" idx="1"/>
          </p:nvPr>
        </p:nvSpPr>
        <p:spPr>
          <a:xfrm>
            <a:off x="399495" y="718209"/>
            <a:ext cx="11407805" cy="5836024"/>
          </a:xfrm>
          <a:solidFill>
            <a:schemeClr val="accent5">
              <a:lumMod val="20000"/>
              <a:lumOff val="80000"/>
            </a:schemeClr>
          </a:solidFill>
          <a:ln>
            <a:solidFill>
              <a:srgbClr val="FF0000"/>
            </a:solidFill>
          </a:ln>
        </p:spPr>
        <p:txBody>
          <a:bodyPr>
            <a:normAutofit/>
          </a:bodyPr>
          <a:lstStyle/>
          <a:p>
            <a:pPr marL="0" indent="0" eaLnBrk="1" hangingPunct="1">
              <a:lnSpc>
                <a:spcPct val="90000"/>
              </a:lnSpc>
              <a:buFont typeface="Wingdings" panose="05000000000000000000" pitchFamily="2" charset="2"/>
              <a:buNone/>
              <a:defRPr/>
            </a:pPr>
            <a:endParaRPr lang="ru-RU" altLang="ru-RU" sz="2200" b="1" dirty="0">
              <a:latin typeface="Times New Roman Tj" panose="02020603050405020304" pitchFamily="18" charset="-52"/>
            </a:endParaRPr>
          </a:p>
          <a:p>
            <a:pPr lvl="0" algn="l" eaLnBrk="0" fontAlgn="base" hangingPunct="0">
              <a:lnSpc>
                <a:spcPct val="80000"/>
              </a:lnSpc>
              <a:spcBef>
                <a:spcPct val="20000"/>
              </a:spcBef>
              <a:spcAft>
                <a:spcPct val="0"/>
              </a:spcAft>
              <a:defRPr/>
            </a:pPr>
            <a:endParaRPr lang="ru-RU" altLang="ru-RU" sz="2200" dirty="0">
              <a:solidFill>
                <a:prstClr val="black"/>
              </a:solidFill>
              <a:cs typeface="Arial" panose="020B0604020202020204" pitchFamily="34" charset="0"/>
            </a:endParaRPr>
          </a:p>
          <a:p>
            <a:pPr marL="0" indent="0" eaLnBrk="1" hangingPunct="1">
              <a:lnSpc>
                <a:spcPct val="90000"/>
              </a:lnSpc>
              <a:buFont typeface="Wingdings" panose="05000000000000000000" pitchFamily="2" charset="2"/>
              <a:buNone/>
              <a:defRPr/>
            </a:pPr>
            <a:r>
              <a:rPr lang="ru-RU" altLang="ru-RU" sz="2200" dirty="0">
                <a:solidFill>
                  <a:srgbClr val="008000"/>
                </a:solidFill>
                <a:cs typeface="Arial" panose="020B0604020202020204" pitchFamily="34" charset="0"/>
              </a:rPr>
              <a:t> </a:t>
            </a:r>
            <a:r>
              <a:rPr lang="ru-RU" altLang="ru-RU" sz="2200" b="1" dirty="0">
                <a:solidFill>
                  <a:srgbClr val="FF0000"/>
                </a:solidFill>
                <a:effectLst>
                  <a:outerShdw blurRad="38100" dist="38100" dir="2700000" algn="tl">
                    <a:srgbClr val="000000">
                      <a:alpha val="43137"/>
                    </a:srgbClr>
                  </a:outerShdw>
                </a:effectLst>
                <a:cs typeface="Arial" panose="020B0604020202020204" pitchFamily="34" charset="0"/>
              </a:rPr>
              <a:t> </a:t>
            </a:r>
            <a:endParaRPr lang="ru-RU" altLang="ru-RU" sz="2200" dirty="0"/>
          </a:p>
        </p:txBody>
      </p:sp>
      <p:sp>
        <p:nvSpPr>
          <p:cNvPr id="19" name="Rectangle 2"/>
          <p:cNvSpPr txBox="1">
            <a:spLocks noChangeArrowheads="1"/>
          </p:cNvSpPr>
          <p:nvPr/>
        </p:nvSpPr>
        <p:spPr bwMode="auto">
          <a:xfrm>
            <a:off x="1573866" y="160179"/>
            <a:ext cx="8861612" cy="7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ru-RU" altLang="ru-RU" sz="2400" b="1" dirty="0">
                <a:effectLst>
                  <a:outerShdw blurRad="38100" dist="38100" dir="2700000" algn="tl">
                    <a:srgbClr val="000000">
                      <a:alpha val="43137"/>
                    </a:srgbClr>
                  </a:outerShdw>
                </a:effectLst>
                <a:latin typeface="Times New Roman Tj" panose="02020603050405020304" pitchFamily="18" charset="-52"/>
              </a:rPr>
              <a:t>МОҲИЯТИ РАВАНДИ БАНАҚШАГИРИИ СТРАТЕГ</a:t>
            </a:r>
            <a:r>
              <a:rPr lang="tg-Cyrl-TJ" altLang="ru-RU" sz="2400" b="1" dirty="0">
                <a:effectLst>
                  <a:outerShdw blurRad="38100" dist="38100" dir="2700000" algn="tl">
                    <a:srgbClr val="000000">
                      <a:alpha val="43137"/>
                    </a:srgbClr>
                  </a:outerShdw>
                </a:effectLst>
                <a:latin typeface="Times New Roman Tj" panose="02020603050405020304" pitchFamily="18" charset="-52"/>
              </a:rPr>
              <a:t>Ӣ</a:t>
            </a:r>
            <a:endParaRPr lang="en-US" altLang="ru-RU" sz="2400" b="1" dirty="0">
              <a:effectLst>
                <a:outerShdw blurRad="38100" dist="38100" dir="2700000" algn="tl">
                  <a:srgbClr val="000000">
                    <a:alpha val="43137"/>
                  </a:srgbClr>
                </a:outerShdw>
              </a:effectLst>
              <a:latin typeface="+mn-lt"/>
            </a:endParaRPr>
          </a:p>
        </p:txBody>
      </p:sp>
      <p:graphicFrame>
        <p:nvGraphicFramePr>
          <p:cNvPr id="14" name="Таблица 13"/>
          <p:cNvGraphicFramePr>
            <a:graphicFrameLocks noGrp="1"/>
          </p:cNvGraphicFramePr>
          <p:nvPr/>
        </p:nvGraphicFramePr>
        <p:xfrm>
          <a:off x="1701642" y="1430124"/>
          <a:ext cx="1579439" cy="4207195"/>
        </p:xfrm>
        <a:graphic>
          <a:graphicData uri="http://schemas.openxmlformats.org/drawingml/2006/table">
            <a:tbl>
              <a:tblPr/>
              <a:tblGrid>
                <a:gridCol w="1579439">
                  <a:extLst>
                    <a:ext uri="{9D8B030D-6E8A-4147-A177-3AD203B41FA5}">
                      <a16:colId xmlns="" xmlns:a16="http://schemas.microsoft.com/office/drawing/2014/main" val="20000"/>
                    </a:ext>
                  </a:extLst>
                </a:gridCol>
              </a:tblGrid>
              <a:tr h="995613">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ru-RU" sz="1400" b="0" i="0" u="none" strike="noStrike" cap="none" normalizeH="0" baseline="0" dirty="0">
                        <a:ln>
                          <a:noFill/>
                        </a:ln>
                        <a:solidFill>
                          <a:schemeClr val="tx1"/>
                        </a:solidFill>
                        <a:effectLst/>
                        <a:latin typeface="Times New Roman Tj" panose="02020603050405020304" pitchFamily="18" charset="-52"/>
                        <a:cs typeface="Times New Roman"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400" b="1"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Tj" panose="02020603050405020304" pitchFamily="18" charset="-52"/>
                          <a:cs typeface="Times New Roman" pitchFamily="18" charset="0"/>
                        </a:rPr>
                        <a:t>Пагоҳ</a:t>
                      </a:r>
                      <a:endPar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2519992">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ru-RU" sz="1400" b="0" i="0" u="none" strike="noStrike" cap="none" normalizeH="0" baseline="0" dirty="0">
                        <a:ln>
                          <a:noFill/>
                        </a:ln>
                        <a:solidFill>
                          <a:schemeClr val="tx1"/>
                        </a:solidFill>
                        <a:effectLst/>
                        <a:latin typeface="Times New Roman Tj" panose="02020603050405020304" pitchFamily="18" charset="-52"/>
                        <a:cs typeface="Times New Roman"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Субъектҳои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раванди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рушд</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69159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400" b="1" i="0" u="none" strike="noStrike" cap="none" normalizeH="0" baseline="0" dirty="0" err="1">
                          <a:ln>
                            <a:noFill/>
                          </a:ln>
                          <a:solidFill>
                            <a:schemeClr val="tx1"/>
                          </a:solidFill>
                          <a:effectLst>
                            <a:outerShdw blurRad="38100" dist="38100" dir="2700000" algn="tl">
                              <a:srgbClr val="000000">
                                <a:alpha val="43137"/>
                              </a:srgbClr>
                            </a:outerShdw>
                          </a:effectLst>
                          <a:latin typeface="Times New Roman Tj" panose="02020603050405020304" pitchFamily="18" charset="-52"/>
                          <a:cs typeface="Times New Roman" pitchFamily="18" charset="0"/>
                        </a:rPr>
                        <a:t>Имрӯз</a:t>
                      </a:r>
                      <a:endParaRPr kumimoji="0" lang="en-US" sz="2400" b="1" i="0" u="none" strike="noStrike" cap="none" normalizeH="0" baseline="0" dirty="0">
                        <a:ln>
                          <a:noFill/>
                        </a:ln>
                        <a:solidFill>
                          <a:schemeClr val="tx1"/>
                        </a:solidFill>
                        <a:effectLst>
                          <a:outerShdw blurRad="38100" dist="38100" dir="2700000" algn="tl">
                            <a:srgbClr val="000000">
                              <a:alpha val="43137"/>
                            </a:srgbClr>
                          </a:outerShdw>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20" name="Line 67"/>
          <p:cNvSpPr>
            <a:spLocks noChangeShapeType="1"/>
          </p:cNvSpPr>
          <p:nvPr/>
        </p:nvSpPr>
        <p:spPr bwMode="auto">
          <a:xfrm flipH="1" flipV="1">
            <a:off x="2467992" y="3745939"/>
            <a:ext cx="5154" cy="103893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21" name="Group 52"/>
          <p:cNvGraphicFramePr>
            <a:graphicFrameLocks noGrp="1"/>
          </p:cNvGraphicFramePr>
          <p:nvPr/>
        </p:nvGraphicFramePr>
        <p:xfrm>
          <a:off x="3496235" y="1439671"/>
          <a:ext cx="1882589" cy="4443412"/>
        </p:xfrm>
        <a:graphic>
          <a:graphicData uri="http://schemas.openxmlformats.org/drawingml/2006/table">
            <a:tbl>
              <a:tblPr/>
              <a:tblGrid>
                <a:gridCol w="1882589">
                  <a:extLst>
                    <a:ext uri="{9D8B030D-6E8A-4147-A177-3AD203B41FA5}">
                      <a16:colId xmlns="" xmlns:a16="http://schemas.microsoft.com/office/drawing/2014/main" val="20000"/>
                    </a:ext>
                  </a:extLst>
                </a:gridCol>
              </a:tblGrid>
              <a:tr h="468313">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Мав</a:t>
                      </a:r>
                      <a:r>
                        <a:rPr kumimoji="0" lang="tg-Cyrl-TJ"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ҷ</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уд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набудани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биниш</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2124074">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dirty="0">
                        <a:ln>
                          <a:noFill/>
                        </a:ln>
                        <a:solidFill>
                          <a:schemeClr val="tx1"/>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40493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Соҳае</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ки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биниши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модели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рушди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худро</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надорад</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22" name="Line 68"/>
          <p:cNvSpPr>
            <a:spLocks noChangeShapeType="1"/>
          </p:cNvSpPr>
          <p:nvPr/>
        </p:nvSpPr>
        <p:spPr bwMode="auto">
          <a:xfrm>
            <a:off x="4055524" y="2880774"/>
            <a:ext cx="133525"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4" name="Line 74"/>
          <p:cNvSpPr>
            <a:spLocks noChangeShapeType="1"/>
          </p:cNvSpPr>
          <p:nvPr/>
        </p:nvSpPr>
        <p:spPr bwMode="auto">
          <a:xfrm>
            <a:off x="4356628" y="3005988"/>
            <a:ext cx="346441" cy="11271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5" name="Line 73"/>
          <p:cNvSpPr>
            <a:spLocks noChangeShapeType="1"/>
          </p:cNvSpPr>
          <p:nvPr/>
        </p:nvSpPr>
        <p:spPr bwMode="auto">
          <a:xfrm flipV="1">
            <a:off x="4174415" y="3005988"/>
            <a:ext cx="126307"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6" name="Line 72"/>
          <p:cNvSpPr>
            <a:spLocks noChangeShapeType="1"/>
          </p:cNvSpPr>
          <p:nvPr/>
        </p:nvSpPr>
        <p:spPr bwMode="auto">
          <a:xfrm flipH="1">
            <a:off x="3955472" y="3397158"/>
            <a:ext cx="259830"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7" name="Line 71"/>
          <p:cNvSpPr>
            <a:spLocks noChangeShapeType="1"/>
          </p:cNvSpPr>
          <p:nvPr/>
        </p:nvSpPr>
        <p:spPr bwMode="auto">
          <a:xfrm flipH="1">
            <a:off x="4348668" y="3201895"/>
            <a:ext cx="3608" cy="22701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8" name="Line 70"/>
          <p:cNvSpPr>
            <a:spLocks noChangeShapeType="1"/>
          </p:cNvSpPr>
          <p:nvPr/>
        </p:nvSpPr>
        <p:spPr bwMode="auto">
          <a:xfrm flipV="1">
            <a:off x="4449825" y="3397156"/>
            <a:ext cx="119089" cy="2301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9" name="Line 69"/>
          <p:cNvSpPr>
            <a:spLocks noChangeShapeType="1"/>
          </p:cNvSpPr>
          <p:nvPr/>
        </p:nvSpPr>
        <p:spPr bwMode="auto">
          <a:xfrm flipH="1" flipV="1">
            <a:off x="4416555" y="3201893"/>
            <a:ext cx="256222" cy="11271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 name="Line 75"/>
          <p:cNvSpPr>
            <a:spLocks noChangeShapeType="1"/>
          </p:cNvSpPr>
          <p:nvPr/>
        </p:nvSpPr>
        <p:spPr bwMode="auto">
          <a:xfrm flipH="1" flipV="1">
            <a:off x="4230652" y="2879185"/>
            <a:ext cx="389747" cy="15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33" name="Group 65"/>
          <p:cNvGraphicFramePr>
            <a:graphicFrameLocks noGrp="1"/>
          </p:cNvGraphicFramePr>
          <p:nvPr/>
        </p:nvGraphicFramePr>
        <p:xfrm>
          <a:off x="5716244" y="1430125"/>
          <a:ext cx="1871662" cy="4478338"/>
        </p:xfrm>
        <a:graphic>
          <a:graphicData uri="http://schemas.openxmlformats.org/drawingml/2006/table">
            <a:tbl>
              <a:tblPr/>
              <a:tblGrid>
                <a:gridCol w="1871662">
                  <a:extLst>
                    <a:ext uri="{9D8B030D-6E8A-4147-A177-3AD203B41FA5}">
                      <a16:colId xmlns="" xmlns:a16="http://schemas.microsoft.com/office/drawing/2014/main" val="20000"/>
                    </a:ext>
                  </a:extLst>
                </a:gridCol>
              </a:tblGrid>
              <a:tr h="80803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Биниш</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аз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ҷониби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сарварон</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ё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гуруҳи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сарварон</a:t>
                      </a:r>
                      <a:endParaRPr kumimoji="0" lang="en-US" sz="16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178435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en-US" sz="1600" b="0" i="0" u="none" strike="noStrike" cap="none" normalizeH="0" baseline="0" dirty="0">
                          <a:ln>
                            <a:noFill/>
                          </a:ln>
                          <a:solidFill>
                            <a:schemeClr val="tx1"/>
                          </a:solidFill>
                          <a:effectLst/>
                          <a:latin typeface="Times New Roman" pitchFamily="18" charset="0"/>
                        </a:rPr>
                        <a:t/>
                      </a:r>
                      <a:br>
                        <a:rPr kumimoji="0" lang="en-US" sz="1600" b="0" i="0" u="none" strike="noStrike" cap="none" normalizeH="0" baseline="0" dirty="0">
                          <a:ln>
                            <a:noFill/>
                          </a:ln>
                          <a:solidFill>
                            <a:schemeClr val="tx1"/>
                          </a:solidFill>
                          <a:effectLst/>
                          <a:latin typeface="Times New Roman" pitchFamily="18" charset="0"/>
                        </a:rPr>
                      </a:br>
                      <a:endParaRPr kumimoji="0" lang="en-US" sz="1600" b="0" i="0" u="none" strike="noStrike" cap="none" normalizeH="0" baseline="0" dirty="0">
                        <a:ln>
                          <a:noFill/>
                        </a:ln>
                        <a:solidFill>
                          <a:schemeClr val="tx1"/>
                        </a:solidFill>
                        <a:effectLst/>
                        <a:latin typeface="Times New Roman" pitchFamily="18"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88595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pP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Соҳае</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ки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нисбат</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ба модели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рушди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пешниҳоднамудаи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сарвар</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мавқеи</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худро</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муайян</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16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накардааст</a:t>
                      </a:r>
                      <a:r>
                        <a:rPr kumimoji="0" lang="ru-RU" sz="16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endParaRPr kumimoji="0" lang="en-US" sz="16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34" name="AutoShape 84"/>
          <p:cNvSpPr>
            <a:spLocks noChangeArrowheads="1"/>
          </p:cNvSpPr>
          <p:nvPr/>
        </p:nvSpPr>
        <p:spPr bwMode="auto">
          <a:xfrm>
            <a:off x="6004672" y="2380129"/>
            <a:ext cx="1368425" cy="1667436"/>
          </a:xfrm>
          <a:prstGeom prst="upArrow">
            <a:avLst>
              <a:gd name="adj1" fmla="val 50000"/>
              <a:gd name="adj2" fmla="val 25000"/>
            </a:avLst>
          </a:prstGeom>
          <a:solidFill>
            <a:schemeClr val="accent5">
              <a:lumMod val="20000"/>
              <a:lumOff val="80000"/>
            </a:schemeClr>
          </a:solidFill>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lstStyle/>
          <a:p>
            <a:pPr eaLnBrk="1" hangingPunct="1">
              <a:defRPr/>
            </a:pPr>
            <a:endParaRPr lang="en-US" sz="1800" b="0"/>
          </a:p>
        </p:txBody>
      </p:sp>
      <p:sp>
        <p:nvSpPr>
          <p:cNvPr id="35" name="Line 82"/>
          <p:cNvSpPr>
            <a:spLocks noChangeShapeType="1"/>
          </p:cNvSpPr>
          <p:nvPr/>
        </p:nvSpPr>
        <p:spPr bwMode="auto">
          <a:xfrm flipV="1">
            <a:off x="6539660" y="3517340"/>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 name="Line 76"/>
          <p:cNvSpPr>
            <a:spLocks noChangeShapeType="1"/>
          </p:cNvSpPr>
          <p:nvPr/>
        </p:nvSpPr>
        <p:spPr bwMode="auto">
          <a:xfrm flipV="1">
            <a:off x="6423772" y="3230003"/>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7" name="Line 77"/>
          <p:cNvSpPr>
            <a:spLocks noChangeShapeType="1"/>
          </p:cNvSpPr>
          <p:nvPr/>
        </p:nvSpPr>
        <p:spPr bwMode="auto">
          <a:xfrm>
            <a:off x="6436472" y="3014103"/>
            <a:ext cx="231775"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 name="Line 80"/>
          <p:cNvSpPr>
            <a:spLocks noChangeShapeType="1"/>
          </p:cNvSpPr>
          <p:nvPr/>
        </p:nvSpPr>
        <p:spPr bwMode="auto">
          <a:xfrm>
            <a:off x="6873035" y="3403040"/>
            <a:ext cx="4762"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 name="Line 79"/>
          <p:cNvSpPr>
            <a:spLocks noChangeShapeType="1"/>
          </p:cNvSpPr>
          <p:nvPr/>
        </p:nvSpPr>
        <p:spPr bwMode="auto">
          <a:xfrm flipH="1" flipV="1">
            <a:off x="6652372" y="3230003"/>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 name="Line 78"/>
          <p:cNvSpPr>
            <a:spLocks noChangeShapeType="1"/>
          </p:cNvSpPr>
          <p:nvPr/>
        </p:nvSpPr>
        <p:spPr bwMode="auto">
          <a:xfrm>
            <a:off x="6534897" y="3460190"/>
            <a:ext cx="304800" cy="11271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1" name="Line 81"/>
          <p:cNvSpPr>
            <a:spLocks noChangeShapeType="1"/>
          </p:cNvSpPr>
          <p:nvPr/>
        </p:nvSpPr>
        <p:spPr bwMode="auto">
          <a:xfrm flipH="1" flipV="1">
            <a:off x="6795247" y="3085540"/>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42" name="Group 73"/>
          <p:cNvGraphicFramePr>
            <a:graphicFrameLocks noGrp="1"/>
          </p:cNvGraphicFramePr>
          <p:nvPr/>
        </p:nvGraphicFramePr>
        <p:xfrm>
          <a:off x="8130738" y="1451229"/>
          <a:ext cx="1800225" cy="4725988"/>
        </p:xfrm>
        <a:graphic>
          <a:graphicData uri="http://schemas.openxmlformats.org/drawingml/2006/table">
            <a:tbl>
              <a:tblPr/>
              <a:tblGrid>
                <a:gridCol w="1800225">
                  <a:extLst>
                    <a:ext uri="{9D8B030D-6E8A-4147-A177-3AD203B41FA5}">
                      <a16:colId xmlns="" xmlns:a16="http://schemas.microsoft.com/office/drawing/2014/main" val="20000"/>
                    </a:ext>
                  </a:extLst>
                </a:gridCol>
              </a:tblGrid>
              <a:tr h="909638">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Биниши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якҷоя</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бо</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соҳа</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r h="168275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endParaRPr kumimoji="0" lang="en-US" sz="1400" b="0" i="0" u="none" strike="noStrike" cap="none" normalizeH="0" baseline="0" dirty="0">
                        <a:ln>
                          <a:noFill/>
                        </a:ln>
                        <a:solidFill>
                          <a:schemeClr val="tx1"/>
                        </a:solidFill>
                        <a:effectLst/>
                        <a:latin typeface="Arial"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1"/>
                  </a:ext>
                </a:extLst>
              </a:tr>
              <a:tr h="1365250">
                <a:tc>
                  <a:txBody>
                    <a:bodyPr/>
                    <a:lstStyle/>
                    <a:p>
                      <a:pPr marL="0" marR="0" lvl="0" indent="0" algn="ctr" defTabSz="914400" rtl="0" eaLnBrk="1" fontAlgn="base" latinLnBrk="0" hangingPunct="1">
                        <a:lnSpc>
                          <a:spcPct val="100000"/>
                        </a:lnSpc>
                        <a:spcBef>
                          <a:spcPct val="0"/>
                        </a:spcBef>
                        <a:spcAft>
                          <a:spcPts val="600"/>
                        </a:spcAft>
                        <a:buClrTx/>
                        <a:buSzTx/>
                        <a:buFontTx/>
                        <a:buNone/>
                        <a:tabLst/>
                      </a:pP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Соҳае</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ки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мавкеи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худро</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нисбат</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ба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биниши</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модели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рушд</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муайян</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r>
                        <a:rPr kumimoji="0" lang="ru-RU" sz="2000" b="0" i="0" u="none" strike="noStrike" cap="none" normalizeH="0" baseline="0" dirty="0" err="1">
                          <a:ln>
                            <a:noFill/>
                          </a:ln>
                          <a:solidFill>
                            <a:schemeClr val="tx1"/>
                          </a:solidFill>
                          <a:effectLst/>
                          <a:latin typeface="Times New Roman Tj" panose="02020603050405020304" pitchFamily="18" charset="-52"/>
                          <a:cs typeface="Times New Roman" pitchFamily="18" charset="0"/>
                        </a:rPr>
                        <a:t>намудааст</a:t>
                      </a:r>
                      <a:r>
                        <a:rPr kumimoji="0" lang="ru-RU" sz="2000" b="0" i="0" u="none" strike="noStrike" cap="none" normalizeH="0" baseline="0" dirty="0">
                          <a:ln>
                            <a:noFill/>
                          </a:ln>
                          <a:solidFill>
                            <a:schemeClr val="tx1"/>
                          </a:solidFill>
                          <a:effectLst/>
                          <a:latin typeface="Times New Roman Tj" panose="02020603050405020304" pitchFamily="18" charset="-52"/>
                          <a:cs typeface="Times New Roman" pitchFamily="18" charset="0"/>
                        </a:rPr>
                        <a:t>     </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43" name="AutoShape 94"/>
          <p:cNvSpPr>
            <a:spLocks noChangeArrowheads="1"/>
          </p:cNvSpPr>
          <p:nvPr/>
        </p:nvSpPr>
        <p:spPr bwMode="auto">
          <a:xfrm>
            <a:off x="8203266" y="2393576"/>
            <a:ext cx="1370013" cy="1627095"/>
          </a:xfrm>
          <a:prstGeom prst="upArrow">
            <a:avLst>
              <a:gd name="adj1" fmla="val 47472"/>
              <a:gd name="adj2" fmla="val 25032"/>
            </a:avLst>
          </a:prstGeom>
          <a:solidFill>
            <a:schemeClr val="accent5">
              <a:lumMod val="20000"/>
              <a:lumOff val="80000"/>
            </a:schemeClr>
          </a:solidFill>
          <a:ln>
            <a:solidFill>
              <a:srgbClr val="FF0000"/>
            </a:solidFill>
            <a:headEnd/>
            <a:tailEnd/>
          </a:ln>
        </p:spPr>
        <p:style>
          <a:lnRef idx="2">
            <a:schemeClr val="accent3"/>
          </a:lnRef>
          <a:fillRef idx="1">
            <a:schemeClr val="lt1"/>
          </a:fillRef>
          <a:effectRef idx="0">
            <a:schemeClr val="accent3"/>
          </a:effectRef>
          <a:fontRef idx="minor">
            <a:schemeClr val="dk1"/>
          </a:fontRef>
        </p:style>
        <p:txBody>
          <a:bodyPr/>
          <a:lstStyle/>
          <a:p>
            <a:pPr eaLnBrk="1" hangingPunct="1">
              <a:defRPr/>
            </a:pPr>
            <a:endParaRPr lang="en-US" sz="1800" b="0"/>
          </a:p>
        </p:txBody>
      </p:sp>
      <p:sp>
        <p:nvSpPr>
          <p:cNvPr id="44" name="Line 92"/>
          <p:cNvSpPr>
            <a:spLocks noChangeShapeType="1"/>
          </p:cNvSpPr>
          <p:nvPr/>
        </p:nvSpPr>
        <p:spPr bwMode="auto">
          <a:xfrm flipV="1">
            <a:off x="8655704" y="3362232"/>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5" name="Line 93"/>
          <p:cNvSpPr>
            <a:spLocks noChangeShapeType="1"/>
          </p:cNvSpPr>
          <p:nvPr/>
        </p:nvSpPr>
        <p:spPr bwMode="auto">
          <a:xfrm flipH="1" flipV="1">
            <a:off x="8770004" y="3587657"/>
            <a:ext cx="112712" cy="23177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6" name="Line 91"/>
          <p:cNvSpPr>
            <a:spLocks noChangeShapeType="1"/>
          </p:cNvSpPr>
          <p:nvPr/>
        </p:nvSpPr>
        <p:spPr bwMode="auto">
          <a:xfrm flipH="1" flipV="1">
            <a:off x="8876366" y="3578132"/>
            <a:ext cx="635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7" name="Line 87"/>
          <p:cNvSpPr>
            <a:spLocks noChangeShapeType="1"/>
          </p:cNvSpPr>
          <p:nvPr/>
        </p:nvSpPr>
        <p:spPr bwMode="auto">
          <a:xfrm flipV="1">
            <a:off x="8654116" y="2797082"/>
            <a:ext cx="11430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8" name="Line 90"/>
          <p:cNvSpPr>
            <a:spLocks noChangeShapeType="1"/>
          </p:cNvSpPr>
          <p:nvPr/>
        </p:nvSpPr>
        <p:spPr bwMode="auto">
          <a:xfrm flipV="1">
            <a:off x="8650941" y="3114582"/>
            <a:ext cx="117475" cy="2301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9" name="Line 89"/>
          <p:cNvSpPr>
            <a:spLocks noChangeShapeType="1"/>
          </p:cNvSpPr>
          <p:nvPr/>
        </p:nvSpPr>
        <p:spPr bwMode="auto">
          <a:xfrm flipH="1" flipV="1">
            <a:off x="8876366" y="3116169"/>
            <a:ext cx="6350"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0" name="Line 85"/>
          <p:cNvSpPr>
            <a:spLocks noChangeShapeType="1"/>
          </p:cNvSpPr>
          <p:nvPr/>
        </p:nvSpPr>
        <p:spPr bwMode="auto">
          <a:xfrm flipH="1" flipV="1">
            <a:off x="8850966" y="2892332"/>
            <a:ext cx="214313" cy="228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51" name="Line 86"/>
          <p:cNvSpPr>
            <a:spLocks noChangeShapeType="1"/>
          </p:cNvSpPr>
          <p:nvPr/>
        </p:nvSpPr>
        <p:spPr bwMode="auto">
          <a:xfrm flipH="1" flipV="1">
            <a:off x="8965266" y="2663732"/>
            <a:ext cx="111125" cy="23018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Tree>
    <p:extLst>
      <p:ext uri="{BB962C8B-B14F-4D97-AF65-F5344CB8AC3E}">
        <p14:creationId xmlns:p14="http://schemas.microsoft.com/office/powerpoint/2010/main" val="682011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172" y="200296"/>
            <a:ext cx="5907622" cy="5816977"/>
          </a:xfrm>
          <a:prstGeom prst="rect">
            <a:avLst/>
          </a:prstGeom>
        </p:spPr>
        <p:txBody>
          <a:bodyPr wrap="square">
            <a:spAutoFit/>
          </a:bodyPr>
          <a:lstStyle/>
          <a:p>
            <a:pPr algn="just"/>
            <a:r>
              <a:rPr lang="ru-RU" sz="3200" dirty="0" err="1" smtClean="0">
                <a:latin typeface="Times New Roman Tj" panose="02020603050405020304" pitchFamily="18" charset="-52"/>
              </a:rPr>
              <a:t>Ҳукумати</a:t>
            </a:r>
            <a:r>
              <a:rPr lang="ru-RU" sz="3200" dirty="0" smtClean="0">
                <a:latin typeface="Times New Roman Tj" panose="02020603050405020304" pitchFamily="18" charset="-52"/>
              </a:rPr>
              <a:t> </a:t>
            </a:r>
            <a:r>
              <a:rPr lang="ru-RU" sz="3200" dirty="0" err="1">
                <a:latin typeface="Times New Roman Tj" panose="02020603050405020304" pitchFamily="18" charset="-52"/>
              </a:rPr>
              <a:t>мамлакат</a:t>
            </a:r>
            <a:r>
              <a:rPr lang="ru-RU" sz="3200" dirty="0">
                <a:latin typeface="Times New Roman Tj" panose="02020603050405020304" pitchFamily="18" charset="-52"/>
              </a:rPr>
              <a:t> </a:t>
            </a:r>
            <a:r>
              <a:rPr lang="ru-RU" sz="3200" dirty="0" err="1">
                <a:latin typeface="Times New Roman Tj" panose="02020603050405020304" pitchFamily="18" charset="-52"/>
              </a:rPr>
              <a:t>бо</a:t>
            </a:r>
            <a:r>
              <a:rPr lang="ru-RU" sz="3200" dirty="0">
                <a:latin typeface="Times New Roman Tj" panose="02020603050405020304" pitchFamily="18" charset="-52"/>
              </a:rPr>
              <a:t> </a:t>
            </a:r>
            <a:r>
              <a:rPr lang="ru-RU" sz="3200" dirty="0" err="1">
                <a:latin typeface="Times New Roman Tj" panose="02020603050405020304" pitchFamily="18" charset="-52"/>
              </a:rPr>
              <a:t>дарназардошти</a:t>
            </a:r>
            <a:r>
              <a:rPr lang="ru-RU" sz="3200" dirty="0">
                <a:latin typeface="Times New Roman Tj" panose="02020603050405020304" pitchFamily="18" charset="-52"/>
              </a:rPr>
              <a:t> </a:t>
            </a:r>
            <a:r>
              <a:rPr lang="ru-RU" sz="3200" dirty="0" err="1">
                <a:latin typeface="Times New Roman Tj" panose="02020603050405020304" pitchFamily="18" charset="-52"/>
              </a:rPr>
              <a:t>тағйирёбии</a:t>
            </a:r>
            <a:r>
              <a:rPr lang="ru-RU" sz="3200" dirty="0">
                <a:latin typeface="Times New Roman Tj" panose="02020603050405020304" pitchFamily="18" charset="-52"/>
              </a:rPr>
              <a:t> </a:t>
            </a:r>
            <a:r>
              <a:rPr lang="ru-RU" sz="3200" dirty="0" err="1">
                <a:latin typeface="Times New Roman Tj" panose="02020603050405020304" pitchFamily="18" charset="-52"/>
              </a:rPr>
              <a:t>глобалии</a:t>
            </a:r>
            <a:r>
              <a:rPr lang="ru-RU" sz="3200" dirty="0">
                <a:latin typeface="Times New Roman Tj" panose="02020603050405020304" pitchFamily="18" charset="-52"/>
              </a:rPr>
              <a:t> </a:t>
            </a:r>
            <a:r>
              <a:rPr lang="ru-RU" sz="3200" dirty="0" err="1">
                <a:latin typeface="Times New Roman Tj" panose="02020603050405020304" pitchFamily="18" charset="-52"/>
              </a:rPr>
              <a:t>иқлим</a:t>
            </a:r>
            <a:r>
              <a:rPr lang="ru-RU" sz="3200" dirty="0">
                <a:latin typeface="Times New Roman Tj" panose="02020603050405020304" pitchFamily="18" charset="-52"/>
              </a:rPr>
              <a:t> </a:t>
            </a:r>
            <a:r>
              <a:rPr lang="ru-RU" sz="3200" dirty="0" err="1">
                <a:latin typeface="Times New Roman Tj" panose="02020603050405020304" pitchFamily="18" charset="-52"/>
              </a:rPr>
              <a:t>ва</a:t>
            </a:r>
            <a:r>
              <a:rPr lang="ru-RU" sz="3200" dirty="0">
                <a:latin typeface="Times New Roman Tj" panose="02020603050405020304" pitchFamily="18" charset="-52"/>
              </a:rPr>
              <a:t> </a:t>
            </a:r>
            <a:r>
              <a:rPr lang="ru-RU" sz="3200" dirty="0" err="1">
                <a:latin typeface="Times New Roman Tj" panose="02020603050405020304" pitchFamily="18" charset="-52"/>
              </a:rPr>
              <a:t>зарурати</a:t>
            </a:r>
            <a:r>
              <a:rPr lang="ru-RU" sz="3200" dirty="0">
                <a:latin typeface="Times New Roman Tj" panose="02020603050405020304" pitchFamily="18" charset="-52"/>
              </a:rPr>
              <a:t> </a:t>
            </a:r>
            <a:r>
              <a:rPr lang="ru-RU" sz="3200" dirty="0" err="1">
                <a:latin typeface="Times New Roman Tj" panose="02020603050405020304" pitchFamily="18" charset="-52"/>
              </a:rPr>
              <a:t>рушди</a:t>
            </a:r>
            <a:r>
              <a:rPr lang="ru-RU" sz="3200" dirty="0">
                <a:latin typeface="Times New Roman Tj" panose="02020603050405020304" pitchFamily="18" charset="-52"/>
              </a:rPr>
              <a:t> </a:t>
            </a:r>
            <a:r>
              <a:rPr lang="ru-RU" sz="3200" dirty="0" err="1">
                <a:latin typeface="Times New Roman Tj" panose="02020603050405020304" pitchFamily="18" charset="-52"/>
              </a:rPr>
              <a:t>энергетикаи</a:t>
            </a:r>
            <a:r>
              <a:rPr lang="ru-RU" sz="3200" dirty="0">
                <a:latin typeface="Times New Roman Tj" panose="02020603050405020304" pitchFamily="18" charset="-52"/>
              </a:rPr>
              <a:t> «</a:t>
            </a:r>
            <a:r>
              <a:rPr lang="ru-RU" sz="3200" dirty="0" err="1">
                <a:latin typeface="Times New Roman Tj" panose="02020603050405020304" pitchFamily="18" charset="-52"/>
              </a:rPr>
              <a:t>сабз</a:t>
            </a:r>
            <a:r>
              <a:rPr lang="ru-RU" sz="3200" dirty="0">
                <a:latin typeface="Times New Roman Tj" panose="02020603050405020304" pitchFamily="18" charset="-52"/>
              </a:rPr>
              <a:t>» </a:t>
            </a:r>
            <a:r>
              <a:rPr lang="ru-RU" sz="3200" dirty="0" err="1">
                <a:latin typeface="Times New Roman Tj" panose="02020603050405020304" pitchFamily="18" charset="-52"/>
              </a:rPr>
              <a:t>бояд</a:t>
            </a:r>
            <a:r>
              <a:rPr lang="ru-RU" sz="3200" dirty="0">
                <a:latin typeface="Times New Roman Tj" panose="02020603050405020304" pitchFamily="18" charset="-52"/>
              </a:rPr>
              <a:t> то </a:t>
            </a:r>
            <a:r>
              <a:rPr lang="ru-RU" sz="3200" dirty="0" err="1">
                <a:latin typeface="Times New Roman Tj" panose="02020603050405020304" pitchFamily="18" charset="-52"/>
              </a:rPr>
              <a:t>охири</a:t>
            </a:r>
            <a:r>
              <a:rPr lang="ru-RU" sz="3200" dirty="0">
                <a:latin typeface="Times New Roman Tj" panose="02020603050405020304" pitchFamily="18" charset="-52"/>
              </a:rPr>
              <a:t> соли 2022 </a:t>
            </a:r>
            <a:r>
              <a:rPr lang="ru-RU" sz="3200" dirty="0" err="1">
                <a:latin typeface="Times New Roman Tj" panose="02020603050405020304" pitchFamily="18" charset="-52"/>
              </a:rPr>
              <a:t>Стратегияи</a:t>
            </a:r>
            <a:r>
              <a:rPr lang="ru-RU" sz="3200" dirty="0">
                <a:latin typeface="Times New Roman Tj" panose="02020603050405020304" pitchFamily="18" charset="-52"/>
              </a:rPr>
              <a:t> </a:t>
            </a:r>
            <a:r>
              <a:rPr lang="ru-RU" sz="3200" dirty="0" err="1">
                <a:latin typeface="Times New Roman Tj" panose="02020603050405020304" pitchFamily="18" charset="-52"/>
              </a:rPr>
              <a:t>рушди</a:t>
            </a:r>
            <a:r>
              <a:rPr lang="ru-RU" sz="3200" dirty="0">
                <a:latin typeface="Times New Roman Tj" panose="02020603050405020304" pitchFamily="18" charset="-52"/>
              </a:rPr>
              <a:t> «</a:t>
            </a:r>
            <a:r>
              <a:rPr lang="ru-RU" sz="3200" dirty="0" err="1">
                <a:latin typeface="Times New Roman Tj" panose="02020603050405020304" pitchFamily="18" charset="-52"/>
              </a:rPr>
              <a:t>иқтисоди</a:t>
            </a:r>
            <a:r>
              <a:rPr lang="ru-RU" sz="3200" dirty="0">
                <a:latin typeface="Times New Roman Tj" panose="02020603050405020304" pitchFamily="18" charset="-52"/>
              </a:rPr>
              <a:t> </a:t>
            </a:r>
            <a:r>
              <a:rPr lang="ru-RU" sz="3200" dirty="0" err="1">
                <a:latin typeface="Times New Roman Tj" panose="02020603050405020304" pitchFamily="18" charset="-52"/>
              </a:rPr>
              <a:t>сабз</a:t>
            </a:r>
            <a:r>
              <a:rPr lang="ru-RU" sz="3200" dirty="0">
                <a:latin typeface="Times New Roman Tj" panose="02020603050405020304" pitchFamily="18" charset="-52"/>
              </a:rPr>
              <a:t>» дар </a:t>
            </a:r>
            <a:r>
              <a:rPr lang="ru-RU" sz="3200" dirty="0" err="1">
                <a:latin typeface="Times New Roman Tj" panose="02020603050405020304" pitchFamily="18" charset="-52"/>
              </a:rPr>
              <a:t>Ҷумҳурии</a:t>
            </a:r>
            <a:r>
              <a:rPr lang="ru-RU" sz="3200" dirty="0">
                <a:latin typeface="Times New Roman Tj" panose="02020603050405020304" pitchFamily="18" charset="-52"/>
              </a:rPr>
              <a:t> </a:t>
            </a:r>
            <a:r>
              <a:rPr lang="ru-RU" sz="3200" dirty="0" err="1">
                <a:latin typeface="Times New Roman Tj" panose="02020603050405020304" pitchFamily="18" charset="-52"/>
              </a:rPr>
              <a:t>Тоҷикистонро</a:t>
            </a:r>
            <a:r>
              <a:rPr lang="ru-RU" sz="3200" dirty="0">
                <a:latin typeface="Times New Roman Tj" panose="02020603050405020304" pitchFamily="18" charset="-52"/>
              </a:rPr>
              <a:t> </a:t>
            </a:r>
            <a:r>
              <a:rPr lang="ru-RU" sz="3200" dirty="0" err="1">
                <a:latin typeface="Times New Roman Tj" panose="02020603050405020304" pitchFamily="18" charset="-52"/>
              </a:rPr>
              <a:t>қабул</a:t>
            </a:r>
            <a:r>
              <a:rPr lang="ru-RU" sz="3200" dirty="0">
                <a:latin typeface="Times New Roman Tj" panose="02020603050405020304" pitchFamily="18" charset="-52"/>
              </a:rPr>
              <a:t> карда, </a:t>
            </a:r>
            <a:r>
              <a:rPr lang="ru-RU" sz="3200" dirty="0" err="1">
                <a:latin typeface="Times New Roman Tj" panose="02020603050405020304" pitchFamily="18" charset="-52"/>
              </a:rPr>
              <a:t>татбиқи</a:t>
            </a:r>
            <a:r>
              <a:rPr lang="ru-RU" sz="3200" dirty="0">
                <a:latin typeface="Times New Roman Tj" panose="02020603050405020304" pitchFamily="18" charset="-52"/>
              </a:rPr>
              <a:t> </a:t>
            </a:r>
            <a:r>
              <a:rPr lang="ru-RU" sz="3200" dirty="0" err="1">
                <a:latin typeface="Times New Roman Tj" panose="02020603050405020304" pitchFamily="18" charset="-52"/>
              </a:rPr>
              <a:t>онро</a:t>
            </a:r>
            <a:r>
              <a:rPr lang="ru-RU" sz="3200" dirty="0">
                <a:latin typeface="Times New Roman Tj" panose="02020603050405020304" pitchFamily="18" charset="-52"/>
              </a:rPr>
              <a:t> </a:t>
            </a:r>
            <a:r>
              <a:rPr lang="ru-RU" sz="3200" dirty="0" err="1">
                <a:latin typeface="Times New Roman Tj" panose="02020603050405020304" pitchFamily="18" charset="-52"/>
              </a:rPr>
              <a:t>таъмин</a:t>
            </a:r>
            <a:r>
              <a:rPr lang="ru-RU" sz="3200" dirty="0">
                <a:latin typeface="Times New Roman Tj" panose="02020603050405020304" pitchFamily="18" charset="-52"/>
              </a:rPr>
              <a:t> </a:t>
            </a:r>
            <a:r>
              <a:rPr lang="ru-RU" sz="3200" dirty="0" err="1">
                <a:latin typeface="Times New Roman Tj" panose="02020603050405020304" pitchFamily="18" charset="-52"/>
              </a:rPr>
              <a:t>намояд</a:t>
            </a:r>
            <a:r>
              <a:rPr lang="ru-RU" sz="3200" dirty="0">
                <a:latin typeface="Times New Roman Tj" panose="02020603050405020304" pitchFamily="18" charset="-52"/>
              </a:rPr>
              <a:t>.</a:t>
            </a:r>
          </a:p>
          <a:p>
            <a:pPr algn="just"/>
            <a:endParaRPr lang="ru-RU" sz="3000" b="1" i="1" dirty="0" smtClean="0">
              <a:latin typeface="Times New Roman Tj" panose="02020603050405020304" pitchFamily="18" charset="-52"/>
            </a:endParaRPr>
          </a:p>
          <a:p>
            <a:pPr algn="r"/>
            <a:r>
              <a:rPr lang="tg-Cyrl-TJ" b="1" dirty="0">
                <a:latin typeface="Times New Roman Tj" panose="02020603050405020304" pitchFamily="18" charset="-52"/>
              </a:rPr>
              <a:t>Паёми Президенти Ҷумҳурии Тоҷикистон, Пешвои миллат муҳтарам Эмомалӣ Раҳмон ба Маҷлиси Олии Ҷумҳурии Тоҷикистон </a:t>
            </a:r>
            <a:r>
              <a:rPr lang="tg-Cyrl-TJ" b="1" dirty="0" smtClean="0">
                <a:latin typeface="Times New Roman Tj" panose="02020603050405020304" pitchFamily="18" charset="-52"/>
              </a:rPr>
              <a:t>21.12.2021-шаҳри </a:t>
            </a:r>
            <a:r>
              <a:rPr lang="tg-Cyrl-TJ" b="1" dirty="0">
                <a:latin typeface="Times New Roman Tj" panose="02020603050405020304" pitchFamily="18" charset="-52"/>
              </a:rPr>
              <a:t>Душанбе</a:t>
            </a:r>
            <a:endParaRPr lang="ru-RU" b="1" dirty="0">
              <a:latin typeface="Times New Roman Tj" panose="02020603050405020304" pitchFamily="18" charset="-52"/>
            </a:endParaRPr>
          </a:p>
        </p:txBody>
      </p:sp>
      <p:sp>
        <p:nvSpPr>
          <p:cNvPr id="4" name="Прямоугольник 3"/>
          <p:cNvSpPr/>
          <p:nvPr/>
        </p:nvSpPr>
        <p:spPr>
          <a:xfrm>
            <a:off x="6966856" y="5321273"/>
            <a:ext cx="4929051" cy="830997"/>
          </a:xfrm>
          <a:prstGeom prst="rect">
            <a:avLst/>
          </a:prstGeom>
        </p:spPr>
        <p:txBody>
          <a:bodyPr wrap="square">
            <a:spAutoFit/>
          </a:bodyPr>
          <a:lstStyle/>
          <a:p>
            <a:pPr lvl="0" algn="just"/>
            <a:r>
              <a:rPr lang="ru-RU" sz="1600" b="1" i="1" dirty="0" err="1">
                <a:solidFill>
                  <a:prstClr val="black"/>
                </a:solidFill>
                <a:latin typeface="Times New Roman Tj" panose="02020603050405020304" pitchFamily="18" charset="-52"/>
              </a:rPr>
              <a:t>Асосгузори</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сулњу</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вањдати</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миллї</a:t>
            </a:r>
            <a:r>
              <a:rPr lang="ru-RU" sz="1600" b="1" i="1" dirty="0">
                <a:solidFill>
                  <a:prstClr val="black"/>
                </a:solidFill>
                <a:latin typeface="Times New Roman Tj" panose="02020603050405020304" pitchFamily="18" charset="-52"/>
              </a:rPr>
              <a:t> – </a:t>
            </a:r>
            <a:r>
              <a:rPr lang="ru-RU" sz="1600" b="1" i="1" dirty="0" err="1" smtClean="0">
                <a:solidFill>
                  <a:prstClr val="black"/>
                </a:solidFill>
                <a:latin typeface="Times New Roman Tj" panose="02020603050405020304" pitchFamily="18" charset="-52"/>
              </a:rPr>
              <a:t>Пешвои</a:t>
            </a:r>
            <a:r>
              <a:rPr lang="ru-RU" sz="1600" b="1" i="1" dirty="0" smtClean="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миллат</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Президенти</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Љумњурии</a:t>
            </a:r>
            <a:r>
              <a:rPr lang="ru-RU" sz="1600" b="1" i="1" dirty="0">
                <a:solidFill>
                  <a:prstClr val="black"/>
                </a:solidFill>
                <a:latin typeface="Times New Roman Tj" panose="02020603050405020304" pitchFamily="18" charset="-52"/>
              </a:rPr>
              <a:t> </a:t>
            </a:r>
            <a:r>
              <a:rPr lang="ru-RU" sz="1600" b="1" i="1" dirty="0" err="1" smtClean="0">
                <a:solidFill>
                  <a:prstClr val="black"/>
                </a:solidFill>
                <a:latin typeface="Times New Roman Tj" panose="02020603050405020304" pitchFamily="18" charset="-52"/>
              </a:rPr>
              <a:t>То</a:t>
            </a:r>
            <a:r>
              <a:rPr lang="ru-RU" sz="1600" b="1" dirty="0" err="1" smtClean="0">
                <a:solidFill>
                  <a:prstClr val="black"/>
                </a:solidFill>
                <a:latin typeface="Times New Roman Tj" panose="02020603050405020304" pitchFamily="18" charset="-52"/>
              </a:rPr>
              <a:t>љ</a:t>
            </a:r>
            <a:r>
              <a:rPr lang="ru-RU" sz="1600" b="1" i="1" dirty="0" err="1" smtClean="0">
                <a:solidFill>
                  <a:prstClr val="black"/>
                </a:solidFill>
                <a:latin typeface="Times New Roman Tj" panose="02020603050405020304" pitchFamily="18" charset="-52"/>
              </a:rPr>
              <a:t>икистон</a:t>
            </a:r>
            <a:r>
              <a:rPr lang="ru-RU" sz="1600" b="1" i="1" dirty="0" smtClean="0">
                <a:solidFill>
                  <a:prstClr val="black"/>
                </a:solidFill>
                <a:latin typeface="Times New Roman Tj" panose="02020603050405020304" pitchFamily="18" charset="-52"/>
              </a:rPr>
              <a:t> </a:t>
            </a:r>
            <a:r>
              <a:rPr lang="ru-RU" sz="1600" b="1" i="1" dirty="0" err="1" smtClean="0">
                <a:solidFill>
                  <a:prstClr val="black"/>
                </a:solidFill>
                <a:latin typeface="Times New Roman Tj" panose="02020603050405020304" pitchFamily="18" charset="-52"/>
              </a:rPr>
              <a:t>муҳтарам</a:t>
            </a:r>
            <a:r>
              <a:rPr lang="ru-RU" sz="1600" b="1" i="1" dirty="0">
                <a:solidFill>
                  <a:prstClr val="black"/>
                </a:solidFill>
                <a:latin typeface="Times New Roman Tj" panose="02020603050405020304" pitchFamily="18" charset="-52"/>
              </a:rPr>
              <a:t/>
            </a:r>
            <a:br>
              <a:rPr lang="ru-RU" sz="1600" b="1" i="1" dirty="0">
                <a:solidFill>
                  <a:prstClr val="black"/>
                </a:solidFill>
                <a:latin typeface="Times New Roman Tj" panose="02020603050405020304" pitchFamily="18" charset="-52"/>
              </a:rPr>
            </a:br>
            <a:r>
              <a:rPr lang="ru-RU" sz="1600" b="1" i="1" dirty="0" err="1">
                <a:solidFill>
                  <a:prstClr val="black"/>
                </a:solidFill>
                <a:latin typeface="Times New Roman Tj" panose="02020603050405020304" pitchFamily="18" charset="-52"/>
              </a:rPr>
              <a:t>Эмомалӣ</a:t>
            </a:r>
            <a:r>
              <a:rPr lang="ru-RU" sz="1600" b="1" i="1" dirty="0">
                <a:solidFill>
                  <a:prstClr val="black"/>
                </a:solidFill>
                <a:latin typeface="Times New Roman Tj" panose="02020603050405020304" pitchFamily="18" charset="-52"/>
              </a:rPr>
              <a:t> </a:t>
            </a:r>
            <a:r>
              <a:rPr lang="ru-RU" sz="1600" b="1" i="1" dirty="0" err="1">
                <a:solidFill>
                  <a:prstClr val="black"/>
                </a:solidFill>
                <a:latin typeface="Times New Roman Tj" panose="02020603050405020304" pitchFamily="18" charset="-52"/>
              </a:rPr>
              <a:t>Рањмон</a:t>
            </a:r>
            <a:endParaRPr lang="ru-RU" sz="1600" b="1" i="1" dirty="0">
              <a:solidFill>
                <a:prstClr val="black"/>
              </a:solidFill>
              <a:latin typeface="Times New Roman Tj" panose="02020603050405020304" pitchFamily="18" charset="-52"/>
            </a:endParaRPr>
          </a:p>
        </p:txBody>
      </p:sp>
      <p:pic>
        <p:nvPicPr>
          <p:cNvPr id="5" name="Picture 2" descr="https://investcom.tj/img/president_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680" y="200296"/>
            <a:ext cx="5400493" cy="5120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21498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49188" y="147917"/>
            <a:ext cx="8252012" cy="645459"/>
          </a:xfrm>
        </p:spPr>
        <p:txBody>
          <a:bodyPr>
            <a:normAutofit fontScale="90000"/>
          </a:bodyPr>
          <a:lstStyle/>
          <a:p>
            <a:r>
              <a:rPr lang="ru-RU" altLang="ru-RU" sz="2800" b="1" dirty="0">
                <a:solidFill>
                  <a:srgbClr val="0070C0"/>
                </a:solidFill>
                <a:effectLst>
                  <a:outerShdw blurRad="38100" dist="38100" dir="2700000" algn="tl">
                    <a:srgbClr val="000000">
                      <a:alpha val="43137"/>
                    </a:srgbClr>
                  </a:outerShdw>
                </a:effectLst>
                <a:latin typeface="Times New Roman Tj" panose="02020603050405020304" pitchFamily="18" charset="-52"/>
                <a:cs typeface="Arial" panose="020B0604020202020204" pitchFamily="34" charset="0"/>
              </a:rPr>
              <a:t>МУҲИММИЯТИ БАНАҚШАГИРИИ СТРАТЕГӢ</a:t>
            </a:r>
            <a:endParaRPr lang="ru-RU" sz="2800" dirty="0">
              <a:solidFill>
                <a:srgbClr val="0070C0"/>
              </a:solidFill>
              <a:effectLst>
                <a:outerShdw blurRad="38100" dist="38100" dir="2700000" algn="tl">
                  <a:srgbClr val="000000">
                    <a:alpha val="43137"/>
                  </a:srgbClr>
                </a:outerShdw>
              </a:effectLst>
              <a:latin typeface="Times New Roman Tj" panose="02020603050405020304" pitchFamily="18" charset="-52"/>
            </a:endParaRPr>
          </a:p>
        </p:txBody>
      </p:sp>
      <p:sp>
        <p:nvSpPr>
          <p:cNvPr id="14" name="Rectangle 3"/>
          <p:cNvSpPr>
            <a:spLocks noGrp="1" noChangeArrowheads="1"/>
          </p:cNvSpPr>
          <p:nvPr>
            <p:ph type="subTitle" idx="1"/>
          </p:nvPr>
        </p:nvSpPr>
        <p:spPr>
          <a:xfrm>
            <a:off x="399495" y="901700"/>
            <a:ext cx="9334440" cy="5565775"/>
          </a:xfrm>
        </p:spPr>
        <p:txBody>
          <a:bodyPr>
            <a:normAutofit/>
          </a:bodyPr>
          <a:lstStyle/>
          <a:p>
            <a:pPr marL="0" indent="0">
              <a:lnSpc>
                <a:spcPct val="90000"/>
              </a:lnSpc>
              <a:spcBef>
                <a:spcPts val="600"/>
              </a:spcBef>
              <a:buClr>
                <a:schemeClr val="accent1"/>
              </a:buClr>
              <a:buSzPct val="76000"/>
              <a:buFont typeface="Arial" panose="020B0604020202020204" pitchFamily="34" charset="0"/>
              <a:buNone/>
              <a:defRPr/>
            </a:pPr>
            <a:endParaRPr lang="ru-RU" altLang="ru-RU" sz="2400" dirty="0">
              <a:latin typeface="Times New Roman Tj" panose="02020603050405020304" pitchFamily="18" charset="-52"/>
              <a:cs typeface="Arial" panose="020B0604020202020204" pitchFamily="34" charset="0"/>
            </a:endParaRPr>
          </a:p>
          <a:p>
            <a:pPr marL="457200" indent="-457200" algn="just">
              <a:lnSpc>
                <a:spcPct val="90000"/>
              </a:lnSpc>
              <a:spcBef>
                <a:spcPts val="600"/>
              </a:spcBef>
              <a:buSzPct val="76000"/>
              <a:buFont typeface="Wingdings" panose="05000000000000000000" pitchFamily="2" charset="2"/>
              <a:buChar char="Ø"/>
              <a:defRPr/>
            </a:pPr>
            <a:r>
              <a:rPr lang="tg-Cyrl-TJ" altLang="ru-RU" sz="2400" dirty="0">
                <a:solidFill>
                  <a:schemeClr val="tx1"/>
                </a:solidFill>
                <a:latin typeface="Times New Roman Tj" panose="02020603050405020304" pitchFamily="18" charset="-52"/>
                <a:cs typeface="Arial" panose="020B0604020202020204" pitchFamily="34" charset="0"/>
              </a:rPr>
              <a:t>Баланд бардоштани самаранокии истифодаи захираҳои миллӣ дар асоси навовариҳо</a:t>
            </a:r>
            <a:endParaRPr lang="ru-RU" altLang="ru-RU" sz="2400" dirty="0">
              <a:solidFill>
                <a:schemeClr val="tx1"/>
              </a:solidFill>
              <a:latin typeface="Times New Roman Tj" panose="02020603050405020304" pitchFamily="18" charset="-52"/>
              <a:cs typeface="Arial" panose="020B0604020202020204" pitchFamily="34" charset="0"/>
            </a:endParaRPr>
          </a:p>
          <a:p>
            <a:pPr marL="457200" indent="-457200" algn="just">
              <a:lnSpc>
                <a:spcPct val="90000"/>
              </a:lnSpc>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cs typeface="Arial" panose="020B0604020202020204" pitchFamily="34" charset="0"/>
              </a:rPr>
              <a:t>Фароҳам</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овардани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шароит</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барои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иштироки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ҷомеаи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шаҳрвандӣ</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ва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бахши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хусусӣ</a:t>
            </a:r>
            <a:r>
              <a:rPr lang="ru-RU" altLang="ru-RU" sz="2400" dirty="0">
                <a:solidFill>
                  <a:schemeClr val="tx1"/>
                </a:solidFill>
                <a:latin typeface="Times New Roman Tj" panose="02020603050405020304" pitchFamily="18" charset="-52"/>
                <a:cs typeface="Arial" panose="020B0604020202020204" pitchFamily="34" charset="0"/>
              </a:rPr>
              <a:t> дар </a:t>
            </a:r>
            <a:r>
              <a:rPr lang="ru-RU" altLang="ru-RU" sz="2400" dirty="0" err="1">
                <a:solidFill>
                  <a:schemeClr val="tx1"/>
                </a:solidFill>
                <a:latin typeface="Times New Roman Tj" panose="02020603050405020304" pitchFamily="18" charset="-52"/>
                <a:cs typeface="Arial" panose="020B0604020202020204" pitchFamily="34" charset="0"/>
              </a:rPr>
              <a:t>идоракунии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истеҳсолот</a:t>
            </a:r>
            <a:r>
              <a:rPr lang="ru-RU" altLang="ru-RU" sz="2400" dirty="0">
                <a:solidFill>
                  <a:schemeClr val="tx1"/>
                </a:solidFill>
                <a:latin typeface="Times New Roman Tj" panose="02020603050405020304" pitchFamily="18" charset="-52"/>
                <a:cs typeface="Arial" panose="020B0604020202020204" pitchFamily="34" charset="0"/>
              </a:rPr>
              <a:t>   </a:t>
            </a:r>
          </a:p>
          <a:p>
            <a:pPr marL="457200" indent="-457200" algn="just">
              <a:lnSpc>
                <a:spcPct val="90000"/>
              </a:lnSpc>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cs typeface="Arial" panose="020B0604020202020204" pitchFamily="34" charset="0"/>
              </a:rPr>
              <a:t>Коҳиш</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додани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таъсири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омилҳои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беруна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масъалаҳои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глобализатсия</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буҳронҳои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иқтисодию</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молиявии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ҷаҳонӣ</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рақобати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носолим</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ва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зуҳуроти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протексионизм</a:t>
            </a:r>
            <a:r>
              <a:rPr lang="ru-RU" altLang="ru-RU" sz="2400" dirty="0">
                <a:solidFill>
                  <a:schemeClr val="tx1"/>
                </a:solidFill>
                <a:latin typeface="Times New Roman Tj" panose="02020603050405020304" pitchFamily="18" charset="-52"/>
                <a:cs typeface="Arial" panose="020B0604020202020204" pitchFamily="34" charset="0"/>
              </a:rPr>
              <a:t>) </a:t>
            </a:r>
          </a:p>
          <a:p>
            <a:pPr marL="457200" indent="-457200" algn="just">
              <a:lnSpc>
                <a:spcPct val="90000"/>
              </a:lnSpc>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cs typeface="Arial" panose="020B0604020202020204" pitchFamily="34" charset="0"/>
              </a:rPr>
              <a:t>Кабули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қарорҳои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дурусти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стратегӣ</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ки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афкори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умумии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ҷомеаро</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ифода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намоянд</a:t>
            </a:r>
            <a:r>
              <a:rPr lang="ru-RU" altLang="ru-RU" sz="2400" dirty="0">
                <a:solidFill>
                  <a:schemeClr val="tx1"/>
                </a:solidFill>
                <a:latin typeface="Times New Roman Tj" panose="02020603050405020304" pitchFamily="18" charset="-52"/>
                <a:cs typeface="Arial" panose="020B0604020202020204" pitchFamily="34" charset="0"/>
              </a:rPr>
              <a:t>  </a:t>
            </a:r>
          </a:p>
          <a:p>
            <a:pPr marL="457200" indent="-457200" algn="just">
              <a:lnSpc>
                <a:spcPct val="90000"/>
              </a:lnSpc>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cs typeface="Arial" panose="020B0604020202020204" pitchFamily="34" charset="0"/>
              </a:rPr>
              <a:t>Муҳайё</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намудани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имкониятҳо</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ҷиҳати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интихоби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ҳадафҳои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рушди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минбаъдаи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соҳа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ва</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дарёфти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роҳу</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усули</a:t>
            </a:r>
            <a:r>
              <a:rPr lang="ru-RU" altLang="ru-RU" sz="2400" dirty="0">
                <a:solidFill>
                  <a:schemeClr val="tx1"/>
                </a:solidFill>
                <a:latin typeface="Times New Roman Tj" panose="02020603050405020304" pitchFamily="18" charset="-52"/>
                <a:cs typeface="Arial" panose="020B0604020202020204" pitchFamily="34" charset="0"/>
              </a:rPr>
              <a:t> </a:t>
            </a:r>
            <a:r>
              <a:rPr lang="ru-RU" altLang="ru-RU" sz="2400" dirty="0" err="1">
                <a:solidFill>
                  <a:schemeClr val="tx1"/>
                </a:solidFill>
                <a:latin typeface="Times New Roman Tj" panose="02020603050405020304" pitchFamily="18" charset="-52"/>
                <a:cs typeface="Arial" panose="020B0604020202020204" pitchFamily="34" charset="0"/>
              </a:rPr>
              <a:t>расидан</a:t>
            </a:r>
            <a:r>
              <a:rPr lang="ru-RU" altLang="ru-RU" sz="2400" dirty="0">
                <a:solidFill>
                  <a:schemeClr val="tx1"/>
                </a:solidFill>
                <a:latin typeface="Times New Roman Tj" panose="02020603050405020304" pitchFamily="18" charset="-52"/>
                <a:cs typeface="Arial" panose="020B0604020202020204" pitchFamily="34" charset="0"/>
              </a:rPr>
              <a:t> ба </a:t>
            </a:r>
            <a:r>
              <a:rPr lang="ru-RU" altLang="ru-RU" sz="2400" dirty="0" err="1">
                <a:solidFill>
                  <a:schemeClr val="tx1"/>
                </a:solidFill>
                <a:latin typeface="Times New Roman Tj" panose="02020603050405020304" pitchFamily="18" charset="-52"/>
                <a:cs typeface="Arial" panose="020B0604020202020204" pitchFamily="34" charset="0"/>
              </a:rPr>
              <a:t>онҳо</a:t>
            </a:r>
            <a:endParaRPr lang="ru-RU" altLang="ru-RU" sz="2400" dirty="0">
              <a:solidFill>
                <a:schemeClr val="tx1"/>
              </a:solidFill>
              <a:latin typeface="Times New Roman Tj" panose="02020603050405020304" pitchFamily="18" charset="-52"/>
              <a:cs typeface="Arial" panose="020B0604020202020204" pitchFamily="34" charset="0"/>
            </a:endParaRPr>
          </a:p>
          <a:p>
            <a:pPr marL="0" indent="0">
              <a:lnSpc>
                <a:spcPct val="90000"/>
              </a:lnSpc>
              <a:spcBef>
                <a:spcPts val="600"/>
              </a:spcBef>
              <a:buClr>
                <a:schemeClr val="accent1"/>
              </a:buClr>
              <a:buSzPct val="76000"/>
              <a:buFont typeface="Arial" panose="020B0604020202020204" pitchFamily="34" charset="0"/>
              <a:buNone/>
              <a:defRPr/>
            </a:pPr>
            <a:endParaRPr lang="ru-RU" altLang="ru-RU" sz="2400" dirty="0">
              <a:latin typeface="Times New Roman Tj" panose="02020603050405020304" pitchFamily="18" charset="-52"/>
              <a:cs typeface="Arial" panose="020B0604020202020204" pitchFamily="34" charset="0"/>
            </a:endParaRPr>
          </a:p>
          <a:p>
            <a:pPr marL="273050" indent="-273050">
              <a:lnSpc>
                <a:spcPct val="90000"/>
              </a:lnSpc>
              <a:spcBef>
                <a:spcPts val="600"/>
              </a:spcBef>
              <a:buClr>
                <a:schemeClr val="accent1"/>
              </a:buClr>
              <a:buSzPct val="76000"/>
              <a:buFont typeface="Wingdings 3" panose="05040102010807070707" pitchFamily="18" charset="2"/>
              <a:buChar char=""/>
              <a:defRPr/>
            </a:pPr>
            <a:endParaRPr lang="ru-RU" altLang="ru-RU" sz="2400" dirty="0">
              <a:latin typeface="Times New Roman Tj" panose="02020603050405020304" pitchFamily="18" charset="-52"/>
              <a:cs typeface="Arial" panose="020B0604020202020204" pitchFamily="34" charset="0"/>
            </a:endParaRPr>
          </a:p>
          <a:p>
            <a:pPr marL="0" indent="0">
              <a:lnSpc>
                <a:spcPct val="90000"/>
              </a:lnSpc>
              <a:spcBef>
                <a:spcPts val="600"/>
              </a:spcBef>
              <a:buClr>
                <a:schemeClr val="accent1"/>
              </a:buClr>
              <a:buSzPct val="76000"/>
              <a:buFont typeface="Arial" panose="020B0604020202020204" pitchFamily="34" charset="0"/>
              <a:buNone/>
              <a:defRPr/>
            </a:pPr>
            <a:endParaRPr lang="ru-RU" altLang="ru-RU" sz="2400" dirty="0">
              <a:latin typeface="Times New Roman Tj" panose="02020603050405020304" pitchFamily="18" charset="-52"/>
              <a:cs typeface="Arial" panose="020B0604020202020204" pitchFamily="34" charset="0"/>
            </a:endParaRPr>
          </a:p>
          <a:p>
            <a:pPr marL="273050" indent="-273050">
              <a:defRPr/>
            </a:pPr>
            <a:endParaRPr lang="ru-RU" altLang="ru-RU" sz="2400" dirty="0">
              <a:latin typeface="Times New Roman Tj" panose="02020603050405020304" pitchFamily="18" charset="-52"/>
              <a:cs typeface="Arial" panose="020B0604020202020204" pitchFamily="34" charset="0"/>
            </a:endParaRPr>
          </a:p>
          <a:p>
            <a:pPr marL="273050" indent="-273050">
              <a:defRPr/>
            </a:pPr>
            <a:endParaRPr lang="ru-RU" altLang="ru-RU" sz="2400" dirty="0">
              <a:latin typeface="Times New Roman Tj" panose="02020603050405020304" pitchFamily="18" charset="-52"/>
              <a:cs typeface="Arial" panose="020B0604020202020204" pitchFamily="34" charset="0"/>
            </a:endParaRPr>
          </a:p>
          <a:p>
            <a:pPr marL="273050" indent="-273050">
              <a:defRPr/>
            </a:pPr>
            <a:endParaRPr lang="ru-RU" altLang="ru-RU" sz="2400" dirty="0">
              <a:latin typeface="Times New Roman Tj" panose="02020603050405020304" pitchFamily="18" charset="-52"/>
              <a:cs typeface="Arial" panose="020B0604020202020204" pitchFamily="34" charset="0"/>
            </a:endParaRPr>
          </a:p>
          <a:p>
            <a:pPr marL="273050" indent="-273050">
              <a:buFont typeface="Arial" panose="020B0604020202020204" pitchFamily="34" charset="0"/>
              <a:buNone/>
              <a:defRPr/>
            </a:pPr>
            <a:endParaRPr lang="ru-RU" altLang="ru-RU" sz="2400" dirty="0">
              <a:solidFill>
                <a:srgbClr val="002060"/>
              </a:solidFill>
              <a:latin typeface="Times New Roman Tj" panose="02020603050405020304" pitchFamily="18" charset="-52"/>
              <a:cs typeface="Arial" panose="020B0604020202020204" pitchFamily="34" charset="0"/>
            </a:endParaRPr>
          </a:p>
          <a:p>
            <a:pPr marL="273050" indent="-273050">
              <a:defRPr/>
            </a:pPr>
            <a:endParaRPr lang="ru-RU" altLang="ru-RU" sz="2400" dirty="0">
              <a:solidFill>
                <a:srgbClr val="002060"/>
              </a:solidFill>
              <a:latin typeface="Times New Roman Tj" panose="02020603050405020304" pitchFamily="18" charset="-52"/>
            </a:endParaRPr>
          </a:p>
          <a:p>
            <a:pPr marL="273050" indent="-273050">
              <a:spcBef>
                <a:spcPts val="600"/>
              </a:spcBef>
              <a:buClr>
                <a:schemeClr val="accent1"/>
              </a:buClr>
              <a:buSzPct val="76000"/>
              <a:buFont typeface="Wingdings 3" panose="05040102010807070707" pitchFamily="18" charset="2"/>
              <a:buChar char=""/>
              <a:defRPr/>
            </a:pPr>
            <a:endParaRPr lang="ru-RU" altLang="ru-RU" sz="2400" dirty="0">
              <a:latin typeface="Times New Roman Tj" panose="02020603050405020304" pitchFamily="18" charset="-52"/>
            </a:endParaRPr>
          </a:p>
        </p:txBody>
      </p:sp>
    </p:spTree>
    <p:extLst>
      <p:ext uri="{BB962C8B-B14F-4D97-AF65-F5344CB8AC3E}">
        <p14:creationId xmlns:p14="http://schemas.microsoft.com/office/powerpoint/2010/main" val="2210305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62057" y="255495"/>
            <a:ext cx="8830236" cy="833717"/>
          </a:xfrm>
        </p:spPr>
        <p:txBody>
          <a:bodyPr>
            <a:normAutofit/>
          </a:bodyPr>
          <a:lstStyle/>
          <a:p>
            <a:r>
              <a:rPr lang="ru-RU" altLang="ru-RU" sz="2400" b="1" dirty="0">
                <a:solidFill>
                  <a:srgbClr val="0070C0"/>
                </a:solidFill>
                <a:effectLst>
                  <a:outerShdw blurRad="38100" dist="38100" dir="2700000" algn="tl">
                    <a:srgbClr val="000000">
                      <a:alpha val="43137"/>
                    </a:srgbClr>
                  </a:outerShdw>
                </a:effectLst>
                <a:latin typeface="Times New Roman Tj" panose="02020603050405020304" pitchFamily="18" charset="-52"/>
                <a:cs typeface="Arial" panose="020B0604020202020204" pitchFamily="34" charset="0"/>
              </a:rPr>
              <a:t> ЗАМИНАҲОИ АСОСИИ БАНАҚШАГИРИИ СТРАТЕГӢ</a:t>
            </a:r>
            <a:r>
              <a:rPr lang="ru-RU" altLang="ru-RU" sz="2400" b="1" dirty="0">
                <a:solidFill>
                  <a:srgbClr val="FF0000"/>
                </a:solidFill>
                <a:latin typeface="Times New Roman Tj" panose="02020603050405020304" pitchFamily="18" charset="-52"/>
              </a:rPr>
              <a:t/>
            </a:r>
            <a:br>
              <a:rPr lang="ru-RU" altLang="ru-RU" sz="2400" b="1" dirty="0">
                <a:solidFill>
                  <a:srgbClr val="FF0000"/>
                </a:solidFill>
                <a:latin typeface="Times New Roman Tj" panose="02020603050405020304" pitchFamily="18" charset="-52"/>
              </a:rPr>
            </a:br>
            <a:endParaRPr lang="ru-RU" sz="2400" b="1" dirty="0">
              <a:solidFill>
                <a:srgbClr val="0070C0"/>
              </a:solidFill>
              <a:effectLst>
                <a:outerShdw blurRad="38100" dist="38100" dir="2700000" algn="tl">
                  <a:srgbClr val="000000">
                    <a:alpha val="43137"/>
                  </a:srgbClr>
                </a:outerShdw>
              </a:effectLst>
              <a:latin typeface="Times New Roman Tj" panose="02020603050405020304" pitchFamily="18" charset="-52"/>
            </a:endParaRPr>
          </a:p>
        </p:txBody>
      </p:sp>
      <p:sp>
        <p:nvSpPr>
          <p:cNvPr id="3" name="Подзаголовок 2"/>
          <p:cNvSpPr>
            <a:spLocks noGrp="1"/>
          </p:cNvSpPr>
          <p:nvPr>
            <p:ph type="subTitle" idx="1"/>
          </p:nvPr>
        </p:nvSpPr>
        <p:spPr>
          <a:xfrm>
            <a:off x="435006" y="1089212"/>
            <a:ext cx="9392575" cy="5768788"/>
          </a:xfrm>
        </p:spPr>
        <p:txBody>
          <a:bodyPr>
            <a:normAutofit/>
          </a:bodyPr>
          <a:lstStyle/>
          <a:p>
            <a:pPr marL="342900" indent="-342900" algn="just">
              <a:spcBef>
                <a:spcPts val="600"/>
              </a:spcBef>
              <a:buSzPct val="76000"/>
              <a:buFont typeface="Wingdings" panose="05000000000000000000" pitchFamily="2" charset="2"/>
              <a:buChar char="Ø"/>
              <a:defRPr/>
            </a:pPr>
            <a:r>
              <a:rPr lang="tg-Cyrl-TJ" altLang="ru-RU" sz="2400" dirty="0">
                <a:solidFill>
                  <a:schemeClr val="tx1"/>
                </a:solidFill>
                <a:latin typeface="Times New Roman Tj" panose="02020603050405020304" pitchFamily="18" charset="-52"/>
              </a:rPr>
              <a:t>Қонунгузории Ҷумҳурии Тоҷикистон дар самти таҳияи дурнамоҳои давлатӣ, консепсияҳо, стратегияҳо ва барномаҳои рушди иҷтимою иқтисодӣ;</a:t>
            </a:r>
            <a:endParaRPr lang="ru-RU" altLang="ru-RU" sz="2400" dirty="0">
              <a:solidFill>
                <a:schemeClr val="tx1"/>
              </a:solidFill>
              <a:latin typeface="Times New Roman Tj" panose="02020603050405020304" pitchFamily="18" charset="-52"/>
            </a:endParaRPr>
          </a:p>
          <a:p>
            <a:pPr marL="342900" indent="-342900" algn="just">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rPr>
              <a:t>Истифодаи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таҷрибаи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ҷаҳонӣ</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оид</a:t>
            </a:r>
            <a:r>
              <a:rPr lang="ru-RU" altLang="ru-RU" sz="2400" dirty="0">
                <a:solidFill>
                  <a:schemeClr val="tx1"/>
                </a:solidFill>
                <a:latin typeface="Times New Roman Tj" panose="02020603050405020304" pitchFamily="18" charset="-52"/>
              </a:rPr>
              <a:t> ба </a:t>
            </a:r>
            <a:r>
              <a:rPr lang="ru-RU" altLang="ru-RU" sz="2400" dirty="0" err="1">
                <a:solidFill>
                  <a:schemeClr val="tx1"/>
                </a:solidFill>
                <a:latin typeface="Times New Roman Tj" panose="02020603050405020304" pitchFamily="18" charset="-52"/>
              </a:rPr>
              <a:t>масъалаҳои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муосири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банақшагирӣ</a:t>
            </a:r>
            <a:r>
              <a:rPr lang="ru-RU" altLang="ru-RU" sz="2400" dirty="0">
                <a:solidFill>
                  <a:schemeClr val="tx1"/>
                </a:solidFill>
                <a:latin typeface="Times New Roman Tj" panose="02020603050405020304" pitchFamily="18" charset="-52"/>
              </a:rPr>
              <a:t>;</a:t>
            </a:r>
          </a:p>
          <a:p>
            <a:pPr marL="342900" indent="-342900" algn="just">
              <a:spcBef>
                <a:spcPts val="600"/>
              </a:spcBef>
              <a:buSzPct val="76000"/>
              <a:buFont typeface="Wingdings" panose="05000000000000000000" pitchFamily="2" charset="2"/>
              <a:buChar char="Ø"/>
              <a:defRPr/>
            </a:pPr>
            <a:r>
              <a:rPr lang="ru-RU" altLang="ru-RU" sz="2400" dirty="0" err="1">
                <a:solidFill>
                  <a:schemeClr val="tx1"/>
                </a:solidFill>
                <a:latin typeface="Times New Roman Tj" panose="02020603050405020304" pitchFamily="18" charset="-52"/>
              </a:rPr>
              <a:t>Расидан</a:t>
            </a:r>
            <a:r>
              <a:rPr lang="ru-RU" altLang="ru-RU" sz="2400" dirty="0">
                <a:solidFill>
                  <a:schemeClr val="tx1"/>
                </a:solidFill>
                <a:latin typeface="Times New Roman Tj" panose="02020603050405020304" pitchFamily="18" charset="-52"/>
              </a:rPr>
              <a:t> ба </a:t>
            </a:r>
            <a:r>
              <a:rPr lang="ru-RU" altLang="ru-RU" sz="2400" dirty="0" err="1">
                <a:solidFill>
                  <a:schemeClr val="tx1"/>
                </a:solidFill>
                <a:latin typeface="Times New Roman Tj" panose="02020603050405020304" pitchFamily="18" charset="-52"/>
              </a:rPr>
              <a:t>ҳадафҳои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дарозмуддат</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ва</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афзалиятҳои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рушди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кишвар</a:t>
            </a:r>
            <a:r>
              <a:rPr lang="ru-RU" altLang="ru-RU" sz="2400" dirty="0">
                <a:solidFill>
                  <a:schemeClr val="tx1"/>
                </a:solidFill>
                <a:latin typeface="Times New Roman Tj" panose="02020603050405020304" pitchFamily="18" charset="-52"/>
              </a:rPr>
              <a:t> дар </a:t>
            </a:r>
            <a:r>
              <a:rPr lang="ru-RU" altLang="ru-RU" sz="2400" dirty="0" err="1">
                <a:solidFill>
                  <a:schemeClr val="tx1"/>
                </a:solidFill>
                <a:latin typeface="Times New Roman Tj" panose="02020603050405020304" pitchFamily="18" charset="-52"/>
              </a:rPr>
              <a:t>доираи</a:t>
            </a:r>
            <a:r>
              <a:rPr lang="ru-RU" altLang="ru-RU" sz="2400" dirty="0">
                <a:solidFill>
                  <a:schemeClr val="tx1"/>
                </a:solidFill>
                <a:latin typeface="Times New Roman Tj" panose="02020603050405020304" pitchFamily="18" charset="-52"/>
              </a:rPr>
              <a:t> СМР-2030 </a:t>
            </a:r>
            <a:r>
              <a:rPr lang="ru-RU" altLang="ru-RU" sz="2400" dirty="0" err="1">
                <a:solidFill>
                  <a:schemeClr val="tx1"/>
                </a:solidFill>
                <a:latin typeface="Times New Roman Tj" panose="02020603050405020304" pitchFamily="18" charset="-52"/>
              </a:rPr>
              <a:t>ва</a:t>
            </a:r>
            <a:r>
              <a:rPr lang="ru-RU" altLang="ru-RU" sz="2400" dirty="0">
                <a:solidFill>
                  <a:schemeClr val="tx1"/>
                </a:solidFill>
                <a:latin typeface="Times New Roman Tj" panose="02020603050405020304" pitchFamily="18" charset="-52"/>
              </a:rPr>
              <a:t> БРМ </a:t>
            </a:r>
            <a:r>
              <a:rPr lang="ru-RU" altLang="ru-RU" sz="2400" dirty="0" err="1">
                <a:solidFill>
                  <a:schemeClr val="tx1"/>
                </a:solidFill>
                <a:latin typeface="Times New Roman Tj" panose="02020603050405020304" pitchFamily="18" charset="-52"/>
              </a:rPr>
              <a:t>барои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солҳои</a:t>
            </a:r>
            <a:r>
              <a:rPr lang="ru-RU" altLang="ru-RU" sz="2400" dirty="0">
                <a:solidFill>
                  <a:schemeClr val="tx1"/>
                </a:solidFill>
                <a:latin typeface="Times New Roman Tj" panose="02020603050405020304" pitchFamily="18" charset="-52"/>
              </a:rPr>
              <a:t> 2021-2025, </a:t>
            </a:r>
            <a:r>
              <a:rPr lang="ru-RU" altLang="ru-RU" sz="2400" dirty="0" err="1">
                <a:solidFill>
                  <a:schemeClr val="tx1"/>
                </a:solidFill>
                <a:latin typeface="Times New Roman Tj" panose="02020603050405020304" pitchFamily="18" charset="-52"/>
              </a:rPr>
              <a:t>ки</a:t>
            </a:r>
            <a:r>
              <a:rPr lang="ru-RU" altLang="ru-RU" sz="2400" dirty="0">
                <a:solidFill>
                  <a:schemeClr val="tx1"/>
                </a:solidFill>
                <a:latin typeface="Times New Roman Tj" panose="02020603050405020304" pitchFamily="18" charset="-52"/>
              </a:rPr>
              <a:t> </a:t>
            </a:r>
            <a:r>
              <a:rPr lang="tg-Cyrl-TJ" altLang="ru-RU" sz="2400" dirty="0">
                <a:solidFill>
                  <a:schemeClr val="tx1"/>
                </a:solidFill>
                <a:latin typeface="Times New Roman Tj" panose="02020603050405020304" pitchFamily="18" charset="-52"/>
              </a:rPr>
              <a:t>дар худ </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Ҳадафҳои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Рушди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Устуворро</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инъикос</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менамоянд</a:t>
            </a:r>
            <a:r>
              <a:rPr lang="ru-RU" altLang="ru-RU" sz="2400" dirty="0">
                <a:solidFill>
                  <a:schemeClr val="tx1"/>
                </a:solidFill>
                <a:latin typeface="Times New Roman Tj" panose="02020603050405020304" pitchFamily="18" charset="-52"/>
              </a:rPr>
              <a:t>.</a:t>
            </a:r>
          </a:p>
          <a:p>
            <a:pPr marL="342900" indent="-342900" algn="just">
              <a:spcBef>
                <a:spcPts val="600"/>
              </a:spcBef>
              <a:buSzPct val="76000"/>
              <a:buFont typeface="Wingdings" panose="05000000000000000000" pitchFamily="2" charset="2"/>
              <a:buChar char="Ø"/>
              <a:defRPr/>
            </a:pPr>
            <a:r>
              <a:rPr lang="ru-RU" altLang="ru-RU" sz="2400" dirty="0" err="1" smtClean="0">
                <a:solidFill>
                  <a:schemeClr val="tx1"/>
                </a:solidFill>
                <a:latin typeface="Times New Roman Tj" panose="02020603050405020304" pitchFamily="18" charset="-52"/>
              </a:rPr>
              <a:t>Ќоидаҳои</a:t>
            </a:r>
            <a:r>
              <a:rPr lang="ru-RU" altLang="ru-RU" sz="2400" dirty="0" smtClean="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гузаронидани</a:t>
            </a:r>
            <a:r>
              <a:rPr lang="ru-RU" altLang="ru-RU" sz="2400" dirty="0">
                <a:solidFill>
                  <a:schemeClr val="tx1"/>
                </a:solidFill>
                <a:latin typeface="Times New Roman Tj" panose="02020603050405020304" pitchFamily="18" charset="-52"/>
              </a:rPr>
              <a:t> мониторинг </a:t>
            </a:r>
            <a:r>
              <a:rPr lang="ru-RU" altLang="ru-RU" sz="2400" dirty="0" err="1">
                <a:solidFill>
                  <a:schemeClr val="tx1"/>
                </a:solidFill>
                <a:latin typeface="Times New Roman Tj" panose="02020603050405020304" pitchFamily="18" charset="-52"/>
              </a:rPr>
              <a:t>ва</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арзёбии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амалишавии</a:t>
            </a:r>
            <a:r>
              <a:rPr lang="ru-RU" altLang="ru-RU" sz="2400" dirty="0">
                <a:solidFill>
                  <a:schemeClr val="tx1"/>
                </a:solidFill>
                <a:latin typeface="Times New Roman Tj" panose="02020603050405020304" pitchFamily="18" charset="-52"/>
              </a:rPr>
              <a:t> </a:t>
            </a:r>
            <a:r>
              <a:rPr lang="ru-RU" altLang="ru-RU" sz="2400" dirty="0" err="1" smtClean="0">
                <a:solidFill>
                  <a:schemeClr val="tx1"/>
                </a:solidFill>
                <a:latin typeface="Times New Roman Tj" panose="02020603050405020304" pitchFamily="18" charset="-52"/>
              </a:rPr>
              <a:t>хуҷҷатҳои</a:t>
            </a:r>
            <a:r>
              <a:rPr lang="ru-RU" altLang="ru-RU" sz="2400" dirty="0" smtClean="0">
                <a:solidFill>
                  <a:schemeClr val="tx1"/>
                </a:solidFill>
                <a:latin typeface="Times New Roman Tj" panose="02020603050405020304" pitchFamily="18" charset="-52"/>
              </a:rPr>
              <a:t> </a:t>
            </a:r>
            <a:r>
              <a:rPr lang="ru-RU" altLang="ru-RU" sz="2400" dirty="0">
                <a:solidFill>
                  <a:schemeClr val="tx1"/>
                </a:solidFill>
                <a:latin typeface="Times New Roman Tj" panose="02020603050405020304" pitchFamily="18" charset="-52"/>
              </a:rPr>
              <a:t>стратегии </a:t>
            </a:r>
            <a:r>
              <a:rPr lang="ru-RU" altLang="ru-RU" sz="2400" dirty="0" err="1" smtClean="0">
                <a:solidFill>
                  <a:schemeClr val="tx1"/>
                </a:solidFill>
                <a:latin typeface="Times New Roman Tj" panose="02020603050405020304" pitchFamily="18" charset="-52"/>
              </a:rPr>
              <a:t>сатҳи</a:t>
            </a:r>
            <a:r>
              <a:rPr lang="ru-RU" altLang="ru-RU" sz="2400" dirty="0" smtClean="0">
                <a:solidFill>
                  <a:schemeClr val="tx1"/>
                </a:solidFill>
                <a:latin typeface="Times New Roman Tj" panose="02020603050405020304" pitchFamily="18" charset="-52"/>
              </a:rPr>
              <a:t> </a:t>
            </a:r>
            <a:r>
              <a:rPr lang="ru-RU" altLang="ru-RU" sz="2400" dirty="0" err="1" smtClean="0">
                <a:solidFill>
                  <a:schemeClr val="tx1"/>
                </a:solidFill>
                <a:latin typeface="Times New Roman Tj" panose="02020603050405020304" pitchFamily="18" charset="-52"/>
              </a:rPr>
              <a:t>миллӣ</a:t>
            </a:r>
            <a:r>
              <a:rPr lang="ru-RU" altLang="ru-RU" sz="2400" dirty="0" smtClean="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барномахои</a:t>
            </a:r>
            <a:r>
              <a:rPr lang="ru-RU" altLang="ru-RU" sz="2400" dirty="0">
                <a:solidFill>
                  <a:schemeClr val="tx1"/>
                </a:solidFill>
                <a:latin typeface="Times New Roman Tj" panose="02020603050405020304" pitchFamily="18" charset="-52"/>
              </a:rPr>
              <a:t> </a:t>
            </a:r>
            <a:r>
              <a:rPr lang="ru-RU" altLang="ru-RU" sz="2400" dirty="0" err="1" smtClean="0">
                <a:solidFill>
                  <a:schemeClr val="tx1"/>
                </a:solidFill>
                <a:latin typeface="Times New Roman Tj" panose="02020603050405020304" pitchFamily="18" charset="-52"/>
              </a:rPr>
              <a:t>соҳавӣ</a:t>
            </a:r>
            <a:r>
              <a:rPr lang="ru-RU" altLang="ru-RU" sz="2400" dirty="0" smtClean="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ва</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минтаќавии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рушд</a:t>
            </a:r>
            <a:r>
              <a:rPr lang="ru-RU" altLang="ru-RU" sz="2400" dirty="0">
                <a:solidFill>
                  <a:schemeClr val="tx1"/>
                </a:solidFill>
                <a:latin typeface="Times New Roman Tj" panose="02020603050405020304" pitchFamily="18" charset="-52"/>
              </a:rPr>
              <a:t> дар </a:t>
            </a:r>
            <a:r>
              <a:rPr lang="ru-RU" altLang="ru-RU" sz="2400" dirty="0" err="1" smtClean="0">
                <a:solidFill>
                  <a:schemeClr val="tx1"/>
                </a:solidFill>
                <a:latin typeface="Times New Roman Tj" panose="02020603050405020304" pitchFamily="18" charset="-52"/>
              </a:rPr>
              <a:t>Ҷум</a:t>
            </a:r>
            <a:r>
              <a:rPr lang="tg-Cyrl-TJ" altLang="ru-RU" sz="2400" dirty="0" smtClean="0">
                <a:solidFill>
                  <a:schemeClr val="tx1"/>
                </a:solidFill>
                <a:latin typeface="Times New Roman Tj" panose="02020603050405020304" pitchFamily="18" charset="-52"/>
              </a:rPr>
              <a:t>ҳ</a:t>
            </a:r>
            <a:r>
              <a:rPr lang="ru-RU" altLang="ru-RU" sz="2400" dirty="0" err="1" smtClean="0">
                <a:solidFill>
                  <a:schemeClr val="tx1"/>
                </a:solidFill>
                <a:latin typeface="Times New Roman Tj" panose="02020603050405020304" pitchFamily="18" charset="-52"/>
              </a:rPr>
              <a:t>урии</a:t>
            </a:r>
            <a:r>
              <a:rPr lang="ru-RU" altLang="ru-RU" sz="2400" dirty="0" smtClean="0">
                <a:solidFill>
                  <a:schemeClr val="tx1"/>
                </a:solidFill>
                <a:latin typeface="Times New Roman Tj" panose="02020603050405020304" pitchFamily="18" charset="-52"/>
              </a:rPr>
              <a:t> </a:t>
            </a:r>
            <a:r>
              <a:rPr lang="ru-RU" altLang="ru-RU" sz="2400" dirty="0" err="1" smtClean="0">
                <a:solidFill>
                  <a:schemeClr val="tx1"/>
                </a:solidFill>
                <a:latin typeface="Times New Roman Tj" panose="02020603050405020304" pitchFamily="18" charset="-52"/>
              </a:rPr>
              <a:t>Тоҷикистон</a:t>
            </a:r>
            <a:r>
              <a:rPr lang="ru-RU" altLang="ru-RU" sz="2400" dirty="0">
                <a:solidFill>
                  <a:schemeClr val="tx1"/>
                </a:solidFill>
                <a:latin typeface="Times New Roman Tj" panose="02020603050405020304" pitchFamily="18" charset="-52"/>
              </a:rPr>
              <a:t>.	</a:t>
            </a:r>
            <a:endParaRPr lang="en-US" altLang="ru-RU" sz="2400" dirty="0">
              <a:solidFill>
                <a:schemeClr val="tx1"/>
              </a:solidFill>
            </a:endParaRPr>
          </a:p>
        </p:txBody>
      </p:sp>
    </p:spTree>
    <p:extLst>
      <p:ext uri="{BB962C8B-B14F-4D97-AF65-F5344CB8AC3E}">
        <p14:creationId xmlns:p14="http://schemas.microsoft.com/office/powerpoint/2010/main" val="2487853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3">
            <a:extLst>
              <a:ext uri="{FF2B5EF4-FFF2-40B4-BE49-F238E27FC236}">
                <a16:creationId xmlns="" xmlns:a16="http://schemas.microsoft.com/office/drawing/2014/main" id="{E40FD482-A822-4AB1-9DF9-9EB5018B200D}"/>
              </a:ext>
            </a:extLst>
          </p:cNvPr>
          <p:cNvSpPr>
            <a:spLocks noGrp="1"/>
          </p:cNvSpPr>
          <p:nvPr>
            <p:ph type="title"/>
          </p:nvPr>
        </p:nvSpPr>
        <p:spPr>
          <a:xfrm>
            <a:off x="541538" y="333376"/>
            <a:ext cx="9226351" cy="1008063"/>
          </a:xfrm>
        </p:spPr>
        <p:txBody>
          <a:bodyPr rtlCol="0">
            <a:normAutofit fontScale="90000"/>
          </a:bodyPr>
          <a:lstStyle/>
          <a:p>
            <a:pPr algn="ctr">
              <a:defRPr/>
            </a:pPr>
            <a:r>
              <a:rPr lang="ru-RU" altLang="ru-RU" sz="2800" b="1" dirty="0">
                <a:solidFill>
                  <a:schemeClr val="tx2"/>
                </a:solidFill>
                <a:latin typeface="Times New Roman Tj" panose="02020603050405020304" pitchFamily="18" charset="-52"/>
              </a:rPr>
              <a:t> </a:t>
            </a:r>
            <a:r>
              <a:rPr lang="ru-RU" altLang="ru-RU" sz="2800" b="1" dirty="0">
                <a:solidFill>
                  <a:schemeClr val="tx1"/>
                </a:solidFill>
                <a:latin typeface="Times New Roman Tj" panose="02020603050405020304" pitchFamily="18" charset="-52"/>
              </a:rPr>
              <a:t>МАҚСАДИ ТАҲИЯИ БУҶЕТИ МАҚОМОТИ ХУДИДОРАКУНИИ ШАҲРАК  ВА ДЕҲОТ</a:t>
            </a:r>
            <a:r>
              <a:rPr lang="ru-RU" altLang="ru-RU" sz="2800" dirty="0">
                <a:solidFill>
                  <a:srgbClr val="FF0000"/>
                </a:solidFill>
                <a:latin typeface="Times New Roman Tj" panose="02020603050405020304" pitchFamily="18" charset="-52"/>
                <a:cs typeface="Arial" panose="020B0604020202020204" pitchFamily="34" charset="0"/>
              </a:rPr>
              <a:t/>
            </a:r>
            <a:br>
              <a:rPr lang="ru-RU" altLang="ru-RU" sz="2800" dirty="0">
                <a:solidFill>
                  <a:srgbClr val="FF0000"/>
                </a:solidFill>
                <a:latin typeface="Times New Roman Tj" panose="02020603050405020304" pitchFamily="18" charset="-52"/>
                <a:cs typeface="Arial" panose="020B0604020202020204" pitchFamily="34" charset="0"/>
              </a:rPr>
            </a:br>
            <a:r>
              <a:rPr lang="en-US" altLang="ru-RU" sz="2800" dirty="0">
                <a:latin typeface="Arial" panose="020B0604020202020204" pitchFamily="34" charset="0"/>
                <a:cs typeface="Arial" panose="020B0604020202020204" pitchFamily="34" charset="0"/>
              </a:rPr>
              <a:t/>
            </a:r>
            <a:br>
              <a:rPr lang="en-US" altLang="ru-RU" sz="2800" dirty="0">
                <a:latin typeface="Arial" panose="020B0604020202020204" pitchFamily="34" charset="0"/>
                <a:cs typeface="Arial" panose="020B0604020202020204" pitchFamily="34" charset="0"/>
              </a:rPr>
            </a:br>
            <a:r>
              <a:rPr lang="ru-RU" altLang="ru-RU" sz="2400" b="1" dirty="0">
                <a:solidFill>
                  <a:schemeClr val="tx2"/>
                </a:solidFill>
                <a:latin typeface="Times New Roman Tj" panose="02020603050405020304" pitchFamily="18" charset="-52"/>
              </a:rPr>
              <a:t/>
            </a:r>
            <a:br>
              <a:rPr lang="ru-RU" altLang="ru-RU" sz="2400" b="1" dirty="0">
                <a:solidFill>
                  <a:schemeClr val="tx2"/>
                </a:solidFill>
                <a:latin typeface="Times New Roman Tj" panose="02020603050405020304" pitchFamily="18" charset="-52"/>
              </a:rPr>
            </a:br>
            <a:r>
              <a:rPr lang="ru-RU" altLang="ru-RU" sz="2000" dirty="0">
                <a:solidFill>
                  <a:srgbClr val="FF0000"/>
                </a:solidFill>
                <a:latin typeface="Times New Roman Tj" panose="02020603050405020304" pitchFamily="18" charset="-52"/>
                <a:cs typeface="Arial" panose="020B0604020202020204" pitchFamily="34" charset="0"/>
              </a:rPr>
              <a:t/>
            </a:r>
            <a:br>
              <a:rPr lang="ru-RU" altLang="ru-RU" sz="2000" dirty="0">
                <a:solidFill>
                  <a:srgbClr val="FF0000"/>
                </a:solidFill>
                <a:latin typeface="Times New Roman Tj" panose="02020603050405020304" pitchFamily="18" charset="-52"/>
                <a:cs typeface="Arial" panose="020B0604020202020204" pitchFamily="34" charset="0"/>
              </a:rPr>
            </a:br>
            <a:r>
              <a:rPr lang="ru-RU" altLang="ru-RU" sz="2400" b="1" dirty="0">
                <a:solidFill>
                  <a:srgbClr val="FF0000"/>
                </a:solidFill>
                <a:latin typeface="Arial" panose="020B0604020202020204" pitchFamily="34" charset="0"/>
                <a:cs typeface="Arial" panose="020B0604020202020204" pitchFamily="34" charset="0"/>
              </a:rPr>
              <a:t> </a:t>
            </a:r>
            <a:endParaRPr lang="en-US" altLang="ru-RU" sz="1600" dirty="0">
              <a:latin typeface="Arial" panose="020B0604020202020204" pitchFamily="34" charset="0"/>
              <a:cs typeface="Arial" panose="020B0604020202020204" pitchFamily="34" charset="0"/>
            </a:endParaRPr>
          </a:p>
        </p:txBody>
      </p:sp>
      <p:sp>
        <p:nvSpPr>
          <p:cNvPr id="11267" name="Rectangle 11">
            <a:extLst>
              <a:ext uri="{FF2B5EF4-FFF2-40B4-BE49-F238E27FC236}">
                <a16:creationId xmlns="" xmlns:a16="http://schemas.microsoft.com/office/drawing/2014/main" id="{07CB672A-1D6F-4546-B3F7-598C91552DC2}"/>
              </a:ext>
            </a:extLst>
          </p:cNvPr>
          <p:cNvSpPr>
            <a:spLocks noChangeArrowheads="1"/>
          </p:cNvSpPr>
          <p:nvPr/>
        </p:nvSpPr>
        <p:spPr bwMode="auto">
          <a:xfrm>
            <a:off x="372862" y="1341439"/>
            <a:ext cx="9826826" cy="489364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en-US" altLang="ru-RU" sz="1200" dirty="0">
              <a:solidFill>
                <a:prstClr val="black"/>
              </a:solidFill>
            </a:endParaRPr>
          </a:p>
          <a:p>
            <a:pPr marL="171450" indent="-171450" algn="just">
              <a:spcBef>
                <a:spcPct val="0"/>
              </a:spcBef>
              <a:buFont typeface="Wingdings" panose="05000000000000000000" pitchFamily="2" charset="2"/>
              <a:buChar char="ü"/>
              <a:defRPr/>
            </a:pPr>
            <a:r>
              <a:rPr lang="tg-Cyrl-TJ" altLang="ru-RU" sz="2400" dirty="0">
                <a:solidFill>
                  <a:prstClr val="black"/>
                </a:solidFill>
                <a:latin typeface="Times New Roman Tj" panose="02020603050405020304" pitchFamily="18" charset="-52"/>
              </a:rPr>
              <a:t>  Ба вуҷуд овардани фаҳмиши умумӣ вобаста ба ҳолат ва</a:t>
            </a:r>
          </a:p>
          <a:p>
            <a:pPr algn="just">
              <a:spcBef>
                <a:spcPct val="0"/>
              </a:spcBef>
              <a:buFont typeface="Arial" panose="020B0604020202020204" pitchFamily="34" charset="0"/>
              <a:buNone/>
              <a:defRPr/>
            </a:pPr>
            <a:r>
              <a:rPr lang="tg-Cyrl-TJ" altLang="ru-RU" sz="2400" dirty="0">
                <a:solidFill>
                  <a:prstClr val="black"/>
                </a:solidFill>
                <a:latin typeface="Times New Roman Tj" panose="02020603050405020304" pitchFamily="18" charset="-52"/>
              </a:rPr>
              <a:t>     дигаргуниҳо дар соҳаҳо.</a:t>
            </a:r>
            <a:endParaRPr lang="ru-RU" altLang="ru-RU" sz="2400" dirty="0">
              <a:solidFill>
                <a:prstClr val="black"/>
              </a:solidFill>
              <a:latin typeface="Times New Roman Tj" panose="02020603050405020304" pitchFamily="18" charset="-52"/>
            </a:endParaRPr>
          </a:p>
          <a:p>
            <a:pPr marL="285750" indent="-285750" algn="just">
              <a:spcBef>
                <a:spcPct val="0"/>
              </a:spcBef>
              <a:buFont typeface="Wingdings" panose="05000000000000000000" pitchFamily="2" charset="2"/>
              <a:buChar char="ü"/>
              <a:defRPr/>
            </a:pPr>
            <a:r>
              <a:rPr lang="ru-RU" altLang="ru-RU" sz="2400" dirty="0" err="1">
                <a:solidFill>
                  <a:prstClr val="black"/>
                </a:solidFill>
                <a:latin typeface="Times New Roman Tj" panose="02020603050405020304" pitchFamily="18" charset="-52"/>
              </a:rPr>
              <a:t>Дарёфти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роҳҳои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самараноки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фаъолияти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соҳаҳо</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ва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муайян</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намудани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самтҳои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минбаъдаи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рушди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онҳо</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ҳангоми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муҳокима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ва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мубодилаи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афкор</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бо</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ташкилотҳои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ҷамъиятӣ</a:t>
            </a:r>
            <a:r>
              <a:rPr lang="ru-RU" altLang="ru-RU" sz="2400" dirty="0">
                <a:solidFill>
                  <a:prstClr val="black"/>
                </a:solidFill>
                <a:latin typeface="Times New Roman Tj" panose="02020603050405020304" pitchFamily="18" charset="-52"/>
              </a:rPr>
              <a:t>, бахши </a:t>
            </a:r>
            <a:r>
              <a:rPr lang="ru-RU" altLang="ru-RU" sz="2400" dirty="0" err="1">
                <a:solidFill>
                  <a:prstClr val="black"/>
                </a:solidFill>
                <a:latin typeface="Times New Roman Tj" panose="02020603050405020304" pitchFamily="18" charset="-52"/>
              </a:rPr>
              <a:t>хусусӣ</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ва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дигар</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сохторҳои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давлатӣ</a:t>
            </a:r>
            <a:r>
              <a:rPr lang="ru-RU" altLang="ru-RU" sz="2400" dirty="0">
                <a:solidFill>
                  <a:prstClr val="black"/>
                </a:solidFill>
                <a:latin typeface="Times New Roman Tj" panose="02020603050405020304" pitchFamily="18" charset="-52"/>
              </a:rPr>
              <a:t>.</a:t>
            </a:r>
          </a:p>
          <a:p>
            <a:pPr marL="285750" indent="-285750" algn="just">
              <a:spcBef>
                <a:spcPct val="0"/>
              </a:spcBef>
              <a:buFont typeface="Wingdings" panose="05000000000000000000" pitchFamily="2" charset="2"/>
              <a:buChar char="ü"/>
              <a:defRPr/>
            </a:pPr>
            <a:r>
              <a:rPr lang="ru-RU" altLang="ru-RU" sz="2400" dirty="0">
                <a:solidFill>
                  <a:prstClr val="black"/>
                </a:solidFill>
                <a:latin typeface="Times New Roman Tj" panose="02020603050405020304" pitchFamily="18" charset="-52"/>
              </a:rPr>
              <a:t>Ба </a:t>
            </a:r>
            <a:r>
              <a:rPr lang="ru-RU" altLang="ru-RU" sz="2400" dirty="0" err="1">
                <a:solidFill>
                  <a:prstClr val="black"/>
                </a:solidFill>
                <a:latin typeface="Times New Roman Tj" panose="02020603050405020304" pitchFamily="18" charset="-52"/>
              </a:rPr>
              <a:t>нақша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гирифтани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маҷмӯи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тадбирҳои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пешрафти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иқтисодӣ</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ки</a:t>
            </a:r>
            <a:r>
              <a:rPr lang="ru-RU" altLang="ru-RU" sz="2400" dirty="0">
                <a:solidFill>
                  <a:prstClr val="black"/>
                </a:solidFill>
                <a:latin typeface="Times New Roman Tj" panose="02020603050405020304" pitchFamily="18" charset="-52"/>
              </a:rPr>
              <a:t> дар </a:t>
            </a:r>
            <a:r>
              <a:rPr lang="ru-RU" altLang="ru-RU" sz="2400" dirty="0" err="1">
                <a:solidFill>
                  <a:prstClr val="black"/>
                </a:solidFill>
                <a:latin typeface="Times New Roman Tj" panose="02020603050405020304" pitchFamily="18" charset="-52"/>
              </a:rPr>
              <a:t>рушди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соҳаҳо</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ҳамчун</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муҳаррик</a:t>
            </a:r>
            <a:r>
              <a:rPr lang="ru-RU" altLang="ru-RU" sz="2400" dirty="0">
                <a:solidFill>
                  <a:prstClr val="black"/>
                </a:solidFill>
                <a:latin typeface="Times New Roman Tj" panose="02020603050405020304" pitchFamily="18" charset="-52"/>
              </a:rPr>
              <a:t>, ё ба таври </a:t>
            </a:r>
            <a:r>
              <a:rPr lang="ru-RU" altLang="ru-RU" sz="2400" dirty="0" err="1">
                <a:solidFill>
                  <a:prstClr val="black"/>
                </a:solidFill>
                <a:latin typeface="Times New Roman Tj" panose="02020603050405020304" pitchFamily="18" charset="-52"/>
              </a:rPr>
              <a:t>дигар</a:t>
            </a:r>
            <a:r>
              <a:rPr lang="ru-RU" altLang="ru-RU" sz="2400" dirty="0">
                <a:solidFill>
                  <a:prstClr val="black"/>
                </a:solidFill>
                <a:latin typeface="Times New Roman Tj" panose="02020603050405020304" pitchFamily="18" charset="-52"/>
              </a:rPr>
              <a:t> ба </a:t>
            </a:r>
            <a:r>
              <a:rPr lang="ru-RU" altLang="ru-RU" sz="2400" dirty="0" err="1">
                <a:solidFill>
                  <a:prstClr val="black"/>
                </a:solidFill>
                <a:latin typeface="Times New Roman Tj" panose="02020603050405020304" pitchFamily="18" charset="-52"/>
              </a:rPr>
              <a:t>сифати</a:t>
            </a:r>
            <a:r>
              <a:rPr lang="ru-RU" altLang="ru-RU" sz="2400" dirty="0">
                <a:solidFill>
                  <a:prstClr val="black"/>
                </a:solidFill>
                <a:latin typeface="Times New Roman Tj" panose="02020603050405020304" pitchFamily="18" charset="-52"/>
              </a:rPr>
              <a:t> «локомотив»  </a:t>
            </a:r>
            <a:r>
              <a:rPr lang="ru-RU" altLang="ru-RU" sz="2400" dirty="0" err="1">
                <a:solidFill>
                  <a:prstClr val="black"/>
                </a:solidFill>
                <a:latin typeface="Times New Roman Tj" panose="02020603050405020304" pitchFamily="18" charset="-52"/>
              </a:rPr>
              <a:t>баромад</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менамоянд</a:t>
            </a:r>
            <a:r>
              <a:rPr lang="ru-RU" altLang="ru-RU" sz="2400" dirty="0">
                <a:solidFill>
                  <a:prstClr val="black"/>
                </a:solidFill>
                <a:latin typeface="Times New Roman Tj" panose="02020603050405020304" pitchFamily="18" charset="-52"/>
              </a:rPr>
              <a:t>.</a:t>
            </a:r>
            <a:endParaRPr lang="en-US" altLang="ru-RU" sz="2400" dirty="0">
              <a:solidFill>
                <a:prstClr val="black"/>
              </a:solidFill>
            </a:endParaRPr>
          </a:p>
          <a:p>
            <a:pPr marL="285750" indent="-285750" algn="just">
              <a:spcBef>
                <a:spcPct val="0"/>
              </a:spcBef>
              <a:buFont typeface="Wingdings" panose="05000000000000000000" pitchFamily="2" charset="2"/>
              <a:buChar char="ü"/>
              <a:defRPr/>
            </a:pPr>
            <a:r>
              <a:rPr lang="ru-RU" altLang="ru-RU" sz="2400" dirty="0" err="1">
                <a:solidFill>
                  <a:prstClr val="black"/>
                </a:solidFill>
                <a:latin typeface="Times New Roman Tj" panose="02020603050405020304" pitchFamily="18" charset="-52"/>
              </a:rPr>
              <a:t>Ҳавасманд</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намудани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бахши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хусусӣ</a:t>
            </a:r>
            <a:r>
              <a:rPr lang="ru-RU" altLang="ru-RU" sz="2400" dirty="0">
                <a:solidFill>
                  <a:prstClr val="black"/>
                </a:solidFill>
                <a:latin typeface="Times New Roman Tj" panose="02020603050405020304" pitchFamily="18" charset="-52"/>
              </a:rPr>
              <a:t> дар </a:t>
            </a:r>
            <a:r>
              <a:rPr lang="ru-RU" altLang="ru-RU" sz="2400" dirty="0" err="1">
                <a:solidFill>
                  <a:prstClr val="black"/>
                </a:solidFill>
                <a:latin typeface="Times New Roman Tj" panose="02020603050405020304" pitchFamily="18" charset="-52"/>
              </a:rPr>
              <a:t>рушди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соҳаҳо</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тариқи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роҳандозӣ</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кардани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принсипи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шарикии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давлат</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ва</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бахши</a:t>
            </a:r>
            <a:r>
              <a:rPr lang="ru-RU" altLang="ru-RU" sz="2400" dirty="0">
                <a:solidFill>
                  <a:prstClr val="black"/>
                </a:solidFill>
                <a:latin typeface="Times New Roman Tj" panose="02020603050405020304" pitchFamily="18" charset="-52"/>
              </a:rPr>
              <a:t> </a:t>
            </a:r>
            <a:r>
              <a:rPr lang="ru-RU" altLang="ru-RU" sz="2400" dirty="0" err="1">
                <a:solidFill>
                  <a:prstClr val="black"/>
                </a:solidFill>
                <a:latin typeface="Times New Roman Tj" panose="02020603050405020304" pitchFamily="18" charset="-52"/>
              </a:rPr>
              <a:t>хусусӣ</a:t>
            </a:r>
            <a:endParaRPr lang="ru-RU" altLang="ru-RU" sz="2400" dirty="0">
              <a:solidFill>
                <a:prstClr val="black"/>
              </a:solidFill>
              <a:latin typeface="Times New Roman Tj" panose="02020603050405020304" pitchFamily="18" charset="-52"/>
            </a:endParaRPr>
          </a:p>
          <a:p>
            <a:pPr marL="285750" indent="-285750" algn="just">
              <a:spcBef>
                <a:spcPct val="0"/>
              </a:spcBef>
              <a:buFont typeface="Wingdings" panose="05000000000000000000" pitchFamily="2" charset="2"/>
              <a:buChar char="ü"/>
              <a:defRPr/>
            </a:pPr>
            <a:r>
              <a:rPr lang="tg-Cyrl-TJ" altLang="ru-RU" sz="2400" dirty="0">
                <a:solidFill>
                  <a:prstClr val="black"/>
                </a:solidFill>
                <a:latin typeface="Times New Roman Tj" panose="02020603050405020304" pitchFamily="18" charset="-52"/>
              </a:rPr>
              <a:t>Ҷалби сармоягузориҳои дохиливу хориҷӣ барои рушди соҳаҳо.</a:t>
            </a:r>
            <a:endParaRPr lang="ru-RU" altLang="ru-RU" sz="2400" dirty="0">
              <a:solidFill>
                <a:prstClr val="black"/>
              </a:solidFill>
              <a:latin typeface="Times New Roman Tj" panose="02020603050405020304" pitchFamily="18" charset="-52"/>
            </a:endParaRPr>
          </a:p>
          <a:p>
            <a:pPr marL="171450" indent="-171450" algn="just">
              <a:spcBef>
                <a:spcPct val="0"/>
              </a:spcBef>
              <a:buFont typeface="Wingdings" panose="05000000000000000000" pitchFamily="2" charset="2"/>
              <a:buChar char="ü"/>
              <a:defRPr/>
            </a:pPr>
            <a:endParaRPr lang="ru-RU" altLang="ru-RU" sz="1200" dirty="0">
              <a:solidFill>
                <a:prstClr val="black"/>
              </a:solidFill>
            </a:endParaRPr>
          </a:p>
        </p:txBody>
      </p:sp>
    </p:spTree>
    <p:extLst>
      <p:ext uri="{BB962C8B-B14F-4D97-AF65-F5344CB8AC3E}">
        <p14:creationId xmlns:p14="http://schemas.microsoft.com/office/powerpoint/2010/main" val="3265636918"/>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120;p20">
            <a:extLst>
              <a:ext uri="{FF2B5EF4-FFF2-40B4-BE49-F238E27FC236}">
                <a16:creationId xmlns="" xmlns:a16="http://schemas.microsoft.com/office/drawing/2014/main" id="{2643B9EF-4640-4047-BA8D-30FF8F13E97B}"/>
              </a:ext>
            </a:extLst>
          </p:cNvPr>
          <p:cNvSpPr txBox="1">
            <a:spLocks noGrp="1"/>
          </p:cNvSpPr>
          <p:nvPr>
            <p:ph type="title"/>
          </p:nvPr>
        </p:nvSpPr>
        <p:spPr>
          <a:xfrm>
            <a:off x="-209005" y="226405"/>
            <a:ext cx="10972800" cy="1371600"/>
          </a:xfrm>
        </p:spPr>
        <p:txBody>
          <a:bodyPr/>
          <a:lstStyle/>
          <a:p>
            <a:pPr>
              <a:spcBef>
                <a:spcPct val="0"/>
              </a:spcBef>
              <a:spcAft>
                <a:spcPct val="0"/>
              </a:spcAft>
              <a:buClr>
                <a:schemeClr val="folHlink"/>
              </a:buClr>
              <a:buSzPts val="4000"/>
              <a:buFont typeface="Tahoma" panose="020B0604030504040204" pitchFamily="34" charset="0"/>
              <a:buNone/>
            </a:pPr>
            <a:r>
              <a:rPr lang="tg-Cyrl-TJ" altLang="ru-RU" sz="2400" b="1" dirty="0">
                <a:solidFill>
                  <a:schemeClr val="tx1"/>
                </a:solidFill>
                <a:effectLst>
                  <a:outerShdw blurRad="38100" dist="38100" dir="2700000" algn="tl">
                    <a:srgbClr val="C0C0C0"/>
                  </a:outerShdw>
                </a:effectLst>
                <a:latin typeface="Times New Roman Tj" panose="02020603050405020304" pitchFamily="18" charset="-52"/>
                <a:cs typeface="Tahoma" panose="020B0604030504040204" pitchFamily="34" charset="0"/>
                <a:sym typeface="Tahoma" panose="020B0604030504040204" pitchFamily="34" charset="0"/>
              </a:rPr>
              <a:t>ФУНКСИЯИ АСОСИИ </a:t>
            </a:r>
            <a:r>
              <a:rPr lang="tg-Cyrl-TJ" altLang="ru-RU" sz="2400" b="1" dirty="0" smtClean="0">
                <a:solidFill>
                  <a:schemeClr val="tx1"/>
                </a:solidFill>
                <a:effectLst>
                  <a:outerShdw blurRad="38100" dist="38100" dir="2700000" algn="tl">
                    <a:srgbClr val="C0C0C0"/>
                  </a:outerShdw>
                </a:effectLst>
                <a:latin typeface="Times New Roman Tj" panose="02020603050405020304" pitchFamily="18" charset="-52"/>
                <a:cs typeface="Tahoma" panose="020B0604030504040204" pitchFamily="34" charset="0"/>
                <a:sym typeface="Tahoma" panose="020B0604030504040204" pitchFamily="34" charset="0"/>
              </a:rPr>
              <a:t>БУҶЕТИ </a:t>
            </a:r>
            <a:r>
              <a:rPr lang="tg-Cyrl-TJ" altLang="ru-RU" sz="2400" b="1" dirty="0">
                <a:solidFill>
                  <a:schemeClr val="tx1"/>
                </a:solidFill>
                <a:effectLst>
                  <a:outerShdw blurRad="38100" dist="38100" dir="2700000" algn="tl">
                    <a:srgbClr val="C0C0C0"/>
                  </a:outerShdw>
                </a:effectLst>
                <a:latin typeface="Times New Roman Tj" panose="02020603050405020304" pitchFamily="18" charset="-52"/>
                <a:cs typeface="Tahoma" panose="020B0604030504040204" pitchFamily="34" charset="0"/>
                <a:sym typeface="Tahoma" panose="020B0604030504040204" pitchFamily="34" charset="0"/>
              </a:rPr>
              <a:t>ХУДИДОРАКУНИИ МАҲАЛӢ</a:t>
            </a:r>
            <a:endParaRPr lang="ru-RU" altLang="ru-RU" sz="2000" dirty="0">
              <a:solidFill>
                <a:schemeClr val="tx1"/>
              </a:solidFill>
              <a:effectLst>
                <a:outerShdw blurRad="38100" dist="38100" dir="2700000" algn="tl">
                  <a:srgbClr val="C0C0C0"/>
                </a:outerShdw>
              </a:effectLst>
              <a:latin typeface="Times New Roman Tj" panose="02020603050405020304" pitchFamily="18" charset="-52"/>
            </a:endParaRPr>
          </a:p>
        </p:txBody>
      </p:sp>
      <p:grpSp>
        <p:nvGrpSpPr>
          <p:cNvPr id="112643" name="Google Shape;121;p20">
            <a:extLst>
              <a:ext uri="{FF2B5EF4-FFF2-40B4-BE49-F238E27FC236}">
                <a16:creationId xmlns="" xmlns:a16="http://schemas.microsoft.com/office/drawing/2014/main" id="{872636A5-8A73-43AF-B305-13746BA3E60C}"/>
              </a:ext>
            </a:extLst>
          </p:cNvPr>
          <p:cNvGrpSpPr>
            <a:grpSpLocks/>
          </p:cNvGrpSpPr>
          <p:nvPr/>
        </p:nvGrpSpPr>
        <p:grpSpPr bwMode="auto">
          <a:xfrm>
            <a:off x="1445201" y="1066800"/>
            <a:ext cx="8247354" cy="5091620"/>
            <a:chOff x="1131" y="1323"/>
            <a:chExt cx="3789" cy="2289"/>
          </a:xfrm>
        </p:grpSpPr>
        <p:sp>
          <p:nvSpPr>
            <p:cNvPr id="112644" name="Google Shape;122;p20">
              <a:extLst>
                <a:ext uri="{FF2B5EF4-FFF2-40B4-BE49-F238E27FC236}">
                  <a16:creationId xmlns="" xmlns:a16="http://schemas.microsoft.com/office/drawing/2014/main" id="{70EE5BB3-2E54-4C67-9C0A-BFA43E3F5B05}"/>
                </a:ext>
              </a:extLst>
            </p:cNvPr>
            <p:cNvSpPr>
              <a:spLocks noChangeArrowheads="1"/>
            </p:cNvSpPr>
            <p:nvPr/>
          </p:nvSpPr>
          <p:spPr bwMode="auto">
            <a:xfrm>
              <a:off x="2541" y="1662"/>
              <a:ext cx="969" cy="969"/>
            </a:xfrm>
            <a:prstGeom prst="ellipse">
              <a:avLst/>
            </a:prstGeom>
            <a:solidFill>
              <a:srgbClr val="CC99FF">
                <a:alpha val="49803"/>
              </a:srgbClr>
            </a:solidFill>
            <a:ln w="9525">
              <a:solidFill>
                <a:schemeClr val="accent2"/>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45" name="Google Shape;123;p20">
              <a:extLst>
                <a:ext uri="{FF2B5EF4-FFF2-40B4-BE49-F238E27FC236}">
                  <a16:creationId xmlns="" xmlns:a16="http://schemas.microsoft.com/office/drawing/2014/main" id="{0BA52986-7913-47A6-B72C-143CBAA50BAA}"/>
                </a:ext>
              </a:extLst>
            </p:cNvPr>
            <p:cNvSpPr txBox="1">
              <a:spLocks noChangeArrowheads="1"/>
            </p:cNvSpPr>
            <p:nvPr/>
          </p:nvSpPr>
          <p:spPr bwMode="auto">
            <a:xfrm>
              <a:off x="2541" y="1323"/>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dirty="0">
                  <a:solidFill>
                    <a:srgbClr val="000000"/>
                  </a:solidFill>
                  <a:latin typeface="Arial" panose="020B0604020202020204" pitchFamily="34" charset="0"/>
                  <a:cs typeface="Arial" panose="020B0604020202020204" pitchFamily="34" charset="0"/>
                  <a:sym typeface="Arial" panose="020B0604020202020204" pitchFamily="34" charset="0"/>
                </a:rPr>
                <a:t>ТАЪМИНИ ТАЛАБОТҲО </a:t>
              </a:r>
              <a:endParaRPr lang="ru-RU" altLang="ru-RU" dirty="0"/>
            </a:p>
          </p:txBody>
        </p:sp>
        <p:sp>
          <p:nvSpPr>
            <p:cNvPr id="112646" name="Google Shape;124;p20">
              <a:extLst>
                <a:ext uri="{FF2B5EF4-FFF2-40B4-BE49-F238E27FC236}">
                  <a16:creationId xmlns="" xmlns:a16="http://schemas.microsoft.com/office/drawing/2014/main" id="{1D9E3B8C-BCE5-474D-987F-68B217457CC8}"/>
                </a:ext>
              </a:extLst>
            </p:cNvPr>
            <p:cNvSpPr>
              <a:spLocks noChangeArrowheads="1"/>
            </p:cNvSpPr>
            <p:nvPr/>
          </p:nvSpPr>
          <p:spPr bwMode="auto">
            <a:xfrm>
              <a:off x="2829" y="1800"/>
              <a:ext cx="969" cy="969"/>
            </a:xfrm>
            <a:prstGeom prst="ellipse">
              <a:avLst/>
            </a:prstGeom>
            <a:solidFill>
              <a:srgbClr val="008000">
                <a:alpha val="49803"/>
              </a:srgbClr>
            </a:solidFill>
            <a:ln w="9525">
              <a:solidFill>
                <a:schemeClr val="hlink"/>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47" name="Google Shape;125;p20">
              <a:extLst>
                <a:ext uri="{FF2B5EF4-FFF2-40B4-BE49-F238E27FC236}">
                  <a16:creationId xmlns="" xmlns:a16="http://schemas.microsoft.com/office/drawing/2014/main" id="{C9B1B99F-B785-4B64-B2ED-3F1CD4AE12A1}"/>
                </a:ext>
              </a:extLst>
            </p:cNvPr>
            <p:cNvSpPr txBox="1">
              <a:spLocks noChangeArrowheads="1"/>
            </p:cNvSpPr>
            <p:nvPr/>
          </p:nvSpPr>
          <p:spPr bwMode="auto">
            <a:xfrm>
              <a:off x="3767" y="1680"/>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a:solidFill>
                    <a:srgbClr val="000000"/>
                  </a:solidFill>
                  <a:latin typeface="Arial" panose="020B0604020202020204" pitchFamily="34" charset="0"/>
                  <a:cs typeface="Arial" panose="020B0604020202020204" pitchFamily="34" charset="0"/>
                  <a:sym typeface="Arial" panose="020B0604020202020204" pitchFamily="34" charset="0"/>
                </a:rPr>
                <a:t>НАЗОРАТ </a:t>
              </a:r>
              <a:endParaRPr lang="ru-RU" altLang="ru-RU"/>
            </a:p>
          </p:txBody>
        </p:sp>
        <p:sp>
          <p:nvSpPr>
            <p:cNvPr id="112648" name="Google Shape;126;p20">
              <a:extLst>
                <a:ext uri="{FF2B5EF4-FFF2-40B4-BE49-F238E27FC236}">
                  <a16:creationId xmlns="" xmlns:a16="http://schemas.microsoft.com/office/drawing/2014/main" id="{E2A2E235-7B91-4CF1-946B-D5005A321FE4}"/>
                </a:ext>
              </a:extLst>
            </p:cNvPr>
            <p:cNvSpPr>
              <a:spLocks noChangeArrowheads="1"/>
            </p:cNvSpPr>
            <p:nvPr/>
          </p:nvSpPr>
          <p:spPr bwMode="auto">
            <a:xfrm>
              <a:off x="2901" y="2112"/>
              <a:ext cx="969" cy="969"/>
            </a:xfrm>
            <a:prstGeom prst="ellipse">
              <a:avLst/>
            </a:prstGeom>
            <a:solidFill>
              <a:srgbClr val="FF0000">
                <a:alpha val="49803"/>
              </a:srgbClr>
            </a:solidFill>
            <a:ln w="9525">
              <a:solidFill>
                <a:srgbClr val="CCFFCC"/>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49" name="Google Shape;127;p20">
              <a:extLst>
                <a:ext uri="{FF2B5EF4-FFF2-40B4-BE49-F238E27FC236}">
                  <a16:creationId xmlns="" xmlns:a16="http://schemas.microsoft.com/office/drawing/2014/main" id="{FF321F74-795D-4846-9418-E4EA1C3EF4EF}"/>
                </a:ext>
              </a:extLst>
            </p:cNvPr>
            <p:cNvSpPr txBox="1">
              <a:spLocks noChangeArrowheads="1"/>
            </p:cNvSpPr>
            <p:nvPr/>
          </p:nvSpPr>
          <p:spPr bwMode="auto">
            <a:xfrm>
              <a:off x="3951" y="2725"/>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a:solidFill>
                    <a:srgbClr val="000000"/>
                  </a:solidFill>
                  <a:latin typeface="Arial" panose="020B0604020202020204" pitchFamily="34" charset="0"/>
                  <a:cs typeface="Arial" panose="020B0604020202020204" pitchFamily="34" charset="0"/>
                  <a:sym typeface="Arial" panose="020B0604020202020204" pitchFamily="34" charset="0"/>
                </a:rPr>
                <a:t>ХОҶАГИДОРӢ </a:t>
              </a:r>
              <a:endParaRPr lang="ru-RU" altLang="ru-RU"/>
            </a:p>
          </p:txBody>
        </p:sp>
        <p:sp>
          <p:nvSpPr>
            <p:cNvPr id="112650" name="Google Shape;128;p20">
              <a:extLst>
                <a:ext uri="{FF2B5EF4-FFF2-40B4-BE49-F238E27FC236}">
                  <a16:creationId xmlns="" xmlns:a16="http://schemas.microsoft.com/office/drawing/2014/main" id="{ECA2D880-D76A-4B98-AF84-538365E57354}"/>
                </a:ext>
              </a:extLst>
            </p:cNvPr>
            <p:cNvSpPr>
              <a:spLocks noChangeArrowheads="1"/>
            </p:cNvSpPr>
            <p:nvPr/>
          </p:nvSpPr>
          <p:spPr bwMode="auto">
            <a:xfrm>
              <a:off x="2702" y="2362"/>
              <a:ext cx="969" cy="969"/>
            </a:xfrm>
            <a:prstGeom prst="ellipse">
              <a:avLst/>
            </a:prstGeom>
            <a:solidFill>
              <a:schemeClr val="bg2">
                <a:alpha val="49803"/>
              </a:schemeClr>
            </a:solidFill>
            <a:ln w="9525">
              <a:solidFill>
                <a:schemeClr val="bg2"/>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51" name="Google Shape;129;p20">
              <a:extLst>
                <a:ext uri="{FF2B5EF4-FFF2-40B4-BE49-F238E27FC236}">
                  <a16:creationId xmlns="" xmlns:a16="http://schemas.microsoft.com/office/drawing/2014/main" id="{D6DB5126-C1A4-4AE8-A96C-EDC6427EAEEA}"/>
                </a:ext>
              </a:extLst>
            </p:cNvPr>
            <p:cNvSpPr txBox="1">
              <a:spLocks noChangeArrowheads="1"/>
            </p:cNvSpPr>
            <p:nvPr/>
          </p:nvSpPr>
          <p:spPr bwMode="auto">
            <a:xfrm>
              <a:off x="3438" y="3369"/>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a:solidFill>
                    <a:srgbClr val="000000"/>
                  </a:solidFill>
                  <a:latin typeface="Arial" panose="020B0604020202020204" pitchFamily="34" charset="0"/>
                  <a:cs typeface="Arial" panose="020B0604020202020204" pitchFamily="34" charset="0"/>
                  <a:sym typeface="Arial" panose="020B0604020202020204" pitchFamily="34" charset="0"/>
                </a:rPr>
                <a:t>ИҶТИМОӢ </a:t>
              </a:r>
              <a:endParaRPr lang="ru-RU" altLang="ru-RU"/>
            </a:p>
          </p:txBody>
        </p:sp>
        <p:sp>
          <p:nvSpPr>
            <p:cNvPr id="112652" name="Google Shape;130;p20">
              <a:extLst>
                <a:ext uri="{FF2B5EF4-FFF2-40B4-BE49-F238E27FC236}">
                  <a16:creationId xmlns="" xmlns:a16="http://schemas.microsoft.com/office/drawing/2014/main" id="{CC0F6F12-CAF7-4667-A1CF-B120E444B571}"/>
                </a:ext>
              </a:extLst>
            </p:cNvPr>
            <p:cNvSpPr>
              <a:spLocks noChangeArrowheads="1"/>
            </p:cNvSpPr>
            <p:nvPr/>
          </p:nvSpPr>
          <p:spPr bwMode="auto">
            <a:xfrm>
              <a:off x="2382" y="2363"/>
              <a:ext cx="969" cy="969"/>
            </a:xfrm>
            <a:prstGeom prst="ellipse">
              <a:avLst/>
            </a:prstGeom>
            <a:solidFill>
              <a:srgbClr val="FFCC00">
                <a:alpha val="49803"/>
              </a:srgbClr>
            </a:solidFill>
            <a:ln w="9525">
              <a:solidFill>
                <a:srgbClr val="3366FF"/>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53" name="Google Shape;131;p20">
              <a:extLst>
                <a:ext uri="{FF2B5EF4-FFF2-40B4-BE49-F238E27FC236}">
                  <a16:creationId xmlns="" xmlns:a16="http://schemas.microsoft.com/office/drawing/2014/main" id="{C275DCA5-0605-4D1D-85E6-1E563246C113}"/>
                </a:ext>
              </a:extLst>
            </p:cNvPr>
            <p:cNvSpPr txBox="1">
              <a:spLocks noChangeArrowheads="1"/>
            </p:cNvSpPr>
            <p:nvPr/>
          </p:nvSpPr>
          <p:spPr bwMode="auto">
            <a:xfrm>
              <a:off x="1645" y="3270"/>
              <a:ext cx="969"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dirty="0">
                  <a:solidFill>
                    <a:srgbClr val="000000"/>
                  </a:solidFill>
                  <a:latin typeface="Arial" panose="020B0604020202020204" pitchFamily="34" charset="0"/>
                  <a:cs typeface="Arial" panose="020B0604020202020204" pitchFamily="34" charset="0"/>
                  <a:sym typeface="Arial" panose="020B0604020202020204" pitchFamily="34" charset="0"/>
                </a:rPr>
                <a:t>АЗ НАВТАҚСИМКУНӢ </a:t>
              </a:r>
              <a:endParaRPr lang="ru-RU" altLang="ru-RU" dirty="0"/>
            </a:p>
          </p:txBody>
        </p:sp>
        <p:sp>
          <p:nvSpPr>
            <p:cNvPr id="112654" name="Google Shape;132;p20">
              <a:extLst>
                <a:ext uri="{FF2B5EF4-FFF2-40B4-BE49-F238E27FC236}">
                  <a16:creationId xmlns="" xmlns:a16="http://schemas.microsoft.com/office/drawing/2014/main" id="{06EBBB34-C5F0-42F9-A123-92F436F282EF}"/>
                </a:ext>
              </a:extLst>
            </p:cNvPr>
            <p:cNvSpPr>
              <a:spLocks noChangeArrowheads="1"/>
            </p:cNvSpPr>
            <p:nvPr/>
          </p:nvSpPr>
          <p:spPr bwMode="auto">
            <a:xfrm>
              <a:off x="2182" y="2113"/>
              <a:ext cx="969" cy="969"/>
            </a:xfrm>
            <a:prstGeom prst="ellipse">
              <a:avLst/>
            </a:prstGeom>
            <a:solidFill>
              <a:srgbClr val="3366FF">
                <a:alpha val="49803"/>
              </a:srgbClr>
            </a:solidFill>
            <a:ln w="9525">
              <a:solidFill>
                <a:schemeClr val="folHlink"/>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55" name="Google Shape;133;p20">
              <a:extLst>
                <a:ext uri="{FF2B5EF4-FFF2-40B4-BE49-F238E27FC236}">
                  <a16:creationId xmlns="" xmlns:a16="http://schemas.microsoft.com/office/drawing/2014/main" id="{B7DB241A-FD80-4742-896C-E31E15D29DD3}"/>
                </a:ext>
              </a:extLst>
            </p:cNvPr>
            <p:cNvSpPr txBox="1">
              <a:spLocks noChangeArrowheads="1"/>
            </p:cNvSpPr>
            <p:nvPr/>
          </p:nvSpPr>
          <p:spPr bwMode="auto">
            <a:xfrm>
              <a:off x="1131" y="2726"/>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a:solidFill>
                    <a:srgbClr val="000000"/>
                  </a:solidFill>
                  <a:latin typeface="Arial" panose="020B0604020202020204" pitchFamily="34" charset="0"/>
                  <a:cs typeface="Arial" panose="020B0604020202020204" pitchFamily="34" charset="0"/>
                  <a:sym typeface="Arial" panose="020B0604020202020204" pitchFamily="34" charset="0"/>
                </a:rPr>
                <a:t>НАҚШАВӢ </a:t>
              </a:r>
              <a:endParaRPr lang="ru-RU" altLang="ru-RU"/>
            </a:p>
          </p:txBody>
        </p:sp>
        <p:sp>
          <p:nvSpPr>
            <p:cNvPr id="112656" name="Google Shape;134;p20">
              <a:extLst>
                <a:ext uri="{FF2B5EF4-FFF2-40B4-BE49-F238E27FC236}">
                  <a16:creationId xmlns="" xmlns:a16="http://schemas.microsoft.com/office/drawing/2014/main" id="{7BAEC353-B80B-44AB-9F60-2B6BBA78D8F5}"/>
                </a:ext>
              </a:extLst>
            </p:cNvPr>
            <p:cNvSpPr>
              <a:spLocks noChangeArrowheads="1"/>
            </p:cNvSpPr>
            <p:nvPr/>
          </p:nvSpPr>
          <p:spPr bwMode="auto">
            <a:xfrm>
              <a:off x="2253" y="1801"/>
              <a:ext cx="969" cy="969"/>
            </a:xfrm>
            <a:prstGeom prst="ellipse">
              <a:avLst/>
            </a:prstGeom>
            <a:solidFill>
              <a:srgbClr val="008080">
                <a:alpha val="49803"/>
              </a:srgbClr>
            </a:solidFill>
            <a:ln w="9525">
              <a:solidFill>
                <a:schemeClr val="folHlink"/>
              </a:solidFill>
              <a:miter lim="800000"/>
              <a:headEnd type="none" w="sm" len="sm"/>
              <a:tailEnd type="none" w="sm" len="sm"/>
            </a:ln>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endParaRPr lang="ru-RU" altLang="ru-RU" sz="1800" b="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2657" name="Google Shape;135;p20">
              <a:extLst>
                <a:ext uri="{FF2B5EF4-FFF2-40B4-BE49-F238E27FC236}">
                  <a16:creationId xmlns="" xmlns:a16="http://schemas.microsoft.com/office/drawing/2014/main" id="{CA3F64CA-A063-4EB3-87CE-CE1A567EB4FC}"/>
                </a:ext>
              </a:extLst>
            </p:cNvPr>
            <p:cNvSpPr txBox="1">
              <a:spLocks noChangeArrowheads="1"/>
            </p:cNvSpPr>
            <p:nvPr/>
          </p:nvSpPr>
          <p:spPr bwMode="auto">
            <a:xfrm>
              <a:off x="1314" y="1681"/>
              <a:ext cx="96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sz="800" b="1">
                  <a:solidFill>
                    <a:srgbClr val="008000"/>
                  </a:solidFill>
                  <a:latin typeface="Calibri" panose="020F0502020204030204" pitchFamily="34" charset="0"/>
                </a:defRPr>
              </a:lvl1pPr>
              <a:lvl2pPr marL="742950" indent="-285750">
                <a:defRPr sz="800" b="1">
                  <a:solidFill>
                    <a:srgbClr val="008000"/>
                  </a:solidFill>
                  <a:latin typeface="Calibri" panose="020F0502020204030204" pitchFamily="34" charset="0"/>
                </a:defRPr>
              </a:lvl2pPr>
              <a:lvl3pPr marL="1143000" indent="-228600">
                <a:defRPr sz="800" b="1">
                  <a:solidFill>
                    <a:srgbClr val="008000"/>
                  </a:solidFill>
                  <a:latin typeface="Calibri" panose="020F0502020204030204" pitchFamily="34" charset="0"/>
                </a:defRPr>
              </a:lvl3pPr>
              <a:lvl4pPr marL="1600200" indent="-228600">
                <a:defRPr sz="800" b="1">
                  <a:solidFill>
                    <a:srgbClr val="008000"/>
                  </a:solidFill>
                  <a:latin typeface="Calibri" panose="020F0502020204030204" pitchFamily="34" charset="0"/>
                </a:defRPr>
              </a:lvl4pPr>
              <a:lvl5pPr marL="2057400" indent="-228600">
                <a:defRPr sz="800" b="1">
                  <a:solidFill>
                    <a:srgbClr val="008000"/>
                  </a:solidFill>
                  <a:latin typeface="Calibri" panose="020F0502020204030204" pitchFamily="34" charset="0"/>
                </a:defRPr>
              </a:lvl5pPr>
              <a:lvl6pPr marL="2514600" indent="-228600" eaLnBrk="0" fontAlgn="base" hangingPunct="0">
                <a:spcBef>
                  <a:spcPct val="0"/>
                </a:spcBef>
                <a:spcAft>
                  <a:spcPct val="0"/>
                </a:spcAft>
                <a:defRPr sz="800" b="1">
                  <a:solidFill>
                    <a:srgbClr val="008000"/>
                  </a:solidFill>
                  <a:latin typeface="Calibri" panose="020F0502020204030204" pitchFamily="34" charset="0"/>
                </a:defRPr>
              </a:lvl6pPr>
              <a:lvl7pPr marL="2971800" indent="-228600" eaLnBrk="0" fontAlgn="base" hangingPunct="0">
                <a:spcBef>
                  <a:spcPct val="0"/>
                </a:spcBef>
                <a:spcAft>
                  <a:spcPct val="0"/>
                </a:spcAft>
                <a:defRPr sz="800" b="1">
                  <a:solidFill>
                    <a:srgbClr val="008000"/>
                  </a:solidFill>
                  <a:latin typeface="Calibri" panose="020F0502020204030204" pitchFamily="34" charset="0"/>
                </a:defRPr>
              </a:lvl7pPr>
              <a:lvl8pPr marL="3429000" indent="-228600" eaLnBrk="0" fontAlgn="base" hangingPunct="0">
                <a:spcBef>
                  <a:spcPct val="0"/>
                </a:spcBef>
                <a:spcAft>
                  <a:spcPct val="0"/>
                </a:spcAft>
                <a:defRPr sz="800" b="1">
                  <a:solidFill>
                    <a:srgbClr val="008000"/>
                  </a:solidFill>
                  <a:latin typeface="Calibri" panose="020F0502020204030204" pitchFamily="34" charset="0"/>
                </a:defRPr>
              </a:lvl8pPr>
              <a:lvl9pPr marL="3886200" indent="-228600" eaLnBrk="0" fontAlgn="base" hangingPunct="0">
                <a:spcBef>
                  <a:spcPct val="0"/>
                </a:spcBef>
                <a:spcAft>
                  <a:spcPct val="0"/>
                </a:spcAft>
                <a:defRPr sz="800" b="1">
                  <a:solidFill>
                    <a:srgbClr val="008000"/>
                  </a:solidFill>
                  <a:latin typeface="Calibri" panose="020F0502020204030204" pitchFamily="34" charset="0"/>
                </a:defRPr>
              </a:lvl9pPr>
            </a:lstStyle>
            <a:p>
              <a:pPr algn="ctr">
                <a:buClr>
                  <a:srgbClr val="000000"/>
                </a:buClr>
                <a:buSzPts val="1600"/>
                <a:buFont typeface="Arial" panose="020B0604020202020204" pitchFamily="34" charset="0"/>
                <a:buNone/>
              </a:pPr>
              <a:r>
                <a:rPr lang="tg-Cyrl-TJ" altLang="ru-RU" sz="1600" b="0">
                  <a:solidFill>
                    <a:srgbClr val="000000"/>
                  </a:solidFill>
                  <a:latin typeface="Arial" panose="020B0604020202020204" pitchFamily="34" charset="0"/>
                  <a:cs typeface="Arial" panose="020B0604020202020204" pitchFamily="34" charset="0"/>
                  <a:sym typeface="Arial" panose="020B0604020202020204" pitchFamily="34" charset="0"/>
                </a:rPr>
                <a:t>ҲУҚУҚӢ </a:t>
              </a:r>
              <a:r>
                <a:rPr lang="en-US" altLang="ru-RU" sz="1600" b="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ru-RU" altLang="ru-RU"/>
            </a:p>
          </p:txBody>
        </p:sp>
      </p:grpSp>
    </p:spTree>
    <p:extLst>
      <p:ext uri="{BB962C8B-B14F-4D97-AF65-F5344CB8AC3E}">
        <p14:creationId xmlns:p14="http://schemas.microsoft.com/office/powerpoint/2010/main" val="853601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3"/>
            <a:ext cx="7704137" cy="792162"/>
          </a:xfrm>
        </p:spPr>
        <p:txBody>
          <a:bodyPr>
            <a:normAutofit fontScale="90000"/>
          </a:bodyPr>
          <a:lstStyle/>
          <a:p>
            <a:pPr algn="ctr"/>
            <a:r>
              <a:rPr lang="ru-RU" altLang="zh-CN" sz="2800" b="1" dirty="0" err="1">
                <a:latin typeface="Times New Roman Tj" panose="02020603050405020304" pitchFamily="18" charset="-52"/>
              </a:rPr>
              <a:t>Тољикистон</a:t>
            </a:r>
            <a:r>
              <a:rPr lang="ru-RU" altLang="zh-CN" sz="2800" b="1" dirty="0">
                <a:latin typeface="Times New Roman Tj" panose="02020603050405020304" pitchFamily="18" charset="-52"/>
              </a:rPr>
              <a:t> </a:t>
            </a:r>
            <a:r>
              <a:rPr lang="ru-RU" altLang="zh-CN" sz="2800" b="1" dirty="0" err="1">
                <a:latin typeface="Times New Roman Tj" panose="02020603050405020304" pitchFamily="18" charset="-52"/>
              </a:rPr>
              <a:t>ва</a:t>
            </a:r>
            <a:r>
              <a:rPr lang="ru-RU" altLang="zh-CN" sz="2800" b="1" dirty="0">
                <a:latin typeface="Times New Roman Tj" panose="02020603050405020304" pitchFamily="18" charset="-52"/>
              </a:rPr>
              <a:t> </a:t>
            </a:r>
            <a:r>
              <a:rPr lang="ru-RU" altLang="zh-CN" sz="2800" dirty="0">
                <a:solidFill>
                  <a:srgbClr val="000000"/>
                </a:solidFill>
                <a:latin typeface="Times New Roman Tj" panose="02020603050405020304" pitchFamily="18" charset="-52"/>
              </a:rPr>
              <a:t>ЊРУ (</a:t>
            </a:r>
            <a:r>
              <a:rPr lang="ru-RU" altLang="zh-CN" sz="2800" dirty="0" err="1">
                <a:solidFill>
                  <a:srgbClr val="000000"/>
                </a:solidFill>
                <a:latin typeface="Times New Roman Tj" panose="02020603050405020304" pitchFamily="18" charset="-52"/>
              </a:rPr>
              <a:t>хадафхои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рушди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устувор</a:t>
            </a:r>
            <a:r>
              <a:rPr lang="ru-RU" altLang="zh-CN" sz="2800" dirty="0">
                <a:solidFill>
                  <a:srgbClr val="000000"/>
                </a:solidFill>
                <a:latin typeface="Times New Roman Tj" panose="02020603050405020304" pitchFamily="18" charset="-52"/>
              </a:rPr>
              <a:t>) (2015-17-169)</a:t>
            </a:r>
            <a:br>
              <a:rPr lang="ru-RU" altLang="zh-CN" sz="2800" dirty="0">
                <a:solidFill>
                  <a:srgbClr val="000000"/>
                </a:solidFill>
                <a:latin typeface="Times New Roman Tj" panose="02020603050405020304" pitchFamily="18" charset="-52"/>
              </a:rPr>
            </a:br>
            <a:endParaRPr lang="ru-RU" altLang="zh-CN" sz="2800" b="1" i="1" dirty="0">
              <a:latin typeface="Times New Roman Tj" panose="02020603050405020304" pitchFamily="18" charset="-52"/>
            </a:endParaRPr>
          </a:p>
        </p:txBody>
      </p:sp>
      <p:sp>
        <p:nvSpPr>
          <p:cNvPr id="37890"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25B2958C-643B-4BB0-89BF-E65AF445D565}" type="slidenum">
              <a:rPr lang="ru-RU" altLang="zh-CN" smtClean="0">
                <a:solidFill>
                  <a:srgbClr val="000000"/>
                </a:solidFill>
              </a:rPr>
              <a:pPr/>
              <a:t>24</a:t>
            </a:fld>
            <a:endParaRPr lang="ru-RU" altLang="zh-CN">
              <a:solidFill>
                <a:srgbClr val="000000"/>
              </a:solidFill>
            </a:endParaRPr>
          </a:p>
        </p:txBody>
      </p:sp>
      <p:sp>
        <p:nvSpPr>
          <p:cNvPr id="37891" name="Прямоугольник 5"/>
          <p:cNvSpPr>
            <a:spLocks noChangeArrowheads="1"/>
          </p:cNvSpPr>
          <p:nvPr/>
        </p:nvSpPr>
        <p:spPr bwMode="auto">
          <a:xfrm>
            <a:off x="246185" y="1193801"/>
            <a:ext cx="11649807" cy="563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spcAft>
                <a:spcPts val="1000"/>
              </a:spcAft>
            </a:pPr>
            <a:r>
              <a:rPr lang="ru-RU" altLang="zh-CN" sz="2800" dirty="0">
                <a:solidFill>
                  <a:srgbClr val="000000"/>
                </a:solidFill>
                <a:latin typeface="Times New Roman Tj" panose="02020603050405020304" pitchFamily="18" charset="-52"/>
              </a:rPr>
              <a:t>Дар СМР -2030 </a:t>
            </a:r>
          </a:p>
          <a:p>
            <a:pPr algn="just">
              <a:lnSpc>
                <a:spcPct val="115000"/>
              </a:lnSpc>
              <a:spcAft>
                <a:spcPts val="1000"/>
              </a:spcAft>
            </a:pPr>
            <a:r>
              <a:rPr lang="ru-RU" altLang="zh-CN" sz="2800" dirty="0">
                <a:solidFill>
                  <a:srgbClr val="000000"/>
                </a:solidFill>
                <a:latin typeface="Times New Roman Tj" panose="02020603050405020304" pitchFamily="18" charset="-52"/>
              </a:rPr>
              <a:t>Баланд </a:t>
            </a:r>
            <a:r>
              <a:rPr lang="ru-RU" altLang="zh-CN" sz="2800" dirty="0" err="1">
                <a:solidFill>
                  <a:srgbClr val="000000"/>
                </a:solidFill>
                <a:latin typeface="Times New Roman Tj" panose="02020603050405020304" pitchFamily="18" charset="-52"/>
              </a:rPr>
              <a:t>бардоштани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самаранокии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фаъолияти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энергетикї</a:t>
            </a:r>
            <a:r>
              <a:rPr lang="ru-RU" altLang="zh-CN" sz="2800" dirty="0">
                <a:solidFill>
                  <a:srgbClr val="000000"/>
                </a:solidFill>
                <a:latin typeface="Times New Roman Tj" panose="02020603050405020304" pitchFamily="18" charset="-52"/>
              </a:rPr>
              <a:t> на </a:t>
            </a:r>
            <a:r>
              <a:rPr lang="ru-RU" altLang="zh-CN" sz="2800" dirty="0" err="1">
                <a:solidFill>
                  <a:srgbClr val="000000"/>
                </a:solidFill>
                <a:latin typeface="Times New Roman Tj" panose="02020603050405020304" pitchFamily="18" charset="-52"/>
              </a:rPr>
              <a:t>танњо</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кафолати</a:t>
            </a:r>
            <a:r>
              <a:rPr lang="ru-RU" altLang="zh-CN" sz="2800" dirty="0">
                <a:solidFill>
                  <a:srgbClr val="000000"/>
                </a:solidFill>
                <a:latin typeface="Times New Roman Tj" panose="02020603050405020304" pitchFamily="18" charset="-52"/>
              </a:rPr>
              <a:t> ба даст </a:t>
            </a:r>
            <a:r>
              <a:rPr lang="ru-RU" altLang="zh-CN" sz="2800" dirty="0" err="1">
                <a:solidFill>
                  <a:srgbClr val="000000"/>
                </a:solidFill>
                <a:latin typeface="Times New Roman Tj" panose="02020603050405020304" pitchFamily="18" charset="-52"/>
              </a:rPr>
              <a:t>овардани</a:t>
            </a:r>
            <a:r>
              <a:rPr lang="ru-RU" altLang="zh-CN" sz="2800" dirty="0">
                <a:solidFill>
                  <a:srgbClr val="000000"/>
                </a:solidFill>
                <a:latin typeface="Times New Roman Tj" panose="02020603050405020304" pitchFamily="18" charset="-52"/>
              </a:rPr>
              <a:t> ЊРУ7 – </a:t>
            </a:r>
            <a:r>
              <a:rPr lang="ru-RU" altLang="zh-CN" sz="2800" dirty="0" err="1">
                <a:solidFill>
                  <a:srgbClr val="FF0000"/>
                </a:solidFill>
                <a:latin typeface="Times New Roman Tj" panose="02020603050405020304" pitchFamily="18" charset="-52"/>
              </a:rPr>
              <a:t>таъмини</a:t>
            </a:r>
            <a:r>
              <a:rPr lang="ru-RU" altLang="zh-CN" sz="2800" dirty="0">
                <a:solidFill>
                  <a:srgbClr val="FF0000"/>
                </a:solidFill>
                <a:latin typeface="Times New Roman Tj" panose="02020603050405020304" pitchFamily="18" charset="-52"/>
              </a:rPr>
              <a:t> </a:t>
            </a:r>
            <a:r>
              <a:rPr lang="ru-RU" altLang="zh-CN" sz="2800" dirty="0" err="1">
                <a:solidFill>
                  <a:srgbClr val="FF0000"/>
                </a:solidFill>
                <a:latin typeface="Times New Roman Tj" panose="02020603050405020304" pitchFamily="18" charset="-52"/>
              </a:rPr>
              <a:t>дастрасї</a:t>
            </a:r>
            <a:r>
              <a:rPr lang="ru-RU" altLang="zh-CN" sz="2800" dirty="0">
                <a:solidFill>
                  <a:srgbClr val="FF0000"/>
                </a:solidFill>
                <a:latin typeface="Times New Roman Tj" panose="02020603050405020304" pitchFamily="18" charset="-52"/>
              </a:rPr>
              <a:t> ба </a:t>
            </a:r>
            <a:r>
              <a:rPr lang="ru-RU" altLang="zh-CN" sz="2800" dirty="0" err="1">
                <a:solidFill>
                  <a:srgbClr val="FF0000"/>
                </a:solidFill>
                <a:latin typeface="Times New Roman Tj" panose="02020603050405020304" pitchFamily="18" charset="-52"/>
              </a:rPr>
              <a:t>неруи</a:t>
            </a:r>
            <a:r>
              <a:rPr lang="ru-RU" altLang="zh-CN" sz="2800" dirty="0">
                <a:solidFill>
                  <a:srgbClr val="FF0000"/>
                </a:solidFill>
                <a:latin typeface="Times New Roman Tj" panose="02020603050405020304" pitchFamily="18" charset="-52"/>
              </a:rPr>
              <a:t> </a:t>
            </a:r>
            <a:r>
              <a:rPr lang="ru-RU" altLang="zh-CN" sz="2800" dirty="0" err="1">
                <a:solidFill>
                  <a:srgbClr val="FF0000"/>
                </a:solidFill>
                <a:latin typeface="Times New Roman Tj" panose="02020603050405020304" pitchFamily="18" charset="-52"/>
              </a:rPr>
              <a:t>арзон</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боэътимод</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устувор</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сарчашмањои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замонавии</a:t>
            </a:r>
            <a:r>
              <a:rPr lang="ru-RU" altLang="zh-CN" sz="2800" dirty="0">
                <a:solidFill>
                  <a:srgbClr val="000000"/>
                </a:solidFill>
                <a:latin typeface="Times New Roman Tj" panose="02020603050405020304" pitchFamily="18" charset="-52"/>
              </a:rPr>
              <a:t> энергия </a:t>
            </a:r>
            <a:r>
              <a:rPr lang="ru-RU" altLang="zh-CN" sz="2800" dirty="0" err="1">
                <a:solidFill>
                  <a:srgbClr val="000000"/>
                </a:solidFill>
                <a:latin typeface="Times New Roman Tj" panose="02020603050405020304" pitchFamily="18" charset="-52"/>
              </a:rPr>
              <a:t>барои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њама</a:t>
            </a:r>
            <a:r>
              <a:rPr lang="ru-RU" altLang="zh-CN" sz="2800" dirty="0">
                <a:solidFill>
                  <a:srgbClr val="000000"/>
                </a:solidFill>
                <a:latin typeface="Times New Roman Tj" panose="02020603050405020304" pitchFamily="18" charset="-52"/>
              </a:rPr>
              <a:t>, балки </a:t>
            </a:r>
            <a:r>
              <a:rPr lang="ru-RU" altLang="zh-CN" sz="2800" dirty="0" err="1">
                <a:solidFill>
                  <a:srgbClr val="000000"/>
                </a:solidFill>
                <a:latin typeface="Times New Roman Tj" panose="02020603050405020304" pitchFamily="18" charset="-52"/>
              </a:rPr>
              <a:t>њамчунин</a:t>
            </a:r>
            <a:r>
              <a:rPr lang="ru-RU" altLang="zh-CN" sz="2800" dirty="0">
                <a:solidFill>
                  <a:srgbClr val="000000"/>
                </a:solidFill>
                <a:latin typeface="Times New Roman Tj" panose="02020603050405020304" pitchFamily="18" charset="-52"/>
              </a:rPr>
              <a:t> ЊРУ – </a:t>
            </a:r>
            <a:r>
              <a:rPr lang="ru-RU" altLang="zh-CN" sz="2800" dirty="0" err="1">
                <a:solidFill>
                  <a:srgbClr val="000000"/>
                </a:solidFill>
                <a:latin typeface="Times New Roman Tj" panose="02020603050405020304" pitchFamily="18" charset="-52"/>
              </a:rPr>
              <a:t>њо</a:t>
            </a:r>
            <a:r>
              <a:rPr lang="ru-RU" altLang="zh-CN" sz="2800" dirty="0">
                <a:solidFill>
                  <a:srgbClr val="000000"/>
                </a:solidFill>
                <a:latin typeface="Times New Roman Tj" panose="02020603050405020304" pitchFamily="18" charset="-52"/>
              </a:rPr>
              <a:t>, ба </a:t>
            </a:r>
            <a:r>
              <a:rPr lang="ru-RU" altLang="zh-CN" sz="2800" dirty="0" err="1">
                <a:solidFill>
                  <a:srgbClr val="000000"/>
                </a:solidFill>
                <a:latin typeface="Times New Roman Tj" panose="02020603050405020304" pitchFamily="18" charset="-52"/>
              </a:rPr>
              <a:t>монанди</a:t>
            </a:r>
            <a:r>
              <a:rPr lang="ru-RU" altLang="zh-CN" sz="2800" dirty="0">
                <a:solidFill>
                  <a:srgbClr val="000000"/>
                </a:solidFill>
                <a:latin typeface="Times New Roman Tj" panose="02020603050405020304" pitchFamily="18" charset="-52"/>
              </a:rPr>
              <a:t>: ЊРУ 1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2   - </a:t>
            </a:r>
            <a:r>
              <a:rPr lang="ru-RU" altLang="zh-CN" sz="2800" dirty="0" err="1">
                <a:solidFill>
                  <a:srgbClr val="000000"/>
                </a:solidFill>
                <a:latin typeface="Times New Roman Tj" panose="02020603050405020304" pitchFamily="18" charset="-52"/>
              </a:rPr>
              <a:t>барњам</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додани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ќашшоќї</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гуруснагї</a:t>
            </a:r>
            <a:r>
              <a:rPr lang="ru-RU" altLang="zh-CN" sz="2800" dirty="0">
                <a:solidFill>
                  <a:srgbClr val="000000"/>
                </a:solidFill>
                <a:latin typeface="Times New Roman Tj" panose="02020603050405020304" pitchFamily="18" charset="-52"/>
              </a:rPr>
              <a:t>; ЊРУ 8 – кори </a:t>
            </a:r>
            <a:r>
              <a:rPr lang="ru-RU" altLang="zh-CN" sz="2800" dirty="0" err="1">
                <a:solidFill>
                  <a:srgbClr val="000000"/>
                </a:solidFill>
                <a:latin typeface="Times New Roman Tj" panose="02020603050405020304" pitchFamily="18" charset="-52"/>
              </a:rPr>
              <a:t>арзанда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афзоиши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иќтисодї</a:t>
            </a:r>
            <a:r>
              <a:rPr lang="ru-RU" altLang="zh-CN" sz="2800" dirty="0">
                <a:solidFill>
                  <a:srgbClr val="000000"/>
                </a:solidFill>
                <a:latin typeface="Times New Roman Tj" panose="02020603050405020304" pitchFamily="18" charset="-52"/>
              </a:rPr>
              <a:t>; ЊРУ 9 - </a:t>
            </a:r>
            <a:r>
              <a:rPr lang="ru-RU" altLang="zh-CN" sz="2800" dirty="0" err="1">
                <a:solidFill>
                  <a:srgbClr val="000000"/>
                </a:solidFill>
                <a:latin typeface="Times New Roman Tj" panose="02020603050405020304" pitchFamily="18" charset="-52"/>
              </a:rPr>
              <a:t>саноатикунонї</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инноватсия</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инфрасохторњо</a:t>
            </a:r>
            <a:r>
              <a:rPr lang="ru-RU" altLang="zh-CN" sz="2800" dirty="0">
                <a:solidFill>
                  <a:srgbClr val="000000"/>
                </a:solidFill>
                <a:latin typeface="Times New Roman Tj" panose="02020603050405020304" pitchFamily="18" charset="-52"/>
              </a:rPr>
              <a:t>;  ЊРУ 12 - </a:t>
            </a:r>
            <a:r>
              <a:rPr lang="ru-RU" altLang="zh-CN" sz="2800" dirty="0" err="1">
                <a:solidFill>
                  <a:srgbClr val="000000"/>
                </a:solidFill>
                <a:latin typeface="Times New Roman Tj" panose="02020603050405020304" pitchFamily="18" charset="-52"/>
              </a:rPr>
              <a:t>истеъмоли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масъулиятнок</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истењсол</a:t>
            </a:r>
            <a:r>
              <a:rPr lang="ru-RU" altLang="zh-CN" sz="2800" dirty="0">
                <a:solidFill>
                  <a:srgbClr val="000000"/>
                </a:solidFill>
                <a:latin typeface="Times New Roman Tj" panose="02020603050405020304" pitchFamily="18" charset="-52"/>
              </a:rPr>
              <a:t>; ЊРУ 13 - </a:t>
            </a:r>
            <a:r>
              <a:rPr lang="ru-RU" altLang="zh-CN" sz="2800" dirty="0" err="1">
                <a:solidFill>
                  <a:srgbClr val="000000"/>
                </a:solidFill>
                <a:latin typeface="Times New Roman Tj" panose="02020603050405020304" pitchFamily="18" charset="-52"/>
              </a:rPr>
              <a:t>мубориза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бо</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таѓйирёбии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иќлим</a:t>
            </a:r>
            <a:r>
              <a:rPr lang="ru-RU" altLang="zh-CN" sz="2800" dirty="0">
                <a:solidFill>
                  <a:srgbClr val="000000"/>
                </a:solidFill>
                <a:latin typeface="Times New Roman Tj" panose="02020603050405020304" pitchFamily="18" charset="-52"/>
              </a:rPr>
              <a:t>; ЊРУ 11 - </a:t>
            </a:r>
            <a:r>
              <a:rPr lang="ru-RU" altLang="zh-CN" sz="2800" dirty="0" err="1">
                <a:solidFill>
                  <a:srgbClr val="000000"/>
                </a:solidFill>
                <a:latin typeface="Times New Roman Tj" panose="02020603050405020304" pitchFamily="18" charset="-52"/>
              </a:rPr>
              <a:t>устувории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шањрњо</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ва</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нуќтањои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ањолинишин</a:t>
            </a:r>
            <a:r>
              <a:rPr lang="ru-RU" altLang="zh-CN" sz="2800" dirty="0">
                <a:solidFill>
                  <a:srgbClr val="000000"/>
                </a:solidFill>
                <a:latin typeface="Times New Roman Tj" panose="02020603050405020304" pitchFamily="18" charset="-52"/>
              </a:rPr>
              <a:t>; ЊРУ 15 - </a:t>
            </a:r>
            <a:r>
              <a:rPr lang="ru-RU" altLang="zh-CN" sz="2800" dirty="0" err="1">
                <a:solidFill>
                  <a:srgbClr val="000000"/>
                </a:solidFill>
                <a:latin typeface="Times New Roman Tj" panose="02020603050405020304" pitchFamily="18" charset="-52"/>
              </a:rPr>
              <a:t>нигоњ</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доштани</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экосистемањо</a:t>
            </a:r>
            <a:r>
              <a:rPr lang="ru-RU" altLang="zh-CN" sz="2800" dirty="0">
                <a:solidFill>
                  <a:srgbClr val="000000"/>
                </a:solidFill>
                <a:latin typeface="Times New Roman Tj" panose="02020603050405020304" pitchFamily="18" charset="-52"/>
              </a:rPr>
              <a:t> ба </a:t>
            </a:r>
            <a:r>
              <a:rPr lang="ru-RU" altLang="zh-CN" sz="2800" dirty="0" err="1">
                <a:solidFill>
                  <a:srgbClr val="000000"/>
                </a:solidFill>
                <a:latin typeface="Times New Roman Tj" panose="02020603050405020304" pitchFamily="18" charset="-52"/>
              </a:rPr>
              <a:t>њисоб</a:t>
            </a:r>
            <a:r>
              <a:rPr lang="ru-RU" altLang="zh-CN" sz="2800" dirty="0">
                <a:solidFill>
                  <a:srgbClr val="000000"/>
                </a:solidFill>
                <a:latin typeface="Times New Roman Tj" panose="02020603050405020304" pitchFamily="18" charset="-52"/>
              </a:rPr>
              <a:t> </a:t>
            </a:r>
            <a:r>
              <a:rPr lang="ru-RU" altLang="zh-CN" sz="2800" dirty="0" err="1">
                <a:solidFill>
                  <a:srgbClr val="000000"/>
                </a:solidFill>
                <a:latin typeface="Times New Roman Tj" panose="02020603050405020304" pitchFamily="18" charset="-52"/>
              </a:rPr>
              <a:t>мераванд</a:t>
            </a:r>
            <a:r>
              <a:rPr lang="ru-RU" altLang="zh-CN" sz="2800" dirty="0">
                <a:solidFill>
                  <a:srgbClr val="000000"/>
                </a:solidFill>
                <a:latin typeface="Times New Roman Tj" panose="02020603050405020304" pitchFamily="18" charset="-52"/>
              </a:rPr>
              <a:t>. </a:t>
            </a:r>
          </a:p>
        </p:txBody>
      </p:sp>
    </p:spTree>
    <p:extLst>
      <p:ext uri="{BB962C8B-B14F-4D97-AF65-F5344CB8AC3E}">
        <p14:creationId xmlns:p14="http://schemas.microsoft.com/office/powerpoint/2010/main" val="17730591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3"/>
            <a:ext cx="7704137" cy="472938"/>
          </a:xfrm>
        </p:spPr>
        <p:txBody>
          <a:bodyPr>
            <a:normAutofit fontScale="90000"/>
          </a:bodyPr>
          <a:lstStyle/>
          <a:p>
            <a:pPr algn="ctr"/>
            <a:r>
              <a:rPr lang="ru-RU" altLang="zh-CN" sz="2800" b="1" dirty="0" err="1">
                <a:latin typeface="Times New Roman Tj" panose="02020603050405020304" pitchFamily="18" charset="-52"/>
              </a:rPr>
              <a:t>Тољикистон</a:t>
            </a:r>
            <a:r>
              <a:rPr lang="ru-RU" altLang="zh-CN" sz="2800" b="1" dirty="0">
                <a:latin typeface="Times New Roman Tj" panose="02020603050405020304" pitchFamily="18" charset="-52"/>
              </a:rPr>
              <a:t> </a:t>
            </a:r>
            <a:r>
              <a:rPr lang="ru-RU" altLang="zh-CN" sz="2800" b="1" dirty="0" err="1">
                <a:latin typeface="Times New Roman Tj" panose="02020603050405020304" pitchFamily="18" charset="-52"/>
              </a:rPr>
              <a:t>ва</a:t>
            </a:r>
            <a:r>
              <a:rPr lang="ru-RU" altLang="zh-CN" sz="2800" b="1" dirty="0">
                <a:latin typeface="Times New Roman Tj" panose="02020603050405020304" pitchFamily="18" charset="-52"/>
              </a:rPr>
              <a:t> </a:t>
            </a:r>
            <a:r>
              <a:rPr lang="ru-RU" altLang="zh-CN" sz="2800" dirty="0">
                <a:solidFill>
                  <a:srgbClr val="000000"/>
                </a:solidFill>
                <a:latin typeface="Times New Roman Tj" panose="02020603050405020304" pitchFamily="18" charset="-52"/>
              </a:rPr>
              <a:t>ЊРУ </a:t>
            </a:r>
            <a:r>
              <a:rPr lang="ru-RU" altLang="zh-CN" sz="2800" dirty="0" smtClean="0">
                <a:solidFill>
                  <a:srgbClr val="000000"/>
                </a:solidFill>
                <a:latin typeface="Times New Roman Tj" panose="02020603050405020304" pitchFamily="18" charset="-52"/>
              </a:rPr>
              <a:t>(</a:t>
            </a:r>
            <a:r>
              <a:rPr lang="ru-RU" altLang="zh-CN" sz="2800" dirty="0">
                <a:solidFill>
                  <a:srgbClr val="000000"/>
                </a:solidFill>
                <a:latin typeface="Times New Roman Tj" panose="02020603050405020304" pitchFamily="18" charset="-52"/>
              </a:rPr>
              <a:t>2015-17-169)</a:t>
            </a:r>
            <a:br>
              <a:rPr lang="ru-RU" altLang="zh-CN" sz="2800" dirty="0">
                <a:solidFill>
                  <a:srgbClr val="000000"/>
                </a:solidFill>
                <a:latin typeface="Times New Roman Tj" panose="02020603050405020304" pitchFamily="18" charset="-52"/>
              </a:rPr>
            </a:br>
            <a:endParaRPr lang="ru-RU" altLang="zh-CN" sz="2800" b="1" i="1" dirty="0">
              <a:latin typeface="Times New Roman Tj" panose="02020603050405020304" pitchFamily="18" charset="-52"/>
            </a:endParaRPr>
          </a:p>
        </p:txBody>
      </p:sp>
      <p:sp>
        <p:nvSpPr>
          <p:cNvPr id="37890"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25B2958C-643B-4BB0-89BF-E65AF445D565}" type="slidenum">
              <a:rPr lang="ru-RU" altLang="zh-CN" smtClean="0">
                <a:solidFill>
                  <a:srgbClr val="000000"/>
                </a:solidFill>
              </a:rPr>
              <a:pPr/>
              <a:t>25</a:t>
            </a:fld>
            <a:endParaRPr lang="ru-RU" altLang="zh-CN">
              <a:solidFill>
                <a:srgbClr val="000000"/>
              </a:solidFill>
            </a:endParaRPr>
          </a:p>
        </p:txBody>
      </p:sp>
      <p:sp>
        <p:nvSpPr>
          <p:cNvPr id="37891" name="Прямоугольник 5"/>
          <p:cNvSpPr>
            <a:spLocks noChangeArrowheads="1"/>
          </p:cNvSpPr>
          <p:nvPr/>
        </p:nvSpPr>
        <p:spPr bwMode="auto">
          <a:xfrm>
            <a:off x="237477" y="614319"/>
            <a:ext cx="11649807" cy="675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fontAlgn="base">
              <a:buFont typeface="+mj-lt"/>
              <a:buAutoNum type="arabicPeriod"/>
            </a:pPr>
            <a:r>
              <a:rPr lang="ru-RU" dirty="0" smtClean="0">
                <a:latin typeface="Times New Roman Tj" panose="02020603050405020304" pitchFamily="18" charset="-52"/>
              </a:rPr>
              <a:t>Дар </a:t>
            </a:r>
            <a:r>
              <a:rPr lang="ru-RU" dirty="0" err="1" smtClean="0">
                <a:latin typeface="Times New Roman Tj" panose="02020603050405020304" pitchFamily="18" charset="-52"/>
              </a:rPr>
              <a:t>саросари</a:t>
            </a:r>
            <a:r>
              <a:rPr lang="ru-RU" dirty="0" smtClean="0">
                <a:latin typeface="Times New Roman Tj" panose="02020603050405020304" pitchFamily="18" charset="-52"/>
              </a:rPr>
              <a:t> </a:t>
            </a:r>
            <a:r>
              <a:rPr lang="ru-RU" dirty="0" err="1" smtClean="0">
                <a:latin typeface="Times New Roman Tj" panose="02020603050405020304" pitchFamily="18" charset="-52"/>
              </a:rPr>
              <a:t>ҷаҳон</a:t>
            </a:r>
            <a:r>
              <a:rPr lang="ru-RU" dirty="0" smtClean="0">
                <a:latin typeface="Times New Roman Tj" panose="02020603050405020304" pitchFamily="18" charset="-52"/>
              </a:rPr>
              <a:t> </a:t>
            </a:r>
            <a:r>
              <a:rPr lang="ru-RU" dirty="0" err="1" smtClean="0">
                <a:latin typeface="Times New Roman Tj" panose="02020603050405020304" pitchFamily="18" charset="-52"/>
              </a:rPr>
              <a:t>камбизоатиро</a:t>
            </a:r>
            <a:r>
              <a:rPr lang="ru-RU" dirty="0" smtClean="0">
                <a:latin typeface="Times New Roman Tj" panose="02020603050405020304" pitchFamily="18" charset="-52"/>
              </a:rPr>
              <a:t> дар </a:t>
            </a:r>
            <a:r>
              <a:rPr lang="ru-RU" dirty="0" err="1" smtClean="0">
                <a:latin typeface="Times New Roman Tj" panose="02020603050405020304" pitchFamily="18" charset="-52"/>
              </a:rPr>
              <a:t>ҳама</a:t>
            </a:r>
            <a:r>
              <a:rPr lang="ru-RU" dirty="0" smtClean="0">
                <a:latin typeface="Times New Roman Tj" panose="02020603050405020304" pitchFamily="18" charset="-52"/>
              </a:rPr>
              <a:t> </a:t>
            </a:r>
            <a:r>
              <a:rPr lang="ru-RU" dirty="0" err="1" smtClean="0">
                <a:latin typeface="Times New Roman Tj" panose="02020603050405020304" pitchFamily="18" charset="-52"/>
              </a:rPr>
              <a:t>шаклҳои</a:t>
            </a:r>
            <a:r>
              <a:rPr lang="ru-RU" dirty="0" smtClean="0">
                <a:latin typeface="Times New Roman Tj" panose="02020603050405020304" pitchFamily="18" charset="-52"/>
              </a:rPr>
              <a:t> он </a:t>
            </a:r>
            <a:r>
              <a:rPr lang="ru-RU" dirty="0" err="1" smtClean="0">
                <a:latin typeface="Times New Roman Tj" panose="02020603050405020304" pitchFamily="18" charset="-52"/>
              </a:rPr>
              <a:t>нест</a:t>
            </a:r>
            <a:r>
              <a:rPr lang="ru-RU" dirty="0" smtClean="0">
                <a:latin typeface="Times New Roman Tj" panose="02020603050405020304" pitchFamily="18" charset="-52"/>
              </a:rPr>
              <a:t> </a:t>
            </a:r>
            <a:r>
              <a:rPr lang="ru-RU" dirty="0" err="1" smtClean="0">
                <a:latin typeface="Times New Roman Tj" panose="02020603050405020304" pitchFamily="18" charset="-52"/>
              </a:rPr>
              <a:t>кунед</a:t>
            </a:r>
            <a:r>
              <a:rPr lang="ru-RU" dirty="0" smtClean="0">
                <a:latin typeface="Times New Roman Tj" panose="02020603050405020304" pitchFamily="18" charset="-52"/>
              </a:rPr>
              <a:t>.</a:t>
            </a:r>
          </a:p>
          <a:p>
            <a:pPr marL="342900" indent="-342900" algn="just" fontAlgn="base">
              <a:buFont typeface="+mj-lt"/>
              <a:buAutoNum type="arabicPeriod"/>
            </a:pPr>
            <a:r>
              <a:rPr lang="ru-RU" dirty="0" smtClean="0">
                <a:latin typeface="Times New Roman Tj" panose="02020603050405020304" pitchFamily="18" charset="-52"/>
              </a:rPr>
              <a:t>Ба </a:t>
            </a:r>
            <a:r>
              <a:rPr lang="ru-RU" dirty="0" err="1">
                <a:latin typeface="Times New Roman Tj" panose="02020603050405020304" pitchFamily="18" charset="-52"/>
              </a:rPr>
              <a:t>гуруснагӣ</a:t>
            </a:r>
            <a:r>
              <a:rPr lang="ru-RU" dirty="0">
                <a:latin typeface="Times New Roman Tj" panose="02020603050405020304" pitchFamily="18" charset="-52"/>
              </a:rPr>
              <a:t> </a:t>
            </a:r>
            <a:r>
              <a:rPr lang="ru-RU" dirty="0" err="1">
                <a:latin typeface="Times New Roman Tj" panose="02020603050405020304" pitchFamily="18" charset="-52"/>
              </a:rPr>
              <a:t>хотима</a:t>
            </a:r>
            <a:r>
              <a:rPr lang="ru-RU" dirty="0">
                <a:latin typeface="Times New Roman Tj" panose="02020603050405020304" pitchFamily="18" charset="-52"/>
              </a:rPr>
              <a:t> </a:t>
            </a:r>
            <a:r>
              <a:rPr lang="ru-RU" dirty="0" err="1">
                <a:latin typeface="Times New Roman Tj" panose="02020603050405020304" pitchFamily="18" charset="-52"/>
              </a:rPr>
              <a:t>диҳед</a:t>
            </a:r>
            <a:r>
              <a:rPr lang="ru-RU" dirty="0">
                <a:latin typeface="Times New Roman Tj" panose="02020603050405020304" pitchFamily="18" charset="-52"/>
              </a:rPr>
              <a:t>, ба </a:t>
            </a:r>
            <a:r>
              <a:rPr lang="ru-RU" dirty="0" err="1">
                <a:latin typeface="Times New Roman Tj" panose="02020603050405020304" pitchFamily="18" charset="-52"/>
              </a:rPr>
              <a:t>амнияти</a:t>
            </a:r>
            <a:r>
              <a:rPr lang="ru-RU" dirty="0">
                <a:latin typeface="Times New Roman Tj" panose="02020603050405020304" pitchFamily="18" charset="-52"/>
              </a:rPr>
              <a:t> </a:t>
            </a:r>
            <a:r>
              <a:rPr lang="ru-RU" dirty="0" err="1">
                <a:latin typeface="Times New Roman Tj" panose="02020603050405020304" pitchFamily="18" charset="-52"/>
              </a:rPr>
              <a:t>озуқаворӣ</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ғизои</a:t>
            </a:r>
            <a:r>
              <a:rPr lang="ru-RU" dirty="0">
                <a:latin typeface="Times New Roman Tj" panose="02020603050405020304" pitchFamily="18" charset="-52"/>
              </a:rPr>
              <a:t> </a:t>
            </a:r>
            <a:r>
              <a:rPr lang="ru-RU" dirty="0" err="1">
                <a:latin typeface="Times New Roman Tj" panose="02020603050405020304" pitchFamily="18" charset="-52"/>
              </a:rPr>
              <a:t>беҳтар</a:t>
            </a:r>
            <a:r>
              <a:rPr lang="ru-RU" dirty="0">
                <a:latin typeface="Times New Roman Tj" panose="02020603050405020304" pitchFamily="18" charset="-52"/>
              </a:rPr>
              <a:t> </a:t>
            </a:r>
            <a:r>
              <a:rPr lang="ru-RU" dirty="0" err="1">
                <a:latin typeface="Times New Roman Tj" panose="02020603050405020304" pitchFamily="18" charset="-52"/>
              </a:rPr>
              <a:t>ноил</a:t>
            </a:r>
            <a:r>
              <a:rPr lang="ru-RU" dirty="0">
                <a:latin typeface="Times New Roman Tj" panose="02020603050405020304" pitchFamily="18" charset="-52"/>
              </a:rPr>
              <a:t> </a:t>
            </a:r>
            <a:r>
              <a:rPr lang="ru-RU" dirty="0" err="1">
                <a:latin typeface="Times New Roman Tj" panose="02020603050405020304" pitchFamily="18" charset="-52"/>
              </a:rPr>
              <a:t>шавед</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ба </a:t>
            </a:r>
            <a:r>
              <a:rPr lang="ru-RU" dirty="0" err="1">
                <a:latin typeface="Times New Roman Tj" panose="02020603050405020304" pitchFamily="18" charset="-52"/>
              </a:rPr>
              <a:t>рушди</a:t>
            </a:r>
            <a:r>
              <a:rPr lang="ru-RU" dirty="0">
                <a:latin typeface="Times New Roman Tj" panose="02020603050405020304" pitchFamily="18" charset="-52"/>
              </a:rPr>
              <a:t> </a:t>
            </a:r>
            <a:r>
              <a:rPr lang="ru-RU" dirty="0" err="1">
                <a:latin typeface="Times New Roman Tj" panose="02020603050405020304" pitchFamily="18" charset="-52"/>
              </a:rPr>
              <a:t>устувори</a:t>
            </a:r>
            <a:r>
              <a:rPr lang="ru-RU" dirty="0">
                <a:latin typeface="Times New Roman Tj" panose="02020603050405020304" pitchFamily="18" charset="-52"/>
              </a:rPr>
              <a:t> </a:t>
            </a:r>
            <a:r>
              <a:rPr lang="ru-RU" dirty="0" err="1">
                <a:latin typeface="Times New Roman Tj" panose="02020603050405020304" pitchFamily="18" charset="-52"/>
              </a:rPr>
              <a:t>кишоварзӣ</a:t>
            </a:r>
            <a:r>
              <a:rPr lang="ru-RU" dirty="0">
                <a:latin typeface="Times New Roman Tj" panose="02020603050405020304" pitchFamily="18" charset="-52"/>
              </a:rPr>
              <a:t> </a:t>
            </a:r>
            <a:r>
              <a:rPr lang="ru-RU" dirty="0" err="1">
                <a:latin typeface="Times New Roman Tj" panose="02020603050405020304" pitchFamily="18" charset="-52"/>
              </a:rPr>
              <a:t>мусоидат</a:t>
            </a:r>
            <a:r>
              <a:rPr lang="ru-RU" dirty="0">
                <a:latin typeface="Times New Roman Tj" panose="02020603050405020304" pitchFamily="18" charset="-52"/>
              </a:rPr>
              <a:t> </a:t>
            </a:r>
            <a:r>
              <a:rPr lang="ru-RU" dirty="0" err="1">
                <a:latin typeface="Times New Roman Tj" panose="02020603050405020304" pitchFamily="18" charset="-52"/>
              </a:rPr>
              <a:t>кунед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Кафолати</a:t>
            </a:r>
            <a:r>
              <a:rPr lang="ru-RU" dirty="0">
                <a:latin typeface="Times New Roman Tj" panose="02020603050405020304" pitchFamily="18" charset="-52"/>
              </a:rPr>
              <a:t> </a:t>
            </a:r>
            <a:r>
              <a:rPr lang="ru-RU" dirty="0" err="1">
                <a:latin typeface="Times New Roman Tj" panose="02020603050405020304" pitchFamily="18" charset="-52"/>
              </a:rPr>
              <a:t>зиндагии</a:t>
            </a:r>
            <a:r>
              <a:rPr lang="ru-RU" dirty="0">
                <a:latin typeface="Times New Roman Tj" panose="02020603050405020304" pitchFamily="18" charset="-52"/>
              </a:rPr>
              <a:t> солим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пешбурди</a:t>
            </a:r>
            <a:r>
              <a:rPr lang="ru-RU" dirty="0">
                <a:latin typeface="Times New Roman Tj" panose="02020603050405020304" pitchFamily="18" charset="-52"/>
              </a:rPr>
              <a:t> </a:t>
            </a:r>
            <a:r>
              <a:rPr lang="ru-RU" dirty="0" err="1">
                <a:latin typeface="Times New Roman Tj" panose="02020603050405020304" pitchFamily="18" charset="-52"/>
              </a:rPr>
              <a:t>некӯаҳволии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 </a:t>
            </a:r>
            <a:r>
              <a:rPr lang="ru-RU" dirty="0" err="1">
                <a:latin typeface="Times New Roman Tj" panose="02020603050405020304" pitchFamily="18" charset="-52"/>
              </a:rPr>
              <a:t>синну</a:t>
            </a:r>
            <a:r>
              <a:rPr lang="ru-RU" dirty="0">
                <a:latin typeface="Times New Roman Tj" panose="02020603050405020304" pitchFamily="18" charset="-52"/>
              </a:rPr>
              <a:t> </a:t>
            </a:r>
            <a:r>
              <a:rPr lang="ru-RU" dirty="0" err="1">
                <a:latin typeface="Times New Roman Tj" panose="02020603050405020304" pitchFamily="18" charset="-52"/>
              </a:rPr>
              <a:t>сол</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Таъмини</a:t>
            </a:r>
            <a:r>
              <a:rPr lang="ru-RU" dirty="0">
                <a:latin typeface="Times New Roman Tj" panose="02020603050405020304" pitchFamily="18" charset="-52"/>
              </a:rPr>
              <a:t> </a:t>
            </a:r>
            <a:r>
              <a:rPr lang="ru-RU" dirty="0" err="1">
                <a:latin typeface="Times New Roman Tj" panose="02020603050405020304" pitchFamily="18" charset="-52"/>
              </a:rPr>
              <a:t>таҳсилоти</a:t>
            </a:r>
            <a:r>
              <a:rPr lang="ru-RU" dirty="0">
                <a:latin typeface="Times New Roman Tj" panose="02020603050405020304" pitchFamily="18" charset="-52"/>
              </a:rPr>
              <a:t> </a:t>
            </a:r>
            <a:r>
              <a:rPr lang="ru-RU" dirty="0" err="1">
                <a:latin typeface="Times New Roman Tj" panose="02020603050405020304" pitchFamily="18" charset="-52"/>
              </a:rPr>
              <a:t>фарогир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баробарҳуқуқ</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имкониятҳои</a:t>
            </a:r>
            <a:r>
              <a:rPr lang="ru-RU" dirty="0">
                <a:latin typeface="Times New Roman Tj" panose="02020603050405020304" pitchFamily="18" charset="-52"/>
              </a:rPr>
              <a:t> </a:t>
            </a:r>
            <a:r>
              <a:rPr lang="ru-RU" dirty="0" err="1">
                <a:latin typeface="Times New Roman Tj" panose="02020603050405020304" pitchFamily="18" charset="-52"/>
              </a:rPr>
              <a:t>омӯзиши</a:t>
            </a:r>
            <a:r>
              <a:rPr lang="ru-RU" dirty="0">
                <a:latin typeface="Times New Roman Tj" panose="02020603050405020304" pitchFamily="18" charset="-52"/>
              </a:rPr>
              <a:t> </a:t>
            </a:r>
            <a:r>
              <a:rPr lang="ru-RU" dirty="0" err="1">
                <a:latin typeface="Times New Roman Tj" panose="02020603050405020304" pitchFamily="18" charset="-52"/>
              </a:rPr>
              <a:t>давомдор</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a:t>
            </a:r>
          </a:p>
          <a:p>
            <a:pPr marL="342900" indent="-342900" algn="just" fontAlgn="base">
              <a:buFont typeface="+mj-lt"/>
              <a:buAutoNum type="arabicPeriod"/>
            </a:pPr>
            <a:r>
              <a:rPr lang="ru-RU" dirty="0">
                <a:latin typeface="Times New Roman Tj" panose="02020603050405020304" pitchFamily="18" charset="-52"/>
              </a:rPr>
              <a:t>Ба </a:t>
            </a:r>
            <a:r>
              <a:rPr lang="ru-RU" dirty="0" err="1">
                <a:latin typeface="Times New Roman Tj" panose="02020603050405020304" pitchFamily="18" charset="-52"/>
              </a:rPr>
              <a:t>баробарии</a:t>
            </a:r>
            <a:r>
              <a:rPr lang="ru-RU" dirty="0">
                <a:latin typeface="Times New Roman Tj" panose="02020603050405020304" pitchFamily="18" charset="-52"/>
              </a:rPr>
              <a:t> </a:t>
            </a:r>
            <a:r>
              <a:rPr lang="ru-RU" dirty="0" err="1">
                <a:latin typeface="Times New Roman Tj" panose="02020603050405020304" pitchFamily="18" charset="-52"/>
              </a:rPr>
              <a:t>гендерӣ</a:t>
            </a:r>
            <a:r>
              <a:rPr lang="ru-RU" dirty="0">
                <a:latin typeface="Times New Roman Tj" panose="02020603050405020304" pitchFamily="18" charset="-52"/>
              </a:rPr>
              <a:t> </a:t>
            </a:r>
            <a:r>
              <a:rPr lang="ru-RU" dirty="0" err="1">
                <a:latin typeface="Times New Roman Tj" panose="02020603050405020304" pitchFamily="18" charset="-52"/>
              </a:rPr>
              <a:t>расидан</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тавонмандсозии</a:t>
            </a:r>
            <a:r>
              <a:rPr lang="ru-RU" dirty="0">
                <a:latin typeface="Times New Roman Tj" panose="02020603050405020304" pitchFamily="18" charset="-52"/>
              </a:rPr>
              <a:t> </a:t>
            </a:r>
            <a:r>
              <a:rPr lang="ru-RU" dirty="0" err="1">
                <a:latin typeface="Times New Roman Tj" panose="02020603050405020304" pitchFamily="18" charset="-52"/>
              </a:rPr>
              <a:t>ҳамаи</a:t>
            </a:r>
            <a:r>
              <a:rPr lang="ru-RU" dirty="0">
                <a:latin typeface="Times New Roman Tj" panose="02020603050405020304" pitchFamily="18" charset="-52"/>
              </a:rPr>
              <a:t> </a:t>
            </a:r>
            <a:r>
              <a:rPr lang="ru-RU" dirty="0" err="1">
                <a:latin typeface="Times New Roman Tj" panose="02020603050405020304" pitchFamily="18" charset="-52"/>
              </a:rPr>
              <a:t>занону</a:t>
            </a:r>
            <a:r>
              <a:rPr lang="ru-RU" dirty="0">
                <a:latin typeface="Times New Roman Tj" panose="02020603050405020304" pitchFamily="18" charset="-52"/>
              </a:rPr>
              <a:t> </a:t>
            </a:r>
            <a:r>
              <a:rPr lang="ru-RU" dirty="0" err="1">
                <a:latin typeface="Times New Roman Tj" panose="02020603050405020304" pitchFamily="18" charset="-52"/>
              </a:rPr>
              <a:t>духтарон</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Таъмини</a:t>
            </a:r>
            <a:r>
              <a:rPr lang="ru-RU" dirty="0">
                <a:latin typeface="Times New Roman Tj" panose="02020603050405020304" pitchFamily="18" charset="-52"/>
              </a:rPr>
              <a:t> </a:t>
            </a:r>
            <a:r>
              <a:rPr lang="ru-RU" dirty="0" err="1">
                <a:latin typeface="Times New Roman Tj" panose="02020603050405020304" pitchFamily="18" charset="-52"/>
              </a:rPr>
              <a:t>дастрасӣ</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идоракунии</a:t>
            </a:r>
            <a:r>
              <a:rPr lang="ru-RU" dirty="0">
                <a:latin typeface="Times New Roman Tj" panose="02020603050405020304" pitchFamily="18" charset="-52"/>
              </a:rPr>
              <a:t> </a:t>
            </a:r>
            <a:r>
              <a:rPr lang="ru-RU" dirty="0" err="1">
                <a:latin typeface="Times New Roman Tj" panose="02020603050405020304" pitchFamily="18" charset="-52"/>
              </a:rPr>
              <a:t>устувори</a:t>
            </a:r>
            <a:r>
              <a:rPr lang="ru-RU" dirty="0">
                <a:latin typeface="Times New Roman Tj" panose="02020603050405020304" pitchFamily="18" charset="-52"/>
              </a:rPr>
              <a:t> об </a:t>
            </a:r>
            <a:r>
              <a:rPr lang="ru-RU" dirty="0" err="1">
                <a:latin typeface="Times New Roman Tj" panose="02020603050405020304" pitchFamily="18" charset="-52"/>
              </a:rPr>
              <a:t>ва</a:t>
            </a:r>
            <a:r>
              <a:rPr lang="ru-RU" dirty="0">
                <a:latin typeface="Times New Roman Tj" panose="02020603050405020304" pitchFamily="18" charset="-52"/>
              </a:rPr>
              <a:t> санитария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Таъмини</a:t>
            </a:r>
            <a:r>
              <a:rPr lang="ru-RU" dirty="0">
                <a:latin typeface="Times New Roman Tj" panose="02020603050405020304" pitchFamily="18" charset="-52"/>
              </a:rPr>
              <a:t> </a:t>
            </a:r>
            <a:r>
              <a:rPr lang="ru-RU" dirty="0" err="1">
                <a:latin typeface="Times New Roman Tj" panose="02020603050405020304" pitchFamily="18" charset="-52"/>
              </a:rPr>
              <a:t>дастрасӣ</a:t>
            </a:r>
            <a:r>
              <a:rPr lang="ru-RU" dirty="0">
                <a:latin typeface="Times New Roman Tj" panose="02020603050405020304" pitchFamily="18" charset="-52"/>
              </a:rPr>
              <a:t> ба </a:t>
            </a:r>
            <a:r>
              <a:rPr lang="ru-RU" dirty="0" err="1">
                <a:latin typeface="Times New Roman Tj" panose="02020603050405020304" pitchFamily="18" charset="-52"/>
              </a:rPr>
              <a:t>энергияи</a:t>
            </a:r>
            <a:r>
              <a:rPr lang="ru-RU" dirty="0">
                <a:latin typeface="Times New Roman Tj" panose="02020603050405020304" pitchFamily="18" charset="-52"/>
              </a:rPr>
              <a:t> </a:t>
            </a:r>
            <a:r>
              <a:rPr lang="ru-RU" dirty="0" err="1">
                <a:latin typeface="Times New Roman Tj" panose="02020603050405020304" pitchFamily="18" charset="-52"/>
              </a:rPr>
              <a:t>дастрас</a:t>
            </a:r>
            <a:r>
              <a:rPr lang="ru-RU" dirty="0">
                <a:latin typeface="Times New Roman Tj" panose="02020603050405020304" pitchFamily="18" charset="-52"/>
              </a:rPr>
              <a:t>, </a:t>
            </a:r>
            <a:r>
              <a:rPr lang="ru-RU" dirty="0" err="1">
                <a:latin typeface="Times New Roman Tj" panose="02020603050405020304" pitchFamily="18" charset="-52"/>
              </a:rPr>
              <a:t>боэътимод</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замонавӣ</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Рушди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фарогир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устувори</a:t>
            </a:r>
            <a:r>
              <a:rPr lang="ru-RU" dirty="0">
                <a:latin typeface="Times New Roman Tj" panose="02020603050405020304" pitchFamily="18" charset="-52"/>
              </a:rPr>
              <a:t> </a:t>
            </a:r>
            <a:r>
              <a:rPr lang="ru-RU" dirty="0" err="1">
                <a:latin typeface="Times New Roman Tj" panose="02020603050405020304" pitchFamily="18" charset="-52"/>
              </a:rPr>
              <a:t>иқтисодӣ</a:t>
            </a:r>
            <a:r>
              <a:rPr lang="ru-RU" dirty="0">
                <a:latin typeface="Times New Roman Tj" panose="02020603050405020304" pitchFamily="18" charset="-52"/>
              </a:rPr>
              <a:t>, </a:t>
            </a:r>
            <a:r>
              <a:rPr lang="ru-RU" dirty="0" err="1">
                <a:latin typeface="Times New Roman Tj" panose="02020603050405020304" pitchFamily="18" charset="-52"/>
              </a:rPr>
              <a:t>шуғли</a:t>
            </a:r>
            <a:r>
              <a:rPr lang="ru-RU" dirty="0">
                <a:latin typeface="Times New Roman Tj" panose="02020603050405020304" pitchFamily="18" charset="-52"/>
              </a:rPr>
              <a:t> </a:t>
            </a:r>
            <a:r>
              <a:rPr lang="ru-RU" dirty="0" err="1">
                <a:latin typeface="Times New Roman Tj" panose="02020603050405020304" pitchFamily="18" charset="-52"/>
              </a:rPr>
              <a:t>пурра</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истеҳсолӣ</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кори </a:t>
            </a:r>
            <a:r>
              <a:rPr lang="ru-RU" dirty="0" err="1">
                <a:latin typeface="Times New Roman Tj" panose="02020603050405020304" pitchFamily="18" charset="-52"/>
              </a:rPr>
              <a:t>шоиста</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 </a:t>
            </a:r>
            <a:r>
              <a:rPr lang="ru-RU" dirty="0" err="1">
                <a:latin typeface="Times New Roman Tj" panose="02020603050405020304" pitchFamily="18" charset="-52"/>
              </a:rPr>
              <a:t>мусоидат</a:t>
            </a:r>
            <a:r>
              <a:rPr lang="ru-RU" dirty="0">
                <a:latin typeface="Times New Roman Tj" panose="02020603050405020304" pitchFamily="18" charset="-52"/>
              </a:rPr>
              <a:t> </a:t>
            </a:r>
            <a:r>
              <a:rPr lang="ru-RU" dirty="0" err="1">
                <a:latin typeface="Times New Roman Tj" panose="02020603050405020304" pitchFamily="18" charset="-52"/>
              </a:rPr>
              <a:t>кунед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Инкишофи</a:t>
            </a:r>
            <a:r>
              <a:rPr lang="ru-RU" dirty="0">
                <a:latin typeface="Times New Roman Tj" panose="02020603050405020304" pitchFamily="18" charset="-52"/>
              </a:rPr>
              <a:t> </a:t>
            </a:r>
            <a:r>
              <a:rPr lang="ru-RU" dirty="0" err="1">
                <a:latin typeface="Times New Roman Tj" panose="02020603050405020304" pitchFamily="18" charset="-52"/>
              </a:rPr>
              <a:t>инфрасохтори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расонидани</a:t>
            </a:r>
            <a:r>
              <a:rPr lang="ru-RU" dirty="0">
                <a:latin typeface="Times New Roman Tj" panose="02020603050405020304" pitchFamily="18" charset="-52"/>
              </a:rPr>
              <a:t> </a:t>
            </a:r>
            <a:r>
              <a:rPr lang="ru-RU" dirty="0" err="1">
                <a:latin typeface="Times New Roman Tj" panose="02020603050405020304" pitchFamily="18" charset="-52"/>
              </a:rPr>
              <a:t>фарогирии</a:t>
            </a:r>
            <a:r>
              <a:rPr lang="ru-RU" dirty="0">
                <a:latin typeface="Times New Roman Tj" panose="02020603050405020304" pitchFamily="18" charset="-52"/>
              </a:rPr>
              <a:t> </a:t>
            </a:r>
            <a:r>
              <a:rPr lang="ru-RU" dirty="0" err="1">
                <a:latin typeface="Times New Roman Tj" panose="02020603050405020304" pitchFamily="18" charset="-52"/>
              </a:rPr>
              <a:t>фарогир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такмили</a:t>
            </a:r>
            <a:r>
              <a:rPr lang="ru-RU" dirty="0">
                <a:latin typeface="Times New Roman Tj" panose="02020603050405020304" pitchFamily="18" charset="-52"/>
              </a:rPr>
              <a:t> </a:t>
            </a:r>
            <a:r>
              <a:rPr lang="ru-RU" dirty="0" err="1">
                <a:latin typeface="Times New Roman Tj" panose="02020603050405020304" pitchFamily="18" charset="-52"/>
              </a:rPr>
              <a:t>инноватсия</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Кам</a:t>
            </a:r>
            <a:r>
              <a:rPr lang="ru-RU" dirty="0">
                <a:latin typeface="Times New Roman Tj" panose="02020603050405020304" pitchFamily="18" charset="-52"/>
              </a:rPr>
              <a:t> </a:t>
            </a:r>
            <a:r>
              <a:rPr lang="ru-RU" dirty="0" err="1">
                <a:latin typeface="Times New Roman Tj" panose="02020603050405020304" pitchFamily="18" charset="-52"/>
              </a:rPr>
              <a:t>кардани</a:t>
            </a:r>
            <a:r>
              <a:rPr lang="ru-RU" dirty="0">
                <a:latin typeface="Times New Roman Tj" panose="02020603050405020304" pitchFamily="18" charset="-52"/>
              </a:rPr>
              <a:t> </a:t>
            </a:r>
            <a:r>
              <a:rPr lang="ru-RU" dirty="0" err="1">
                <a:latin typeface="Times New Roman Tj" panose="02020603050405020304" pitchFamily="18" charset="-52"/>
              </a:rPr>
              <a:t>нобаробарӣ</a:t>
            </a:r>
            <a:r>
              <a:rPr lang="ru-RU" dirty="0">
                <a:latin typeface="Times New Roman Tj" panose="02020603050405020304" pitchFamily="18" charset="-52"/>
              </a:rPr>
              <a:t> </a:t>
            </a:r>
            <a:r>
              <a:rPr lang="ru-RU" dirty="0" err="1">
                <a:latin typeface="Times New Roman Tj" panose="02020603050405020304" pitchFamily="18" charset="-52"/>
              </a:rPr>
              <a:t>байни</a:t>
            </a:r>
            <a:r>
              <a:rPr lang="ru-RU" dirty="0">
                <a:latin typeface="Times New Roman Tj" panose="02020603050405020304" pitchFamily="18" charset="-52"/>
              </a:rPr>
              <a:t> </a:t>
            </a:r>
            <a:r>
              <a:rPr lang="ru-RU" dirty="0" err="1">
                <a:latin typeface="Times New Roman Tj" panose="02020603050405020304" pitchFamily="18" charset="-52"/>
              </a:rPr>
              <a:t>кишварҳо</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дохили</a:t>
            </a:r>
            <a:r>
              <a:rPr lang="ru-RU" dirty="0">
                <a:latin typeface="Times New Roman Tj" panose="02020603050405020304" pitchFamily="18" charset="-52"/>
              </a:rPr>
              <a:t> </a:t>
            </a:r>
            <a:r>
              <a:rPr lang="ru-RU" dirty="0" err="1">
                <a:latin typeface="Times New Roman Tj" panose="02020603050405020304" pitchFamily="18" charset="-52"/>
              </a:rPr>
              <a:t>кишвар</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Шаҳрҳо</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нуқтаҳои</a:t>
            </a:r>
            <a:r>
              <a:rPr lang="ru-RU" dirty="0">
                <a:latin typeface="Times New Roman Tj" panose="02020603050405020304" pitchFamily="18" charset="-52"/>
              </a:rPr>
              <a:t> </a:t>
            </a:r>
            <a:r>
              <a:rPr lang="ru-RU" dirty="0" err="1">
                <a:latin typeface="Times New Roman Tj" panose="02020603050405020304" pitchFamily="18" charset="-52"/>
              </a:rPr>
              <a:t>аҳолинишинро</a:t>
            </a:r>
            <a:r>
              <a:rPr lang="ru-RU" dirty="0">
                <a:latin typeface="Times New Roman Tj" panose="02020603050405020304" pitchFamily="18" charset="-52"/>
              </a:rPr>
              <a:t> </a:t>
            </a:r>
            <a:r>
              <a:rPr lang="ru-RU" dirty="0" err="1">
                <a:latin typeface="Times New Roman Tj" panose="02020603050405020304" pitchFamily="18" charset="-52"/>
              </a:rPr>
              <a:t>фарогир</a:t>
            </a:r>
            <a:r>
              <a:rPr lang="ru-RU" dirty="0">
                <a:latin typeface="Times New Roman Tj" panose="02020603050405020304" pitchFamily="18" charset="-52"/>
              </a:rPr>
              <a:t>, </a:t>
            </a:r>
            <a:r>
              <a:rPr lang="ru-RU" dirty="0" err="1">
                <a:latin typeface="Times New Roman Tj" panose="02020603050405020304" pitchFamily="18" charset="-52"/>
              </a:rPr>
              <a:t>бехатар</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созед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Кафолати</a:t>
            </a:r>
            <a:r>
              <a:rPr lang="ru-RU" dirty="0">
                <a:latin typeface="Times New Roman Tj" panose="02020603050405020304" pitchFamily="18" charset="-52"/>
              </a:rPr>
              <a:t> </a:t>
            </a:r>
            <a:r>
              <a:rPr lang="ru-RU" dirty="0" err="1">
                <a:latin typeface="Times New Roman Tj" panose="02020603050405020304" pitchFamily="18" charset="-52"/>
              </a:rPr>
              <a:t>истеъмоли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намунаҳои</a:t>
            </a:r>
            <a:r>
              <a:rPr lang="ru-RU" dirty="0">
                <a:latin typeface="Times New Roman Tj" panose="02020603050405020304" pitchFamily="18" charset="-52"/>
              </a:rPr>
              <a:t> </a:t>
            </a:r>
            <a:r>
              <a:rPr lang="ru-RU" dirty="0" err="1">
                <a:latin typeface="Times New Roman Tj" panose="02020603050405020304" pitchFamily="18" charset="-52"/>
              </a:rPr>
              <a:t>истеҳсолот</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мубориза</a:t>
            </a:r>
            <a:r>
              <a:rPr lang="ru-RU" dirty="0">
                <a:latin typeface="Times New Roman Tj" panose="02020603050405020304" pitchFamily="18" charset="-52"/>
              </a:rPr>
              <a:t> </a:t>
            </a:r>
            <a:r>
              <a:rPr lang="ru-RU" dirty="0" err="1">
                <a:latin typeface="Times New Roman Tj" panose="02020603050405020304" pitchFamily="18" charset="-52"/>
              </a:rPr>
              <a:t>бо</a:t>
            </a:r>
            <a:r>
              <a:rPr lang="ru-RU" dirty="0">
                <a:latin typeface="Times New Roman Tj" panose="02020603050405020304" pitchFamily="18" charset="-52"/>
              </a:rPr>
              <a:t> </a:t>
            </a:r>
            <a:r>
              <a:rPr lang="ru-RU" dirty="0" err="1">
                <a:latin typeface="Times New Roman Tj" panose="02020603050405020304" pitchFamily="18" charset="-52"/>
              </a:rPr>
              <a:t>тағирёбии</a:t>
            </a:r>
            <a:r>
              <a:rPr lang="ru-RU" dirty="0">
                <a:latin typeface="Times New Roman Tj" panose="02020603050405020304" pitchFamily="18" charset="-52"/>
              </a:rPr>
              <a:t> </a:t>
            </a:r>
            <a:r>
              <a:rPr lang="ru-RU" dirty="0" err="1">
                <a:latin typeface="Times New Roman Tj" panose="02020603050405020304" pitchFamily="18" charset="-52"/>
              </a:rPr>
              <a:t>иқлим</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оқибатҳои</a:t>
            </a:r>
            <a:r>
              <a:rPr lang="ru-RU" dirty="0">
                <a:latin typeface="Times New Roman Tj" panose="02020603050405020304" pitchFamily="18" charset="-52"/>
              </a:rPr>
              <a:t> он </a:t>
            </a:r>
            <a:r>
              <a:rPr lang="ru-RU" dirty="0" err="1">
                <a:latin typeface="Times New Roman Tj" panose="02020603050405020304" pitchFamily="18" charset="-52"/>
              </a:rPr>
              <a:t>чораҳои</a:t>
            </a:r>
            <a:r>
              <a:rPr lang="ru-RU" dirty="0">
                <a:latin typeface="Times New Roman Tj" panose="02020603050405020304" pitchFamily="18" charset="-52"/>
              </a:rPr>
              <a:t> </a:t>
            </a:r>
            <a:r>
              <a:rPr lang="ru-RU" dirty="0" err="1">
                <a:latin typeface="Times New Roman Tj" panose="02020603050405020304" pitchFamily="18" charset="-52"/>
              </a:rPr>
              <a:t>таъҷилӣ</a:t>
            </a:r>
            <a:r>
              <a:rPr lang="ru-RU" dirty="0">
                <a:latin typeface="Times New Roman Tj" panose="02020603050405020304" pitchFamily="18" charset="-52"/>
              </a:rPr>
              <a:t> </a:t>
            </a:r>
            <a:r>
              <a:rPr lang="ru-RU" dirty="0" err="1">
                <a:latin typeface="Times New Roman Tj" panose="02020603050405020304" pitchFamily="18" charset="-52"/>
              </a:rPr>
              <a:t>андешед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Уқёнусҳо</a:t>
            </a:r>
            <a:r>
              <a:rPr lang="ru-RU" dirty="0">
                <a:latin typeface="Times New Roman Tj" panose="02020603050405020304" pitchFamily="18" charset="-52"/>
              </a:rPr>
              <a:t>, </a:t>
            </a:r>
            <a:r>
              <a:rPr lang="ru-RU" dirty="0" err="1">
                <a:latin typeface="Times New Roman Tj" panose="02020603050405020304" pitchFamily="18" charset="-52"/>
              </a:rPr>
              <a:t>баҳрҳо</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захираҳои</a:t>
            </a:r>
            <a:r>
              <a:rPr lang="ru-RU" dirty="0">
                <a:latin typeface="Times New Roman Tj" panose="02020603050405020304" pitchFamily="18" charset="-52"/>
              </a:rPr>
              <a:t> </a:t>
            </a:r>
            <a:r>
              <a:rPr lang="ru-RU" dirty="0" err="1">
                <a:latin typeface="Times New Roman Tj" panose="02020603050405020304" pitchFamily="18" charset="-52"/>
              </a:rPr>
              <a:t>баҳриро</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ноил</a:t>
            </a:r>
            <a:r>
              <a:rPr lang="ru-RU" dirty="0">
                <a:latin typeface="Times New Roman Tj" panose="02020603050405020304" pitchFamily="18" charset="-52"/>
              </a:rPr>
              <a:t> </a:t>
            </a:r>
            <a:r>
              <a:rPr lang="ru-RU" dirty="0" err="1">
                <a:latin typeface="Times New Roman Tj" panose="02020603050405020304" pitchFamily="18" charset="-52"/>
              </a:rPr>
              <a:t>шудан</a:t>
            </a:r>
            <a:r>
              <a:rPr lang="ru-RU" dirty="0">
                <a:latin typeface="Times New Roman Tj" panose="02020603050405020304" pitchFamily="18" charset="-52"/>
              </a:rPr>
              <a:t> ба </a:t>
            </a:r>
            <a:r>
              <a:rPr lang="ru-RU" dirty="0" err="1">
                <a:latin typeface="Times New Roman Tj" panose="02020603050405020304" pitchFamily="18" charset="-52"/>
              </a:rPr>
              <a:t>рушди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ҳифз</a:t>
            </a:r>
            <a:r>
              <a:rPr lang="ru-RU" dirty="0">
                <a:latin typeface="Times New Roman Tj" panose="02020603050405020304" pitchFamily="18" charset="-52"/>
              </a:rPr>
              <a:t> </a:t>
            </a:r>
            <a:r>
              <a:rPr lang="ru-RU" dirty="0" err="1">
                <a:latin typeface="Times New Roman Tj" panose="02020603050405020304" pitchFamily="18" charset="-52"/>
              </a:rPr>
              <a:t>кунед</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устуворона</a:t>
            </a:r>
            <a:r>
              <a:rPr lang="ru-RU" dirty="0">
                <a:latin typeface="Times New Roman Tj" panose="02020603050405020304" pitchFamily="18" charset="-52"/>
              </a:rPr>
              <a:t> </a:t>
            </a:r>
            <a:r>
              <a:rPr lang="ru-RU" dirty="0" err="1">
                <a:latin typeface="Times New Roman Tj" panose="02020603050405020304" pitchFamily="18" charset="-52"/>
              </a:rPr>
              <a:t>истифода</a:t>
            </a:r>
            <a:r>
              <a:rPr lang="ru-RU" dirty="0">
                <a:latin typeface="Times New Roman Tj" panose="02020603050405020304" pitchFamily="18" charset="-52"/>
              </a:rPr>
              <a:t> </a:t>
            </a:r>
            <a:r>
              <a:rPr lang="ru-RU" dirty="0" err="1">
                <a:latin typeface="Times New Roman Tj" panose="02020603050405020304" pitchFamily="18" charset="-52"/>
              </a:rPr>
              <a:t>баред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Ҳифз</a:t>
            </a:r>
            <a:r>
              <a:rPr lang="ru-RU" dirty="0">
                <a:latin typeface="Times New Roman Tj" panose="02020603050405020304" pitchFamily="18" charset="-52"/>
              </a:rPr>
              <a:t>, </a:t>
            </a:r>
            <a:r>
              <a:rPr lang="ru-RU" dirty="0" err="1">
                <a:latin typeface="Times New Roman Tj" panose="02020603050405020304" pitchFamily="18" charset="-52"/>
              </a:rPr>
              <a:t>барқарор</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истифодаи</a:t>
            </a:r>
            <a:r>
              <a:rPr lang="ru-RU" dirty="0">
                <a:latin typeface="Times New Roman Tj" panose="02020603050405020304" pitchFamily="18" charset="-52"/>
              </a:rPr>
              <a:t> </a:t>
            </a:r>
            <a:r>
              <a:rPr lang="ru-RU" dirty="0" err="1">
                <a:latin typeface="Times New Roman Tj" panose="02020603050405020304" pitchFamily="18" charset="-52"/>
              </a:rPr>
              <a:t>устувори</a:t>
            </a:r>
            <a:r>
              <a:rPr lang="ru-RU" dirty="0">
                <a:latin typeface="Times New Roman Tj" panose="02020603050405020304" pitchFamily="18" charset="-52"/>
              </a:rPr>
              <a:t> </a:t>
            </a:r>
            <a:r>
              <a:rPr lang="ru-RU" dirty="0" err="1">
                <a:latin typeface="Times New Roman Tj" panose="02020603050405020304" pitchFamily="18" charset="-52"/>
              </a:rPr>
              <a:t>экосистемаҳои</a:t>
            </a:r>
            <a:r>
              <a:rPr lang="ru-RU" dirty="0">
                <a:latin typeface="Times New Roman Tj" panose="02020603050405020304" pitchFamily="18" charset="-52"/>
              </a:rPr>
              <a:t> </a:t>
            </a:r>
            <a:r>
              <a:rPr lang="ru-RU" dirty="0" err="1">
                <a:latin typeface="Times New Roman Tj" panose="02020603050405020304" pitchFamily="18" charset="-52"/>
              </a:rPr>
              <a:t>заминӣ</a:t>
            </a:r>
            <a:r>
              <a:rPr lang="ru-RU" dirty="0">
                <a:latin typeface="Times New Roman Tj" panose="02020603050405020304" pitchFamily="18" charset="-52"/>
              </a:rPr>
              <a:t>, </a:t>
            </a:r>
            <a:r>
              <a:rPr lang="ru-RU" dirty="0" err="1">
                <a:latin typeface="Times New Roman Tj" panose="02020603050405020304" pitchFamily="18" charset="-52"/>
              </a:rPr>
              <a:t>идоракунии</a:t>
            </a:r>
            <a:r>
              <a:rPr lang="ru-RU" dirty="0">
                <a:latin typeface="Times New Roman Tj" panose="02020603050405020304" pitchFamily="18" charset="-52"/>
              </a:rPr>
              <a:t> </a:t>
            </a:r>
            <a:r>
              <a:rPr lang="ru-RU" dirty="0" err="1">
                <a:latin typeface="Times New Roman Tj" panose="02020603050405020304" pitchFamily="18" charset="-52"/>
              </a:rPr>
              <a:t>устувори</a:t>
            </a:r>
            <a:r>
              <a:rPr lang="ru-RU" dirty="0">
                <a:latin typeface="Times New Roman Tj" panose="02020603050405020304" pitchFamily="18" charset="-52"/>
              </a:rPr>
              <a:t> </a:t>
            </a:r>
            <a:r>
              <a:rPr lang="ru-RU" dirty="0" err="1">
                <a:latin typeface="Times New Roman Tj" panose="02020603050405020304" pitchFamily="18" charset="-52"/>
              </a:rPr>
              <a:t>ҷангалҳо</a:t>
            </a:r>
            <a:r>
              <a:rPr lang="ru-RU" dirty="0">
                <a:latin typeface="Times New Roman Tj" panose="02020603050405020304" pitchFamily="18" charset="-52"/>
              </a:rPr>
              <a:t>, </a:t>
            </a:r>
            <a:r>
              <a:rPr lang="ru-RU" dirty="0" err="1">
                <a:latin typeface="Times New Roman Tj" panose="02020603050405020304" pitchFamily="18" charset="-52"/>
              </a:rPr>
              <a:t>мубориза</a:t>
            </a:r>
            <a:r>
              <a:rPr lang="ru-RU" dirty="0">
                <a:latin typeface="Times New Roman Tj" panose="02020603050405020304" pitchFamily="18" charset="-52"/>
              </a:rPr>
              <a:t> </a:t>
            </a:r>
            <a:r>
              <a:rPr lang="ru-RU" dirty="0" err="1">
                <a:latin typeface="Times New Roman Tj" panose="02020603050405020304" pitchFamily="18" charset="-52"/>
              </a:rPr>
              <a:t>бо</a:t>
            </a:r>
            <a:r>
              <a:rPr lang="ru-RU" dirty="0">
                <a:latin typeface="Times New Roman Tj" panose="02020603050405020304" pitchFamily="18" charset="-52"/>
              </a:rPr>
              <a:t> </a:t>
            </a:r>
            <a:r>
              <a:rPr lang="ru-RU" dirty="0" err="1">
                <a:latin typeface="Times New Roman Tj" panose="02020603050405020304" pitchFamily="18" charset="-52"/>
              </a:rPr>
              <a:t>биёбоншавӣ</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қатъ</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таназзули</a:t>
            </a:r>
            <a:r>
              <a:rPr lang="ru-RU" dirty="0">
                <a:latin typeface="Times New Roman Tj" panose="02020603050405020304" pitchFamily="18" charset="-52"/>
              </a:rPr>
              <a:t> </a:t>
            </a:r>
            <a:r>
              <a:rPr lang="ru-RU" dirty="0" err="1">
                <a:latin typeface="Times New Roman Tj" panose="02020603050405020304" pitchFamily="18" charset="-52"/>
              </a:rPr>
              <a:t>замин</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боздоштани</a:t>
            </a:r>
            <a:r>
              <a:rPr lang="ru-RU" dirty="0">
                <a:latin typeface="Times New Roman Tj" panose="02020603050405020304" pitchFamily="18" charset="-52"/>
              </a:rPr>
              <a:t> </a:t>
            </a:r>
            <a:r>
              <a:rPr lang="ru-RU" dirty="0" err="1">
                <a:latin typeface="Times New Roman Tj" panose="02020603050405020304" pitchFamily="18" charset="-52"/>
              </a:rPr>
              <a:t>талафоти</a:t>
            </a:r>
            <a:r>
              <a:rPr lang="ru-RU" dirty="0">
                <a:latin typeface="Times New Roman Tj" panose="02020603050405020304" pitchFamily="18" charset="-52"/>
              </a:rPr>
              <a:t> </a:t>
            </a:r>
            <a:r>
              <a:rPr lang="ru-RU" dirty="0" err="1">
                <a:latin typeface="Times New Roman Tj" panose="02020603050405020304" pitchFamily="18" charset="-52"/>
              </a:rPr>
              <a:t>гуногунии</a:t>
            </a:r>
            <a:r>
              <a:rPr lang="ru-RU" dirty="0">
                <a:latin typeface="Times New Roman Tj" panose="02020603050405020304" pitchFamily="18" charset="-52"/>
              </a:rPr>
              <a:t> </a:t>
            </a:r>
            <a:r>
              <a:rPr lang="ru-RU" dirty="0" err="1">
                <a:latin typeface="Times New Roman Tj" panose="02020603050405020304" pitchFamily="18" charset="-52"/>
              </a:rPr>
              <a:t>биологӣ</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Ҷомеаҳои</a:t>
            </a:r>
            <a:r>
              <a:rPr lang="ru-RU" dirty="0">
                <a:latin typeface="Times New Roman Tj" panose="02020603050405020304" pitchFamily="18" charset="-52"/>
              </a:rPr>
              <a:t> </a:t>
            </a:r>
            <a:r>
              <a:rPr lang="ru-RU" dirty="0" err="1">
                <a:latin typeface="Times New Roman Tj" panose="02020603050405020304" pitchFamily="18" charset="-52"/>
              </a:rPr>
              <a:t>осоишта</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фарогирро</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рушди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тарғиб</a:t>
            </a:r>
            <a:r>
              <a:rPr lang="ru-RU" dirty="0">
                <a:latin typeface="Times New Roman Tj" panose="02020603050405020304" pitchFamily="18" charset="-52"/>
              </a:rPr>
              <a:t> </a:t>
            </a:r>
            <a:r>
              <a:rPr lang="ru-RU" dirty="0" err="1">
                <a:latin typeface="Times New Roman Tj" panose="02020603050405020304" pitchFamily="18" charset="-52"/>
              </a:rPr>
              <a:t>кунед</a:t>
            </a:r>
            <a:r>
              <a:rPr lang="ru-RU" dirty="0">
                <a:latin typeface="Times New Roman Tj" panose="02020603050405020304" pitchFamily="18" charset="-52"/>
              </a:rPr>
              <a:t>, </a:t>
            </a:r>
            <a:r>
              <a:rPr lang="ru-RU" dirty="0" err="1">
                <a:latin typeface="Times New Roman Tj" panose="02020603050405020304" pitchFamily="18" charset="-52"/>
              </a:rPr>
              <a:t>дастрасии</a:t>
            </a:r>
            <a:r>
              <a:rPr lang="ru-RU" dirty="0">
                <a:latin typeface="Times New Roman Tj" panose="02020603050405020304" pitchFamily="18" charset="-52"/>
              </a:rPr>
              <a:t> </a:t>
            </a:r>
            <a:r>
              <a:rPr lang="ru-RU" dirty="0" err="1">
                <a:latin typeface="Times New Roman Tj" panose="02020603050405020304" pitchFamily="18" charset="-52"/>
              </a:rPr>
              <a:t>ҳама</a:t>
            </a:r>
            <a:r>
              <a:rPr lang="ru-RU" dirty="0">
                <a:latin typeface="Times New Roman Tj" panose="02020603050405020304" pitchFamily="18" charset="-52"/>
              </a:rPr>
              <a:t> ба </a:t>
            </a:r>
            <a:r>
              <a:rPr lang="ru-RU" dirty="0" err="1">
                <a:latin typeface="Times New Roman Tj" panose="02020603050405020304" pitchFamily="18" charset="-52"/>
              </a:rPr>
              <a:t>адолати</a:t>
            </a:r>
            <a:r>
              <a:rPr lang="ru-RU" dirty="0">
                <a:latin typeface="Times New Roman Tj" panose="02020603050405020304" pitchFamily="18" charset="-52"/>
              </a:rPr>
              <a:t> </a:t>
            </a:r>
            <a:r>
              <a:rPr lang="ru-RU" dirty="0" err="1">
                <a:latin typeface="Times New Roman Tj" panose="02020603050405020304" pitchFamily="18" charset="-52"/>
              </a:rPr>
              <a:t>судиро</a:t>
            </a:r>
            <a:r>
              <a:rPr lang="ru-RU" dirty="0">
                <a:latin typeface="Times New Roman Tj" panose="02020603050405020304" pitchFamily="18" charset="-52"/>
              </a:rPr>
              <a:t> </a:t>
            </a:r>
            <a:r>
              <a:rPr lang="ru-RU" dirty="0" err="1">
                <a:latin typeface="Times New Roman Tj" panose="02020603050405020304" pitchFamily="18" charset="-52"/>
              </a:rPr>
              <a:t>осон</a:t>
            </a:r>
            <a:r>
              <a:rPr lang="ru-RU" dirty="0">
                <a:latin typeface="Times New Roman Tj" panose="02020603050405020304" pitchFamily="18" charset="-52"/>
              </a:rPr>
              <a:t> </a:t>
            </a:r>
            <a:r>
              <a:rPr lang="ru-RU" dirty="0" err="1">
                <a:latin typeface="Times New Roman Tj" panose="02020603050405020304" pitchFamily="18" charset="-52"/>
              </a:rPr>
              <a:t>мекунад</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дар </a:t>
            </a:r>
            <a:r>
              <a:rPr lang="ru-RU" dirty="0" err="1">
                <a:latin typeface="Times New Roman Tj" panose="02020603050405020304" pitchFamily="18" charset="-52"/>
              </a:rPr>
              <a:t>ҳама</a:t>
            </a:r>
            <a:r>
              <a:rPr lang="ru-RU" dirty="0">
                <a:latin typeface="Times New Roman Tj" panose="02020603050405020304" pitchFamily="18" charset="-52"/>
              </a:rPr>
              <a:t> </a:t>
            </a:r>
            <a:r>
              <a:rPr lang="ru-RU" dirty="0" err="1">
                <a:latin typeface="Times New Roman Tj" panose="02020603050405020304" pitchFamily="18" charset="-52"/>
              </a:rPr>
              <a:t>сатҳ</a:t>
            </a:r>
            <a:r>
              <a:rPr lang="ru-RU" dirty="0">
                <a:latin typeface="Times New Roman Tj" panose="02020603050405020304" pitchFamily="18" charset="-52"/>
              </a:rPr>
              <a:t> </a:t>
            </a:r>
            <a:r>
              <a:rPr lang="ru-RU" dirty="0" err="1">
                <a:latin typeface="Times New Roman Tj" panose="02020603050405020304" pitchFamily="18" charset="-52"/>
              </a:rPr>
              <a:t>институтҳои</a:t>
            </a:r>
            <a:r>
              <a:rPr lang="ru-RU" dirty="0">
                <a:latin typeface="Times New Roman Tj" panose="02020603050405020304" pitchFamily="18" charset="-52"/>
              </a:rPr>
              <a:t> </a:t>
            </a:r>
            <a:r>
              <a:rPr lang="ru-RU" dirty="0" err="1">
                <a:latin typeface="Times New Roman Tj" panose="02020603050405020304" pitchFamily="18" charset="-52"/>
              </a:rPr>
              <a:t>муассир</a:t>
            </a:r>
            <a:r>
              <a:rPr lang="ru-RU" dirty="0">
                <a:latin typeface="Times New Roman Tj" panose="02020603050405020304" pitchFamily="18" charset="-52"/>
              </a:rPr>
              <a:t>, </a:t>
            </a:r>
            <a:r>
              <a:rPr lang="ru-RU" dirty="0" err="1">
                <a:latin typeface="Times New Roman Tj" panose="02020603050405020304" pitchFamily="18" charset="-52"/>
              </a:rPr>
              <a:t>ҳисоботдиҳанда</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фарогирро</a:t>
            </a:r>
            <a:r>
              <a:rPr lang="ru-RU" dirty="0">
                <a:latin typeface="Times New Roman Tj" panose="02020603050405020304" pitchFamily="18" charset="-52"/>
              </a:rPr>
              <a:t> </a:t>
            </a:r>
            <a:r>
              <a:rPr lang="ru-RU" dirty="0" err="1">
                <a:latin typeface="Times New Roman Tj" panose="02020603050405020304" pitchFamily="18" charset="-52"/>
              </a:rPr>
              <a:t>таъсис</a:t>
            </a:r>
            <a:r>
              <a:rPr lang="ru-RU" dirty="0">
                <a:latin typeface="Times New Roman Tj" panose="02020603050405020304" pitchFamily="18" charset="-52"/>
              </a:rPr>
              <a:t> </a:t>
            </a:r>
            <a:r>
              <a:rPr lang="ru-RU" dirty="0" err="1">
                <a:latin typeface="Times New Roman Tj" panose="02020603050405020304" pitchFamily="18" charset="-52"/>
              </a:rPr>
              <a:t>медиҳад</a:t>
            </a:r>
            <a:r>
              <a:rPr lang="ru-RU" dirty="0">
                <a:latin typeface="Times New Roman Tj" panose="02020603050405020304" pitchFamily="18" charset="-52"/>
              </a:rPr>
              <a:t>.</a:t>
            </a:r>
          </a:p>
          <a:p>
            <a:pPr marL="342900" indent="-342900" algn="just" fontAlgn="base">
              <a:buFont typeface="+mj-lt"/>
              <a:buAutoNum type="arabicPeriod"/>
            </a:pPr>
            <a:r>
              <a:rPr lang="ru-RU" dirty="0" err="1">
                <a:latin typeface="Times New Roman Tj" panose="02020603050405020304" pitchFamily="18" charset="-52"/>
              </a:rPr>
              <a:t>Воситаҳои</a:t>
            </a:r>
            <a:r>
              <a:rPr lang="ru-RU" dirty="0">
                <a:latin typeface="Times New Roman Tj" panose="02020603050405020304" pitchFamily="18" charset="-52"/>
              </a:rPr>
              <a:t> </a:t>
            </a:r>
            <a:r>
              <a:rPr lang="ru-RU" dirty="0" err="1">
                <a:latin typeface="Times New Roman Tj" panose="02020603050405020304" pitchFamily="18" charset="-52"/>
              </a:rPr>
              <a:t>татбиқро</a:t>
            </a:r>
            <a:r>
              <a:rPr lang="ru-RU" dirty="0">
                <a:latin typeface="Times New Roman Tj" panose="02020603050405020304" pitchFamily="18" charset="-52"/>
              </a:rPr>
              <a:t> </a:t>
            </a:r>
            <a:r>
              <a:rPr lang="ru-RU" dirty="0" err="1">
                <a:latin typeface="Times New Roman Tj" panose="02020603050405020304" pitchFamily="18" charset="-52"/>
              </a:rPr>
              <a:t>тақвият</a:t>
            </a:r>
            <a:r>
              <a:rPr lang="ru-RU" dirty="0">
                <a:latin typeface="Times New Roman Tj" panose="02020603050405020304" pitchFamily="18" charset="-52"/>
              </a:rPr>
              <a:t> </a:t>
            </a:r>
            <a:r>
              <a:rPr lang="ru-RU" dirty="0" err="1">
                <a:latin typeface="Times New Roman Tj" panose="02020603050405020304" pitchFamily="18" charset="-52"/>
              </a:rPr>
              <a:t>диҳед</a:t>
            </a:r>
            <a:r>
              <a:rPr lang="ru-RU" dirty="0">
                <a:latin typeface="Times New Roman Tj" panose="02020603050405020304" pitchFamily="18" charset="-52"/>
              </a:rPr>
              <a:t> </a:t>
            </a:r>
            <a:r>
              <a:rPr lang="ru-RU" dirty="0" err="1">
                <a:latin typeface="Times New Roman Tj" panose="02020603050405020304" pitchFamily="18" charset="-52"/>
              </a:rPr>
              <a:t>ва</a:t>
            </a:r>
            <a:r>
              <a:rPr lang="ru-RU" dirty="0">
                <a:latin typeface="Times New Roman Tj" panose="02020603050405020304" pitchFamily="18" charset="-52"/>
              </a:rPr>
              <a:t> </a:t>
            </a:r>
            <a:r>
              <a:rPr lang="ru-RU" dirty="0" err="1">
                <a:latin typeface="Times New Roman Tj" panose="02020603050405020304" pitchFamily="18" charset="-52"/>
              </a:rPr>
              <a:t>шарикии</a:t>
            </a:r>
            <a:r>
              <a:rPr lang="ru-RU" dirty="0">
                <a:latin typeface="Times New Roman Tj" panose="02020603050405020304" pitchFamily="18" charset="-52"/>
              </a:rPr>
              <a:t> </a:t>
            </a:r>
            <a:r>
              <a:rPr lang="ru-RU" dirty="0" err="1">
                <a:latin typeface="Times New Roman Tj" panose="02020603050405020304" pitchFamily="18" charset="-52"/>
              </a:rPr>
              <a:t>глобалиро</a:t>
            </a:r>
            <a:r>
              <a:rPr lang="ru-RU" dirty="0">
                <a:latin typeface="Times New Roman Tj" panose="02020603050405020304" pitchFamily="18" charset="-52"/>
              </a:rPr>
              <a:t> </a:t>
            </a:r>
            <a:r>
              <a:rPr lang="ru-RU" dirty="0" err="1">
                <a:latin typeface="Times New Roman Tj" panose="02020603050405020304" pitchFamily="18" charset="-52"/>
              </a:rPr>
              <a:t>барои</a:t>
            </a:r>
            <a:r>
              <a:rPr lang="ru-RU" dirty="0">
                <a:latin typeface="Times New Roman Tj" panose="02020603050405020304" pitchFamily="18" charset="-52"/>
              </a:rPr>
              <a:t> </a:t>
            </a:r>
            <a:r>
              <a:rPr lang="ru-RU" dirty="0" err="1">
                <a:latin typeface="Times New Roman Tj" panose="02020603050405020304" pitchFamily="18" charset="-52"/>
              </a:rPr>
              <a:t>рушди</a:t>
            </a:r>
            <a:r>
              <a:rPr lang="ru-RU" dirty="0">
                <a:latin typeface="Times New Roman Tj" panose="02020603050405020304" pitchFamily="18" charset="-52"/>
              </a:rPr>
              <a:t> </a:t>
            </a:r>
            <a:r>
              <a:rPr lang="ru-RU" dirty="0" err="1">
                <a:latin typeface="Times New Roman Tj" panose="02020603050405020304" pitchFamily="18" charset="-52"/>
              </a:rPr>
              <a:t>устувор</a:t>
            </a:r>
            <a:r>
              <a:rPr lang="ru-RU" dirty="0">
                <a:latin typeface="Times New Roman Tj" panose="02020603050405020304" pitchFamily="18" charset="-52"/>
              </a:rPr>
              <a:t> </a:t>
            </a:r>
            <a:r>
              <a:rPr lang="ru-RU" dirty="0" err="1">
                <a:latin typeface="Times New Roman Tj" panose="02020603050405020304" pitchFamily="18" charset="-52"/>
              </a:rPr>
              <a:t>дубора</a:t>
            </a:r>
            <a:r>
              <a:rPr lang="ru-RU" dirty="0">
                <a:latin typeface="Times New Roman Tj" panose="02020603050405020304" pitchFamily="18" charset="-52"/>
              </a:rPr>
              <a:t> </a:t>
            </a:r>
            <a:r>
              <a:rPr lang="ru-RU" dirty="0" err="1">
                <a:latin typeface="Times New Roman Tj" panose="02020603050405020304" pitchFamily="18" charset="-52"/>
              </a:rPr>
              <a:t>барқарор</a:t>
            </a:r>
            <a:r>
              <a:rPr lang="ru-RU" dirty="0">
                <a:latin typeface="Times New Roman Tj" panose="02020603050405020304" pitchFamily="18" charset="-52"/>
              </a:rPr>
              <a:t> </a:t>
            </a:r>
            <a:r>
              <a:rPr lang="ru-RU" dirty="0" err="1">
                <a:latin typeface="Times New Roman Tj" panose="02020603050405020304" pitchFamily="18" charset="-52"/>
              </a:rPr>
              <a:t>кунед</a:t>
            </a:r>
            <a:r>
              <a:rPr lang="ru-RU" dirty="0">
                <a:latin typeface="Times New Roman Tj" panose="02020603050405020304" pitchFamily="18" charset="-52"/>
              </a:rPr>
              <a:t>.</a:t>
            </a:r>
          </a:p>
          <a:p>
            <a:pPr algn="just">
              <a:lnSpc>
                <a:spcPct val="115000"/>
              </a:lnSpc>
              <a:spcAft>
                <a:spcPts val="1000"/>
              </a:spcAft>
            </a:pPr>
            <a:endParaRPr lang="ru-RU" altLang="zh-CN" sz="3200" dirty="0">
              <a:solidFill>
                <a:srgbClr val="000000"/>
              </a:solidFill>
              <a:latin typeface="Times New Roman Tj" panose="02020603050405020304" pitchFamily="18" charset="-52"/>
            </a:endParaRPr>
          </a:p>
        </p:txBody>
      </p:sp>
    </p:spTree>
    <p:extLst>
      <p:ext uri="{BB962C8B-B14F-4D97-AF65-F5344CB8AC3E}">
        <p14:creationId xmlns:p14="http://schemas.microsoft.com/office/powerpoint/2010/main" val="953372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4"/>
            <a:ext cx="7704137" cy="1316037"/>
          </a:xfrm>
        </p:spPr>
        <p:txBody>
          <a:bodyPr/>
          <a:lstStyle/>
          <a:p>
            <a:pPr eaLnBrk="1" hangingPunct="1"/>
            <a:r>
              <a:rPr lang="ru-RU" altLang="zh-CN" sz="2800" b="1">
                <a:latin typeface="Palatino Linotype" panose="02040502050505030304" pitchFamily="18" charset="0"/>
              </a:rPr>
              <a:t>Таърих ва сиёсат</a:t>
            </a:r>
            <a:endParaRPr lang="ru-RU" altLang="zh-CN" sz="2800" b="1" i="1">
              <a:latin typeface="Palatino Linotype" panose="02040502050505030304" pitchFamily="18" charset="0"/>
            </a:endParaRPr>
          </a:p>
        </p:txBody>
      </p:sp>
      <p:sp>
        <p:nvSpPr>
          <p:cNvPr id="20483"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04B7E4-FE48-4698-962C-DA50C83826E3}" type="slidenum">
              <a:rPr lang="ru-RU" altLang="zh-CN">
                <a:solidFill>
                  <a:srgbClr val="000000"/>
                </a:solidFill>
                <a:latin typeface="Corbel" panose="020B0503020204020204" pitchFamily="34" charset="0"/>
              </a:rPr>
              <a:pPr/>
              <a:t>26</a:t>
            </a:fld>
            <a:endParaRPr lang="ru-RU" altLang="zh-CN">
              <a:solidFill>
                <a:srgbClr val="000000"/>
              </a:solidFill>
              <a:latin typeface="Corbel" panose="020B0503020204020204" pitchFamily="34" charset="0"/>
            </a:endParaRPr>
          </a:p>
        </p:txBody>
      </p:sp>
      <p:sp>
        <p:nvSpPr>
          <p:cNvPr id="20484" name="Прямоугольник 5"/>
          <p:cNvSpPr>
            <a:spLocks noChangeArrowheads="1"/>
          </p:cNvSpPr>
          <p:nvPr/>
        </p:nvSpPr>
        <p:spPr bwMode="auto">
          <a:xfrm>
            <a:off x="187462" y="698138"/>
            <a:ext cx="8403201" cy="486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spcAft>
                <a:spcPts val="1000"/>
              </a:spcAft>
            </a:pPr>
            <a:r>
              <a:rPr lang="ru-RU" altLang="zh-CN" sz="2400" dirty="0" err="1">
                <a:solidFill>
                  <a:srgbClr val="000000"/>
                </a:solidFill>
                <a:latin typeface="Times New Roman Tj" panose="02020603050405020304" pitchFamily="18" charset="-52"/>
              </a:rPr>
              <a:t>Иќтисоди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сабз</a:t>
            </a:r>
            <a:r>
              <a:rPr lang="ru-RU" altLang="zh-CN" sz="2400" dirty="0">
                <a:solidFill>
                  <a:srgbClr val="000000"/>
                </a:solidFill>
                <a:latin typeface="Times New Roman Tj" panose="02020603050405020304" pitchFamily="18" charset="-52"/>
              </a:rPr>
              <a:t>» - яке аз </a:t>
            </a:r>
            <a:r>
              <a:rPr lang="ru-RU" altLang="zh-CN" sz="2400" dirty="0" err="1">
                <a:solidFill>
                  <a:srgbClr val="000000"/>
                </a:solidFill>
                <a:latin typeface="Times New Roman Tj" panose="02020603050405020304" pitchFamily="18" charset="-52"/>
              </a:rPr>
              <a:t>назарияњои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нав</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ки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ду</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дањсолаи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охир</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пайдо</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шуда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бо</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консепсияи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устувор</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ки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ноилшавии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маќсадњоро</a:t>
            </a:r>
            <a:r>
              <a:rPr lang="ru-RU" altLang="zh-CN" sz="2400" dirty="0">
                <a:solidFill>
                  <a:srgbClr val="000000"/>
                </a:solidFill>
                <a:latin typeface="Times New Roman Tj" panose="02020603050405020304" pitchFamily="18" charset="-52"/>
              </a:rPr>
              <a:t> дар се </a:t>
            </a:r>
            <a:r>
              <a:rPr lang="ru-RU" altLang="zh-CN" sz="2400" dirty="0" err="1">
                <a:solidFill>
                  <a:srgbClr val="000000"/>
                </a:solidFill>
                <a:latin typeface="Times New Roman Tj" panose="02020603050405020304" pitchFamily="18" charset="-52"/>
              </a:rPr>
              <a:t>самт</a:t>
            </a:r>
            <a:r>
              <a:rPr lang="ru-RU" altLang="zh-CN" sz="2400" dirty="0">
                <a:solidFill>
                  <a:srgbClr val="000000"/>
                </a:solidFill>
                <a:latin typeface="Times New Roman Tj" panose="02020603050405020304" pitchFamily="18" charset="-52"/>
              </a:rPr>
              <a:t> дар </a:t>
            </a:r>
            <a:r>
              <a:rPr lang="ru-RU" altLang="zh-CN" sz="2400" dirty="0" err="1">
                <a:solidFill>
                  <a:srgbClr val="000000"/>
                </a:solidFill>
                <a:latin typeface="Times New Roman Tj" panose="02020603050405020304" pitchFamily="18" charset="-52"/>
              </a:rPr>
              <a:t>якљоягї</a:t>
            </a:r>
            <a:r>
              <a:rPr lang="ru-RU" altLang="zh-CN" sz="2400" dirty="0">
                <a:solidFill>
                  <a:srgbClr val="000000"/>
                </a:solidFill>
                <a:latin typeface="Times New Roman Tj" panose="02020603050405020304" pitchFamily="18" charset="-52"/>
              </a:rPr>
              <a:t> – </a:t>
            </a:r>
            <a:r>
              <a:rPr lang="ru-RU" altLang="zh-CN" sz="2400" dirty="0" err="1">
                <a:solidFill>
                  <a:srgbClr val="000000"/>
                </a:solidFill>
                <a:latin typeface="Times New Roman Tj" panose="02020603050405020304" pitchFamily="18" charset="-52"/>
              </a:rPr>
              <a:t>иљтимої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иќтисодї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экологиро</a:t>
            </a:r>
            <a:r>
              <a:rPr lang="ru-RU" altLang="zh-CN" sz="2400" dirty="0">
                <a:solidFill>
                  <a:srgbClr val="000000"/>
                </a:solidFill>
                <a:latin typeface="Times New Roman Tj" panose="02020603050405020304" pitchFamily="18" charset="-52"/>
              </a:rPr>
              <a:t> дар </a:t>
            </a:r>
            <a:r>
              <a:rPr lang="ru-RU" altLang="zh-CN" sz="2400" dirty="0" err="1">
                <a:solidFill>
                  <a:srgbClr val="000000"/>
                </a:solidFill>
                <a:latin typeface="Times New Roman Tj" panose="02020603050405020304" pitchFamily="18" charset="-52"/>
              </a:rPr>
              <a:t>назар</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дорад</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алоќамандии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бевосита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дорад</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Аммо</a:t>
            </a:r>
            <a:r>
              <a:rPr lang="ru-RU" altLang="zh-CN" sz="2400" dirty="0">
                <a:solidFill>
                  <a:srgbClr val="000000"/>
                </a:solidFill>
                <a:latin typeface="Times New Roman Tj" panose="02020603050405020304" pitchFamily="18" charset="-52"/>
              </a:rPr>
              <a:t> дар </a:t>
            </a:r>
            <a:r>
              <a:rPr lang="ru-RU" altLang="zh-CN" sz="2400" dirty="0" err="1">
                <a:solidFill>
                  <a:srgbClr val="000000"/>
                </a:solidFill>
                <a:latin typeface="Times New Roman Tj" panose="02020603050405020304" pitchFamily="18" charset="-52"/>
              </a:rPr>
              <a:t>фарќият</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бо</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консепсияи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устувор</a:t>
            </a:r>
            <a:r>
              <a:rPr lang="ru-RU" altLang="zh-CN" sz="2400" dirty="0">
                <a:solidFill>
                  <a:srgbClr val="000000"/>
                </a:solidFill>
                <a:latin typeface="Times New Roman Tj" panose="02020603050405020304" pitchFamily="18" charset="-52"/>
              </a:rPr>
              <a:t> дар </a:t>
            </a:r>
            <a:r>
              <a:rPr lang="ru-RU" altLang="zh-CN" sz="2400" dirty="0" err="1">
                <a:solidFill>
                  <a:srgbClr val="000000"/>
                </a:solidFill>
                <a:latin typeface="Times New Roman Tj" panose="02020603050405020304" pitchFamily="18" charset="-52"/>
              </a:rPr>
              <a:t>иќтисоди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сабз</a:t>
            </a:r>
            <a:r>
              <a:rPr lang="ru-RU" altLang="zh-CN" sz="2400" dirty="0">
                <a:solidFill>
                  <a:srgbClr val="000000"/>
                </a:solidFill>
                <a:latin typeface="Times New Roman Tj" panose="02020603050405020304" pitchFamily="18" charset="-52"/>
              </a:rPr>
              <a:t>» ба </a:t>
            </a:r>
            <a:r>
              <a:rPr lang="ru-RU" altLang="zh-CN" sz="2400" dirty="0" err="1">
                <a:solidFill>
                  <a:srgbClr val="000000"/>
                </a:solidFill>
                <a:latin typeface="Times New Roman Tj" panose="02020603050405020304" pitchFamily="18" charset="-52"/>
              </a:rPr>
              <a:t>рушди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иќтисодї</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ки</a:t>
            </a:r>
            <a:r>
              <a:rPr lang="ru-RU" altLang="zh-CN" sz="2400" dirty="0">
                <a:solidFill>
                  <a:srgbClr val="000000"/>
                </a:solidFill>
                <a:latin typeface="Times New Roman Tj" panose="02020603050405020304" pitchFamily="18" charset="-52"/>
              </a:rPr>
              <a:t> ба </a:t>
            </a:r>
            <a:r>
              <a:rPr lang="ru-RU" altLang="zh-CN" sz="2400" dirty="0" err="1">
                <a:solidFill>
                  <a:srgbClr val="000000"/>
                </a:solidFill>
                <a:latin typeface="Times New Roman Tj" panose="02020603050405020304" pitchFamily="18" charset="-52"/>
              </a:rPr>
              <a:t>стратегияњои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њифзи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муњити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зист</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мухолиф</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нест</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диќќати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аввалиндараља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дода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мешавад</a:t>
            </a:r>
            <a:r>
              <a:rPr lang="ru-RU" altLang="zh-CN" sz="2400" dirty="0">
                <a:solidFill>
                  <a:srgbClr val="000000"/>
                </a:solidFill>
                <a:latin typeface="Times New Roman Tj" panose="02020603050405020304" pitchFamily="18" charset="-52"/>
              </a:rPr>
              <a:t>.</a:t>
            </a:r>
          </a:p>
          <a:p>
            <a:pPr algn="just">
              <a:lnSpc>
                <a:spcPct val="115000"/>
              </a:lnSpc>
              <a:spcAft>
                <a:spcPts val="1000"/>
              </a:spcAft>
            </a:pPr>
            <a:r>
              <a:rPr lang="ru-RU" altLang="zh-CN" sz="2400" dirty="0" err="1">
                <a:solidFill>
                  <a:srgbClr val="000000"/>
                </a:solidFill>
                <a:latin typeface="Times New Roman Tj" panose="02020603050405020304" pitchFamily="18" charset="-52"/>
              </a:rPr>
              <a:t>Мафњуми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иќтисоди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сабз</a:t>
            </a:r>
            <a:r>
              <a:rPr lang="ru-RU" altLang="zh-CN" sz="2400" dirty="0">
                <a:solidFill>
                  <a:srgbClr val="000000"/>
                </a:solidFill>
                <a:latin typeface="Times New Roman Tj" panose="02020603050405020304" pitchFamily="18" charset="-52"/>
              </a:rPr>
              <a:t>» ба </a:t>
            </a:r>
            <a:r>
              <a:rPr lang="ru-RU" altLang="zh-CN" sz="2400" dirty="0" err="1">
                <a:solidFill>
                  <a:srgbClr val="000000"/>
                </a:solidFill>
                <a:latin typeface="Times New Roman Tj" panose="02020603050405020304" pitchFamily="18" charset="-52"/>
              </a:rPr>
              <a:t>истилоњи</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илмї</a:t>
            </a:r>
            <a:r>
              <a:rPr lang="ru-RU" altLang="zh-CN" sz="2400" dirty="0">
                <a:solidFill>
                  <a:srgbClr val="000000"/>
                </a:solidFill>
                <a:latin typeface="Times New Roman Tj" panose="02020603050405020304" pitchFamily="18" charset="-52"/>
              </a:rPr>
              <a:t> соли 1989 </a:t>
            </a:r>
            <a:r>
              <a:rPr lang="ru-RU" altLang="zh-CN" sz="2400" dirty="0" err="1">
                <a:solidFill>
                  <a:srgbClr val="000000"/>
                </a:solidFill>
                <a:latin typeface="Times New Roman Tj" panose="02020603050405020304" pitchFamily="18" charset="-52"/>
              </a:rPr>
              <a:t>ворид</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шудааст</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ва</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баъдан</a:t>
            </a:r>
            <a:r>
              <a:rPr lang="ru-RU" altLang="zh-CN" sz="2400" dirty="0">
                <a:solidFill>
                  <a:srgbClr val="000000"/>
                </a:solidFill>
                <a:latin typeface="Times New Roman Tj" panose="02020603050405020304" pitchFamily="18" charset="-52"/>
              </a:rPr>
              <a:t> дар </a:t>
            </a:r>
            <a:r>
              <a:rPr lang="ru-RU" altLang="zh-CN" sz="2400" dirty="0" err="1">
                <a:solidFill>
                  <a:srgbClr val="000000"/>
                </a:solidFill>
                <a:latin typeface="Times New Roman Tj" panose="02020603050405020304" pitchFamily="18" charset="-52"/>
              </a:rPr>
              <a:t>адабиёт</a:t>
            </a:r>
            <a:r>
              <a:rPr lang="ru-RU" altLang="zh-CN" sz="2400" dirty="0">
                <a:solidFill>
                  <a:srgbClr val="000000"/>
                </a:solidFill>
                <a:latin typeface="Times New Roman Tj" panose="02020603050405020304" pitchFamily="18" charset="-52"/>
              </a:rPr>
              <a:t> ба таври </a:t>
            </a:r>
            <a:r>
              <a:rPr lang="ru-RU" altLang="zh-CN" sz="2400" dirty="0" err="1">
                <a:solidFill>
                  <a:srgbClr val="000000"/>
                </a:solidFill>
                <a:latin typeface="Times New Roman Tj" panose="02020603050405020304" pitchFamily="18" charset="-52"/>
              </a:rPr>
              <a:t>васеъ</a:t>
            </a:r>
            <a:r>
              <a:rPr lang="ru-RU" altLang="zh-CN" sz="2400" dirty="0">
                <a:solidFill>
                  <a:srgbClr val="000000"/>
                </a:solidFill>
                <a:latin typeface="Times New Roman Tj" panose="02020603050405020304" pitchFamily="18" charset="-52"/>
              </a:rPr>
              <a:t> </a:t>
            </a:r>
            <a:r>
              <a:rPr lang="ru-RU" altLang="zh-CN" sz="2400" dirty="0" err="1">
                <a:solidFill>
                  <a:srgbClr val="000000"/>
                </a:solidFill>
                <a:latin typeface="Times New Roman Tj" panose="02020603050405020304" pitchFamily="18" charset="-52"/>
              </a:rPr>
              <a:t>истифода</a:t>
            </a:r>
            <a:r>
              <a:rPr lang="ru-RU" altLang="zh-CN" sz="2400" dirty="0">
                <a:solidFill>
                  <a:srgbClr val="000000"/>
                </a:solidFill>
                <a:latin typeface="Times New Roman Tj" panose="02020603050405020304" pitchFamily="18" charset="-52"/>
              </a:rPr>
              <a:t> бурда </a:t>
            </a:r>
            <a:r>
              <a:rPr lang="ru-RU" altLang="zh-CN" sz="2400" dirty="0" err="1">
                <a:solidFill>
                  <a:srgbClr val="000000"/>
                </a:solidFill>
                <a:latin typeface="Times New Roman Tj" panose="02020603050405020304" pitchFamily="18" charset="-52"/>
              </a:rPr>
              <a:t>мешавад</a:t>
            </a:r>
            <a:r>
              <a:rPr lang="ru-RU" altLang="zh-CN" sz="2400" dirty="0" smtClean="0">
                <a:solidFill>
                  <a:srgbClr val="000000"/>
                </a:solidFill>
                <a:latin typeface="Times New Roman Tj" panose="02020603050405020304" pitchFamily="18" charset="-52"/>
              </a:rPr>
              <a:t>.</a:t>
            </a:r>
            <a:endParaRPr lang="ru-RU" altLang="zh-CN" sz="2400" dirty="0">
              <a:solidFill>
                <a:srgbClr val="000000"/>
              </a:solidFill>
              <a:latin typeface="Times New Roman Tj" panose="02020603050405020304" pitchFamily="18" charset="-52"/>
            </a:endParaRPr>
          </a:p>
        </p:txBody>
      </p:sp>
      <p:pic>
        <p:nvPicPr>
          <p:cNvPr id="5" name="Picture 2" descr="иқтисоди устувор"/>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0663" y="797097"/>
            <a:ext cx="3601337" cy="2331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Таджикистан намерен привлечь более 60 миллионов долларов в пищевую  промышленность | CA V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0662" y="3457545"/>
            <a:ext cx="3540377" cy="234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9862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5524501" y="2643189"/>
            <a:ext cx="4143375" cy="1571625"/>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ru-RU" sz="1400" dirty="0">
              <a:solidFill>
                <a:schemeClr val="tx1"/>
              </a:solidFill>
            </a:endParaRPr>
          </a:p>
        </p:txBody>
      </p:sp>
      <p:sp>
        <p:nvSpPr>
          <p:cNvPr id="3" name="Заголовок 2"/>
          <p:cNvSpPr>
            <a:spLocks noGrp="1"/>
          </p:cNvSpPr>
          <p:nvPr>
            <p:ph type="title"/>
          </p:nvPr>
        </p:nvSpPr>
        <p:spPr>
          <a:xfrm>
            <a:off x="1809751" y="214535"/>
            <a:ext cx="7482296" cy="528723"/>
          </a:xfrm>
        </p:spPr>
        <p:txBody>
          <a:bodyPr rtlCol="0">
            <a:normAutofit fontScale="90000"/>
          </a:bodyPr>
          <a:lstStyle/>
          <a:p>
            <a:r>
              <a:rPr lang="ru-RU" dirty="0"/>
              <a:t> </a:t>
            </a:r>
            <a:r>
              <a:rPr lang="ru-RU" sz="3200" dirty="0" smtClean="0">
                <a:latin typeface="Times New Roman Tj" panose="02020603050405020304" pitchFamily="18" charset="-52"/>
              </a:rPr>
              <a:t>ПРИНСИПҲОИ АМАЛИШАВИИ СРИС</a:t>
            </a:r>
            <a:endParaRPr lang="ru-RU" sz="3200" dirty="0">
              <a:latin typeface="Times New Roman Tj" panose="02020603050405020304" pitchFamily="18" charset="-52"/>
            </a:endParaRPr>
          </a:p>
        </p:txBody>
      </p:sp>
      <p:sp>
        <p:nvSpPr>
          <p:cNvPr id="9" name="Овал 8"/>
          <p:cNvSpPr/>
          <p:nvPr/>
        </p:nvSpPr>
        <p:spPr>
          <a:xfrm>
            <a:off x="1881188" y="1714501"/>
            <a:ext cx="2571750" cy="714375"/>
          </a:xfrm>
          <a:prstGeom prst="ellipse">
            <a:avLst/>
          </a:prstGeom>
          <a:solidFill>
            <a:schemeClr val="accent2">
              <a:lumMod val="60000"/>
              <a:lumOff val="40000"/>
            </a:schemeClr>
          </a:solidFill>
          <a:ln w="0"/>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a:t>
            </a:r>
            <a:r>
              <a:rPr lang="ru-RU" dirty="0" smtClean="0">
                <a:solidFill>
                  <a:schemeClr val="tx1"/>
                </a:solidFill>
              </a:rPr>
              <a:t>.2023-2025</a:t>
            </a:r>
            <a:endParaRPr lang="ru-RU" dirty="0">
              <a:solidFill>
                <a:schemeClr val="tx1"/>
              </a:solidFill>
            </a:endParaRPr>
          </a:p>
        </p:txBody>
      </p:sp>
      <p:sp>
        <p:nvSpPr>
          <p:cNvPr id="10" name="Овал 9"/>
          <p:cNvSpPr/>
          <p:nvPr/>
        </p:nvSpPr>
        <p:spPr>
          <a:xfrm>
            <a:off x="1809750" y="3071813"/>
            <a:ext cx="2643188" cy="857250"/>
          </a:xfrm>
          <a:prstGeom prst="ellipse">
            <a:avLst/>
          </a:prstGeom>
          <a:solidFill>
            <a:srgbClr val="92D050"/>
          </a:solidFill>
          <a:ln w="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II.</a:t>
            </a:r>
            <a:r>
              <a:rPr lang="ru-RU" dirty="0" smtClean="0">
                <a:solidFill>
                  <a:schemeClr val="tx1"/>
                </a:solidFill>
              </a:rPr>
              <a:t>2026-2030</a:t>
            </a:r>
            <a:endParaRPr lang="ru-RU" dirty="0">
              <a:solidFill>
                <a:schemeClr val="tx1"/>
              </a:solidFill>
            </a:endParaRPr>
          </a:p>
        </p:txBody>
      </p:sp>
      <p:sp>
        <p:nvSpPr>
          <p:cNvPr id="11" name="Овал 10"/>
          <p:cNvSpPr/>
          <p:nvPr/>
        </p:nvSpPr>
        <p:spPr>
          <a:xfrm>
            <a:off x="1809750" y="4714876"/>
            <a:ext cx="2643188" cy="714375"/>
          </a:xfrm>
          <a:prstGeom prst="ellipse">
            <a:avLst/>
          </a:prstGeom>
          <a:solidFill>
            <a:schemeClr val="accent5">
              <a:lumMod val="60000"/>
              <a:lumOff val="40000"/>
            </a:schemeClr>
          </a:solidFill>
          <a:ln w="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chemeClr val="tx1"/>
                </a:solidFill>
              </a:rPr>
              <a:t>III.</a:t>
            </a:r>
            <a:r>
              <a:rPr lang="ru-RU" dirty="0" smtClean="0">
                <a:solidFill>
                  <a:schemeClr val="tx1"/>
                </a:solidFill>
              </a:rPr>
              <a:t>2031-2037</a:t>
            </a:r>
            <a:endParaRPr lang="ru-RU" dirty="0">
              <a:solidFill>
                <a:schemeClr val="tx1"/>
              </a:solidFill>
            </a:endParaRPr>
          </a:p>
        </p:txBody>
      </p:sp>
      <p:sp>
        <p:nvSpPr>
          <p:cNvPr id="18" name="Прямоугольник 17"/>
          <p:cNvSpPr/>
          <p:nvPr/>
        </p:nvSpPr>
        <p:spPr>
          <a:xfrm>
            <a:off x="5501143" y="908721"/>
            <a:ext cx="6367950" cy="1520154"/>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tg-Cyrl-TJ" sz="2400" dirty="0">
                <a:latin typeface="Times New Roman Tj" panose="02020603050405020304" pitchFamily="18" charset="-52"/>
                <a:ea typeface="Calibri" panose="020F0502020204030204" pitchFamily="34" charset="0"/>
                <a:cs typeface="Times New Roman" panose="02020603050405020304" pitchFamily="18" charset="0"/>
              </a:rPr>
              <a:t>И</a:t>
            </a: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стифодаи </a:t>
            </a:r>
            <a:r>
              <a:rPr lang="tg-Cyrl-TJ" sz="2400" dirty="0">
                <a:latin typeface="Times New Roman Tj" panose="02020603050405020304" pitchFamily="18" charset="-52"/>
                <a:ea typeface="Calibri" panose="020F0502020204030204" pitchFamily="34" charset="0"/>
                <a:cs typeface="Times New Roman" panose="02020603050405020304" pitchFamily="18" charset="0"/>
              </a:rPr>
              <a:t>механизмњои бозоргонї барои ба даст овардани рушди устувор</a:t>
            </a:r>
            <a:endParaRPr lang="ru-RU" sz="2400" b="1" dirty="0">
              <a:solidFill>
                <a:schemeClr val="tx1"/>
              </a:solidFill>
              <a:latin typeface="Times New Roman Tj" panose="02020603050405020304" pitchFamily="18" charset="-52"/>
            </a:endParaRPr>
          </a:p>
        </p:txBody>
      </p:sp>
      <p:sp>
        <p:nvSpPr>
          <p:cNvPr id="21" name="Прямоугольник 20"/>
          <p:cNvSpPr/>
          <p:nvPr/>
        </p:nvSpPr>
        <p:spPr>
          <a:xfrm>
            <a:off x="5810251" y="3619500"/>
            <a:ext cx="3643313" cy="457200"/>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ctr">
              <a:defRPr/>
            </a:pPr>
            <a:r>
              <a:rPr lang="ru-RU" sz="1600" dirty="0">
                <a:solidFill>
                  <a:schemeClr val="tx1"/>
                </a:solidFill>
              </a:rPr>
              <a:t>Концепция ООН по устойчивому развитию</a:t>
            </a:r>
          </a:p>
        </p:txBody>
      </p:sp>
      <p:sp>
        <p:nvSpPr>
          <p:cNvPr id="22" name="Прямоугольник 21"/>
          <p:cNvSpPr/>
          <p:nvPr/>
        </p:nvSpPr>
        <p:spPr>
          <a:xfrm>
            <a:off x="5524499" y="4572000"/>
            <a:ext cx="6344593" cy="1143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a:r>
              <a:rPr lang="tg-Cyrl-TJ" sz="2800" dirty="0" smtClean="0">
                <a:latin typeface="Times New Roman Tj" panose="02020603050405020304" pitchFamily="18" charset="-52"/>
                <a:ea typeface="Calibri" panose="020F0502020204030204" pitchFamily="34" charset="0"/>
                <a:cs typeface="Times New Roman" panose="02020603050405020304" pitchFamily="18" charset="0"/>
              </a:rPr>
              <a:t>Таъмини </a:t>
            </a:r>
            <a:r>
              <a:rPr lang="tg-Cyrl-TJ" sz="2800" dirty="0">
                <a:latin typeface="Times New Roman Tj" panose="02020603050405020304" pitchFamily="18" charset="-52"/>
                <a:ea typeface="Calibri" panose="020F0502020204030204" pitchFamily="34" charset="0"/>
                <a:cs typeface="Times New Roman" panose="02020603050405020304" pitchFamily="18" charset="0"/>
              </a:rPr>
              <a:t>шуѓли ањолї аз њисоби ташкил кардани љойњои кории сабз</a:t>
            </a:r>
            <a:endParaRPr lang="ru-RU" sz="2800" dirty="0">
              <a:latin typeface="Times New Roman Tj" panose="02020603050405020304" pitchFamily="18" charset="-52"/>
            </a:endParaRPr>
          </a:p>
        </p:txBody>
      </p:sp>
      <p:sp>
        <p:nvSpPr>
          <p:cNvPr id="25" name="Прямоугольник 24"/>
          <p:cNvSpPr/>
          <p:nvPr/>
        </p:nvSpPr>
        <p:spPr>
          <a:xfrm>
            <a:off x="5774531" y="2890838"/>
            <a:ext cx="6094562" cy="1147762"/>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just">
              <a:defRPr/>
            </a:pPr>
            <a:r>
              <a:rPr lang="tg-Cyrl-TJ" sz="2400" dirty="0">
                <a:latin typeface="Times New Roman Tj" panose="02020603050405020304" pitchFamily="18" charset="-52"/>
                <a:ea typeface="Calibri" panose="020F0502020204030204" pitchFamily="34" charset="0"/>
                <a:cs typeface="Times New Roman" panose="02020603050405020304" pitchFamily="18" charset="0"/>
              </a:rPr>
              <a:t>Н</a:t>
            </a: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игоњдории </a:t>
            </a:r>
            <a:r>
              <a:rPr lang="tg-Cyrl-TJ" sz="2400" dirty="0">
                <a:latin typeface="Times New Roman Tj" panose="02020603050405020304" pitchFamily="18" charset="-52"/>
                <a:ea typeface="Calibri" panose="020F0502020204030204" pitchFamily="34" charset="0"/>
                <a:cs typeface="Times New Roman" panose="02020603050405020304" pitchFamily="18" charset="0"/>
              </a:rPr>
              <a:t>сармояи табиї дар сатњи милливу байналмилалї</a:t>
            </a:r>
            <a:endParaRPr lang="ru-RU" sz="2400" dirty="0">
              <a:latin typeface="Times New Roman Tj" panose="02020603050405020304" pitchFamily="18" charset="-52"/>
            </a:endParaRPr>
          </a:p>
        </p:txBody>
      </p:sp>
      <p:sp>
        <p:nvSpPr>
          <p:cNvPr id="26" name="Стрелка вправо 25"/>
          <p:cNvSpPr/>
          <p:nvPr/>
        </p:nvSpPr>
        <p:spPr>
          <a:xfrm>
            <a:off x="4667250" y="171450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7" name="Стрелка вправо 26"/>
          <p:cNvSpPr/>
          <p:nvPr/>
        </p:nvSpPr>
        <p:spPr>
          <a:xfrm>
            <a:off x="4738688" y="4714875"/>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8" name="Стрелка вправо 27"/>
          <p:cNvSpPr/>
          <p:nvPr/>
        </p:nvSpPr>
        <p:spPr>
          <a:xfrm>
            <a:off x="4667250" y="314325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3439405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0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bldP spid="10" grpId="0" animBg="1"/>
      <p:bldP spid="11" grpId="0" animBg="1"/>
      <p:bldP spid="18" grpId="0" animBg="1"/>
      <p:bldP spid="21" grpId="0" animBg="1"/>
      <p:bldP spid="22" grpId="0" animBg="1"/>
      <p:bldP spid="25" grpId="0" animBg="1"/>
      <p:bldP spid="26"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Рисунок 4"/>
          <p:cNvPicPr>
            <a:picLocks noChangeAspect="1" noChangeArrowheads="1"/>
          </p:cNvPicPr>
          <p:nvPr/>
        </p:nvPicPr>
        <p:blipFill>
          <a:blip r:embed="rId2">
            <a:extLst>
              <a:ext uri="{28A0092B-C50C-407E-A947-70E740481C1C}">
                <a14:useLocalDpi xmlns:a14="http://schemas.microsoft.com/office/drawing/2010/main" val="0"/>
              </a:ext>
            </a:extLst>
          </a:blip>
          <a:srcRect l="24927" t="8994" r="15688" b="12917"/>
          <a:stretch>
            <a:fillRect/>
          </a:stretch>
        </p:blipFill>
        <p:spPr bwMode="auto">
          <a:xfrm>
            <a:off x="696685" y="780366"/>
            <a:ext cx="10363201" cy="57694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6191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Tj" panose="02020603050405020304" pitchFamily="18" charset="-52"/>
              </a:rPr>
              <a:t/>
            </a:r>
            <a:br>
              <a:rPr kumimoji="0" lang="ru-RU" altLang="ru-RU" sz="1400" b="0" i="0" u="none" strike="noStrike" cap="none" normalizeH="0" baseline="0" smtClean="0">
                <a:ln>
                  <a:noFill/>
                </a:ln>
                <a:solidFill>
                  <a:schemeClr val="tx1"/>
                </a:solidFill>
                <a:effectLst/>
                <a:latin typeface="Arial" panose="020B0604020202020204" pitchFamily="34" charset="0"/>
                <a:ea typeface="Calibri" panose="020F0502020204030204" pitchFamily="34" charset="0"/>
                <a:cs typeface="Times New Roman Tj" panose="02020603050405020304" pitchFamily="18" charset="-52"/>
              </a:rPr>
            </a:b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6" name="Прямоугольник 5"/>
          <p:cNvSpPr/>
          <p:nvPr/>
        </p:nvSpPr>
        <p:spPr>
          <a:xfrm>
            <a:off x="1706880" y="134035"/>
            <a:ext cx="7541623" cy="646331"/>
          </a:xfrm>
          <a:prstGeom prst="rect">
            <a:avLst/>
          </a:prstGeom>
        </p:spPr>
        <p:txBody>
          <a:bodyPr wrap="square">
            <a:spAutoFit/>
          </a:bodyPr>
          <a:lstStyle/>
          <a:p>
            <a:pPr algn="ctr"/>
            <a:r>
              <a:rPr lang="ru-RU" b="1" dirty="0" smtClean="0">
                <a:latin typeface="Times New Roman Tj" panose="02020603050405020304" pitchFamily="18" charset="-52"/>
              </a:rPr>
              <a:t>ГУРЎЊБАНДИИ ПРИНСИПЊОИ ИЌТИСОДИ «САБЗ» ТАВАССУТИ РУШДИ УСТУВОР</a:t>
            </a:r>
            <a:endParaRPr lang="ru-RU" b="1" dirty="0">
              <a:latin typeface="Times New Roman Tj" panose="02020603050405020304" pitchFamily="18" charset="-52"/>
            </a:endParaRPr>
          </a:p>
        </p:txBody>
      </p:sp>
    </p:spTree>
    <p:extLst>
      <p:ext uri="{BB962C8B-B14F-4D97-AF65-F5344CB8AC3E}">
        <p14:creationId xmlns:p14="http://schemas.microsoft.com/office/powerpoint/2010/main" val="16970461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34339" y="204162"/>
            <a:ext cx="10180320" cy="528723"/>
          </a:xfrm>
        </p:spPr>
        <p:txBody>
          <a:bodyPr rtlCol="0">
            <a:normAutofit fontScale="90000"/>
          </a:bodyPr>
          <a:lstStyle/>
          <a:p>
            <a:pPr algn="ctr"/>
            <a:r>
              <a:rPr lang="ru-RU" dirty="0"/>
              <a:t> </a:t>
            </a:r>
            <a:r>
              <a:rPr lang="ru-RU" sz="2000" dirty="0">
                <a:solidFill>
                  <a:srgbClr val="FF0000"/>
                </a:solidFill>
                <a:latin typeface="Times New Roman Tj" panose="02020603050405020304" pitchFamily="18" charset="-52"/>
              </a:rPr>
              <a:t>САМТҲОИ ИМКОНИЯТИ ТАШАККУЛИ ИҚТИСОДИЁТИ САБЗ БАРОИ 15 СОЛИ ОЯНДА</a:t>
            </a:r>
            <a:br>
              <a:rPr lang="ru-RU" sz="2000" dirty="0">
                <a:solidFill>
                  <a:srgbClr val="FF0000"/>
                </a:solidFill>
                <a:latin typeface="Times New Roman Tj" panose="02020603050405020304" pitchFamily="18" charset="-52"/>
              </a:rPr>
            </a:br>
            <a:endParaRPr lang="ru-RU" sz="2000" dirty="0">
              <a:latin typeface="Times New Roman Tj" panose="02020603050405020304" pitchFamily="18" charset="-52"/>
            </a:endParaRPr>
          </a:p>
        </p:txBody>
      </p:sp>
      <p:sp>
        <p:nvSpPr>
          <p:cNvPr id="9" name="Овал 8"/>
          <p:cNvSpPr/>
          <p:nvPr/>
        </p:nvSpPr>
        <p:spPr>
          <a:xfrm>
            <a:off x="931954" y="1539484"/>
            <a:ext cx="2571750" cy="714375"/>
          </a:xfrm>
          <a:prstGeom prst="ellipse">
            <a:avLst/>
          </a:prstGeom>
          <a:solidFill>
            <a:schemeClr val="accent2">
              <a:lumMod val="60000"/>
              <a:lumOff val="40000"/>
            </a:schemeClr>
          </a:solidFill>
          <a:ln w="0"/>
        </p:spPr>
        <p:style>
          <a:lnRef idx="2">
            <a:schemeClr val="accent2"/>
          </a:lnRef>
          <a:fillRef idx="1">
            <a:schemeClr val="lt1"/>
          </a:fillRef>
          <a:effectRef idx="0">
            <a:schemeClr val="accent2"/>
          </a:effectRef>
          <a:fontRef idx="minor">
            <a:schemeClr val="dk1"/>
          </a:fontRef>
        </p:style>
        <p:txBody>
          <a:bodyPr anchor="ctr"/>
          <a:lstStyle/>
          <a:p>
            <a:pPr lvl="0" algn="ctr"/>
            <a:r>
              <a:rPr lang="en-US" dirty="0" smtClean="0">
                <a:solidFill>
                  <a:schemeClr val="tx1"/>
                </a:solidFill>
              </a:rPr>
              <a:t>I</a:t>
            </a:r>
            <a:r>
              <a:rPr lang="tg-Cyrl-TJ" dirty="0" smtClean="0">
                <a:solidFill>
                  <a:schemeClr val="tx1"/>
                </a:solidFill>
                <a:latin typeface="Times New Roman Tj" panose="02020603050405020304" pitchFamily="18" charset="-52"/>
              </a:rPr>
              <a:t>. </a:t>
            </a:r>
            <a:r>
              <a:rPr lang="tg-Cyrl-TJ" i="1" dirty="0" smtClean="0">
                <a:latin typeface="Times New Roman Tj" panose="02020603050405020304" pitchFamily="18" charset="-52"/>
              </a:rPr>
              <a:t>Самти </a:t>
            </a:r>
            <a:r>
              <a:rPr lang="tg-Cyrl-TJ" i="1" dirty="0">
                <a:latin typeface="Times New Roman Tj" panose="02020603050405020304" pitchFamily="18" charset="-52"/>
              </a:rPr>
              <a:t>иқтисодӣ</a:t>
            </a:r>
            <a:endParaRPr lang="ru-RU" dirty="0"/>
          </a:p>
        </p:txBody>
      </p:sp>
      <p:sp>
        <p:nvSpPr>
          <p:cNvPr id="10" name="Овал 9"/>
          <p:cNvSpPr/>
          <p:nvPr/>
        </p:nvSpPr>
        <p:spPr>
          <a:xfrm>
            <a:off x="931954" y="3036094"/>
            <a:ext cx="2643188" cy="857250"/>
          </a:xfrm>
          <a:prstGeom prst="ellipse">
            <a:avLst/>
          </a:prstGeom>
          <a:solidFill>
            <a:srgbClr val="92D050"/>
          </a:solidFill>
          <a:ln w="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smtClean="0">
                <a:solidFill>
                  <a:schemeClr val="tx1"/>
                </a:solidFill>
              </a:rPr>
              <a:t>II.</a:t>
            </a:r>
            <a:r>
              <a:rPr lang="ru-RU" dirty="0" err="1" smtClean="0">
                <a:solidFill>
                  <a:schemeClr val="tx1"/>
                </a:solidFill>
                <a:latin typeface="Times New Roman Tj" panose="02020603050405020304" pitchFamily="18" charset="-52"/>
              </a:rPr>
              <a:t>Самти</a:t>
            </a:r>
            <a:r>
              <a:rPr lang="ru-RU" dirty="0" smtClean="0">
                <a:solidFill>
                  <a:schemeClr val="tx1"/>
                </a:solidFill>
                <a:latin typeface="Times New Roman Tj" panose="02020603050405020304" pitchFamily="18" charset="-52"/>
              </a:rPr>
              <a:t> </a:t>
            </a:r>
            <a:r>
              <a:rPr lang="ru-RU" dirty="0" err="1" smtClean="0">
                <a:solidFill>
                  <a:schemeClr val="tx1"/>
                </a:solidFill>
                <a:latin typeface="Times New Roman Tj" panose="02020603050405020304" pitchFamily="18" charset="-52"/>
              </a:rPr>
              <a:t>иҷтимоӣ</a:t>
            </a:r>
            <a:endParaRPr lang="ru-RU" dirty="0">
              <a:solidFill>
                <a:schemeClr val="tx1"/>
              </a:solidFill>
              <a:latin typeface="Times New Roman Tj" panose="02020603050405020304" pitchFamily="18" charset="-52"/>
            </a:endParaRPr>
          </a:p>
        </p:txBody>
      </p:sp>
      <p:sp>
        <p:nvSpPr>
          <p:cNvPr id="11" name="Овал 10"/>
          <p:cNvSpPr/>
          <p:nvPr/>
        </p:nvSpPr>
        <p:spPr>
          <a:xfrm>
            <a:off x="799556" y="4652991"/>
            <a:ext cx="2643188" cy="714375"/>
          </a:xfrm>
          <a:prstGeom prst="ellipse">
            <a:avLst/>
          </a:prstGeom>
          <a:solidFill>
            <a:schemeClr val="accent5">
              <a:lumMod val="60000"/>
              <a:lumOff val="40000"/>
            </a:schemeClr>
          </a:solidFill>
          <a:ln w="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smtClean="0">
                <a:solidFill>
                  <a:schemeClr val="tx1"/>
                </a:solidFill>
              </a:rPr>
              <a:t>III.</a:t>
            </a:r>
            <a:r>
              <a:rPr lang="ru-RU" dirty="0" err="1" smtClean="0">
                <a:solidFill>
                  <a:schemeClr val="tx1"/>
                </a:solidFill>
                <a:latin typeface="Times New Roman Tj" panose="02020603050405020304" pitchFamily="18" charset="-52"/>
              </a:rPr>
              <a:t>Самти</a:t>
            </a:r>
            <a:r>
              <a:rPr lang="ru-RU" dirty="0" smtClean="0">
                <a:solidFill>
                  <a:schemeClr val="tx1"/>
                </a:solidFill>
                <a:latin typeface="Times New Roman Tj" panose="02020603050405020304" pitchFamily="18" charset="-52"/>
              </a:rPr>
              <a:t> </a:t>
            </a:r>
            <a:r>
              <a:rPr lang="ru-RU" dirty="0" err="1" smtClean="0">
                <a:solidFill>
                  <a:schemeClr val="tx1"/>
                </a:solidFill>
                <a:latin typeface="Times New Roman Tj" panose="02020603050405020304" pitchFamily="18" charset="-52"/>
              </a:rPr>
              <a:t>экологӣ</a:t>
            </a:r>
            <a:endParaRPr lang="ru-RU" dirty="0">
              <a:solidFill>
                <a:schemeClr val="tx1"/>
              </a:solidFill>
              <a:latin typeface="Times New Roman Tj" panose="02020603050405020304" pitchFamily="18" charset="-52"/>
            </a:endParaRPr>
          </a:p>
        </p:txBody>
      </p:sp>
      <p:sp>
        <p:nvSpPr>
          <p:cNvPr id="18" name="Прямоугольник 17"/>
          <p:cNvSpPr/>
          <p:nvPr/>
        </p:nvSpPr>
        <p:spPr>
          <a:xfrm>
            <a:off x="4415246" y="1136595"/>
            <a:ext cx="7405766" cy="1520154"/>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Истифодабарӣ аз чораҳои маъмурии маҳдудкунии ҳаҷми ихроҷҳо ба атмосфера, воситаҳои иқтисодӣ ва низоми идоракунии шарикии давлат бо бахши хусусӣ</a:t>
            </a:r>
            <a:endParaRPr lang="ru-RU" sz="2400" b="1" dirty="0">
              <a:solidFill>
                <a:schemeClr val="tx1"/>
              </a:solidFill>
              <a:latin typeface="Times New Roman Tj" panose="02020603050405020304" pitchFamily="18" charset="-52"/>
            </a:endParaRPr>
          </a:p>
        </p:txBody>
      </p:sp>
      <p:sp>
        <p:nvSpPr>
          <p:cNvPr id="22" name="Прямоугольник 21"/>
          <p:cNvSpPr/>
          <p:nvPr/>
        </p:nvSpPr>
        <p:spPr>
          <a:xfrm>
            <a:off x="4415247" y="4572000"/>
            <a:ext cx="7453846" cy="11430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a:r>
              <a:rPr lang="tg-Cyrl-TJ" sz="2800" dirty="0" smtClean="0">
                <a:latin typeface="Times New Roman Tj" panose="02020603050405020304" pitchFamily="18" charset="-52"/>
                <a:ea typeface="Calibri" panose="020F0502020204030204" pitchFamily="34" charset="0"/>
                <a:cs typeface="Times New Roman" panose="02020603050405020304" pitchFamily="18" charset="0"/>
              </a:rPr>
              <a:t>Истифодаи босамари захираҳои зеризаминӣ, захираҳои табиӣ  ва маҳдудияти захираҳои табии барои наслҳои оянда</a:t>
            </a:r>
            <a:endParaRPr lang="ru-RU" sz="2800" dirty="0">
              <a:latin typeface="Times New Roman Tj" panose="02020603050405020304" pitchFamily="18" charset="-52"/>
            </a:endParaRPr>
          </a:p>
        </p:txBody>
      </p:sp>
      <p:sp>
        <p:nvSpPr>
          <p:cNvPr id="25" name="Прямоугольник 24"/>
          <p:cNvSpPr/>
          <p:nvPr/>
        </p:nvSpPr>
        <p:spPr>
          <a:xfrm>
            <a:off x="4415246" y="2890838"/>
            <a:ext cx="7453847" cy="1350236"/>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just">
              <a:defRPr/>
            </a:pP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Мусоидат ба сармоягузории сабз ба технологияҳо, сайёҳии экологӣ, маориф ва илм, афзоиши даромад ва шуғли аҳолӣ, кам ардани ихроҷи гази карбон ва ифлосшавии муҳити зист.</a:t>
            </a:r>
            <a:endParaRPr lang="ru-RU" sz="2400" dirty="0">
              <a:latin typeface="Times New Roman Tj" panose="02020603050405020304" pitchFamily="18" charset="-52"/>
            </a:endParaRPr>
          </a:p>
        </p:txBody>
      </p:sp>
      <p:sp>
        <p:nvSpPr>
          <p:cNvPr id="26" name="Стрелка вправо 25"/>
          <p:cNvSpPr/>
          <p:nvPr/>
        </p:nvSpPr>
        <p:spPr>
          <a:xfrm>
            <a:off x="3621133" y="1610921"/>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7" name="Стрелка вправо 26"/>
          <p:cNvSpPr/>
          <p:nvPr/>
        </p:nvSpPr>
        <p:spPr>
          <a:xfrm>
            <a:off x="3673861" y="4701808"/>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8" name="Стрелка вправо 27"/>
          <p:cNvSpPr/>
          <p:nvPr/>
        </p:nvSpPr>
        <p:spPr>
          <a:xfrm>
            <a:off x="3656852" y="314325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28296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0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22" grpId="0" animBg="1"/>
      <p:bldP spid="25" grpId="0" animBg="1"/>
      <p:bldP spid="26" grpId="0" animBg="1"/>
      <p:bldP spid="27"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Объект 3"/>
          <p:cNvGraphicFramePr>
            <a:graphicFrameLocks/>
          </p:cNvGraphicFramePr>
          <p:nvPr>
            <p:extLst>
              <p:ext uri="{D42A27DB-BD31-4B8C-83A1-F6EECF244321}">
                <p14:modId xmlns:p14="http://schemas.microsoft.com/office/powerpoint/2010/main" val="2645605327"/>
              </p:ext>
            </p:extLst>
          </p:nvPr>
        </p:nvGraphicFramePr>
        <p:xfrm>
          <a:off x="566057" y="293914"/>
          <a:ext cx="11035833" cy="595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3851" y="4140285"/>
            <a:ext cx="5381897" cy="205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347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34339" y="204162"/>
            <a:ext cx="10180320" cy="528723"/>
          </a:xfrm>
        </p:spPr>
        <p:txBody>
          <a:bodyPr rtlCol="0">
            <a:normAutofit fontScale="90000"/>
          </a:bodyPr>
          <a:lstStyle/>
          <a:p>
            <a:pPr algn="ctr"/>
            <a:r>
              <a:rPr lang="ru-RU" dirty="0"/>
              <a:t> </a:t>
            </a:r>
            <a:r>
              <a:rPr lang="ru-RU" sz="2000" dirty="0">
                <a:solidFill>
                  <a:srgbClr val="FF0000"/>
                </a:solidFill>
                <a:latin typeface="Times New Roman Tj" panose="02020603050405020304" pitchFamily="18" charset="-52"/>
              </a:rPr>
              <a:t>САМТҲОИ </a:t>
            </a:r>
            <a:r>
              <a:rPr lang="ru-RU" sz="2000" dirty="0" smtClean="0">
                <a:solidFill>
                  <a:srgbClr val="FF0000"/>
                </a:solidFill>
                <a:latin typeface="Times New Roman Tj" panose="02020603050405020304" pitchFamily="18" charset="-52"/>
              </a:rPr>
              <a:t>НОМБУРДА ДОРОИ АҲАМИЯТИ ЗЕРИН МЕБОШАНД:</a:t>
            </a:r>
            <a:r>
              <a:rPr lang="ru-RU" sz="2000" dirty="0">
                <a:solidFill>
                  <a:srgbClr val="FF0000"/>
                </a:solidFill>
                <a:latin typeface="Times New Roman Tj" panose="02020603050405020304" pitchFamily="18" charset="-52"/>
              </a:rPr>
              <a:t/>
            </a:r>
            <a:br>
              <a:rPr lang="ru-RU" sz="2000" dirty="0">
                <a:solidFill>
                  <a:srgbClr val="FF0000"/>
                </a:solidFill>
                <a:latin typeface="Times New Roman Tj" panose="02020603050405020304" pitchFamily="18" charset="-52"/>
              </a:rPr>
            </a:br>
            <a:endParaRPr lang="ru-RU" sz="2000" dirty="0">
              <a:latin typeface="Times New Roman Tj" panose="02020603050405020304" pitchFamily="18" charset="-52"/>
            </a:endParaRPr>
          </a:p>
        </p:txBody>
      </p:sp>
      <p:sp>
        <p:nvSpPr>
          <p:cNvPr id="9" name="Овал 8"/>
          <p:cNvSpPr/>
          <p:nvPr/>
        </p:nvSpPr>
        <p:spPr>
          <a:xfrm>
            <a:off x="931954" y="1539484"/>
            <a:ext cx="2571750" cy="714375"/>
          </a:xfrm>
          <a:prstGeom prst="ellipse">
            <a:avLst/>
          </a:prstGeom>
          <a:solidFill>
            <a:schemeClr val="accent2">
              <a:lumMod val="60000"/>
              <a:lumOff val="40000"/>
            </a:schemeClr>
          </a:solidFill>
          <a:ln w="0"/>
        </p:spPr>
        <p:style>
          <a:lnRef idx="2">
            <a:schemeClr val="accent2"/>
          </a:lnRef>
          <a:fillRef idx="1">
            <a:schemeClr val="lt1"/>
          </a:fillRef>
          <a:effectRef idx="0">
            <a:schemeClr val="accent2"/>
          </a:effectRef>
          <a:fontRef idx="minor">
            <a:schemeClr val="dk1"/>
          </a:fontRef>
        </p:style>
        <p:txBody>
          <a:bodyPr anchor="ctr"/>
          <a:lstStyle/>
          <a:p>
            <a:pPr lvl="0" algn="ctr"/>
            <a:r>
              <a:rPr lang="en-US" dirty="0" smtClean="0">
                <a:solidFill>
                  <a:schemeClr val="tx1"/>
                </a:solidFill>
              </a:rPr>
              <a:t>I</a:t>
            </a:r>
            <a:r>
              <a:rPr lang="tg-Cyrl-TJ" dirty="0" smtClean="0">
                <a:solidFill>
                  <a:schemeClr val="tx1"/>
                </a:solidFill>
                <a:latin typeface="Times New Roman Tj" panose="02020603050405020304" pitchFamily="18" charset="-52"/>
              </a:rPr>
              <a:t>. </a:t>
            </a:r>
            <a:r>
              <a:rPr lang="tg-Cyrl-TJ" i="1" dirty="0" smtClean="0">
                <a:latin typeface="Times New Roman Tj" panose="02020603050405020304" pitchFamily="18" charset="-52"/>
              </a:rPr>
              <a:t>Самти </a:t>
            </a:r>
            <a:r>
              <a:rPr lang="tg-Cyrl-TJ" i="1" dirty="0">
                <a:latin typeface="Times New Roman Tj" panose="02020603050405020304" pitchFamily="18" charset="-52"/>
              </a:rPr>
              <a:t>иқтисодӣ</a:t>
            </a:r>
            <a:endParaRPr lang="ru-RU" dirty="0"/>
          </a:p>
        </p:txBody>
      </p:sp>
      <p:sp>
        <p:nvSpPr>
          <p:cNvPr id="10" name="Овал 9"/>
          <p:cNvSpPr/>
          <p:nvPr/>
        </p:nvSpPr>
        <p:spPr>
          <a:xfrm>
            <a:off x="931954" y="3036094"/>
            <a:ext cx="2643188" cy="857250"/>
          </a:xfrm>
          <a:prstGeom prst="ellipse">
            <a:avLst/>
          </a:prstGeom>
          <a:solidFill>
            <a:srgbClr val="92D050"/>
          </a:solidFill>
          <a:ln w="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smtClean="0">
                <a:solidFill>
                  <a:schemeClr val="tx1"/>
                </a:solidFill>
              </a:rPr>
              <a:t>II.</a:t>
            </a:r>
            <a:r>
              <a:rPr lang="ru-RU" dirty="0" err="1" smtClean="0">
                <a:solidFill>
                  <a:schemeClr val="tx1"/>
                </a:solidFill>
                <a:latin typeface="Times New Roman Tj" panose="02020603050405020304" pitchFamily="18" charset="-52"/>
              </a:rPr>
              <a:t>Самти</a:t>
            </a:r>
            <a:r>
              <a:rPr lang="ru-RU" dirty="0" smtClean="0">
                <a:solidFill>
                  <a:schemeClr val="tx1"/>
                </a:solidFill>
                <a:latin typeface="Times New Roman Tj" panose="02020603050405020304" pitchFamily="18" charset="-52"/>
              </a:rPr>
              <a:t> </a:t>
            </a:r>
            <a:r>
              <a:rPr lang="ru-RU" dirty="0" err="1" smtClean="0">
                <a:solidFill>
                  <a:schemeClr val="tx1"/>
                </a:solidFill>
                <a:latin typeface="Times New Roman Tj" panose="02020603050405020304" pitchFamily="18" charset="-52"/>
              </a:rPr>
              <a:t>иҷтимоӣ</a:t>
            </a:r>
            <a:endParaRPr lang="ru-RU" dirty="0">
              <a:solidFill>
                <a:schemeClr val="tx1"/>
              </a:solidFill>
              <a:latin typeface="Times New Roman Tj" panose="02020603050405020304" pitchFamily="18" charset="-52"/>
            </a:endParaRPr>
          </a:p>
        </p:txBody>
      </p:sp>
      <p:sp>
        <p:nvSpPr>
          <p:cNvPr id="11" name="Овал 10"/>
          <p:cNvSpPr/>
          <p:nvPr/>
        </p:nvSpPr>
        <p:spPr>
          <a:xfrm>
            <a:off x="799556" y="4652991"/>
            <a:ext cx="2643188" cy="714375"/>
          </a:xfrm>
          <a:prstGeom prst="ellipse">
            <a:avLst/>
          </a:prstGeom>
          <a:solidFill>
            <a:schemeClr val="accent5">
              <a:lumMod val="60000"/>
              <a:lumOff val="40000"/>
            </a:schemeClr>
          </a:solidFill>
          <a:ln w="0">
            <a:solidFill>
              <a:schemeClr val="accent5">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smtClean="0">
                <a:solidFill>
                  <a:schemeClr val="tx1"/>
                </a:solidFill>
              </a:rPr>
              <a:t>III.</a:t>
            </a:r>
            <a:r>
              <a:rPr lang="ru-RU" dirty="0" err="1" smtClean="0">
                <a:solidFill>
                  <a:schemeClr val="tx1"/>
                </a:solidFill>
                <a:latin typeface="Times New Roman Tj" panose="02020603050405020304" pitchFamily="18" charset="-52"/>
              </a:rPr>
              <a:t>Самти</a:t>
            </a:r>
            <a:r>
              <a:rPr lang="ru-RU" dirty="0" smtClean="0">
                <a:solidFill>
                  <a:schemeClr val="tx1"/>
                </a:solidFill>
                <a:latin typeface="Times New Roman Tj" panose="02020603050405020304" pitchFamily="18" charset="-52"/>
              </a:rPr>
              <a:t> </a:t>
            </a:r>
            <a:r>
              <a:rPr lang="ru-RU" dirty="0" err="1" smtClean="0">
                <a:solidFill>
                  <a:schemeClr val="tx1"/>
                </a:solidFill>
                <a:latin typeface="Times New Roman Tj" panose="02020603050405020304" pitchFamily="18" charset="-52"/>
              </a:rPr>
              <a:t>экологӣ</a:t>
            </a:r>
            <a:endParaRPr lang="ru-RU" dirty="0">
              <a:solidFill>
                <a:schemeClr val="tx1"/>
              </a:solidFill>
              <a:latin typeface="Times New Roman Tj" panose="02020603050405020304" pitchFamily="18" charset="-52"/>
            </a:endParaRPr>
          </a:p>
        </p:txBody>
      </p:sp>
      <p:sp>
        <p:nvSpPr>
          <p:cNvPr id="18" name="Прямоугольник 17"/>
          <p:cNvSpPr/>
          <p:nvPr/>
        </p:nvSpPr>
        <p:spPr>
          <a:xfrm>
            <a:off x="4415246" y="853440"/>
            <a:ext cx="7405766" cy="1803309"/>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just">
              <a:defRPr/>
            </a:pP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Мақсади он баланд бардоштани сифати рушди иқтисодӣ, технологияҳо ва навовариҳо, рушди иқтисодии аз ҷиҳати экологӣ устувор, ташкили ҷойҳои нави корӣ ва афзоиши сармоягузории сабз мебошад.</a:t>
            </a:r>
            <a:endParaRPr lang="ru-RU" sz="2400" b="1" dirty="0">
              <a:solidFill>
                <a:schemeClr val="tx1"/>
              </a:solidFill>
              <a:latin typeface="Times New Roman Tj" panose="02020603050405020304" pitchFamily="18" charset="-52"/>
            </a:endParaRPr>
          </a:p>
        </p:txBody>
      </p:sp>
      <p:sp>
        <p:nvSpPr>
          <p:cNvPr id="22" name="Прямоугольник 21"/>
          <p:cNvSpPr/>
          <p:nvPr/>
        </p:nvSpPr>
        <p:spPr>
          <a:xfrm>
            <a:off x="4391206" y="4475163"/>
            <a:ext cx="7453846" cy="182009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just"/>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Дорои хусусиятҳои нигоҳ доштани сармояи табиӣ, баланд бардоштани сифати хизматрасониҳои экологӣ, кам кардани ихроҷи гази карбон, таъмини самаранокии истифодаи нерӯи барқ ва баланд бардоштани маърифати экологӣ мебошад.</a:t>
            </a:r>
            <a:endParaRPr lang="ru-RU" sz="2400" dirty="0">
              <a:latin typeface="Times New Roman Tj" panose="02020603050405020304" pitchFamily="18" charset="-52"/>
            </a:endParaRPr>
          </a:p>
        </p:txBody>
      </p:sp>
      <p:sp>
        <p:nvSpPr>
          <p:cNvPr id="25" name="Прямоугольник 24"/>
          <p:cNvSpPr/>
          <p:nvPr/>
        </p:nvSpPr>
        <p:spPr>
          <a:xfrm>
            <a:off x="4415246" y="2890838"/>
            <a:ext cx="7453847" cy="1350236"/>
          </a:xfrm>
          <a:prstGeom prst="rect">
            <a:avLst/>
          </a:prstGeom>
          <a:ln w="12700"/>
        </p:spPr>
        <p:style>
          <a:lnRef idx="2">
            <a:schemeClr val="accent4"/>
          </a:lnRef>
          <a:fillRef idx="1">
            <a:schemeClr val="lt1"/>
          </a:fillRef>
          <a:effectRef idx="0">
            <a:schemeClr val="accent4"/>
          </a:effectRef>
          <a:fontRef idx="minor">
            <a:schemeClr val="dk1"/>
          </a:fontRef>
        </p:style>
        <p:txBody>
          <a:bodyPr anchor="ctr"/>
          <a:lstStyle/>
          <a:p>
            <a:pPr algn="just">
              <a:defRPr/>
            </a:pPr>
            <a:r>
              <a:rPr lang="tg-Cyrl-TJ" sz="2400" dirty="0" smtClean="0">
                <a:latin typeface="Times New Roman Tj" panose="02020603050405020304" pitchFamily="18" charset="-52"/>
                <a:ea typeface="Calibri" panose="020F0502020204030204" pitchFamily="34" charset="0"/>
                <a:cs typeface="Times New Roman" panose="02020603050405020304" pitchFamily="18" charset="0"/>
              </a:rPr>
              <a:t>Ба баланд бардоштани некуаҳволӣ, таъмини дастрасии тамоми қишри ҷомеа ба маҳсулоти асосӣ ва неъматҳо ва хизматрасониҳо, ки ба дарозумрӣ таъсир мерасонад равона шудааст.</a:t>
            </a:r>
            <a:endParaRPr lang="ru-RU" sz="2400" dirty="0">
              <a:latin typeface="Times New Roman Tj" panose="02020603050405020304" pitchFamily="18" charset="-52"/>
            </a:endParaRPr>
          </a:p>
        </p:txBody>
      </p:sp>
      <p:sp>
        <p:nvSpPr>
          <p:cNvPr id="26" name="Стрелка вправо 25"/>
          <p:cNvSpPr/>
          <p:nvPr/>
        </p:nvSpPr>
        <p:spPr>
          <a:xfrm>
            <a:off x="3621133" y="1610921"/>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7" name="Стрелка вправо 26"/>
          <p:cNvSpPr/>
          <p:nvPr/>
        </p:nvSpPr>
        <p:spPr>
          <a:xfrm>
            <a:off x="3673861" y="4701808"/>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28" name="Стрелка вправо 27"/>
          <p:cNvSpPr/>
          <p:nvPr/>
        </p:nvSpPr>
        <p:spPr>
          <a:xfrm>
            <a:off x="3656852" y="3143250"/>
            <a:ext cx="571500" cy="642938"/>
          </a:xfrm>
          <a:prstGeom prst="right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382324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0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2000"/>
                                        <p:tgtEl>
                                          <p:spTgt spid="1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 grpId="0" animBg="1"/>
      <p:bldP spid="22" grpId="0" animBg="1"/>
      <p:bldP spid="25"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851555418"/>
              </p:ext>
            </p:extLst>
          </p:nvPr>
        </p:nvGraphicFramePr>
        <p:xfrm>
          <a:off x="809898" y="445545"/>
          <a:ext cx="9265920" cy="6215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02896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 xmlns:a16="http://schemas.microsoft.com/office/drawing/2014/main" id="{17F83634-A772-4D79-8F2A-C8CF6D682C16}"/>
              </a:ext>
            </a:extLst>
          </p:cNvPr>
          <p:cNvSpPr>
            <a:spLocks noGrp="1" noChangeArrowheads="1"/>
          </p:cNvSpPr>
          <p:nvPr>
            <p:ph type="title"/>
          </p:nvPr>
        </p:nvSpPr>
        <p:spPr>
          <a:xfrm>
            <a:off x="2024063" y="214313"/>
            <a:ext cx="8229600" cy="785812"/>
          </a:xfrm>
        </p:spPr>
        <p:txBody>
          <a:bodyPr>
            <a:normAutofit/>
          </a:bodyPr>
          <a:lstStyle/>
          <a:p>
            <a:pPr>
              <a:defRPr/>
            </a:pPr>
            <a:r>
              <a:rPr lang="ru-RU" sz="1800" dirty="0" err="1">
                <a:solidFill>
                  <a:srgbClr val="D60093"/>
                </a:solidFill>
                <a:effectLst>
                  <a:outerShdw blurRad="38100" dist="38100" dir="2700000" algn="tl">
                    <a:srgbClr val="000000"/>
                  </a:outerShdw>
                </a:effectLst>
                <a:latin typeface="Palatino Linotype" pitchFamily="18" charset="0"/>
              </a:rPr>
              <a:t>Таъмини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smtClean="0">
                <a:solidFill>
                  <a:srgbClr val="D60093"/>
                </a:solidFill>
                <a:effectLst>
                  <a:outerShdw blurRad="38100" dist="38100" dir="2700000" algn="tl">
                    <a:srgbClr val="000000"/>
                  </a:outerShdw>
                </a:effectLst>
                <a:latin typeface="Palatino Linotype" pitchFamily="18" charset="0"/>
              </a:rPr>
              <a:t>сифат</a:t>
            </a:r>
            <a:r>
              <a:rPr lang="ru-RU" sz="1800" dirty="0" smtClean="0">
                <a:solidFill>
                  <a:srgbClr val="D60093"/>
                </a:solidFill>
                <a:effectLst>
                  <a:outerShdw blurRad="38100" dist="38100" dir="2700000" algn="tl">
                    <a:srgbClr val="000000"/>
                  </a:outerShdw>
                </a:effectLst>
                <a:latin typeface="Palatino Linotype" pitchFamily="18" charset="0"/>
              </a:rPr>
              <a:t> </a:t>
            </a:r>
            <a:r>
              <a:rPr lang="ru-RU" sz="2000" dirty="0">
                <a:solidFill>
                  <a:srgbClr val="FF0066"/>
                </a:solidFill>
                <a:effectLst>
                  <a:outerShdw blurRad="38100" dist="38100" dir="2700000" algn="tl">
                    <a:srgbClr val="000000"/>
                  </a:outerShdw>
                </a:effectLst>
                <a:latin typeface="Palatino Linotype" pitchFamily="18" charset="0"/>
              </a:rPr>
              <a:t>«С»</a:t>
            </a:r>
            <a:r>
              <a:rPr lang="ru-RU" sz="1800" dirty="0">
                <a:solidFill>
                  <a:srgbClr val="D60093"/>
                </a:solidFill>
                <a:effectLst>
                  <a:outerShdw blurRad="38100" dist="38100" dir="2700000" algn="tl">
                    <a:srgbClr val="000000"/>
                  </a:outerShdw>
                </a:effectLst>
                <a:latin typeface="Palatino Linotype" pitchFamily="18" charset="0"/>
              </a:rPr>
              <a:t> дар </a:t>
            </a:r>
            <a:r>
              <a:rPr lang="ru-RU" sz="1800" dirty="0" err="1">
                <a:solidFill>
                  <a:srgbClr val="D60093"/>
                </a:solidFill>
                <a:effectLst>
                  <a:outerShdw blurRad="38100" dist="38100" dir="2700000" algn="tl">
                    <a:srgbClr val="000000"/>
                  </a:outerShdw>
                </a:effectLst>
                <a:latin typeface="Palatino Linotype"/>
              </a:rPr>
              <a:t>ҳ</a:t>
            </a:r>
            <a:r>
              <a:rPr lang="ru-RU" sz="1800" dirty="0" err="1">
                <a:solidFill>
                  <a:srgbClr val="D60093"/>
                </a:solidFill>
                <a:effectLst>
                  <a:outerShdw blurRad="38100" dist="38100" dir="2700000" algn="tl">
                    <a:srgbClr val="000000"/>
                  </a:outerShdw>
                </a:effectLst>
                <a:latin typeface="Palatino Linotype" pitchFamily="18" charset="0"/>
              </a:rPr>
              <a:t>олати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амалигаштани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афзалият</a:t>
            </a:r>
            <a:r>
              <a:rPr lang="ru-RU" sz="1800" dirty="0" err="1">
                <a:solidFill>
                  <a:srgbClr val="D60093"/>
                </a:solidFill>
                <a:effectLst>
                  <a:outerShdw blurRad="38100" dist="38100" dir="2700000" algn="tl">
                    <a:srgbClr val="000000"/>
                  </a:outerShdw>
                </a:effectLst>
                <a:latin typeface="Palatino Linotype"/>
              </a:rPr>
              <a:t>ҳ</a:t>
            </a:r>
            <a:r>
              <a:rPr lang="ru-RU" sz="1800" dirty="0" err="1">
                <a:solidFill>
                  <a:srgbClr val="D60093"/>
                </a:solidFill>
                <a:effectLst>
                  <a:outerShdw blurRad="38100" dist="38100" dir="2700000" algn="tl">
                    <a:srgbClr val="000000"/>
                  </a:outerShdw>
                </a:effectLst>
                <a:latin typeface="Palatino Linotype" pitchFamily="18" charset="0"/>
              </a:rPr>
              <a:t>ои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стратег</a:t>
            </a:r>
            <a:r>
              <a:rPr lang="ru-RU" sz="1800" dirty="0" err="1">
                <a:solidFill>
                  <a:srgbClr val="D60093"/>
                </a:solidFill>
                <a:effectLst>
                  <a:outerShdw blurRad="38100" dist="38100" dir="2700000" algn="tl">
                    <a:srgbClr val="000000"/>
                  </a:outerShdw>
                </a:effectLst>
                <a:latin typeface="Palatino Linotype"/>
              </a:rPr>
              <a:t>ӣ</a:t>
            </a:r>
            <a:r>
              <a:rPr lang="ru-RU" sz="1800" dirty="0">
                <a:solidFill>
                  <a:srgbClr val="D60093"/>
                </a:solidFill>
                <a:effectLst>
                  <a:outerShdw blurRad="38100" dist="38100" dir="2700000" algn="tl">
                    <a:srgbClr val="000000"/>
                  </a:outerShdw>
                </a:effectLst>
                <a:latin typeface="Palatino Linotype"/>
              </a:rPr>
              <a:t> </a:t>
            </a:r>
            <a:r>
              <a:rPr lang="ru-RU" sz="1800" dirty="0" err="1">
                <a:solidFill>
                  <a:srgbClr val="D60093"/>
                </a:solidFill>
                <a:effectLst>
                  <a:outerShdw blurRad="38100" dist="38100" dir="2700000" algn="tl">
                    <a:srgbClr val="000000"/>
                  </a:outerShdw>
                </a:effectLst>
                <a:latin typeface="Palatino Linotype"/>
              </a:rPr>
              <a:t>асоси</a:t>
            </a:r>
            <a:r>
              <a:rPr lang="ru-RU" sz="1800" dirty="0">
                <a:solidFill>
                  <a:srgbClr val="D60093"/>
                </a:solidFill>
                <a:effectLst>
                  <a:outerShdw blurRad="38100" dist="38100" dir="2700000" algn="tl">
                    <a:srgbClr val="000000"/>
                  </a:outerShdw>
                </a:effectLst>
                <a:latin typeface="Palatino Linotype"/>
              </a:rPr>
              <a:t> </a:t>
            </a:r>
            <a:r>
              <a:rPr lang="ru-RU" sz="1800" dirty="0" err="1">
                <a:solidFill>
                  <a:srgbClr val="D60093"/>
                </a:solidFill>
                <a:effectLst>
                  <a:outerShdw blurRad="38100" dist="38100" dir="2700000" algn="tl">
                    <a:srgbClr val="000000"/>
                  </a:outerShdw>
                </a:effectLst>
                <a:latin typeface="Palatino Linotype" pitchFamily="18" charset="0"/>
              </a:rPr>
              <a:t>рушди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бобарори</a:t>
            </a:r>
            <a:r>
              <a:rPr lang="ru-RU" sz="1800" dirty="0">
                <a:solidFill>
                  <a:srgbClr val="D60093"/>
                </a:solidFill>
                <a:effectLst>
                  <a:outerShdw blurRad="38100" dist="38100" dir="2700000" algn="tl">
                    <a:srgbClr val="000000"/>
                  </a:outerShdw>
                </a:effectLst>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Точикистон</a:t>
            </a:r>
            <a:r>
              <a:rPr lang="ru-RU" sz="1800" dirty="0">
                <a:solidFill>
                  <a:srgbClr val="D60093"/>
                </a:solidFill>
                <a:effectLst>
                  <a:outerShdw blurRad="38100" dist="38100" dir="2700000" algn="tl">
                    <a:srgbClr val="000000"/>
                  </a:outerShdw>
                </a:effectLst>
                <a:latin typeface="Palatino Linotype" pitchFamily="18" charset="0"/>
              </a:rPr>
              <a:t> дар</a:t>
            </a:r>
            <a:r>
              <a:rPr lang="ru-RU" sz="1800" dirty="0">
                <a:latin typeface="Palatino Linotype" pitchFamily="18" charset="0"/>
              </a:rPr>
              <a:t> </a:t>
            </a:r>
            <a:r>
              <a:rPr lang="ru-RU" sz="1800" dirty="0">
                <a:solidFill>
                  <a:srgbClr val="D60093"/>
                </a:solidFill>
                <a:effectLst>
                  <a:outerShdw blurRad="38100" dist="38100" dir="2700000" algn="tl">
                    <a:srgbClr val="000000"/>
                  </a:outerShdw>
                </a:effectLst>
                <a:latin typeface="Palatino Linotype" pitchFamily="18" charset="0"/>
              </a:rPr>
              <a:t>2016-2021</a:t>
            </a:r>
            <a:r>
              <a:rPr lang="ru-RU" sz="1800" dirty="0">
                <a:latin typeface="Palatino Linotype" pitchFamily="18" charset="0"/>
              </a:rPr>
              <a:t> </a:t>
            </a:r>
            <a:r>
              <a:rPr lang="ru-RU" sz="1800" dirty="0" err="1">
                <a:solidFill>
                  <a:srgbClr val="D60093"/>
                </a:solidFill>
                <a:effectLst>
                  <a:outerShdw blurRad="38100" dist="38100" dir="2700000" algn="tl">
                    <a:srgbClr val="000000"/>
                  </a:outerShdw>
                </a:effectLst>
                <a:latin typeface="Palatino Linotype" pitchFamily="18" charset="0"/>
              </a:rPr>
              <a:t>сол</a:t>
            </a:r>
            <a:r>
              <a:rPr lang="ru-RU" sz="1800" dirty="0" err="1">
                <a:solidFill>
                  <a:srgbClr val="D60093"/>
                </a:solidFill>
                <a:effectLst>
                  <a:outerShdw blurRad="38100" dist="38100" dir="2700000" algn="tl">
                    <a:srgbClr val="000000"/>
                  </a:outerShdw>
                </a:effectLst>
                <a:latin typeface="Palatino Linotype"/>
              </a:rPr>
              <a:t>ҳ</a:t>
            </a:r>
            <a:r>
              <a:rPr lang="ru-RU" sz="1800" dirty="0" err="1">
                <a:solidFill>
                  <a:srgbClr val="D60093"/>
                </a:solidFill>
                <a:effectLst>
                  <a:outerShdw blurRad="38100" dist="38100" dir="2700000" algn="tl">
                    <a:srgbClr val="000000"/>
                  </a:outerShdw>
                </a:effectLst>
                <a:latin typeface="Palatino Linotype" pitchFamily="18" charset="0"/>
              </a:rPr>
              <a:t>о</a:t>
            </a:r>
            <a:r>
              <a:rPr lang="ru-RU" sz="1800" dirty="0">
                <a:solidFill>
                  <a:srgbClr val="D60093"/>
                </a:solidFill>
                <a:effectLst>
                  <a:outerShdw blurRad="38100" dist="38100" dir="2700000" algn="tl">
                    <a:srgbClr val="000000"/>
                  </a:outerShdw>
                </a:effectLst>
                <a:latin typeface="Palatino Linotype" pitchFamily="18" charset="0"/>
              </a:rPr>
              <a:t>.</a:t>
            </a:r>
          </a:p>
        </p:txBody>
      </p:sp>
      <p:sp>
        <p:nvSpPr>
          <p:cNvPr id="30" name="Номер слайда 5">
            <a:extLst>
              <a:ext uri="{FF2B5EF4-FFF2-40B4-BE49-F238E27FC236}">
                <a16:creationId xmlns="" xmlns:a16="http://schemas.microsoft.com/office/drawing/2014/main" id="{FFB41844-C4B5-4A2C-B3A3-4E1AA6744AD1}"/>
              </a:ext>
            </a:extLst>
          </p:cNvPr>
          <p:cNvSpPr>
            <a:spLocks noGrp="1"/>
          </p:cNvSpPr>
          <p:nvPr>
            <p:ph type="sldNum" sz="quarter" idx="12"/>
          </p:nvPr>
        </p:nvSpPr>
        <p:spPr/>
        <p:txBody>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fld id="{00317A2D-6339-483F-BCB5-88F600D10DEE}" type="slidenum">
              <a:rPr lang="ru-RU" altLang="ru-RU">
                <a:solidFill>
                  <a:srgbClr val="045C75"/>
                </a:solidFill>
              </a:rPr>
              <a:pPr/>
              <a:t>32</a:t>
            </a:fld>
            <a:endParaRPr lang="ru-RU" altLang="ru-RU">
              <a:solidFill>
                <a:srgbClr val="045C75"/>
              </a:solidFill>
            </a:endParaRPr>
          </a:p>
        </p:txBody>
      </p:sp>
      <p:grpSp>
        <p:nvGrpSpPr>
          <p:cNvPr id="18437" name="Group 30">
            <a:extLst>
              <a:ext uri="{FF2B5EF4-FFF2-40B4-BE49-F238E27FC236}">
                <a16:creationId xmlns="" xmlns:a16="http://schemas.microsoft.com/office/drawing/2014/main" id="{E3529B78-DD32-4B46-A72D-46813D2895BD}"/>
              </a:ext>
            </a:extLst>
          </p:cNvPr>
          <p:cNvGrpSpPr>
            <a:grpSpLocks/>
          </p:cNvGrpSpPr>
          <p:nvPr/>
        </p:nvGrpSpPr>
        <p:grpSpPr bwMode="auto">
          <a:xfrm>
            <a:off x="1416050" y="809626"/>
            <a:ext cx="9251950" cy="6048375"/>
            <a:chOff x="-68" y="391"/>
            <a:chExt cx="5828" cy="3856"/>
          </a:xfrm>
        </p:grpSpPr>
        <p:pic>
          <p:nvPicPr>
            <p:cNvPr id="18438" name="Picture 31" descr="3-00728_oval_base">
              <a:extLst>
                <a:ext uri="{FF2B5EF4-FFF2-40B4-BE49-F238E27FC236}">
                  <a16:creationId xmlns="" xmlns:a16="http://schemas.microsoft.com/office/drawing/2014/main" id="{955313A0-9F22-4484-B001-12E4ECA44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 y="845"/>
              <a:ext cx="5647"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Oval 32">
              <a:extLst>
                <a:ext uri="{FF2B5EF4-FFF2-40B4-BE49-F238E27FC236}">
                  <a16:creationId xmlns="" xmlns:a16="http://schemas.microsoft.com/office/drawing/2014/main" id="{4C590810-ED77-416D-AFF0-3677A1AA2470}"/>
                </a:ext>
              </a:extLst>
            </p:cNvPr>
            <p:cNvSpPr>
              <a:spLocks noChangeArrowheads="1"/>
            </p:cNvSpPr>
            <p:nvPr/>
          </p:nvSpPr>
          <p:spPr bwMode="auto">
            <a:xfrm rot="2679241" flipH="1">
              <a:off x="-68" y="2659"/>
              <a:ext cx="1837" cy="544"/>
            </a:xfrm>
            <a:prstGeom prst="ellipse">
              <a:avLst/>
            </a:prstGeom>
            <a:blipFill dpi="0" rotWithShape="1">
              <a:blip r:embed="rId3"/>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CCECFF"/>
              </a:extrusionClr>
              <a:contourClr>
                <a:srgbClr val="FFFFFF"/>
              </a:contourClr>
            </a:sp3d>
          </p:spPr>
          <p:txBody>
            <a:bodyPr wrap="none" anchor="ctr">
              <a:flatTx/>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grpSp>
          <p:nvGrpSpPr>
            <p:cNvPr id="18440" name="Group 33">
              <a:extLst>
                <a:ext uri="{FF2B5EF4-FFF2-40B4-BE49-F238E27FC236}">
                  <a16:creationId xmlns="" xmlns:a16="http://schemas.microsoft.com/office/drawing/2014/main" id="{2EE35585-CCB0-4197-8972-8C3FEBD35040}"/>
                </a:ext>
              </a:extLst>
            </p:cNvPr>
            <p:cNvGrpSpPr>
              <a:grpSpLocks/>
            </p:cNvGrpSpPr>
            <p:nvPr/>
          </p:nvGrpSpPr>
          <p:grpSpPr bwMode="auto">
            <a:xfrm>
              <a:off x="1837" y="391"/>
              <a:ext cx="2177" cy="1542"/>
              <a:chOff x="1985" y="1567"/>
              <a:chExt cx="1463" cy="1101"/>
            </a:xfrm>
          </p:grpSpPr>
          <p:pic>
            <p:nvPicPr>
              <p:cNvPr id="18461" name="Picture 34" descr="3-00728_oval_yel-or">
                <a:extLst>
                  <a:ext uri="{FF2B5EF4-FFF2-40B4-BE49-F238E27FC236}">
                    <a16:creationId xmlns="" xmlns:a16="http://schemas.microsoft.com/office/drawing/2014/main" id="{F6CD8304-92F1-448D-AAF3-E00B137D38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 y="1773"/>
                <a:ext cx="1463" cy="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5" descr="Audience_TeamMembers">
                <a:extLst>
                  <a:ext uri="{FF2B5EF4-FFF2-40B4-BE49-F238E27FC236}">
                    <a16:creationId xmlns="" xmlns:a16="http://schemas.microsoft.com/office/drawing/2014/main" id="{7C7DEC2E-B14C-4EAA-A8A2-597D0D753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143" t="35231" r="34288" b="40764"/>
              <a:stretch>
                <a:fillRect/>
              </a:stretch>
            </p:blipFill>
            <p:spPr bwMode="auto">
              <a:xfrm>
                <a:off x="2106" y="1567"/>
                <a:ext cx="1198" cy="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441" name="Group 36">
              <a:extLst>
                <a:ext uri="{FF2B5EF4-FFF2-40B4-BE49-F238E27FC236}">
                  <a16:creationId xmlns="" xmlns:a16="http://schemas.microsoft.com/office/drawing/2014/main" id="{9E7EB404-CA9C-4695-BCFE-AA8DE0657983}"/>
                </a:ext>
              </a:extLst>
            </p:cNvPr>
            <p:cNvGrpSpPr>
              <a:grpSpLocks/>
            </p:cNvGrpSpPr>
            <p:nvPr/>
          </p:nvGrpSpPr>
          <p:grpSpPr bwMode="auto">
            <a:xfrm>
              <a:off x="1837" y="3476"/>
              <a:ext cx="1950" cy="544"/>
              <a:chOff x="1837" y="3385"/>
              <a:chExt cx="1950" cy="544"/>
            </a:xfrm>
          </p:grpSpPr>
          <p:sp>
            <p:nvSpPr>
              <p:cNvPr id="18459" name="Oval 37">
                <a:extLst>
                  <a:ext uri="{FF2B5EF4-FFF2-40B4-BE49-F238E27FC236}">
                    <a16:creationId xmlns="" xmlns:a16="http://schemas.microsoft.com/office/drawing/2014/main" id="{8D3CB11F-8BD3-4F31-BDC7-4A1987EFEDC2}"/>
                  </a:ext>
                </a:extLst>
              </p:cNvPr>
              <p:cNvSpPr>
                <a:spLocks noChangeArrowheads="1"/>
              </p:cNvSpPr>
              <p:nvPr/>
            </p:nvSpPr>
            <p:spPr bwMode="auto">
              <a:xfrm>
                <a:off x="1837" y="3385"/>
                <a:ext cx="1950" cy="544"/>
              </a:xfrm>
              <a:prstGeom prst="ellipse">
                <a:avLst/>
              </a:prstGeom>
              <a:solidFill>
                <a:srgbClr val="CCFF99"/>
              </a:solidFill>
              <a:ln w="9525">
                <a:round/>
                <a:headEnd/>
                <a:tailEnd/>
              </a:ln>
              <a:scene3d>
                <a:camera prst="legacyPerspectiveBottom"/>
                <a:lightRig rig="legacyFlat3" dir="t"/>
              </a:scene3d>
              <a:sp3d extrusionH="887400" prstMaterial="legacyMatte">
                <a:bevelT w="13500" h="13500" prst="angle"/>
                <a:bevelB w="13500" h="13500" prst="angle"/>
                <a:extrusionClr>
                  <a:srgbClr val="CCFF99"/>
                </a:extrusionClr>
                <a:contourClr>
                  <a:srgbClr val="CCFF99"/>
                </a:contourClr>
              </a:sp3d>
            </p:spPr>
            <p:txBody>
              <a:bodyPr wrap="none" anchor="ctr">
                <a:flatTx/>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sp>
            <p:nvSpPr>
              <p:cNvPr id="18460" name="Rectangle 38">
                <a:extLst>
                  <a:ext uri="{FF2B5EF4-FFF2-40B4-BE49-F238E27FC236}">
                    <a16:creationId xmlns="" xmlns:a16="http://schemas.microsoft.com/office/drawing/2014/main" id="{4B4FEE90-3CB9-4231-9227-B14FDED56051}"/>
                  </a:ext>
                </a:extLst>
              </p:cNvPr>
              <p:cNvSpPr>
                <a:spLocks noChangeArrowheads="1"/>
              </p:cNvSpPr>
              <p:nvPr/>
            </p:nvSpPr>
            <p:spPr bwMode="auto">
              <a:xfrm>
                <a:off x="2018" y="3522"/>
                <a:ext cx="158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a:solidFill>
                      <a:srgbClr val="FF0000"/>
                    </a:solidFill>
                    <a:latin typeface="Palatino Linotype" panose="02040502050505030304" pitchFamily="18" charset="0"/>
                  </a:rPr>
                  <a:t>С</a:t>
                </a:r>
                <a:r>
                  <a:rPr lang="ru-RU" altLang="ru-RU" sz="1400" b="1">
                    <a:latin typeface="Palatino Linotype" panose="02040502050505030304" pitchFamily="18" charset="0"/>
                  </a:rPr>
                  <a:t>ифати муҳити зист</a:t>
                </a:r>
              </a:p>
            </p:txBody>
          </p:sp>
        </p:grpSp>
        <p:sp>
          <p:nvSpPr>
            <p:cNvPr id="18442" name="Rectangle 39">
              <a:extLst>
                <a:ext uri="{FF2B5EF4-FFF2-40B4-BE49-F238E27FC236}">
                  <a16:creationId xmlns="" xmlns:a16="http://schemas.microsoft.com/office/drawing/2014/main" id="{8B2D9C5B-F705-42DF-B2CA-6E5D57F140F1}"/>
                </a:ext>
              </a:extLst>
            </p:cNvPr>
            <p:cNvSpPr>
              <a:spLocks noChangeArrowheads="1"/>
            </p:cNvSpPr>
            <p:nvPr/>
          </p:nvSpPr>
          <p:spPr bwMode="auto">
            <a:xfrm rot="2704362">
              <a:off x="-70" y="2750"/>
              <a:ext cx="175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a:solidFill>
                    <a:srgbClr val="FF0000"/>
                  </a:solidFill>
                  <a:latin typeface="Palatino Linotype" panose="02040502050505030304" pitchFamily="18" charset="0"/>
                </a:rPr>
                <a:t>С</a:t>
              </a:r>
              <a:r>
                <a:rPr lang="ru-RU" altLang="ru-RU" sz="1400" b="1">
                  <a:latin typeface="Palatino Linotype" panose="02040502050505030304" pitchFamily="18" charset="0"/>
                </a:rPr>
                <a:t>ифати  </a:t>
              </a:r>
            </a:p>
            <a:p>
              <a:pPr algn="ctr">
                <a:lnSpc>
                  <a:spcPct val="90000"/>
                </a:lnSpc>
              </a:pPr>
              <a:r>
                <a:rPr lang="ru-RU" altLang="ru-RU" sz="1400" b="1">
                  <a:latin typeface="Palatino Linotype" panose="02040502050505030304" pitchFamily="18" charset="0"/>
                </a:rPr>
                <a:t>болоравии иқтисодиёт</a:t>
              </a:r>
            </a:p>
          </p:txBody>
        </p:sp>
        <p:sp>
          <p:nvSpPr>
            <p:cNvPr id="18443" name="Rectangle 40">
              <a:extLst>
                <a:ext uri="{FF2B5EF4-FFF2-40B4-BE49-F238E27FC236}">
                  <a16:creationId xmlns="" xmlns:a16="http://schemas.microsoft.com/office/drawing/2014/main" id="{58EFC7A9-5BE3-4E22-80EF-3EFA0831EAE2}"/>
                </a:ext>
              </a:extLst>
            </p:cNvPr>
            <p:cNvSpPr>
              <a:spLocks noChangeArrowheads="1"/>
            </p:cNvSpPr>
            <p:nvPr/>
          </p:nvSpPr>
          <p:spPr bwMode="auto">
            <a:xfrm>
              <a:off x="1927" y="1434"/>
              <a:ext cx="2123" cy="3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en-US" altLang="ru-RU" sz="1600" b="1" dirty="0">
                  <a:solidFill>
                    <a:srgbClr val="FF0066"/>
                  </a:solidFill>
                  <a:latin typeface="Palatino Linotype" panose="02040502050505030304" pitchFamily="18" charset="0"/>
                </a:rPr>
                <a:t>20</a:t>
              </a:r>
              <a:r>
                <a:rPr lang="ru-RU" altLang="ru-RU" sz="1600" b="1" dirty="0">
                  <a:solidFill>
                    <a:srgbClr val="FF0066"/>
                  </a:solidFill>
                  <a:latin typeface="Palatino Linotype" panose="02040502050505030304" pitchFamily="18" charset="0"/>
                </a:rPr>
                <a:t>21</a:t>
              </a:r>
              <a:r>
                <a:rPr lang="en-US" altLang="ru-RU" sz="1600" b="1" dirty="0">
                  <a:latin typeface="Palatino Linotype" panose="02040502050505030304" pitchFamily="18" charset="0"/>
                </a:rPr>
                <a:t> </a:t>
              </a:r>
              <a:r>
                <a:rPr lang="ru-RU" altLang="ru-RU" sz="1600" b="1" dirty="0">
                  <a:latin typeface="Palatino Linotype" panose="02040502050505030304" pitchFamily="18" charset="0"/>
                </a:rPr>
                <a:t>– </a:t>
              </a:r>
              <a:r>
                <a:rPr lang="ru-RU" altLang="ru-RU" sz="1600" b="1" dirty="0" err="1">
                  <a:latin typeface="Palatino Linotype" panose="02040502050505030304" pitchFamily="18" charset="0"/>
                </a:rPr>
                <a:t>болоравии</a:t>
              </a:r>
              <a:r>
                <a:rPr lang="ru-RU" altLang="ru-RU" sz="1600" b="1" dirty="0">
                  <a:latin typeface="Palatino Linotype" panose="02040502050505030304" pitchFamily="18" charset="0"/>
                </a:rPr>
                <a:t> </a:t>
              </a:r>
              <a:r>
                <a:rPr lang="ru-RU" altLang="ru-RU" sz="1600" b="1" dirty="0" err="1">
                  <a:latin typeface="Palatino Linotype" panose="02040502050505030304" pitchFamily="18" charset="0"/>
                </a:rPr>
                <a:t>сатҳи</a:t>
              </a:r>
              <a:r>
                <a:rPr lang="ru-RU" altLang="ru-RU" sz="1600" b="1" dirty="0">
                  <a:latin typeface="Palatino Linotype" panose="02040502050505030304" pitchFamily="18" charset="0"/>
                </a:rPr>
                <a:t> </a:t>
              </a:r>
              <a:r>
                <a:rPr lang="ru-RU" altLang="ru-RU" sz="1600" b="1" dirty="0" err="1">
                  <a:latin typeface="Palatino Linotype" panose="02040502050505030304" pitchFamily="18" charset="0"/>
                </a:rPr>
                <a:t>зиндагӣ</a:t>
              </a:r>
              <a:endParaRPr lang="ru-RU" altLang="ru-RU" sz="1600" b="1" dirty="0">
                <a:latin typeface="Palatino Linotype" panose="02040502050505030304" pitchFamily="18" charset="0"/>
              </a:endParaRPr>
            </a:p>
          </p:txBody>
        </p:sp>
        <p:grpSp>
          <p:nvGrpSpPr>
            <p:cNvPr id="18444" name="Group 41">
              <a:extLst>
                <a:ext uri="{FF2B5EF4-FFF2-40B4-BE49-F238E27FC236}">
                  <a16:creationId xmlns="" xmlns:a16="http://schemas.microsoft.com/office/drawing/2014/main" id="{2F01095A-1B08-45E2-A5B2-5EA5EF4390D9}"/>
                </a:ext>
              </a:extLst>
            </p:cNvPr>
            <p:cNvGrpSpPr>
              <a:grpSpLocks/>
            </p:cNvGrpSpPr>
            <p:nvPr/>
          </p:nvGrpSpPr>
          <p:grpSpPr bwMode="auto">
            <a:xfrm>
              <a:off x="3923" y="2704"/>
              <a:ext cx="1837" cy="544"/>
              <a:chOff x="3781" y="2630"/>
              <a:chExt cx="1837" cy="544"/>
            </a:xfrm>
          </p:grpSpPr>
          <p:sp>
            <p:nvSpPr>
              <p:cNvPr id="18457" name="Oval 42">
                <a:extLst>
                  <a:ext uri="{FF2B5EF4-FFF2-40B4-BE49-F238E27FC236}">
                    <a16:creationId xmlns="" xmlns:a16="http://schemas.microsoft.com/office/drawing/2014/main" id="{D76E6AA4-6A3B-4AD8-94CF-CD7ECF416F06}"/>
                  </a:ext>
                </a:extLst>
              </p:cNvPr>
              <p:cNvSpPr>
                <a:spLocks noChangeArrowheads="1"/>
              </p:cNvSpPr>
              <p:nvPr/>
            </p:nvSpPr>
            <p:spPr bwMode="auto">
              <a:xfrm rot="-2679241">
                <a:off x="3781" y="2630"/>
                <a:ext cx="1837" cy="544"/>
              </a:xfrm>
              <a:prstGeom prst="ellipse">
                <a:avLst/>
              </a:prstGeom>
              <a:blipFill dpi="0" rotWithShape="1">
                <a:blip r:embed="rId6"/>
                <a:srcRect/>
                <a:tile tx="0" ty="0" sx="100000" sy="100000" flip="none" algn="tl"/>
              </a:blipFill>
              <a:ln w="9525">
                <a:round/>
                <a:headEnd/>
                <a:tailEnd/>
              </a:ln>
              <a:scene3d>
                <a:camera prst="legacyPerspectiveBottom"/>
                <a:lightRig rig="legacyFlat3" dir="t"/>
              </a:scene3d>
              <a:sp3d extrusionH="887400" prstMaterial="legacyMatte">
                <a:bevelT w="13500" h="13500" prst="angle"/>
                <a:bevelB w="13500" h="13500" prst="angle"/>
                <a:extrusionClr>
                  <a:srgbClr val="FFCCCC"/>
                </a:extrusionClr>
                <a:contourClr>
                  <a:srgbClr val="FFFFFF"/>
                </a:contourClr>
              </a:sp3d>
            </p:spPr>
            <p:txBody>
              <a:bodyPr wrap="none" anchor="ctr">
                <a:flatTx/>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sp>
            <p:nvSpPr>
              <p:cNvPr id="18458" name="Rectangle 43">
                <a:extLst>
                  <a:ext uri="{FF2B5EF4-FFF2-40B4-BE49-F238E27FC236}">
                    <a16:creationId xmlns="" xmlns:a16="http://schemas.microsoft.com/office/drawing/2014/main" id="{CE2C8FE6-492C-42DF-A381-69AAE0B39904}"/>
                  </a:ext>
                </a:extLst>
              </p:cNvPr>
              <p:cNvSpPr>
                <a:spLocks noChangeArrowheads="1"/>
              </p:cNvSpPr>
              <p:nvPr/>
            </p:nvSpPr>
            <p:spPr bwMode="auto">
              <a:xfrm rot="-2679241">
                <a:off x="3923" y="2795"/>
                <a:ext cx="1582"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a:solidFill>
                      <a:srgbClr val="FF0000"/>
                    </a:solidFill>
                    <a:latin typeface="Palatino Linotype" panose="02040502050505030304" pitchFamily="18" charset="0"/>
                  </a:rPr>
                  <a:t>С</a:t>
                </a:r>
                <a:r>
                  <a:rPr lang="ru-RU" altLang="ru-RU" sz="1400" b="1">
                    <a:latin typeface="Palatino Linotype" panose="02040502050505030304" pitchFamily="18" charset="0"/>
                  </a:rPr>
                  <a:t>ифати идоракунӣ</a:t>
                </a:r>
              </a:p>
            </p:txBody>
          </p:sp>
        </p:grpSp>
        <p:sp>
          <p:nvSpPr>
            <p:cNvPr id="18445" name="Line 44">
              <a:extLst>
                <a:ext uri="{FF2B5EF4-FFF2-40B4-BE49-F238E27FC236}">
                  <a16:creationId xmlns="" xmlns:a16="http://schemas.microsoft.com/office/drawing/2014/main" id="{2EB6306B-FFF1-4726-A35D-D2F2E9690A2E}"/>
                </a:ext>
              </a:extLst>
            </p:cNvPr>
            <p:cNvSpPr>
              <a:spLocks noChangeShapeType="1"/>
            </p:cNvSpPr>
            <p:nvPr/>
          </p:nvSpPr>
          <p:spPr bwMode="auto">
            <a:xfrm flipV="1">
              <a:off x="1837" y="2251"/>
              <a:ext cx="680" cy="1406"/>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6" name="Line 45">
              <a:extLst>
                <a:ext uri="{FF2B5EF4-FFF2-40B4-BE49-F238E27FC236}">
                  <a16:creationId xmlns="" xmlns:a16="http://schemas.microsoft.com/office/drawing/2014/main" id="{B4782E94-4EC6-4826-9609-E1C34B36A6B8}"/>
                </a:ext>
              </a:extLst>
            </p:cNvPr>
            <p:cNvSpPr>
              <a:spLocks noChangeShapeType="1"/>
            </p:cNvSpPr>
            <p:nvPr/>
          </p:nvSpPr>
          <p:spPr bwMode="auto">
            <a:xfrm flipH="1" flipV="1">
              <a:off x="3107" y="2251"/>
              <a:ext cx="680" cy="1406"/>
            </a:xfrm>
            <a:prstGeom prst="line">
              <a:avLst/>
            </a:prstGeom>
            <a:noFill/>
            <a:ln w="57150">
              <a:solidFill>
                <a:srgbClr val="33CC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7" name="Rectangle 46">
              <a:extLst>
                <a:ext uri="{FF2B5EF4-FFF2-40B4-BE49-F238E27FC236}">
                  <a16:creationId xmlns="" xmlns:a16="http://schemas.microsoft.com/office/drawing/2014/main" id="{ABE3DA4E-73FA-4856-BFAD-7DD5A3429DDE}"/>
                </a:ext>
              </a:extLst>
            </p:cNvPr>
            <p:cNvSpPr>
              <a:spLocks noChangeArrowheads="1"/>
            </p:cNvSpPr>
            <p:nvPr/>
          </p:nvSpPr>
          <p:spPr bwMode="auto">
            <a:xfrm>
              <a:off x="2115" y="2739"/>
              <a:ext cx="1264"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a:solidFill>
                    <a:srgbClr val="006600"/>
                  </a:solidFill>
                  <a:latin typeface="Palatino Linotype" panose="02040502050505030304" pitchFamily="18" charset="0"/>
                </a:rPr>
                <a:t>Бехатарии экологӣ ва мутобиқшави ба тағйирёбии иқлим</a:t>
              </a:r>
            </a:p>
          </p:txBody>
        </p:sp>
        <p:sp>
          <p:nvSpPr>
            <p:cNvPr id="18448" name="Rectangle 47">
              <a:extLst>
                <a:ext uri="{FF2B5EF4-FFF2-40B4-BE49-F238E27FC236}">
                  <a16:creationId xmlns="" xmlns:a16="http://schemas.microsoft.com/office/drawing/2014/main" id="{6275656A-C748-4841-B471-13132E650835}"/>
                </a:ext>
              </a:extLst>
            </p:cNvPr>
            <p:cNvSpPr>
              <a:spLocks noChangeArrowheads="1"/>
            </p:cNvSpPr>
            <p:nvPr/>
          </p:nvSpPr>
          <p:spPr bwMode="auto">
            <a:xfrm rot="2683629">
              <a:off x="918" y="1794"/>
              <a:ext cx="1134"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dirty="0" err="1">
                  <a:solidFill>
                    <a:srgbClr val="000099"/>
                  </a:solidFill>
                  <a:latin typeface="Palatino Linotype" panose="02040502050505030304" pitchFamily="18" charset="0"/>
                </a:rPr>
                <a:t>Пастшавии</a:t>
              </a:r>
              <a:endParaRPr lang="ru-RU" altLang="ru-RU" sz="1400" b="1" dirty="0">
                <a:solidFill>
                  <a:srgbClr val="000099"/>
                </a:solidFill>
                <a:latin typeface="Palatino Linotype" panose="02040502050505030304" pitchFamily="18" charset="0"/>
              </a:endParaRPr>
            </a:p>
            <a:p>
              <a:pPr algn="ctr">
                <a:lnSpc>
                  <a:spcPct val="90000"/>
                </a:lnSpc>
              </a:pPr>
              <a:r>
                <a:rPr lang="ru-RU" altLang="ru-RU" sz="1400" b="1" dirty="0" err="1">
                  <a:solidFill>
                    <a:srgbClr val="000099"/>
                  </a:solidFill>
                  <a:latin typeface="Palatino Linotype" panose="02040502050505030304" pitchFamily="18" charset="0"/>
                </a:rPr>
                <a:t>камбизоатӣ</a:t>
              </a:r>
              <a:r>
                <a:rPr lang="ru-RU" altLang="ru-RU" sz="1400" b="1" dirty="0">
                  <a:solidFill>
                    <a:srgbClr val="000099"/>
                  </a:solidFill>
                  <a:latin typeface="Palatino Linotype" panose="02040502050505030304" pitchFamily="18" charset="0"/>
                </a:rPr>
                <a:t>;</a:t>
              </a:r>
            </a:p>
            <a:p>
              <a:pPr algn="ctr">
                <a:lnSpc>
                  <a:spcPct val="90000"/>
                </a:lnSpc>
              </a:pPr>
              <a:endParaRPr lang="ru-RU" altLang="ru-RU" sz="1400" b="1" dirty="0">
                <a:solidFill>
                  <a:srgbClr val="000099"/>
                </a:solidFill>
                <a:latin typeface="Palatino Linotype" panose="02040502050505030304" pitchFamily="18" charset="0"/>
              </a:endParaRPr>
            </a:p>
            <a:p>
              <a:pPr algn="ctr">
                <a:lnSpc>
                  <a:spcPct val="90000"/>
                </a:lnSpc>
              </a:pPr>
              <a:r>
                <a:rPr lang="ru-RU" altLang="ru-RU" sz="1400" b="1" dirty="0" err="1">
                  <a:solidFill>
                    <a:srgbClr val="000099"/>
                  </a:solidFill>
                  <a:latin typeface="Palatino Linotype" panose="02040502050505030304" pitchFamily="18" charset="0"/>
                </a:rPr>
                <a:t>Инноватсия</a:t>
              </a:r>
              <a:r>
                <a:rPr lang="ru-RU" altLang="ru-RU" sz="1400" b="1" dirty="0">
                  <a:solidFill>
                    <a:srgbClr val="000099"/>
                  </a:solidFill>
                  <a:latin typeface="Palatino Linotype" panose="02040502050505030304" pitchFamily="18" charset="0"/>
                </a:rPr>
                <a:t>;</a:t>
              </a:r>
            </a:p>
            <a:p>
              <a:pPr algn="ctr">
                <a:lnSpc>
                  <a:spcPct val="90000"/>
                </a:lnSpc>
              </a:pPr>
              <a:endParaRPr lang="ru-RU" altLang="ru-RU" sz="1400" b="1" dirty="0">
                <a:solidFill>
                  <a:srgbClr val="000099"/>
                </a:solidFill>
                <a:latin typeface="Palatino Linotype" panose="02040502050505030304" pitchFamily="18" charset="0"/>
              </a:endParaRPr>
            </a:p>
            <a:p>
              <a:pPr algn="ctr">
                <a:lnSpc>
                  <a:spcPct val="90000"/>
                </a:lnSpc>
              </a:pPr>
              <a:r>
                <a:rPr lang="ru-RU" altLang="ru-RU" sz="1400" b="1" dirty="0" err="1">
                  <a:solidFill>
                    <a:srgbClr val="000099"/>
                  </a:solidFill>
                  <a:latin typeface="Times New Roman Tj" panose="02020603050405020304" pitchFamily="18" charset="-52"/>
                </a:rPr>
                <a:t>Диверсификатсия</a:t>
              </a:r>
              <a:r>
                <a:rPr lang="ru-RU" altLang="ru-RU" sz="1400" b="1" dirty="0">
                  <a:solidFill>
                    <a:srgbClr val="000099"/>
                  </a:solidFill>
                  <a:latin typeface="Times New Roman Tj" panose="02020603050405020304" pitchFamily="18" charset="-52"/>
                </a:rPr>
                <a:t>;</a:t>
              </a:r>
            </a:p>
            <a:p>
              <a:pPr algn="ctr">
                <a:lnSpc>
                  <a:spcPct val="90000"/>
                </a:lnSpc>
              </a:pPr>
              <a:endParaRPr lang="ru-RU" altLang="ru-RU" sz="1400" b="1" dirty="0">
                <a:solidFill>
                  <a:srgbClr val="000099"/>
                </a:solidFill>
                <a:latin typeface="Palatino Linotype" panose="02040502050505030304" pitchFamily="18" charset="0"/>
              </a:endParaRPr>
            </a:p>
            <a:p>
              <a:pPr algn="ctr">
                <a:lnSpc>
                  <a:spcPct val="90000"/>
                </a:lnSpc>
              </a:pPr>
              <a:r>
                <a:rPr lang="ru-RU" altLang="ru-RU" sz="1400" b="1" dirty="0" err="1">
                  <a:solidFill>
                    <a:srgbClr val="000099"/>
                  </a:solidFill>
                  <a:latin typeface="Palatino Linotype" panose="02040502050505030304" pitchFamily="18" charset="0"/>
                </a:rPr>
                <a:t>Ҷойҳои</a:t>
              </a:r>
              <a:r>
                <a:rPr lang="ru-RU" altLang="ru-RU" sz="1400" b="1" dirty="0">
                  <a:solidFill>
                    <a:srgbClr val="000099"/>
                  </a:solidFill>
                  <a:latin typeface="Palatino Linotype" panose="02040502050505030304" pitchFamily="18" charset="0"/>
                </a:rPr>
                <a:t> нави кори</a:t>
              </a:r>
            </a:p>
          </p:txBody>
        </p:sp>
        <p:sp>
          <p:nvSpPr>
            <p:cNvPr id="18449" name="Rectangle 48">
              <a:extLst>
                <a:ext uri="{FF2B5EF4-FFF2-40B4-BE49-F238E27FC236}">
                  <a16:creationId xmlns="" xmlns:a16="http://schemas.microsoft.com/office/drawing/2014/main" id="{D041E0BD-15CD-4FAC-88D7-7D31A8526C87}"/>
                </a:ext>
              </a:extLst>
            </p:cNvPr>
            <p:cNvSpPr>
              <a:spLocks noChangeArrowheads="1"/>
            </p:cNvSpPr>
            <p:nvPr/>
          </p:nvSpPr>
          <p:spPr bwMode="auto">
            <a:xfrm rot="-2602130">
              <a:off x="3771" y="1772"/>
              <a:ext cx="1134" cy="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5738" indent="-185738">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lnSpc>
                  <a:spcPct val="90000"/>
                </a:lnSpc>
              </a:pPr>
              <a:r>
                <a:rPr lang="ru-RU" altLang="ru-RU" sz="1400" b="1">
                  <a:solidFill>
                    <a:srgbClr val="6600CC"/>
                  </a:solidFill>
                  <a:latin typeface="Palatino Linotype" panose="02040502050505030304" pitchFamily="18" charset="0"/>
                  <a:cs typeface="Times New Roman" panose="02020603050405020304" pitchFamily="18" charset="0"/>
                </a:rPr>
                <a:t>Ҳ</a:t>
              </a:r>
              <a:r>
                <a:rPr lang="ru-RU" altLang="ru-RU" sz="1400" b="1">
                  <a:solidFill>
                    <a:srgbClr val="6600CC"/>
                  </a:solidFill>
                  <a:latin typeface="Palatino Linotype" panose="02040502050505030304" pitchFamily="18" charset="0"/>
                </a:rPr>
                <a:t>уқуқи инсон;</a:t>
              </a:r>
            </a:p>
            <a:p>
              <a:pPr algn="ctr">
                <a:lnSpc>
                  <a:spcPct val="90000"/>
                </a:lnSpc>
              </a:pPr>
              <a:endParaRPr lang="ru-RU" altLang="ru-RU" sz="1400" b="1">
                <a:solidFill>
                  <a:srgbClr val="6600CC"/>
                </a:solidFill>
                <a:latin typeface="Palatino Linotype" panose="02040502050505030304" pitchFamily="18" charset="0"/>
              </a:endParaRPr>
            </a:p>
            <a:p>
              <a:pPr algn="ctr">
                <a:lnSpc>
                  <a:spcPct val="90000"/>
                </a:lnSpc>
              </a:pPr>
              <a:r>
                <a:rPr lang="ru-RU" altLang="ru-RU" sz="1400" b="1">
                  <a:solidFill>
                    <a:srgbClr val="6600CC"/>
                  </a:solidFill>
                  <a:latin typeface="Palatino Linotype" panose="02040502050505030304" pitchFamily="18" charset="0"/>
                </a:rPr>
                <a:t>Сарварии </a:t>
              </a:r>
            </a:p>
            <a:p>
              <a:pPr algn="ctr">
                <a:lnSpc>
                  <a:spcPct val="90000"/>
                </a:lnSpc>
              </a:pPr>
              <a:r>
                <a:rPr lang="ru-RU" altLang="ru-RU" sz="1400" b="1">
                  <a:solidFill>
                    <a:srgbClr val="6600CC"/>
                  </a:solidFill>
                  <a:latin typeface="Palatino Linotype" panose="02040502050505030304" pitchFamily="18" charset="0"/>
                </a:rPr>
                <a:t>Қонун;</a:t>
              </a:r>
            </a:p>
            <a:p>
              <a:pPr algn="ctr">
                <a:lnSpc>
                  <a:spcPct val="90000"/>
                </a:lnSpc>
              </a:pPr>
              <a:endParaRPr lang="ru-RU" altLang="ru-RU" sz="1400" b="1">
                <a:solidFill>
                  <a:srgbClr val="6600CC"/>
                </a:solidFill>
                <a:latin typeface="Palatino Linotype" panose="02040502050505030304" pitchFamily="18" charset="0"/>
              </a:endParaRPr>
            </a:p>
            <a:p>
              <a:pPr algn="ctr">
                <a:lnSpc>
                  <a:spcPct val="90000"/>
                </a:lnSpc>
              </a:pPr>
              <a:r>
                <a:rPr lang="ru-RU" altLang="ru-RU" sz="1400" b="1">
                  <a:solidFill>
                    <a:srgbClr val="6600CC"/>
                  </a:solidFill>
                  <a:latin typeface="Palatino Linotype" panose="02040502050505030304" pitchFamily="18" charset="0"/>
                </a:rPr>
                <a:t>Идоракунӣ бе корупсия;</a:t>
              </a:r>
            </a:p>
            <a:p>
              <a:pPr algn="ctr">
                <a:lnSpc>
                  <a:spcPct val="90000"/>
                </a:lnSpc>
              </a:pPr>
              <a:endParaRPr lang="ru-RU" altLang="ru-RU" sz="1400" b="1">
                <a:solidFill>
                  <a:srgbClr val="6600CC"/>
                </a:solidFill>
                <a:latin typeface="Palatino Linotype" panose="02040502050505030304" pitchFamily="18" charset="0"/>
              </a:endParaRPr>
            </a:p>
            <a:p>
              <a:pPr algn="ctr">
                <a:lnSpc>
                  <a:spcPct val="90000"/>
                </a:lnSpc>
              </a:pPr>
              <a:r>
                <a:rPr lang="ru-RU" altLang="ru-RU" sz="1400" b="1">
                  <a:solidFill>
                    <a:srgbClr val="6600CC"/>
                  </a:solidFill>
                  <a:latin typeface="Palatino Linotype" panose="02040502050505030304" pitchFamily="18" charset="0"/>
                </a:rPr>
                <a:t>Судхои бо адолат</a:t>
              </a:r>
            </a:p>
          </p:txBody>
        </p:sp>
        <p:sp>
          <p:nvSpPr>
            <p:cNvPr id="18450" name="Line 49">
              <a:extLst>
                <a:ext uri="{FF2B5EF4-FFF2-40B4-BE49-F238E27FC236}">
                  <a16:creationId xmlns="" xmlns:a16="http://schemas.microsoft.com/office/drawing/2014/main" id="{048C3E08-2F4D-4120-B2FF-E9870DBDD780}"/>
                </a:ext>
              </a:extLst>
            </p:cNvPr>
            <p:cNvSpPr>
              <a:spLocks noChangeShapeType="1"/>
            </p:cNvSpPr>
            <p:nvPr/>
          </p:nvSpPr>
          <p:spPr bwMode="auto">
            <a:xfrm flipV="1">
              <a:off x="1519" y="2115"/>
              <a:ext cx="681" cy="1451"/>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51" name="Line 50">
              <a:extLst>
                <a:ext uri="{FF2B5EF4-FFF2-40B4-BE49-F238E27FC236}">
                  <a16:creationId xmlns="" xmlns:a16="http://schemas.microsoft.com/office/drawing/2014/main" id="{BB9B4189-BF57-4488-88B9-625CA9AE857A}"/>
                </a:ext>
              </a:extLst>
            </p:cNvPr>
            <p:cNvSpPr>
              <a:spLocks noChangeShapeType="1"/>
            </p:cNvSpPr>
            <p:nvPr/>
          </p:nvSpPr>
          <p:spPr bwMode="auto">
            <a:xfrm flipV="1">
              <a:off x="204" y="1616"/>
              <a:ext cx="1361" cy="634"/>
            </a:xfrm>
            <a:prstGeom prst="line">
              <a:avLst/>
            </a:prstGeom>
            <a:noFill/>
            <a:ln w="57150">
              <a:solidFill>
                <a:srgbClr val="3366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52" name="Line 51">
              <a:extLst>
                <a:ext uri="{FF2B5EF4-FFF2-40B4-BE49-F238E27FC236}">
                  <a16:creationId xmlns="" xmlns:a16="http://schemas.microsoft.com/office/drawing/2014/main" id="{CB80BF47-4E7C-4A0D-8006-973B77D5DBB1}"/>
                </a:ext>
              </a:extLst>
            </p:cNvPr>
            <p:cNvSpPr>
              <a:spLocks noChangeShapeType="1"/>
            </p:cNvSpPr>
            <p:nvPr/>
          </p:nvSpPr>
          <p:spPr bwMode="auto">
            <a:xfrm flipH="1" flipV="1">
              <a:off x="3606" y="2115"/>
              <a:ext cx="589" cy="1542"/>
            </a:xfrm>
            <a:prstGeom prst="line">
              <a:avLst/>
            </a:prstGeom>
            <a:noFill/>
            <a:ln w="57150">
              <a:solidFill>
                <a:srgbClr val="FF66C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53" name="Line 52">
              <a:extLst>
                <a:ext uri="{FF2B5EF4-FFF2-40B4-BE49-F238E27FC236}">
                  <a16:creationId xmlns="" xmlns:a16="http://schemas.microsoft.com/office/drawing/2014/main" id="{098B1EC5-34C3-457F-9285-15603D2FCE42}"/>
                </a:ext>
              </a:extLst>
            </p:cNvPr>
            <p:cNvSpPr>
              <a:spLocks noChangeShapeType="1"/>
            </p:cNvSpPr>
            <p:nvPr/>
          </p:nvSpPr>
          <p:spPr bwMode="auto">
            <a:xfrm flipH="1" flipV="1">
              <a:off x="4150" y="1616"/>
              <a:ext cx="1361" cy="680"/>
            </a:xfrm>
            <a:prstGeom prst="line">
              <a:avLst/>
            </a:prstGeom>
            <a:noFill/>
            <a:ln w="57150">
              <a:solidFill>
                <a:srgbClr val="FF66CC"/>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54" name="AutoShape 53">
              <a:extLst>
                <a:ext uri="{FF2B5EF4-FFF2-40B4-BE49-F238E27FC236}">
                  <a16:creationId xmlns="" xmlns:a16="http://schemas.microsoft.com/office/drawing/2014/main" id="{6019842E-DD1D-4152-A208-C4778BDBBF93}"/>
                </a:ext>
              </a:extLst>
            </p:cNvPr>
            <p:cNvSpPr>
              <a:spLocks noChangeArrowheads="1"/>
            </p:cNvSpPr>
            <p:nvPr/>
          </p:nvSpPr>
          <p:spPr bwMode="auto">
            <a:xfrm>
              <a:off x="2290" y="1842"/>
              <a:ext cx="1043" cy="409"/>
            </a:xfrm>
            <a:prstGeom prst="triangle">
              <a:avLst>
                <a:gd name="adj" fmla="val 50000"/>
              </a:avLst>
            </a:prstGeom>
            <a:solidFill>
              <a:srgbClr val="33CC33"/>
            </a:solidFill>
            <a:ln w="9525">
              <a:solidFill>
                <a:schemeClr val="tx1"/>
              </a:solidFill>
              <a:miter lim="800000"/>
              <a:headEnd/>
              <a:tailEnd/>
            </a:ln>
          </p:spPr>
          <p:txBody>
            <a:bodyPr wrap="none" anchor="ct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sp>
          <p:nvSpPr>
            <p:cNvPr id="18455" name="AutoShape 54">
              <a:extLst>
                <a:ext uri="{FF2B5EF4-FFF2-40B4-BE49-F238E27FC236}">
                  <a16:creationId xmlns="" xmlns:a16="http://schemas.microsoft.com/office/drawing/2014/main" id="{FCF397DC-D9D8-44B3-9320-CF617A8C5F9E}"/>
                </a:ext>
              </a:extLst>
            </p:cNvPr>
            <p:cNvSpPr>
              <a:spLocks noChangeArrowheads="1"/>
            </p:cNvSpPr>
            <p:nvPr/>
          </p:nvSpPr>
          <p:spPr bwMode="auto">
            <a:xfrm rot="2546218">
              <a:off x="1371" y="1578"/>
              <a:ext cx="1184" cy="351"/>
            </a:xfrm>
            <a:prstGeom prst="triangle">
              <a:avLst>
                <a:gd name="adj" fmla="val 50000"/>
              </a:avLst>
            </a:prstGeom>
            <a:solidFill>
              <a:srgbClr val="3366FF"/>
            </a:solidFill>
            <a:ln w="9525">
              <a:solidFill>
                <a:schemeClr val="tx1"/>
              </a:solidFill>
              <a:miter lim="800000"/>
              <a:headEnd/>
              <a:tailEnd/>
            </a:ln>
          </p:spPr>
          <p:txBody>
            <a:bodyPr wrap="none" anchor="ct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sp>
          <p:nvSpPr>
            <p:cNvPr id="18456" name="AutoShape 55">
              <a:extLst>
                <a:ext uri="{FF2B5EF4-FFF2-40B4-BE49-F238E27FC236}">
                  <a16:creationId xmlns="" xmlns:a16="http://schemas.microsoft.com/office/drawing/2014/main" id="{3CED4AE1-4FBA-46EC-9AF8-A90CF6CA5063}"/>
                </a:ext>
              </a:extLst>
            </p:cNvPr>
            <p:cNvSpPr>
              <a:spLocks noChangeArrowheads="1"/>
            </p:cNvSpPr>
            <p:nvPr/>
          </p:nvSpPr>
          <p:spPr bwMode="auto">
            <a:xfrm rot="19053782" flipH="1">
              <a:off x="3143" y="1628"/>
              <a:ext cx="1244" cy="283"/>
            </a:xfrm>
            <a:prstGeom prst="triangle">
              <a:avLst>
                <a:gd name="adj" fmla="val 50000"/>
              </a:avLst>
            </a:prstGeom>
            <a:solidFill>
              <a:srgbClr val="FF66CC"/>
            </a:solidFill>
            <a:ln w="9525">
              <a:solidFill>
                <a:schemeClr val="tx1"/>
              </a:solidFill>
              <a:miter lim="800000"/>
              <a:headEnd/>
              <a:tailEnd/>
            </a:ln>
          </p:spPr>
          <p:txBody>
            <a:bodyPr wrap="none" anchor="ct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a:p>
          </p:txBody>
        </p:sp>
      </p:grpSp>
    </p:spTree>
    <p:extLst>
      <p:ext uri="{BB962C8B-B14F-4D97-AF65-F5344CB8AC3E}">
        <p14:creationId xmlns:p14="http://schemas.microsoft.com/office/powerpoint/2010/main" val="9147930"/>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81613" y="1422782"/>
            <a:ext cx="6793177" cy="5317651"/>
          </a:xfrm>
        </p:spPr>
        <p:txBody>
          <a:bodyPr>
            <a:noAutofit/>
          </a:bodyPr>
          <a:lstStyle/>
          <a:p>
            <a:pPr lvl="0" algn="just"/>
            <a:r>
              <a:rPr lang="tg-Cyrl-TJ" sz="2000" dirty="0">
                <a:solidFill>
                  <a:schemeClr val="tx2"/>
                </a:solidFill>
                <a:latin typeface="Times New Roman Tj" pitchFamily="18" charset="-52"/>
              </a:rPr>
              <a:t>- </a:t>
            </a:r>
            <a:r>
              <a:rPr lang="ru-RU" sz="2000" dirty="0" err="1">
                <a:solidFill>
                  <a:schemeClr val="tx2"/>
                </a:solidFill>
                <a:latin typeface="Times New Roman Tj"/>
                <a:ea typeface="Times New Roman"/>
                <a:cs typeface="Times New Roman"/>
              </a:rPr>
              <a:t>нерўи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пурќуввати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зењнї</a:t>
            </a:r>
            <a:r>
              <a:rPr lang="ru-RU" sz="2000" dirty="0">
                <a:solidFill>
                  <a:schemeClr val="tx2"/>
                </a:solidFill>
                <a:latin typeface="Times New Roman Tj"/>
                <a:ea typeface="Times New Roman"/>
                <a:cs typeface="Times New Roman"/>
              </a:rPr>
              <a:t>;</a:t>
            </a:r>
          </a:p>
          <a:p>
            <a:pPr lvl="0" algn="just"/>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малакаи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хуби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идоракунӣ</a:t>
            </a:r>
            <a:r>
              <a:rPr lang="ru-RU" sz="2000" dirty="0">
                <a:solidFill>
                  <a:schemeClr val="tx2"/>
                </a:solidFill>
                <a:latin typeface="Times New Roman Tj"/>
                <a:ea typeface="Times New Roman"/>
                <a:cs typeface="Times New Roman"/>
              </a:rPr>
              <a:t>; </a:t>
            </a:r>
          </a:p>
          <a:p>
            <a:pPr lvl="0" algn="just"/>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донишњои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асосноки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маркетингї</a:t>
            </a:r>
            <a:r>
              <a:rPr lang="ru-RU" sz="2000" dirty="0">
                <a:solidFill>
                  <a:schemeClr val="tx2"/>
                </a:solidFill>
                <a:latin typeface="Times New Roman Tj"/>
                <a:ea typeface="Times New Roman"/>
                <a:cs typeface="Times New Roman"/>
              </a:rPr>
              <a:t>;</a:t>
            </a:r>
          </a:p>
          <a:p>
            <a:pPr lvl="0" algn="just"/>
            <a:r>
              <a:rPr lang="tg-Cyrl-TJ" sz="2000" dirty="0">
                <a:solidFill>
                  <a:schemeClr val="tx2"/>
                </a:solidFill>
                <a:latin typeface="Times New Roman Tj"/>
                <a:cs typeface="Times New Roman"/>
              </a:rPr>
              <a:t>- қобилияти ташкилотчигӣ;</a:t>
            </a:r>
          </a:p>
          <a:p>
            <a:pPr lvl="0" algn="just">
              <a:lnSpc>
                <a:spcPct val="120000"/>
              </a:lnSpc>
            </a:pPr>
            <a:r>
              <a:rPr lang="tg-Cyrl-TJ" sz="2000" dirty="0">
                <a:solidFill>
                  <a:schemeClr val="tx2"/>
                </a:solidFill>
                <a:latin typeface="Times New Roman Tj"/>
                <a:cs typeface="Times New Roman"/>
              </a:rPr>
              <a:t>- </a:t>
            </a:r>
            <a:r>
              <a:rPr lang="ru-RU" sz="2000" dirty="0" err="1">
                <a:solidFill>
                  <a:schemeClr val="tx2"/>
                </a:solidFill>
                <a:latin typeface="Times New Roman Tj"/>
                <a:cs typeface="Times New Roman"/>
              </a:rPr>
              <a:t>м</a:t>
            </a:r>
            <a:r>
              <a:rPr lang="ru-RU" sz="2000" dirty="0" err="1">
                <a:solidFill>
                  <a:schemeClr val="tx2"/>
                </a:solidFill>
                <a:latin typeface="Times New Roman Tj"/>
                <a:ea typeface="Times New Roman"/>
                <a:cs typeface="Times New Roman"/>
              </a:rPr>
              <a:t>ављудияти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низоми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муайяни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принсипњои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идоракунї</a:t>
            </a:r>
            <a:r>
              <a:rPr lang="ru-RU" sz="2000" dirty="0">
                <a:solidFill>
                  <a:schemeClr val="tx2"/>
                </a:solidFill>
                <a:latin typeface="Times New Roman Tj"/>
                <a:ea typeface="Times New Roman"/>
                <a:cs typeface="Times New Roman"/>
              </a:rPr>
              <a:t>;</a:t>
            </a:r>
          </a:p>
          <a:p>
            <a:pPr indent="0" algn="just">
              <a:lnSpc>
                <a:spcPct val="120000"/>
              </a:lnSpc>
              <a:buClrTx/>
              <a:buSzTx/>
              <a:buNone/>
            </a:pPr>
            <a:r>
              <a:rPr lang="tg-Cyrl-TJ" sz="2000" dirty="0">
                <a:solidFill>
                  <a:schemeClr val="tx2"/>
                </a:solidFill>
                <a:latin typeface="Times New Roman Tj"/>
                <a:cs typeface="Times New Roman"/>
              </a:rPr>
              <a:t>- </a:t>
            </a:r>
            <a:r>
              <a:rPr lang="ru-RU" sz="2000" dirty="0" err="1">
                <a:solidFill>
                  <a:schemeClr val="tx2"/>
                </a:solidFill>
                <a:latin typeface="Times New Roman Tj"/>
                <a:ea typeface="Times New Roman"/>
                <a:cs typeface="Times New Roman"/>
              </a:rPr>
              <a:t>даќиќ</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муайян</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намудани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маќсадњо</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ва</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ѓояњо</a:t>
            </a:r>
            <a:r>
              <a:rPr lang="ru-RU" sz="2000" dirty="0">
                <a:solidFill>
                  <a:schemeClr val="tx2"/>
                </a:solidFill>
                <a:latin typeface="Times New Roman Tj"/>
                <a:ea typeface="Times New Roman"/>
                <a:cs typeface="Times New Roman"/>
              </a:rPr>
              <a:t>, </a:t>
            </a:r>
          </a:p>
          <a:p>
            <a:pPr indent="0" algn="just">
              <a:lnSpc>
                <a:spcPct val="120000"/>
              </a:lnSpc>
              <a:buClrTx/>
              <a:buSzTx/>
              <a:buNone/>
            </a:pP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машварати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босалоњият</a:t>
            </a:r>
            <a:r>
              <a:rPr lang="ru-RU" sz="2000" dirty="0">
                <a:solidFill>
                  <a:schemeClr val="tx2"/>
                </a:solidFill>
                <a:latin typeface="Times New Roman Tj"/>
                <a:ea typeface="Times New Roman"/>
                <a:cs typeface="Times New Roman"/>
              </a:rPr>
              <a:t>, </a:t>
            </a:r>
          </a:p>
          <a:p>
            <a:pPr indent="0" algn="just">
              <a:lnSpc>
                <a:spcPct val="120000"/>
              </a:lnSpc>
              <a:buClrTx/>
              <a:buSzTx/>
              <a:buNone/>
            </a:pP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тартибу</a:t>
            </a:r>
            <a:r>
              <a:rPr lang="ru-RU" sz="2000" dirty="0">
                <a:solidFill>
                  <a:schemeClr val="tx2"/>
                </a:solidFill>
                <a:latin typeface="Times New Roman Tj"/>
                <a:ea typeface="Times New Roman"/>
                <a:cs typeface="Times New Roman"/>
              </a:rPr>
              <a:t> низом, </a:t>
            </a:r>
          </a:p>
          <a:p>
            <a:pPr indent="0" algn="just">
              <a:lnSpc>
                <a:spcPct val="120000"/>
              </a:lnSpc>
              <a:buClrTx/>
              <a:buSzTx/>
              <a:buNone/>
            </a:pP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муносибати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некхоњона</a:t>
            </a:r>
            <a:r>
              <a:rPr lang="ru-RU" sz="2000" dirty="0">
                <a:solidFill>
                  <a:schemeClr val="tx2"/>
                </a:solidFill>
                <a:latin typeface="Times New Roman Tj"/>
                <a:ea typeface="Times New Roman"/>
                <a:cs typeface="Times New Roman"/>
              </a:rPr>
              <a:t> ба </a:t>
            </a:r>
            <a:r>
              <a:rPr lang="ru-RU" sz="2000" dirty="0" err="1">
                <a:solidFill>
                  <a:schemeClr val="tx2"/>
                </a:solidFill>
                <a:latin typeface="Times New Roman Tj"/>
                <a:ea typeface="Times New Roman"/>
                <a:cs typeface="Times New Roman"/>
              </a:rPr>
              <a:t>зердастон</a:t>
            </a:r>
            <a:r>
              <a:rPr lang="ru-RU" sz="2000" dirty="0">
                <a:solidFill>
                  <a:schemeClr val="tx2"/>
                </a:solidFill>
                <a:latin typeface="Times New Roman Tj"/>
                <a:ea typeface="Times New Roman"/>
                <a:cs typeface="Times New Roman"/>
              </a:rPr>
              <a:t>, </a:t>
            </a:r>
          </a:p>
          <a:p>
            <a:pPr indent="0" algn="just">
              <a:lnSpc>
                <a:spcPct val="120000"/>
              </a:lnSpc>
              <a:buClrTx/>
              <a:buSzTx/>
              <a:buNone/>
            </a:pP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бањисобгирии</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фаврї</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даќиќ</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боэътимод</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пурра</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ва</a:t>
            </a:r>
            <a:r>
              <a:rPr lang="ru-RU" sz="2000" dirty="0">
                <a:solidFill>
                  <a:schemeClr val="tx2"/>
                </a:solidFill>
                <a:latin typeface="Times New Roman Tj"/>
                <a:ea typeface="Times New Roman"/>
                <a:cs typeface="Times New Roman"/>
              </a:rPr>
              <a:t> </a:t>
            </a:r>
            <a:r>
              <a:rPr lang="ru-RU" sz="2000" dirty="0" err="1">
                <a:solidFill>
                  <a:schemeClr val="tx2"/>
                </a:solidFill>
                <a:latin typeface="Times New Roman Tj"/>
                <a:ea typeface="Times New Roman"/>
                <a:cs typeface="Times New Roman"/>
              </a:rPr>
              <a:t>доимї</a:t>
            </a:r>
            <a:r>
              <a:rPr lang="ru-RU" sz="2000" dirty="0">
                <a:solidFill>
                  <a:schemeClr val="tx2"/>
                </a:solidFill>
                <a:latin typeface="Times New Roman Tj"/>
                <a:ea typeface="Times New Roman"/>
                <a:cs typeface="Times New Roman"/>
              </a:rPr>
              <a:t> </a:t>
            </a:r>
            <a:endParaRPr lang="ru-RU" sz="2000" dirty="0">
              <a:solidFill>
                <a:schemeClr val="tx2"/>
              </a:solidFill>
              <a:latin typeface="Times New Roman Tj" pitchFamily="18" charset="-52"/>
            </a:endParaRPr>
          </a:p>
        </p:txBody>
      </p:sp>
      <p:sp>
        <p:nvSpPr>
          <p:cNvPr id="2" name="Заголовок 1"/>
          <p:cNvSpPr>
            <a:spLocks noGrp="1"/>
          </p:cNvSpPr>
          <p:nvPr>
            <p:ph type="title"/>
          </p:nvPr>
        </p:nvSpPr>
        <p:spPr>
          <a:xfrm>
            <a:off x="781837" y="435428"/>
            <a:ext cx="8596668" cy="1320800"/>
          </a:xfrm>
        </p:spPr>
        <p:txBody>
          <a:bodyPr>
            <a:normAutofit/>
          </a:bodyPr>
          <a:lstStyle/>
          <a:p>
            <a:r>
              <a:rPr lang="tg-Cyrl-TJ" dirty="0" smtClean="0">
                <a:latin typeface="Times New Roman Tj" pitchFamily="18" charset="-52"/>
              </a:rPr>
              <a:t>Барои идоракунии самаранок чи лозим аст?</a:t>
            </a:r>
            <a:endParaRPr lang="ru-RU" dirty="0">
              <a:latin typeface="Times New Roman Tj" pitchFamily="18" charset="-52"/>
            </a:endParaRPr>
          </a:p>
        </p:txBody>
      </p:sp>
      <p:pic>
        <p:nvPicPr>
          <p:cNvPr id="8198" name="Picture 6" descr="Women leadership Images, Stock Photos &amp; Vectors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2103742"/>
            <a:ext cx="208823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48,556 Women Leaders Illustrations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4791" y="874509"/>
            <a:ext cx="2232248" cy="3960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441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556843869"/>
              </p:ext>
            </p:extLst>
          </p:nvPr>
        </p:nvGraphicFramePr>
        <p:xfrm>
          <a:off x="692727" y="1468583"/>
          <a:ext cx="10404763" cy="4230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Заголовок 2"/>
          <p:cNvSpPr>
            <a:spLocks noGrp="1"/>
          </p:cNvSpPr>
          <p:nvPr>
            <p:ph type="title"/>
          </p:nvPr>
        </p:nvSpPr>
        <p:spPr>
          <a:xfrm>
            <a:off x="677334" y="609600"/>
            <a:ext cx="10849648" cy="803564"/>
          </a:xfrm>
        </p:spPr>
        <p:txBody>
          <a:bodyPr>
            <a:normAutofit/>
          </a:bodyPr>
          <a:lstStyle/>
          <a:p>
            <a:r>
              <a:rPr lang="tg-Cyrl-TJ" dirty="0">
                <a:solidFill>
                  <a:srgbClr val="FF0000"/>
                </a:solidFill>
                <a:latin typeface="Times New Roman Tj" pitchFamily="18" charset="-52"/>
              </a:rPr>
              <a:t>МУВАФАҚҚИЯТИ </a:t>
            </a:r>
            <a:r>
              <a:rPr lang="tg-Cyrl-TJ" dirty="0" smtClean="0">
                <a:solidFill>
                  <a:srgbClr val="FF0000"/>
                </a:solidFill>
                <a:latin typeface="Times New Roman Tj" pitchFamily="18" charset="-52"/>
              </a:rPr>
              <a:t>ИДОРАКУНӢ ДАР </a:t>
            </a:r>
            <a:r>
              <a:rPr lang="tg-Cyrl-TJ" dirty="0">
                <a:solidFill>
                  <a:srgbClr val="FF0000"/>
                </a:solidFill>
                <a:latin typeface="Times New Roman Tj" pitchFamily="18" charset="-52"/>
              </a:rPr>
              <a:t>ЧИСТ?</a:t>
            </a:r>
            <a:endParaRPr lang="ru-RU" dirty="0">
              <a:solidFill>
                <a:srgbClr val="FF0000"/>
              </a:solidFill>
            </a:endParaRPr>
          </a:p>
        </p:txBody>
      </p:sp>
    </p:spTree>
    <p:extLst>
      <p:ext uri="{BB962C8B-B14F-4D97-AF65-F5344CB8AC3E}">
        <p14:creationId xmlns:p14="http://schemas.microsoft.com/office/powerpoint/2010/main" val="287066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87170" y="1329316"/>
            <a:ext cx="10648865" cy="3880773"/>
          </a:xfrm>
        </p:spPr>
        <p:txBody>
          <a:bodyPr>
            <a:normAutofit/>
          </a:bodyPr>
          <a:lstStyle/>
          <a:p>
            <a:pPr>
              <a:lnSpc>
                <a:spcPct val="150000"/>
              </a:lnSpc>
            </a:pPr>
            <a:r>
              <a:rPr lang="en-US" sz="2400" i="1" dirty="0" smtClean="0">
                <a:solidFill>
                  <a:schemeClr val="tx1"/>
                </a:solidFill>
                <a:latin typeface="Times New Roman Tj"/>
                <a:ea typeface="Calibri"/>
                <a:cs typeface="Helvetica"/>
              </a:rPr>
              <a:t>- </a:t>
            </a:r>
            <a:r>
              <a:rPr lang="ru-RU" sz="2400" dirty="0" err="1" smtClean="0">
                <a:solidFill>
                  <a:schemeClr val="tx1"/>
                </a:solidFill>
                <a:latin typeface="Times New Roman Tj"/>
                <a:ea typeface="Calibri"/>
                <a:cs typeface="Helvetica"/>
              </a:rPr>
              <a:t>Ќонунияти</a:t>
            </a:r>
            <a:r>
              <a:rPr lang="ru-RU" sz="2400" dirty="0" smtClean="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якум</a:t>
            </a:r>
            <a:r>
              <a:rPr lang="ru-RU" sz="2400" dirty="0">
                <a:solidFill>
                  <a:schemeClr val="tx1"/>
                </a:solidFill>
                <a:latin typeface="Times New Roman Tj"/>
                <a:ea typeface="Calibri"/>
                <a:cs typeface="Helvetica"/>
              </a:rPr>
              <a:t> - </a:t>
            </a:r>
            <a:r>
              <a:rPr lang="ru-RU" sz="2400" dirty="0" err="1">
                <a:solidFill>
                  <a:schemeClr val="tx1"/>
                </a:solidFill>
                <a:latin typeface="Times New Roman Tj"/>
                <a:ea typeface="Calibri"/>
                <a:cs typeface="Helvetica"/>
              </a:rPr>
              <a:t>таъмини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таносуби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муносибатњои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иљтимої</a:t>
            </a:r>
            <a:r>
              <a:rPr lang="ru-RU" sz="2400" dirty="0">
                <a:solidFill>
                  <a:schemeClr val="tx1"/>
                </a:solidFill>
                <a:latin typeface="Times New Roman Tj"/>
                <a:ea typeface="Calibri"/>
                <a:cs typeface="Helvetica"/>
              </a:rPr>
              <a:t> дар </a:t>
            </a:r>
            <a:r>
              <a:rPr lang="ru-RU" sz="2400" dirty="0" err="1">
                <a:solidFill>
                  <a:schemeClr val="tx1"/>
                </a:solidFill>
                <a:latin typeface="Times New Roman Tj"/>
                <a:ea typeface="Calibri"/>
                <a:cs typeface="Helvetica"/>
              </a:rPr>
              <a:t>масъалаи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њокимият</a:t>
            </a:r>
            <a:r>
              <a:rPr lang="ru-RU" sz="2400" dirty="0">
                <a:solidFill>
                  <a:schemeClr val="tx1"/>
                </a:solidFill>
                <a:latin typeface="Times New Roman Tj"/>
                <a:ea typeface="Calibri"/>
                <a:cs typeface="Helvetica"/>
              </a:rPr>
              <a:t> </a:t>
            </a:r>
            <a:r>
              <a:rPr lang="ru-RU" sz="2400" dirty="0" err="1" smtClean="0">
                <a:solidFill>
                  <a:schemeClr val="tx1"/>
                </a:solidFill>
                <a:latin typeface="Times New Roman Tj"/>
                <a:ea typeface="Calibri"/>
                <a:cs typeface="Helvetica"/>
              </a:rPr>
              <a:t>ва</a:t>
            </a:r>
            <a:r>
              <a:rPr lang="ru-RU" sz="2400" dirty="0" smtClean="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иштирок</a:t>
            </a:r>
            <a:r>
              <a:rPr lang="ru-RU" sz="2400" dirty="0">
                <a:solidFill>
                  <a:schemeClr val="tx1"/>
                </a:solidFill>
                <a:latin typeface="Times New Roman Tj"/>
                <a:ea typeface="Calibri"/>
                <a:cs typeface="Helvetica"/>
              </a:rPr>
              <a:t> дар </a:t>
            </a:r>
            <a:r>
              <a:rPr lang="ru-RU" sz="2400" dirty="0" err="1">
                <a:solidFill>
                  <a:schemeClr val="tx1"/>
                </a:solidFill>
                <a:latin typeface="Times New Roman Tj"/>
                <a:ea typeface="Calibri"/>
                <a:cs typeface="Helvetica"/>
              </a:rPr>
              <a:t>раванди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идоракунии</a:t>
            </a:r>
            <a:r>
              <a:rPr lang="ru-RU" sz="2400" dirty="0">
                <a:solidFill>
                  <a:schemeClr val="tx1"/>
                </a:solidFill>
                <a:latin typeface="Times New Roman Tj"/>
                <a:ea typeface="Calibri"/>
                <a:cs typeface="Helvetica"/>
              </a:rPr>
              <a:t> он </a:t>
            </a:r>
            <a:r>
              <a:rPr lang="ru-RU" sz="2400" dirty="0" smtClean="0">
                <a:solidFill>
                  <a:schemeClr val="tx1"/>
                </a:solidFill>
                <a:latin typeface="Times New Roman Tj"/>
                <a:ea typeface="Calibri"/>
                <a:cs typeface="Helvetica"/>
              </a:rPr>
              <a:t>; </a:t>
            </a:r>
            <a:endParaRPr lang="en-US" sz="2400" dirty="0" smtClean="0">
              <a:solidFill>
                <a:schemeClr val="tx1"/>
              </a:solidFill>
              <a:latin typeface="Times New Roman Tj"/>
              <a:ea typeface="Calibri"/>
              <a:cs typeface="Helvetica"/>
            </a:endParaRPr>
          </a:p>
          <a:p>
            <a:pPr>
              <a:lnSpc>
                <a:spcPct val="150000"/>
              </a:lnSpc>
            </a:pPr>
            <a:r>
              <a:rPr lang="en-US" sz="2400" dirty="0" smtClean="0">
                <a:solidFill>
                  <a:schemeClr val="tx1"/>
                </a:solidFill>
                <a:latin typeface="Times New Roman Tj"/>
                <a:ea typeface="Calibri"/>
                <a:cs typeface="Helvetica"/>
              </a:rPr>
              <a:t>- </a:t>
            </a:r>
            <a:r>
              <a:rPr lang="ru-RU" sz="2400" dirty="0" err="1" smtClean="0">
                <a:solidFill>
                  <a:schemeClr val="tx1"/>
                </a:solidFill>
                <a:latin typeface="Times New Roman Tj"/>
                <a:ea typeface="Calibri"/>
                <a:cs typeface="Helvetica"/>
              </a:rPr>
              <a:t>Ќонунияти</a:t>
            </a:r>
            <a:r>
              <a:rPr lang="ru-RU" sz="2400" dirty="0" smtClean="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дуюм</a:t>
            </a:r>
            <a:r>
              <a:rPr lang="ru-RU" sz="2400" dirty="0">
                <a:solidFill>
                  <a:schemeClr val="tx1"/>
                </a:solidFill>
                <a:latin typeface="Times New Roman Tj"/>
                <a:ea typeface="Calibri"/>
                <a:cs typeface="Helvetica"/>
              </a:rPr>
              <a:t> - </a:t>
            </a:r>
            <a:r>
              <a:rPr lang="ru-RU" sz="2400" dirty="0" err="1">
                <a:solidFill>
                  <a:schemeClr val="tx1"/>
                </a:solidFill>
                <a:latin typeface="Times New Roman Tj"/>
                <a:ea typeface="Calibri"/>
                <a:cs typeface="Helvetica"/>
              </a:rPr>
              <a:t>таъмини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хамгироии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муносибатњои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дохилисистемавї</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ва</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байнисистемавї</a:t>
            </a:r>
            <a:r>
              <a:rPr lang="ru-RU" sz="2400" dirty="0">
                <a:solidFill>
                  <a:schemeClr val="tx1"/>
                </a:solidFill>
                <a:latin typeface="Times New Roman Tj"/>
                <a:ea typeface="Calibri"/>
                <a:cs typeface="Helvetica"/>
              </a:rPr>
              <a:t> </a:t>
            </a:r>
            <a:endParaRPr lang="ru-RU" sz="2400" dirty="0" smtClean="0">
              <a:solidFill>
                <a:schemeClr val="tx1"/>
              </a:solidFill>
              <a:latin typeface="Times New Roman Tj"/>
              <a:ea typeface="Calibri"/>
              <a:cs typeface="Helvetica"/>
            </a:endParaRPr>
          </a:p>
          <a:p>
            <a:pPr>
              <a:lnSpc>
                <a:spcPct val="150000"/>
              </a:lnSpc>
            </a:pPr>
            <a:r>
              <a:rPr lang="en-US" sz="2400" dirty="0" smtClean="0">
                <a:solidFill>
                  <a:schemeClr val="tx1"/>
                </a:solidFill>
                <a:latin typeface="Times New Roman Tj"/>
                <a:ea typeface="Calibri"/>
                <a:cs typeface="Helvetica"/>
              </a:rPr>
              <a:t>- </a:t>
            </a:r>
            <a:r>
              <a:rPr lang="ru-RU" sz="2400" dirty="0" err="1" smtClean="0">
                <a:solidFill>
                  <a:schemeClr val="tx1"/>
                </a:solidFill>
                <a:latin typeface="Times New Roman Tj"/>
                <a:ea typeface="Calibri"/>
                <a:cs typeface="Helvetica"/>
              </a:rPr>
              <a:t>Ќонунияти</a:t>
            </a:r>
            <a:r>
              <a:rPr lang="ru-RU" sz="2400" dirty="0" smtClean="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сеюм</a:t>
            </a:r>
            <a:r>
              <a:rPr lang="ru-RU" sz="2400" dirty="0">
                <a:solidFill>
                  <a:schemeClr val="tx1"/>
                </a:solidFill>
                <a:latin typeface="Times New Roman Tj"/>
                <a:ea typeface="Calibri"/>
                <a:cs typeface="Helvetica"/>
              </a:rPr>
              <a:t> -  </a:t>
            </a:r>
            <a:r>
              <a:rPr lang="ru-RU" sz="2400" dirty="0" err="1">
                <a:solidFill>
                  <a:schemeClr val="tx1"/>
                </a:solidFill>
                <a:latin typeface="Times New Roman Tj"/>
                <a:ea typeface="Calibri"/>
                <a:cs typeface="Helvetica"/>
              </a:rPr>
              <a:t>тањкими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заминаи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мафкуравии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вањдати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миллї</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тавассути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ташаккули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идеологияи</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сулњ</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мањсуб</a:t>
            </a:r>
            <a:r>
              <a:rPr lang="ru-RU" sz="2400" dirty="0">
                <a:solidFill>
                  <a:schemeClr val="tx1"/>
                </a:solidFill>
                <a:latin typeface="Times New Roman Tj"/>
                <a:ea typeface="Calibri"/>
                <a:cs typeface="Helvetica"/>
              </a:rPr>
              <a:t> </a:t>
            </a:r>
            <a:r>
              <a:rPr lang="ru-RU" sz="2400" dirty="0" err="1">
                <a:solidFill>
                  <a:schemeClr val="tx1"/>
                </a:solidFill>
                <a:latin typeface="Times New Roman Tj"/>
                <a:ea typeface="Calibri"/>
                <a:cs typeface="Helvetica"/>
              </a:rPr>
              <a:t>меёбад</a:t>
            </a:r>
            <a:r>
              <a:rPr lang="ru-RU" sz="2400" dirty="0">
                <a:solidFill>
                  <a:schemeClr val="tx1"/>
                </a:solidFill>
                <a:latin typeface="Times New Roman Tj"/>
                <a:ea typeface="Calibri"/>
                <a:cs typeface="Helvetica"/>
              </a:rPr>
              <a:t>.</a:t>
            </a:r>
            <a:r>
              <a:rPr lang="ru-RU" sz="2400" dirty="0">
                <a:solidFill>
                  <a:schemeClr val="tx1"/>
                </a:solidFill>
                <a:latin typeface="Calibri"/>
                <a:ea typeface="Calibri"/>
                <a:cs typeface="Times New Roman"/>
              </a:rPr>
              <a:t> </a:t>
            </a:r>
          </a:p>
          <a:p>
            <a:pPr>
              <a:lnSpc>
                <a:spcPct val="150000"/>
              </a:lnSpc>
            </a:pPr>
            <a:endParaRPr lang="ru-RU" sz="2400" dirty="0">
              <a:solidFill>
                <a:schemeClr val="tx1"/>
              </a:solidFill>
            </a:endParaRPr>
          </a:p>
        </p:txBody>
      </p:sp>
      <p:sp>
        <p:nvSpPr>
          <p:cNvPr id="4" name="Прямоугольник 3"/>
          <p:cNvSpPr/>
          <p:nvPr/>
        </p:nvSpPr>
        <p:spPr>
          <a:xfrm>
            <a:off x="587171" y="608939"/>
            <a:ext cx="10274794" cy="461665"/>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tg-Cyrl-TJ" sz="2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Taj" pitchFamily="18" charset="0"/>
              </a:rPr>
              <a:t>ҚОНУНИЯТҲОИ АСОСӢ ДАР РОХИ РАСИДАН БА МУВАФФАҚИЯТ </a:t>
            </a:r>
            <a:endParaRPr lang="ru-RU" sz="2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353491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35771" y="1578698"/>
            <a:ext cx="8951574" cy="4725120"/>
          </a:xfrm>
        </p:spPr>
        <p:txBody>
          <a:bodyPr>
            <a:noAutofit/>
          </a:bodyPr>
          <a:lstStyle/>
          <a:p>
            <a:pPr algn="just"/>
            <a:r>
              <a:rPr lang="ru-RU" sz="3200" dirty="0" err="1">
                <a:solidFill>
                  <a:schemeClr val="tx2"/>
                </a:solidFill>
                <a:latin typeface="Times New Roman Tj"/>
                <a:ea typeface="Times New Roman"/>
                <a:cs typeface="Times New Roman"/>
              </a:rPr>
              <a:t>принсипи</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таъминоти</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њуќуќии</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фаъолиятњо</a:t>
            </a:r>
            <a:r>
              <a:rPr lang="ru-RU" sz="3200" dirty="0">
                <a:solidFill>
                  <a:schemeClr val="tx2"/>
                </a:solidFill>
                <a:latin typeface="Times New Roman Tj"/>
                <a:ea typeface="Times New Roman"/>
                <a:cs typeface="Times New Roman"/>
              </a:rPr>
              <a:t> </a:t>
            </a:r>
            <a:r>
              <a:rPr lang="ru-RU" sz="3200" dirty="0" smtClean="0">
                <a:solidFill>
                  <a:schemeClr val="tx2"/>
                </a:solidFill>
                <a:latin typeface="Times New Roman Tj"/>
                <a:ea typeface="Times New Roman"/>
                <a:cs typeface="Times New Roman"/>
              </a:rPr>
              <a:t>;</a:t>
            </a:r>
          </a:p>
          <a:p>
            <a:pPr algn="just"/>
            <a:r>
              <a:rPr lang="ru-RU" sz="3200" dirty="0" smtClean="0">
                <a:solidFill>
                  <a:schemeClr val="tx2"/>
                </a:solidFill>
                <a:latin typeface="Times New Roman"/>
                <a:ea typeface="Times New Roman"/>
              </a:rPr>
              <a:t> </a:t>
            </a:r>
            <a:r>
              <a:rPr lang="ru-RU" sz="3200" dirty="0" err="1">
                <a:solidFill>
                  <a:schemeClr val="tx2"/>
                </a:solidFill>
                <a:latin typeface="Times New Roman"/>
                <a:ea typeface="Times New Roman"/>
              </a:rPr>
              <a:t>принсипи</a:t>
            </a:r>
            <a:r>
              <a:rPr lang="ru-RU" sz="3200" dirty="0">
                <a:solidFill>
                  <a:schemeClr val="tx2"/>
                </a:solidFill>
                <a:latin typeface="Times New Roman"/>
                <a:ea typeface="Times New Roman"/>
              </a:rPr>
              <a:t> </a:t>
            </a:r>
            <a:r>
              <a:rPr lang="ru-RU" sz="3200" dirty="0" err="1">
                <a:solidFill>
                  <a:schemeClr val="tx2"/>
                </a:solidFill>
                <a:latin typeface="Times New Roman"/>
                <a:ea typeface="Times New Roman"/>
              </a:rPr>
              <a:t>интихоб</a:t>
            </a:r>
            <a:r>
              <a:rPr lang="ru-RU" sz="3200" dirty="0">
                <a:solidFill>
                  <a:schemeClr val="tx2"/>
                </a:solidFill>
                <a:latin typeface="Times New Roman"/>
                <a:ea typeface="Times New Roman"/>
              </a:rPr>
              <a:t> </a:t>
            </a:r>
            <a:r>
              <a:rPr lang="ru-RU" sz="3200" dirty="0" err="1">
                <a:solidFill>
                  <a:schemeClr val="tx2"/>
                </a:solidFill>
                <a:latin typeface="Times New Roman"/>
                <a:ea typeface="Times New Roman"/>
              </a:rPr>
              <a:t>ва</a:t>
            </a:r>
            <a:r>
              <a:rPr lang="ru-RU" sz="3200" dirty="0">
                <a:solidFill>
                  <a:schemeClr val="tx2"/>
                </a:solidFill>
                <a:latin typeface="Times New Roman"/>
                <a:ea typeface="Times New Roman"/>
              </a:rPr>
              <a:t> </a:t>
            </a:r>
            <a:r>
              <a:rPr lang="ru-RU" sz="3200" dirty="0" err="1">
                <a:solidFill>
                  <a:schemeClr val="tx2"/>
                </a:solidFill>
                <a:latin typeface="Times New Roman Tj"/>
                <a:ea typeface="Times New Roman"/>
                <a:cs typeface="Times New Roman"/>
              </a:rPr>
              <a:t>љ</a:t>
            </a:r>
            <a:r>
              <a:rPr lang="ru-RU" sz="3200" dirty="0" err="1">
                <a:solidFill>
                  <a:schemeClr val="tx2"/>
                </a:solidFill>
                <a:latin typeface="Times New Roman"/>
                <a:ea typeface="Times New Roman"/>
              </a:rPr>
              <a:t>оба</a:t>
            </a:r>
            <a:r>
              <a:rPr lang="ru-RU" sz="3200" dirty="0" err="1">
                <a:solidFill>
                  <a:schemeClr val="tx2"/>
                </a:solidFill>
                <a:latin typeface="Times New Roman Tj"/>
                <a:ea typeface="Times New Roman"/>
                <a:cs typeface="Times New Roman"/>
              </a:rPr>
              <a:t>љ</a:t>
            </a:r>
            <a:r>
              <a:rPr lang="ru-RU" sz="3200" dirty="0" err="1">
                <a:solidFill>
                  <a:schemeClr val="tx2"/>
                </a:solidFill>
                <a:latin typeface="Times New Roman"/>
                <a:ea typeface="Times New Roman"/>
              </a:rPr>
              <a:t>огузории</a:t>
            </a:r>
            <a:r>
              <a:rPr lang="ru-RU" sz="3200" dirty="0">
                <a:solidFill>
                  <a:schemeClr val="tx2"/>
                </a:solidFill>
                <a:latin typeface="Times New Roman"/>
                <a:ea typeface="Times New Roman"/>
              </a:rPr>
              <a:t> </a:t>
            </a:r>
            <a:r>
              <a:rPr lang="ru-RU" sz="3200" dirty="0" err="1">
                <a:solidFill>
                  <a:schemeClr val="tx2"/>
                </a:solidFill>
                <a:latin typeface="Times New Roman"/>
                <a:ea typeface="Times New Roman"/>
              </a:rPr>
              <a:t>дурусти</a:t>
            </a:r>
            <a:r>
              <a:rPr lang="ru-RU" sz="3200" dirty="0">
                <a:solidFill>
                  <a:schemeClr val="tx2"/>
                </a:solidFill>
                <a:latin typeface="Times New Roman"/>
                <a:ea typeface="Times New Roman"/>
              </a:rPr>
              <a:t> </a:t>
            </a:r>
            <a:r>
              <a:rPr lang="ru-RU" sz="3200" dirty="0" err="1">
                <a:solidFill>
                  <a:schemeClr val="tx2"/>
                </a:solidFill>
                <a:latin typeface="Times New Roman"/>
                <a:ea typeface="Times New Roman"/>
              </a:rPr>
              <a:t>аъзои</a:t>
            </a:r>
            <a:r>
              <a:rPr lang="ru-RU" sz="3200" dirty="0">
                <a:solidFill>
                  <a:schemeClr val="tx2"/>
                </a:solidFill>
                <a:latin typeface="Times New Roman"/>
                <a:ea typeface="Times New Roman"/>
              </a:rPr>
              <a:t> </a:t>
            </a:r>
            <a:r>
              <a:rPr lang="ru-RU" sz="3200" dirty="0" err="1" smtClean="0">
                <a:solidFill>
                  <a:schemeClr val="tx2"/>
                </a:solidFill>
                <a:latin typeface="Times New Roman"/>
                <a:ea typeface="Times New Roman"/>
              </a:rPr>
              <a:t>Хукумат</a:t>
            </a:r>
            <a:r>
              <a:rPr lang="ru-RU" sz="3200" dirty="0" smtClean="0">
                <a:solidFill>
                  <a:schemeClr val="tx2"/>
                </a:solidFill>
                <a:latin typeface="Times New Roman"/>
                <a:ea typeface="Times New Roman"/>
              </a:rPr>
              <a:t>;</a:t>
            </a:r>
            <a:endParaRPr lang="ru-RU" sz="3200" dirty="0" smtClean="0">
              <a:solidFill>
                <a:schemeClr val="tx2"/>
              </a:solidFill>
              <a:latin typeface="Times New Roman"/>
              <a:ea typeface="Times New Roman"/>
            </a:endParaRPr>
          </a:p>
          <a:p>
            <a:pPr algn="just"/>
            <a:r>
              <a:rPr lang="tg-Cyrl-TJ" sz="3200" dirty="0">
                <a:solidFill>
                  <a:schemeClr val="tx2"/>
                </a:solidFill>
                <a:latin typeface="Times New Roman Tj"/>
                <a:ea typeface="Times New Roman"/>
                <a:cs typeface="Times New Roman"/>
              </a:rPr>
              <a:t>принсипи </a:t>
            </a:r>
            <a:r>
              <a:rPr lang="tg-Cyrl-TJ" sz="3200" dirty="0" smtClean="0">
                <a:solidFill>
                  <a:schemeClr val="tx2"/>
                </a:solidFill>
                <a:latin typeface="Times New Roman Tj"/>
                <a:ea typeface="Times New Roman"/>
                <a:cs typeface="Times New Roman"/>
              </a:rPr>
              <a:t>маќсаднокӣ (асосӣ ва ҳошиявӣ);</a:t>
            </a:r>
          </a:p>
          <a:p>
            <a:pPr algn="just"/>
            <a:r>
              <a:rPr lang="ru-RU" sz="3200" dirty="0" err="1">
                <a:solidFill>
                  <a:schemeClr val="tx2"/>
                </a:solidFill>
                <a:latin typeface="Times New Roman Tj"/>
                <a:ea typeface="Times New Roman"/>
                <a:cs typeface="Times New Roman"/>
              </a:rPr>
              <a:t>майл</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ва</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иродаи</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ќавї</a:t>
            </a:r>
            <a:r>
              <a:rPr lang="ru-RU" sz="3200" dirty="0">
                <a:solidFill>
                  <a:schemeClr val="tx2"/>
                </a:solidFill>
                <a:latin typeface="Times New Roman Tj"/>
                <a:ea typeface="Times New Roman"/>
                <a:cs typeface="Times New Roman"/>
              </a:rPr>
              <a:t> ба </a:t>
            </a:r>
            <a:r>
              <a:rPr lang="ru-RU" sz="3200" dirty="0" err="1">
                <a:solidFill>
                  <a:schemeClr val="tx2"/>
                </a:solidFill>
                <a:latin typeface="Times New Roman Tj"/>
                <a:ea typeface="Times New Roman"/>
                <a:cs typeface="Times New Roman"/>
              </a:rPr>
              <a:t>ташкил</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ва</a:t>
            </a:r>
            <a:r>
              <a:rPr lang="ru-RU" sz="3200" dirty="0">
                <a:solidFill>
                  <a:schemeClr val="tx2"/>
                </a:solidFill>
                <a:latin typeface="Times New Roman Tj"/>
                <a:ea typeface="Times New Roman"/>
                <a:cs typeface="Times New Roman"/>
              </a:rPr>
              <a:t> </a:t>
            </a:r>
            <a:r>
              <a:rPr lang="ru-RU" sz="3200" dirty="0" err="1">
                <a:solidFill>
                  <a:schemeClr val="tx2"/>
                </a:solidFill>
                <a:latin typeface="Times New Roman Tj"/>
                <a:ea typeface="Times New Roman"/>
                <a:cs typeface="Times New Roman"/>
              </a:rPr>
              <a:t>гузаронидани</a:t>
            </a:r>
            <a:r>
              <a:rPr lang="ru-RU" sz="3200" dirty="0">
                <a:solidFill>
                  <a:schemeClr val="tx2"/>
                </a:solidFill>
                <a:latin typeface="Times New Roman Tj"/>
                <a:ea typeface="Times New Roman"/>
                <a:cs typeface="Times New Roman"/>
              </a:rPr>
              <a:t>  </a:t>
            </a:r>
            <a:r>
              <a:rPr lang="ru-RU" sz="3200" dirty="0" err="1" smtClean="0">
                <a:solidFill>
                  <a:schemeClr val="tx2"/>
                </a:solidFill>
                <a:latin typeface="Times New Roman Tj"/>
                <a:ea typeface="Times New Roman"/>
                <a:cs typeface="Times New Roman"/>
              </a:rPr>
              <a:t>ислоњот</a:t>
            </a:r>
            <a:r>
              <a:rPr lang="ru-RU" sz="3200" dirty="0" smtClean="0">
                <a:solidFill>
                  <a:schemeClr val="tx2"/>
                </a:solidFill>
                <a:latin typeface="Times New Roman Tj"/>
                <a:ea typeface="Times New Roman"/>
                <a:cs typeface="Times New Roman"/>
              </a:rPr>
              <a:t> (</a:t>
            </a:r>
            <a:r>
              <a:rPr lang="ru-RU" sz="3200" dirty="0" err="1" smtClean="0">
                <a:solidFill>
                  <a:schemeClr val="tx2"/>
                </a:solidFill>
                <a:latin typeface="Times New Roman Tj"/>
                <a:ea typeface="Times New Roman"/>
                <a:cs typeface="Times New Roman"/>
              </a:rPr>
              <a:t>ислоҳотчигӣ</a:t>
            </a:r>
            <a:r>
              <a:rPr lang="ru-RU" sz="3200" dirty="0" smtClean="0">
                <a:solidFill>
                  <a:schemeClr val="tx2"/>
                </a:solidFill>
                <a:latin typeface="Times New Roman Tj"/>
                <a:ea typeface="Times New Roman"/>
                <a:cs typeface="Times New Roman"/>
              </a:rPr>
              <a:t>);</a:t>
            </a:r>
          </a:p>
          <a:p>
            <a:pPr algn="just"/>
            <a:r>
              <a:rPr lang="tg-Cyrl-TJ" sz="3200" dirty="0">
                <a:solidFill>
                  <a:schemeClr val="tx2"/>
                </a:solidFill>
                <a:latin typeface="Times New Roman Tj"/>
                <a:cs typeface="Times New Roman"/>
              </a:rPr>
              <a:t>с</a:t>
            </a:r>
            <a:r>
              <a:rPr lang="tg-Cyrl-TJ" sz="3200" dirty="0" smtClean="0">
                <a:solidFill>
                  <a:schemeClr val="tx2"/>
                </a:solidFill>
                <a:latin typeface="Times New Roman Tj"/>
                <a:cs typeface="Times New Roman"/>
              </a:rPr>
              <a:t>озиш ва таҳаммулпазирӣ.</a:t>
            </a:r>
            <a:endParaRPr lang="ru-RU" sz="3200" dirty="0">
              <a:solidFill>
                <a:schemeClr val="tx2"/>
              </a:solidFill>
            </a:endParaRPr>
          </a:p>
        </p:txBody>
      </p:sp>
      <p:sp>
        <p:nvSpPr>
          <p:cNvPr id="3" name="Заголовок 2"/>
          <p:cNvSpPr>
            <a:spLocks noGrp="1"/>
          </p:cNvSpPr>
          <p:nvPr>
            <p:ph type="title"/>
          </p:nvPr>
        </p:nvSpPr>
        <p:spPr>
          <a:xfrm>
            <a:off x="677333" y="609600"/>
            <a:ext cx="9824411" cy="1122218"/>
          </a:xfrm>
        </p:spPr>
        <p:txBody>
          <a:bodyPr>
            <a:normAutofit/>
          </a:bodyPr>
          <a:lstStyle/>
          <a:p>
            <a:pPr algn="ctr"/>
            <a:r>
              <a:rPr lang="tg-Cyrl-TJ" sz="2800" b="1" dirty="0" smtClean="0">
                <a:solidFill>
                  <a:schemeClr val="tx2"/>
                </a:solidFill>
                <a:latin typeface="Times New Roman TAJ" pitchFamily="18" charset="0"/>
              </a:rPr>
              <a:t>ПРИНСИПҲОИ ТАЪМИНИ ИДОРАКУНИИ САМАРАНОК ДАР ТАҶРИБАИ ПЕШВОИ МИЛЛАТ</a:t>
            </a:r>
            <a:endParaRPr lang="ru-RU" sz="2800" b="1" dirty="0">
              <a:solidFill>
                <a:schemeClr val="tx2"/>
              </a:solidFill>
              <a:latin typeface="Times New Roman TAJ" pitchFamily="18" charset="0"/>
            </a:endParaRPr>
          </a:p>
        </p:txBody>
      </p:sp>
    </p:spTree>
    <p:extLst>
      <p:ext uri="{BB962C8B-B14F-4D97-AF65-F5344CB8AC3E}">
        <p14:creationId xmlns:p14="http://schemas.microsoft.com/office/powerpoint/2010/main" val="36326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4"/>
            <a:ext cx="7704137" cy="499063"/>
          </a:xfrm>
        </p:spPr>
        <p:txBody>
          <a:bodyPr>
            <a:normAutofit fontScale="90000"/>
          </a:bodyPr>
          <a:lstStyle/>
          <a:p>
            <a:pPr algn="ctr" eaLnBrk="1" hangingPunct="1"/>
            <a:r>
              <a:rPr lang="ru-RU" altLang="zh-CN" sz="2800" b="1" dirty="0" err="1">
                <a:latin typeface="Palatino Linotype" panose="02040502050505030304" pitchFamily="18" charset="0"/>
              </a:rPr>
              <a:t>Таърих</a:t>
            </a:r>
            <a:r>
              <a:rPr lang="ru-RU" altLang="zh-CN" sz="2800" b="1" dirty="0">
                <a:latin typeface="Palatino Linotype" panose="02040502050505030304" pitchFamily="18" charset="0"/>
              </a:rPr>
              <a:t> </a:t>
            </a:r>
            <a:r>
              <a:rPr lang="ru-RU" altLang="zh-CN" sz="2800" b="1" dirty="0" err="1">
                <a:latin typeface="Palatino Linotype" panose="02040502050505030304" pitchFamily="18" charset="0"/>
              </a:rPr>
              <a:t>ва</a:t>
            </a:r>
            <a:r>
              <a:rPr lang="ru-RU" altLang="zh-CN" sz="2800" b="1" dirty="0">
                <a:latin typeface="Palatino Linotype" panose="02040502050505030304" pitchFamily="18" charset="0"/>
              </a:rPr>
              <a:t> </a:t>
            </a:r>
            <a:r>
              <a:rPr lang="ru-RU" altLang="zh-CN" sz="2800" b="1" dirty="0" err="1">
                <a:latin typeface="Palatino Linotype" panose="02040502050505030304" pitchFamily="18" charset="0"/>
              </a:rPr>
              <a:t>сиёсат</a:t>
            </a:r>
            <a:endParaRPr lang="ru-RU" altLang="zh-CN" sz="2800" b="1" i="1" dirty="0">
              <a:latin typeface="Palatino Linotype" panose="02040502050505030304" pitchFamily="18" charset="0"/>
            </a:endParaRPr>
          </a:p>
        </p:txBody>
      </p:sp>
      <p:sp>
        <p:nvSpPr>
          <p:cNvPr id="16387"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ED3B40-4140-403E-B8E2-0E119E29BA9F}" type="slidenum">
              <a:rPr lang="ru-RU" altLang="zh-CN">
                <a:latin typeface="Corbel" panose="020B0503020204020204" pitchFamily="34" charset="0"/>
              </a:rPr>
              <a:pPr/>
              <a:t>37</a:t>
            </a:fld>
            <a:endParaRPr lang="ru-RU" altLang="zh-CN">
              <a:latin typeface="Corbel" panose="020B0503020204020204" pitchFamily="34" charset="0"/>
            </a:endParaRPr>
          </a:p>
        </p:txBody>
      </p:sp>
      <p:sp>
        <p:nvSpPr>
          <p:cNvPr id="11268" name="Прямоугольник 5"/>
          <p:cNvSpPr>
            <a:spLocks noChangeArrowheads="1"/>
          </p:cNvSpPr>
          <p:nvPr/>
        </p:nvSpPr>
        <p:spPr bwMode="auto">
          <a:xfrm>
            <a:off x="313508" y="784594"/>
            <a:ext cx="9149356" cy="5498428"/>
          </a:xfrm>
          <a:prstGeom prst="rect">
            <a:avLst/>
          </a:prstGeom>
          <a:noFill/>
          <a:ln>
            <a:noFill/>
          </a:ln>
        </p:spPr>
        <p:txBody>
          <a:bodyPr wrap="square">
            <a:spAutoFit/>
          </a:bodyPr>
          <a:lstStyle/>
          <a:p>
            <a:pPr algn="just">
              <a:lnSpc>
                <a:spcPct val="115000"/>
              </a:lnSpc>
              <a:spcAft>
                <a:spcPts val="1000"/>
              </a:spcAft>
              <a:defRPr/>
            </a:pPr>
            <a:r>
              <a:rPr lang="ru-RU" altLang="zh-CN" sz="2000" dirty="0">
                <a:latin typeface="Times New Roman Tj" panose="02020603050405020304" pitchFamily="18" charset="-52"/>
                <a:cs typeface="Calibri" panose="020F0502020204030204" pitchFamily="34" charset="0"/>
              </a:rPr>
              <a:t>“</a:t>
            </a:r>
            <a:r>
              <a:rPr lang="ru-RU" altLang="zh-CN" sz="2000" dirty="0" err="1">
                <a:latin typeface="Times New Roman Tj" panose="02020603050405020304" pitchFamily="18" charset="-52"/>
                <a:cs typeface="Calibri" panose="020F0502020204030204" pitchFamily="34" charset="0"/>
              </a:rPr>
              <a:t>Бо</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дарназардошти</a:t>
            </a:r>
            <a:r>
              <a:rPr lang="ru-RU" altLang="zh-CN" sz="2000" dirty="0">
                <a:latin typeface="Times New Roman Tj" panose="02020603050405020304" pitchFamily="18" charset="-52"/>
                <a:cs typeface="Calibri" panose="020F0502020204030204" pitchFamily="34" charset="0"/>
              </a:rPr>
              <a:t> </a:t>
            </a:r>
            <a:r>
              <a:rPr lang="ru-RU" altLang="zh-CN" sz="2000" dirty="0" err="1">
                <a:solidFill>
                  <a:srgbClr val="FF0000"/>
                </a:solidFill>
                <a:latin typeface="Times New Roman Tj" panose="02020603050405020304" pitchFamily="18" charset="-52"/>
                <a:cs typeface="Calibri" panose="020F0502020204030204" pitchFamily="34" charset="0"/>
              </a:rPr>
              <a:t>омилҳои</a:t>
            </a:r>
            <a:r>
              <a:rPr lang="ru-RU" altLang="zh-CN" sz="2000" dirty="0">
                <a:solidFill>
                  <a:srgbClr val="FF0000"/>
                </a:solidFill>
                <a:latin typeface="Times New Roman Tj" panose="02020603050405020304" pitchFamily="18" charset="-52"/>
                <a:cs typeface="Calibri" panose="020F0502020204030204" pitchFamily="34" charset="0"/>
              </a:rPr>
              <a:t> </a:t>
            </a:r>
            <a:r>
              <a:rPr lang="ru-RU" altLang="zh-CN" sz="2000" dirty="0" err="1">
                <a:solidFill>
                  <a:srgbClr val="FF0000"/>
                </a:solidFill>
                <a:latin typeface="Times New Roman Tj" panose="02020603050405020304" pitchFamily="18" charset="-52"/>
                <a:cs typeface="Calibri" panose="020F0502020204030204" pitchFamily="34" charset="0"/>
              </a:rPr>
              <a:t>тағйирёбии</a:t>
            </a:r>
            <a:r>
              <a:rPr lang="ru-RU" altLang="zh-CN" sz="2000" dirty="0">
                <a:solidFill>
                  <a:srgbClr val="FF0000"/>
                </a:solidFill>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иқлим</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азхудкунии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иқтидори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бузурги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гидроэнергетикии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Тоҷикистон</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метавонад</a:t>
            </a:r>
            <a:r>
              <a:rPr lang="ru-RU" altLang="zh-CN" sz="2000" dirty="0">
                <a:latin typeface="Times New Roman Tj" panose="02020603050405020304" pitchFamily="18" charset="-52"/>
                <a:cs typeface="Calibri" panose="020F0502020204030204" pitchFamily="34" charset="0"/>
              </a:rPr>
              <a:t> ба </a:t>
            </a:r>
            <a:r>
              <a:rPr lang="ru-RU" altLang="zh-CN" sz="2000" dirty="0" err="1">
                <a:latin typeface="Times New Roman Tj" panose="02020603050405020304" pitchFamily="18" charset="-52"/>
                <a:cs typeface="Calibri" panose="020F0502020204030204" pitchFamily="34" charset="0"/>
              </a:rPr>
              <a:t>коҳиши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назарраси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партови</a:t>
            </a:r>
            <a:r>
              <a:rPr lang="ru-RU" altLang="zh-CN" sz="2000" dirty="0">
                <a:latin typeface="Times New Roman Tj" panose="02020603050405020304" pitchFamily="18" charset="-52"/>
                <a:cs typeface="Calibri" panose="020F0502020204030204" pitchFamily="34" charset="0"/>
              </a:rPr>
              <a:t> гази карбон дар атмосфера </a:t>
            </a:r>
            <a:r>
              <a:rPr lang="ru-RU" altLang="zh-CN" sz="2000" dirty="0" err="1">
                <a:latin typeface="Times New Roman Tj" panose="02020603050405020304" pitchFamily="18" charset="-52"/>
                <a:cs typeface="Calibri" panose="020F0502020204030204" pitchFamily="34" charset="0"/>
              </a:rPr>
              <a:t>мусоидат</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кунад</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ва</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барои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таъмини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кишварҳои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минтақа</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бо</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энергияи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тоза</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ки</a:t>
            </a:r>
            <a:r>
              <a:rPr lang="ru-RU" altLang="zh-CN" sz="2000" dirty="0">
                <a:latin typeface="Times New Roman Tj" panose="02020603050405020304" pitchFamily="18" charset="-52"/>
                <a:cs typeface="Calibri" panose="020F0502020204030204" pitchFamily="34" charset="0"/>
              </a:rPr>
              <a:t> яке аз </a:t>
            </a:r>
            <a:r>
              <a:rPr lang="ru-RU" altLang="zh-CN" sz="2000" dirty="0" err="1">
                <a:latin typeface="Times New Roman Tj" panose="02020603050405020304" pitchFamily="18" charset="-52"/>
                <a:cs typeface="Calibri" panose="020F0502020204030204" pitchFamily="34" charset="0"/>
              </a:rPr>
              <a:t>асосҳои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рушди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иқтисодиёти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сабз</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мебошад</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саҳми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арзанда</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гузорад</a:t>
            </a:r>
            <a:r>
              <a:rPr lang="ru-RU" altLang="zh-CN" sz="2000" dirty="0">
                <a:latin typeface="Times New Roman Tj" panose="02020603050405020304" pitchFamily="18" charset="-52"/>
                <a:cs typeface="Calibri" panose="020F0502020204030204" pitchFamily="34" charset="0"/>
              </a:rPr>
              <a:t>».</a:t>
            </a:r>
          </a:p>
          <a:p>
            <a:pPr algn="just">
              <a:lnSpc>
                <a:spcPct val="115000"/>
              </a:lnSpc>
              <a:spcAft>
                <a:spcPts val="1000"/>
              </a:spcAft>
              <a:defRPr/>
            </a:pPr>
            <a:r>
              <a:rPr lang="ru-RU" altLang="zh-CN" sz="2000" dirty="0" err="1">
                <a:latin typeface="Times New Roman Tj" panose="02020603050405020304" pitchFamily="18" charset="-52"/>
                <a:cs typeface="Calibri" panose="020F0502020204030204" pitchFamily="34" charset="0"/>
              </a:rPr>
              <a:t>Суханронӣ</a:t>
            </a:r>
            <a:r>
              <a:rPr lang="ru-RU" altLang="zh-CN" sz="2000" dirty="0">
                <a:latin typeface="Times New Roman Tj" panose="02020603050405020304" pitchFamily="18" charset="-52"/>
                <a:cs typeface="Calibri" panose="020F0502020204030204" pitchFamily="34" charset="0"/>
              </a:rPr>
              <a:t> дар </a:t>
            </a:r>
            <a:r>
              <a:rPr lang="ru-RU" altLang="zh-CN" sz="2000" dirty="0" err="1">
                <a:latin typeface="Times New Roman Tj" panose="02020603050405020304" pitchFamily="18" charset="-52"/>
                <a:cs typeface="Calibri" panose="020F0502020204030204" pitchFamily="34" charset="0"/>
              </a:rPr>
              <a:t>ҷаласаи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Шӯрои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сарони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давлатҳои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аъзои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Созмони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Ҳамкории</a:t>
            </a:r>
            <a:r>
              <a:rPr lang="ru-RU" altLang="zh-CN" sz="2000" dirty="0">
                <a:latin typeface="Times New Roman Tj" panose="02020603050405020304" pitchFamily="18" charset="-52"/>
                <a:cs typeface="Calibri" panose="020F0502020204030204" pitchFamily="34" charset="0"/>
              </a:rPr>
              <a:t> Шанхай дар </a:t>
            </a:r>
            <a:r>
              <a:rPr lang="ru-RU" altLang="zh-CN" sz="2000" dirty="0" err="1">
                <a:latin typeface="Times New Roman Tj" panose="02020603050405020304" pitchFamily="18" charset="-52"/>
                <a:cs typeface="Calibri" panose="020F0502020204030204" pitchFamily="34" charset="0"/>
              </a:rPr>
              <a:t>ҳайати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васеъ</a:t>
            </a:r>
            <a:endParaRPr lang="ru-RU" altLang="zh-CN" sz="2000" dirty="0">
              <a:latin typeface="Times New Roman Tj" panose="02020603050405020304" pitchFamily="18" charset="-52"/>
              <a:cs typeface="Calibri" panose="020F0502020204030204" pitchFamily="34" charset="0"/>
            </a:endParaRPr>
          </a:p>
          <a:p>
            <a:pPr algn="just">
              <a:lnSpc>
                <a:spcPct val="115000"/>
              </a:lnSpc>
              <a:spcAft>
                <a:spcPts val="1000"/>
              </a:spcAft>
              <a:defRPr/>
            </a:pPr>
            <a:r>
              <a:rPr lang="ru-RU" altLang="zh-CN" sz="2000" dirty="0">
                <a:highlight>
                  <a:srgbClr val="00FF00"/>
                </a:highlight>
                <a:latin typeface="Times New Roman Tj" panose="02020603050405020304" pitchFamily="18" charset="-52"/>
                <a:cs typeface="Calibri" panose="020F0502020204030204" pitchFamily="34" charset="0"/>
              </a:rPr>
              <a:t>10.06.2018, Чин</a:t>
            </a:r>
          </a:p>
          <a:p>
            <a:pPr algn="just">
              <a:lnSpc>
                <a:spcPct val="115000"/>
              </a:lnSpc>
              <a:spcAft>
                <a:spcPts val="1000"/>
              </a:spcAft>
              <a:defRPr/>
            </a:pPr>
            <a:r>
              <a:rPr lang="ru-RU" altLang="zh-CN" sz="2000" dirty="0" err="1">
                <a:latin typeface="Times New Roman Tj" panose="02020603050405020304" pitchFamily="18" charset="-52"/>
                <a:cs typeface="Calibri" panose="020F0502020204030204" pitchFamily="34" charset="0"/>
              </a:rPr>
              <a:t>Суханронӣ</a:t>
            </a:r>
            <a:r>
              <a:rPr lang="ru-RU" altLang="zh-CN" sz="2000" dirty="0">
                <a:latin typeface="Times New Roman Tj" panose="02020603050405020304" pitchFamily="18" charset="-52"/>
                <a:cs typeface="Calibri" panose="020F0502020204030204" pitchFamily="34" charset="0"/>
              </a:rPr>
              <a:t> дар Форуми </a:t>
            </a:r>
            <a:r>
              <a:rPr lang="ru-RU" altLang="zh-CN" sz="2000" dirty="0" err="1">
                <a:latin typeface="Times New Roman Tj" panose="02020603050405020304" pitchFamily="18" charset="-52"/>
                <a:cs typeface="Calibri" panose="020F0502020204030204" pitchFamily="34" charset="0"/>
              </a:rPr>
              <a:t>дуюми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байналмилалии</a:t>
            </a:r>
            <a:r>
              <a:rPr lang="ru-RU" altLang="zh-CN" sz="2000" dirty="0">
                <a:latin typeface="Times New Roman Tj" panose="02020603050405020304" pitchFamily="18" charset="-52"/>
                <a:cs typeface="Calibri" panose="020F0502020204030204" pitchFamily="34" charset="0"/>
              </a:rPr>
              <a:t> «Як </a:t>
            </a:r>
            <a:r>
              <a:rPr lang="ru-RU" altLang="zh-CN" sz="2000" dirty="0" err="1">
                <a:latin typeface="Times New Roman Tj" panose="02020603050405020304" pitchFamily="18" charset="-52"/>
                <a:cs typeface="Calibri" panose="020F0502020204030204" pitchFamily="34" charset="0"/>
              </a:rPr>
              <a:t>камарбанд</a:t>
            </a:r>
            <a:r>
              <a:rPr lang="ru-RU" altLang="zh-CN" sz="2000" dirty="0">
                <a:latin typeface="Times New Roman Tj" panose="02020603050405020304" pitchFamily="18" charset="-52"/>
                <a:cs typeface="Calibri" panose="020F0502020204030204" pitchFamily="34" charset="0"/>
              </a:rPr>
              <a:t>, як </a:t>
            </a:r>
            <a:r>
              <a:rPr lang="ru-RU" altLang="zh-CN" sz="2000" dirty="0" err="1">
                <a:latin typeface="Times New Roman Tj" panose="02020603050405020304" pitchFamily="18" charset="-52"/>
                <a:cs typeface="Calibri" panose="020F0502020204030204" pitchFamily="34" charset="0"/>
              </a:rPr>
              <a:t>роҳ</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доир</a:t>
            </a:r>
            <a:r>
              <a:rPr lang="ru-RU" altLang="zh-CN" sz="2000" dirty="0">
                <a:latin typeface="Times New Roman Tj" panose="02020603050405020304" pitchFamily="18" charset="-52"/>
                <a:cs typeface="Calibri" panose="020F0502020204030204" pitchFamily="34" charset="0"/>
              </a:rPr>
              <a:t> ба </a:t>
            </a:r>
            <a:r>
              <a:rPr lang="ru-RU" altLang="zh-CN" sz="2000" dirty="0" err="1">
                <a:latin typeface="Times New Roman Tj" panose="02020603050405020304" pitchFamily="18" charset="-52"/>
                <a:cs typeface="Calibri" panose="020F0502020204030204" pitchFamily="34" charset="0"/>
              </a:rPr>
              <a:t>ҳамкории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байналмилалӣ</a:t>
            </a:r>
            <a:r>
              <a:rPr lang="ru-RU" altLang="zh-CN" sz="2000" dirty="0">
                <a:latin typeface="Times New Roman Tj" panose="02020603050405020304" pitchFamily="18" charset="-52"/>
                <a:cs typeface="Calibri" panose="020F0502020204030204" pitchFamily="34" charset="0"/>
              </a:rPr>
              <a:t> </a:t>
            </a:r>
            <a:r>
              <a:rPr lang="ru-RU" altLang="zh-CN" sz="2000" dirty="0">
                <a:highlight>
                  <a:srgbClr val="00FF00"/>
                </a:highlight>
                <a:latin typeface="Times New Roman Tj" panose="02020603050405020304" pitchFamily="18" charset="-52"/>
                <a:cs typeface="Calibri" panose="020F0502020204030204" pitchFamily="34" charset="0"/>
              </a:rPr>
              <a:t>26.04.2019, Чин</a:t>
            </a:r>
          </a:p>
          <a:p>
            <a:pPr algn="just">
              <a:lnSpc>
                <a:spcPct val="115000"/>
              </a:lnSpc>
              <a:spcAft>
                <a:spcPts val="1000"/>
              </a:spcAft>
              <a:defRPr/>
            </a:pPr>
            <a:r>
              <a:rPr lang="ru-RU" altLang="zh-CN" sz="2000" dirty="0" err="1">
                <a:latin typeface="Times New Roman Tj" panose="02020603050405020304" pitchFamily="18" charset="-52"/>
                <a:cs typeface="Calibri" panose="020F0502020204030204" pitchFamily="34" charset="0"/>
              </a:rPr>
              <a:t>Суханронӣ</a:t>
            </a:r>
            <a:r>
              <a:rPr lang="ru-RU" altLang="zh-CN" sz="2000" dirty="0">
                <a:latin typeface="Times New Roman Tj" panose="02020603050405020304" pitchFamily="18" charset="-52"/>
                <a:cs typeface="Calibri" panose="020F0502020204030204" pitchFamily="34" charset="0"/>
              </a:rPr>
              <a:t> дар </a:t>
            </a:r>
            <a:r>
              <a:rPr lang="ru-RU" altLang="zh-CN" sz="2000" dirty="0" err="1">
                <a:latin typeface="Times New Roman Tj" panose="02020603050405020304" pitchFamily="18" charset="-52"/>
                <a:cs typeface="Calibri" panose="020F0502020204030204" pitchFamily="34" charset="0"/>
              </a:rPr>
              <a:t>форуми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соҳибкорону</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сармоягузорони</a:t>
            </a:r>
            <a:r>
              <a:rPr lang="ru-RU" altLang="zh-CN" sz="2000" dirty="0">
                <a:latin typeface="Times New Roman Tj" panose="02020603050405020304" pitchFamily="18" charset="-52"/>
                <a:cs typeface="Calibri" panose="020F0502020204030204" pitchFamily="34" charset="0"/>
              </a:rPr>
              <a:t> Ҷумҳурии </a:t>
            </a:r>
            <a:r>
              <a:rPr lang="ru-RU" altLang="zh-CN" sz="2000" dirty="0" err="1">
                <a:latin typeface="Times New Roman Tj" panose="02020603050405020304" pitchFamily="18" charset="-52"/>
                <a:cs typeface="Calibri" panose="020F0502020204030204" pitchFamily="34" charset="0"/>
              </a:rPr>
              <a:t>Тоҷикистон</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ва</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Конфедератсияи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Швейтсария</a:t>
            </a:r>
            <a:r>
              <a:rPr lang="ru-RU" altLang="zh-CN" sz="2000" dirty="0">
                <a:latin typeface="Times New Roman Tj" panose="02020603050405020304" pitchFamily="18" charset="-52"/>
                <a:cs typeface="Calibri" panose="020F0502020204030204" pitchFamily="34" charset="0"/>
              </a:rPr>
              <a:t> </a:t>
            </a:r>
            <a:r>
              <a:rPr lang="ru-RU" altLang="zh-CN" sz="2000" dirty="0">
                <a:highlight>
                  <a:srgbClr val="00FF00"/>
                </a:highlight>
                <a:latin typeface="Times New Roman Tj" panose="02020603050405020304" pitchFamily="18" charset="-52"/>
                <a:cs typeface="Calibri" panose="020F0502020204030204" pitchFamily="34" charset="0"/>
              </a:rPr>
              <a:t>06.11.2019, </a:t>
            </a:r>
            <a:r>
              <a:rPr lang="ru-RU" altLang="zh-CN" sz="2000" dirty="0" err="1">
                <a:highlight>
                  <a:srgbClr val="00FF00"/>
                </a:highlight>
                <a:latin typeface="Times New Roman Tj" panose="02020603050405020304" pitchFamily="18" charset="-52"/>
                <a:cs typeface="Calibri" panose="020F0502020204030204" pitchFamily="34" charset="0"/>
              </a:rPr>
              <a:t>Швейтсария</a:t>
            </a:r>
            <a:endParaRPr lang="ru-RU" altLang="zh-CN" sz="2000" dirty="0">
              <a:highlight>
                <a:srgbClr val="00FF00"/>
              </a:highlight>
              <a:latin typeface="Times New Roman Tj" panose="02020603050405020304" pitchFamily="18" charset="-52"/>
              <a:cs typeface="Calibri" panose="020F0502020204030204" pitchFamily="34" charset="0"/>
            </a:endParaRPr>
          </a:p>
          <a:p>
            <a:pPr algn="just">
              <a:lnSpc>
                <a:spcPct val="115000"/>
              </a:lnSpc>
              <a:spcAft>
                <a:spcPts val="1000"/>
              </a:spcAft>
              <a:defRPr/>
            </a:pPr>
            <a:endParaRPr lang="ru-RU" altLang="zh-CN" sz="1100" dirty="0">
              <a:highlight>
                <a:srgbClr val="00FF00"/>
              </a:highlight>
              <a:latin typeface="Times New Roman Tj" panose="02020603050405020304" pitchFamily="18" charset="-52"/>
              <a:cs typeface="Calibri" panose="020F0502020204030204" pitchFamily="34" charset="0"/>
            </a:endParaRPr>
          </a:p>
          <a:p>
            <a:pPr algn="just">
              <a:lnSpc>
                <a:spcPct val="115000"/>
              </a:lnSpc>
              <a:spcAft>
                <a:spcPts val="1000"/>
              </a:spcAft>
              <a:defRPr/>
            </a:pPr>
            <a:endParaRPr lang="ru-RU" altLang="zh-CN" sz="1100" dirty="0">
              <a:latin typeface="Times New Roman Tj" panose="02020603050405020304" pitchFamily="18" charset="-52"/>
              <a:cs typeface="Calibri" panose="020F050202020403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625" y="4237425"/>
            <a:ext cx="2619375" cy="1743075"/>
          </a:xfrm>
          <a:prstGeom prst="rect">
            <a:avLst/>
          </a:prstGeom>
        </p:spPr>
      </p:pic>
      <p:pic>
        <p:nvPicPr>
          <p:cNvPr id="7" name="Рисунок 6" descr="Иқтисоди «сабз» - заминаи бунёдии рушди устувор">
            <a:hlinkClick r:id="rId3" tooltip="&quot;Нажмите для предварительного просмотра изображения&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9520014" y="2624286"/>
            <a:ext cx="2671986" cy="1419905"/>
          </a:xfrm>
          <a:prstGeom prst="rect">
            <a:avLst/>
          </a:prstGeom>
          <a:noFill/>
          <a:ln>
            <a:noFill/>
          </a:ln>
        </p:spPr>
      </p:pic>
      <p:pic>
        <p:nvPicPr>
          <p:cNvPr id="8" name="Picture 2" descr="D:\Мои документы\Мои рисунки\dasht-photos\PICT2171.JPG">
            <a:extLst>
              <a:ext uri="{FF2B5EF4-FFF2-40B4-BE49-F238E27FC236}">
                <a16:creationId xmlns="" xmlns:a16="http://schemas.microsoft.com/office/drawing/2014/main" id="{EB421739-0615-48AB-A065-DCAB5DB176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2625" y="374470"/>
            <a:ext cx="2532289" cy="205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2754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5A4CA24E-2768-4BF2-BBE3-7279D7C76429}" type="slidenum">
              <a:rPr lang="ru-RU" altLang="zh-CN" smtClean="0"/>
              <a:pPr/>
              <a:t>38</a:t>
            </a:fld>
            <a:endParaRPr lang="ru-RU" altLang="zh-CN"/>
          </a:p>
        </p:txBody>
      </p:sp>
      <p:sp>
        <p:nvSpPr>
          <p:cNvPr id="3" name="Скругленный прямоугольник 2"/>
          <p:cNvSpPr/>
          <p:nvPr/>
        </p:nvSpPr>
        <p:spPr>
          <a:xfrm>
            <a:off x="1132114" y="365760"/>
            <a:ext cx="8212183" cy="1036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ltLang="zh-CN" sz="2000" b="1" dirty="0" smtClean="0">
              <a:solidFill>
                <a:srgbClr val="FF0000"/>
              </a:solidFill>
              <a:latin typeface="Times New Roman Tj" panose="02020603050405020304" pitchFamily="18" charset="-52"/>
            </a:endParaRPr>
          </a:p>
          <a:p>
            <a:pPr algn="ctr"/>
            <a:r>
              <a:rPr lang="ru-RU" altLang="zh-CN" sz="2000" b="1" dirty="0" smtClean="0">
                <a:solidFill>
                  <a:srgbClr val="FF0000"/>
                </a:solidFill>
                <a:latin typeface="Times New Roman Tj" panose="02020603050405020304" pitchFamily="18" charset="-52"/>
              </a:rPr>
              <a:t>Дар </a:t>
            </a:r>
            <a:r>
              <a:rPr lang="ru-RU" altLang="zh-CN" sz="2000" b="1" dirty="0" err="1">
                <a:solidFill>
                  <a:srgbClr val="FF0000"/>
                </a:solidFill>
                <a:latin typeface="Times New Roman Tj" panose="02020603050405020304" pitchFamily="18" charset="-52"/>
              </a:rPr>
              <a:t>баробари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татбиқшавии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иқтисоди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сабз</a:t>
            </a:r>
            <a:r>
              <a:rPr lang="ru-RU" altLang="zh-CN" sz="2000" b="1" dirty="0">
                <a:solidFill>
                  <a:srgbClr val="FF0000"/>
                </a:solidFill>
                <a:latin typeface="Times New Roman Tj" panose="02020603050405020304" pitchFamily="18" charset="-52"/>
              </a:rPr>
              <a:t> дар </a:t>
            </a:r>
            <a:r>
              <a:rPr lang="ru-RU" altLang="zh-CN" sz="2000" b="1" dirty="0" err="1">
                <a:solidFill>
                  <a:srgbClr val="FF0000"/>
                </a:solidFill>
                <a:latin typeface="Times New Roman Tj" panose="02020603050405020304" pitchFamily="18" charset="-52"/>
              </a:rPr>
              <a:t>ҷаҳон</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самтҳои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афзалиятноки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таъмини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болоравии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иқтисодиёти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муосир</a:t>
            </a:r>
            <a:r>
              <a:rPr lang="ru-RU" altLang="zh-CN" sz="2000" b="1" dirty="0">
                <a:solidFill>
                  <a:srgbClr val="FF0000"/>
                </a:solidFill>
                <a:latin typeface="Times New Roman Tj" panose="02020603050405020304" pitchFamily="18" charset="-52"/>
              </a:rPr>
              <a:t> дар </a:t>
            </a:r>
            <a:r>
              <a:rPr lang="ru-RU" altLang="zh-CN" sz="2000" b="1" dirty="0" err="1">
                <a:solidFill>
                  <a:srgbClr val="FF0000"/>
                </a:solidFill>
                <a:latin typeface="Times New Roman Tj" panose="02020603050405020304" pitchFamily="18" charset="-52"/>
              </a:rPr>
              <a:t>доираи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иқтисоди</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сабз</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роҳандозӣ</a:t>
            </a:r>
            <a:r>
              <a:rPr lang="ru-RU" altLang="zh-CN" sz="2000" b="1" dirty="0">
                <a:solidFill>
                  <a:srgbClr val="FF0000"/>
                </a:solidFill>
                <a:latin typeface="Times New Roman Tj" panose="02020603050405020304" pitchFamily="18" charset="-52"/>
              </a:rPr>
              <a:t> </a:t>
            </a:r>
            <a:r>
              <a:rPr lang="ru-RU" altLang="zh-CN" sz="2000" b="1" dirty="0" err="1">
                <a:solidFill>
                  <a:srgbClr val="FF0000"/>
                </a:solidFill>
                <a:latin typeface="Times New Roman Tj" panose="02020603050405020304" pitchFamily="18" charset="-52"/>
              </a:rPr>
              <a:t>мегарданд</a:t>
            </a:r>
            <a:r>
              <a:rPr lang="ru-RU" altLang="zh-CN" sz="2000" b="1" dirty="0">
                <a:solidFill>
                  <a:srgbClr val="FF0000"/>
                </a:solidFill>
                <a:latin typeface="Times New Roman Tj" panose="02020603050405020304" pitchFamily="18" charset="-52"/>
              </a:rPr>
              <a:t>:</a:t>
            </a:r>
            <a:endParaRPr lang="ru-RU" altLang="zh-CN" sz="2000" b="1" i="1" dirty="0">
              <a:solidFill>
                <a:srgbClr val="FF0000"/>
              </a:solidFill>
              <a:latin typeface="Times New Roman Tj" panose="02020603050405020304" pitchFamily="18" charset="-52"/>
            </a:endParaRPr>
          </a:p>
          <a:p>
            <a:pPr algn="ctr"/>
            <a:endParaRPr lang="ru-RU" dirty="0"/>
          </a:p>
        </p:txBody>
      </p:sp>
      <p:sp>
        <p:nvSpPr>
          <p:cNvPr id="4" name="Скругленный прямоугольник 3"/>
          <p:cNvSpPr/>
          <p:nvPr/>
        </p:nvSpPr>
        <p:spPr>
          <a:xfrm>
            <a:off x="1593668" y="1602377"/>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Амсила (модел)-ҳои оқилонаи истеъмол ва истеҳсолот</a:t>
            </a:r>
            <a:endParaRPr lang="ru-RU" dirty="0">
              <a:latin typeface="Times New Roman Tj" panose="02020603050405020304" pitchFamily="18" charset="-52"/>
            </a:endParaRPr>
          </a:p>
        </p:txBody>
      </p:sp>
      <p:sp>
        <p:nvSpPr>
          <p:cNvPr id="8" name="Скругленный прямоугольник 7"/>
          <p:cNvSpPr/>
          <p:nvPr/>
        </p:nvSpPr>
        <p:spPr>
          <a:xfrm>
            <a:off x="1593668" y="2956560"/>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Сабз намудани истеҳсолот ва бозор</a:t>
            </a:r>
            <a:endParaRPr lang="ru-RU" dirty="0">
              <a:latin typeface="Times New Roman Tj" panose="02020603050405020304" pitchFamily="18" charset="-52"/>
            </a:endParaRPr>
          </a:p>
        </p:txBody>
      </p:sp>
      <p:sp>
        <p:nvSpPr>
          <p:cNvPr id="9" name="Скругленный прямоугольник 8"/>
          <p:cNvSpPr/>
          <p:nvPr/>
        </p:nvSpPr>
        <p:spPr>
          <a:xfrm>
            <a:off x="1593668" y="4554583"/>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Инфрасохтори устувори  сабз</a:t>
            </a:r>
            <a:endParaRPr lang="ru-RU" dirty="0">
              <a:latin typeface="Times New Roman Tj" panose="02020603050405020304" pitchFamily="18" charset="-52"/>
            </a:endParaRPr>
          </a:p>
        </p:txBody>
      </p:sp>
      <p:sp>
        <p:nvSpPr>
          <p:cNvPr id="10" name="Скругленный прямоугольник 9"/>
          <p:cNvSpPr/>
          <p:nvPr/>
        </p:nvSpPr>
        <p:spPr>
          <a:xfrm>
            <a:off x="5797246" y="4637314"/>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Истифодаи нишондиҳандаҳои самаранокии экологӣ</a:t>
            </a:r>
            <a:endParaRPr lang="ru-RU" dirty="0">
              <a:latin typeface="Times New Roman Tj" panose="02020603050405020304" pitchFamily="18" charset="-52"/>
            </a:endParaRPr>
          </a:p>
        </p:txBody>
      </p:sp>
      <p:sp>
        <p:nvSpPr>
          <p:cNvPr id="11" name="Скругленный прямоугольник 10"/>
          <p:cNvSpPr/>
          <p:nvPr/>
        </p:nvSpPr>
        <p:spPr>
          <a:xfrm>
            <a:off x="5797247" y="3108960"/>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Сармоягузорӣ ба сармояи табиӣ</a:t>
            </a:r>
            <a:endParaRPr lang="ru-RU" dirty="0">
              <a:latin typeface="Times New Roman Tj" panose="02020603050405020304" pitchFamily="18" charset="-52"/>
            </a:endParaRPr>
          </a:p>
        </p:txBody>
      </p:sp>
      <p:sp>
        <p:nvSpPr>
          <p:cNvPr id="12" name="Скругленный прямоугольник 11"/>
          <p:cNvSpPr/>
          <p:nvPr/>
        </p:nvSpPr>
        <p:spPr>
          <a:xfrm>
            <a:off x="5797247" y="1580606"/>
            <a:ext cx="3135085" cy="11321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g-Cyrl-TJ" dirty="0" smtClean="0">
                <a:latin typeface="Times New Roman Tj" panose="02020603050405020304" pitchFamily="18" charset="-52"/>
              </a:rPr>
              <a:t>Андозбандии сабз ва ислоҳоти буҷетӣ</a:t>
            </a:r>
            <a:endParaRPr lang="ru-RU" dirty="0">
              <a:latin typeface="Times New Roman Tj" panose="02020603050405020304" pitchFamily="18" charset="-52"/>
            </a:endParaRPr>
          </a:p>
        </p:txBody>
      </p:sp>
      <p:cxnSp>
        <p:nvCxnSpPr>
          <p:cNvPr id="6" name="Прямая соединительная линия 5"/>
          <p:cNvCxnSpPr/>
          <p:nvPr/>
        </p:nvCxnSpPr>
        <p:spPr>
          <a:xfrm flipV="1">
            <a:off x="2377440" y="1489166"/>
            <a:ext cx="4815840" cy="8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2386149" y="1508760"/>
            <a:ext cx="8708" cy="12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7193280" y="1478280"/>
            <a:ext cx="0" cy="145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2464526" y="2712720"/>
            <a:ext cx="17417" cy="24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2464526" y="4088674"/>
            <a:ext cx="8708" cy="465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2" idx="2"/>
          </p:cNvCxnSpPr>
          <p:nvPr/>
        </p:nvCxnSpPr>
        <p:spPr>
          <a:xfrm flipH="1">
            <a:off x="7364788" y="2712720"/>
            <a:ext cx="2" cy="3548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11" idx="2"/>
            <a:endCxn id="10" idx="0"/>
          </p:cNvCxnSpPr>
          <p:nvPr/>
        </p:nvCxnSpPr>
        <p:spPr>
          <a:xfrm flipH="1">
            <a:off x="7364789" y="4241074"/>
            <a:ext cx="1" cy="396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956840"/>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914401" y="243841"/>
            <a:ext cx="8229600" cy="611778"/>
          </a:xfrm>
        </p:spPr>
        <p:txBody>
          <a:bodyPr/>
          <a:lstStyle/>
          <a:p>
            <a:pPr algn="ctr">
              <a:defRPr/>
            </a:pPr>
            <a:r>
              <a:rPr lang="ru-RU" sz="2800" b="1" dirty="0" smtClean="0">
                <a:solidFill>
                  <a:srgbClr val="CC0000"/>
                </a:solidFill>
                <a:effectLst>
                  <a:outerShdw blurRad="38100" dist="38100" dir="2700000" algn="tl">
                    <a:srgbClr val="C0C0C0"/>
                  </a:outerShdw>
                </a:effectLst>
                <a:latin typeface="Times New Roman Tj" pitchFamily="18" charset="-52"/>
              </a:rPr>
              <a:t>САРМОЯГУЗОРЇ ВА МАНФИАТЊО</a:t>
            </a:r>
            <a:endParaRPr lang="ru-RU" sz="2800" b="1" dirty="0">
              <a:solidFill>
                <a:srgbClr val="CC0000"/>
              </a:solidFill>
              <a:effectLst>
                <a:outerShdw blurRad="38100" dist="38100" dir="2700000" algn="tl">
                  <a:srgbClr val="C0C0C0"/>
                </a:outerShdw>
              </a:effectLst>
              <a:latin typeface="Times New Roman Tj" pitchFamily="18" charset="-52"/>
            </a:endParaRPr>
          </a:p>
        </p:txBody>
      </p:sp>
      <p:sp>
        <p:nvSpPr>
          <p:cNvPr id="7171" name="Rectangle 3"/>
          <p:cNvSpPr>
            <a:spLocks noGrp="1" noChangeArrowheads="1"/>
          </p:cNvSpPr>
          <p:nvPr>
            <p:ph idx="1"/>
          </p:nvPr>
        </p:nvSpPr>
        <p:spPr>
          <a:xfrm>
            <a:off x="413658" y="1068978"/>
            <a:ext cx="8730343" cy="5029200"/>
          </a:xfrm>
        </p:spPr>
        <p:txBody>
          <a:bodyPr>
            <a:normAutofit/>
          </a:bodyPr>
          <a:lstStyle/>
          <a:p>
            <a:pPr marL="0" indent="0" algn="just">
              <a:lnSpc>
                <a:spcPct val="90000"/>
              </a:lnSpc>
              <a:buNone/>
            </a:pPr>
            <a:r>
              <a:rPr lang="ru-RU" altLang="ru-RU" sz="2800" dirty="0" smtClean="0">
                <a:solidFill>
                  <a:schemeClr val="tx1"/>
                </a:solidFill>
                <a:latin typeface="Times New Roman Tj" panose="02020603050405020304" pitchFamily="18" charset="-52"/>
              </a:rPr>
              <a:t> </a:t>
            </a:r>
          </a:p>
          <a:p>
            <a:pPr marL="0" indent="0" algn="just">
              <a:lnSpc>
                <a:spcPct val="90000"/>
              </a:lnSpc>
              <a:buNone/>
            </a:pPr>
            <a:endParaRPr lang="ru-RU" altLang="ru-RU" sz="2800" dirty="0">
              <a:solidFill>
                <a:schemeClr val="tx1"/>
              </a:solidFill>
              <a:latin typeface="Times New Roman Tj" panose="02020603050405020304" pitchFamily="18" charset="-52"/>
            </a:endParaRPr>
          </a:p>
          <a:p>
            <a:pPr marL="0" indent="0" algn="just">
              <a:lnSpc>
                <a:spcPct val="90000"/>
              </a:lnSpc>
              <a:buNone/>
            </a:pPr>
            <a:endParaRPr lang="ru-RU" altLang="ru-RU" sz="2800" dirty="0" smtClean="0">
              <a:solidFill>
                <a:schemeClr val="tx1"/>
              </a:solidFill>
              <a:latin typeface="Times New Roman Tj" panose="02020603050405020304" pitchFamily="18" charset="-52"/>
            </a:endParaRPr>
          </a:p>
          <a:p>
            <a:pPr marL="0" indent="0" algn="just">
              <a:lnSpc>
                <a:spcPct val="90000"/>
              </a:lnSpc>
              <a:buNone/>
            </a:pPr>
            <a:endParaRPr lang="ru-RU" altLang="ru-RU" sz="2800" dirty="0">
              <a:solidFill>
                <a:schemeClr val="tx1"/>
              </a:solidFill>
              <a:latin typeface="Times New Roman Tj" panose="02020603050405020304" pitchFamily="18" charset="-52"/>
            </a:endParaRPr>
          </a:p>
          <a:p>
            <a:pPr marL="0" indent="0" algn="just">
              <a:lnSpc>
                <a:spcPct val="90000"/>
              </a:lnSpc>
              <a:buNone/>
            </a:pPr>
            <a:endParaRPr lang="ru-RU" altLang="ru-RU" sz="2800" dirty="0" smtClean="0">
              <a:solidFill>
                <a:schemeClr val="tx1"/>
              </a:solidFill>
              <a:latin typeface="Times New Roman Tj" panose="02020603050405020304" pitchFamily="18" charset="-52"/>
            </a:endParaRPr>
          </a:p>
          <a:p>
            <a:pPr marL="0" indent="0" algn="just">
              <a:lnSpc>
                <a:spcPct val="90000"/>
              </a:lnSpc>
              <a:buNone/>
            </a:pPr>
            <a:endParaRPr lang="ru-RU" altLang="ru-RU" sz="2800" dirty="0">
              <a:solidFill>
                <a:schemeClr val="tx1"/>
              </a:solidFill>
              <a:latin typeface="Times New Roman Tj" panose="02020603050405020304" pitchFamily="18" charset="-52"/>
            </a:endParaRPr>
          </a:p>
          <a:p>
            <a:pPr marL="0" indent="0" algn="just">
              <a:lnSpc>
                <a:spcPct val="90000"/>
              </a:lnSpc>
              <a:buNone/>
            </a:pPr>
            <a:endParaRPr lang="ru-RU" altLang="ru-RU" sz="2800" dirty="0" smtClean="0">
              <a:solidFill>
                <a:schemeClr val="tx1"/>
              </a:solidFill>
              <a:latin typeface="Times New Roman Tj" panose="02020603050405020304" pitchFamily="18" charset="-52"/>
            </a:endParaRPr>
          </a:p>
          <a:p>
            <a:pPr>
              <a:lnSpc>
                <a:spcPct val="90000"/>
              </a:lnSpc>
            </a:pPr>
            <a:endParaRPr lang="ru-RU" altLang="ru-RU" sz="2800" dirty="0">
              <a:solidFill>
                <a:srgbClr val="0070C0"/>
              </a:solidFill>
              <a:latin typeface="Times New Roman Tj" panose="02020603050405020304" pitchFamily="18" charset="-52"/>
            </a:endParaRPr>
          </a:p>
          <a:p>
            <a:pPr>
              <a:lnSpc>
                <a:spcPct val="90000"/>
              </a:lnSpc>
            </a:pPr>
            <a:endParaRPr lang="ru-RU" altLang="ru-RU" sz="2800" dirty="0">
              <a:solidFill>
                <a:srgbClr val="0070C0"/>
              </a:solidFill>
              <a:latin typeface="Times New Roman Tj" panose="02020603050405020304" pitchFamily="18" charset="-52"/>
            </a:endParaRPr>
          </a:p>
        </p:txBody>
      </p:sp>
      <p:pic>
        <p:nvPicPr>
          <p:cNvPr id="11266" name="Picture 2" descr="Таджикистан планирует утроить объем ВВП - Новости Таджикистана - Avesta.t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1288" y="3646035"/>
            <a:ext cx="2891246" cy="166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1937657" y="3391992"/>
            <a:ext cx="53862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Группа 18"/>
          <p:cNvGrpSpPr/>
          <p:nvPr/>
        </p:nvGrpSpPr>
        <p:grpSpPr>
          <a:xfrm>
            <a:off x="805543" y="931817"/>
            <a:ext cx="8338458" cy="4885509"/>
            <a:chOff x="805543" y="931817"/>
            <a:chExt cx="8338458" cy="4885509"/>
          </a:xfrm>
        </p:grpSpPr>
        <p:sp>
          <p:nvSpPr>
            <p:cNvPr id="2" name="Прямоугольник 1"/>
            <p:cNvSpPr/>
            <p:nvPr/>
          </p:nvSpPr>
          <p:spPr>
            <a:xfrm>
              <a:off x="805543" y="3729447"/>
              <a:ext cx="3230880" cy="5268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altLang="ru-RU" b="1" dirty="0" err="1">
                  <a:solidFill>
                    <a:srgbClr val="FF0000"/>
                  </a:solidFill>
                  <a:latin typeface="Times New Roman Tj" panose="02020603050405020304" pitchFamily="18" charset="-52"/>
                </a:rPr>
                <a:t>Манфиатњои</a:t>
              </a:r>
              <a:r>
                <a:rPr lang="ru-RU" altLang="ru-RU" b="1" dirty="0">
                  <a:solidFill>
                    <a:srgbClr val="FF0000"/>
                  </a:solidFill>
                  <a:latin typeface="Times New Roman Tj" panose="02020603050405020304" pitchFamily="18" charset="-52"/>
                </a:rPr>
                <a:t> </a:t>
              </a:r>
              <a:r>
                <a:rPr lang="ru-RU" altLang="ru-RU" b="1" dirty="0" err="1">
                  <a:solidFill>
                    <a:srgbClr val="FF0000"/>
                  </a:solidFill>
                  <a:latin typeface="Times New Roman Tj" panose="02020603050405020304" pitchFamily="18" charset="-52"/>
                </a:rPr>
                <a:t>иќтисодї</a:t>
              </a:r>
              <a:r>
                <a:rPr lang="ru-RU" altLang="ru-RU" b="1" dirty="0">
                  <a:solidFill>
                    <a:srgbClr val="FF0000"/>
                  </a:solidFill>
                  <a:latin typeface="Times New Roman Tj" panose="02020603050405020304" pitchFamily="18" charset="-52"/>
                </a:rPr>
                <a:t> </a:t>
              </a:r>
              <a:endParaRPr lang="ru-RU" b="1" dirty="0">
                <a:solidFill>
                  <a:srgbClr val="FF0000"/>
                </a:solidFill>
              </a:endParaRPr>
            </a:p>
          </p:txBody>
        </p:sp>
        <p:sp>
          <p:nvSpPr>
            <p:cNvPr id="3" name="Прямоугольник 2"/>
            <p:cNvSpPr/>
            <p:nvPr/>
          </p:nvSpPr>
          <p:spPr>
            <a:xfrm>
              <a:off x="4589417" y="3707676"/>
              <a:ext cx="4241074" cy="52686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altLang="ru-RU" b="1" dirty="0" err="1">
                  <a:solidFill>
                    <a:srgbClr val="FF0000"/>
                  </a:solidFill>
                  <a:latin typeface="Times New Roman Tj" panose="02020603050405020304" pitchFamily="18" charset="-52"/>
                </a:rPr>
                <a:t>Манфиатњои</a:t>
              </a:r>
              <a:r>
                <a:rPr lang="ru-RU" altLang="ru-RU" b="1" dirty="0">
                  <a:solidFill>
                    <a:srgbClr val="FF0000"/>
                  </a:solidFill>
                  <a:latin typeface="Times New Roman Tj" panose="02020603050405020304" pitchFamily="18" charset="-52"/>
                </a:rPr>
                <a:t> </a:t>
              </a:r>
              <a:r>
                <a:rPr lang="ru-RU" altLang="ru-RU" b="1" dirty="0" err="1">
                  <a:solidFill>
                    <a:srgbClr val="FF0000"/>
                  </a:solidFill>
                  <a:latin typeface="Times New Roman Tj" panose="02020603050405020304" pitchFamily="18" charset="-52"/>
                </a:rPr>
                <a:t>миллї</a:t>
              </a:r>
              <a:r>
                <a:rPr lang="ru-RU" altLang="ru-RU" b="1" dirty="0">
                  <a:solidFill>
                    <a:srgbClr val="FF0000"/>
                  </a:solidFill>
                  <a:latin typeface="Times New Roman Tj" panose="02020603050405020304" pitchFamily="18" charset="-52"/>
                </a:rPr>
                <a:t> </a:t>
              </a:r>
              <a:endParaRPr lang="ru-RU" b="1" dirty="0">
                <a:solidFill>
                  <a:srgbClr val="FF0000"/>
                </a:solidFill>
              </a:endParaRPr>
            </a:p>
          </p:txBody>
        </p:sp>
        <p:sp>
          <p:nvSpPr>
            <p:cNvPr id="4" name="Овал 3"/>
            <p:cNvSpPr/>
            <p:nvPr/>
          </p:nvSpPr>
          <p:spPr>
            <a:xfrm>
              <a:off x="957943" y="931817"/>
              <a:ext cx="8186058" cy="232301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altLang="ru-RU" sz="2000" b="1" dirty="0" err="1">
                  <a:solidFill>
                    <a:srgbClr val="FF0000"/>
                  </a:solidFill>
                  <a:latin typeface="Times New Roman Tj" panose="02020603050405020304" pitchFamily="18" charset="-52"/>
                </a:rPr>
                <a:t>Сармоягузорї</a:t>
              </a:r>
              <a:r>
                <a:rPr lang="ru-RU" altLang="ru-RU" sz="2000" dirty="0">
                  <a:solidFill>
                    <a:schemeClr val="tx1"/>
                  </a:solidFill>
                  <a:latin typeface="Times New Roman Tj" panose="02020603050405020304" pitchFamily="18" charset="-52"/>
                </a:rPr>
                <a:t> ба </a:t>
              </a:r>
              <a:r>
                <a:rPr lang="ru-RU" altLang="ru-RU" sz="2000" dirty="0" err="1">
                  <a:solidFill>
                    <a:schemeClr val="tx1"/>
                  </a:solidFill>
                  <a:latin typeface="Times New Roman Tj" panose="02020603050405020304" pitchFamily="18" charset="-52"/>
                </a:rPr>
                <a:t>иќтисодиёти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Љумњурии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Тољикистон</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бояд</a:t>
              </a:r>
              <a:r>
                <a:rPr lang="ru-RU" altLang="ru-RU" sz="2000" dirty="0">
                  <a:solidFill>
                    <a:schemeClr val="tx1"/>
                  </a:solidFill>
                  <a:latin typeface="Times New Roman Tj" panose="02020603050405020304" pitchFamily="18" charset="-52"/>
                </a:rPr>
                <a:t> ба </a:t>
              </a:r>
              <a:r>
                <a:rPr lang="ru-RU" altLang="ru-RU" sz="2000" dirty="0" err="1">
                  <a:solidFill>
                    <a:schemeClr val="tx1"/>
                  </a:solidFill>
                  <a:latin typeface="Times New Roman Tj" panose="02020603050405020304" pitchFamily="18" charset="-52"/>
                </a:rPr>
                <a:t>таъмини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истифодаи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самараноки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захирањои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дохилї</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ва</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берунї</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бо</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маќсади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инкишоф</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додани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иќтисодиёт</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ва</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риоя</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намудани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манфиатњои</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иќтисодї</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ва</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миллї</a:t>
              </a:r>
              <a:r>
                <a:rPr lang="ru-RU" altLang="ru-RU" sz="2000" dirty="0">
                  <a:solidFill>
                    <a:schemeClr val="tx1"/>
                  </a:solidFill>
                  <a:latin typeface="Times New Roman Tj" panose="02020603050405020304" pitchFamily="18" charset="-52"/>
                </a:rPr>
                <a:t> </a:t>
              </a:r>
              <a:r>
                <a:rPr lang="ru-RU" altLang="ru-RU" sz="2000" dirty="0" err="1">
                  <a:solidFill>
                    <a:schemeClr val="tx1"/>
                  </a:solidFill>
                  <a:latin typeface="Times New Roman Tj" panose="02020603050405020304" pitchFamily="18" charset="-52"/>
                </a:rPr>
                <a:t>равона</a:t>
              </a:r>
              <a:r>
                <a:rPr lang="ru-RU" altLang="ru-RU" sz="2000" dirty="0">
                  <a:solidFill>
                    <a:schemeClr val="tx1"/>
                  </a:solidFill>
                  <a:latin typeface="Times New Roman Tj" panose="02020603050405020304" pitchFamily="18" charset="-52"/>
                </a:rPr>
                <a:t> карда </a:t>
              </a:r>
              <a:r>
                <a:rPr lang="ru-RU" altLang="ru-RU" sz="2000" dirty="0" err="1" smtClean="0">
                  <a:solidFill>
                    <a:schemeClr val="tx1"/>
                  </a:solidFill>
                  <a:latin typeface="Times New Roman Tj" panose="02020603050405020304" pitchFamily="18" charset="-52"/>
                </a:rPr>
                <a:t>шавад</a:t>
              </a:r>
              <a:r>
                <a:rPr lang="ru-RU" altLang="ru-RU" sz="2000" dirty="0" smtClean="0">
                  <a:solidFill>
                    <a:schemeClr val="tx1"/>
                  </a:solidFill>
                  <a:latin typeface="Times New Roman Tj" panose="02020603050405020304" pitchFamily="18" charset="-52"/>
                </a:rPr>
                <a:t>:</a:t>
              </a:r>
              <a:endParaRPr lang="ru-RU" sz="2000" dirty="0"/>
            </a:p>
          </p:txBody>
        </p:sp>
        <p:sp>
          <p:nvSpPr>
            <p:cNvPr id="8" name="Стрелка вниз 7"/>
            <p:cNvSpPr/>
            <p:nvPr/>
          </p:nvSpPr>
          <p:spPr>
            <a:xfrm>
              <a:off x="4778829" y="3254831"/>
              <a:ext cx="45719" cy="124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a:off x="1937657" y="3419206"/>
              <a:ext cx="45719" cy="2884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7323909" y="3391992"/>
              <a:ext cx="45719" cy="315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кругленный прямоугольник 10"/>
            <p:cNvSpPr/>
            <p:nvPr/>
          </p:nvSpPr>
          <p:spPr>
            <a:xfrm>
              <a:off x="805543" y="4554583"/>
              <a:ext cx="3130731" cy="126274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altLang="ru-RU" dirty="0" err="1" smtClean="0">
                  <a:solidFill>
                    <a:schemeClr val="tx1"/>
                  </a:solidFill>
                  <a:latin typeface="Times New Roman Tj" panose="02020603050405020304" pitchFamily="18" charset="-52"/>
                </a:rPr>
                <a:t>Ќонеънамоии</a:t>
              </a:r>
              <a:r>
                <a:rPr lang="ru-RU" altLang="ru-RU" dirty="0" smtClean="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эњтиёљоти</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афзоишёбандаи</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моддиву</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маънавӣ</a:t>
              </a:r>
              <a:r>
                <a:rPr lang="ru-RU" altLang="ru-RU" dirty="0">
                  <a:solidFill>
                    <a:schemeClr val="tx1"/>
                  </a:solidFill>
                  <a:latin typeface="Times New Roman Tj" panose="02020603050405020304" pitchFamily="18" charset="-52"/>
                </a:rPr>
                <a:t> </a:t>
              </a:r>
              <a:r>
                <a:rPr lang="ru-RU" altLang="ru-RU" dirty="0" err="1" smtClean="0">
                  <a:solidFill>
                    <a:schemeClr val="tx1"/>
                  </a:solidFill>
                  <a:latin typeface="Times New Roman Tj" panose="02020603050405020304" pitchFamily="18" charset="-52"/>
                </a:rPr>
                <a:t>мебошад</a:t>
              </a:r>
              <a:r>
                <a:rPr lang="ru-RU" altLang="ru-RU" dirty="0" smtClean="0">
                  <a:solidFill>
                    <a:schemeClr val="tx1"/>
                  </a:solidFill>
                  <a:latin typeface="Times New Roman Tj" panose="02020603050405020304" pitchFamily="18" charset="-52"/>
                </a:rPr>
                <a:t>.</a:t>
              </a:r>
              <a:endParaRPr lang="ru-RU" dirty="0"/>
            </a:p>
          </p:txBody>
        </p:sp>
        <p:sp>
          <p:nvSpPr>
            <p:cNvPr id="12" name="Скругленный прямоугольник 11"/>
            <p:cNvSpPr/>
            <p:nvPr/>
          </p:nvSpPr>
          <p:spPr>
            <a:xfrm>
              <a:off x="4589417" y="4545874"/>
              <a:ext cx="4310743" cy="12714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altLang="ru-RU" dirty="0" err="1" smtClean="0">
                  <a:solidFill>
                    <a:schemeClr val="tx1"/>
                  </a:solidFill>
                  <a:latin typeface="Times New Roman Tj" panose="02020603050405020304" pitchFamily="18" charset="-52"/>
                </a:rPr>
                <a:t>Бо</a:t>
              </a:r>
              <a:r>
                <a:rPr lang="ru-RU" altLang="ru-RU" dirty="0" smtClean="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алоќамандии</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генетикї</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ва</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фарњанг</a:t>
              </a:r>
              <a:r>
                <a:rPr lang="ru-RU" altLang="ru-RU" dirty="0">
                  <a:solidFill>
                    <a:schemeClr val="tx1"/>
                  </a:solidFill>
                  <a:latin typeface="Times New Roman Tj" panose="02020603050405020304" pitchFamily="18" charset="-52"/>
                </a:rPr>
                <a:t> </a:t>
              </a:r>
              <a:r>
                <a:rPr lang="ru-RU" altLang="ru-RU" dirty="0" err="1">
                  <a:solidFill>
                    <a:schemeClr val="tx1"/>
                  </a:solidFill>
                  <a:latin typeface="Times New Roman Tj" panose="02020603050405020304" pitchFamily="18" charset="-52"/>
                </a:rPr>
                <a:t>пайваст</a:t>
              </a:r>
              <a:r>
                <a:rPr lang="ru-RU" altLang="ru-RU" dirty="0">
                  <a:solidFill>
                    <a:schemeClr val="tx1"/>
                  </a:solidFill>
                  <a:latin typeface="Times New Roman Tj" panose="02020603050405020304" pitchFamily="18" charset="-52"/>
                </a:rPr>
                <a:t> </a:t>
              </a:r>
              <a:r>
                <a:rPr lang="ru-RU" altLang="ru-RU" dirty="0" err="1" smtClean="0">
                  <a:solidFill>
                    <a:schemeClr val="tx1"/>
                  </a:solidFill>
                  <a:latin typeface="Times New Roman Tj" panose="02020603050405020304" pitchFamily="18" charset="-52"/>
                </a:rPr>
                <a:t>мебошанд</a:t>
              </a:r>
              <a:r>
                <a:rPr lang="ru-RU" altLang="ru-RU" dirty="0" smtClean="0">
                  <a:solidFill>
                    <a:schemeClr val="tx1"/>
                  </a:solidFill>
                  <a:latin typeface="Times New Roman Tj" panose="02020603050405020304" pitchFamily="18" charset="-52"/>
                </a:rPr>
                <a:t>.</a:t>
              </a:r>
              <a:endParaRPr lang="ru-RU" dirty="0"/>
            </a:p>
          </p:txBody>
        </p:sp>
        <p:sp>
          <p:nvSpPr>
            <p:cNvPr id="13" name="Стрелка вниз 12"/>
            <p:cNvSpPr/>
            <p:nvPr/>
          </p:nvSpPr>
          <p:spPr>
            <a:xfrm>
              <a:off x="2394857" y="4256314"/>
              <a:ext cx="45719" cy="298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6696891" y="4256314"/>
              <a:ext cx="60960" cy="289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1274" name="Picture 10" descr="Новости Таджикистана - В Таджикистане использовано более 3 млрд. инвестиций  в основной капитал"/>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5916" y="1983378"/>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Таджикистан за год привлек 1,1 миллиардов долларов иностранных инвестиций.  С учетом евробондо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719" y="5374277"/>
            <a:ext cx="2954384" cy="1447801"/>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6 млрд. долларов прямых инвестиций Китая в экономику Таджикистана » Главные  новости Таджикистана | Лента новостей ИА &quot;Независимое мнение&quot; | Новости  Таджикистана сегодн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1288" y="78377"/>
            <a:ext cx="2857500" cy="184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568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4"/>
            <a:ext cx="7704137" cy="1316037"/>
          </a:xfrm>
        </p:spPr>
        <p:txBody>
          <a:bodyPr/>
          <a:lstStyle/>
          <a:p>
            <a:pPr eaLnBrk="1" hangingPunct="1"/>
            <a:r>
              <a:rPr lang="ru-RU" altLang="zh-CN" sz="2800" b="1" dirty="0" err="1">
                <a:latin typeface="Palatino Linotype" panose="02040502050505030304" pitchFamily="18" charset="0"/>
              </a:rPr>
              <a:t>Дурнамо</a:t>
            </a:r>
            <a:endParaRPr lang="ru-RU" altLang="zh-CN" sz="2800" b="1" i="1" dirty="0">
              <a:latin typeface="Palatino Linotype" panose="02040502050505030304" pitchFamily="18" charset="0"/>
            </a:endParaRPr>
          </a:p>
        </p:txBody>
      </p:sp>
      <p:sp>
        <p:nvSpPr>
          <p:cNvPr id="43010"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2706A645-128C-4147-92EF-61FFEC5BA9EC}" type="slidenum">
              <a:rPr lang="ru-RU" altLang="zh-CN" smtClean="0"/>
              <a:pPr/>
              <a:t>4</a:t>
            </a:fld>
            <a:endParaRPr lang="ru-RU" altLang="zh-CN"/>
          </a:p>
        </p:txBody>
      </p:sp>
      <p:pic>
        <p:nvPicPr>
          <p:cNvPr id="43011"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876" y="1253001"/>
            <a:ext cx="81803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43789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457200"/>
            <a:ext cx="8229600" cy="500743"/>
          </a:xfrm>
        </p:spPr>
        <p:txBody>
          <a:bodyPr>
            <a:normAutofit fontScale="90000"/>
          </a:bodyPr>
          <a:lstStyle/>
          <a:p>
            <a:pPr algn="ctr">
              <a:defRPr/>
            </a:pPr>
            <a:r>
              <a:rPr lang="ru-RU" sz="2800" b="1" dirty="0" smtClean="0">
                <a:solidFill>
                  <a:srgbClr val="CC0000"/>
                </a:solidFill>
                <a:effectLst>
                  <a:outerShdw blurRad="38100" dist="38100" dir="2700000" algn="tl">
                    <a:srgbClr val="C0C0C0"/>
                  </a:outerShdw>
                </a:effectLst>
                <a:latin typeface="Times New Roman Tj" pitchFamily="18" charset="-52"/>
              </a:rPr>
              <a:t>САРМОЯГУЗОРЇ ВА МАНФИАТЊО</a:t>
            </a:r>
            <a:endParaRPr lang="ru-RU" sz="2800" b="1" dirty="0">
              <a:solidFill>
                <a:srgbClr val="CC0000"/>
              </a:solidFill>
              <a:effectLst>
                <a:outerShdw blurRad="38100" dist="38100" dir="2700000" algn="tl">
                  <a:srgbClr val="C0C0C0"/>
                </a:outerShdw>
              </a:effectLst>
              <a:latin typeface="Times New Roman Tj" pitchFamily="18" charset="-52"/>
            </a:endParaRPr>
          </a:p>
        </p:txBody>
      </p:sp>
      <p:pic>
        <p:nvPicPr>
          <p:cNvPr id="819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1086" y="21771"/>
            <a:ext cx="29609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Выноска со стрелкой вниз 1"/>
          <p:cNvSpPr/>
          <p:nvPr/>
        </p:nvSpPr>
        <p:spPr>
          <a:xfrm>
            <a:off x="409303" y="1158241"/>
            <a:ext cx="3971108" cy="670560"/>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b="1" dirty="0" smtClean="0">
              <a:solidFill>
                <a:srgbClr val="FF0000"/>
              </a:solidFill>
              <a:latin typeface="Times New Roman Tj" pitchFamily="18" charset="-52"/>
            </a:endParaRPr>
          </a:p>
          <a:p>
            <a:pPr algn="ctr"/>
            <a:r>
              <a:rPr lang="ru-RU" b="1" dirty="0" err="1" smtClean="0">
                <a:solidFill>
                  <a:srgbClr val="FF0000"/>
                </a:solidFill>
                <a:latin typeface="Times New Roman Tj" pitchFamily="18" charset="-52"/>
              </a:rPr>
              <a:t>Манфиатњои</a:t>
            </a:r>
            <a:r>
              <a:rPr lang="ru-RU" b="1" dirty="0" smtClean="0">
                <a:solidFill>
                  <a:srgbClr val="FF0000"/>
                </a:solidFill>
                <a:latin typeface="Times New Roman Tj" pitchFamily="18" charset="-52"/>
              </a:rPr>
              <a:t> </a:t>
            </a:r>
            <a:r>
              <a:rPr lang="ru-RU" b="1" dirty="0" err="1">
                <a:solidFill>
                  <a:srgbClr val="FF0000"/>
                </a:solidFill>
                <a:latin typeface="Times New Roman Tj" pitchFamily="18" charset="-52"/>
              </a:rPr>
              <a:t>сармоягузори</a:t>
            </a:r>
            <a:r>
              <a:rPr lang="ru-RU" b="1" dirty="0">
                <a:solidFill>
                  <a:srgbClr val="FF0000"/>
                </a:solidFill>
                <a:latin typeface="Times New Roman Tj" pitchFamily="18" charset="-52"/>
              </a:rPr>
              <a:t> </a:t>
            </a:r>
            <a:r>
              <a:rPr lang="ru-RU" b="1" dirty="0" err="1">
                <a:solidFill>
                  <a:srgbClr val="FF0000"/>
                </a:solidFill>
                <a:latin typeface="Times New Roman Tj" pitchFamily="18" charset="-52"/>
              </a:rPr>
              <a:t>хориљї</a:t>
            </a:r>
            <a:endParaRPr lang="ru-RU" b="1" dirty="0">
              <a:solidFill>
                <a:srgbClr val="FF0000"/>
              </a:solidFill>
              <a:latin typeface="Times New Roman Tj" pitchFamily="18" charset="-52"/>
            </a:endParaRPr>
          </a:p>
          <a:p>
            <a:pPr algn="ctr"/>
            <a:endParaRPr lang="ru-RU" dirty="0"/>
          </a:p>
        </p:txBody>
      </p:sp>
      <p:sp>
        <p:nvSpPr>
          <p:cNvPr id="3" name="Выноска со стрелкой вниз 2"/>
          <p:cNvSpPr/>
          <p:nvPr/>
        </p:nvSpPr>
        <p:spPr>
          <a:xfrm>
            <a:off x="5024846" y="1129937"/>
            <a:ext cx="4206240" cy="698863"/>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400" b="1" dirty="0" err="1" smtClean="0">
                <a:solidFill>
                  <a:srgbClr val="FF0000"/>
                </a:solidFill>
                <a:latin typeface="Times New Roman Tj" pitchFamily="18" charset="-52"/>
              </a:rPr>
              <a:t>Манфиатњои</a:t>
            </a:r>
            <a:r>
              <a:rPr lang="ru-RU" sz="2400" b="1" dirty="0" smtClean="0">
                <a:solidFill>
                  <a:srgbClr val="FF0000"/>
                </a:solidFill>
                <a:latin typeface="Times New Roman Tj" pitchFamily="18" charset="-52"/>
              </a:rPr>
              <a:t> </a:t>
            </a:r>
            <a:r>
              <a:rPr lang="ru-RU" sz="2400" b="1" dirty="0" err="1">
                <a:solidFill>
                  <a:srgbClr val="FF0000"/>
                </a:solidFill>
                <a:latin typeface="Times New Roman Tj" pitchFamily="18" charset="-52"/>
              </a:rPr>
              <a:t>кишвар</a:t>
            </a:r>
            <a:endParaRPr lang="ru-RU" sz="2400" b="1" dirty="0">
              <a:solidFill>
                <a:srgbClr val="FF0000"/>
              </a:solidFill>
            </a:endParaRPr>
          </a:p>
        </p:txBody>
      </p:sp>
      <p:sp>
        <p:nvSpPr>
          <p:cNvPr id="4" name="Пятиугольник 3"/>
          <p:cNvSpPr/>
          <p:nvPr/>
        </p:nvSpPr>
        <p:spPr>
          <a:xfrm>
            <a:off x="634636" y="1897382"/>
            <a:ext cx="3941718" cy="741317"/>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200" dirty="0" err="1">
                <a:solidFill>
                  <a:schemeClr val="tx1"/>
                </a:solidFill>
                <a:latin typeface="Times New Roman Tj" pitchFamily="18" charset="-52"/>
              </a:rPr>
              <a:t>Забти</a:t>
            </a:r>
            <a:r>
              <a:rPr lang="ru-RU" sz="2200" dirty="0">
                <a:solidFill>
                  <a:schemeClr val="tx1"/>
                </a:solidFill>
                <a:latin typeface="Times New Roman Tj" pitchFamily="18" charset="-52"/>
              </a:rPr>
              <a:t> </a:t>
            </a:r>
            <a:r>
              <a:rPr lang="ru-RU" sz="2200" dirty="0" err="1">
                <a:solidFill>
                  <a:schemeClr val="tx1"/>
                </a:solidFill>
                <a:latin typeface="Times New Roman Tj" pitchFamily="18" charset="-52"/>
              </a:rPr>
              <a:t>бозор</a:t>
            </a:r>
            <a:endParaRPr lang="ru-RU" sz="2200" dirty="0">
              <a:solidFill>
                <a:schemeClr val="tx1"/>
              </a:solidFill>
            </a:endParaRPr>
          </a:p>
        </p:txBody>
      </p:sp>
      <p:sp>
        <p:nvSpPr>
          <p:cNvPr id="8" name="Пятиугольник 7"/>
          <p:cNvSpPr/>
          <p:nvPr/>
        </p:nvSpPr>
        <p:spPr>
          <a:xfrm>
            <a:off x="634636" y="2825933"/>
            <a:ext cx="3941718" cy="741317"/>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a:solidFill>
                  <a:schemeClr val="tx1"/>
                </a:solidFill>
                <a:latin typeface="Times New Roman Tj" pitchFamily="18" charset="-52"/>
              </a:rPr>
              <a:t>Сарчашмањои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арзони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ашё</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ва</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ќувваи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корї</a:t>
            </a:r>
            <a:endParaRPr lang="ru-RU" sz="2000" dirty="0">
              <a:solidFill>
                <a:schemeClr val="tx1"/>
              </a:solidFill>
            </a:endParaRPr>
          </a:p>
        </p:txBody>
      </p:sp>
      <p:sp>
        <p:nvSpPr>
          <p:cNvPr id="9" name="Пятиугольник 8"/>
          <p:cNvSpPr/>
          <p:nvPr/>
        </p:nvSpPr>
        <p:spPr>
          <a:xfrm>
            <a:off x="634636" y="3696791"/>
            <a:ext cx="3941718" cy="741317"/>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smtClean="0">
                <a:solidFill>
                  <a:schemeClr val="tx1"/>
                </a:solidFill>
                <a:latin typeface="Times New Roman Tj" pitchFamily="18" charset="-52"/>
              </a:rPr>
              <a:t>Харољоти</a:t>
            </a:r>
            <a:r>
              <a:rPr lang="ru-RU" sz="2000" dirty="0" smtClean="0">
                <a:solidFill>
                  <a:schemeClr val="tx1"/>
                </a:solidFill>
                <a:latin typeface="Times New Roman Tj" pitchFamily="18" charset="-52"/>
              </a:rPr>
              <a:t> </a:t>
            </a:r>
            <a:r>
              <a:rPr lang="ru-RU" sz="2000" dirty="0" err="1">
                <a:solidFill>
                  <a:schemeClr val="tx1"/>
                </a:solidFill>
                <a:latin typeface="Times New Roman Tj" pitchFamily="18" charset="-52"/>
              </a:rPr>
              <a:t>истењсолї</a:t>
            </a:r>
            <a:endParaRPr lang="ru-RU" sz="2000" dirty="0">
              <a:solidFill>
                <a:schemeClr val="tx1"/>
              </a:solidFill>
            </a:endParaRPr>
          </a:p>
        </p:txBody>
      </p:sp>
      <p:sp>
        <p:nvSpPr>
          <p:cNvPr id="10" name="Пятиугольник 9"/>
          <p:cNvSpPr/>
          <p:nvPr/>
        </p:nvSpPr>
        <p:spPr>
          <a:xfrm>
            <a:off x="634636" y="4625342"/>
            <a:ext cx="3941718" cy="741317"/>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smtClean="0">
                <a:solidFill>
                  <a:schemeClr val="tx1"/>
                </a:solidFill>
                <a:latin typeface="Times New Roman Tj" pitchFamily="18" charset="-52"/>
              </a:rPr>
              <a:t>Захирањои</a:t>
            </a:r>
            <a:r>
              <a:rPr lang="ru-RU" sz="2000" dirty="0" smtClean="0">
                <a:solidFill>
                  <a:schemeClr val="tx1"/>
                </a:solidFill>
                <a:latin typeface="Times New Roman Tj" pitchFamily="18" charset="-52"/>
              </a:rPr>
              <a:t> </a:t>
            </a:r>
            <a:r>
              <a:rPr lang="ru-RU" sz="2000" dirty="0" err="1">
                <a:solidFill>
                  <a:schemeClr val="tx1"/>
                </a:solidFill>
                <a:latin typeface="Times New Roman Tj" pitchFamily="18" charset="-52"/>
              </a:rPr>
              <a:t>бойи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табиї</a:t>
            </a:r>
            <a:endParaRPr lang="ru-RU" sz="2000" dirty="0">
              <a:solidFill>
                <a:schemeClr val="tx1"/>
              </a:solidFill>
            </a:endParaRPr>
          </a:p>
        </p:txBody>
      </p:sp>
      <p:sp>
        <p:nvSpPr>
          <p:cNvPr id="11" name="Пятиугольник 10"/>
          <p:cNvSpPr/>
          <p:nvPr/>
        </p:nvSpPr>
        <p:spPr>
          <a:xfrm>
            <a:off x="634636" y="5553893"/>
            <a:ext cx="3941718" cy="741317"/>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smtClean="0">
                <a:solidFill>
                  <a:schemeClr val="tx1"/>
                </a:solidFill>
                <a:latin typeface="Times New Roman Tj" pitchFamily="18" charset="-52"/>
              </a:rPr>
              <a:t>Мавќеи</a:t>
            </a:r>
            <a:r>
              <a:rPr lang="ru-RU" sz="2000" dirty="0" smtClean="0">
                <a:solidFill>
                  <a:schemeClr val="tx1"/>
                </a:solidFill>
                <a:latin typeface="Times New Roman Tj" pitchFamily="18" charset="-52"/>
              </a:rPr>
              <a:t> </a:t>
            </a:r>
            <a:r>
              <a:rPr lang="ru-RU" sz="2000" dirty="0" err="1">
                <a:solidFill>
                  <a:schemeClr val="tx1"/>
                </a:solidFill>
                <a:latin typeface="Times New Roman Tj" pitchFamily="18" charset="-52"/>
              </a:rPr>
              <a:t>геостратегї</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ва</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геосиёсии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кишвар</a:t>
            </a:r>
            <a:endParaRPr lang="ru-RU" sz="2000" dirty="0">
              <a:solidFill>
                <a:schemeClr val="tx1"/>
              </a:solidFill>
            </a:endParaRPr>
          </a:p>
        </p:txBody>
      </p:sp>
      <p:cxnSp>
        <p:nvCxnSpPr>
          <p:cNvPr id="6" name="Прямая со стрелкой 5"/>
          <p:cNvCxnSpPr/>
          <p:nvPr/>
        </p:nvCxnSpPr>
        <p:spPr>
          <a:xfrm>
            <a:off x="409303" y="1551760"/>
            <a:ext cx="0" cy="43727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endCxn id="11" idx="1"/>
          </p:cNvCxnSpPr>
          <p:nvPr/>
        </p:nvCxnSpPr>
        <p:spPr>
          <a:xfrm>
            <a:off x="409303" y="5924551"/>
            <a:ext cx="225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endCxn id="8" idx="1"/>
          </p:cNvCxnSpPr>
          <p:nvPr/>
        </p:nvCxnSpPr>
        <p:spPr>
          <a:xfrm>
            <a:off x="409303" y="3196591"/>
            <a:ext cx="225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endCxn id="9" idx="1"/>
          </p:cNvCxnSpPr>
          <p:nvPr/>
        </p:nvCxnSpPr>
        <p:spPr>
          <a:xfrm>
            <a:off x="409303" y="4067449"/>
            <a:ext cx="225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endCxn id="10" idx="1"/>
          </p:cNvCxnSpPr>
          <p:nvPr/>
        </p:nvCxnSpPr>
        <p:spPr>
          <a:xfrm>
            <a:off x="409303" y="4996000"/>
            <a:ext cx="225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endCxn id="4" idx="1"/>
          </p:cNvCxnSpPr>
          <p:nvPr/>
        </p:nvCxnSpPr>
        <p:spPr>
          <a:xfrm>
            <a:off x="409303" y="2268040"/>
            <a:ext cx="22533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Скругленный прямоугольник 29"/>
          <p:cNvSpPr/>
          <p:nvPr/>
        </p:nvSpPr>
        <p:spPr>
          <a:xfrm>
            <a:off x="5024846" y="1886493"/>
            <a:ext cx="4336868" cy="7522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a:solidFill>
                  <a:schemeClr val="tx1"/>
                </a:solidFill>
                <a:latin typeface="Times New Roman Tj" pitchFamily="18" charset="-52"/>
              </a:rPr>
              <a:t>Норасоии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захирањо</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ва</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воситањои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асъории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худї</a:t>
            </a:r>
            <a:endParaRPr lang="ru-RU" sz="2000" dirty="0">
              <a:solidFill>
                <a:schemeClr val="tx1"/>
              </a:solidFill>
            </a:endParaRPr>
          </a:p>
        </p:txBody>
      </p:sp>
      <p:sp>
        <p:nvSpPr>
          <p:cNvPr id="34" name="Скругленный прямоугольник 33"/>
          <p:cNvSpPr/>
          <p:nvPr/>
        </p:nvSpPr>
        <p:spPr>
          <a:xfrm>
            <a:off x="5024846" y="2755718"/>
            <a:ext cx="4336868" cy="7522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smtClean="0">
                <a:solidFill>
                  <a:schemeClr val="tx1"/>
                </a:solidFill>
                <a:latin typeface="Times New Roman Tj" pitchFamily="18" charset="-52"/>
              </a:rPr>
              <a:t>Рушди</a:t>
            </a:r>
            <a:r>
              <a:rPr lang="ru-RU" sz="2000" dirty="0" smtClean="0">
                <a:solidFill>
                  <a:schemeClr val="tx1"/>
                </a:solidFill>
                <a:latin typeface="Times New Roman Tj" pitchFamily="18" charset="-52"/>
              </a:rPr>
              <a:t> </a:t>
            </a:r>
            <a:r>
              <a:rPr lang="ru-RU" sz="2000" dirty="0" err="1" smtClean="0">
                <a:solidFill>
                  <a:schemeClr val="tx1"/>
                </a:solidFill>
                <a:latin typeface="Times New Roman Tj" pitchFamily="18" charset="-52"/>
              </a:rPr>
              <a:t>босуботи</a:t>
            </a:r>
            <a:r>
              <a:rPr lang="ru-RU" sz="2000" dirty="0" smtClean="0">
                <a:solidFill>
                  <a:schemeClr val="tx1"/>
                </a:solidFill>
                <a:latin typeface="Times New Roman Tj" pitchFamily="18" charset="-52"/>
              </a:rPr>
              <a:t> </a:t>
            </a:r>
            <a:r>
              <a:rPr lang="ru-RU" sz="2000" dirty="0" err="1" smtClean="0">
                <a:solidFill>
                  <a:schemeClr val="tx1"/>
                </a:solidFill>
                <a:latin typeface="Times New Roman Tj" pitchFamily="18" charset="-52"/>
              </a:rPr>
              <a:t>иќтисодиёт</a:t>
            </a:r>
            <a:endParaRPr lang="ru-RU" sz="2000" dirty="0">
              <a:solidFill>
                <a:schemeClr val="tx1"/>
              </a:solidFill>
            </a:endParaRPr>
          </a:p>
        </p:txBody>
      </p:sp>
      <p:sp>
        <p:nvSpPr>
          <p:cNvPr id="35" name="Скругленный прямоугольник 34"/>
          <p:cNvSpPr/>
          <p:nvPr/>
        </p:nvSpPr>
        <p:spPr>
          <a:xfrm>
            <a:off x="5098869" y="3659503"/>
            <a:ext cx="4336868" cy="7522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tg-Cyrl-TJ" sz="2000" dirty="0" err="1" smtClean="0">
                <a:solidFill>
                  <a:schemeClr val="tx1"/>
                </a:solidFill>
                <a:latin typeface="Times New Roman Tj" pitchFamily="18" charset="-52"/>
              </a:rPr>
              <a:t>Ҷ</a:t>
            </a:r>
            <a:r>
              <a:rPr lang="ru-RU" sz="2000" dirty="0" err="1" smtClean="0">
                <a:solidFill>
                  <a:schemeClr val="tx1"/>
                </a:solidFill>
                <a:latin typeface="Times New Roman Tj" pitchFamily="18" charset="-52"/>
              </a:rPr>
              <a:t>ойњои</a:t>
            </a:r>
            <a:r>
              <a:rPr lang="ru-RU" sz="2000" dirty="0" smtClean="0">
                <a:solidFill>
                  <a:schemeClr val="tx1"/>
                </a:solidFill>
                <a:latin typeface="Times New Roman Tj" pitchFamily="18" charset="-52"/>
              </a:rPr>
              <a:t> </a:t>
            </a:r>
            <a:r>
              <a:rPr lang="ru-RU" sz="2000" dirty="0">
                <a:solidFill>
                  <a:schemeClr val="tx1"/>
                </a:solidFill>
                <a:latin typeface="Times New Roman Tj" pitchFamily="18" charset="-52"/>
              </a:rPr>
              <a:t>нави </a:t>
            </a:r>
            <a:r>
              <a:rPr lang="ru-RU" sz="2000" dirty="0" err="1" smtClean="0">
                <a:solidFill>
                  <a:schemeClr val="tx1"/>
                </a:solidFill>
                <a:latin typeface="Times New Roman Tj" pitchFamily="18" charset="-52"/>
              </a:rPr>
              <a:t>корї</a:t>
            </a:r>
            <a:r>
              <a:rPr lang="ru-RU" sz="2000" dirty="0" smtClean="0">
                <a:solidFill>
                  <a:schemeClr val="tx1"/>
                </a:solidFill>
                <a:latin typeface="Times New Roman Tj" pitchFamily="18" charset="-52"/>
              </a:rPr>
              <a:t> </a:t>
            </a:r>
            <a:r>
              <a:rPr lang="ru-RU" sz="2000" dirty="0" err="1" smtClean="0">
                <a:solidFill>
                  <a:schemeClr val="tx1"/>
                </a:solidFill>
                <a:latin typeface="Times New Roman Tj" pitchFamily="18" charset="-52"/>
              </a:rPr>
              <a:t>ва</a:t>
            </a:r>
            <a:r>
              <a:rPr lang="ru-RU" sz="2000" dirty="0" smtClean="0">
                <a:solidFill>
                  <a:schemeClr val="tx1"/>
                </a:solidFill>
                <a:latin typeface="Times New Roman Tj" pitchFamily="18" charset="-52"/>
              </a:rPr>
              <a:t> </a:t>
            </a:r>
            <a:r>
              <a:rPr lang="ru-RU" sz="2000" dirty="0" err="1">
                <a:solidFill>
                  <a:schemeClr val="tx1"/>
                </a:solidFill>
                <a:latin typeface="Times New Roman Tj" pitchFamily="18" charset="-52"/>
              </a:rPr>
              <a:t>технологияи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нав</a:t>
            </a:r>
            <a:endParaRPr lang="ru-RU" sz="2000" dirty="0">
              <a:solidFill>
                <a:schemeClr val="tx1"/>
              </a:solidFill>
            </a:endParaRPr>
          </a:p>
        </p:txBody>
      </p:sp>
      <p:sp>
        <p:nvSpPr>
          <p:cNvPr id="36" name="Скругленный прямоугольник 35"/>
          <p:cNvSpPr/>
          <p:nvPr/>
        </p:nvSpPr>
        <p:spPr>
          <a:xfrm>
            <a:off x="5098869" y="4563288"/>
            <a:ext cx="4336868" cy="7522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a:solidFill>
                  <a:schemeClr val="tx1"/>
                </a:solidFill>
                <a:latin typeface="Times New Roman Tj" pitchFamily="18" charset="-52"/>
              </a:rPr>
              <a:t>Раќобатпазирї</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ва</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неруи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содиротї</a:t>
            </a:r>
            <a:endParaRPr lang="ru-RU" sz="2000" dirty="0">
              <a:solidFill>
                <a:schemeClr val="tx1"/>
              </a:solidFill>
            </a:endParaRPr>
          </a:p>
        </p:txBody>
      </p:sp>
      <p:sp>
        <p:nvSpPr>
          <p:cNvPr id="37" name="Скругленный прямоугольник 36"/>
          <p:cNvSpPr/>
          <p:nvPr/>
        </p:nvSpPr>
        <p:spPr>
          <a:xfrm>
            <a:off x="5098869" y="5487758"/>
            <a:ext cx="4336868" cy="7522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ru-RU" sz="2000" dirty="0" err="1">
                <a:solidFill>
                  <a:schemeClr val="tx1"/>
                </a:solidFill>
                <a:latin typeface="Times New Roman Tj" pitchFamily="18" charset="-52"/>
              </a:rPr>
              <a:t>Брендњои</a:t>
            </a:r>
            <a:r>
              <a:rPr lang="ru-RU" sz="2000" dirty="0">
                <a:solidFill>
                  <a:schemeClr val="tx1"/>
                </a:solidFill>
                <a:latin typeface="Times New Roman Tj" pitchFamily="18" charset="-52"/>
              </a:rPr>
              <a:t> </a:t>
            </a:r>
            <a:r>
              <a:rPr lang="ru-RU" sz="2000" dirty="0" err="1">
                <a:solidFill>
                  <a:schemeClr val="tx1"/>
                </a:solidFill>
                <a:latin typeface="Times New Roman Tj" pitchFamily="18" charset="-52"/>
              </a:rPr>
              <a:t>нав</a:t>
            </a:r>
            <a:endParaRPr lang="ru-RU" sz="2000" dirty="0">
              <a:solidFill>
                <a:schemeClr val="tx1"/>
              </a:solidFill>
            </a:endParaRPr>
          </a:p>
        </p:txBody>
      </p:sp>
      <p:pic>
        <p:nvPicPr>
          <p:cNvPr id="10242" name="Picture 2" descr="Президент Таджикистана встретился с главой Азиатского банка  инфраструктурных инвестиций /АБИИ/_Russian.news.c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6784" y="1381807"/>
            <a:ext cx="2587853"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Инвестиции в Таджикистане. Почему они важны именно сейчас?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785" y="3131821"/>
            <a:ext cx="2587852" cy="184785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Таджикистан и Узбекистан: перезагрузка отношений в региональной перспективе  - Central Asia Analytical Netwo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6786" y="4863333"/>
            <a:ext cx="2587852"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64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981200" y="457200"/>
            <a:ext cx="8229600" cy="990600"/>
          </a:xfrm>
        </p:spPr>
        <p:txBody>
          <a:bodyPr/>
          <a:lstStyle/>
          <a:p>
            <a:pPr algn="ctr">
              <a:defRPr/>
            </a:pPr>
            <a:r>
              <a:rPr lang="ru-RU" sz="2800" b="1" dirty="0" smtClean="0">
                <a:solidFill>
                  <a:srgbClr val="CC0000"/>
                </a:solidFill>
                <a:effectLst>
                  <a:outerShdw blurRad="38100" dist="38100" dir="2700000" algn="tl">
                    <a:srgbClr val="C0C0C0"/>
                  </a:outerShdw>
                </a:effectLst>
                <a:latin typeface="Times New Roman Tj" pitchFamily="18" charset="-52"/>
              </a:rPr>
              <a:t>МАНФИАТЊО ВА МУВОФИЌАТ</a:t>
            </a:r>
            <a:endParaRPr lang="ru-RU" sz="2800" b="1" dirty="0">
              <a:solidFill>
                <a:srgbClr val="CC0000"/>
              </a:solidFill>
              <a:effectLst>
                <a:outerShdw blurRad="38100" dist="38100" dir="2700000" algn="tl">
                  <a:srgbClr val="C0C0C0"/>
                </a:outerShdw>
              </a:effectLst>
              <a:latin typeface="Times New Roman Tj" pitchFamily="18" charset="-52"/>
            </a:endParaRPr>
          </a:p>
        </p:txBody>
      </p:sp>
      <p:graphicFrame>
        <p:nvGraphicFramePr>
          <p:cNvPr id="3" name="Объект 2"/>
          <p:cNvGraphicFramePr>
            <a:graphicFrameLocks noGrp="1"/>
          </p:cNvGraphicFramePr>
          <p:nvPr>
            <p:ph idx="1"/>
            <p:extLst/>
          </p:nvPr>
        </p:nvGraphicFramePr>
        <p:xfrm>
          <a:off x="618308" y="1095103"/>
          <a:ext cx="9805852" cy="5096691"/>
        </p:xfrm>
        <a:graphic>
          <a:graphicData uri="http://schemas.openxmlformats.org/drawingml/2006/table">
            <a:tbl>
              <a:tblPr/>
              <a:tblGrid>
                <a:gridCol w="4505392"/>
                <a:gridCol w="5300460"/>
              </a:tblGrid>
              <a:tr h="731582">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Манфиатњои</a:t>
                      </a:r>
                      <a:r>
                        <a:rPr kumimoji="0" lang="ru-RU" altLang="ru-RU" sz="2400" b="0"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сармоягузори</a:t>
                      </a:r>
                      <a:r>
                        <a:rPr kumimoji="0" lang="ru-RU" altLang="ru-RU" sz="2400" b="0"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хориљї</a:t>
                      </a:r>
                      <a:endParaRPr kumimoji="0" lang="ru-RU" altLang="ru-RU"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Мувофиќат</a:t>
                      </a:r>
                      <a:r>
                        <a:rPr kumimoji="0" lang="ru-RU" altLang="ru-RU" sz="2400" b="0"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ба </a:t>
                      </a: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манфиати</a:t>
                      </a:r>
                      <a:r>
                        <a:rPr kumimoji="0" lang="ru-RU" altLang="ru-RU" sz="2400" b="0"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кишвари</a:t>
                      </a:r>
                      <a:r>
                        <a:rPr kumimoji="0" lang="ru-RU" altLang="ru-RU" sz="2400" b="0"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400" b="0"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ќабулкунанда</a:t>
                      </a:r>
                      <a:endParaRPr kumimoji="0" lang="ru-RU" altLang="ru-RU" sz="24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r>
              <a:tr h="1608029">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Таъсиррасонї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ба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бозори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кишвари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њамсоя</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ё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гуруњи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интегратсионї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забти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мавќеи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муайяни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бозор</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C5C5D1"/>
                        </a:gs>
                        <a:gs pos="50000">
                          <a:srgbClr val="D6DDD9"/>
                        </a:gs>
                        <a:gs pos="100000">
                          <a:srgbClr val="EBEEEC"/>
                        </a:gs>
                      </a:gsLst>
                      <a:lin ang="5400000"/>
                    </a:gra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 дар њолати истењсоли моли босифат ва ба содирот равонашуда;</a:t>
                      </a:r>
                      <a:endParaRPr kumimoji="0" lang="ru-RU" altLang="ru-RU"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 дар њолати истифодаи ќувваи монополї ва ањамият надодан ба сифат</a:t>
                      </a:r>
                      <a:endParaRPr kumimoji="0" lang="ru-RU" altLang="ru-RU"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C5C5D1"/>
                        </a:gs>
                        <a:gs pos="50000">
                          <a:srgbClr val="D6DDD9"/>
                        </a:gs>
                        <a:gs pos="100000">
                          <a:srgbClr val="EBEEEC"/>
                        </a:gs>
                      </a:gsLst>
                      <a:lin ang="5400000"/>
                    </a:gradFill>
                  </a:tcPr>
                </a:tc>
              </a:tr>
              <a:tr h="2757080">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Дастрасї ба сарчашмањои арзони ашё ва ќувваи корї</a:t>
                      </a:r>
                      <a:endParaRPr kumimoji="0" lang="ru-RU" altLang="ru-RU" sz="20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D5D286"/>
                        </a:gs>
                        <a:gs pos="50000">
                          <a:srgbClr val="D6DDD9"/>
                        </a:gs>
                        <a:gs pos="100000">
                          <a:srgbClr val="EBEEEC"/>
                        </a:gs>
                      </a:gsLst>
                      <a:lin ang="5400000"/>
                    </a:gra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њолати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истифодаи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ќувваи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кории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мањаллї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такмилдињии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ихтисоси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онњо</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коркарди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нињоии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ашёи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хом</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дохили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кишвар</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«-»дар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њолати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содир</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намудани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ашёи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нимхом</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истифодаи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технологияи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куњнашуда</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истифодаи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ќувваи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корї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кори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љисмонї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мењнати</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20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дастї</a:t>
                      </a:r>
                      <a:r>
                        <a:rPr kumimoji="0" lang="ru-RU" altLang="ru-RU" sz="20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a:t>
                      </a:r>
                      <a:endParaRPr kumimoji="0" lang="ru-RU" alt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D5D286"/>
                        </a:gs>
                        <a:gs pos="50000">
                          <a:srgbClr val="D6DDD9"/>
                        </a:gs>
                        <a:gs pos="100000">
                          <a:srgbClr val="EBEEEC"/>
                        </a:gs>
                      </a:gsLst>
                      <a:lin ang="5400000"/>
                    </a:gradFill>
                  </a:tcPr>
                </a:tc>
              </a:tr>
            </a:tbl>
          </a:graphicData>
        </a:graphic>
      </p:graphicFrame>
    </p:spTree>
    <p:extLst>
      <p:ext uri="{BB962C8B-B14F-4D97-AF65-F5344CB8AC3E}">
        <p14:creationId xmlns:p14="http://schemas.microsoft.com/office/powerpoint/2010/main" val="3964242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779417" y="265611"/>
            <a:ext cx="8229600" cy="579120"/>
          </a:xfrm>
        </p:spPr>
        <p:txBody>
          <a:bodyPr/>
          <a:lstStyle/>
          <a:p>
            <a:pPr algn="ctr">
              <a:defRPr/>
            </a:pPr>
            <a:r>
              <a:rPr lang="ru-RU" sz="2800" b="1" dirty="0" smtClean="0">
                <a:solidFill>
                  <a:srgbClr val="CC0000"/>
                </a:solidFill>
                <a:effectLst>
                  <a:outerShdw blurRad="38100" dist="38100" dir="2700000" algn="tl">
                    <a:srgbClr val="C0C0C0"/>
                  </a:outerShdw>
                </a:effectLst>
                <a:latin typeface="Times New Roman Tj" pitchFamily="18" charset="-52"/>
              </a:rPr>
              <a:t>МАНФИАТЊО ВА МУВОФИЌАТ</a:t>
            </a:r>
            <a:endParaRPr lang="ru-RU" sz="2800" b="1" dirty="0">
              <a:solidFill>
                <a:srgbClr val="CC0000"/>
              </a:solidFill>
              <a:effectLst>
                <a:outerShdw blurRad="38100" dist="38100" dir="2700000" algn="tl">
                  <a:srgbClr val="C0C0C0"/>
                </a:outerShdw>
              </a:effectLst>
              <a:latin typeface="Times New Roman Tj" pitchFamily="18" charset="-52"/>
            </a:endParaRPr>
          </a:p>
        </p:txBody>
      </p:sp>
      <p:graphicFrame>
        <p:nvGraphicFramePr>
          <p:cNvPr id="4" name="Объект 3"/>
          <p:cNvGraphicFramePr>
            <a:graphicFrameLocks noGrp="1"/>
          </p:cNvGraphicFramePr>
          <p:nvPr>
            <p:ph idx="1"/>
            <p:extLst/>
          </p:nvPr>
        </p:nvGraphicFramePr>
        <p:xfrm>
          <a:off x="603067" y="1025435"/>
          <a:ext cx="9725299" cy="5368152"/>
        </p:xfrm>
        <a:graphic>
          <a:graphicData uri="http://schemas.openxmlformats.org/drawingml/2006/table">
            <a:tbl>
              <a:tblPr/>
              <a:tblGrid>
                <a:gridCol w="4468092"/>
                <a:gridCol w="5257207"/>
              </a:tblGrid>
              <a:tr h="608103">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Манфиатњои</a:t>
                      </a:r>
                      <a:r>
                        <a:rPr kumimoji="0" lang="ru-RU" altLang="ru-RU" sz="2000" b="1"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сармоягузори</a:t>
                      </a:r>
                      <a:r>
                        <a:rPr kumimoji="0" lang="ru-RU" altLang="ru-RU" sz="2000" b="1"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хориљї</a:t>
                      </a:r>
                      <a:endParaRPr kumimoji="0" lang="ru-RU" altLang="ru-RU"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Мувофиќат</a:t>
                      </a:r>
                      <a:r>
                        <a:rPr kumimoji="0" lang="ru-RU" altLang="ru-RU" sz="2000" b="1"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ба </a:t>
                      </a: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манфиати</a:t>
                      </a:r>
                      <a:r>
                        <a:rPr kumimoji="0" lang="ru-RU" altLang="ru-RU" sz="2000" b="1"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кишвари</a:t>
                      </a:r>
                      <a:r>
                        <a:rPr kumimoji="0" lang="ru-RU" altLang="ru-RU" sz="2000" b="1" i="0" u="none" strike="noStrike" cap="none" normalizeH="0" baseline="0" dirty="0" smtClean="0">
                          <a:ln>
                            <a:noFill/>
                          </a:ln>
                          <a:solidFill>
                            <a:srgbClr val="FF0000"/>
                          </a:solidFill>
                          <a:effectLst/>
                          <a:latin typeface="Times New Roman Tj" panose="02020603050405020304" pitchFamily="18" charset="-52"/>
                          <a:cs typeface="Times New Roman" panose="02020603050405020304" pitchFamily="18" charset="0"/>
                        </a:rPr>
                        <a:t> </a:t>
                      </a:r>
                      <a:r>
                        <a:rPr kumimoji="0" lang="ru-RU" altLang="ru-RU" sz="2000" b="1" i="0" u="none" strike="noStrike" cap="none" normalizeH="0" baseline="0" dirty="0" err="1" smtClean="0">
                          <a:ln>
                            <a:noFill/>
                          </a:ln>
                          <a:solidFill>
                            <a:srgbClr val="FF0000"/>
                          </a:solidFill>
                          <a:effectLst/>
                          <a:latin typeface="Times New Roman Tj" panose="02020603050405020304" pitchFamily="18" charset="-52"/>
                          <a:cs typeface="Times New Roman" panose="02020603050405020304" pitchFamily="18" charset="0"/>
                        </a:rPr>
                        <a:t>ќабулкунанда</a:t>
                      </a:r>
                      <a:endParaRPr kumimoji="0" lang="ru-RU" altLang="ru-RU" sz="20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r>
              <a:tr h="1586184">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Кам</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кардани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харољоти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истењсолї</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аз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њисоби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бартарияти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нисбии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мањаллї</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C5C5D1"/>
                        </a:gs>
                        <a:gs pos="50000">
                          <a:srgbClr val="D6DDD9"/>
                        </a:gs>
                        <a:gs pos="100000">
                          <a:srgbClr val="EBEEEC"/>
                        </a:gs>
                      </a:gsLst>
                      <a:lin ang="5400000"/>
                    </a:gra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њолати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истењсол</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намудани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ќисми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(детали)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алоњида</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дохили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кишвар</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васлкунї</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истифодаи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технологияи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нав</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њолати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содир</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намудани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ашёи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хом</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аз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кишвар</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C5C5D1"/>
                        </a:gs>
                        <a:gs pos="50000">
                          <a:srgbClr val="D6DDD9"/>
                        </a:gs>
                        <a:gs pos="100000">
                          <a:srgbClr val="EBEEEC"/>
                        </a:gs>
                      </a:gsLst>
                      <a:lin ang="5400000"/>
                    </a:gradFill>
                  </a:tcPr>
                </a:tc>
              </a:tr>
              <a:tr h="1586184">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Мављудияти захирањои бойи табиї</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DBAB1"/>
                        </a:gs>
                        <a:gs pos="50000">
                          <a:srgbClr val="D6DDD9"/>
                        </a:gs>
                        <a:gs pos="100000">
                          <a:srgbClr val="EBEEEC"/>
                        </a:gs>
                      </a:gsLst>
                      <a:lin ang="5400000"/>
                    </a:gra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 дар њолати риояи стандарти экологї, коркарди нињої ё миёнгоњии ашё</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 ворид намудани технологияи аз љињати экологї номувофиќ ва истихрољи беназорати захирањои табиї</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EDBAB1"/>
                        </a:gs>
                        <a:gs pos="50000">
                          <a:srgbClr val="D6DDD9"/>
                        </a:gs>
                        <a:gs pos="100000">
                          <a:srgbClr val="EBEEEC"/>
                        </a:gs>
                      </a:gsLst>
                      <a:lin ang="5400000"/>
                    </a:gradFill>
                  </a:tcPr>
                </a:tc>
              </a:tr>
              <a:tr h="1586184">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Times New Roman Tj" panose="02020603050405020304" pitchFamily="18" charset="-52"/>
                          <a:cs typeface="Times New Roman" panose="02020603050405020304" pitchFamily="18" charset="0"/>
                        </a:rPr>
                        <a:t>Мавќеи геостратегї ва геосиёсии кишвар</a:t>
                      </a:r>
                      <a:endParaRPr kumimoji="0" lang="ru-RU" altLang="ru-RU"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D5D286"/>
                        </a:gs>
                        <a:gs pos="50000">
                          <a:srgbClr val="D6DDD9"/>
                        </a:gs>
                        <a:gs pos="100000">
                          <a:srgbClr val="EBEEEC"/>
                        </a:gs>
                      </a:gsLst>
                      <a:lin ang="5400000"/>
                    </a:gradFill>
                  </a:tcPr>
                </a:tc>
                <a:tc>
                  <a:txBody>
                    <a:bodyPr/>
                    <a:lstStyle>
                      <a:lvl1pPr>
                        <a:spcBef>
                          <a:spcPct val="20000"/>
                        </a:spcBef>
                        <a:buClr>
                          <a:schemeClr val="accent1"/>
                        </a:buClr>
                        <a:buSzPct val="85000"/>
                        <a:buFont typeface="Arial" panose="020B0604020202020204" pitchFamily="34" charset="0"/>
                        <a:defRPr sz="20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defRPr>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defRPr sz="1600">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defRPr sz="14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defRPr sz="1200">
                          <a:solidFill>
                            <a:schemeClr val="tx1"/>
                          </a:solidFill>
                          <a:latin typeface="Arial" panose="020B0604020202020204" pitchFamily="34" charset="0"/>
                        </a:defRPr>
                      </a:lvl5pPr>
                      <a:lvl6pPr marL="25146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6pPr>
                      <a:lvl7pPr marL="29718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7pPr>
                      <a:lvl8pPr marL="34290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8pPr>
                      <a:lvl9pPr marL="3886200" indent="-228600" fontAlgn="base">
                        <a:spcBef>
                          <a:spcPct val="20000"/>
                        </a:spcBef>
                        <a:spcAft>
                          <a:spcPct val="0"/>
                        </a:spcAft>
                        <a:buClr>
                          <a:schemeClr val="accent1"/>
                        </a:buClr>
                        <a:buSzPct val="100000"/>
                        <a:buFont typeface="Arial" panose="020B0604020202020204" pitchFamily="34" charset="0"/>
                        <a:defRPr sz="12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барои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устувории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вазъи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сиёсї</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макроиќтисодии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кишвар</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дар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њолати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нуќтаи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ризоият</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байни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шарикони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стратегї</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бархурди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манфиатњои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шарикони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стратегї</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ва</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номувофиќии</a:t>
                      </a:r>
                      <a:r>
                        <a:rPr kumimoji="0" lang="ru-RU" altLang="ru-RU" sz="1800" b="0" i="0" u="none" strike="noStrike" cap="none" normalizeH="0" baseline="0" dirty="0" smtClean="0">
                          <a:ln>
                            <a:noFill/>
                          </a:ln>
                          <a:solidFill>
                            <a:schemeClr val="tx1"/>
                          </a:solidFill>
                          <a:effectLst/>
                          <a:latin typeface="Times New Roman Tj" panose="02020603050405020304" pitchFamily="18" charset="-52"/>
                          <a:cs typeface="Times New Roman" panose="02020603050405020304" pitchFamily="18" charset="0"/>
                        </a:rPr>
                        <a:t> </a:t>
                      </a:r>
                      <a:r>
                        <a:rPr kumimoji="0" lang="ru-RU" altLang="ru-RU" sz="1800" b="0" i="0" u="none" strike="noStrike" cap="none" normalizeH="0" baseline="0" dirty="0" err="1" smtClean="0">
                          <a:ln>
                            <a:noFill/>
                          </a:ln>
                          <a:solidFill>
                            <a:schemeClr val="tx1"/>
                          </a:solidFill>
                          <a:effectLst/>
                          <a:latin typeface="Times New Roman Tj" panose="02020603050405020304" pitchFamily="18" charset="-52"/>
                          <a:cs typeface="Times New Roman" panose="02020603050405020304" pitchFamily="18" charset="0"/>
                        </a:rPr>
                        <a:t>маќсад</a:t>
                      </a:r>
                      <a:endParaRPr kumimoji="0" lang="ru-RU" altLang="ru-RU"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D5D286"/>
                        </a:gs>
                        <a:gs pos="50000">
                          <a:srgbClr val="D6DDD9"/>
                        </a:gs>
                        <a:gs pos="100000">
                          <a:srgbClr val="EBEEEC"/>
                        </a:gs>
                      </a:gsLst>
                      <a:lin ang="5400000"/>
                    </a:gradFill>
                  </a:tcPr>
                </a:tc>
              </a:tr>
            </a:tbl>
          </a:graphicData>
        </a:graphic>
      </p:graphicFrame>
    </p:spTree>
    <p:extLst>
      <p:ext uri="{BB962C8B-B14F-4D97-AF65-F5344CB8AC3E}">
        <p14:creationId xmlns:p14="http://schemas.microsoft.com/office/powerpoint/2010/main" val="69861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300832" y="258589"/>
            <a:ext cx="7704137" cy="499057"/>
          </a:xfrm>
        </p:spPr>
        <p:txBody>
          <a:bodyPr>
            <a:normAutofit fontScale="90000"/>
          </a:bodyPr>
          <a:lstStyle/>
          <a:p>
            <a:pPr algn="ctr" eaLnBrk="1" hangingPunct="1"/>
            <a:r>
              <a:rPr lang="ru-RU" altLang="zh-CN" sz="2800" b="1" dirty="0" err="1">
                <a:solidFill>
                  <a:schemeClr val="tx1"/>
                </a:solidFill>
                <a:latin typeface="Times New Roman Tj" panose="02020603050405020304" pitchFamily="18" charset="-52"/>
                <a:ea typeface="MS Mincho" panose="02020609040205080304" pitchFamily="49" charset="-128"/>
              </a:rPr>
              <a:t>Амалияи</a:t>
            </a:r>
            <a:r>
              <a:rPr lang="ru-RU" altLang="zh-CN" sz="2800" b="1" dirty="0">
                <a:solidFill>
                  <a:schemeClr val="tx1"/>
                </a:solidFill>
                <a:latin typeface="Times New Roman Tj" panose="02020603050405020304" pitchFamily="18" charset="-52"/>
                <a:ea typeface="MS Mincho" panose="02020609040205080304" pitchFamily="49" charset="-128"/>
              </a:rPr>
              <a:t> </a:t>
            </a:r>
            <a:r>
              <a:rPr lang="ru-RU" altLang="zh-CN" sz="2800" b="1" dirty="0" err="1">
                <a:solidFill>
                  <a:schemeClr val="tx1"/>
                </a:solidFill>
                <a:latin typeface="Times New Roman Tj" panose="02020603050405020304" pitchFamily="18" charset="-52"/>
                <a:ea typeface="MS Mincho" panose="02020609040205080304" pitchFamily="49" charset="-128"/>
              </a:rPr>
              <a:t>иқтисодӣ</a:t>
            </a:r>
            <a:r>
              <a:rPr lang="ru-RU" altLang="zh-CN" sz="2800" b="1" dirty="0">
                <a:solidFill>
                  <a:schemeClr val="tx1"/>
                </a:solidFill>
                <a:latin typeface="Times New Roman Tj" panose="02020603050405020304" pitchFamily="18" charset="-52"/>
                <a:ea typeface="MS Mincho" panose="02020609040205080304" pitchFamily="49" charset="-128"/>
              </a:rPr>
              <a:t> </a:t>
            </a:r>
            <a:r>
              <a:rPr lang="ru-RU" altLang="zh-CN" sz="2800" b="1" dirty="0" err="1" smtClean="0">
                <a:solidFill>
                  <a:schemeClr val="tx1"/>
                </a:solidFill>
                <a:latin typeface="Times New Roman Tj" panose="02020603050405020304" pitchFamily="18" charset="-52"/>
                <a:ea typeface="MS Mincho" panose="02020609040205080304" pitchFamily="49" charset="-128"/>
              </a:rPr>
              <a:t>барои</a:t>
            </a:r>
            <a:r>
              <a:rPr lang="ru-RU" altLang="zh-CN" sz="2800" b="1" dirty="0" smtClean="0">
                <a:solidFill>
                  <a:schemeClr val="tx1"/>
                </a:solidFill>
                <a:latin typeface="Times New Roman Tj" panose="02020603050405020304" pitchFamily="18" charset="-52"/>
                <a:ea typeface="MS Mincho" panose="02020609040205080304" pitchFamily="49" charset="-128"/>
              </a:rPr>
              <a:t> </a:t>
            </a:r>
            <a:r>
              <a:rPr lang="ru-RU" altLang="zh-CN" sz="2800" b="1" dirty="0" err="1">
                <a:solidFill>
                  <a:schemeClr val="tx1"/>
                </a:solidFill>
                <a:latin typeface="Times New Roman Tj" panose="02020603050405020304" pitchFamily="18" charset="-52"/>
                <a:ea typeface="MS Mincho" panose="02020609040205080304" pitchFamily="49" charset="-128"/>
              </a:rPr>
              <a:t>таъмини</a:t>
            </a:r>
            <a:r>
              <a:rPr lang="ru-RU" altLang="zh-CN" sz="2800" b="1" dirty="0">
                <a:solidFill>
                  <a:schemeClr val="tx1"/>
                </a:solidFill>
                <a:latin typeface="Times New Roman Tj" panose="02020603050405020304" pitchFamily="18" charset="-52"/>
                <a:ea typeface="MS Mincho" panose="02020609040205080304" pitchFamily="49" charset="-128"/>
              </a:rPr>
              <a:t> </a:t>
            </a:r>
            <a:r>
              <a:rPr lang="ru-RU" altLang="zh-CN" sz="2800" b="1" dirty="0" err="1">
                <a:solidFill>
                  <a:schemeClr val="tx1"/>
                </a:solidFill>
                <a:latin typeface="Times New Roman Tj" panose="02020603050405020304" pitchFamily="18" charset="-52"/>
                <a:ea typeface="MS Mincho" panose="02020609040205080304" pitchFamily="49" charset="-128"/>
              </a:rPr>
              <a:t>рушд</a:t>
            </a:r>
            <a:endParaRPr lang="ru-RU" altLang="zh-CN" sz="2800" b="1" i="1" dirty="0">
              <a:solidFill>
                <a:schemeClr val="tx1"/>
              </a:solidFill>
              <a:latin typeface="Times New Roman Tj" panose="02020603050405020304" pitchFamily="18" charset="-52"/>
              <a:ea typeface="MS Mincho" panose="02020609040205080304" pitchFamily="49" charset="-128"/>
            </a:endParaRPr>
          </a:p>
        </p:txBody>
      </p:sp>
      <p:sp>
        <p:nvSpPr>
          <p:cNvPr id="50178"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B2075CE3-DF74-46C0-8503-F9EFFC61CAB1}" type="slidenum">
              <a:rPr lang="ru-RU" altLang="zh-CN" smtClean="0"/>
              <a:pPr/>
              <a:t>43</a:t>
            </a:fld>
            <a:endParaRPr lang="ru-RU" altLang="zh-CN"/>
          </a:p>
        </p:txBody>
      </p:sp>
      <p:pic>
        <p:nvPicPr>
          <p:cNvPr id="50179"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522" y="1373982"/>
            <a:ext cx="822642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Прямоугольник 4"/>
          <p:cNvSpPr>
            <a:spLocks noChangeArrowheads="1"/>
          </p:cNvSpPr>
          <p:nvPr/>
        </p:nvSpPr>
        <p:spPr bwMode="auto">
          <a:xfrm>
            <a:off x="5916613" y="6097589"/>
            <a:ext cx="417671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15000"/>
              </a:lnSpc>
              <a:spcAft>
                <a:spcPts val="1000"/>
              </a:spcAft>
            </a:pPr>
            <a:r>
              <a:rPr lang="ru-RU" altLang="zh-CN" sz="1600">
                <a:latin typeface="Times New Roman Tj" panose="02020603050405020304" pitchFamily="18" charset="-52"/>
              </a:rPr>
              <a:t>Манфиати шахсї (</a:t>
            </a:r>
            <a:r>
              <a:rPr lang="en-US" altLang="ru-RU" sz="1600">
                <a:latin typeface="Times New Roman Tj" panose="02020603050405020304" pitchFamily="18" charset="-52"/>
                <a:ea typeface="华文楷体" pitchFamily="2" charset="-122"/>
              </a:rPr>
              <a:t>vs</a:t>
            </a:r>
            <a:r>
              <a:rPr lang="ru-RU" altLang="zh-CN" sz="1600">
                <a:latin typeface="Times New Roman Tj" panose="02020603050405020304" pitchFamily="18" charset="-52"/>
              </a:rPr>
              <a:t>)</a:t>
            </a:r>
            <a:r>
              <a:rPr lang="en-US" altLang="ru-RU" sz="1600">
                <a:latin typeface="Times New Roman Tj" panose="02020603050405020304" pitchFamily="18" charset="-52"/>
              </a:rPr>
              <a:t>&lt;</a:t>
            </a:r>
            <a:r>
              <a:rPr lang="ru-RU" altLang="zh-CN" sz="1600">
                <a:latin typeface="Times New Roman Tj" panose="02020603050405020304" pitchFamily="18" charset="-52"/>
              </a:rPr>
              <a:t> Манфиати миллї</a:t>
            </a:r>
            <a:endParaRPr lang="ru-RU" altLang="zh-CN" sz="1600">
              <a:latin typeface="Calibri" panose="020F0502020204030204" pitchFamily="34" charset="0"/>
            </a:endParaRPr>
          </a:p>
        </p:txBody>
      </p:sp>
    </p:spTree>
    <p:extLst>
      <p:ext uri="{BB962C8B-B14F-4D97-AF65-F5344CB8AC3E}">
        <p14:creationId xmlns:p14="http://schemas.microsoft.com/office/powerpoint/2010/main" val="37441891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5"/>
            <a:ext cx="4969463" cy="568732"/>
          </a:xfrm>
        </p:spPr>
        <p:txBody>
          <a:bodyPr/>
          <a:lstStyle/>
          <a:p>
            <a:pPr algn="ctr" eaLnBrk="1" hangingPunct="1"/>
            <a:r>
              <a:rPr lang="ru-RU" altLang="zh-CN" sz="2800" b="1" i="1" dirty="0" err="1">
                <a:latin typeface="Palatino Linotype" panose="02040502050505030304" pitchFamily="18" charset="0"/>
              </a:rPr>
              <a:t>Фаъолият</a:t>
            </a:r>
            <a:endParaRPr lang="ru-RU" altLang="zh-CN" sz="2800" b="1" i="1" dirty="0">
              <a:latin typeface="Palatino Linotype" panose="02040502050505030304" pitchFamily="18" charset="0"/>
            </a:endParaRPr>
          </a:p>
        </p:txBody>
      </p:sp>
      <p:sp>
        <p:nvSpPr>
          <p:cNvPr id="23555"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26D78-D763-4052-9C55-49C56422F6BD}" type="slidenum">
              <a:rPr lang="ru-RU" altLang="zh-CN">
                <a:solidFill>
                  <a:srgbClr val="000000"/>
                </a:solidFill>
                <a:latin typeface="Corbel" panose="020B0503020204020204" pitchFamily="34" charset="0"/>
              </a:rPr>
              <a:pPr/>
              <a:t>44</a:t>
            </a:fld>
            <a:endParaRPr lang="ru-RU" altLang="zh-CN">
              <a:solidFill>
                <a:srgbClr val="000000"/>
              </a:solidFill>
              <a:latin typeface="Corbel" panose="020B0503020204020204" pitchFamily="34" charset="0"/>
            </a:endParaRPr>
          </a:p>
        </p:txBody>
      </p:sp>
      <p:sp>
        <p:nvSpPr>
          <p:cNvPr id="23556" name="Прямоугольник 5"/>
          <p:cNvSpPr>
            <a:spLocks noChangeArrowheads="1"/>
          </p:cNvSpPr>
          <p:nvPr/>
        </p:nvSpPr>
        <p:spPr bwMode="auto">
          <a:xfrm>
            <a:off x="2640014" y="1168401"/>
            <a:ext cx="77755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15000"/>
              </a:lnSpc>
              <a:spcAft>
                <a:spcPts val="1000"/>
              </a:spcAft>
            </a:pPr>
            <a:r>
              <a:rPr lang="ru-RU" altLang="zh-CN" sz="2000" dirty="0" err="1">
                <a:solidFill>
                  <a:srgbClr val="000000"/>
                </a:solidFill>
                <a:latin typeface="Times New Roman Tj" panose="02020603050405020304" pitchFamily="18" charset="-52"/>
              </a:rPr>
              <a:t>Самтњои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асосии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фаъолият</a:t>
            </a:r>
            <a:r>
              <a:rPr lang="ru-RU" altLang="zh-CN" sz="2000" dirty="0">
                <a:solidFill>
                  <a:srgbClr val="000000"/>
                </a:solidFill>
                <a:latin typeface="Times New Roman Tj" panose="02020603050405020304" pitchFamily="18" charset="-52"/>
              </a:rPr>
              <a:t> дар </a:t>
            </a:r>
            <a:r>
              <a:rPr lang="ru-RU" altLang="zh-CN" sz="2000" dirty="0" err="1">
                <a:solidFill>
                  <a:srgbClr val="000000"/>
                </a:solidFill>
                <a:latin typeface="Times New Roman Tj" panose="02020603050405020304" pitchFamily="18" charset="-52"/>
              </a:rPr>
              <a:t>партави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иќтисоди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сабз</a:t>
            </a:r>
            <a:r>
              <a:rPr lang="ru-RU" altLang="zh-CN" sz="2000" dirty="0">
                <a:solidFill>
                  <a:srgbClr val="000000"/>
                </a:solidFill>
                <a:latin typeface="Times New Roman Tj" panose="02020603050405020304" pitchFamily="18" charset="-52"/>
              </a:rPr>
              <a:t>»:</a:t>
            </a: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Коркарди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сиёсати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макроиќтисодї</a:t>
            </a:r>
            <a:endParaRPr lang="ru-RU" altLang="zh-CN" sz="2000" dirty="0">
              <a:solidFill>
                <a:srgbClr val="000000"/>
              </a:solidFill>
              <a:latin typeface="Times New Roman Tj" panose="02020603050405020304" pitchFamily="18" charset="-52"/>
            </a:endParaRP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Љойњои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кории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сабз</a:t>
            </a:r>
            <a:r>
              <a:rPr lang="ru-RU" altLang="zh-CN" sz="2000" dirty="0">
                <a:solidFill>
                  <a:srgbClr val="000000"/>
                </a:solidFill>
                <a:latin typeface="Times New Roman Tj" panose="02020603050405020304" pitchFamily="18" charset="-52"/>
              </a:rPr>
              <a:t>»</a:t>
            </a: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Баробарї</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ва</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кам</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кардани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сатњи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камбизоатї</a:t>
            </a:r>
            <a:r>
              <a:rPr lang="ru-RU" altLang="zh-CN" sz="2000" dirty="0">
                <a:solidFill>
                  <a:srgbClr val="000000"/>
                </a:solidFill>
                <a:latin typeface="Times New Roman Tj" panose="02020603050405020304" pitchFamily="18" charset="-52"/>
              </a:rPr>
              <a:t>;</a:t>
            </a: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Сиёсати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саноати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сабз</a:t>
            </a:r>
            <a:r>
              <a:rPr lang="ru-RU" altLang="zh-CN" sz="2000" dirty="0">
                <a:solidFill>
                  <a:srgbClr val="000000"/>
                </a:solidFill>
                <a:latin typeface="Times New Roman Tj" panose="02020603050405020304" pitchFamily="18" charset="-52"/>
              </a:rPr>
              <a:t>»</a:t>
            </a: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Савдои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сабз</a:t>
            </a:r>
            <a:r>
              <a:rPr lang="ru-RU" altLang="zh-CN" sz="2000" dirty="0">
                <a:solidFill>
                  <a:srgbClr val="000000"/>
                </a:solidFill>
                <a:latin typeface="Times New Roman Tj" panose="02020603050405020304" pitchFamily="18" charset="-52"/>
              </a:rPr>
              <a:t>»</a:t>
            </a:r>
          </a:p>
          <a:p>
            <a:pPr algn="just">
              <a:lnSpc>
                <a:spcPct val="115000"/>
              </a:lnSpc>
              <a:spcAft>
                <a:spcPts val="1000"/>
              </a:spcAft>
            </a:pP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Таълимоти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иќтисоди</a:t>
            </a:r>
            <a:r>
              <a:rPr lang="ru-RU" altLang="zh-CN" sz="2000" dirty="0">
                <a:solidFill>
                  <a:srgbClr val="000000"/>
                </a:solidFill>
                <a:latin typeface="Times New Roman Tj" panose="02020603050405020304" pitchFamily="18" charset="-52"/>
              </a:rPr>
              <a:t> «</a:t>
            </a:r>
            <a:r>
              <a:rPr lang="ru-RU" altLang="zh-CN" sz="2000" dirty="0" err="1">
                <a:solidFill>
                  <a:srgbClr val="000000"/>
                </a:solidFill>
                <a:latin typeface="Times New Roman Tj" panose="02020603050405020304" pitchFamily="18" charset="-52"/>
              </a:rPr>
              <a:t>сабз</a:t>
            </a:r>
            <a:r>
              <a:rPr lang="ru-RU" altLang="zh-CN" sz="2000" dirty="0">
                <a:solidFill>
                  <a:srgbClr val="000000"/>
                </a:solidFill>
                <a:latin typeface="Times New Roman Tj" panose="02020603050405020304" pitchFamily="18" charset="-52"/>
              </a:rPr>
              <a:t>».</a:t>
            </a:r>
          </a:p>
          <a:p>
            <a:pPr algn="ctr">
              <a:lnSpc>
                <a:spcPct val="115000"/>
              </a:lnSpc>
              <a:spcAft>
                <a:spcPts val="1000"/>
              </a:spcAft>
            </a:pPr>
            <a:endParaRPr lang="ru-RU" altLang="zh-CN" sz="2000" dirty="0">
              <a:solidFill>
                <a:srgbClr val="000000"/>
              </a:solidFill>
              <a:latin typeface="Times New Roman Tj" panose="02020603050405020304" pitchFamily="18" charset="-52"/>
            </a:endParaRPr>
          </a:p>
          <a:p>
            <a:pPr algn="just">
              <a:lnSpc>
                <a:spcPct val="115000"/>
              </a:lnSpc>
              <a:spcAft>
                <a:spcPts val="1000"/>
              </a:spcAft>
            </a:pPr>
            <a:endParaRPr lang="ru-RU" altLang="zh-CN" sz="2000" dirty="0">
              <a:solidFill>
                <a:srgbClr val="000000"/>
              </a:solidFill>
              <a:latin typeface="Times New Roman Tj" panose="02020603050405020304" pitchFamily="18" charset="-52"/>
            </a:endParaRPr>
          </a:p>
        </p:txBody>
      </p:sp>
      <p:pic>
        <p:nvPicPr>
          <p:cNvPr id="23558" name="Рисунок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4002" y="4784342"/>
            <a:ext cx="2917998"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В Таджикистане завершено строительство НПЗ в свободной экономической зоне  «Дангар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2" y="10979"/>
            <a:ext cx="2799614" cy="24585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2948" y="2581438"/>
            <a:ext cx="2881722" cy="209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8" y="0"/>
            <a:ext cx="26130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93" y="1959954"/>
            <a:ext cx="2613026" cy="1916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ҳадафҳои рушди устувори ҷаҳонӣ"/>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88" y="3984040"/>
            <a:ext cx="2582637" cy="205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3939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a:xfrm>
            <a:off x="1184366" y="1524000"/>
            <a:ext cx="8950234" cy="5029200"/>
          </a:xfrm>
        </p:spPr>
        <p:txBody>
          <a:bodyPr>
            <a:normAutofit lnSpcReduction="10000"/>
          </a:bodyPr>
          <a:lstStyle/>
          <a:p>
            <a:pPr eaLnBrk="1" hangingPunct="1">
              <a:lnSpc>
                <a:spcPct val="90000"/>
              </a:lnSpc>
            </a:pPr>
            <a:r>
              <a:rPr lang="ru-RU" altLang="ru-RU" sz="2400" b="1" dirty="0" err="1" smtClean="0">
                <a:solidFill>
                  <a:schemeClr val="tx1"/>
                </a:solidFill>
                <a:latin typeface="Times New Roman Tj" panose="02020603050405020304" pitchFamily="18" charset="-52"/>
              </a:rPr>
              <a:t>сиёсати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воридотивазкунанда</a:t>
            </a:r>
            <a:r>
              <a:rPr lang="ru-RU" altLang="ru-RU" sz="2400" b="1" dirty="0" smtClean="0">
                <a:solidFill>
                  <a:schemeClr val="tx1"/>
                </a:solidFill>
                <a:latin typeface="Times New Roman Tj" panose="02020603050405020304" pitchFamily="18" charset="-52"/>
              </a:rPr>
              <a:t>:</a:t>
            </a:r>
          </a:p>
          <a:p>
            <a:pPr eaLnBrk="1" hangingPunct="1">
              <a:lnSpc>
                <a:spcPct val="90000"/>
              </a:lnSpc>
            </a:pPr>
            <a:r>
              <a:rPr lang="ru-RU" altLang="ru-RU" sz="2400" b="1" dirty="0" err="1" smtClean="0">
                <a:solidFill>
                  <a:schemeClr val="tx1"/>
                </a:solidFill>
                <a:latin typeface="Times New Roman Tj" panose="02020603050405020304" pitchFamily="18" charset="-52"/>
              </a:rPr>
              <a:t>њимояи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соњањои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сустараќќии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мамлакат</a:t>
            </a:r>
            <a:r>
              <a:rPr lang="ru-RU" altLang="ru-RU" sz="2400" b="1" dirty="0" smtClean="0">
                <a:solidFill>
                  <a:schemeClr val="tx1"/>
                </a:solidFill>
                <a:latin typeface="Times New Roman Tj" panose="02020603050405020304" pitchFamily="18" charset="-52"/>
              </a:rPr>
              <a:t>. </a:t>
            </a:r>
          </a:p>
          <a:p>
            <a:pPr eaLnBrk="1" hangingPunct="1">
              <a:lnSpc>
                <a:spcPct val="90000"/>
              </a:lnSpc>
            </a:pP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ѓунљоиши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бозори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дохилї</a:t>
            </a:r>
            <a:r>
              <a:rPr lang="ru-RU" altLang="ru-RU" sz="2400" b="1" dirty="0" smtClean="0">
                <a:solidFill>
                  <a:schemeClr val="tx1"/>
                </a:solidFill>
                <a:latin typeface="Times New Roman Tj" panose="02020603050405020304" pitchFamily="18" charset="-52"/>
              </a:rPr>
              <a:t>.</a:t>
            </a:r>
          </a:p>
          <a:p>
            <a:pPr eaLnBrk="1" hangingPunct="1">
              <a:lnSpc>
                <a:spcPct val="90000"/>
              </a:lnSpc>
            </a:pPr>
            <a:r>
              <a:rPr lang="ru-RU" altLang="ru-RU" sz="2400" b="1" dirty="0" smtClean="0">
                <a:solidFill>
                  <a:schemeClr val="tx1"/>
                </a:solidFill>
                <a:latin typeface="Times New Roman Tj" panose="02020603050405020304" pitchFamily="18" charset="-52"/>
              </a:rPr>
              <a:t> - </a:t>
            </a:r>
            <a:r>
              <a:rPr lang="ru-RU" altLang="ru-RU" sz="2400" b="1" dirty="0" err="1" smtClean="0">
                <a:solidFill>
                  <a:schemeClr val="tx1"/>
                </a:solidFill>
                <a:latin typeface="Times New Roman Tj" panose="02020603050405020304" pitchFamily="18" charset="-52"/>
              </a:rPr>
              <a:t>таваккалият</a:t>
            </a:r>
            <a:r>
              <a:rPr lang="ru-RU" altLang="ru-RU" sz="2400" b="1" dirty="0" smtClean="0">
                <a:solidFill>
                  <a:schemeClr val="tx1"/>
                </a:solidFill>
                <a:latin typeface="Times New Roman Tj" panose="02020603050405020304" pitchFamily="18" charset="-52"/>
              </a:rPr>
              <a:t> </a:t>
            </a:r>
          </a:p>
          <a:p>
            <a:pPr eaLnBrk="1" hangingPunct="1">
              <a:lnSpc>
                <a:spcPct val="90000"/>
              </a:lnSpc>
            </a:pP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љамоварии</a:t>
            </a:r>
            <a:r>
              <a:rPr lang="ru-RU" altLang="ru-RU" sz="2400" b="1" dirty="0" smtClean="0">
                <a:solidFill>
                  <a:schemeClr val="tx1"/>
                </a:solidFill>
                <a:latin typeface="Times New Roman Tj" panose="02020603050405020304" pitchFamily="18" charset="-52"/>
              </a:rPr>
              <a:t>  технологии </a:t>
            </a:r>
            <a:r>
              <a:rPr lang="ru-RU" altLang="ru-RU" sz="2400" b="1" dirty="0" err="1" smtClean="0">
                <a:solidFill>
                  <a:schemeClr val="tx1"/>
                </a:solidFill>
                <a:latin typeface="Times New Roman Tj" panose="02020603050405020304" pitchFamily="18" charset="-52"/>
              </a:rPr>
              <a:t>мањсулот</a:t>
            </a:r>
            <a:r>
              <a:rPr lang="ru-RU" altLang="ru-RU" sz="2400" b="1" dirty="0" smtClean="0">
                <a:solidFill>
                  <a:schemeClr val="tx1"/>
                </a:solidFill>
                <a:latin typeface="Times New Roman Tj" panose="02020603050405020304" pitchFamily="18" charset="-52"/>
              </a:rPr>
              <a:t>.</a:t>
            </a:r>
          </a:p>
          <a:p>
            <a:pPr eaLnBrk="1" hangingPunct="1">
              <a:lnSpc>
                <a:spcPct val="90000"/>
              </a:lnSpc>
            </a:pP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ќувваи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кории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арзони</a:t>
            </a:r>
            <a:r>
              <a:rPr lang="ru-RU" altLang="ru-RU" sz="2400" b="1" dirty="0" smtClean="0">
                <a:solidFill>
                  <a:schemeClr val="tx1"/>
                </a:solidFill>
                <a:latin typeface="Times New Roman Tj" panose="02020603050405020304" pitchFamily="18" charset="-52"/>
              </a:rPr>
              <a:t> </a:t>
            </a:r>
            <a:r>
              <a:rPr lang="ru-RU" altLang="ru-RU" sz="2400" b="1" dirty="0" err="1" smtClean="0">
                <a:solidFill>
                  <a:schemeClr val="tx1"/>
                </a:solidFill>
                <a:latin typeface="Times New Roman Tj" panose="02020603050405020304" pitchFamily="18" charset="-52"/>
              </a:rPr>
              <a:t>мамлакат</a:t>
            </a:r>
            <a:endParaRPr lang="ru-RU" altLang="ru-RU" sz="2400" b="1" dirty="0" smtClean="0">
              <a:solidFill>
                <a:schemeClr val="tx1"/>
              </a:solidFill>
              <a:latin typeface="Times New Roman Tj" panose="02020603050405020304" pitchFamily="18" charset="-52"/>
            </a:endParaRPr>
          </a:p>
          <a:p>
            <a:pPr>
              <a:lnSpc>
                <a:spcPct val="90000"/>
              </a:lnSpc>
            </a:pPr>
            <a:r>
              <a:rPr lang="ru-RU" altLang="ru-RU" sz="2400" b="1" dirty="0" err="1">
                <a:solidFill>
                  <a:schemeClr val="tx1"/>
                </a:solidFill>
                <a:latin typeface="Times New Roman Tj" panose="02020603050405020304" pitchFamily="18" charset="-52"/>
              </a:rPr>
              <a:t>Сиёсати</a:t>
            </a:r>
            <a:r>
              <a:rPr lang="ru-RU" altLang="ru-RU" sz="2400" b="1" dirty="0">
                <a:solidFill>
                  <a:schemeClr val="tx1"/>
                </a:solidFill>
                <a:latin typeface="Times New Roman Tj" panose="02020603050405020304" pitchFamily="18" charset="-52"/>
              </a:rPr>
              <a:t> </a:t>
            </a:r>
            <a:r>
              <a:rPr lang="ru-RU" altLang="ru-RU" sz="2400" b="1" dirty="0" err="1">
                <a:solidFill>
                  <a:schemeClr val="tx1"/>
                </a:solidFill>
                <a:latin typeface="Times New Roman Tj" panose="02020603050405020304" pitchFamily="18" charset="-52"/>
              </a:rPr>
              <a:t>њавасмандкунии</a:t>
            </a:r>
            <a:r>
              <a:rPr lang="ru-RU" altLang="ru-RU" sz="2400" b="1" dirty="0">
                <a:solidFill>
                  <a:schemeClr val="tx1"/>
                </a:solidFill>
                <a:latin typeface="Times New Roman Tj" panose="02020603050405020304" pitchFamily="18" charset="-52"/>
              </a:rPr>
              <a:t> </a:t>
            </a:r>
            <a:r>
              <a:rPr lang="ru-RU" altLang="ru-RU" sz="2400" b="1" dirty="0" err="1">
                <a:solidFill>
                  <a:schemeClr val="tx1"/>
                </a:solidFill>
                <a:latin typeface="Times New Roman Tj" panose="02020603050405020304" pitchFamily="18" charset="-52"/>
              </a:rPr>
              <a:t>содирот</a:t>
            </a:r>
            <a:r>
              <a:rPr lang="ru-RU" altLang="ru-RU" sz="2400" dirty="0">
                <a:solidFill>
                  <a:schemeClr val="tx1"/>
                </a:solidFill>
                <a:latin typeface="Times New Roman Tj" panose="02020603050405020304" pitchFamily="18" charset="-52"/>
              </a:rPr>
              <a:t>:</a:t>
            </a:r>
          </a:p>
          <a:p>
            <a:pPr>
              <a:lnSpc>
                <a:spcPct val="90000"/>
              </a:lnSpc>
            </a:pP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имтиёзњо</a:t>
            </a:r>
            <a:r>
              <a:rPr lang="ru-RU" altLang="ru-RU" sz="2400" dirty="0">
                <a:solidFill>
                  <a:schemeClr val="tx1"/>
                </a:solidFill>
                <a:latin typeface="Times New Roman Tj" panose="02020603050405020304" pitchFamily="18" charset="-52"/>
              </a:rPr>
              <a:t>.</a:t>
            </a:r>
          </a:p>
          <a:p>
            <a:pPr>
              <a:lnSpc>
                <a:spcPct val="90000"/>
              </a:lnSpc>
            </a:pP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соњањои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илмталаб</a:t>
            </a:r>
            <a:r>
              <a:rPr lang="ru-RU" altLang="ru-RU" sz="2400" dirty="0">
                <a:solidFill>
                  <a:schemeClr val="tx1"/>
                </a:solidFill>
                <a:latin typeface="Times New Roman Tj" panose="02020603050405020304" pitchFamily="18" charset="-52"/>
              </a:rPr>
              <a:t>. </a:t>
            </a:r>
          </a:p>
          <a:p>
            <a:pPr>
              <a:lnSpc>
                <a:spcPct val="90000"/>
              </a:lnSpc>
            </a:pP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харољотњои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нисбатан</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кам</a:t>
            </a:r>
            <a:r>
              <a:rPr lang="ru-RU" altLang="ru-RU" sz="2400" dirty="0">
                <a:solidFill>
                  <a:schemeClr val="tx1"/>
                </a:solidFill>
                <a:latin typeface="Times New Roman Tj" panose="02020603050405020304" pitchFamily="18" charset="-52"/>
              </a:rPr>
              <a:t> </a:t>
            </a:r>
            <a:endParaRPr lang="ru-RU" altLang="ru-RU" sz="2400" dirty="0" smtClean="0">
              <a:solidFill>
                <a:schemeClr val="tx1"/>
              </a:solidFill>
              <a:latin typeface="Times New Roman Tj" panose="02020603050405020304" pitchFamily="18" charset="-52"/>
            </a:endParaRPr>
          </a:p>
          <a:p>
            <a:pPr>
              <a:lnSpc>
                <a:spcPct val="90000"/>
              </a:lnSpc>
            </a:pPr>
            <a:r>
              <a:rPr lang="ru-RU" altLang="ru-RU" sz="2400" dirty="0" smtClean="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васеъкунии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иќтидори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содиротии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мамлакат</a:t>
            </a:r>
            <a:r>
              <a:rPr lang="ru-RU" altLang="ru-RU" sz="2400" dirty="0">
                <a:solidFill>
                  <a:schemeClr val="tx1"/>
                </a:solidFill>
                <a:latin typeface="Times New Roman Tj" panose="02020603050405020304" pitchFamily="18" charset="-52"/>
              </a:rPr>
              <a:t>. </a:t>
            </a:r>
          </a:p>
          <a:p>
            <a:pPr>
              <a:lnSpc>
                <a:spcPct val="90000"/>
              </a:lnSpc>
            </a:pP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минтаќањои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озоди</a:t>
            </a:r>
            <a:r>
              <a:rPr lang="ru-RU" altLang="ru-RU" sz="2400" dirty="0">
                <a:solidFill>
                  <a:schemeClr val="tx1"/>
                </a:solidFill>
                <a:latin typeface="Times New Roman Tj" panose="02020603050405020304" pitchFamily="18" charset="-52"/>
              </a:rPr>
              <a:t> </a:t>
            </a:r>
            <a:r>
              <a:rPr lang="ru-RU" altLang="ru-RU" sz="2400" dirty="0" err="1">
                <a:solidFill>
                  <a:schemeClr val="tx1"/>
                </a:solidFill>
                <a:latin typeface="Times New Roman Tj" panose="02020603050405020304" pitchFamily="18" charset="-52"/>
              </a:rPr>
              <a:t>содиротї-истењсолї</a:t>
            </a:r>
            <a:r>
              <a:rPr lang="ru-RU" altLang="ru-RU" sz="2400" dirty="0">
                <a:solidFill>
                  <a:schemeClr val="tx1"/>
                </a:solidFill>
                <a:latin typeface="Times New Roman Tj" panose="02020603050405020304" pitchFamily="18" charset="-52"/>
              </a:rPr>
              <a:t> </a:t>
            </a:r>
          </a:p>
          <a:p>
            <a:pPr eaLnBrk="1" hangingPunct="1">
              <a:lnSpc>
                <a:spcPct val="90000"/>
              </a:lnSpc>
            </a:pPr>
            <a:endParaRPr lang="ru-RU" altLang="ru-RU" sz="2400" b="1" dirty="0" smtClean="0">
              <a:solidFill>
                <a:schemeClr val="tx1"/>
              </a:solidFill>
              <a:latin typeface="Times New Roman Tj" panose="02020603050405020304" pitchFamily="18" charset="-52"/>
            </a:endParaRPr>
          </a:p>
          <a:p>
            <a:pPr eaLnBrk="1" hangingPunct="1">
              <a:lnSpc>
                <a:spcPct val="90000"/>
              </a:lnSpc>
            </a:pPr>
            <a:endParaRPr lang="ru-RU" altLang="ru-RU" dirty="0" smtClean="0">
              <a:solidFill>
                <a:srgbClr val="0070C0"/>
              </a:solidFill>
              <a:latin typeface="Times New Roman Tj" panose="02020603050405020304" pitchFamily="18" charset="-52"/>
            </a:endParaRPr>
          </a:p>
        </p:txBody>
      </p:sp>
      <p:sp>
        <p:nvSpPr>
          <p:cNvPr id="86018" name="Rectangle 2"/>
          <p:cNvSpPr>
            <a:spLocks noGrp="1" noChangeArrowheads="1"/>
          </p:cNvSpPr>
          <p:nvPr>
            <p:ph type="title"/>
          </p:nvPr>
        </p:nvSpPr>
        <p:spPr>
          <a:xfrm>
            <a:off x="400594" y="457200"/>
            <a:ext cx="10511246" cy="509451"/>
          </a:xfrm>
        </p:spPr>
        <p:txBody>
          <a:bodyPr rtlCol="0">
            <a:normAutofit fontScale="90000"/>
          </a:bodyPr>
          <a:lstStyle/>
          <a:p>
            <a:pPr>
              <a:defRPr/>
            </a:pPr>
            <a:r>
              <a:rPr lang="ru-RU" sz="2800" b="1" dirty="0" err="1">
                <a:solidFill>
                  <a:srgbClr val="CC0000"/>
                </a:solidFill>
                <a:effectLst>
                  <a:outerShdw blurRad="38100" dist="38100" dir="2700000" algn="tl">
                    <a:srgbClr val="C0C0C0"/>
                  </a:outerShdw>
                </a:effectLst>
                <a:latin typeface="Times New Roman Tj" pitchFamily="18" charset="-52"/>
              </a:rPr>
              <a:t>Сиёсати</a:t>
            </a:r>
            <a:r>
              <a:rPr lang="ru-RU" sz="2800" b="1" dirty="0">
                <a:solidFill>
                  <a:srgbClr val="CC0000"/>
                </a:solidFill>
                <a:effectLst>
                  <a:outerShdw blurRad="38100" dist="38100" dir="2700000" algn="tl">
                    <a:srgbClr val="C0C0C0"/>
                  </a:outerShdw>
                </a:effectLst>
                <a:latin typeface="Times New Roman Tj" pitchFamily="18" charset="-52"/>
              </a:rPr>
              <a:t> </a:t>
            </a:r>
            <a:r>
              <a:rPr lang="ru-RU" sz="2800" b="1" dirty="0" err="1">
                <a:solidFill>
                  <a:srgbClr val="CC0000"/>
                </a:solidFill>
                <a:effectLst>
                  <a:outerShdw blurRad="38100" dist="38100" dir="2700000" algn="tl">
                    <a:srgbClr val="C0C0C0"/>
                  </a:outerShdw>
                </a:effectLst>
                <a:latin typeface="Times New Roman Tj" pitchFamily="18" charset="-52"/>
              </a:rPr>
              <a:t>њавасмандкунии</a:t>
            </a:r>
            <a:r>
              <a:rPr lang="ru-RU" sz="2800" b="1" dirty="0">
                <a:solidFill>
                  <a:srgbClr val="CC0000"/>
                </a:solidFill>
                <a:effectLst>
                  <a:outerShdw blurRad="38100" dist="38100" dir="2700000" algn="tl">
                    <a:srgbClr val="C0C0C0"/>
                  </a:outerShdw>
                </a:effectLst>
                <a:latin typeface="Times New Roman Tj" pitchFamily="18" charset="-52"/>
              </a:rPr>
              <a:t> </a:t>
            </a:r>
            <a:r>
              <a:rPr lang="ru-RU" sz="2800" b="1" dirty="0" err="1">
                <a:solidFill>
                  <a:srgbClr val="CC0000"/>
                </a:solidFill>
                <a:effectLst>
                  <a:outerShdw blurRad="38100" dist="38100" dir="2700000" algn="tl">
                    <a:srgbClr val="C0C0C0"/>
                  </a:outerShdw>
                </a:effectLst>
                <a:latin typeface="Times New Roman Tj" pitchFamily="18" charset="-52"/>
              </a:rPr>
              <a:t>содирот</a:t>
            </a:r>
            <a:r>
              <a:rPr lang="ru-RU" sz="2800" b="1" dirty="0">
                <a:solidFill>
                  <a:srgbClr val="CC0000"/>
                </a:solidFill>
                <a:effectLst>
                  <a:outerShdw blurRad="38100" dist="38100" dir="2700000" algn="tl">
                    <a:srgbClr val="C0C0C0"/>
                  </a:outerShdw>
                </a:effectLst>
                <a:latin typeface="Times New Roman Tj" pitchFamily="18" charset="-52"/>
              </a:rPr>
              <a:t> </a:t>
            </a:r>
            <a:r>
              <a:rPr lang="ru-RU" sz="2800" b="1" dirty="0" err="1">
                <a:solidFill>
                  <a:srgbClr val="CC0000"/>
                </a:solidFill>
                <a:effectLst>
                  <a:outerShdw blurRad="38100" dist="38100" dir="2700000" algn="tl">
                    <a:srgbClr val="C0C0C0"/>
                  </a:outerShdw>
                </a:effectLst>
                <a:latin typeface="Times New Roman Tj" pitchFamily="18" charset="-52"/>
              </a:rPr>
              <a:t>ва</a:t>
            </a:r>
            <a:r>
              <a:rPr lang="ru-RU" sz="2800" b="1" dirty="0">
                <a:solidFill>
                  <a:srgbClr val="CC0000"/>
                </a:solidFill>
                <a:effectLst>
                  <a:outerShdw blurRad="38100" dist="38100" dir="2700000" algn="tl">
                    <a:srgbClr val="C0C0C0"/>
                  </a:outerShdw>
                </a:effectLst>
                <a:latin typeface="Times New Roman Tj" pitchFamily="18" charset="-52"/>
              </a:rPr>
              <a:t> </a:t>
            </a:r>
            <a:r>
              <a:rPr lang="ru-RU" sz="2800" b="1" dirty="0" err="1">
                <a:solidFill>
                  <a:srgbClr val="CC0000"/>
                </a:solidFill>
                <a:effectLst>
                  <a:outerShdw blurRad="38100" dist="38100" dir="2700000" algn="tl">
                    <a:srgbClr val="C0C0C0"/>
                  </a:outerShdw>
                </a:effectLst>
                <a:latin typeface="Times New Roman Tj" pitchFamily="18" charset="-52"/>
              </a:rPr>
              <a:t>воридотро</a:t>
            </a:r>
            <a:r>
              <a:rPr lang="ru-RU" sz="2800" b="1" dirty="0">
                <a:solidFill>
                  <a:srgbClr val="CC0000"/>
                </a:solidFill>
                <a:effectLst>
                  <a:outerShdw blurRad="38100" dist="38100" dir="2700000" algn="tl">
                    <a:srgbClr val="C0C0C0"/>
                  </a:outerShdw>
                </a:effectLst>
                <a:latin typeface="Times New Roman Tj" pitchFamily="18" charset="-52"/>
              </a:rPr>
              <a:t> </a:t>
            </a:r>
            <a:r>
              <a:rPr lang="ru-RU" sz="2800" b="1" dirty="0" err="1">
                <a:solidFill>
                  <a:srgbClr val="CC0000"/>
                </a:solidFill>
                <a:effectLst>
                  <a:outerShdw blurRad="38100" dist="38100" dir="2700000" algn="tl">
                    <a:srgbClr val="C0C0C0"/>
                  </a:outerShdw>
                </a:effectLst>
                <a:latin typeface="Times New Roman Tj" pitchFamily="18" charset="-52"/>
              </a:rPr>
              <a:t>ивазкунанада</a:t>
            </a:r>
            <a:endParaRPr lang="ru-RU" sz="2800" b="1" dirty="0">
              <a:solidFill>
                <a:srgbClr val="CC0000"/>
              </a:solidFill>
              <a:effectLst>
                <a:outerShdw blurRad="38100" dist="38100" dir="2700000" algn="tl">
                  <a:srgbClr val="C0C0C0"/>
                </a:outerShdw>
              </a:effectLst>
              <a:latin typeface="Times New Roman Tj" pitchFamily="18" charset="-52"/>
            </a:endParaRPr>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90" y="4454434"/>
            <a:ext cx="2932473" cy="1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031" y="330926"/>
            <a:ext cx="293247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527" y="2452506"/>
            <a:ext cx="293247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1090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856" y="913773"/>
            <a:ext cx="7306452" cy="5693866"/>
          </a:xfrm>
          <a:prstGeom prst="rect">
            <a:avLst/>
          </a:prstGeom>
          <a:solidFill>
            <a:schemeClr val="bg1">
              <a:lumMod val="85000"/>
              <a:lumOff val="15000"/>
            </a:schemeClr>
          </a:solidFill>
          <a:ln w="28575">
            <a:solidFill>
              <a:schemeClr val="tx1"/>
            </a:solidFill>
          </a:ln>
        </p:spPr>
        <p:txBody>
          <a:bodyPr wrap="square">
            <a:spAutoFit/>
          </a:bodyPr>
          <a:lstStyle/>
          <a:p>
            <a:pPr algn="just"/>
            <a:r>
              <a:rPr lang="tg-Cyrl-TJ" sz="2800" dirty="0">
                <a:latin typeface="Times New Roman Tj" panose="02020603050405020304" pitchFamily="18" charset="-52"/>
              </a:rPr>
              <a:t>Соҳаи кишоварзї дар Љумҳурии Тоҷикистон яке аз соњањои асосии шуғли аҳолӣ ба ҳисоб рафта, соли 2021 њаљми мањсулоти умумии кишоварзї ба 39,7 млрд сомонї, аз љумла  растанипарварї ба 28,7 млрд сомонї ва чорводорї ба 11,0 млрд сомонї баробар гардид. </a:t>
            </a:r>
            <a:endParaRPr lang="tg-Cyrl-TJ" sz="2800" dirty="0" smtClean="0">
              <a:latin typeface="Times New Roman Tj" panose="02020603050405020304" pitchFamily="18" charset="-52"/>
            </a:endParaRPr>
          </a:p>
          <a:p>
            <a:pPr algn="just"/>
            <a:r>
              <a:rPr lang="tg-Cyrl-TJ" sz="2800" dirty="0" smtClean="0">
                <a:latin typeface="Times New Roman Tj" panose="02020603050405020304" pitchFamily="18" charset="-52"/>
              </a:rPr>
              <a:t>Дар натиҷа ҳиссаи </a:t>
            </a:r>
            <a:r>
              <a:rPr lang="tg-Cyrl-TJ" sz="2800" dirty="0">
                <a:latin typeface="Times New Roman Tj" panose="02020603050405020304" pitchFamily="18" charset="-52"/>
              </a:rPr>
              <a:t>растанипарварї ва чорвопарварї дар њаљми мањсулоти умумии кишоварзї мутаносибан ба 72,3 фоиз ва 27,7 фоиз баробар гардида, ҳиссаи соњаи кишоварзї дар ММД ба  23 фоиз баробар гардид</a:t>
            </a:r>
            <a:r>
              <a:rPr lang="tg-Cyrl-TJ" sz="2800" dirty="0" smtClean="0">
                <a:latin typeface="Times New Roman Tj" panose="02020603050405020304" pitchFamily="18" charset="-52"/>
              </a:rPr>
              <a:t>.</a:t>
            </a:r>
            <a:endParaRPr lang="tg-Cyrl-TJ" sz="2400" dirty="0">
              <a:latin typeface="Times New Roman Tj" panose="02020603050405020304" pitchFamily="18" charset="-52"/>
            </a:endParaRPr>
          </a:p>
        </p:txBody>
      </p:sp>
      <p:sp>
        <p:nvSpPr>
          <p:cNvPr id="5" name="Прямоугольник 4"/>
          <p:cNvSpPr/>
          <p:nvPr/>
        </p:nvSpPr>
        <p:spPr>
          <a:xfrm>
            <a:off x="363855" y="438868"/>
            <a:ext cx="11464290" cy="400110"/>
          </a:xfrm>
          <a:prstGeom prst="rect">
            <a:avLst/>
          </a:prstGeom>
          <a:solidFill>
            <a:schemeClr val="bg1"/>
          </a:solidFill>
          <a:ln w="28575">
            <a:solidFill>
              <a:schemeClr val="accent1"/>
            </a:solidFill>
          </a:ln>
        </p:spPr>
        <p:txBody>
          <a:bodyPr wrap="square" lIns="91440" tIns="45720" rIns="91440" bIns="45720">
            <a:spAutoFit/>
          </a:bodyPr>
          <a:lstStyle/>
          <a:p>
            <a:pPr algn="ctr"/>
            <a:r>
              <a:rPr lang="tg-Cyrl-TJ" sz="2000" b="1" dirty="0" smtClean="0">
                <a:solidFill>
                  <a:srgbClr val="FF0000"/>
                </a:solidFill>
                <a:latin typeface="Times New Roman Tj" pitchFamily="18" charset="-52"/>
              </a:rPr>
              <a:t>ПРИНСИПҲОИ ИҚТИСОДИ САБЗ ДАР СОҲАИ КИШОВАРЗӢ</a:t>
            </a:r>
            <a:endParaRPr lang="ru-RU" sz="2000" b="1" dirty="0">
              <a:solidFill>
                <a:srgbClr val="FF0000"/>
              </a:solidFill>
              <a:latin typeface="Times New Roman Tj" pitchFamily="18" charset="-52"/>
            </a:endParaRPr>
          </a:p>
        </p:txBody>
      </p:sp>
      <p:pic>
        <p:nvPicPr>
          <p:cNvPr id="6" name="Picture 4" descr="G:\555\Новая папка\e8d8060dfa4f237371de63e4d4f9a011 (1).jpg">
            <a:extLst>
              <a:ext uri="{FF2B5EF4-FFF2-40B4-BE49-F238E27FC236}">
                <a16:creationId xmlns:a16="http://schemas.microsoft.com/office/drawing/2014/main" xmlns="" id="{8A3FE173-3A66-4A35-A9C9-6037F085B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308" y="913773"/>
            <a:ext cx="4166587" cy="304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555\Новая папка\577660-x222a7ddgp4sirlca20e6k60fg4rnv.jpg">
            <a:extLst>
              <a:ext uri="{FF2B5EF4-FFF2-40B4-BE49-F238E27FC236}">
                <a16:creationId xmlns:a16="http://schemas.microsoft.com/office/drawing/2014/main" xmlns="" id="{AFD6DBA7-61EF-47CF-80D8-DE0C4B08E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457" y="4012599"/>
            <a:ext cx="4086687" cy="211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856" y="913773"/>
            <a:ext cx="7306452" cy="5262979"/>
          </a:xfrm>
          <a:prstGeom prst="rect">
            <a:avLst/>
          </a:prstGeom>
          <a:solidFill>
            <a:schemeClr val="bg1">
              <a:lumMod val="85000"/>
              <a:lumOff val="15000"/>
            </a:schemeClr>
          </a:solidFill>
          <a:ln w="28575">
            <a:solidFill>
              <a:schemeClr val="tx1"/>
            </a:solidFill>
          </a:ln>
        </p:spPr>
        <p:txBody>
          <a:bodyPr wrap="square">
            <a:spAutoFit/>
          </a:bodyPr>
          <a:lstStyle/>
          <a:p>
            <a:pPr algn="just"/>
            <a:r>
              <a:rPr lang="tg-Cyrl-TJ" sz="2800" dirty="0">
                <a:latin typeface="Times New Roman Tj" panose="02020603050405020304" pitchFamily="18" charset="-52"/>
              </a:rPr>
              <a:t>Дар кишвар </a:t>
            </a:r>
            <a:r>
              <a:rPr lang="tg-Cyrl-TJ" sz="2800" dirty="0">
                <a:solidFill>
                  <a:srgbClr val="FF0000"/>
                </a:solidFill>
                <a:latin typeface="Times New Roman Tj" panose="02020603050405020304" pitchFamily="18" charset="-52"/>
              </a:rPr>
              <a:t>4730,1</a:t>
            </a:r>
            <a:r>
              <a:rPr lang="tg-Cyrl-TJ" sz="2800" dirty="0">
                <a:latin typeface="Times New Roman Tj" panose="02020603050405020304" pitchFamily="18" charset="-52"/>
              </a:rPr>
              <a:t> њазор гектар заминњои кишоварзї мављуд буда, 618,7 њазор гектари он обї мебошад. Аз ин миќдор 673,3 њазор гектар замини корам (аз он 471,6 њазор гектар обї), 161,3 њазор гектар дарахтњои бисёрсола (аз он 123,8 њазор гектар обї), 21,3  њазор гектар заминњои партов (аз он 18,2 њазор гектар обї), 18,8 њазор гектар заминњои алафдарав (аз он 1,4 њазор гектар обї) ва 3855,4 њазор гектар заминњои чарогоњ (аз он 3,7 њазор гектар обї) мебошанд.</a:t>
            </a:r>
          </a:p>
        </p:txBody>
      </p:sp>
      <p:sp>
        <p:nvSpPr>
          <p:cNvPr id="5" name="Прямоугольник 4"/>
          <p:cNvSpPr/>
          <p:nvPr/>
        </p:nvSpPr>
        <p:spPr>
          <a:xfrm>
            <a:off x="363855" y="438868"/>
            <a:ext cx="11464290" cy="400110"/>
          </a:xfrm>
          <a:prstGeom prst="rect">
            <a:avLst/>
          </a:prstGeom>
          <a:solidFill>
            <a:schemeClr val="bg1"/>
          </a:solidFill>
          <a:ln w="28575">
            <a:solidFill>
              <a:schemeClr val="accent1"/>
            </a:solidFill>
          </a:ln>
        </p:spPr>
        <p:txBody>
          <a:bodyPr wrap="square" lIns="91440" tIns="45720" rIns="91440" bIns="45720">
            <a:spAutoFit/>
          </a:bodyPr>
          <a:lstStyle/>
          <a:p>
            <a:pPr algn="ctr"/>
            <a:r>
              <a:rPr lang="tg-Cyrl-TJ" sz="2000" b="1" dirty="0">
                <a:solidFill>
                  <a:srgbClr val="FF0000"/>
                </a:solidFill>
                <a:latin typeface="Times New Roman Tj" pitchFamily="18" charset="-52"/>
              </a:rPr>
              <a:t>ПРИНСИПҲОИ ИҚТИСОДИ САБЗ ДАР СОҲАИ КИШОВАРЗӢ</a:t>
            </a:r>
            <a:endParaRPr lang="ru-RU" sz="2000" b="1" dirty="0">
              <a:solidFill>
                <a:srgbClr val="FF0000"/>
              </a:solidFill>
              <a:latin typeface="Times New Roman Tj" pitchFamily="18" charset="-52"/>
            </a:endParaRPr>
          </a:p>
        </p:txBody>
      </p:sp>
      <p:pic>
        <p:nvPicPr>
          <p:cNvPr id="6" name="Picture 4" descr="G:\555\Новая папка\e8d8060dfa4f237371de63e4d4f9a011 (1).jpg">
            <a:extLst>
              <a:ext uri="{FF2B5EF4-FFF2-40B4-BE49-F238E27FC236}">
                <a16:creationId xmlns:a16="http://schemas.microsoft.com/office/drawing/2014/main" xmlns="" id="{8A3FE173-3A66-4A35-A9C9-6037F085B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0308" y="913773"/>
            <a:ext cx="4166587" cy="3046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555\Новая папка\577660-x222a7ddgp4sirlca20e6k60fg4rnv.jpg">
            <a:extLst>
              <a:ext uri="{FF2B5EF4-FFF2-40B4-BE49-F238E27FC236}">
                <a16:creationId xmlns:a16="http://schemas.microsoft.com/office/drawing/2014/main" xmlns="" id="{AFD6DBA7-61EF-47CF-80D8-DE0C4B08E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1457" y="4012599"/>
            <a:ext cx="4086687" cy="211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0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63552" y="618713"/>
            <a:ext cx="8229600" cy="748680"/>
          </a:xfrm>
        </p:spPr>
        <p:txBody>
          <a:bodyPr>
            <a:normAutofit/>
          </a:bodyPr>
          <a:lstStyle/>
          <a:p>
            <a:pPr algn="ctr"/>
            <a:r>
              <a:rPr lang="tg-Cyrl-TJ" sz="2000" b="1" dirty="0">
                <a:latin typeface="Times New Roman Tj" pitchFamily="18" charset="-52"/>
              </a:rPr>
              <a:t>Меъёрњои тавсиявии физиологии истеъмоли мањсулоти асосии озуќаворї ба њар сари ањолии Љумњурии Тољикистон дар соли 2018</a:t>
            </a:r>
            <a:endParaRPr lang="ru-RU" sz="2000" dirty="0">
              <a:latin typeface="Times New Roman Tj" pitchFamily="18" charset="-52"/>
            </a:endParaRPr>
          </a:p>
          <a:p>
            <a:endParaRPr lang="ru-RU" dirty="0"/>
          </a:p>
        </p:txBody>
      </p:sp>
      <p:sp>
        <p:nvSpPr>
          <p:cNvPr id="5" name="Прямоугольник 4"/>
          <p:cNvSpPr/>
          <p:nvPr/>
        </p:nvSpPr>
        <p:spPr>
          <a:xfrm>
            <a:off x="9192344" y="219998"/>
            <a:ext cx="128753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tg-Cyrl-TJ" b="1" dirty="0">
                <a:latin typeface="Times New Roman Tj" pitchFamily="18" charset="-52"/>
              </a:rPr>
              <a:t>Љадвали 1</a:t>
            </a:r>
            <a:endParaRPr lang="ru-RU" dirty="0">
              <a:latin typeface="Times New Roman Tj" pitchFamily="18" charset="-52"/>
            </a:endParaRPr>
          </a:p>
        </p:txBody>
      </p:sp>
      <p:graphicFrame>
        <p:nvGraphicFramePr>
          <p:cNvPr id="6" name="Таблица 5"/>
          <p:cNvGraphicFramePr>
            <a:graphicFrameLocks noGrp="1"/>
          </p:cNvGraphicFramePr>
          <p:nvPr/>
        </p:nvGraphicFramePr>
        <p:xfrm>
          <a:off x="745724" y="1484784"/>
          <a:ext cx="10963924" cy="4680521"/>
        </p:xfrm>
        <a:graphic>
          <a:graphicData uri="http://schemas.openxmlformats.org/drawingml/2006/table">
            <a:tbl>
              <a:tblPr firstRow="1" firstCol="1" bandRow="1">
                <a:effectLst>
                  <a:innerShdw blurRad="63500" dist="50800" dir="13500000">
                    <a:prstClr val="black">
                      <a:alpha val="50000"/>
                    </a:prstClr>
                  </a:innerShdw>
                </a:effectLst>
                <a:tableStyleId>{5C22544A-7EE6-4342-B048-85BDC9FD1C3A}</a:tableStyleId>
              </a:tblPr>
              <a:tblGrid>
                <a:gridCol w="628461">
                  <a:extLst>
                    <a:ext uri="{9D8B030D-6E8A-4147-A177-3AD203B41FA5}">
                      <a16:colId xmlns="" xmlns:a16="http://schemas.microsoft.com/office/drawing/2014/main" val="20000"/>
                    </a:ext>
                  </a:extLst>
                </a:gridCol>
                <a:gridCol w="4169727">
                  <a:extLst>
                    <a:ext uri="{9D8B030D-6E8A-4147-A177-3AD203B41FA5}">
                      <a16:colId xmlns="" xmlns:a16="http://schemas.microsoft.com/office/drawing/2014/main" val="20001"/>
                    </a:ext>
                  </a:extLst>
                </a:gridCol>
                <a:gridCol w="2336130">
                  <a:extLst>
                    <a:ext uri="{9D8B030D-6E8A-4147-A177-3AD203B41FA5}">
                      <a16:colId xmlns="" xmlns:a16="http://schemas.microsoft.com/office/drawing/2014/main" val="20002"/>
                    </a:ext>
                  </a:extLst>
                </a:gridCol>
                <a:gridCol w="1994831">
                  <a:extLst>
                    <a:ext uri="{9D8B030D-6E8A-4147-A177-3AD203B41FA5}">
                      <a16:colId xmlns="" xmlns:a16="http://schemas.microsoft.com/office/drawing/2014/main" val="20003"/>
                    </a:ext>
                  </a:extLst>
                </a:gridCol>
                <a:gridCol w="1834775">
                  <a:extLst>
                    <a:ext uri="{9D8B030D-6E8A-4147-A177-3AD203B41FA5}">
                      <a16:colId xmlns="" xmlns:a16="http://schemas.microsoft.com/office/drawing/2014/main" val="20004"/>
                    </a:ext>
                  </a:extLst>
                </a:gridCol>
              </a:tblGrid>
              <a:tr h="963032">
                <a:tc>
                  <a:txBody>
                    <a:bodyPr/>
                    <a:lstStyle/>
                    <a:p>
                      <a:pPr algn="ctr">
                        <a:lnSpc>
                          <a:spcPct val="115000"/>
                        </a:lnSpc>
                        <a:spcAft>
                          <a:spcPts val="0"/>
                        </a:spcAft>
                      </a:pPr>
                      <a:r>
                        <a:rPr lang="ru-RU" sz="1400" dirty="0">
                          <a:effectLst/>
                          <a:latin typeface="Times New Roman Tj" pitchFamily="18" charset="-52"/>
                        </a:rPr>
                        <a:t>№</a:t>
                      </a:r>
                      <a:endParaRPr lang="ru-RU" sz="1100" dirty="0">
                        <a:effectLst/>
                        <a:latin typeface="Times New Roman Tj" pitchFamily="18" charset="-52"/>
                        <a:ea typeface="Calibri"/>
                        <a:cs typeface="Times New Roman"/>
                      </a:endParaRPr>
                    </a:p>
                  </a:txBody>
                  <a:tcPr marL="68580" marR="68580" marT="0" marB="0" anchor="ct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ctr">
                        <a:lnSpc>
                          <a:spcPct val="115000"/>
                        </a:lnSpc>
                        <a:spcAft>
                          <a:spcPts val="0"/>
                        </a:spcAft>
                      </a:pPr>
                      <a:r>
                        <a:rPr lang="ru-RU" sz="1800" dirty="0" err="1">
                          <a:effectLst/>
                          <a:latin typeface="Times New Roman Tj" pitchFamily="18" charset="-52"/>
                        </a:rPr>
                        <a:t>Номгўи</a:t>
                      </a:r>
                      <a:r>
                        <a:rPr lang="ru-RU" sz="1800" dirty="0">
                          <a:effectLst/>
                          <a:latin typeface="Times New Roman Tj" pitchFamily="18" charset="-52"/>
                        </a:rPr>
                        <a:t> </a:t>
                      </a:r>
                      <a:r>
                        <a:rPr lang="ru-RU" sz="1800" dirty="0" err="1">
                          <a:effectLst/>
                          <a:latin typeface="Times New Roman Tj" pitchFamily="18" charset="-52"/>
                        </a:rPr>
                        <a:t>мањсуло</a:t>
                      </a:r>
                      <a:r>
                        <a:rPr lang="ru-RU" sz="1400" dirty="0" err="1">
                          <a:effectLst/>
                          <a:latin typeface="Times New Roman Tj" pitchFamily="18" charset="-52"/>
                        </a:rPr>
                        <a:t>т</a:t>
                      </a:r>
                      <a:endParaRPr lang="ru-RU" sz="1100" dirty="0">
                        <a:effectLst/>
                        <a:latin typeface="Times New Roman Tj" pitchFamily="18" charset="-52"/>
                        <a:ea typeface="Calibri"/>
                        <a:cs typeface="Times New Roman"/>
                      </a:endParaRPr>
                    </a:p>
                  </a:txBody>
                  <a:tcPr marL="68580" marR="68580" marT="0" marB="0" anchor="ctr">
                    <a:blipFill>
                      <a:blip r:embed="rId2"/>
                      <a:tile tx="0" ty="0" sx="100000" sy="100000" flip="none" algn="tl"/>
                    </a:blipFill>
                  </a:tcPr>
                </a:tc>
                <a:tc>
                  <a:txBody>
                    <a:bodyPr/>
                    <a:lstStyle/>
                    <a:p>
                      <a:pPr algn="ctr">
                        <a:lnSpc>
                          <a:spcPct val="115000"/>
                        </a:lnSpc>
                        <a:spcAft>
                          <a:spcPts val="0"/>
                        </a:spcAft>
                      </a:pPr>
                      <a:r>
                        <a:rPr lang="ru-RU" sz="1600" dirty="0">
                          <a:effectLst/>
                          <a:latin typeface="Times New Roman Tj" pitchFamily="18" charset="-52"/>
                        </a:rPr>
                        <a:t>Грамм дар як </a:t>
                      </a:r>
                      <a:r>
                        <a:rPr lang="ru-RU" sz="1600" dirty="0" err="1">
                          <a:effectLst/>
                          <a:latin typeface="Times New Roman Tj" pitchFamily="18" charset="-52"/>
                        </a:rPr>
                        <a:t>шабонарўз</a:t>
                      </a:r>
                      <a:endParaRPr lang="ru-RU" sz="1200" dirty="0">
                        <a:effectLst/>
                        <a:latin typeface="Times New Roman Tj" pitchFamily="18" charset="-52"/>
                        <a:ea typeface="Calibri"/>
                        <a:cs typeface="Times New Roman"/>
                      </a:endParaRPr>
                    </a:p>
                  </a:txBody>
                  <a:tcPr marL="68580" marR="68580" marT="0" marB="0" anchor="ctr">
                    <a:blipFill>
                      <a:blip r:embed="rId2"/>
                      <a:tile tx="0" ty="0" sx="100000" sy="100000" flip="none" algn="tl"/>
                    </a:blipFill>
                  </a:tcPr>
                </a:tc>
                <a:tc>
                  <a:txBody>
                    <a:bodyPr/>
                    <a:lstStyle/>
                    <a:p>
                      <a:pPr algn="ctr">
                        <a:lnSpc>
                          <a:spcPct val="115000"/>
                        </a:lnSpc>
                        <a:spcAft>
                          <a:spcPts val="0"/>
                        </a:spcAft>
                      </a:pPr>
                      <a:r>
                        <a:rPr lang="ru-RU" sz="1600" dirty="0">
                          <a:effectLst/>
                          <a:latin typeface="Times New Roman Tj" pitchFamily="18" charset="-52"/>
                        </a:rPr>
                        <a:t>Килограмм дар як </a:t>
                      </a:r>
                      <a:r>
                        <a:rPr lang="ru-RU" sz="1600" dirty="0" err="1">
                          <a:effectLst/>
                          <a:latin typeface="Times New Roman Tj" pitchFamily="18" charset="-52"/>
                        </a:rPr>
                        <a:t>моњ</a:t>
                      </a:r>
                      <a:endParaRPr lang="ru-RU" sz="1200" dirty="0">
                        <a:effectLst/>
                        <a:latin typeface="Times New Roman Tj" pitchFamily="18" charset="-52"/>
                        <a:ea typeface="Calibri"/>
                        <a:cs typeface="Times New Roman"/>
                      </a:endParaRPr>
                    </a:p>
                  </a:txBody>
                  <a:tcPr marL="68580" marR="68580" marT="0" marB="0" anchor="ctr">
                    <a:blipFill>
                      <a:blip r:embed="rId2"/>
                      <a:tile tx="0" ty="0" sx="100000" sy="100000" flip="none" algn="tl"/>
                    </a:blipFill>
                  </a:tcPr>
                </a:tc>
                <a:tc>
                  <a:txBody>
                    <a:bodyPr/>
                    <a:lstStyle/>
                    <a:p>
                      <a:pPr algn="ctr">
                        <a:lnSpc>
                          <a:spcPct val="115000"/>
                        </a:lnSpc>
                        <a:spcAft>
                          <a:spcPts val="0"/>
                        </a:spcAft>
                      </a:pPr>
                      <a:r>
                        <a:rPr lang="ru-RU" sz="1600" dirty="0">
                          <a:effectLst/>
                          <a:latin typeface="Times New Roman Tj" pitchFamily="18" charset="-52"/>
                        </a:rPr>
                        <a:t>Кило</a:t>
                      </a:r>
                      <a:r>
                        <a:rPr lang="tg-Cyrl-TJ" sz="1600" dirty="0">
                          <a:effectLst/>
                          <a:latin typeface="Times New Roman Tj" pitchFamily="18" charset="-52"/>
                        </a:rPr>
                        <a:t>г</a:t>
                      </a:r>
                      <a:r>
                        <a:rPr lang="ru-RU" sz="1600" dirty="0" err="1">
                          <a:effectLst/>
                          <a:latin typeface="Times New Roman Tj" pitchFamily="18" charset="-52"/>
                        </a:rPr>
                        <a:t>рамм</a:t>
                      </a:r>
                      <a:r>
                        <a:rPr lang="ru-RU" sz="1600" dirty="0">
                          <a:effectLst/>
                          <a:latin typeface="Times New Roman Tj" pitchFamily="18" charset="-52"/>
                        </a:rPr>
                        <a:t> дар як </a:t>
                      </a:r>
                      <a:r>
                        <a:rPr lang="ru-RU" sz="1600" dirty="0" err="1">
                          <a:effectLst/>
                          <a:latin typeface="Times New Roman Tj" pitchFamily="18" charset="-52"/>
                        </a:rPr>
                        <a:t>сол</a:t>
                      </a:r>
                      <a:endParaRPr lang="ru-RU" sz="1200" dirty="0">
                        <a:effectLst/>
                        <a:latin typeface="Times New Roman Tj" pitchFamily="18" charset="-52"/>
                        <a:ea typeface="Calibri"/>
                        <a:cs typeface="Times New Roman"/>
                      </a:endParaRPr>
                    </a:p>
                  </a:txBody>
                  <a:tcPr marL="68580" marR="68580" marT="0" marB="0" anchor="ctr">
                    <a:blipFill>
                      <a:blip r:embed="rId2"/>
                      <a:tile tx="0" ty="0" sx="100000" sy="100000" flip="none" algn="tl"/>
                    </a:blipFill>
                  </a:tcPr>
                </a:tc>
                <a:extLst>
                  <a:ext uri="{0D108BD9-81ED-4DB2-BD59-A6C34878D82A}">
                    <a16:rowId xmlns="" xmlns:a16="http://schemas.microsoft.com/office/drawing/2014/main" val="10000"/>
                  </a:ext>
                </a:extLst>
              </a:tr>
              <a:tr h="635609">
                <a:tc>
                  <a:txBody>
                    <a:bodyPr/>
                    <a:lstStyle/>
                    <a:p>
                      <a:pPr algn="just">
                        <a:lnSpc>
                          <a:spcPct val="115000"/>
                        </a:lnSpc>
                        <a:spcAft>
                          <a:spcPts val="0"/>
                        </a:spcAft>
                      </a:pPr>
                      <a:r>
                        <a:rPr lang="ru-RU" sz="1400" dirty="0">
                          <a:effectLst/>
                          <a:latin typeface="Times New Roman Tj" pitchFamily="18" charset="-52"/>
                        </a:rPr>
                        <a:t>1</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dirty="0">
                          <a:effectLst/>
                          <a:latin typeface="Times New Roman Tj" pitchFamily="18" charset="-52"/>
                        </a:rPr>
                        <a:t>Нон </a:t>
                      </a:r>
                      <a:r>
                        <a:rPr lang="ru-RU" sz="1400" dirty="0" err="1">
                          <a:effectLst/>
                          <a:latin typeface="Times New Roman Tj" pitchFamily="18" charset="-52"/>
                        </a:rPr>
                        <a:t>ва</a:t>
                      </a:r>
                      <a:r>
                        <a:rPr lang="ru-RU" sz="1400" dirty="0">
                          <a:effectLst/>
                          <a:latin typeface="Times New Roman Tj" pitchFamily="18" charset="-52"/>
                        </a:rPr>
                        <a:t> </a:t>
                      </a:r>
                      <a:r>
                        <a:rPr lang="ru-RU" sz="1400" dirty="0" err="1">
                          <a:effectLst/>
                          <a:latin typeface="Times New Roman Tj" pitchFamily="18" charset="-52"/>
                        </a:rPr>
                        <a:t>мањсулоти</a:t>
                      </a:r>
                      <a:r>
                        <a:rPr lang="ru-RU" sz="1400" dirty="0">
                          <a:effectLst/>
                          <a:latin typeface="Times New Roman Tj" pitchFamily="18" charset="-52"/>
                        </a:rPr>
                        <a:t> </a:t>
                      </a:r>
                      <a:r>
                        <a:rPr lang="ru-RU" sz="1400" dirty="0" err="1">
                          <a:effectLst/>
                          <a:latin typeface="Times New Roman Tj" pitchFamily="18" charset="-52"/>
                        </a:rPr>
                        <a:t>нонї</a:t>
                      </a:r>
                      <a:r>
                        <a:rPr lang="ru-RU" sz="1400" dirty="0">
                          <a:effectLst/>
                          <a:latin typeface="Times New Roman Tj" pitchFamily="18" charset="-52"/>
                        </a:rPr>
                        <a:t>, </a:t>
                      </a:r>
                      <a:r>
                        <a:rPr lang="ru-RU" sz="1400" dirty="0" err="1">
                          <a:effectLst/>
                          <a:latin typeface="Times New Roman Tj" pitchFamily="18" charset="-52"/>
                        </a:rPr>
                        <a:t>ярмањо</a:t>
                      </a:r>
                      <a:r>
                        <a:rPr lang="ru-RU" sz="1400" dirty="0">
                          <a:effectLst/>
                          <a:latin typeface="Times New Roman Tj" pitchFamily="18" charset="-52"/>
                        </a:rPr>
                        <a:t>, </a:t>
                      </a:r>
                      <a:r>
                        <a:rPr lang="ru-RU" sz="1400" dirty="0" err="1">
                          <a:effectLst/>
                          <a:latin typeface="Times New Roman Tj" pitchFamily="18" charset="-52"/>
                        </a:rPr>
                        <a:t>лўбиёгињо</a:t>
                      </a:r>
                      <a:endParaRPr lang="ru-RU" sz="1100" dirty="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404,7</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12,1</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147,7</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1"/>
                  </a:ext>
                </a:extLst>
              </a:tr>
              <a:tr h="308188">
                <a:tc>
                  <a:txBody>
                    <a:bodyPr/>
                    <a:lstStyle/>
                    <a:p>
                      <a:pPr algn="just">
                        <a:lnSpc>
                          <a:spcPct val="115000"/>
                        </a:lnSpc>
                        <a:spcAft>
                          <a:spcPts val="0"/>
                        </a:spcAft>
                      </a:pPr>
                      <a:r>
                        <a:rPr lang="ru-RU" sz="1400" dirty="0">
                          <a:effectLst/>
                          <a:latin typeface="Times New Roman Tj" pitchFamily="18" charset="-52"/>
                        </a:rPr>
                        <a:t>2</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dirty="0" err="1">
                          <a:effectLst/>
                          <a:latin typeface="Times New Roman Tj" pitchFamily="18" charset="-52"/>
                        </a:rPr>
                        <a:t>Гўшт</a:t>
                      </a:r>
                      <a:r>
                        <a:rPr lang="ru-RU" sz="1400" dirty="0">
                          <a:effectLst/>
                          <a:latin typeface="Times New Roman Tj" pitchFamily="18" charset="-52"/>
                        </a:rPr>
                        <a:t> </a:t>
                      </a:r>
                      <a:r>
                        <a:rPr lang="ru-RU" sz="1400" dirty="0" err="1">
                          <a:effectLst/>
                          <a:latin typeface="Times New Roman Tj" pitchFamily="18" charset="-52"/>
                        </a:rPr>
                        <a:t>ва</a:t>
                      </a:r>
                      <a:r>
                        <a:rPr lang="ru-RU" sz="1400" dirty="0">
                          <a:effectLst/>
                          <a:latin typeface="Times New Roman Tj" pitchFamily="18" charset="-52"/>
                        </a:rPr>
                        <a:t> </a:t>
                      </a:r>
                      <a:r>
                        <a:rPr lang="ru-RU" sz="1400" dirty="0" err="1">
                          <a:effectLst/>
                          <a:latin typeface="Times New Roman Tj" pitchFamily="18" charset="-52"/>
                        </a:rPr>
                        <a:t>мањсулоти</a:t>
                      </a:r>
                      <a:r>
                        <a:rPr lang="ru-RU" sz="1400" dirty="0">
                          <a:effectLst/>
                          <a:latin typeface="Times New Roman Tj" pitchFamily="18" charset="-52"/>
                        </a:rPr>
                        <a:t> </a:t>
                      </a:r>
                      <a:r>
                        <a:rPr lang="ru-RU" sz="1400" dirty="0" err="1">
                          <a:effectLst/>
                          <a:latin typeface="Times New Roman Tj" pitchFamily="18" charset="-52"/>
                        </a:rPr>
                        <a:t>гўштї</a:t>
                      </a:r>
                      <a:endParaRPr lang="ru-RU" sz="1100" dirty="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111,9</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3,4</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40,8</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2"/>
                  </a:ext>
                </a:extLst>
              </a:tr>
              <a:tr h="308188">
                <a:tc>
                  <a:txBody>
                    <a:bodyPr/>
                    <a:lstStyle/>
                    <a:p>
                      <a:pPr algn="just">
                        <a:lnSpc>
                          <a:spcPct val="115000"/>
                        </a:lnSpc>
                        <a:spcAft>
                          <a:spcPts val="0"/>
                        </a:spcAft>
                      </a:pPr>
                      <a:r>
                        <a:rPr lang="ru-RU" sz="1400" dirty="0">
                          <a:effectLst/>
                          <a:latin typeface="Times New Roman Tj" pitchFamily="18" charset="-52"/>
                        </a:rPr>
                        <a:t>3</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dirty="0" err="1">
                          <a:effectLst/>
                          <a:latin typeface="Times New Roman Tj" pitchFamily="18" charset="-52"/>
                        </a:rPr>
                        <a:t>Моњї</a:t>
                      </a:r>
                      <a:r>
                        <a:rPr lang="ru-RU" sz="1400" dirty="0">
                          <a:effectLst/>
                          <a:latin typeface="Times New Roman Tj" pitchFamily="18" charset="-52"/>
                        </a:rPr>
                        <a:t> </a:t>
                      </a:r>
                      <a:r>
                        <a:rPr lang="ru-RU" sz="1400" dirty="0" err="1">
                          <a:effectLst/>
                          <a:latin typeface="Times New Roman Tj" pitchFamily="18" charset="-52"/>
                        </a:rPr>
                        <a:t>ва</a:t>
                      </a:r>
                      <a:r>
                        <a:rPr lang="ru-RU" sz="1400" dirty="0">
                          <a:effectLst/>
                          <a:latin typeface="Times New Roman Tj" pitchFamily="18" charset="-52"/>
                        </a:rPr>
                        <a:t> </a:t>
                      </a:r>
                      <a:r>
                        <a:rPr lang="ru-RU" sz="1400" dirty="0" err="1">
                          <a:effectLst/>
                          <a:latin typeface="Times New Roman Tj" pitchFamily="18" charset="-52"/>
                        </a:rPr>
                        <a:t>мањсулоти</a:t>
                      </a:r>
                      <a:r>
                        <a:rPr lang="ru-RU" sz="1400" dirty="0">
                          <a:effectLst/>
                          <a:latin typeface="Times New Roman Tj" pitchFamily="18" charset="-52"/>
                        </a:rPr>
                        <a:t> </a:t>
                      </a:r>
                      <a:r>
                        <a:rPr lang="ru-RU" sz="1400" dirty="0" err="1">
                          <a:effectLst/>
                          <a:latin typeface="Times New Roman Tj" pitchFamily="18" charset="-52"/>
                        </a:rPr>
                        <a:t>моњигї</a:t>
                      </a:r>
                      <a:endParaRPr lang="ru-RU" sz="1100" dirty="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24,6</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0,7</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9,0</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3"/>
                  </a:ext>
                </a:extLst>
              </a:tr>
              <a:tr h="308188">
                <a:tc>
                  <a:txBody>
                    <a:bodyPr/>
                    <a:lstStyle/>
                    <a:p>
                      <a:pPr algn="just">
                        <a:lnSpc>
                          <a:spcPct val="115000"/>
                        </a:lnSpc>
                        <a:spcAft>
                          <a:spcPts val="0"/>
                        </a:spcAft>
                      </a:pPr>
                      <a:r>
                        <a:rPr lang="ru-RU" sz="1400" dirty="0">
                          <a:effectLst/>
                          <a:latin typeface="Times New Roman Tj" pitchFamily="18" charset="-52"/>
                        </a:rPr>
                        <a:t>4</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dirty="0" err="1">
                          <a:effectLst/>
                          <a:latin typeface="Times New Roman Tj" pitchFamily="18" charset="-52"/>
                        </a:rPr>
                        <a:t>Шир</a:t>
                      </a:r>
                      <a:r>
                        <a:rPr lang="ru-RU" sz="1400" dirty="0">
                          <a:effectLst/>
                          <a:latin typeface="Times New Roman Tj" pitchFamily="18" charset="-52"/>
                        </a:rPr>
                        <a:t> </a:t>
                      </a:r>
                      <a:r>
                        <a:rPr lang="ru-RU" sz="1400" dirty="0" err="1">
                          <a:effectLst/>
                          <a:latin typeface="Times New Roman Tj" pitchFamily="18" charset="-52"/>
                        </a:rPr>
                        <a:t>ва</a:t>
                      </a:r>
                      <a:r>
                        <a:rPr lang="ru-RU" sz="1400" dirty="0">
                          <a:effectLst/>
                          <a:latin typeface="Times New Roman Tj" pitchFamily="18" charset="-52"/>
                        </a:rPr>
                        <a:t> </a:t>
                      </a:r>
                      <a:r>
                        <a:rPr lang="ru-RU" sz="1400" dirty="0" err="1">
                          <a:effectLst/>
                          <a:latin typeface="Times New Roman Tj" pitchFamily="18" charset="-52"/>
                        </a:rPr>
                        <a:t>мањсулоти</a:t>
                      </a:r>
                      <a:r>
                        <a:rPr lang="ru-RU" sz="1400" dirty="0">
                          <a:effectLst/>
                          <a:latin typeface="Times New Roman Tj" pitchFamily="18" charset="-52"/>
                        </a:rPr>
                        <a:t> </a:t>
                      </a:r>
                      <a:r>
                        <a:rPr lang="ru-RU" sz="1400" dirty="0" err="1">
                          <a:effectLst/>
                          <a:latin typeface="Times New Roman Tj" pitchFamily="18" charset="-52"/>
                        </a:rPr>
                        <a:t>ширї</a:t>
                      </a:r>
                      <a:endParaRPr lang="ru-RU" sz="1100" dirty="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316,0</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9,5</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115,3</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4"/>
                  </a:ext>
                </a:extLst>
              </a:tr>
              <a:tr h="308188">
                <a:tc>
                  <a:txBody>
                    <a:bodyPr/>
                    <a:lstStyle/>
                    <a:p>
                      <a:pPr algn="just">
                        <a:lnSpc>
                          <a:spcPct val="115000"/>
                        </a:lnSpc>
                        <a:spcAft>
                          <a:spcPts val="0"/>
                        </a:spcAft>
                      </a:pPr>
                      <a:r>
                        <a:rPr lang="ru-RU" sz="1400" dirty="0">
                          <a:effectLst/>
                          <a:latin typeface="Times New Roman Tj" pitchFamily="18" charset="-52"/>
                        </a:rPr>
                        <a:t>5</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dirty="0" err="1">
                          <a:effectLst/>
                          <a:latin typeface="Times New Roman Tj" pitchFamily="18" charset="-52"/>
                        </a:rPr>
                        <a:t>Тухм</a:t>
                      </a:r>
                      <a:r>
                        <a:rPr lang="ru-RU" sz="1400" dirty="0">
                          <a:effectLst/>
                          <a:latin typeface="Times New Roman Tj" pitchFamily="18" charset="-52"/>
                        </a:rPr>
                        <a:t> (дона)</a:t>
                      </a:r>
                      <a:endParaRPr lang="ru-RU" sz="1100" dirty="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dirty="0">
                          <a:effectLst/>
                          <a:latin typeface="Times New Roman Tj" pitchFamily="18" charset="-52"/>
                        </a:rPr>
                        <a:t>0,5</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15,0</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180,0</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5"/>
                  </a:ext>
                </a:extLst>
              </a:tr>
              <a:tr h="308188">
                <a:tc>
                  <a:txBody>
                    <a:bodyPr/>
                    <a:lstStyle/>
                    <a:p>
                      <a:pPr algn="just">
                        <a:lnSpc>
                          <a:spcPct val="115000"/>
                        </a:lnSpc>
                        <a:spcAft>
                          <a:spcPts val="0"/>
                        </a:spcAft>
                      </a:pPr>
                      <a:r>
                        <a:rPr lang="ru-RU" sz="1400" dirty="0">
                          <a:effectLst/>
                          <a:latin typeface="Times New Roman Tj" pitchFamily="18" charset="-52"/>
                        </a:rPr>
                        <a:t>6</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Равѓан (растанї, чарбу)</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dirty="0">
                          <a:effectLst/>
                          <a:latin typeface="Times New Roman Tj" pitchFamily="18" charset="-52"/>
                        </a:rPr>
                        <a:t>46,2</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1,38</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16,6</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6"/>
                  </a:ext>
                </a:extLst>
              </a:tr>
              <a:tr h="308188">
                <a:tc>
                  <a:txBody>
                    <a:bodyPr/>
                    <a:lstStyle/>
                    <a:p>
                      <a:pPr algn="just">
                        <a:lnSpc>
                          <a:spcPct val="115000"/>
                        </a:lnSpc>
                        <a:spcAft>
                          <a:spcPts val="0"/>
                        </a:spcAft>
                      </a:pPr>
                      <a:r>
                        <a:rPr lang="ru-RU" sz="1400" dirty="0">
                          <a:effectLst/>
                          <a:latin typeface="Times New Roman Tj" pitchFamily="18" charset="-52"/>
                        </a:rPr>
                        <a:t>7</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Ќанд</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dirty="0">
                          <a:effectLst/>
                          <a:latin typeface="Times New Roman Tj" pitchFamily="18" charset="-52"/>
                        </a:rPr>
                        <a:t>54,8</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1,6</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20,0</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7"/>
                  </a:ext>
                </a:extLst>
              </a:tr>
              <a:tr h="308188">
                <a:tc>
                  <a:txBody>
                    <a:bodyPr/>
                    <a:lstStyle/>
                    <a:p>
                      <a:pPr algn="just">
                        <a:lnSpc>
                          <a:spcPct val="115000"/>
                        </a:lnSpc>
                        <a:spcAft>
                          <a:spcPts val="0"/>
                        </a:spcAft>
                      </a:pPr>
                      <a:r>
                        <a:rPr lang="ru-RU" sz="1400" dirty="0">
                          <a:effectLst/>
                          <a:latin typeface="Times New Roman Tj" pitchFamily="18" charset="-52"/>
                        </a:rPr>
                        <a:t>8</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Сабзавот ва полезињо</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dirty="0">
                          <a:effectLst/>
                          <a:latin typeface="Times New Roman Tj" pitchFamily="18" charset="-52"/>
                        </a:rPr>
                        <a:t>455,0</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13,7</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166,1</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8"/>
                  </a:ext>
                </a:extLst>
              </a:tr>
              <a:tr h="308188">
                <a:tc>
                  <a:txBody>
                    <a:bodyPr/>
                    <a:lstStyle/>
                    <a:p>
                      <a:pPr algn="just">
                        <a:lnSpc>
                          <a:spcPct val="115000"/>
                        </a:lnSpc>
                        <a:spcAft>
                          <a:spcPts val="0"/>
                        </a:spcAft>
                      </a:pPr>
                      <a:r>
                        <a:rPr lang="ru-RU" sz="1400" dirty="0">
                          <a:effectLst/>
                          <a:latin typeface="Times New Roman Tj" pitchFamily="18" charset="-52"/>
                        </a:rPr>
                        <a:t>9</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Мева ва буттамева</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340,0</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dirty="0">
                          <a:effectLst/>
                          <a:latin typeface="Times New Roman Tj" pitchFamily="18" charset="-52"/>
                        </a:rPr>
                        <a:t>10,2</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124,1</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09"/>
                  </a:ext>
                </a:extLst>
              </a:tr>
              <a:tr h="308188">
                <a:tc>
                  <a:txBody>
                    <a:bodyPr/>
                    <a:lstStyle/>
                    <a:p>
                      <a:pPr algn="just">
                        <a:lnSpc>
                          <a:spcPct val="115000"/>
                        </a:lnSpc>
                        <a:spcAft>
                          <a:spcPts val="0"/>
                        </a:spcAft>
                      </a:pPr>
                      <a:r>
                        <a:rPr lang="ru-RU" sz="1400" dirty="0">
                          <a:effectLst/>
                          <a:latin typeface="Times New Roman Tj" pitchFamily="18" charset="-52"/>
                        </a:rPr>
                        <a:t>10</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Картошка</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252,0</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dirty="0">
                          <a:effectLst/>
                          <a:latin typeface="Times New Roman Tj" pitchFamily="18" charset="-52"/>
                        </a:rPr>
                        <a:t>7,6</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a:effectLst/>
                          <a:latin typeface="Times New Roman Tj" pitchFamily="18" charset="-52"/>
                        </a:rPr>
                        <a:t>92,0</a:t>
                      </a:r>
                      <a:endParaRPr lang="ru-RU" sz="110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10"/>
                  </a:ext>
                </a:extLst>
              </a:tr>
              <a:tr h="308188">
                <a:tc>
                  <a:txBody>
                    <a:bodyPr/>
                    <a:lstStyle/>
                    <a:p>
                      <a:pPr algn="just">
                        <a:lnSpc>
                          <a:spcPct val="115000"/>
                        </a:lnSpc>
                        <a:spcAft>
                          <a:spcPts val="0"/>
                        </a:spcAft>
                      </a:pPr>
                      <a:r>
                        <a:rPr lang="ru-RU" sz="1400" dirty="0">
                          <a:effectLst/>
                          <a:latin typeface="Times New Roman Tj" pitchFamily="18" charset="-52"/>
                        </a:rPr>
                        <a:t>11</a:t>
                      </a:r>
                      <a:endParaRPr lang="ru-RU" sz="1100" dirty="0">
                        <a:effectLst/>
                        <a:latin typeface="Times New Roman Tj" pitchFamily="18" charset="-52"/>
                        <a:ea typeface="Calibri"/>
                        <a:cs typeface="Times New Roman"/>
                      </a:endParaRPr>
                    </a:p>
                  </a:txBody>
                  <a:tcPr marL="68580" marR="68580"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tcPr>
                </a:tc>
                <a:tc>
                  <a:txBody>
                    <a:bodyPr/>
                    <a:lstStyle/>
                    <a:p>
                      <a:pPr algn="just">
                        <a:lnSpc>
                          <a:spcPct val="115000"/>
                        </a:lnSpc>
                        <a:spcAft>
                          <a:spcPts val="0"/>
                        </a:spcAft>
                      </a:pPr>
                      <a:r>
                        <a:rPr lang="ru-RU" sz="1400">
                          <a:effectLst/>
                          <a:latin typeface="Times New Roman Tj" pitchFamily="18" charset="-52"/>
                        </a:rPr>
                        <a:t>Чой </a:t>
                      </a:r>
                      <a:endParaRPr lang="ru-RU" sz="1100">
                        <a:effectLst/>
                        <a:latin typeface="Times New Roman Tj" pitchFamily="18" charset="-52"/>
                        <a:ea typeface="Calibri"/>
                        <a:cs typeface="Times New Roman"/>
                      </a:endParaRPr>
                    </a:p>
                  </a:txBody>
                  <a:tcPr marL="68580" marR="68580" marT="0" marB="0"/>
                </a:tc>
                <a:tc>
                  <a:txBody>
                    <a:bodyPr/>
                    <a:lstStyle/>
                    <a:p>
                      <a:pPr algn="ctr">
                        <a:lnSpc>
                          <a:spcPct val="115000"/>
                        </a:lnSpc>
                        <a:spcAft>
                          <a:spcPts val="0"/>
                        </a:spcAft>
                      </a:pPr>
                      <a:r>
                        <a:rPr lang="ru-RU" sz="1400">
                          <a:effectLst/>
                          <a:latin typeface="Times New Roman Tj" pitchFamily="18" charset="-52"/>
                        </a:rPr>
                        <a:t>5</a:t>
                      </a:r>
                      <a:endParaRPr lang="ru-RU" sz="110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dirty="0">
                          <a:effectLst/>
                          <a:latin typeface="Times New Roman Tj" pitchFamily="18" charset="-52"/>
                        </a:rPr>
                        <a:t>0,15</a:t>
                      </a:r>
                      <a:endParaRPr lang="ru-RU" sz="1100" dirty="0">
                        <a:effectLst/>
                        <a:latin typeface="Times New Roman Tj" pitchFamily="18" charset="-52"/>
                        <a:ea typeface="Calibri"/>
                        <a:cs typeface="Times New Roman"/>
                      </a:endParaRPr>
                    </a:p>
                  </a:txBody>
                  <a:tcPr marL="68580" marR="68580" marT="0" marB="0" anchor="ctr"/>
                </a:tc>
                <a:tc>
                  <a:txBody>
                    <a:bodyPr/>
                    <a:lstStyle/>
                    <a:p>
                      <a:pPr algn="ctr">
                        <a:lnSpc>
                          <a:spcPct val="115000"/>
                        </a:lnSpc>
                        <a:spcAft>
                          <a:spcPts val="0"/>
                        </a:spcAft>
                      </a:pPr>
                      <a:r>
                        <a:rPr lang="ru-RU" sz="1400" dirty="0">
                          <a:effectLst/>
                          <a:latin typeface="Times New Roman Tj" pitchFamily="18" charset="-52"/>
                        </a:rPr>
                        <a:t>1,8</a:t>
                      </a:r>
                      <a:endParaRPr lang="ru-RU" sz="1100" dirty="0">
                        <a:effectLst/>
                        <a:latin typeface="Times New Roman Tj" pitchFamily="18" charset="-52"/>
                        <a:ea typeface="Calibri"/>
                        <a:cs typeface="Times New Roman"/>
                      </a:endParaRPr>
                    </a:p>
                  </a:txBody>
                  <a:tcPr marL="68580" marR="68580" marT="0" marB="0" anchor="ctr"/>
                </a:tc>
                <a:extLst>
                  <a:ext uri="{0D108BD9-81ED-4DB2-BD59-A6C34878D82A}">
                    <a16:rowId xmlns="" xmlns:a16="http://schemas.microsoft.com/office/drawing/2014/main" val="10011"/>
                  </a:ext>
                </a:extLst>
              </a:tr>
            </a:tbl>
          </a:graphicData>
        </a:graphic>
      </p:graphicFrame>
      <p:sp>
        <p:nvSpPr>
          <p:cNvPr id="7" name="Rectangle 1"/>
          <p:cNvSpPr>
            <a:spLocks noChangeArrowheads="1"/>
          </p:cNvSpPr>
          <p:nvPr/>
        </p:nvSpPr>
        <p:spPr bwMode="auto">
          <a:xfrm>
            <a:off x="1322774" y="6239287"/>
            <a:ext cx="8940458" cy="276999"/>
          </a:xfrm>
          <a:prstGeom prst="rect">
            <a:avLst/>
          </a:prstGeom>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tg-Cyrl-TJ" sz="1200" b="1" dirty="0">
                <a:solidFill>
                  <a:schemeClr val="tx1"/>
                </a:solidFill>
                <a:latin typeface="Times New Roman Tj" pitchFamily="18" charset="-52"/>
                <a:ea typeface="Calibri" pitchFamily="34" charset="0"/>
                <a:cs typeface="Times New Roman" pitchFamily="18" charset="0"/>
              </a:rPr>
              <a:t>Сарчашма: Ќарори Њукумати Љумњурии Тољикистон аз 31.08.2018, №451.</a:t>
            </a:r>
            <a:endParaRPr lang="tg-Cyrl-TJ" b="1" dirty="0">
              <a:solidFill>
                <a:schemeClr val="tx1"/>
              </a:solidFill>
              <a:latin typeface="Arial" pitchFamily="34" charset="0"/>
              <a:cs typeface="Arial" pitchFamily="34" charset="0"/>
            </a:endParaRPr>
          </a:p>
        </p:txBody>
      </p:sp>
      <p:sp>
        <p:nvSpPr>
          <p:cNvPr id="8" name="Стрелка вниз 7"/>
          <p:cNvSpPr/>
          <p:nvPr/>
        </p:nvSpPr>
        <p:spPr>
          <a:xfrm rot="1063916">
            <a:off x="10101214" y="572000"/>
            <a:ext cx="324035" cy="1095600"/>
          </a:xfrm>
          <a:prstGeom prst="downArrow">
            <a:avLst/>
          </a:prstGeom>
          <a:solidFill>
            <a:srgbClr val="FF0000"/>
          </a:solidFill>
          <a:ln>
            <a:solidFill>
              <a:schemeClr val="tx1">
                <a:lumMod val="95000"/>
              </a:schemeClr>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10790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919536" y="5301208"/>
            <a:ext cx="8424936" cy="923330"/>
          </a:xfrm>
          <a:prstGeom prst="rect">
            <a:avLst/>
          </a:prstGeom>
        </p:spPr>
        <p:txBody>
          <a:bodyPr wrap="square">
            <a:spAutoFit/>
          </a:bodyPr>
          <a:lstStyle/>
          <a:p>
            <a:pPr algn="just"/>
            <a:r>
              <a:rPr lang="ru-RU" b="1" dirty="0" err="1">
                <a:latin typeface="Times New Roman Tj" pitchFamily="18" charset="-52"/>
              </a:rPr>
              <a:t>Сарчашма</a:t>
            </a:r>
            <a:r>
              <a:rPr lang="ru-RU" b="1" dirty="0">
                <a:latin typeface="Times New Roman Tj" pitchFamily="18" charset="-52"/>
              </a:rPr>
              <a:t>: </a:t>
            </a:r>
            <a:r>
              <a:rPr lang="ru-RU" b="1" dirty="0" err="1">
                <a:latin typeface="Times New Roman Tj" pitchFamily="18" charset="-52"/>
              </a:rPr>
              <a:t>њисобњои</a:t>
            </a:r>
            <a:r>
              <a:rPr lang="ru-RU" b="1" dirty="0">
                <a:latin typeface="Times New Roman Tj" pitchFamily="18" charset="-52"/>
              </a:rPr>
              <a:t> </a:t>
            </a:r>
            <a:r>
              <a:rPr lang="ru-RU" b="1" dirty="0" err="1">
                <a:latin typeface="Times New Roman Tj" pitchFamily="18" charset="-52"/>
              </a:rPr>
              <a:t>муаллиф</a:t>
            </a:r>
            <a:r>
              <a:rPr lang="ru-RU" b="1" dirty="0">
                <a:latin typeface="Times New Roman Tj" pitchFamily="18" charset="-52"/>
              </a:rPr>
              <a:t> дар </a:t>
            </a:r>
            <a:r>
              <a:rPr lang="ru-RU" b="1" dirty="0" err="1">
                <a:latin typeface="Times New Roman Tj" pitchFamily="18" charset="-52"/>
              </a:rPr>
              <a:t>асоси</a:t>
            </a:r>
            <a:r>
              <a:rPr lang="ru-RU" b="1" dirty="0">
                <a:latin typeface="Times New Roman Tj" pitchFamily="18" charset="-52"/>
              </a:rPr>
              <a:t> </a:t>
            </a:r>
            <a:r>
              <a:rPr lang="ru-RU" b="1" dirty="0" err="1">
                <a:latin typeface="Times New Roman Tj" pitchFamily="18" charset="-52"/>
              </a:rPr>
              <a:t>маводи</a:t>
            </a:r>
            <a:r>
              <a:rPr lang="ru-RU" b="1" dirty="0">
                <a:latin typeface="Times New Roman Tj" pitchFamily="18" charset="-52"/>
              </a:rPr>
              <a:t> </a:t>
            </a:r>
            <a:r>
              <a:rPr lang="ru-RU" b="1" dirty="0" err="1">
                <a:latin typeface="Times New Roman Tj" pitchFamily="18" charset="-52"/>
              </a:rPr>
              <a:t>маљмўаи</a:t>
            </a:r>
            <a:r>
              <a:rPr lang="ru-RU" b="1" dirty="0">
                <a:latin typeface="Times New Roman Tj" pitchFamily="18" charset="-52"/>
              </a:rPr>
              <a:t> </a:t>
            </a:r>
            <a:r>
              <a:rPr lang="ru-RU" b="1" dirty="0" err="1">
                <a:latin typeface="Times New Roman Tj" pitchFamily="18" charset="-52"/>
              </a:rPr>
              <a:t>омории</a:t>
            </a:r>
            <a:r>
              <a:rPr lang="ru-RU" b="1" dirty="0">
                <a:latin typeface="Times New Roman Tj" pitchFamily="18" charset="-52"/>
              </a:rPr>
              <a:t> </a:t>
            </a:r>
            <a:r>
              <a:rPr lang="ru-RU" b="1" dirty="0" err="1">
                <a:latin typeface="Times New Roman Tj" pitchFamily="18" charset="-52"/>
              </a:rPr>
              <a:t>Агентии</a:t>
            </a:r>
            <a:r>
              <a:rPr lang="ru-RU" b="1" dirty="0">
                <a:latin typeface="Times New Roman Tj" pitchFamily="18" charset="-52"/>
              </a:rPr>
              <a:t> </a:t>
            </a:r>
            <a:r>
              <a:rPr lang="ru-RU" b="1" dirty="0" err="1">
                <a:latin typeface="Times New Roman Tj" pitchFamily="18" charset="-52"/>
              </a:rPr>
              <a:t>омори</a:t>
            </a:r>
            <a:r>
              <a:rPr lang="ru-RU" b="1" dirty="0">
                <a:latin typeface="Times New Roman Tj" pitchFamily="18" charset="-52"/>
              </a:rPr>
              <a:t> </a:t>
            </a:r>
            <a:r>
              <a:rPr lang="ru-RU" b="1" dirty="0" err="1">
                <a:latin typeface="Times New Roman Tj" pitchFamily="18" charset="-52"/>
              </a:rPr>
              <a:t>назди</a:t>
            </a:r>
            <a:r>
              <a:rPr lang="ru-RU" b="1" dirty="0">
                <a:latin typeface="Times New Roman Tj" pitchFamily="18" charset="-52"/>
              </a:rPr>
              <a:t> </a:t>
            </a:r>
            <a:r>
              <a:rPr lang="ru-RU" b="1" dirty="0" err="1">
                <a:latin typeface="Times New Roman Tj" pitchFamily="18" charset="-52"/>
              </a:rPr>
              <a:t>Президенти</a:t>
            </a:r>
            <a:r>
              <a:rPr lang="ru-RU" b="1" dirty="0">
                <a:latin typeface="Times New Roman Tj" pitchFamily="18" charset="-52"/>
              </a:rPr>
              <a:t> </a:t>
            </a:r>
            <a:r>
              <a:rPr lang="ru-RU" b="1" dirty="0" err="1">
                <a:latin typeface="Times New Roman Tj" pitchFamily="18" charset="-52"/>
              </a:rPr>
              <a:t>Љумњурии</a:t>
            </a:r>
            <a:r>
              <a:rPr lang="ru-RU" b="1" dirty="0">
                <a:latin typeface="Times New Roman Tj" pitchFamily="18" charset="-52"/>
              </a:rPr>
              <a:t> </a:t>
            </a:r>
            <a:r>
              <a:rPr lang="ru-RU" b="1" dirty="0" err="1">
                <a:latin typeface="Times New Roman Tj" pitchFamily="18" charset="-52"/>
              </a:rPr>
              <a:t>Тољикистон</a:t>
            </a:r>
            <a:r>
              <a:rPr lang="ru-RU" b="1" dirty="0">
                <a:latin typeface="Times New Roman Tj" pitchFamily="18" charset="-52"/>
              </a:rPr>
              <a:t> “</a:t>
            </a:r>
            <a:r>
              <a:rPr lang="ru-RU" b="1" dirty="0" err="1">
                <a:latin typeface="Times New Roman Tj" pitchFamily="18" charset="-52"/>
              </a:rPr>
              <a:t>Кишоварзї</a:t>
            </a:r>
            <a:r>
              <a:rPr lang="ru-RU" b="1" dirty="0">
                <a:latin typeface="Times New Roman Tj" pitchFamily="18" charset="-52"/>
              </a:rPr>
              <a:t> дар </a:t>
            </a:r>
            <a:r>
              <a:rPr lang="ru-RU" b="1" dirty="0" err="1">
                <a:latin typeface="Times New Roman Tj" pitchFamily="18" charset="-52"/>
              </a:rPr>
              <a:t>Љумњурии</a:t>
            </a:r>
            <a:r>
              <a:rPr lang="ru-RU" b="1" dirty="0">
                <a:latin typeface="Times New Roman Tj" pitchFamily="18" charset="-52"/>
              </a:rPr>
              <a:t> </a:t>
            </a:r>
            <a:r>
              <a:rPr lang="ru-RU" b="1" dirty="0" err="1">
                <a:latin typeface="Times New Roman Tj" pitchFamily="18" charset="-52"/>
              </a:rPr>
              <a:t>Тољикистон</a:t>
            </a:r>
            <a:r>
              <a:rPr lang="ru-RU" b="1" dirty="0">
                <a:latin typeface="Times New Roman Tj" pitchFamily="18" charset="-52"/>
              </a:rPr>
              <a:t> 2021, с.15”</a:t>
            </a:r>
            <a:endParaRPr lang="ru-RU" dirty="0">
              <a:latin typeface="Times New Roman Tj" pitchFamily="18" charset="-52"/>
            </a:endParaRPr>
          </a:p>
        </p:txBody>
      </p:sp>
      <p:graphicFrame>
        <p:nvGraphicFramePr>
          <p:cNvPr id="6" name="Объект 5">
            <a:extLst>
              <a:ext uri="{FF2B5EF4-FFF2-40B4-BE49-F238E27FC236}">
                <a16:creationId xmlns="" xmlns:a16="http://schemas.microsoft.com/office/drawing/2014/main" id="{CDCF3E24-4CB4-4F3E-A0C6-86D4947FAC9E}"/>
              </a:ext>
            </a:extLst>
          </p:cNvPr>
          <p:cNvGraphicFramePr>
            <a:graphicFrameLocks noGrp="1"/>
          </p:cNvGraphicFramePr>
          <p:nvPr>
            <p:ph idx="1"/>
            <p:extLst>
              <p:ext uri="{D42A27DB-BD31-4B8C-83A1-F6EECF244321}">
                <p14:modId xmlns:p14="http://schemas.microsoft.com/office/powerpoint/2010/main" val="647350797"/>
              </p:ext>
            </p:extLst>
          </p:nvPr>
        </p:nvGraphicFramePr>
        <p:xfrm>
          <a:off x="514905" y="332656"/>
          <a:ext cx="11265762" cy="4961765"/>
        </p:xfrm>
        <a:graphic>
          <a:graphicData uri="http://schemas.openxmlformats.org/drawingml/2006/table">
            <a:tbl>
              <a:tblPr>
                <a:tableStyleId>{5C22544A-7EE6-4342-B048-85BDC9FD1C3A}</a:tableStyleId>
              </a:tblPr>
              <a:tblGrid>
                <a:gridCol w="2186579">
                  <a:extLst>
                    <a:ext uri="{9D8B030D-6E8A-4147-A177-3AD203B41FA5}">
                      <a16:colId xmlns="" xmlns:a16="http://schemas.microsoft.com/office/drawing/2014/main" val="3100888579"/>
                    </a:ext>
                  </a:extLst>
                </a:gridCol>
                <a:gridCol w="1745003">
                  <a:extLst>
                    <a:ext uri="{9D8B030D-6E8A-4147-A177-3AD203B41FA5}">
                      <a16:colId xmlns="" xmlns:a16="http://schemas.microsoft.com/office/drawing/2014/main" val="3357914598"/>
                    </a:ext>
                  </a:extLst>
                </a:gridCol>
                <a:gridCol w="1111782">
                  <a:extLst>
                    <a:ext uri="{9D8B030D-6E8A-4147-A177-3AD203B41FA5}">
                      <a16:colId xmlns="" xmlns:a16="http://schemas.microsoft.com/office/drawing/2014/main" val="1723590686"/>
                    </a:ext>
                  </a:extLst>
                </a:gridCol>
                <a:gridCol w="1111782">
                  <a:extLst>
                    <a:ext uri="{9D8B030D-6E8A-4147-A177-3AD203B41FA5}">
                      <a16:colId xmlns="" xmlns:a16="http://schemas.microsoft.com/office/drawing/2014/main" val="2961106516"/>
                    </a:ext>
                  </a:extLst>
                </a:gridCol>
                <a:gridCol w="1277654">
                  <a:extLst>
                    <a:ext uri="{9D8B030D-6E8A-4147-A177-3AD203B41FA5}">
                      <a16:colId xmlns="" xmlns:a16="http://schemas.microsoft.com/office/drawing/2014/main" val="3406601104"/>
                    </a:ext>
                  </a:extLst>
                </a:gridCol>
                <a:gridCol w="1277654">
                  <a:extLst>
                    <a:ext uri="{9D8B030D-6E8A-4147-A177-3AD203B41FA5}">
                      <a16:colId xmlns="" xmlns:a16="http://schemas.microsoft.com/office/drawing/2014/main" val="382754637"/>
                    </a:ext>
                  </a:extLst>
                </a:gridCol>
                <a:gridCol w="1277654">
                  <a:extLst>
                    <a:ext uri="{9D8B030D-6E8A-4147-A177-3AD203B41FA5}">
                      <a16:colId xmlns="" xmlns:a16="http://schemas.microsoft.com/office/drawing/2014/main" val="2956997995"/>
                    </a:ext>
                  </a:extLst>
                </a:gridCol>
                <a:gridCol w="1277654">
                  <a:extLst>
                    <a:ext uri="{9D8B030D-6E8A-4147-A177-3AD203B41FA5}">
                      <a16:colId xmlns="" xmlns:a16="http://schemas.microsoft.com/office/drawing/2014/main" val="3562044844"/>
                    </a:ext>
                  </a:extLst>
                </a:gridCol>
              </a:tblGrid>
              <a:tr h="183406">
                <a:tc rowSpan="3">
                  <a:txBody>
                    <a:bodyPr/>
                    <a:lstStyle/>
                    <a:p>
                      <a:pPr algn="ctr">
                        <a:lnSpc>
                          <a:spcPct val="115000"/>
                        </a:lnSpc>
                      </a:pPr>
                      <a:r>
                        <a:rPr lang="tg-Cyrl-TJ" sz="1400" dirty="0">
                          <a:effectLst/>
                          <a:latin typeface="Times New Roman Tj" panose="02020603050405020304" pitchFamily="18" charset="-52"/>
                        </a:rPr>
                        <a:t> </a:t>
                      </a:r>
                      <a:endParaRPr lang="ru-RU" sz="1400" dirty="0">
                        <a:effectLst/>
                        <a:latin typeface="Times New Roman Tj" panose="02020603050405020304" pitchFamily="18" charset="-52"/>
                      </a:endParaRPr>
                    </a:p>
                    <a:p>
                      <a:pPr algn="ctr">
                        <a:lnSpc>
                          <a:spcPct val="115000"/>
                        </a:lnSpc>
                      </a:pPr>
                      <a:r>
                        <a:rPr lang="tg-Cyrl-TJ" sz="1400" dirty="0">
                          <a:effectLst/>
                          <a:latin typeface="Times New Roman Tj" panose="02020603050405020304" pitchFamily="18" charset="-52"/>
                        </a:rPr>
                        <a:t> </a:t>
                      </a:r>
                      <a:endParaRPr lang="ru-RU" sz="1400" dirty="0">
                        <a:effectLst/>
                        <a:latin typeface="Times New Roman Tj" panose="02020603050405020304" pitchFamily="18" charset="-52"/>
                      </a:endParaRPr>
                    </a:p>
                    <a:p>
                      <a:pPr algn="ctr">
                        <a:lnSpc>
                          <a:spcPct val="115000"/>
                        </a:lnSpc>
                      </a:pPr>
                      <a:r>
                        <a:rPr lang="tg-Cyrl-TJ" sz="1400" dirty="0">
                          <a:effectLst/>
                          <a:latin typeface="Times New Roman Tj" panose="02020603050405020304" pitchFamily="18" charset="-52"/>
                        </a:rPr>
                        <a:t> </a:t>
                      </a:r>
                      <a:endParaRPr lang="ru-RU" sz="1400" dirty="0">
                        <a:effectLst/>
                        <a:latin typeface="Times New Roman Tj" panose="02020603050405020304" pitchFamily="18" charset="-52"/>
                      </a:endParaRPr>
                    </a:p>
                    <a:p>
                      <a:pPr algn="ctr">
                        <a:lnSpc>
                          <a:spcPct val="115000"/>
                        </a:lnSpc>
                      </a:pPr>
                      <a:r>
                        <a:rPr lang="tg-Cyrl-TJ" sz="1400" dirty="0">
                          <a:effectLst/>
                          <a:latin typeface="Times New Roman Tj" panose="02020603050405020304" pitchFamily="18" charset="-52"/>
                        </a:rPr>
                        <a:t>Навъњои мањсулот</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rowSpan="3">
                  <a:txBody>
                    <a:bodyPr/>
                    <a:lstStyle/>
                    <a:p>
                      <a:pPr marL="71755" marR="71755" algn="ctr">
                        <a:lnSpc>
                          <a:spcPct val="115000"/>
                        </a:lnSpc>
                        <a:spcAft>
                          <a:spcPts val="0"/>
                        </a:spcAft>
                      </a:pPr>
                      <a:r>
                        <a:rPr lang="tg-Cyrl-TJ" sz="1400" dirty="0">
                          <a:effectLst/>
                          <a:latin typeface="Times New Roman Tj" panose="02020603050405020304" pitchFamily="18" charset="-52"/>
                        </a:rPr>
                        <a:t>Меъёри тавсияшавандаи истеъмол 1 кг/одам дар як сол</a:t>
                      </a:r>
                      <a:endParaRPr lang="ru-RU" sz="1400" dirty="0">
                        <a:effectLst/>
                        <a:latin typeface="Times New Roman Tj" panose="02020603050405020304" pitchFamily="18" charset="-52"/>
                      </a:endParaRPr>
                    </a:p>
                    <a:p>
                      <a:pPr marL="71755" marR="71755" algn="ctr">
                        <a:lnSpc>
                          <a:spcPct val="115000"/>
                        </a:lnSpc>
                        <a:spcAft>
                          <a:spcPts val="0"/>
                        </a:spcAft>
                      </a:pPr>
                      <a:r>
                        <a:rPr lang="tg-Cyrl-TJ" sz="1400" dirty="0">
                          <a:effectLst/>
                          <a:latin typeface="Times New Roman Tj" panose="02020603050405020304" pitchFamily="18" charset="-52"/>
                        </a:rPr>
                        <a:t> </a:t>
                      </a:r>
                      <a:endParaRPr lang="ru-RU" sz="1400" dirty="0">
                        <a:effectLst/>
                        <a:latin typeface="Times New Roman Tj" panose="02020603050405020304" pitchFamily="18" charset="-52"/>
                      </a:endParaRPr>
                    </a:p>
                    <a:p>
                      <a:pPr marL="71755" marR="71755" algn="ctr">
                        <a:lnSpc>
                          <a:spcPct val="115000"/>
                        </a:lnSpc>
                        <a:spcAft>
                          <a:spcPts val="0"/>
                        </a:spcAft>
                      </a:pPr>
                      <a:r>
                        <a:rPr lang="tg-Cyrl-TJ" sz="1400" dirty="0">
                          <a:effectLst/>
                          <a:latin typeface="Times New Roman Tj" panose="02020603050405020304" pitchFamily="18" charset="-52"/>
                        </a:rPr>
                        <a:t> </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gridSpan="6">
                  <a:txBody>
                    <a:bodyPr/>
                    <a:lstStyle/>
                    <a:p>
                      <a:pPr algn="ctr">
                        <a:lnSpc>
                          <a:spcPct val="115000"/>
                        </a:lnSpc>
                      </a:pPr>
                      <a:r>
                        <a:rPr lang="tg-Cyrl-TJ" sz="1400">
                          <a:effectLst/>
                          <a:latin typeface="Times New Roman Tj" panose="02020603050405020304" pitchFamily="18" charset="-52"/>
                        </a:rPr>
                        <a:t>СОЛЊО</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3183274583"/>
                  </a:ext>
                </a:extLst>
              </a:tr>
              <a:tr h="183406">
                <a:tc vMerge="1">
                  <a:txBody>
                    <a:bodyPr/>
                    <a:lstStyle/>
                    <a:p>
                      <a:endParaRPr lang="ru-RU"/>
                    </a:p>
                  </a:txBody>
                  <a:tcPr/>
                </a:tc>
                <a:tc vMerge="1">
                  <a:txBody>
                    <a:bodyPr/>
                    <a:lstStyle/>
                    <a:p>
                      <a:endParaRPr lang="ru-RU"/>
                    </a:p>
                  </a:txBody>
                  <a:tcPr/>
                </a:tc>
                <a:tc gridSpan="2">
                  <a:txBody>
                    <a:bodyPr/>
                    <a:lstStyle/>
                    <a:p>
                      <a:pPr algn="ctr">
                        <a:lnSpc>
                          <a:spcPct val="115000"/>
                        </a:lnSpc>
                      </a:pPr>
                      <a:r>
                        <a:rPr lang="tg-Cyrl-TJ" sz="1400">
                          <a:effectLst/>
                          <a:latin typeface="Times New Roman Tj" panose="02020603050405020304" pitchFamily="18" charset="-52"/>
                        </a:rPr>
                        <a:t>2018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hMerge="1">
                  <a:txBody>
                    <a:bodyPr/>
                    <a:lstStyle/>
                    <a:p>
                      <a:endParaRPr lang="ru-RU"/>
                    </a:p>
                  </a:txBody>
                  <a:tcPr/>
                </a:tc>
                <a:tc gridSpan="2">
                  <a:txBody>
                    <a:bodyPr/>
                    <a:lstStyle/>
                    <a:p>
                      <a:pPr algn="ctr">
                        <a:lnSpc>
                          <a:spcPct val="115000"/>
                        </a:lnSpc>
                      </a:pPr>
                      <a:r>
                        <a:rPr lang="tg-Cyrl-TJ" sz="1400">
                          <a:effectLst/>
                          <a:latin typeface="Times New Roman Tj" panose="02020603050405020304" pitchFamily="18" charset="-52"/>
                        </a:rPr>
                        <a:t>2019</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hMerge="1">
                  <a:txBody>
                    <a:bodyPr/>
                    <a:lstStyle/>
                    <a:p>
                      <a:endParaRPr lang="ru-RU"/>
                    </a:p>
                  </a:txBody>
                  <a:tcPr/>
                </a:tc>
                <a:tc gridSpan="2">
                  <a:txBody>
                    <a:bodyPr/>
                    <a:lstStyle/>
                    <a:p>
                      <a:pPr algn="ctr">
                        <a:lnSpc>
                          <a:spcPct val="115000"/>
                        </a:lnSpc>
                      </a:pPr>
                      <a:r>
                        <a:rPr lang="tg-Cyrl-TJ" sz="1400" dirty="0" smtClean="0">
                          <a:effectLst/>
                          <a:latin typeface="Times New Roman Tj" panose="02020603050405020304" pitchFamily="18" charset="-52"/>
                        </a:rPr>
                        <a:t>2021</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hMerge="1">
                  <a:txBody>
                    <a:bodyPr/>
                    <a:lstStyle/>
                    <a:p>
                      <a:endParaRPr lang="ru-RU"/>
                    </a:p>
                  </a:txBody>
                  <a:tcPr/>
                </a:tc>
                <a:extLst>
                  <a:ext uri="{0D108BD9-81ED-4DB2-BD59-A6C34878D82A}">
                    <a16:rowId xmlns="" xmlns:a16="http://schemas.microsoft.com/office/drawing/2014/main" val="530091836"/>
                  </a:ext>
                </a:extLst>
              </a:tr>
              <a:tr h="786474">
                <a:tc vMerge="1">
                  <a:txBody>
                    <a:bodyPr/>
                    <a:lstStyle/>
                    <a:p>
                      <a:endParaRPr lang="ru-RU"/>
                    </a:p>
                  </a:txBody>
                  <a:tcPr/>
                </a:tc>
                <a:tc vMerge="1">
                  <a:txBody>
                    <a:bodyPr/>
                    <a:lstStyle/>
                    <a:p>
                      <a:endParaRPr lang="ru-RU"/>
                    </a:p>
                  </a:txBody>
                  <a:tcPr/>
                </a:tc>
                <a:tc>
                  <a:txBody>
                    <a:bodyPr/>
                    <a:lstStyle/>
                    <a:p>
                      <a:pPr marL="71755" marR="71755" algn="ctr">
                        <a:lnSpc>
                          <a:spcPct val="115000"/>
                        </a:lnSpc>
                        <a:spcAft>
                          <a:spcPts val="0"/>
                        </a:spcAft>
                      </a:pPr>
                      <a:r>
                        <a:rPr lang="tg-Cyrl-TJ" sz="1400" dirty="0">
                          <a:effectLst/>
                          <a:latin typeface="Times New Roman Tj" panose="02020603050405020304" pitchFamily="18" charset="-52"/>
                        </a:rPr>
                        <a:t>Ба сари ањолї, кг.</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a:txBody>
                    <a:bodyPr/>
                    <a:lstStyle/>
                    <a:p>
                      <a:pPr algn="ctr">
                        <a:lnSpc>
                          <a:spcPct val="115000"/>
                        </a:lnSpc>
                      </a:pPr>
                      <a:r>
                        <a:rPr lang="tg-Cyrl-TJ" sz="1400">
                          <a:effectLst/>
                          <a:latin typeface="Times New Roman Tj" panose="02020603050405020304" pitchFamily="18" charset="-52"/>
                        </a:rPr>
                        <a:t>Сатњи таъмин будан,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a:txBody>
                    <a:bodyPr/>
                    <a:lstStyle/>
                    <a:p>
                      <a:pPr marL="71755" marR="71755" algn="ctr">
                        <a:lnSpc>
                          <a:spcPct val="115000"/>
                        </a:lnSpc>
                        <a:spcAft>
                          <a:spcPts val="0"/>
                        </a:spcAft>
                      </a:pPr>
                      <a:r>
                        <a:rPr lang="tg-Cyrl-TJ" sz="1400">
                          <a:effectLst/>
                          <a:latin typeface="Times New Roman Tj" panose="02020603050405020304" pitchFamily="18" charset="-52"/>
                        </a:rPr>
                        <a:t>Ба сари ањолї кг.</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a:txBody>
                    <a:bodyPr/>
                    <a:lstStyle/>
                    <a:p>
                      <a:pPr marL="71755" marR="71755" algn="ctr">
                        <a:lnSpc>
                          <a:spcPct val="115000"/>
                        </a:lnSpc>
                        <a:spcAft>
                          <a:spcPts val="0"/>
                        </a:spcAft>
                      </a:pPr>
                      <a:r>
                        <a:rPr lang="tg-Cyrl-TJ" sz="1400">
                          <a:effectLst/>
                          <a:latin typeface="Times New Roman Tj" panose="02020603050405020304" pitchFamily="18" charset="-52"/>
                        </a:rPr>
                        <a:t>Сатњи таъмин будан,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a:txBody>
                    <a:bodyPr/>
                    <a:lstStyle/>
                    <a:p>
                      <a:pPr marL="71755" marR="71755" algn="ctr">
                        <a:lnSpc>
                          <a:spcPct val="115000"/>
                        </a:lnSpc>
                        <a:spcAft>
                          <a:spcPts val="0"/>
                        </a:spcAft>
                      </a:pPr>
                      <a:r>
                        <a:rPr lang="tg-Cyrl-TJ" sz="1400">
                          <a:effectLst/>
                          <a:latin typeface="Times New Roman Tj" panose="02020603050405020304" pitchFamily="18" charset="-52"/>
                        </a:rPr>
                        <a:t>Ба сари ањолї, кг.</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tc>
                  <a:txBody>
                    <a:bodyPr/>
                    <a:lstStyle/>
                    <a:p>
                      <a:pPr marL="71755" marR="71755" algn="ctr">
                        <a:lnSpc>
                          <a:spcPct val="115000"/>
                        </a:lnSpc>
                        <a:spcAft>
                          <a:spcPts val="0"/>
                        </a:spcAft>
                      </a:pPr>
                      <a:r>
                        <a:rPr lang="tg-Cyrl-TJ" sz="1400">
                          <a:effectLst/>
                          <a:latin typeface="Times New Roman Tj" panose="02020603050405020304" pitchFamily="18" charset="-52"/>
                        </a:rPr>
                        <a:t>Сатњи таъмин будан,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vert="vert270"/>
                </a:tc>
                <a:extLst>
                  <a:ext uri="{0D108BD9-81ED-4DB2-BD59-A6C34878D82A}">
                    <a16:rowId xmlns="" xmlns:a16="http://schemas.microsoft.com/office/drawing/2014/main" val="772866889"/>
                  </a:ext>
                </a:extLst>
              </a:tr>
              <a:tr h="679453">
                <a:tc>
                  <a:txBody>
                    <a:bodyPr/>
                    <a:lstStyle/>
                    <a:p>
                      <a:pPr algn="just">
                        <a:lnSpc>
                          <a:spcPct val="115000"/>
                        </a:lnSpc>
                      </a:pPr>
                      <a:r>
                        <a:rPr lang="tg-Cyrl-TJ" sz="1400">
                          <a:effectLst/>
                          <a:latin typeface="Times New Roman Tj" panose="02020603050405020304" pitchFamily="18" charset="-52"/>
                        </a:rPr>
                        <a:t>Ѓалла мањсулоти ѓалладонагї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dirty="0">
                          <a:effectLst/>
                          <a:latin typeface="Times New Roman Tj" panose="02020603050405020304" pitchFamily="18" charset="-52"/>
                        </a:rPr>
                        <a:t>147,7</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141,5</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95,8</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152,2</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 </a:t>
                      </a:r>
                      <a:endParaRPr lang="ru-RU" sz="1400">
                        <a:effectLst/>
                        <a:latin typeface="Times New Roman Tj" panose="02020603050405020304" pitchFamily="18" charset="-52"/>
                      </a:endParaRPr>
                    </a:p>
                    <a:p>
                      <a:pPr algn="ctr">
                        <a:lnSpc>
                          <a:spcPct val="115000"/>
                        </a:lnSpc>
                      </a:pPr>
                      <a:r>
                        <a:rPr lang="tg-Cyrl-TJ" sz="1400">
                          <a:effectLst/>
                          <a:latin typeface="Times New Roman Tj" panose="02020603050405020304" pitchFamily="18" charset="-52"/>
                        </a:rPr>
                        <a:t>103,0</a:t>
                      </a:r>
                      <a:endParaRPr lang="ru-RU" sz="1400">
                        <a:effectLst/>
                        <a:latin typeface="Times New Roman Tj" panose="02020603050405020304" pitchFamily="18" charset="-52"/>
                      </a:endParaRPr>
                    </a:p>
                    <a:p>
                      <a:pPr algn="ctr">
                        <a:lnSpc>
                          <a:spcPct val="115000"/>
                        </a:lnSpc>
                      </a:pPr>
                      <a:r>
                        <a:rPr lang="tg-Cyrl-TJ" sz="1400">
                          <a:effectLst/>
                          <a:latin typeface="Times New Roman Tj" panose="02020603050405020304" pitchFamily="18" charset="-52"/>
                        </a:rPr>
                        <a:t>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165,0 (161,8)</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111,7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2980012829"/>
                  </a:ext>
                </a:extLst>
              </a:tr>
              <a:tr h="216682">
                <a:tc>
                  <a:txBody>
                    <a:bodyPr/>
                    <a:lstStyle/>
                    <a:p>
                      <a:pPr algn="just">
                        <a:lnSpc>
                          <a:spcPct val="115000"/>
                        </a:lnSpc>
                      </a:pPr>
                      <a:r>
                        <a:rPr lang="tg-Cyrl-TJ" sz="1400">
                          <a:effectLst/>
                          <a:latin typeface="Times New Roman Tj" panose="02020603050405020304" pitchFamily="18" charset="-52"/>
                        </a:rPr>
                        <a:t>Картошка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a:effectLst/>
                          <a:latin typeface="Times New Roman Tj" panose="02020603050405020304" pitchFamily="18" charset="-52"/>
                        </a:rPr>
                        <a:t>92,0</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106,8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116,0</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a:effectLst/>
                          <a:latin typeface="Times New Roman Tj" panose="02020603050405020304" pitchFamily="18" charset="-52"/>
                        </a:rPr>
                        <a:t>107,9</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117,2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108,7 (106,2)</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118,1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1758292685"/>
                  </a:ext>
                </a:extLst>
              </a:tr>
              <a:tr h="448067">
                <a:tc>
                  <a:txBody>
                    <a:bodyPr/>
                    <a:lstStyle/>
                    <a:p>
                      <a:pPr algn="just">
                        <a:lnSpc>
                          <a:spcPct val="115000"/>
                        </a:lnSpc>
                      </a:pPr>
                      <a:r>
                        <a:rPr lang="tg-Cyrl-TJ" sz="1400">
                          <a:effectLst/>
                          <a:latin typeface="Times New Roman Tj" panose="02020603050405020304" pitchFamily="18" charset="-52"/>
                        </a:rPr>
                        <a:t>Сабзавот ва обчакорї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a:effectLst/>
                          <a:latin typeface="Times New Roman Tj" panose="02020603050405020304" pitchFamily="18" charset="-52"/>
                        </a:rPr>
                        <a:t>166,1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234,8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141,3</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a:effectLst/>
                          <a:latin typeface="Times New Roman Tj" panose="02020603050405020304" pitchFamily="18" charset="-52"/>
                        </a:rPr>
                        <a:t>236,7</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142,5</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263,5 (264,9)</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158,6</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2732330172"/>
                  </a:ext>
                </a:extLst>
              </a:tr>
              <a:tr h="448067">
                <a:tc>
                  <a:txBody>
                    <a:bodyPr/>
                    <a:lstStyle/>
                    <a:p>
                      <a:pPr algn="just">
                        <a:lnSpc>
                          <a:spcPct val="115000"/>
                        </a:lnSpc>
                      </a:pPr>
                      <a:r>
                        <a:rPr lang="tg-Cyrl-TJ" sz="1400">
                          <a:effectLst/>
                          <a:latin typeface="Times New Roman Tj" panose="02020603050405020304" pitchFamily="18" charset="-52"/>
                        </a:rPr>
                        <a:t>Мевагї ва ангур </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a:effectLst/>
                          <a:latin typeface="Times New Roman Tj" panose="02020603050405020304" pitchFamily="18" charset="-52"/>
                        </a:rPr>
                        <a:t>124,1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76,4</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61,5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a:effectLst/>
                          <a:latin typeface="Times New Roman Tj" panose="02020603050405020304" pitchFamily="18" charset="-52"/>
                        </a:rPr>
                        <a:t>78,2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63,0</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75,1 (83,5)</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60,5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3142684231"/>
                  </a:ext>
                </a:extLst>
              </a:tr>
              <a:tr h="679453">
                <a:tc>
                  <a:txBody>
                    <a:bodyPr/>
                    <a:lstStyle/>
                    <a:p>
                      <a:pPr algn="just">
                        <a:lnSpc>
                          <a:spcPct val="115000"/>
                        </a:lnSpc>
                      </a:pPr>
                      <a:r>
                        <a:rPr lang="tg-Cyrl-TJ" sz="1400">
                          <a:effectLst/>
                          <a:latin typeface="Times New Roman Tj" panose="02020603050405020304" pitchFamily="18" charset="-52"/>
                        </a:rPr>
                        <a:t>Шир ва мањсулоти ширї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dirty="0">
                          <a:effectLst/>
                          <a:latin typeface="Times New Roman Tj" panose="02020603050405020304" pitchFamily="18" charset="-52"/>
                        </a:rPr>
                        <a:t>115,3</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106,2</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92,1</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a:effectLst/>
                          <a:latin typeface="Times New Roman Tj" panose="02020603050405020304" pitchFamily="18" charset="-52"/>
                        </a:rPr>
                        <a:t>49,6</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43,0</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50,4 </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43,7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3638016374"/>
                  </a:ext>
                </a:extLst>
              </a:tr>
              <a:tr h="679453">
                <a:tc>
                  <a:txBody>
                    <a:bodyPr/>
                    <a:lstStyle/>
                    <a:p>
                      <a:pPr algn="just">
                        <a:lnSpc>
                          <a:spcPct val="115000"/>
                        </a:lnSpc>
                      </a:pPr>
                      <a:r>
                        <a:rPr lang="tg-Cyrl-TJ" sz="1400">
                          <a:effectLst/>
                          <a:latin typeface="Times New Roman Tj" panose="02020603050405020304" pitchFamily="18" charset="-52"/>
                        </a:rPr>
                        <a:t>Гўшт ва мањсулотї гуштї</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a:effectLst/>
                          <a:latin typeface="Times New Roman Tj" panose="02020603050405020304" pitchFamily="18" charset="-52"/>
                        </a:rPr>
                        <a:t>40,8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14,5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35,5</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a:effectLst/>
                          <a:latin typeface="Times New Roman Tj" panose="02020603050405020304" pitchFamily="18" charset="-52"/>
                        </a:rPr>
                        <a:t>14,8</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36,2</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16,0 (16,7)</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39,2</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1036566001"/>
                  </a:ext>
                </a:extLst>
              </a:tr>
              <a:tr h="448067">
                <a:tc>
                  <a:txBody>
                    <a:bodyPr/>
                    <a:lstStyle/>
                    <a:p>
                      <a:pPr algn="just">
                        <a:lnSpc>
                          <a:spcPct val="115000"/>
                        </a:lnSpc>
                      </a:pPr>
                      <a:r>
                        <a:rPr lang="tg-Cyrl-TJ" sz="1400">
                          <a:effectLst/>
                          <a:latin typeface="Times New Roman Tj" panose="02020603050405020304" pitchFamily="18" charset="-52"/>
                        </a:rPr>
                        <a:t>Тухум (дона)</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tc>
                <a:tc>
                  <a:txBody>
                    <a:bodyPr/>
                    <a:lstStyle/>
                    <a:p>
                      <a:pPr algn="ctr">
                        <a:lnSpc>
                          <a:spcPct val="115000"/>
                        </a:lnSpc>
                      </a:pPr>
                      <a:r>
                        <a:rPr lang="tg-Cyrl-TJ" sz="1400">
                          <a:effectLst/>
                          <a:latin typeface="Times New Roman Tj" panose="02020603050405020304" pitchFamily="18" charset="-52"/>
                        </a:rPr>
                        <a:t>180,0</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49,9</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27,7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a:effectLst/>
                          <a:latin typeface="Times New Roman Tj" panose="02020603050405020304" pitchFamily="18" charset="-52"/>
                        </a:rPr>
                        <a:t>78,7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a:effectLst/>
                          <a:latin typeface="Times New Roman Tj" panose="02020603050405020304" pitchFamily="18" charset="-52"/>
                        </a:rPr>
                        <a:t>43,7</a:t>
                      </a:r>
                      <a:endParaRPr lang="ru-RU" sz="140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ru-RU" sz="1400" dirty="0" smtClean="0">
                          <a:effectLst/>
                          <a:latin typeface="Times New Roman Tj" panose="02020603050405020304" pitchFamily="18" charset="-52"/>
                        </a:rPr>
                        <a:t>104,5 (107,4)</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tc>
                  <a:txBody>
                    <a:bodyPr/>
                    <a:lstStyle/>
                    <a:p>
                      <a:pPr algn="ctr">
                        <a:lnSpc>
                          <a:spcPct val="115000"/>
                        </a:lnSpc>
                      </a:pPr>
                      <a:r>
                        <a:rPr lang="tg-Cyrl-TJ" sz="1400" dirty="0">
                          <a:effectLst/>
                          <a:latin typeface="Times New Roman Tj" panose="02020603050405020304" pitchFamily="18" charset="-52"/>
                        </a:rPr>
                        <a:t>58,0</a:t>
                      </a:r>
                      <a:endParaRPr lang="ru-RU" sz="1400" dirty="0">
                        <a:effectLst/>
                        <a:latin typeface="Times New Roman Tj" panose="02020603050405020304" pitchFamily="18" charset="-52"/>
                        <a:ea typeface="Times New Roman" panose="02020603050405020304" pitchFamily="18" charset="0"/>
                        <a:cs typeface="Times New Roman" panose="02020603050405020304" pitchFamily="18" charset="0"/>
                      </a:endParaRPr>
                    </a:p>
                  </a:txBody>
                  <a:tcPr marL="62276" marR="62276" marT="0" marB="0" anchor="ctr"/>
                </a:tc>
                <a:extLst>
                  <a:ext uri="{0D108BD9-81ED-4DB2-BD59-A6C34878D82A}">
                    <a16:rowId xmlns="" xmlns:a16="http://schemas.microsoft.com/office/drawing/2014/main" val="3122790209"/>
                  </a:ext>
                </a:extLst>
              </a:tr>
            </a:tbl>
          </a:graphicData>
        </a:graphic>
      </p:graphicFrame>
    </p:spTree>
    <p:extLst>
      <p:ext uri="{BB962C8B-B14F-4D97-AF65-F5344CB8AC3E}">
        <p14:creationId xmlns:p14="http://schemas.microsoft.com/office/powerpoint/2010/main" val="365968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p:cNvSpPr txBox="1">
            <a:spLocks/>
          </p:cNvSpPr>
          <p:nvPr/>
        </p:nvSpPr>
        <p:spPr>
          <a:xfrm>
            <a:off x="353106" y="110104"/>
            <a:ext cx="10212464" cy="6627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Times New Roman Tj" pitchFamily="18" charset="-52"/>
              </a:rPr>
              <a:t> </a:t>
            </a:r>
            <a:r>
              <a:rPr lang="tg-Cyrl-TJ" sz="2400" b="1" dirty="0">
                <a:latin typeface="Times New Roman Tj" pitchFamily="18" charset="-52"/>
              </a:rPr>
              <a:t>ЊУЉЉАТЊОИ СТРАТЕГ</a:t>
            </a:r>
            <a:r>
              <a:rPr lang="ru-RU" sz="2400" b="1" dirty="0">
                <a:latin typeface="Times New Roman Tj" pitchFamily="18" charset="-52"/>
              </a:rPr>
              <a:t>ИИ </a:t>
            </a:r>
            <a:r>
              <a:rPr lang="ru-RU" sz="2400" b="1" dirty="0" smtClean="0">
                <a:latin typeface="Times New Roman Tj" pitchFamily="18" charset="-52"/>
              </a:rPr>
              <a:t>КИШВАР</a:t>
            </a:r>
            <a:endParaRPr lang="ru-RU" sz="2400" dirty="0">
              <a:latin typeface="Times New Roman Tj" pitchFamily="18" charset="-52"/>
            </a:endParaRPr>
          </a:p>
        </p:txBody>
      </p:sp>
      <p:graphicFrame>
        <p:nvGraphicFramePr>
          <p:cNvPr id="17" name="Объект 3"/>
          <p:cNvGraphicFramePr>
            <a:graphicFrameLocks/>
          </p:cNvGraphicFramePr>
          <p:nvPr>
            <p:extLst/>
          </p:nvPr>
        </p:nvGraphicFramePr>
        <p:xfrm>
          <a:off x="958402" y="1164772"/>
          <a:ext cx="10634779" cy="5080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Стрелка вниз 1"/>
          <p:cNvSpPr/>
          <p:nvPr/>
        </p:nvSpPr>
        <p:spPr>
          <a:xfrm>
            <a:off x="5682343" y="1796143"/>
            <a:ext cx="402771" cy="3701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трелка вниз 17"/>
          <p:cNvSpPr/>
          <p:nvPr/>
        </p:nvSpPr>
        <p:spPr>
          <a:xfrm>
            <a:off x="5682342" y="2950029"/>
            <a:ext cx="402771" cy="3701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81914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296092" y="975360"/>
            <a:ext cx="9559834" cy="5029200"/>
          </a:xfrm>
        </p:spPr>
        <p:txBody>
          <a:bodyPr rtlCol="0">
            <a:normAutofit fontScale="92500" lnSpcReduction="10000"/>
          </a:bodyPr>
          <a:lstStyle/>
          <a:p>
            <a:pPr marL="182880" indent="-182880">
              <a:lnSpc>
                <a:spcPct val="90000"/>
              </a:lnSpc>
              <a:buFont typeface="Arial" panose="020B0604020202020204" pitchFamily="34" charset="0"/>
              <a:buChar char="•"/>
              <a:defRPr/>
            </a:pPr>
            <a:endParaRPr lang="ru-RU" dirty="0" smtClean="0">
              <a:solidFill>
                <a:srgbClr val="7030A0"/>
              </a:solidFill>
              <a:latin typeface="Times New Roman Tj" pitchFamily="18" charset="-52"/>
            </a:endParaRPr>
          </a:p>
          <a:p>
            <a:pPr algn="just"/>
            <a:r>
              <a:rPr lang="tg-Cyrl-TJ" sz="1900" dirty="0" smtClean="0">
                <a:solidFill>
                  <a:schemeClr val="tx1"/>
                </a:solidFill>
                <a:latin typeface="Times New Roman Tj" panose="02020603050405020304" pitchFamily="18" charset="-52"/>
              </a:rPr>
              <a:t>Истењсоли </a:t>
            </a:r>
            <a:r>
              <a:rPr lang="tg-Cyrl-TJ" sz="1900" dirty="0">
                <a:solidFill>
                  <a:schemeClr val="tx1"/>
                </a:solidFill>
                <a:latin typeface="Times New Roman Tj" panose="02020603050405020304" pitchFamily="18" charset="-52"/>
              </a:rPr>
              <a:t>ѓалладонагињо 1586,3 њазор тонна, аз љумла гандум 876,2 њазор тонна, пахта 392 ҳазор тонна, картошка 1041,3 њазор тонна, сабзавот 2597,6 њазор тонна, аз ҷумла пиёз 727,4 ҳазор тонна, полизї 818,8 њазор тонна, мева 444,5 њазор тонна ва ангур 267,5 ҳазор тоннаро ташкил дода, њосилнокии ѓалладонагињо ба 30,7 с/га,  аз љумла гандум 29,2 с/га , пахта 22,6 с/га, картошка 181,4 с/га, сабзавот 280,5 с/га, полизї 284,5 с/га, мева 40,3 с/га ва ангур 77,6 с/га баробар шудааст.</a:t>
            </a:r>
            <a:endParaRPr lang="ru-RU" sz="1900" dirty="0">
              <a:solidFill>
                <a:schemeClr val="tx1"/>
              </a:solidFill>
              <a:latin typeface="Times New Roman Tj" panose="02020603050405020304" pitchFamily="18" charset="-52"/>
            </a:endParaRPr>
          </a:p>
          <a:p>
            <a:pPr algn="just"/>
            <a:r>
              <a:rPr lang="tg-Cyrl-TJ" sz="1900" dirty="0" smtClean="0">
                <a:solidFill>
                  <a:schemeClr val="tx1"/>
                </a:solidFill>
                <a:latin typeface="Times New Roman Tj" panose="02020603050405020304" pitchFamily="18" charset="-52"/>
              </a:rPr>
              <a:t>Дар </a:t>
            </a:r>
            <a:r>
              <a:rPr lang="tg-Cyrl-TJ" sz="1900" dirty="0">
                <a:solidFill>
                  <a:schemeClr val="tx1"/>
                </a:solidFill>
                <a:latin typeface="Times New Roman Tj" panose="02020603050405020304" pitchFamily="18" charset="-52"/>
              </a:rPr>
              <a:t>њамаи шаклњои хољагидории љумњурї њолати 1 январи соли 2022 саршумори чорвои калон 2467,6 њазор сар, аз он модагов 1290,5 њазор, ќутос 26,1 њазор, гўсфанду буз 6052,4 њазор, асп 83,8 њазор, занбури асал 257,2 њазор оила ва паранда 11117,7 њазор сар ба ќайд гирифта шудааст.Дар  соли 2021 истењсоли гўшти чорвои калон ва майда (дар вазни зинда) 283,6 њазор тонна, гўшти паранда (дар вазни зинда) 44,1 њазор тонна, шир 1042,6 њазор тонна, тухм 1053,5 млн. дона, пашм 8151,8 тонна, пилла 451,1 тонна, асал 4390,2 тонна ва моњї 4389,4 тонна истењсол шудааст.</a:t>
            </a:r>
            <a:endParaRPr lang="ru-RU" sz="1900" dirty="0">
              <a:solidFill>
                <a:schemeClr val="tx1"/>
              </a:solidFill>
              <a:latin typeface="Times New Roman Tj" panose="02020603050405020304" pitchFamily="18" charset="-52"/>
            </a:endParaRPr>
          </a:p>
          <a:p>
            <a:pPr algn="just"/>
            <a:r>
              <a:rPr lang="tg-Cyrl-TJ" sz="1900" dirty="0" smtClean="0">
                <a:solidFill>
                  <a:schemeClr val="tx1"/>
                </a:solidFill>
                <a:latin typeface="Times New Roman Tj" panose="02020603050405020304" pitchFamily="18" charset="-52"/>
              </a:rPr>
              <a:t>Ба </a:t>
            </a:r>
            <a:r>
              <a:rPr lang="tg-Cyrl-TJ" sz="1900" dirty="0">
                <a:solidFill>
                  <a:schemeClr val="tx1"/>
                </a:solidFill>
                <a:latin typeface="Times New Roman Tj" panose="02020603050405020304" pitchFamily="18" charset="-52"/>
              </a:rPr>
              <a:t>њолати 1 январи соли 2022-ум 36200 гектар заминњои њолати мелиоративиашон ѓайриќаноатбахш (ботлоќшавї, шуршавї) ба ќайд гирифта шуда, 5013 гектар заминҳои аз гардиши кишоварзӣ берун мондаанд, ки ба таъмини амнияти озуқаворӣ таъсири манфӣ мерасонанд.</a:t>
            </a:r>
            <a:endParaRPr lang="ru-RU" sz="1900" dirty="0">
              <a:solidFill>
                <a:schemeClr val="tx1"/>
              </a:solidFill>
              <a:latin typeface="Times New Roman Tj" panose="02020603050405020304" pitchFamily="18" charset="-52"/>
            </a:endParaRPr>
          </a:p>
          <a:p>
            <a:pPr marL="182880" indent="-182880" algn="just">
              <a:lnSpc>
                <a:spcPct val="90000"/>
              </a:lnSpc>
              <a:buFont typeface="Arial" panose="020B0604020202020204" pitchFamily="34" charset="0"/>
              <a:buChar char="•"/>
              <a:defRPr/>
            </a:pPr>
            <a:endParaRPr lang="ru-RU" dirty="0" smtClean="0">
              <a:solidFill>
                <a:schemeClr val="tx1"/>
              </a:solidFill>
              <a:latin typeface="Times New Roman Tj" pitchFamily="18" charset="-52"/>
            </a:endParaRPr>
          </a:p>
          <a:p>
            <a:pPr marL="182880" indent="-182880" algn="just">
              <a:lnSpc>
                <a:spcPct val="90000"/>
              </a:lnSpc>
              <a:buFont typeface="Arial" panose="020B0604020202020204" pitchFamily="34" charset="0"/>
              <a:buChar char="•"/>
              <a:defRPr/>
            </a:pPr>
            <a:endParaRPr lang="ru-RU" dirty="0" smtClean="0">
              <a:solidFill>
                <a:schemeClr val="tx1"/>
              </a:solidFill>
              <a:latin typeface="Times New Roman Tj" pitchFamily="18" charset="-52"/>
            </a:endParaRPr>
          </a:p>
          <a:p>
            <a:pPr marL="182880" indent="-182880">
              <a:lnSpc>
                <a:spcPct val="90000"/>
              </a:lnSpc>
              <a:buFont typeface="Arial" panose="020B0604020202020204" pitchFamily="34" charset="0"/>
              <a:buChar char="•"/>
              <a:defRPr/>
            </a:pPr>
            <a:endParaRPr lang="ru-RU" dirty="0">
              <a:solidFill>
                <a:srgbClr val="7030A0"/>
              </a:solidFill>
              <a:latin typeface="Times New Roman Tj" pitchFamily="18" charset="-52"/>
            </a:endParaRPr>
          </a:p>
          <a:p>
            <a:pPr marL="0" indent="0">
              <a:lnSpc>
                <a:spcPct val="90000"/>
              </a:lnSpc>
              <a:buNone/>
              <a:defRPr/>
            </a:pPr>
            <a:endParaRPr lang="ru-RU" dirty="0" smtClean="0">
              <a:solidFill>
                <a:srgbClr val="7030A0"/>
              </a:solidFill>
              <a:latin typeface="Times New Roman Tj" pitchFamily="18" charset="-52"/>
            </a:endParaRPr>
          </a:p>
        </p:txBody>
      </p:sp>
      <p:sp>
        <p:nvSpPr>
          <p:cNvPr id="86018" name="Rectangle 2"/>
          <p:cNvSpPr>
            <a:spLocks noGrp="1" noChangeArrowheads="1"/>
          </p:cNvSpPr>
          <p:nvPr>
            <p:ph type="title"/>
          </p:nvPr>
        </p:nvSpPr>
        <p:spPr>
          <a:xfrm>
            <a:off x="1981200" y="457200"/>
            <a:ext cx="4341223" cy="518160"/>
          </a:xfrm>
        </p:spPr>
        <p:txBody>
          <a:bodyPr rtlCol="0">
            <a:normAutofit/>
          </a:bodyPr>
          <a:lstStyle/>
          <a:p>
            <a:pPr algn="ctr">
              <a:defRPr/>
            </a:pPr>
            <a:r>
              <a:rPr lang="ru-RU" sz="2800" b="1" dirty="0" err="1">
                <a:solidFill>
                  <a:srgbClr val="CC0000"/>
                </a:solidFill>
                <a:effectLst>
                  <a:outerShdw blurRad="38100" dist="38100" dir="2700000" algn="tl">
                    <a:srgbClr val="C0C0C0"/>
                  </a:outerShdw>
                </a:effectLst>
                <a:latin typeface="Times New Roman Tj" pitchFamily="18" charset="-52"/>
              </a:rPr>
              <a:t>Чорањо</a:t>
            </a:r>
            <a:endParaRPr lang="ru-RU" sz="2800" b="1" dirty="0">
              <a:solidFill>
                <a:srgbClr val="CC0000"/>
              </a:solidFill>
              <a:effectLst>
                <a:outerShdw blurRad="38100" dist="38100" dir="2700000" algn="tl">
                  <a:srgbClr val="C0C0C0"/>
                </a:outerShdw>
              </a:effectLst>
              <a:latin typeface="Times New Roman Tj" pitchFamily="18" charset="-52"/>
            </a:endParaRPr>
          </a:p>
        </p:txBody>
      </p:sp>
    </p:spTree>
    <p:extLst>
      <p:ext uri="{BB962C8B-B14F-4D97-AF65-F5344CB8AC3E}">
        <p14:creationId xmlns:p14="http://schemas.microsoft.com/office/powerpoint/2010/main" val="6790301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296091" y="975360"/>
            <a:ext cx="11203181" cy="5029200"/>
          </a:xfrm>
        </p:spPr>
        <p:txBody>
          <a:bodyPr rtlCol="0">
            <a:noAutofit/>
          </a:bodyPr>
          <a:lstStyle/>
          <a:p>
            <a:pPr marL="0">
              <a:spcBef>
                <a:spcPts val="0"/>
              </a:spcBef>
            </a:pPr>
            <a:r>
              <a:rPr lang="tg-Cyrl-TJ" sz="2400" dirty="0" smtClean="0">
                <a:solidFill>
                  <a:schemeClr val="tx1"/>
                </a:solidFill>
                <a:latin typeface="Times New Roman Tj" panose="02020603050405020304" pitchFamily="18" charset="-52"/>
              </a:rPr>
              <a:t>-</a:t>
            </a:r>
            <a:r>
              <a:rPr lang="tg-Cyrl-TJ" sz="2400" dirty="0">
                <a:solidFill>
                  <a:schemeClr val="tx1"/>
                </a:solidFill>
                <a:latin typeface="Times New Roman Tj" panose="02020603050405020304" pitchFamily="18" charset="-52"/>
              </a:rPr>
              <a:t>тањкими асосњои институтсионалї барои рушди иќтисоди сабз дар соњаи кишоварзї;</a:t>
            </a:r>
            <a:endParaRPr lang="ru-RU" sz="2400" dirty="0">
              <a:solidFill>
                <a:schemeClr val="tx1"/>
              </a:solidFill>
              <a:latin typeface="Times New Roman Tj" panose="02020603050405020304" pitchFamily="18" charset="-52"/>
            </a:endParaRPr>
          </a:p>
          <a:p>
            <a:pPr marL="0">
              <a:spcBef>
                <a:spcPts val="0"/>
              </a:spcBef>
            </a:pPr>
            <a:r>
              <a:rPr lang="lt-LT" sz="2400" dirty="0">
                <a:solidFill>
                  <a:schemeClr val="tx1"/>
                </a:solidFill>
                <a:latin typeface="Times New Roman Taj" pitchFamily="18" charset="0"/>
              </a:rPr>
              <a:t>-таъмини истифодаи самаранок ва оқилонаи за</a:t>
            </a:r>
            <a:r>
              <a:rPr lang="ru-RU" sz="2400" dirty="0" err="1">
                <a:solidFill>
                  <a:schemeClr val="tx1"/>
                </a:solidFill>
                <a:latin typeface="Times New Roman Taj" pitchFamily="18" charset="0"/>
              </a:rPr>
              <a:t>минҳ</a:t>
            </a:r>
            <a:r>
              <a:rPr lang="lt-LT" sz="2400" dirty="0">
                <a:solidFill>
                  <a:schemeClr val="tx1"/>
                </a:solidFill>
                <a:latin typeface="Times New Roman Taj" pitchFamily="18" charset="0"/>
              </a:rPr>
              <a:t>ои </a:t>
            </a:r>
            <a:r>
              <a:rPr lang="ru-RU" sz="2400" dirty="0" err="1">
                <a:solidFill>
                  <a:schemeClr val="tx1"/>
                </a:solidFill>
                <a:latin typeface="Times New Roman Taj" pitchFamily="18" charset="0"/>
              </a:rPr>
              <a:t>кишоварзӣ</a:t>
            </a:r>
            <a:r>
              <a:rPr lang="lt-LT" sz="2400" dirty="0">
                <a:solidFill>
                  <a:schemeClr val="tx1"/>
                </a:solidFill>
                <a:latin typeface="Times New Roman Taj" pitchFamily="18" charset="0"/>
              </a:rPr>
              <a:t>; </a:t>
            </a:r>
            <a:endParaRPr lang="ru-RU" sz="2400" dirty="0">
              <a:solidFill>
                <a:schemeClr val="tx1"/>
              </a:solidFill>
              <a:latin typeface="Times New Roman Taj" pitchFamily="18" charset="0"/>
            </a:endParaRPr>
          </a:p>
          <a:p>
            <a:pPr marL="0">
              <a:spcBef>
                <a:spcPts val="0"/>
              </a:spcBef>
            </a:pPr>
            <a:r>
              <a:rPr lang="lt-LT" sz="2400" dirty="0">
                <a:solidFill>
                  <a:schemeClr val="tx1"/>
                </a:solidFill>
              </a:rPr>
              <a:t>-</a:t>
            </a:r>
            <a:r>
              <a:rPr lang="ru-RU" sz="2400" dirty="0" err="1">
                <a:solidFill>
                  <a:schemeClr val="tx1"/>
                </a:solidFill>
                <a:latin typeface="Times New Roman Tj" panose="02020603050405020304" pitchFamily="18" charset="-52"/>
              </a:rPr>
              <a:t>таъсиси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ҷойҳои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кории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сабз</a:t>
            </a:r>
            <a:r>
              <a:rPr lang="ru-RU" sz="2400" dirty="0">
                <a:solidFill>
                  <a:schemeClr val="tx1"/>
                </a:solidFill>
                <a:latin typeface="Times New Roman Tj" panose="02020603050405020304" pitchFamily="18" charset="-52"/>
              </a:rPr>
              <a:t> дар </a:t>
            </a:r>
            <a:r>
              <a:rPr lang="ru-RU" sz="2400" dirty="0" err="1">
                <a:solidFill>
                  <a:schemeClr val="tx1"/>
                </a:solidFill>
                <a:latin typeface="Times New Roman Tj" panose="02020603050405020304" pitchFamily="18" charset="-52"/>
              </a:rPr>
              <a:t>деҳот</a:t>
            </a:r>
            <a:r>
              <a:rPr lang="lt-LT" sz="2400" dirty="0">
                <a:solidFill>
                  <a:schemeClr val="tx1"/>
                </a:solidFill>
              </a:rPr>
              <a:t>;</a:t>
            </a:r>
            <a:endParaRPr lang="ru-RU" sz="2400" dirty="0">
              <a:solidFill>
                <a:schemeClr val="tx1"/>
              </a:solidFill>
              <a:latin typeface="Times New Roman Tj" panose="02020603050405020304" pitchFamily="18" charset="-52"/>
            </a:endParaRPr>
          </a:p>
          <a:p>
            <a:pPr marL="0">
              <a:spcBef>
                <a:spcPts val="0"/>
              </a:spcBef>
            </a:pPr>
            <a:r>
              <a:rPr lang="lt-LT" sz="2400" dirty="0" smtClean="0">
                <a:solidFill>
                  <a:schemeClr val="tx1"/>
                </a:solidFill>
              </a:rPr>
              <a:t>-</a:t>
            </a:r>
            <a:r>
              <a:rPr lang="lt-LT" sz="2400" dirty="0">
                <a:solidFill>
                  <a:schemeClr val="tx1"/>
                </a:solidFill>
                <a:latin typeface="Times New Roman Taj" pitchFamily="18" charset="0"/>
              </a:rPr>
              <a:t>такмили номгӯи маводҳои кимиёвии дар кишоварзӣ манъ шуда;</a:t>
            </a:r>
            <a:endParaRPr lang="ru-RU" sz="2400" dirty="0">
              <a:solidFill>
                <a:schemeClr val="tx1"/>
              </a:solidFill>
              <a:latin typeface="Times New Roman Taj" pitchFamily="18" charset="0"/>
            </a:endParaRPr>
          </a:p>
          <a:p>
            <a:pPr marL="0">
              <a:spcBef>
                <a:spcPts val="0"/>
              </a:spcBef>
            </a:pPr>
            <a:r>
              <a:rPr lang="ru-RU" sz="2400" dirty="0">
                <a:solidFill>
                  <a:schemeClr val="tx1"/>
                </a:solidFill>
                <a:latin typeface="Times New Roman Taj" pitchFamily="18" charset="0"/>
              </a:rPr>
              <a:t>-</a:t>
            </a:r>
            <a:r>
              <a:rPr lang="ru-RU" sz="2400" dirty="0" err="1">
                <a:solidFill>
                  <a:schemeClr val="tx1"/>
                </a:solidFill>
                <a:latin typeface="Times New Roman Tj" panose="02020603050405020304" pitchFamily="18" charset="-52"/>
              </a:rPr>
              <a:t>таҳия</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қабули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стандартҳои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миллӣ</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оид</a:t>
            </a:r>
            <a:r>
              <a:rPr lang="ru-RU" sz="2400" dirty="0">
                <a:solidFill>
                  <a:schemeClr val="tx1"/>
                </a:solidFill>
                <a:latin typeface="Times New Roman Tj" panose="02020603050405020304" pitchFamily="18" charset="-52"/>
              </a:rPr>
              <a:t> ба </a:t>
            </a:r>
            <a:r>
              <a:rPr lang="ru-RU" sz="2400" dirty="0" err="1">
                <a:solidFill>
                  <a:schemeClr val="tx1"/>
                </a:solidFill>
                <a:latin typeface="Times New Roman Tj" panose="02020603050405020304" pitchFamily="18" charset="-52"/>
              </a:rPr>
              <a:t>кишоварзии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органикӣ</a:t>
            </a:r>
            <a:r>
              <a:rPr lang="ru-RU" sz="2400" dirty="0">
                <a:solidFill>
                  <a:schemeClr val="tx1"/>
                </a:solidFill>
                <a:latin typeface="Times New Roman Tj" panose="02020603050405020304" pitchFamily="18" charset="-52"/>
              </a:rPr>
              <a:t>;</a:t>
            </a:r>
          </a:p>
          <a:p>
            <a:pPr marL="0">
              <a:spcBef>
                <a:spcPts val="0"/>
              </a:spcBef>
            </a:pPr>
            <a:r>
              <a:rPr lang="ru-RU" sz="2400" dirty="0">
                <a:solidFill>
                  <a:schemeClr val="tx1"/>
                </a:solidFill>
                <a:latin typeface="Times New Roman Tj" panose="02020603050405020304" pitchFamily="18" charset="-52"/>
              </a:rPr>
              <a:t>-</a:t>
            </a:r>
            <a:r>
              <a:rPr lang="ru-RU" sz="2400" dirty="0" err="1">
                <a:solidFill>
                  <a:schemeClr val="tx1"/>
                </a:solidFill>
                <a:latin typeface="Times New Roman Tj" panose="02020603050405020304" pitchFamily="18" charset="-52"/>
              </a:rPr>
              <a:t>гузариш</a:t>
            </a:r>
            <a:r>
              <a:rPr lang="ru-RU" sz="2400" dirty="0">
                <a:solidFill>
                  <a:schemeClr val="tx1"/>
                </a:solidFill>
                <a:latin typeface="Times New Roman Tj" panose="02020603050405020304" pitchFamily="18" charset="-52"/>
              </a:rPr>
              <a:t> ба </a:t>
            </a:r>
            <a:r>
              <a:rPr lang="ru-RU" sz="2400" dirty="0" err="1">
                <a:solidFill>
                  <a:schemeClr val="tx1"/>
                </a:solidFill>
                <a:latin typeface="Times New Roman Tj" panose="02020603050405020304" pitchFamily="18" charset="-52"/>
              </a:rPr>
              <a:t>истифодаи</a:t>
            </a:r>
            <a:r>
              <a:rPr lang="ru-RU" sz="2400" dirty="0">
                <a:solidFill>
                  <a:schemeClr val="tx1"/>
                </a:solidFill>
                <a:latin typeface="Times New Roman Tj" panose="02020603050405020304" pitchFamily="18" charset="-52"/>
              </a:rPr>
              <a:t> техника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технологияи</a:t>
            </a:r>
            <a:r>
              <a:rPr lang="ru-RU" sz="2400" dirty="0">
                <a:solidFill>
                  <a:schemeClr val="tx1"/>
                </a:solidFill>
                <a:latin typeface="Times New Roman Tj" panose="02020603050405020304" pitchFamily="18" charset="-52"/>
              </a:rPr>
              <a:t> аз </a:t>
            </a:r>
            <a:r>
              <a:rPr lang="ru-RU" sz="2400" dirty="0" err="1">
                <a:solidFill>
                  <a:schemeClr val="tx1"/>
                </a:solidFill>
                <a:latin typeface="Times New Roman Tj" panose="02020603050405020304" pitchFamily="18" charset="-52"/>
              </a:rPr>
              <a:t>ҷиҳати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экологӣ</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муфид</a:t>
            </a:r>
            <a:r>
              <a:rPr lang="ru-RU" sz="2400" dirty="0">
                <a:solidFill>
                  <a:schemeClr val="tx1"/>
                </a:solidFill>
                <a:latin typeface="Times New Roman Tj" panose="02020603050405020304" pitchFamily="18" charset="-52"/>
              </a:rPr>
              <a:t> дар </a:t>
            </a:r>
            <a:r>
              <a:rPr lang="ru-RU" sz="2400" dirty="0" err="1">
                <a:solidFill>
                  <a:schemeClr val="tx1"/>
                </a:solidFill>
                <a:latin typeface="Times New Roman Tj" panose="02020603050405020304" pitchFamily="18" charset="-52"/>
              </a:rPr>
              <a:t>соњаи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растанипарварї</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чорводорї</a:t>
            </a:r>
            <a:r>
              <a:rPr lang="ru-RU" sz="2400" dirty="0">
                <a:solidFill>
                  <a:schemeClr val="tx1"/>
                </a:solidFill>
                <a:latin typeface="Times New Roman Tj" panose="02020603050405020304" pitchFamily="18" charset="-52"/>
              </a:rPr>
              <a:t>;</a:t>
            </a:r>
          </a:p>
          <a:p>
            <a:pPr marL="0">
              <a:spcBef>
                <a:spcPts val="0"/>
              </a:spcBef>
            </a:pPr>
            <a:r>
              <a:rPr lang="ru-RU" sz="2400" dirty="0">
                <a:solidFill>
                  <a:schemeClr val="tx1"/>
                </a:solidFill>
                <a:latin typeface="Times New Roman Tj" panose="02020603050405020304" pitchFamily="18" charset="-52"/>
              </a:rPr>
              <a:t>-</a:t>
            </a:r>
            <a:r>
              <a:rPr lang="ru-RU" sz="2400" dirty="0" err="1">
                <a:solidFill>
                  <a:schemeClr val="tx1"/>
                </a:solidFill>
                <a:latin typeface="Times New Roman Tj" panose="02020603050405020304" pitchFamily="18" charset="-52"/>
              </a:rPr>
              <a:t>рақамикунонӣ</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истифодаи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зеҳни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сунъї</a:t>
            </a:r>
            <a:r>
              <a:rPr lang="ru-RU" sz="2400" dirty="0">
                <a:solidFill>
                  <a:schemeClr val="tx1"/>
                </a:solidFill>
                <a:latin typeface="Times New Roman Tj" panose="02020603050405020304" pitchFamily="18" charset="-52"/>
              </a:rPr>
              <a:t> дар </a:t>
            </a:r>
            <a:r>
              <a:rPr lang="ru-RU" sz="2400" dirty="0" err="1">
                <a:solidFill>
                  <a:schemeClr val="tx1"/>
                </a:solidFill>
                <a:latin typeface="Times New Roman Tj" panose="02020603050405020304" pitchFamily="18" charset="-52"/>
              </a:rPr>
              <a:t>соҳаи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кишоварзӣ</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обёрии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замин</a:t>
            </a:r>
            <a:r>
              <a:rPr lang="ru-RU" sz="2400" dirty="0">
                <a:solidFill>
                  <a:schemeClr val="tx1"/>
                </a:solidFill>
                <a:latin typeface="Times New Roman Tj" panose="02020603050405020304" pitchFamily="18" charset="-52"/>
              </a:rPr>
              <a:t>;</a:t>
            </a:r>
          </a:p>
          <a:p>
            <a:pPr marL="0">
              <a:spcBef>
                <a:spcPts val="0"/>
              </a:spcBef>
            </a:pPr>
            <a:r>
              <a:rPr lang="lt-LT" sz="2400" dirty="0">
                <a:solidFill>
                  <a:schemeClr val="tx1"/>
                </a:solidFill>
              </a:rPr>
              <a:t>-</a:t>
            </a:r>
            <a:r>
              <a:rPr lang="lt-LT" sz="2400" dirty="0" smtClean="0">
                <a:solidFill>
                  <a:schemeClr val="tx1"/>
                </a:solidFill>
                <a:latin typeface="Times New Roman Taj" pitchFamily="18" charset="0"/>
              </a:rPr>
              <a:t>та</a:t>
            </a:r>
            <a:r>
              <a:rPr lang="tg-Cyrl-TJ" sz="2400" dirty="0" smtClean="0">
                <a:solidFill>
                  <a:schemeClr val="tx1"/>
                </a:solidFill>
                <a:latin typeface="Times New Roman Taj" pitchFamily="18" charset="0"/>
              </a:rPr>
              <a:t>қ</a:t>
            </a:r>
            <a:r>
              <a:rPr lang="lt-LT" sz="2400" dirty="0" smtClean="0">
                <a:solidFill>
                  <a:schemeClr val="tx1"/>
                </a:solidFill>
                <a:latin typeface="Times New Roman Taj" pitchFamily="18" charset="0"/>
              </a:rPr>
              <a:t>вият </a:t>
            </a:r>
            <a:r>
              <a:rPr lang="lt-LT" sz="2400" dirty="0">
                <a:solidFill>
                  <a:schemeClr val="tx1"/>
                </a:solidFill>
                <a:latin typeface="Times New Roman Taj" pitchFamily="18" charset="0"/>
              </a:rPr>
              <a:t>додани рушди устувори </a:t>
            </a:r>
            <a:r>
              <a:rPr lang="lt-LT" sz="2400" dirty="0" smtClean="0">
                <a:solidFill>
                  <a:schemeClr val="tx1"/>
                </a:solidFill>
                <a:latin typeface="Times New Roman Taj" pitchFamily="18" charset="0"/>
              </a:rPr>
              <a:t>исте</a:t>
            </a:r>
            <a:r>
              <a:rPr lang="tg-Cyrl-TJ" sz="2400" dirty="0" smtClean="0">
                <a:solidFill>
                  <a:schemeClr val="tx1"/>
                </a:solidFill>
                <a:latin typeface="Times New Roman Taj" pitchFamily="18" charset="0"/>
              </a:rPr>
              <a:t>ҳ</a:t>
            </a:r>
            <a:r>
              <a:rPr lang="lt-LT" sz="2400" dirty="0" smtClean="0">
                <a:solidFill>
                  <a:schemeClr val="tx1"/>
                </a:solidFill>
                <a:latin typeface="Times New Roman Taj" pitchFamily="18" charset="0"/>
              </a:rPr>
              <a:t>соли ма</a:t>
            </a:r>
            <a:r>
              <a:rPr lang="tg-Cyrl-TJ" sz="2400" dirty="0" smtClean="0">
                <a:solidFill>
                  <a:schemeClr val="tx1"/>
                </a:solidFill>
                <a:latin typeface="Times New Roman Taj" pitchFamily="18" charset="0"/>
              </a:rPr>
              <a:t>ҳ</a:t>
            </a:r>
            <a:r>
              <a:rPr lang="lt-LT" sz="2400" dirty="0" smtClean="0">
                <a:solidFill>
                  <a:schemeClr val="tx1"/>
                </a:solidFill>
                <a:latin typeface="Times New Roman Taj" pitchFamily="18" charset="0"/>
              </a:rPr>
              <a:t>сулоти </a:t>
            </a:r>
            <a:r>
              <a:rPr lang="lt-LT" sz="2400" dirty="0">
                <a:solidFill>
                  <a:schemeClr val="tx1"/>
                </a:solidFill>
                <a:latin typeface="Times New Roman Taj" pitchFamily="18" charset="0"/>
              </a:rPr>
              <a:t>органикии </a:t>
            </a:r>
            <a:r>
              <a:rPr lang="lt-LT" sz="2400" dirty="0" smtClean="0">
                <a:solidFill>
                  <a:schemeClr val="tx1"/>
                </a:solidFill>
                <a:latin typeface="Times New Roman Taj" pitchFamily="18" charset="0"/>
              </a:rPr>
              <a:t>кишоварз</a:t>
            </a:r>
            <a:r>
              <a:rPr lang="tg-Cyrl-TJ" sz="2400" dirty="0" smtClean="0">
                <a:solidFill>
                  <a:schemeClr val="tx1"/>
                </a:solidFill>
                <a:latin typeface="Times New Roman Taj" pitchFamily="18" charset="0"/>
              </a:rPr>
              <a:t>ӣ</a:t>
            </a:r>
            <a:r>
              <a:rPr lang="lt-LT" sz="2400" dirty="0" smtClean="0">
                <a:solidFill>
                  <a:schemeClr val="tx1"/>
                </a:solidFill>
                <a:latin typeface="Times New Roman Taj" pitchFamily="18" charset="0"/>
              </a:rPr>
              <a:t> </a:t>
            </a:r>
            <a:r>
              <a:rPr lang="lt-LT" sz="2400" dirty="0">
                <a:solidFill>
                  <a:schemeClr val="tx1"/>
                </a:solidFill>
                <a:latin typeface="Times New Roman Taj" pitchFamily="18" charset="0"/>
              </a:rPr>
              <a:t>барои таъмини амнияти </a:t>
            </a:r>
            <a:r>
              <a:rPr lang="lt-LT" sz="2400" dirty="0" smtClean="0">
                <a:solidFill>
                  <a:schemeClr val="tx1"/>
                </a:solidFill>
                <a:latin typeface="Times New Roman Taj" pitchFamily="18" charset="0"/>
              </a:rPr>
              <a:t>озу</a:t>
            </a:r>
            <a:r>
              <a:rPr lang="tg-Cyrl-TJ" sz="2400" dirty="0" smtClean="0">
                <a:solidFill>
                  <a:schemeClr val="tx1"/>
                </a:solidFill>
                <a:latin typeface="Times New Roman Taj" pitchFamily="18" charset="0"/>
              </a:rPr>
              <a:t>қ</a:t>
            </a:r>
            <a:r>
              <a:rPr lang="lt-LT" sz="2400" dirty="0" smtClean="0">
                <a:solidFill>
                  <a:schemeClr val="tx1"/>
                </a:solidFill>
                <a:latin typeface="Times New Roman Taj" pitchFamily="18" charset="0"/>
              </a:rPr>
              <a:t>авории </a:t>
            </a:r>
            <a:r>
              <a:rPr lang="tg-Cyrl-TJ" sz="2400" dirty="0" smtClean="0">
                <a:solidFill>
                  <a:schemeClr val="tx1"/>
                </a:solidFill>
                <a:latin typeface="Times New Roman Taj" pitchFamily="18" charset="0"/>
              </a:rPr>
              <a:t>ҷ</a:t>
            </a:r>
            <a:r>
              <a:rPr lang="lt-LT" sz="2400" dirty="0" smtClean="0">
                <a:solidFill>
                  <a:schemeClr val="tx1"/>
                </a:solidFill>
                <a:latin typeface="Times New Roman Taj" pitchFamily="18" charset="0"/>
              </a:rPr>
              <a:t>ум</a:t>
            </a:r>
            <a:r>
              <a:rPr lang="tg-Cyrl-TJ" sz="2400" dirty="0" smtClean="0">
                <a:solidFill>
                  <a:schemeClr val="tx1"/>
                </a:solidFill>
                <a:latin typeface="Times New Roman Taj" pitchFamily="18" charset="0"/>
              </a:rPr>
              <a:t>ҳ</a:t>
            </a:r>
            <a:r>
              <a:rPr lang="lt-LT" sz="2400" dirty="0" smtClean="0">
                <a:solidFill>
                  <a:schemeClr val="tx1"/>
                </a:solidFill>
                <a:latin typeface="Times New Roman Taj" pitchFamily="18" charset="0"/>
              </a:rPr>
              <a:t>ур</a:t>
            </a:r>
            <a:r>
              <a:rPr lang="tg-Cyrl-TJ" sz="2400" dirty="0" smtClean="0">
                <a:solidFill>
                  <a:schemeClr val="tx1"/>
                </a:solidFill>
                <a:latin typeface="Times New Roman Taj" pitchFamily="18" charset="0"/>
              </a:rPr>
              <a:t>ӣ</a:t>
            </a:r>
            <a:r>
              <a:rPr lang="lt-LT" sz="2400" dirty="0" smtClean="0">
                <a:solidFill>
                  <a:schemeClr val="tx1"/>
                </a:solidFill>
                <a:latin typeface="Times New Roman Taj" pitchFamily="18" charset="0"/>
              </a:rPr>
              <a:t>;</a:t>
            </a:r>
            <a:endParaRPr lang="ru-RU" sz="2400" dirty="0">
              <a:solidFill>
                <a:schemeClr val="tx1"/>
              </a:solidFill>
              <a:latin typeface="Times New Roman Taj" pitchFamily="18" charset="0"/>
            </a:endParaRPr>
          </a:p>
          <a:p>
            <a:pPr marL="0">
              <a:spcBef>
                <a:spcPts val="0"/>
              </a:spcBef>
            </a:pPr>
            <a:r>
              <a:rPr lang="ru-RU" sz="2400" dirty="0">
                <a:solidFill>
                  <a:schemeClr val="tx1"/>
                </a:solidFill>
                <a:latin typeface="Times New Roman Taj" pitchFamily="18" charset="0"/>
              </a:rPr>
              <a:t>-</a:t>
            </a:r>
            <a:r>
              <a:rPr lang="ru-RU" sz="2400" dirty="0" err="1">
                <a:solidFill>
                  <a:schemeClr val="tx1"/>
                </a:solidFill>
                <a:latin typeface="Times New Roman Tj" panose="02020603050405020304" pitchFamily="18" charset="-52"/>
              </a:rPr>
              <a:t>таъмини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сифат</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ва</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бехатарии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мањсулоти</a:t>
            </a:r>
            <a:r>
              <a:rPr lang="ru-RU" sz="2400" dirty="0">
                <a:solidFill>
                  <a:schemeClr val="tx1"/>
                </a:solidFill>
                <a:latin typeface="Times New Roman Tj" panose="02020603050405020304" pitchFamily="18" charset="-52"/>
              </a:rPr>
              <a:t> </a:t>
            </a:r>
            <a:r>
              <a:rPr lang="ru-RU" sz="2400" dirty="0" err="1">
                <a:solidFill>
                  <a:schemeClr val="tx1"/>
                </a:solidFill>
                <a:latin typeface="Times New Roman Tj" panose="02020603050405020304" pitchFamily="18" charset="-52"/>
              </a:rPr>
              <a:t>кишоварзї</a:t>
            </a:r>
            <a:r>
              <a:rPr lang="ru-RU" sz="2400" dirty="0">
                <a:solidFill>
                  <a:schemeClr val="tx1"/>
                </a:solidFill>
                <a:latin typeface="Times New Roman Tj" panose="02020603050405020304" pitchFamily="18" charset="-52"/>
              </a:rPr>
              <a:t>;</a:t>
            </a:r>
          </a:p>
          <a:p>
            <a:pPr marL="182880" indent="-182880" algn="just">
              <a:buFont typeface="Arial" panose="020B0604020202020204" pitchFamily="34" charset="0"/>
              <a:buChar char="•"/>
              <a:defRPr/>
            </a:pPr>
            <a:endParaRPr lang="ru-RU" sz="2400" dirty="0" smtClean="0">
              <a:solidFill>
                <a:schemeClr val="tx1"/>
              </a:solidFill>
              <a:latin typeface="Times New Roman Tj" pitchFamily="18" charset="-52"/>
            </a:endParaRPr>
          </a:p>
          <a:p>
            <a:pPr marL="182880" indent="-182880" algn="just">
              <a:buFont typeface="Arial" panose="020B0604020202020204" pitchFamily="34" charset="0"/>
              <a:buChar char="•"/>
              <a:defRPr/>
            </a:pPr>
            <a:endParaRPr lang="ru-RU" sz="2400" dirty="0" smtClean="0">
              <a:solidFill>
                <a:schemeClr val="tx1"/>
              </a:solidFill>
              <a:latin typeface="Times New Roman Tj" pitchFamily="18" charset="-52"/>
            </a:endParaRPr>
          </a:p>
          <a:p>
            <a:pPr marL="182880" indent="-182880">
              <a:buFont typeface="Arial" panose="020B0604020202020204" pitchFamily="34" charset="0"/>
              <a:buChar char="•"/>
              <a:defRPr/>
            </a:pPr>
            <a:endParaRPr lang="ru-RU" sz="2400" dirty="0">
              <a:solidFill>
                <a:srgbClr val="7030A0"/>
              </a:solidFill>
              <a:latin typeface="Times New Roman Tj" pitchFamily="18" charset="-52"/>
            </a:endParaRPr>
          </a:p>
          <a:p>
            <a:pPr marL="0" indent="0">
              <a:buNone/>
              <a:defRPr/>
            </a:pPr>
            <a:endParaRPr lang="ru-RU" sz="2400" dirty="0" smtClean="0">
              <a:solidFill>
                <a:srgbClr val="7030A0"/>
              </a:solidFill>
              <a:latin typeface="Times New Roman Tj" pitchFamily="18" charset="-52"/>
            </a:endParaRPr>
          </a:p>
        </p:txBody>
      </p:sp>
      <p:sp>
        <p:nvSpPr>
          <p:cNvPr id="86018" name="Rectangle 2"/>
          <p:cNvSpPr>
            <a:spLocks noGrp="1" noChangeArrowheads="1"/>
          </p:cNvSpPr>
          <p:nvPr>
            <p:ph type="title"/>
          </p:nvPr>
        </p:nvSpPr>
        <p:spPr>
          <a:xfrm>
            <a:off x="574766" y="457200"/>
            <a:ext cx="10032274" cy="518160"/>
          </a:xfrm>
        </p:spPr>
        <p:txBody>
          <a:bodyPr rtlCol="0">
            <a:normAutofit fontScale="90000"/>
          </a:bodyPr>
          <a:lstStyle/>
          <a:p>
            <a:r>
              <a:rPr lang="lt-LT" sz="2800" dirty="0" smtClean="0">
                <a:solidFill>
                  <a:srgbClr val="FF0000"/>
                </a:solidFill>
              </a:rPr>
              <a:t>Вазифа</a:t>
            </a:r>
            <a:r>
              <a:rPr lang="tg-Cyrl-TJ" sz="2800" dirty="0" smtClean="0">
                <a:solidFill>
                  <a:srgbClr val="FF0000"/>
                </a:solidFill>
              </a:rPr>
              <a:t>ҳ</a:t>
            </a:r>
            <a:r>
              <a:rPr lang="lt-LT" sz="2800" dirty="0" smtClean="0">
                <a:solidFill>
                  <a:srgbClr val="FF0000"/>
                </a:solidFill>
              </a:rPr>
              <a:t>ои </a:t>
            </a:r>
            <a:r>
              <a:rPr lang="lt-LT" sz="2800" dirty="0">
                <a:solidFill>
                  <a:srgbClr val="FF0000"/>
                </a:solidFill>
              </a:rPr>
              <a:t>асоси</a:t>
            </a:r>
            <a:r>
              <a:rPr lang="tg-Cyrl-TJ" sz="2800" dirty="0">
                <a:solidFill>
                  <a:srgbClr val="FF0000"/>
                </a:solidFill>
                <a:latin typeface="Times New Roman Tj" panose="02020603050405020304" pitchFamily="18" charset="-52"/>
              </a:rPr>
              <a:t>и </a:t>
            </a:r>
            <a:r>
              <a:rPr lang="tg-Cyrl-TJ" sz="2800" dirty="0" smtClean="0">
                <a:solidFill>
                  <a:srgbClr val="FF0000"/>
                </a:solidFill>
                <a:latin typeface="Times New Roman Tj" panose="02020603050405020304" pitchFamily="18" charset="-52"/>
              </a:rPr>
              <a:t>соњаи кишоварзӣ дар татбиқи иқтисодиёти сабз</a:t>
            </a:r>
            <a:endParaRPr lang="ru-RU" sz="2800" dirty="0">
              <a:solidFill>
                <a:srgbClr val="FF0000"/>
              </a:solidFill>
              <a:latin typeface="Times New Roman Tj" panose="02020603050405020304" pitchFamily="18" charset="-52"/>
            </a:endParaRPr>
          </a:p>
        </p:txBody>
      </p:sp>
    </p:spTree>
    <p:extLst>
      <p:ext uri="{BB962C8B-B14F-4D97-AF65-F5344CB8AC3E}">
        <p14:creationId xmlns:p14="http://schemas.microsoft.com/office/powerpoint/2010/main" val="2977868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296091" y="975360"/>
            <a:ext cx="11064635" cy="5029200"/>
          </a:xfrm>
        </p:spPr>
        <p:txBody>
          <a:bodyPr rtlCol="0">
            <a:noAutofit/>
          </a:bodyPr>
          <a:lstStyle/>
          <a:p>
            <a:pPr marL="0" algn="just">
              <a:spcBef>
                <a:spcPts val="0"/>
              </a:spcBef>
            </a:pPr>
            <a:r>
              <a:rPr lang="ru-RU" sz="2000" dirty="0" smtClean="0">
                <a:solidFill>
                  <a:schemeClr val="tx1"/>
                </a:solidFill>
                <a:latin typeface="Times New Roman Tj" panose="02020603050405020304" pitchFamily="18" charset="-52"/>
              </a:rPr>
              <a:t>-</a:t>
            </a:r>
            <a:r>
              <a:rPr lang="ru-RU" sz="2000" dirty="0" err="1">
                <a:solidFill>
                  <a:schemeClr val="tx1"/>
                </a:solidFill>
                <a:latin typeface="Times New Roman Tj" panose="02020603050405020304" pitchFamily="18" charset="-52"/>
              </a:rPr>
              <a:t>ташаккули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низоми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самараноки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идоракунии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захирањои</a:t>
            </a:r>
            <a:r>
              <a:rPr lang="ru-RU" sz="2000" dirty="0">
                <a:solidFill>
                  <a:schemeClr val="tx1"/>
                </a:solidFill>
                <a:latin typeface="Times New Roman Tj" panose="02020603050405020304" pitchFamily="18" charset="-52"/>
              </a:rPr>
              <a:t> </a:t>
            </a:r>
            <a:r>
              <a:rPr lang="tg-Cyrl-TJ" sz="2000" dirty="0">
                <a:solidFill>
                  <a:schemeClr val="tx1"/>
                </a:solidFill>
                <a:latin typeface="Times New Roman Tj" panose="02020603050405020304" pitchFamily="18" charset="-52"/>
              </a:rPr>
              <a:t>кишоварзӣ, аз љумла замин </a:t>
            </a:r>
            <a:r>
              <a:rPr lang="ru-RU" sz="2000" dirty="0" err="1">
                <a:solidFill>
                  <a:schemeClr val="tx1"/>
                </a:solidFill>
                <a:latin typeface="Times New Roman Tj" panose="02020603050405020304" pitchFamily="18" charset="-52"/>
              </a:rPr>
              <a:t>ва</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маданияти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истифодабарии</a:t>
            </a:r>
            <a:r>
              <a:rPr lang="ru-RU" sz="2000" dirty="0">
                <a:solidFill>
                  <a:schemeClr val="tx1"/>
                </a:solidFill>
                <a:latin typeface="Times New Roman Tj" panose="02020603050405020304" pitchFamily="18" charset="-52"/>
              </a:rPr>
              <a:t> </a:t>
            </a:r>
            <a:r>
              <a:rPr lang="ru-RU" sz="2000" dirty="0" err="1">
                <a:solidFill>
                  <a:schemeClr val="tx1"/>
                </a:solidFill>
                <a:latin typeface="Times New Roman Tj" panose="02020603050405020304" pitchFamily="18" charset="-52"/>
              </a:rPr>
              <a:t>онњо</a:t>
            </a:r>
            <a:r>
              <a:rPr lang="ru-RU" sz="2000" dirty="0">
                <a:solidFill>
                  <a:schemeClr val="tx1"/>
                </a:solidFill>
                <a:latin typeface="Times New Roman Tj" panose="02020603050405020304" pitchFamily="18" charset="-52"/>
              </a:rPr>
              <a:t>;</a:t>
            </a:r>
          </a:p>
          <a:p>
            <a:pPr marL="0" algn="just">
              <a:spcBef>
                <a:spcPts val="0"/>
              </a:spcBef>
            </a:pPr>
            <a:r>
              <a:rPr lang="tg-Cyrl-TJ" sz="2000" dirty="0">
                <a:solidFill>
                  <a:schemeClr val="tx1"/>
                </a:solidFill>
                <a:latin typeface="Times New Roman Tj" panose="02020603050405020304" pitchFamily="18" charset="-52"/>
              </a:rPr>
              <a:t>-гузаштан ба истеҳсол ва истифодаи нуриҳои минералии табиӣ;</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-баланд бардоштани маданияти истифодаи замин ва истеҳсоли маҳсулоти кишоварзии органикӣ;</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-ба роњ мондани истифодаи самаранок ва мутавозини маводи биотикӣ (иќлим, хок, релеф) ва абиотикї (табиати ѓайризинда</a:t>
            </a:r>
            <a:r>
              <a:rPr lang="az-Cyrl-AZ" sz="2000" dirty="0" smtClean="0">
                <a:solidFill>
                  <a:schemeClr val="tx1"/>
                </a:solidFill>
                <a:latin typeface="Times New Roman Tj" panose="02020603050405020304" pitchFamily="18" charset="-52"/>
              </a:rPr>
              <a:t>);</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-истењсоли хўрокаи чорво, паранда ва моњї бо ашёи хоми биотикї;</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-истењсоли мањсулоти бастубанди органикї барои интиќоли зироатњои кишоварзї;</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-васеъ намудани майдони боѓу токзорњои интенсивї бо обёрии ќатрагї;</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-диверсификатсияи истењсолоти кишоварзї дар заминаи технологияи навоварона ва тањкими устувории занљираи арзиши иловашудаи мањсулот;</a:t>
            </a:r>
            <a:endParaRPr lang="ru-RU" sz="2000" dirty="0">
              <a:solidFill>
                <a:schemeClr val="tx1"/>
              </a:solidFill>
              <a:latin typeface="Times New Roman Tj" panose="02020603050405020304" pitchFamily="18" charset="-52"/>
            </a:endParaRPr>
          </a:p>
          <a:p>
            <a:pPr marL="0" algn="just">
              <a:spcBef>
                <a:spcPts val="0"/>
              </a:spcBef>
            </a:pPr>
            <a:r>
              <a:rPr lang="tg-Cyrl-TJ" sz="2000" dirty="0">
                <a:solidFill>
                  <a:schemeClr val="tx1"/>
                </a:solidFill>
                <a:latin typeface="Times New Roman Tj" panose="02020603050405020304" pitchFamily="18" charset="-52"/>
              </a:rPr>
              <a:t>-амалї намудани принсипњои иќтисоди сабз дар корхонањои соњаи чорвопарварї ва таъмин намудани марказњои ташхиси байторї бо лавозимоту асбобњои озмоишї;</a:t>
            </a:r>
            <a:endParaRPr lang="ru-RU" sz="2000" dirty="0">
              <a:solidFill>
                <a:schemeClr val="tx1"/>
              </a:solidFill>
              <a:latin typeface="Times New Roman Tj" panose="02020603050405020304" pitchFamily="18" charset="-52"/>
            </a:endParaRPr>
          </a:p>
          <a:p>
            <a:pPr marL="0" algn="just">
              <a:spcBef>
                <a:spcPts val="0"/>
              </a:spcBef>
            </a:pPr>
            <a:r>
              <a:rPr lang="tg-Cyrl-TJ" sz="2000" dirty="0">
                <a:solidFill>
                  <a:schemeClr val="tx1"/>
                </a:solidFill>
                <a:latin typeface="Times New Roman Tj" panose="02020603050405020304" pitchFamily="18" charset="-52"/>
              </a:rPr>
              <a:t>-рушди парандапарварии органикї;</a:t>
            </a:r>
            <a:endParaRPr lang="ru-RU" sz="2000" dirty="0">
              <a:solidFill>
                <a:schemeClr val="tx1"/>
              </a:solidFill>
              <a:latin typeface="Times New Roman Tj" panose="02020603050405020304" pitchFamily="18" charset="-52"/>
            </a:endParaRPr>
          </a:p>
          <a:p>
            <a:pPr marL="0" algn="just">
              <a:spcBef>
                <a:spcPts val="0"/>
              </a:spcBef>
            </a:pPr>
            <a:r>
              <a:rPr lang="az-Cyrl-AZ" sz="2000" dirty="0">
                <a:solidFill>
                  <a:schemeClr val="tx1"/>
                </a:solidFill>
                <a:latin typeface="Times New Roman Tj" panose="02020603050405020304" pitchFamily="18" charset="-52"/>
              </a:rPr>
              <a:t>-роњандозии васеи масъалањои гендерї дар соњаи кишоварзии органикї.</a:t>
            </a:r>
            <a:endParaRPr lang="ru-RU" sz="2000" dirty="0">
              <a:solidFill>
                <a:schemeClr val="tx1"/>
              </a:solidFill>
              <a:latin typeface="Times New Roman Tj" panose="02020603050405020304" pitchFamily="18" charset="-52"/>
            </a:endParaRPr>
          </a:p>
          <a:p>
            <a:pPr marL="182880" indent="-182880" algn="just">
              <a:buFont typeface="Arial" panose="020B0604020202020204" pitchFamily="34" charset="0"/>
              <a:buChar char="•"/>
              <a:defRPr/>
            </a:pPr>
            <a:endParaRPr lang="ru-RU" sz="2000" dirty="0" smtClean="0">
              <a:solidFill>
                <a:schemeClr val="tx1"/>
              </a:solidFill>
              <a:latin typeface="Times New Roman Tj" pitchFamily="18" charset="-52"/>
            </a:endParaRPr>
          </a:p>
          <a:p>
            <a:pPr marL="182880" indent="-182880" algn="just">
              <a:buFont typeface="Arial" panose="020B0604020202020204" pitchFamily="34" charset="0"/>
              <a:buChar char="•"/>
              <a:defRPr/>
            </a:pPr>
            <a:endParaRPr lang="ru-RU" sz="2000" dirty="0" smtClean="0">
              <a:solidFill>
                <a:schemeClr val="tx1"/>
              </a:solidFill>
              <a:latin typeface="Times New Roman Tj" pitchFamily="18" charset="-52"/>
            </a:endParaRPr>
          </a:p>
          <a:p>
            <a:pPr marL="182880" indent="-182880">
              <a:buFont typeface="Arial" panose="020B0604020202020204" pitchFamily="34" charset="0"/>
              <a:buChar char="•"/>
              <a:defRPr/>
            </a:pPr>
            <a:endParaRPr lang="ru-RU" sz="2000" dirty="0">
              <a:solidFill>
                <a:srgbClr val="7030A0"/>
              </a:solidFill>
              <a:latin typeface="Times New Roman Tj" pitchFamily="18" charset="-52"/>
            </a:endParaRPr>
          </a:p>
          <a:p>
            <a:pPr marL="0" indent="0">
              <a:buNone/>
              <a:defRPr/>
            </a:pPr>
            <a:endParaRPr lang="ru-RU" sz="2000" dirty="0" smtClean="0">
              <a:solidFill>
                <a:srgbClr val="7030A0"/>
              </a:solidFill>
              <a:latin typeface="Times New Roman Tj" pitchFamily="18" charset="-52"/>
            </a:endParaRPr>
          </a:p>
        </p:txBody>
      </p:sp>
      <p:sp>
        <p:nvSpPr>
          <p:cNvPr id="86018" name="Rectangle 2"/>
          <p:cNvSpPr>
            <a:spLocks noGrp="1" noChangeArrowheads="1"/>
          </p:cNvSpPr>
          <p:nvPr>
            <p:ph type="title"/>
          </p:nvPr>
        </p:nvSpPr>
        <p:spPr>
          <a:xfrm>
            <a:off x="513807" y="457200"/>
            <a:ext cx="10563496" cy="518160"/>
          </a:xfrm>
        </p:spPr>
        <p:txBody>
          <a:bodyPr rtlCol="0">
            <a:normAutofit fontScale="90000"/>
          </a:bodyPr>
          <a:lstStyle/>
          <a:p>
            <a:r>
              <a:rPr lang="lt-LT" sz="2800" dirty="0">
                <a:solidFill>
                  <a:srgbClr val="FF0000"/>
                </a:solidFill>
              </a:rPr>
              <a:t>Вазифа</a:t>
            </a:r>
            <a:r>
              <a:rPr lang="tg-Cyrl-TJ" sz="2800" dirty="0">
                <a:solidFill>
                  <a:srgbClr val="FF0000"/>
                </a:solidFill>
              </a:rPr>
              <a:t>ҳ</a:t>
            </a:r>
            <a:r>
              <a:rPr lang="lt-LT" sz="2800" dirty="0">
                <a:solidFill>
                  <a:srgbClr val="FF0000"/>
                </a:solidFill>
              </a:rPr>
              <a:t>ои асоси</a:t>
            </a:r>
            <a:r>
              <a:rPr lang="tg-Cyrl-TJ" sz="2800" dirty="0">
                <a:solidFill>
                  <a:srgbClr val="FF0000"/>
                </a:solidFill>
                <a:latin typeface="Times New Roman Tj" panose="02020603050405020304" pitchFamily="18" charset="-52"/>
              </a:rPr>
              <a:t>и соњаи кишоварзӣ дар татбиқи иқтисодиёти сабз</a:t>
            </a:r>
            <a:endParaRPr lang="ru-RU" sz="2800" dirty="0">
              <a:solidFill>
                <a:srgbClr val="FF0000"/>
              </a:solidFill>
              <a:latin typeface="Times New Roman Tj" panose="02020603050405020304" pitchFamily="18" charset="-52"/>
            </a:endParaRPr>
          </a:p>
        </p:txBody>
      </p:sp>
    </p:spTree>
    <p:extLst>
      <p:ext uri="{BB962C8B-B14F-4D97-AF65-F5344CB8AC3E}">
        <p14:creationId xmlns:p14="http://schemas.microsoft.com/office/powerpoint/2010/main" val="23599436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Заголовок 3"/>
          <p:cNvSpPr>
            <a:spLocks noGrp="1" noChangeArrowheads="1"/>
          </p:cNvSpPr>
          <p:nvPr>
            <p:ph type="title"/>
          </p:nvPr>
        </p:nvSpPr>
        <p:spPr>
          <a:xfrm>
            <a:off x="886526" y="117566"/>
            <a:ext cx="7704137" cy="631825"/>
          </a:xfrm>
        </p:spPr>
        <p:txBody>
          <a:bodyPr>
            <a:normAutofit fontScale="90000"/>
          </a:bodyPr>
          <a:lstStyle/>
          <a:p>
            <a:pPr algn="ctr"/>
            <a:r>
              <a:rPr lang="ru-RU" altLang="zh-CN" dirty="0" smtClean="0">
                <a:ln>
                  <a:noFill/>
                </a:ln>
                <a:solidFill>
                  <a:srgbClr val="FF0000"/>
                </a:solidFill>
                <a:latin typeface="Times New Roman Tj" panose="02020603050405020304" pitchFamily="18" charset="-52"/>
              </a:rPr>
              <a:t>ХОНАҲО БО НЕРӮИ</a:t>
            </a:r>
            <a:r>
              <a:rPr lang="ru-RU" altLang="en-US" dirty="0" smtClean="0">
                <a:ln>
                  <a:noFill/>
                </a:ln>
                <a:solidFill>
                  <a:srgbClr val="FF0000"/>
                </a:solidFill>
                <a:latin typeface="Times New Roman Tj" panose="02020603050405020304" pitchFamily="18" charset="-52"/>
                <a:ea typeface="华文楷体" pitchFamily="2" charset="-122"/>
              </a:rPr>
              <a:t> «САБЗ»</a:t>
            </a:r>
            <a:endParaRPr lang="ru-RU" altLang="en-US" dirty="0">
              <a:ln>
                <a:noFill/>
              </a:ln>
              <a:solidFill>
                <a:srgbClr val="FF0000"/>
              </a:solidFill>
              <a:latin typeface="Times New Roman Tj" panose="02020603050405020304" pitchFamily="18" charset="-52"/>
              <a:ea typeface="华文楷体" pitchFamily="2" charset="-122"/>
            </a:endParaRPr>
          </a:p>
        </p:txBody>
      </p:sp>
      <p:sp>
        <p:nvSpPr>
          <p:cNvPr id="61442" name="Номер слайда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C4D6D414-A097-4D11-89BE-05B2E18ACC9C}" type="slidenum">
              <a:rPr lang="ru-RU" altLang="zh-CN" smtClean="0"/>
              <a:pPr/>
              <a:t>53</a:t>
            </a:fld>
            <a:endParaRPr lang="ru-RU" altLang="zh-CN"/>
          </a:p>
        </p:txBody>
      </p:sp>
      <p:pic>
        <p:nvPicPr>
          <p:cNvPr id="5" name="Замещающее содержимое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98041" y="694106"/>
            <a:ext cx="3274198" cy="1837508"/>
          </a:xfrm>
          <a:prstGeom prst="rect">
            <a:avLst/>
          </a:prstGeom>
        </p:spPr>
      </p:pic>
      <p:pic>
        <p:nvPicPr>
          <p:cNvPr id="6" name="Замещающее содержимое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0" y="4242528"/>
            <a:ext cx="3166320" cy="2391908"/>
          </a:xfrm>
          <a:prstGeom prst="rect">
            <a:avLst/>
          </a:prstGeom>
        </p:spPr>
      </p:pic>
      <p:pic>
        <p:nvPicPr>
          <p:cNvPr id="7" name="Замещающее содержимое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263039" y="4242528"/>
            <a:ext cx="2917799" cy="2391908"/>
          </a:xfrm>
          <a:prstGeom prst="rect">
            <a:avLst/>
          </a:prstGeom>
        </p:spPr>
      </p:pic>
      <p:pic>
        <p:nvPicPr>
          <p:cNvPr id="8" name="Замещающее содержимое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8793409" y="4242528"/>
            <a:ext cx="3398591" cy="2391908"/>
          </a:xfrm>
          <a:prstGeom prst="rect">
            <a:avLst/>
          </a:prstGeom>
        </p:spPr>
      </p:pic>
      <p:pic>
        <p:nvPicPr>
          <p:cNvPr id="4112" name="Picture 16" descr="Зеленая» экономика установила рекорд - Новости Беларуси - Хартия'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331" y="694106"/>
            <a:ext cx="2676525" cy="1837508"/>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Зеленая экономика ᐉ читать на Elektro.in.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0838" y="694559"/>
            <a:ext cx="2409825" cy="1837055"/>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Неделя зеленой экономики пройдет в Кыргызстане"/>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0663" y="676688"/>
            <a:ext cx="3323407" cy="1854925"/>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0" y="2703807"/>
            <a:ext cx="11914070" cy="1508105"/>
          </a:xfrm>
          <a:prstGeom prst="rect">
            <a:avLst/>
          </a:prstGeom>
        </p:spPr>
        <p:txBody>
          <a:bodyPr wrap="square">
            <a:spAutoFit/>
          </a:bodyPr>
          <a:lstStyle/>
          <a:p>
            <a:pPr algn="just">
              <a:lnSpc>
                <a:spcPct val="115000"/>
              </a:lnSpc>
              <a:spcAft>
                <a:spcPts val="1000"/>
              </a:spcAft>
              <a:defRPr/>
            </a:pPr>
            <a:r>
              <a:rPr lang="ru-RU" altLang="zh-CN" sz="2000" b="1" dirty="0" err="1">
                <a:latin typeface="Times New Roman Tj" panose="02020603050405020304" pitchFamily="18" charset="-52"/>
                <a:cs typeface="Calibri" panose="020F0502020204030204" pitchFamily="34" charset="0"/>
              </a:rPr>
              <a:t>Мамлакати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мо</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нерӯи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бузурги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гидроэнергетикӣ</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дошта</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ва</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ояндаи</a:t>
            </a:r>
            <a:r>
              <a:rPr lang="ru-RU" altLang="zh-CN" sz="2000" b="1" dirty="0">
                <a:latin typeface="Times New Roman Tj" panose="02020603050405020304" pitchFamily="18" charset="-52"/>
                <a:cs typeface="Calibri" panose="020F0502020204030204" pitchFamily="34" charset="0"/>
              </a:rPr>
              <a:t> он </a:t>
            </a:r>
            <a:r>
              <a:rPr lang="ru-RU" altLang="zh-CN" sz="2000" b="1" dirty="0" err="1">
                <a:latin typeface="Times New Roman Tj" panose="02020603050405020304" pitchFamily="18" charset="-52"/>
                <a:cs typeface="Calibri" panose="020F0502020204030204" pitchFamily="34" charset="0"/>
              </a:rPr>
              <a:t>вобаста</a:t>
            </a:r>
            <a:r>
              <a:rPr lang="ru-RU" altLang="zh-CN" sz="2000" b="1" dirty="0">
                <a:latin typeface="Times New Roman Tj" panose="02020603050405020304" pitchFamily="18" charset="-52"/>
                <a:cs typeface="Calibri" panose="020F0502020204030204" pitchFamily="34" charset="0"/>
              </a:rPr>
              <a:t> ба </a:t>
            </a:r>
            <a:r>
              <a:rPr lang="ru-RU" altLang="zh-CN" sz="2000" b="1" dirty="0" err="1">
                <a:latin typeface="Times New Roman Tj" panose="02020603050405020304" pitchFamily="18" charset="-52"/>
                <a:cs typeface="Calibri" panose="020F0502020204030204" pitchFamily="34" charset="0"/>
              </a:rPr>
              <a:t>истифодаи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самарабахшу</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оқилонаи</a:t>
            </a:r>
            <a:r>
              <a:rPr lang="ru-RU" altLang="zh-CN" sz="2000" b="1" dirty="0">
                <a:latin typeface="Times New Roman Tj" panose="02020603050405020304" pitchFamily="18" charset="-52"/>
                <a:cs typeface="Calibri" panose="020F0502020204030204" pitchFamily="34" charset="0"/>
              </a:rPr>
              <a:t> ин намуди энергия </a:t>
            </a:r>
            <a:r>
              <a:rPr lang="ru-RU" altLang="zh-CN" sz="2000" b="1" dirty="0" err="1">
                <a:latin typeface="Times New Roman Tj" panose="02020603050405020304" pitchFamily="18" charset="-52"/>
                <a:cs typeface="Calibri" panose="020F0502020204030204" pitchFamily="34" charset="0"/>
              </a:rPr>
              <a:t>мебошад</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Ҳиссаи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энергияи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нерӯгоҳҳои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барқи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обӣ</a:t>
            </a:r>
            <a:r>
              <a:rPr lang="ru-RU" altLang="zh-CN" sz="2000" b="1" dirty="0">
                <a:latin typeface="Times New Roman Tj" panose="02020603050405020304" pitchFamily="18" charset="-52"/>
                <a:cs typeface="Calibri" panose="020F0502020204030204" pitchFamily="34" charset="0"/>
              </a:rPr>
              <a:t> ба </a:t>
            </a:r>
            <a:r>
              <a:rPr lang="ru-RU" altLang="zh-CN" sz="2000" b="1" dirty="0" err="1">
                <a:latin typeface="Times New Roman Tj" panose="02020603050405020304" pitchFamily="18" charset="-52"/>
                <a:cs typeface="Calibri" panose="020F0502020204030204" pitchFamily="34" charset="0"/>
              </a:rPr>
              <a:t>баланси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энергетикии</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кишвар</a:t>
            </a:r>
            <a:r>
              <a:rPr lang="ru-RU" altLang="zh-CN" sz="2000" b="1" dirty="0">
                <a:latin typeface="Times New Roman Tj" panose="02020603050405020304" pitchFamily="18" charset="-52"/>
                <a:cs typeface="Calibri" panose="020F0502020204030204" pitchFamily="34" charset="0"/>
              </a:rPr>
              <a:t> 98 </a:t>
            </a:r>
            <a:r>
              <a:rPr lang="ru-RU" altLang="zh-CN" sz="2000" b="1" dirty="0" err="1">
                <a:latin typeface="Times New Roman Tj" panose="02020603050405020304" pitchFamily="18" charset="-52"/>
                <a:cs typeface="Calibri" panose="020F0502020204030204" pitchFamily="34" charset="0"/>
              </a:rPr>
              <a:t>фоизро</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ташкил</a:t>
            </a:r>
            <a:r>
              <a:rPr lang="ru-RU" altLang="zh-CN" sz="2000" b="1" dirty="0">
                <a:latin typeface="Times New Roman Tj" panose="02020603050405020304" pitchFamily="18" charset="-52"/>
                <a:cs typeface="Calibri" panose="020F0502020204030204" pitchFamily="34" charset="0"/>
              </a:rPr>
              <a:t> </a:t>
            </a:r>
            <a:r>
              <a:rPr lang="ru-RU" altLang="zh-CN" sz="2000" b="1" dirty="0" err="1">
                <a:latin typeface="Times New Roman Tj" panose="02020603050405020304" pitchFamily="18" charset="-52"/>
                <a:cs typeface="Calibri" panose="020F0502020204030204" pitchFamily="34" charset="0"/>
              </a:rPr>
              <a:t>медиҳад</a:t>
            </a:r>
            <a:r>
              <a:rPr lang="ru-RU" altLang="zh-CN" sz="2000" b="1" dirty="0">
                <a:latin typeface="Times New Roman Tj" panose="02020603050405020304" pitchFamily="18" charset="-52"/>
                <a:cs typeface="Calibri" panose="020F050202020403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ва</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аз</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р</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ў</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йи</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ин</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нишонди</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њ</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анда</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яъне</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фоизи</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исте</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њ</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соли</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a:solidFill>
                  <a:srgbClr val="FF0000"/>
                </a:solidFill>
                <a:latin typeface="Times New Roman Tj" panose="02020603050405020304" pitchFamily="18" charset="-52"/>
                <a:ea typeface="Times New Roman" panose="02020603050405020304" pitchFamily="18" charset="0"/>
                <a:cs typeface="Times New Roman Tj" panose="02020603050405020304" pitchFamily="18" charset="-52"/>
              </a:rPr>
              <a:t>«</a:t>
            </a:r>
            <a:r>
              <a:rPr lang="ru-RU" sz="2000" b="1" dirty="0" err="1">
                <a:solidFill>
                  <a:srgbClr val="FF0000"/>
                </a:solidFill>
                <a:latin typeface="Times New Roman Tj" panose="02020603050405020304" pitchFamily="18" charset="-52"/>
                <a:ea typeface="Times New Roman" panose="02020603050405020304" pitchFamily="18" charset="0"/>
                <a:cs typeface="Times New Roman Tj" panose="02020603050405020304" pitchFamily="18" charset="-52"/>
              </a:rPr>
              <a:t>энергияи</a:t>
            </a:r>
            <a:r>
              <a:rPr lang="ru-RU" sz="2000" b="1" dirty="0">
                <a:solidFill>
                  <a:srgbClr val="FF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FF0000"/>
                </a:solidFill>
                <a:latin typeface="Times New Roman Tj" panose="02020603050405020304" pitchFamily="18" charset="-52"/>
                <a:ea typeface="Times New Roman" panose="02020603050405020304" pitchFamily="18" charset="0"/>
                <a:cs typeface="Times New Roman Tj" panose="02020603050405020304" pitchFamily="18" charset="-52"/>
              </a:rPr>
              <a:t>сабз</a:t>
            </a:r>
            <a:r>
              <a:rPr lang="ru-RU" sz="2000" b="1" dirty="0">
                <a:solidFill>
                  <a:srgbClr val="FF0000"/>
                </a:solidFill>
                <a:latin typeface="Times New Roman Tj" panose="02020603050405020304" pitchFamily="18" charset="-52"/>
                <a:ea typeface="Times New Roman" panose="02020603050405020304" pitchFamily="18" charset="0"/>
                <a:cs typeface="Times New Roman Tj" panose="02020603050405020304" pitchFamily="18" charset="-52"/>
              </a:rPr>
              <a:t>»</a:t>
            </a:r>
            <a:r>
              <a:rPr lang="ru-RU" sz="2000" b="1" dirty="0">
                <a:solidFill>
                  <a:srgbClr val="FF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кишвари</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мо</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дар</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љ</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а</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њ</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он</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љ</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ойи</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FF0000"/>
                </a:solidFill>
                <a:latin typeface="Times New Roman Tj" panose="02020603050405020304" pitchFamily="18" charset="-52"/>
                <a:ea typeface="Times New Roman" panose="02020603050405020304" pitchFamily="18" charset="0"/>
                <a:cs typeface="Times New Roman Tj" panose="02020603050405020304" pitchFamily="18" charset="-52"/>
              </a:rPr>
              <a:t>шашумро</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иш</a:t>
            </a:r>
            <a:r>
              <a:rPr lang="ru-RU" sz="2000" b="1" dirty="0" err="1">
                <a:solidFill>
                  <a:srgbClr val="000000"/>
                </a:solidFill>
                <a:latin typeface="Times New Roman Tj" panose="02020603050405020304" pitchFamily="18" charset="-52"/>
                <a:ea typeface="Times New Roman" panose="02020603050405020304" pitchFamily="18" charset="0"/>
                <a:cs typeface="Cambria" panose="02040503050406030204" pitchFamily="18" charset="0"/>
              </a:rPr>
              <a:t>ѓ</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ол</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 </a:t>
            </a:r>
            <a:r>
              <a:rPr lang="ru-RU" sz="2000" b="1" dirty="0" err="1">
                <a:solidFill>
                  <a:srgbClr val="000000"/>
                </a:solidFill>
                <a:latin typeface="Times New Roman Tj" panose="02020603050405020304" pitchFamily="18" charset="-52"/>
                <a:ea typeface="Times New Roman" panose="02020603050405020304" pitchFamily="18" charset="0"/>
                <a:cs typeface="Times New Roman Tj" panose="02020603050405020304" pitchFamily="18" charset="-52"/>
              </a:rPr>
              <a:t>мена</a:t>
            </a:r>
            <a:r>
              <a:rPr lang="ru-RU" sz="2000" b="1" dirty="0" err="1">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мояд</a:t>
            </a:r>
            <a:r>
              <a:rPr lang="ru-RU" sz="2000" b="1" dirty="0">
                <a:solidFill>
                  <a:srgbClr val="000000"/>
                </a:solidFill>
                <a:latin typeface="Times New Roman Tj" panose="02020603050405020304" pitchFamily="18" charset="-52"/>
                <a:ea typeface="Times New Roman" panose="02020603050405020304" pitchFamily="18" charset="0"/>
                <a:cs typeface="Arial" panose="020B0604020202020204" pitchFamily="34" charset="0"/>
              </a:rPr>
              <a:t>.</a:t>
            </a:r>
            <a:endParaRPr lang="ru-RU" sz="2000" b="1" dirty="0">
              <a:latin typeface="Times New Roman Tj" panose="02020603050405020304" pitchFamily="18" charset="-52"/>
              <a:ea typeface="Calibri" panose="020F0502020204030204" pitchFamily="34" charset="0"/>
              <a:cs typeface="Times New Roman" panose="02020603050405020304" pitchFamily="18" charset="0"/>
            </a:endParaRPr>
          </a:p>
        </p:txBody>
      </p:sp>
      <p:pic>
        <p:nvPicPr>
          <p:cNvPr id="23" name="Picture 20" descr="Зеленая» экономика. Часть 4 | Зелёный Мир"/>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7557" y="4242529"/>
            <a:ext cx="2619375" cy="239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80652"/>
      </p:ext>
    </p:extLst>
  </p:cSld>
  <p:clrMapOvr>
    <a:masterClrMapping/>
  </p:clrMapOvr>
  <p:transition spd="slow">
    <p:wheel spokes="8"/>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Заголовок 3"/>
          <p:cNvSpPr>
            <a:spLocks noGrp="1" noChangeArrowheads="1"/>
          </p:cNvSpPr>
          <p:nvPr>
            <p:ph type="title"/>
          </p:nvPr>
        </p:nvSpPr>
        <p:spPr>
          <a:xfrm>
            <a:off x="2706961" y="26126"/>
            <a:ext cx="5428494" cy="600891"/>
          </a:xfrm>
        </p:spPr>
        <p:txBody>
          <a:bodyPr>
            <a:normAutofit fontScale="90000"/>
          </a:bodyPr>
          <a:lstStyle/>
          <a:p>
            <a:r>
              <a:rPr lang="ru-RU" altLang="zh-CN" dirty="0" smtClean="0">
                <a:ln>
                  <a:noFill/>
                </a:ln>
                <a:solidFill>
                  <a:srgbClr val="FF0000"/>
                </a:solidFill>
                <a:latin typeface="Times New Roman Tj" panose="02020603050405020304" pitchFamily="18" charset="-52"/>
              </a:rPr>
              <a:t>НАҚЛИЁТИ</a:t>
            </a:r>
            <a:r>
              <a:rPr lang="ru-RU" altLang="en-US" dirty="0" smtClean="0">
                <a:ln>
                  <a:noFill/>
                </a:ln>
                <a:solidFill>
                  <a:srgbClr val="FF0000"/>
                </a:solidFill>
                <a:latin typeface="Times New Roman Tj" panose="02020603050405020304" pitchFamily="18" charset="-52"/>
                <a:ea typeface="华文楷体" pitchFamily="2" charset="-122"/>
              </a:rPr>
              <a:t> «САБЗ»</a:t>
            </a:r>
            <a:endParaRPr lang="ru-RU" altLang="en-US" dirty="0">
              <a:ln>
                <a:noFill/>
              </a:ln>
              <a:solidFill>
                <a:srgbClr val="FF0000"/>
              </a:solidFill>
              <a:latin typeface="Times New Roman Tj" panose="02020603050405020304" pitchFamily="18" charset="-52"/>
              <a:ea typeface="华文楷体" pitchFamily="2" charset="-122"/>
            </a:endParaRPr>
          </a:p>
        </p:txBody>
      </p:sp>
      <p:pic>
        <p:nvPicPr>
          <p:cNvPr id="66563" name="Замещающее содержимое 4"/>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64135" y="778714"/>
            <a:ext cx="3515088" cy="2636316"/>
          </a:xfrm>
        </p:spPr>
      </p:pic>
      <p:pic>
        <p:nvPicPr>
          <p:cNvPr id="66564" name="Замещающее содержимое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8283863" y="778714"/>
            <a:ext cx="3774564" cy="2636316"/>
          </a:xfrm>
        </p:spPr>
      </p:pic>
      <p:sp>
        <p:nvSpPr>
          <p:cNvPr id="66562" name="Номер слайда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EB70E4A9-A63C-4103-8B48-4DCC38979AD1}" type="slidenum">
              <a:rPr lang="ru-RU" altLang="zh-CN" smtClean="0"/>
              <a:pPr/>
              <a:t>54</a:t>
            </a:fld>
            <a:endParaRPr lang="ru-RU" altLang="zh-CN"/>
          </a:p>
        </p:txBody>
      </p:sp>
      <p:pic>
        <p:nvPicPr>
          <p:cNvPr id="6" name="Замещающее содержимое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718922" y="755071"/>
            <a:ext cx="4216236" cy="2636316"/>
          </a:xfrm>
          <a:prstGeom prst="rect">
            <a:avLst/>
          </a:prstGeom>
        </p:spPr>
      </p:pic>
      <p:pic>
        <p:nvPicPr>
          <p:cNvPr id="7" name="Замещающее содержимое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3085" y="4432384"/>
            <a:ext cx="3010082" cy="2425616"/>
          </a:xfrm>
          <a:prstGeom prst="rect">
            <a:avLst/>
          </a:prstGeom>
        </p:spPr>
      </p:pic>
      <p:pic>
        <p:nvPicPr>
          <p:cNvPr id="8" name="Picture 3" descr="d:\Users\User\Desktop\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322" y="4432384"/>
            <a:ext cx="2819215" cy="24256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Зеленая экономика: как сократить вредные выбросы CO2: 11 апреля 2023, 09:00  - новости на Tengrinews.k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8692" y="4432384"/>
            <a:ext cx="3019514" cy="242561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hevrolet превратил Equinox в доступный электромобиль"/>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6361" y="4441162"/>
            <a:ext cx="2985141" cy="241683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4135" y="3466431"/>
            <a:ext cx="11994292" cy="923330"/>
          </a:xfrm>
          <a:prstGeom prst="rect">
            <a:avLst/>
          </a:prstGeom>
        </p:spPr>
        <p:txBody>
          <a:bodyPr wrap="square">
            <a:spAutoFit/>
          </a:bodyPr>
          <a:lstStyle/>
          <a:p>
            <a:pPr algn="just"/>
            <a:r>
              <a:rPr lang="tg-Cyrl-TJ" dirty="0" smtClean="0">
                <a:latin typeface="Times New Roman Tj" panose="02020603050405020304" pitchFamily="18" charset="-52"/>
              </a:rPr>
              <a:t>Таъсис </a:t>
            </a:r>
            <a:r>
              <a:rPr lang="tg-Cyrl-TJ" dirty="0">
                <a:latin typeface="Times New Roman Tj" panose="02020603050405020304" pitchFamily="18" charset="-52"/>
              </a:rPr>
              <a:t>додани низоми ягона ва мутамаркази биллингӣ, насби ҳисобкунакҳои зеҳнӣ ва ба ин васила то охири соли 2025 то </a:t>
            </a:r>
            <a:r>
              <a:rPr lang="tg-Cyrl-TJ" dirty="0">
                <a:solidFill>
                  <a:srgbClr val="FF0000"/>
                </a:solidFill>
                <a:latin typeface="Times New Roman Tj" panose="02020603050405020304" pitchFamily="18" charset="-52"/>
              </a:rPr>
              <a:t>сатҳи</a:t>
            </a:r>
            <a:r>
              <a:rPr lang="tg-Cyrl-TJ" dirty="0">
                <a:latin typeface="Times New Roman Tj" panose="02020603050405020304" pitchFamily="18" charset="-52"/>
              </a:rPr>
              <a:t> 9 фоиз паст намудани талафот ва ҷамъоварии пурраи маблағи барқи истифодашуда, инчунин, истифодаи самараноки захираҳои мавҷудаи </a:t>
            </a:r>
            <a:r>
              <a:rPr lang="tg-Cyrl-TJ" dirty="0" smtClean="0">
                <a:latin typeface="Times New Roman Tj" panose="02020603050405020304" pitchFamily="18" charset="-52"/>
              </a:rPr>
              <a:t>соҳа ба нақша гирифта шудааст.</a:t>
            </a:r>
            <a:endParaRPr lang="ru-RU" dirty="0">
              <a:latin typeface="Times New Roman Tj" panose="02020603050405020304" pitchFamily="18" charset="-52"/>
            </a:endParaRPr>
          </a:p>
        </p:txBody>
      </p:sp>
    </p:spTree>
    <p:extLst>
      <p:ext uri="{BB962C8B-B14F-4D97-AF65-F5344CB8AC3E}">
        <p14:creationId xmlns:p14="http://schemas.microsoft.com/office/powerpoint/2010/main" val="1785974929"/>
      </p:ext>
    </p:extLst>
  </p:cSld>
  <p:clrMapOvr>
    <a:masterClrMapping/>
  </p:clrMapOvr>
  <p:transition spd="slow">
    <p:check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Заголовок 3"/>
          <p:cNvSpPr>
            <a:spLocks noGrp="1" noChangeArrowheads="1"/>
          </p:cNvSpPr>
          <p:nvPr>
            <p:ph type="title"/>
          </p:nvPr>
        </p:nvSpPr>
        <p:spPr>
          <a:xfrm>
            <a:off x="2480538" y="44465"/>
            <a:ext cx="7704137" cy="619125"/>
          </a:xfrm>
        </p:spPr>
        <p:txBody>
          <a:bodyPr>
            <a:normAutofit fontScale="90000"/>
          </a:bodyPr>
          <a:lstStyle/>
          <a:p>
            <a:r>
              <a:rPr lang="ru-RU" altLang="zh-CN" b="1" dirty="0" smtClean="0">
                <a:ln>
                  <a:noFill/>
                </a:ln>
                <a:solidFill>
                  <a:srgbClr val="FF0000"/>
                </a:solidFill>
                <a:latin typeface="Times New Roman Tj" panose="02020603050405020304" pitchFamily="18" charset="-52"/>
              </a:rPr>
              <a:t>ИНФРАСОХТОРИ</a:t>
            </a:r>
            <a:r>
              <a:rPr lang="ru-RU" altLang="en-US" b="1" dirty="0" smtClean="0">
                <a:ln>
                  <a:noFill/>
                </a:ln>
                <a:solidFill>
                  <a:srgbClr val="FF0000"/>
                </a:solidFill>
                <a:latin typeface="Times New Roman Tj" panose="02020603050405020304" pitchFamily="18" charset="-52"/>
                <a:ea typeface="华文楷体" pitchFamily="2" charset="-122"/>
              </a:rPr>
              <a:t> «САБЗ»</a:t>
            </a:r>
            <a:endParaRPr lang="ru-RU" altLang="en-US" b="1" dirty="0">
              <a:ln>
                <a:noFill/>
              </a:ln>
              <a:solidFill>
                <a:srgbClr val="FF0000"/>
              </a:solidFill>
              <a:latin typeface="Times New Roman Tj" panose="02020603050405020304" pitchFamily="18" charset="-52"/>
              <a:ea typeface="华文楷体" pitchFamily="2" charset="-122"/>
            </a:endParaRPr>
          </a:p>
        </p:txBody>
      </p:sp>
      <p:pic>
        <p:nvPicPr>
          <p:cNvPr id="68611" name="Замещающее содержимое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7402" y="609599"/>
            <a:ext cx="4249465" cy="2203269"/>
          </a:xfrm>
        </p:spPr>
      </p:pic>
      <p:sp>
        <p:nvSpPr>
          <p:cNvPr id="68610" name="Номер слайда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B10DBD3E-BE1D-4B0C-9EED-058BDE6A02A0}" type="slidenum">
              <a:rPr lang="ru-RU" altLang="zh-CN" smtClean="0"/>
              <a:pPr/>
              <a:t>55</a:t>
            </a:fld>
            <a:endParaRPr lang="ru-RU" altLang="zh-CN"/>
          </a:p>
        </p:txBody>
      </p:sp>
      <p:pic>
        <p:nvPicPr>
          <p:cNvPr id="2050" name="Picture 2" descr="Картинки по запросу новие дарогу в душанбе каряи бол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953" y="609600"/>
            <a:ext cx="3020861" cy="22032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артинки по запросу новие дарогу в душанбе каряи бол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7148" y="4258491"/>
            <a:ext cx="4029388" cy="24035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новие дарогу в душанбе каряи боло"/>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1899" y="609598"/>
            <a:ext cx="4324637" cy="22032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новие дарогу в душанбе каряи боло"/>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992" y="4258491"/>
            <a:ext cx="4259671" cy="24035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Картинки по запросу новие дарогу в душанбе каряи боло"/>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057" y="4258491"/>
            <a:ext cx="3123697" cy="240356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7402" y="2967335"/>
            <a:ext cx="11769134" cy="1323439"/>
          </a:xfrm>
          <a:prstGeom prst="rect">
            <a:avLst/>
          </a:prstGeom>
        </p:spPr>
        <p:txBody>
          <a:bodyPr wrap="square">
            <a:spAutoFit/>
          </a:bodyPr>
          <a:lstStyle/>
          <a:p>
            <a:pPr algn="just"/>
            <a:r>
              <a:rPr lang="tg-Cyrl-TJ" sz="2000" dirty="0">
                <a:latin typeface="Times New Roman Tj" panose="02020603050405020304" pitchFamily="18" charset="-52"/>
              </a:rPr>
              <a:t>Дар 5 соли </a:t>
            </a:r>
            <a:r>
              <a:rPr lang="tg-Cyrl-TJ" sz="2000" dirty="0" smtClean="0">
                <a:latin typeface="Times New Roman Tj" panose="02020603050405020304" pitchFamily="18" charset="-52"/>
              </a:rPr>
              <a:t>охир (2018-2022) </a:t>
            </a:r>
            <a:r>
              <a:rPr lang="tg-Cyrl-TJ" sz="2000" dirty="0">
                <a:latin typeface="Times New Roman Tj" panose="02020603050405020304" pitchFamily="18" charset="-52"/>
              </a:rPr>
              <a:t>250 км роњњои мошингард, 42 пул, 4 долон ва якчанд эстакада, ба маблаѓи зиёда аз 5 млрд. сомонї бунёд гардидааст</a:t>
            </a:r>
            <a:r>
              <a:rPr lang="tg-Cyrl-TJ" sz="2000" dirty="0" smtClean="0">
                <a:latin typeface="Times New Roman Tj" panose="02020603050405020304" pitchFamily="18" charset="-52"/>
              </a:rPr>
              <a:t>.</a:t>
            </a:r>
            <a:r>
              <a:rPr lang="tg-Cyrl-TJ" sz="2000" dirty="0">
                <a:latin typeface="Times New Roman Tj" panose="02020603050405020304" pitchFamily="18" charset="-52"/>
              </a:rPr>
              <a:t> Дар се соли </a:t>
            </a:r>
            <a:r>
              <a:rPr lang="tg-Cyrl-TJ" sz="2000" dirty="0" smtClean="0">
                <a:latin typeface="Times New Roman Tj" panose="02020603050405020304" pitchFamily="18" charset="-52"/>
              </a:rPr>
              <a:t>оянда бошад </a:t>
            </a:r>
            <a:r>
              <a:rPr lang="tg-Cyrl-TJ" sz="2000" dirty="0">
                <a:latin typeface="Times New Roman Tj" panose="02020603050405020304" pitchFamily="18" charset="-52"/>
              </a:rPr>
              <a:t>6 лоиҳа ба маблағи 7,4 миллиард сомонӣ ба анҷом расида, 317 километр роҳи байналмилалии мошингард, 32 пул, 5 нақб бо дарозии 11,2 километр ва 7 долон ба истифода дода </a:t>
            </a:r>
            <a:r>
              <a:rPr lang="tg-Cyrl-TJ" sz="2000" dirty="0" smtClean="0">
                <a:latin typeface="Times New Roman Tj" panose="02020603050405020304" pitchFamily="18" charset="-52"/>
              </a:rPr>
              <a:t>мешаванд.</a:t>
            </a:r>
            <a:endParaRPr lang="ru-RU" dirty="0">
              <a:latin typeface="Times New Roman Tj" panose="02020603050405020304" pitchFamily="18" charset="-52"/>
            </a:endParaRPr>
          </a:p>
        </p:txBody>
      </p:sp>
    </p:spTree>
    <p:extLst>
      <p:ext uri="{BB962C8B-B14F-4D97-AF65-F5344CB8AC3E}">
        <p14:creationId xmlns:p14="http://schemas.microsoft.com/office/powerpoint/2010/main" val="2864291532"/>
      </p:ext>
    </p:extLst>
  </p:cSld>
  <p:clrMapOvr>
    <a:masterClrMapping/>
  </p:clrMapOvr>
  <p:transition spd="slow">
    <p:split orient="vert"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User\Desktop\C__Users_User_AppData_Local_Microsoft_Windows_Temporary Internet Files_Low_Content.bmp">
            <a:extLst>
              <a:ext uri="{FF2B5EF4-FFF2-40B4-BE49-F238E27FC236}">
                <a16:creationId xmlns:a16="http://schemas.microsoft.com/office/drawing/2014/main" xmlns="" id="{C64BBF8D-F4A5-4EAE-B185-46AC5465B057}"/>
              </a:ext>
            </a:extLst>
          </p:cNvPr>
          <p:cNvPicPr>
            <a:picLocks noGrp="1" noChangeAspect="1" noChangeArrowheads="1"/>
          </p:cNvPicPr>
          <p:nvPr>
            <p:ph idx="1"/>
          </p:nvPr>
        </p:nvPicPr>
        <p:blipFill>
          <a:blip r:embed="rId2" cstate="print"/>
          <a:srcRect/>
          <a:stretch>
            <a:fillRect/>
          </a:stretch>
        </p:blipFill>
        <p:spPr>
          <a:xfrm>
            <a:off x="66513" y="505346"/>
            <a:ext cx="4203646" cy="2342357"/>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4" name="TextBox 23">
            <a:extLst>
              <a:ext uri="{FF2B5EF4-FFF2-40B4-BE49-F238E27FC236}">
                <a16:creationId xmlns:a16="http://schemas.microsoft.com/office/drawing/2014/main" xmlns="" id="{6BD05708-B121-415F-A307-C0B7F1BF94FE}"/>
              </a:ext>
            </a:extLst>
          </p:cNvPr>
          <p:cNvSpPr txBox="1"/>
          <p:nvPr/>
        </p:nvSpPr>
        <p:spPr>
          <a:xfrm>
            <a:off x="475870" y="1108970"/>
            <a:ext cx="3056708" cy="1384995"/>
          </a:xfrm>
          <a:prstGeom prst="rect">
            <a:avLst/>
          </a:prstGeom>
          <a:noFill/>
        </p:spPr>
        <p:txBody>
          <a:bodyPr wrap="square">
            <a:spAutoFit/>
          </a:bodyPr>
          <a:lstStyle/>
          <a:p>
            <a:pPr>
              <a:defRPr/>
            </a:pPr>
            <a:r>
              <a:rPr lang="ru-RU" sz="2800" b="1" dirty="0" smtClean="0">
                <a:solidFill>
                  <a:srgbClr val="FF0000"/>
                </a:solidFill>
                <a:latin typeface="Palatino Linotype" pitchFamily="18" charset="0"/>
                <a:cs typeface="Tahoma" pitchFamily="34" charset="0"/>
              </a:rPr>
              <a:t>РЕСУРС</a:t>
            </a:r>
            <a:r>
              <a:rPr lang="ru-RU" sz="2800" b="1" dirty="0" smtClean="0">
                <a:solidFill>
                  <a:srgbClr val="FF0000"/>
                </a:solidFill>
                <a:latin typeface="Palatino Linotype" pitchFamily="18" charset="0"/>
                <a:cs typeface="Times New Roman"/>
              </a:rPr>
              <a:t>Ҳ</a:t>
            </a:r>
            <a:r>
              <a:rPr lang="ru-RU" sz="2800" b="1" dirty="0" smtClean="0">
                <a:solidFill>
                  <a:srgbClr val="FF0000"/>
                </a:solidFill>
                <a:latin typeface="Palatino Linotype" pitchFamily="18" charset="0"/>
                <a:cs typeface="Tahoma" pitchFamily="34" charset="0"/>
              </a:rPr>
              <a:t>ОИ </a:t>
            </a:r>
            <a:r>
              <a:rPr lang="ru-RU" sz="2800" b="1" dirty="0">
                <a:solidFill>
                  <a:srgbClr val="FF0000"/>
                </a:solidFill>
                <a:latin typeface="Palatino Linotype" pitchFamily="18" charset="0"/>
                <a:cs typeface="Tahoma" pitchFamily="34" charset="0"/>
              </a:rPr>
              <a:t>ГЕНЕТИКИ</a:t>
            </a:r>
            <a:endParaRPr lang="ru-RU" sz="2800" b="1" dirty="0">
              <a:solidFill>
                <a:srgbClr val="FF0000"/>
              </a:solidFill>
              <a:latin typeface="Arial Black" pitchFamily="34" charset="0"/>
              <a:cs typeface="Tahoma" pitchFamily="34" charset="0"/>
            </a:endParaRPr>
          </a:p>
          <a:p>
            <a:pPr>
              <a:defRPr/>
            </a:pPr>
            <a:endParaRPr lang="ru-RU" sz="2800" dirty="0"/>
          </a:p>
        </p:txBody>
      </p:sp>
      <p:sp>
        <p:nvSpPr>
          <p:cNvPr id="29" name="TextBox 28">
            <a:extLst>
              <a:ext uri="{FF2B5EF4-FFF2-40B4-BE49-F238E27FC236}">
                <a16:creationId xmlns:a16="http://schemas.microsoft.com/office/drawing/2014/main" xmlns="" id="{7848E541-4C18-45A2-8730-5F79733420B8}"/>
              </a:ext>
            </a:extLst>
          </p:cNvPr>
          <p:cNvSpPr txBox="1"/>
          <p:nvPr/>
        </p:nvSpPr>
        <p:spPr>
          <a:xfrm>
            <a:off x="1611086" y="-56889"/>
            <a:ext cx="8001000" cy="646113"/>
          </a:xfrm>
          <a:prstGeom prst="rect">
            <a:avLst/>
          </a:prstGeom>
          <a:noFill/>
        </p:spPr>
        <p:txBody>
          <a:bodyPr>
            <a:spAutoFit/>
          </a:bodyPr>
          <a:lstStyle/>
          <a:p>
            <a:pPr algn="ctr">
              <a:defRPr/>
            </a:pPr>
            <a:r>
              <a:rPr lang="ru-RU" sz="3600" b="1" dirty="0" smtClean="0">
                <a:solidFill>
                  <a:srgbClr val="FF0000"/>
                </a:solidFill>
                <a:latin typeface="Times New Roman Tj" panose="02020603050405020304" pitchFamily="18" charset="-52"/>
              </a:rPr>
              <a:t>ОЗУҚАВОРИИ «САБЗ»</a:t>
            </a:r>
            <a:endParaRPr lang="ru-RU" sz="3600" b="1" dirty="0">
              <a:solidFill>
                <a:srgbClr val="FF0000"/>
              </a:solidFill>
              <a:latin typeface="Times New Roman Tj" panose="02020603050405020304" pitchFamily="18" charset="-52"/>
            </a:endParaRPr>
          </a:p>
        </p:txBody>
      </p:sp>
      <p:sp>
        <p:nvSpPr>
          <p:cNvPr id="30" name="TextBox 29">
            <a:extLst>
              <a:ext uri="{FF2B5EF4-FFF2-40B4-BE49-F238E27FC236}">
                <a16:creationId xmlns:a16="http://schemas.microsoft.com/office/drawing/2014/main" xmlns="" id="{29C3861F-91F1-487E-9793-CC2238A5F711}"/>
              </a:ext>
            </a:extLst>
          </p:cNvPr>
          <p:cNvSpPr txBox="1"/>
          <p:nvPr/>
        </p:nvSpPr>
        <p:spPr>
          <a:xfrm>
            <a:off x="8746413" y="3036800"/>
            <a:ext cx="3071834" cy="461665"/>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ru-RU" sz="2400" b="1" dirty="0" err="1" smtClean="0">
                <a:solidFill>
                  <a:srgbClr val="002060"/>
                </a:solidFill>
                <a:latin typeface="Palatino Linotype" pitchFamily="18" charset="0"/>
              </a:rPr>
              <a:t>Мавод</a:t>
            </a:r>
            <a:r>
              <a:rPr lang="ru-RU" sz="2400" b="1" dirty="0" err="1" smtClean="0">
                <a:solidFill>
                  <a:schemeClr val="tx1"/>
                </a:solidFill>
                <a:latin typeface="Palatino Linotype" pitchFamily="18" charset="0"/>
              </a:rPr>
              <a:t>ҳ</a:t>
            </a:r>
            <a:r>
              <a:rPr lang="ru-RU" sz="2400" b="1" dirty="0" err="1" smtClean="0">
                <a:solidFill>
                  <a:srgbClr val="002060"/>
                </a:solidFill>
                <a:latin typeface="Palatino Linotype" pitchFamily="18" charset="0"/>
              </a:rPr>
              <a:t>ои</a:t>
            </a:r>
            <a:r>
              <a:rPr lang="ru-RU" sz="2400" b="1" dirty="0" smtClean="0">
                <a:solidFill>
                  <a:srgbClr val="002060"/>
                </a:solidFill>
                <a:latin typeface="Palatino Linotype" pitchFamily="18" charset="0"/>
              </a:rPr>
              <a:t> </a:t>
            </a:r>
            <a:r>
              <a:rPr lang="ru-RU" sz="2400" b="1" dirty="0" err="1" smtClean="0">
                <a:solidFill>
                  <a:srgbClr val="002060"/>
                </a:solidFill>
                <a:latin typeface="Palatino Linotype" pitchFamily="18" charset="0"/>
              </a:rPr>
              <a:t>ғизои</a:t>
            </a:r>
            <a:endParaRPr lang="ru-RU" sz="2800" dirty="0"/>
          </a:p>
        </p:txBody>
      </p:sp>
      <p:sp>
        <p:nvSpPr>
          <p:cNvPr id="31" name="TextBox 30">
            <a:extLst>
              <a:ext uri="{FF2B5EF4-FFF2-40B4-BE49-F238E27FC236}">
                <a16:creationId xmlns:a16="http://schemas.microsoft.com/office/drawing/2014/main" xmlns="" id="{39AB1E24-A392-40FB-8B36-9CF003126AD2}"/>
              </a:ext>
            </a:extLst>
          </p:cNvPr>
          <p:cNvSpPr txBox="1"/>
          <p:nvPr/>
        </p:nvSpPr>
        <p:spPr>
          <a:xfrm>
            <a:off x="126403" y="3012870"/>
            <a:ext cx="3793688" cy="523220"/>
          </a:xfrm>
          <a:prstGeom prst="rect">
            <a:avLst/>
          </a:prstGeom>
          <a:scene3d>
            <a:camera prst="orthographicFront"/>
            <a:lightRig rig="threePt" dir="t"/>
          </a:scene3d>
          <a:sp3d>
            <a:bevelT w="165100" prst="coolSlant"/>
          </a:sp3d>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ru-RU" sz="2800" b="1" dirty="0" err="1">
                <a:solidFill>
                  <a:srgbClr val="002060"/>
                </a:solidFill>
                <a:latin typeface="Palatino Linotype" pitchFamily="18" charset="0"/>
              </a:rPr>
              <a:t>Саломатии</a:t>
            </a:r>
            <a:r>
              <a:rPr lang="ru-RU" sz="2800" b="1" dirty="0">
                <a:solidFill>
                  <a:srgbClr val="002060"/>
                </a:solidFill>
                <a:latin typeface="Palatino Linotype" pitchFamily="18" charset="0"/>
              </a:rPr>
              <a:t> </a:t>
            </a:r>
            <a:r>
              <a:rPr lang="ru-RU" sz="2800" b="1" dirty="0" err="1" smtClean="0">
                <a:solidFill>
                  <a:srgbClr val="002060"/>
                </a:solidFill>
                <a:latin typeface="Palatino Linotype" pitchFamily="18" charset="0"/>
              </a:rPr>
              <a:t>инсон</a:t>
            </a:r>
            <a:endParaRPr lang="ru-RU" sz="3200" dirty="0"/>
          </a:p>
        </p:txBody>
      </p:sp>
      <p:sp>
        <p:nvSpPr>
          <p:cNvPr id="33" name="TextBox 32">
            <a:extLst>
              <a:ext uri="{FF2B5EF4-FFF2-40B4-BE49-F238E27FC236}">
                <a16:creationId xmlns:a16="http://schemas.microsoft.com/office/drawing/2014/main" xmlns="" id="{4C1648FE-D042-44B5-9338-B69EDFAF10C2}"/>
              </a:ext>
            </a:extLst>
          </p:cNvPr>
          <p:cNvSpPr txBox="1"/>
          <p:nvPr/>
        </p:nvSpPr>
        <p:spPr>
          <a:xfrm>
            <a:off x="4124464" y="3012870"/>
            <a:ext cx="4357686" cy="523220"/>
          </a:xfrm>
          <a:prstGeom prst="rect">
            <a:avLst/>
          </a:prstGeom>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ru-RU" sz="2800" b="1" dirty="0" err="1">
                <a:solidFill>
                  <a:srgbClr val="002060"/>
                </a:solidFill>
                <a:latin typeface="Palatino Linotype" pitchFamily="18" charset="0"/>
              </a:rPr>
              <a:t>Устувории</a:t>
            </a:r>
            <a:r>
              <a:rPr lang="ru-RU" sz="2800" b="1" dirty="0">
                <a:solidFill>
                  <a:srgbClr val="002060"/>
                </a:solidFill>
                <a:latin typeface="Palatino Linotype" pitchFamily="18" charset="0"/>
              </a:rPr>
              <a:t> </a:t>
            </a:r>
            <a:r>
              <a:rPr lang="ru-RU" sz="2800" b="1" dirty="0" err="1" smtClean="0">
                <a:solidFill>
                  <a:srgbClr val="002060"/>
                </a:solidFill>
                <a:latin typeface="Palatino Linotype" pitchFamily="18" charset="0"/>
              </a:rPr>
              <a:t>и</a:t>
            </a:r>
            <a:r>
              <a:rPr lang="ru-RU" sz="2800" b="1" spc="-150" dirty="0" err="1" smtClean="0">
                <a:solidFill>
                  <a:srgbClr val="002060"/>
                </a:solidFill>
                <a:latin typeface="Palatino Linotype" pitchFamily="18" charset="0"/>
              </a:rPr>
              <a:t>ҷ</a:t>
            </a:r>
            <a:r>
              <a:rPr lang="ru-RU" sz="2800" b="1" dirty="0" err="1" smtClean="0">
                <a:solidFill>
                  <a:srgbClr val="002060"/>
                </a:solidFill>
                <a:latin typeface="Palatino Linotype" pitchFamily="18" charset="0"/>
              </a:rPr>
              <a:t>тимои</a:t>
            </a:r>
            <a:endParaRPr lang="ru-RU" sz="2800" dirty="0"/>
          </a:p>
        </p:txBody>
      </p:sp>
      <p:pic>
        <p:nvPicPr>
          <p:cNvPr id="6146" name="Picture 2" descr="Таджикистан намерен привлечь более 60 миллионов долларов в пищевую  промышленность | CA Vir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109" y="505344"/>
            <a:ext cx="3975044" cy="2342357"/>
          </a:xfrm>
          <a:prstGeom prst="rect">
            <a:avLst/>
          </a:prstGeom>
          <a:noFill/>
          <a:extLst>
            <a:ext uri="{909E8E84-426E-40DD-AFC4-6F175D3DCCD1}">
              <a14:hiddenFill xmlns:a14="http://schemas.microsoft.com/office/drawing/2010/main">
                <a:solidFill>
                  <a:srgbClr val="FFFFFF"/>
                </a:solidFill>
              </a14:hiddenFill>
            </a:ext>
          </a:extLst>
        </p:spPr>
      </p:pic>
      <p:pic>
        <p:nvPicPr>
          <p:cNvPr id="12" name="Изображение 6">
            <a:extLst>
              <a:ext uri="{FF2B5EF4-FFF2-40B4-BE49-F238E27FC236}">
                <a16:creationId xmlns:a16="http://schemas.microsoft.com/office/drawing/2014/main" xmlns="" id="{830BFCEC-3ECF-47CE-BFD3-13BEC97E6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150" y="505345"/>
            <a:ext cx="3600360" cy="2342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26402" y="3701257"/>
            <a:ext cx="11956107" cy="2554545"/>
          </a:xfrm>
          <a:prstGeom prst="rect">
            <a:avLst/>
          </a:prstGeom>
        </p:spPr>
        <p:txBody>
          <a:bodyPr wrap="square">
            <a:spAutoFit/>
          </a:bodyPr>
          <a:lstStyle/>
          <a:p>
            <a:pPr algn="ctr"/>
            <a:r>
              <a:rPr lang="ru-RU" sz="2000" b="1" i="1" dirty="0" err="1">
                <a:latin typeface="Times New Roman Tj" panose="02020603050405020304" pitchFamily="18" charset="-52"/>
              </a:rPr>
              <a:t>Ҷумҳурии</a:t>
            </a:r>
            <a:r>
              <a:rPr lang="ru-RU" sz="2000" b="1" i="1" dirty="0">
                <a:latin typeface="Times New Roman Tj" panose="02020603050405020304" pitchFamily="18" charset="-52"/>
              </a:rPr>
              <a:t> </a:t>
            </a:r>
            <a:r>
              <a:rPr lang="ru-RU" sz="2000" b="1" i="1" dirty="0" err="1">
                <a:latin typeface="Times New Roman Tj" panose="02020603050405020304" pitchFamily="18" charset="-52"/>
              </a:rPr>
              <a:t>Тоҷикистон</a:t>
            </a:r>
            <a:r>
              <a:rPr lang="ru-RU" sz="2000" b="1" i="1" dirty="0">
                <a:latin typeface="Times New Roman Tj" panose="02020603050405020304" pitchFamily="18" charset="-52"/>
              </a:rPr>
              <a:t> </a:t>
            </a:r>
            <a:r>
              <a:rPr lang="ru-RU" sz="2000" b="1" i="1" dirty="0" err="1">
                <a:latin typeface="Times New Roman Tj" panose="02020603050405020304" pitchFamily="18" charset="-52"/>
              </a:rPr>
              <a:t>дорои</a:t>
            </a:r>
            <a:r>
              <a:rPr lang="ru-RU" sz="2000" b="1" i="1" dirty="0">
                <a:latin typeface="Times New Roman Tj" panose="02020603050405020304" pitchFamily="18" charset="-52"/>
              </a:rPr>
              <a:t> </a:t>
            </a:r>
            <a:r>
              <a:rPr lang="ru-RU" sz="2000" b="1" i="1" dirty="0" err="1">
                <a:latin typeface="Times New Roman Tj" panose="02020603050405020304" pitchFamily="18" charset="-52"/>
              </a:rPr>
              <a:t>захираҳои</a:t>
            </a:r>
            <a:r>
              <a:rPr lang="ru-RU" sz="2000" b="1" i="1" dirty="0">
                <a:latin typeface="Times New Roman Tj" panose="02020603050405020304" pitchFamily="18" charset="-52"/>
              </a:rPr>
              <a:t> </a:t>
            </a:r>
            <a:r>
              <a:rPr lang="ru-RU" sz="2000" b="1" i="1" dirty="0" err="1">
                <a:latin typeface="Times New Roman Tj" panose="02020603050405020304" pitchFamily="18" charset="-52"/>
              </a:rPr>
              <a:t>бойи</a:t>
            </a:r>
            <a:r>
              <a:rPr lang="ru-RU" sz="2000" b="1" i="1" dirty="0">
                <a:latin typeface="Times New Roman Tj" panose="02020603050405020304" pitchFamily="18" charset="-52"/>
              </a:rPr>
              <a:t> «</a:t>
            </a:r>
            <a:r>
              <a:rPr lang="ru-RU" sz="2000" b="1" i="1" dirty="0" err="1">
                <a:latin typeface="Times New Roman Tj" panose="02020603050405020304" pitchFamily="18" charset="-52"/>
              </a:rPr>
              <a:t>иқтисоди</a:t>
            </a:r>
            <a:r>
              <a:rPr lang="ru-RU" sz="2000" b="1" i="1" dirty="0">
                <a:latin typeface="Times New Roman Tj" panose="02020603050405020304" pitchFamily="18" charset="-52"/>
              </a:rPr>
              <a:t> </a:t>
            </a:r>
            <a:r>
              <a:rPr lang="ru-RU" sz="2000" b="1" i="1" dirty="0" err="1">
                <a:latin typeface="Times New Roman Tj" panose="02020603050405020304" pitchFamily="18" charset="-52"/>
              </a:rPr>
              <a:t>сабз</a:t>
            </a:r>
            <a:r>
              <a:rPr lang="ru-RU" sz="2000" b="1" i="1" dirty="0">
                <a:latin typeface="Times New Roman Tj" panose="02020603050405020304" pitchFamily="18" charset="-52"/>
              </a:rPr>
              <a:t>» дар </a:t>
            </a:r>
            <a:r>
              <a:rPr lang="ru-RU" sz="2000" b="1" i="1" dirty="0" err="1">
                <a:latin typeface="Times New Roman Tj" panose="02020603050405020304" pitchFamily="18" charset="-52"/>
              </a:rPr>
              <a:t>соҳаи</a:t>
            </a:r>
            <a:r>
              <a:rPr lang="ru-RU" sz="2000" b="1" i="1" dirty="0">
                <a:latin typeface="Times New Roman Tj" panose="02020603050405020304" pitchFamily="18" charset="-52"/>
              </a:rPr>
              <a:t> энергетика, </a:t>
            </a:r>
            <a:r>
              <a:rPr lang="ru-RU" sz="2000" b="1" i="1" dirty="0" err="1">
                <a:latin typeface="Times New Roman Tj" panose="02020603050405020304" pitchFamily="18" charset="-52"/>
              </a:rPr>
              <a:t>кишоварзӣ</a:t>
            </a:r>
            <a:r>
              <a:rPr lang="ru-RU" sz="2000" b="1" i="1" dirty="0">
                <a:latin typeface="Times New Roman Tj" panose="02020603050405020304" pitchFamily="18" charset="-52"/>
              </a:rPr>
              <a:t>, </a:t>
            </a:r>
            <a:r>
              <a:rPr lang="ru-RU" sz="2000" b="1" i="1" dirty="0" err="1">
                <a:latin typeface="Times New Roman Tj" panose="02020603050405020304" pitchFamily="18" charset="-52"/>
              </a:rPr>
              <a:t>истеҳсоли</a:t>
            </a:r>
            <a:r>
              <a:rPr lang="ru-RU" sz="2000" b="1" i="1" dirty="0">
                <a:latin typeface="Times New Roman Tj" panose="02020603050405020304" pitchFamily="18" charset="-52"/>
              </a:rPr>
              <a:t> </a:t>
            </a:r>
            <a:r>
              <a:rPr lang="ru-RU" sz="2000" b="1" i="1" dirty="0" err="1">
                <a:latin typeface="Times New Roman Tj" panose="02020603050405020304" pitchFamily="18" charset="-52"/>
              </a:rPr>
              <a:t>маҳсулоти</a:t>
            </a:r>
            <a:r>
              <a:rPr lang="ru-RU" sz="2000" b="1" i="1" dirty="0">
                <a:latin typeface="Times New Roman Tj" panose="02020603050405020304" pitchFamily="18" charset="-52"/>
              </a:rPr>
              <a:t> аз </a:t>
            </a:r>
            <a:r>
              <a:rPr lang="ru-RU" sz="2000" b="1" i="1" dirty="0" err="1">
                <a:latin typeface="Times New Roman Tj" panose="02020603050405020304" pitchFamily="18" charset="-52"/>
              </a:rPr>
              <a:t>лиҳози</a:t>
            </a:r>
            <a:r>
              <a:rPr lang="ru-RU" sz="2000" b="1" i="1" dirty="0">
                <a:latin typeface="Times New Roman Tj" panose="02020603050405020304" pitchFamily="18" charset="-52"/>
              </a:rPr>
              <a:t> </a:t>
            </a:r>
            <a:r>
              <a:rPr lang="ru-RU" sz="2000" b="1" i="1" dirty="0" err="1">
                <a:latin typeface="Times New Roman Tj" panose="02020603050405020304" pitchFamily="18" charset="-52"/>
              </a:rPr>
              <a:t>экологӣ</a:t>
            </a:r>
            <a:r>
              <a:rPr lang="ru-RU" sz="2000" b="1" i="1" dirty="0">
                <a:latin typeface="Times New Roman Tj" panose="02020603050405020304" pitchFamily="18" charset="-52"/>
              </a:rPr>
              <a:t> </a:t>
            </a:r>
            <a:r>
              <a:rPr lang="ru-RU" sz="2000" b="1" i="1" dirty="0" err="1">
                <a:latin typeface="Times New Roman Tj" panose="02020603050405020304" pitchFamily="18" charset="-52"/>
              </a:rPr>
              <a:t>тоза</a:t>
            </a:r>
            <a:r>
              <a:rPr lang="ru-RU" sz="2000" b="1" i="1" dirty="0">
                <a:latin typeface="Times New Roman Tj" panose="02020603050405020304" pitchFamily="18" charset="-52"/>
              </a:rPr>
              <a:t> </a:t>
            </a:r>
            <a:r>
              <a:rPr lang="ru-RU" sz="2000" b="1" i="1" dirty="0" err="1">
                <a:latin typeface="Times New Roman Tj" panose="02020603050405020304" pitchFamily="18" charset="-52"/>
              </a:rPr>
              <a:t>мебошад</a:t>
            </a:r>
            <a:r>
              <a:rPr lang="ru-RU" sz="2000" dirty="0">
                <a:latin typeface="Times New Roman Tj" panose="02020603050405020304" pitchFamily="18" charset="-52"/>
              </a:rPr>
              <a:t>.</a:t>
            </a:r>
          </a:p>
          <a:p>
            <a:pPr algn="just"/>
            <a:r>
              <a:rPr lang="ru-RU" sz="2000" dirty="0">
                <a:latin typeface="Times New Roman Tj" panose="02020603050405020304" pitchFamily="18" charset="-52"/>
              </a:rPr>
              <a:t>«</a:t>
            </a:r>
            <a:r>
              <a:rPr lang="ru-RU" sz="2000" dirty="0" err="1">
                <a:latin typeface="Times New Roman Tj" panose="02020603050405020304" pitchFamily="18" charset="-52"/>
              </a:rPr>
              <a:t>Иқтисоди</a:t>
            </a:r>
            <a:r>
              <a:rPr lang="ru-RU" sz="2000" dirty="0">
                <a:latin typeface="Times New Roman Tj" panose="02020603050405020304" pitchFamily="18" charset="-52"/>
              </a:rPr>
              <a:t> </a:t>
            </a:r>
            <a:r>
              <a:rPr lang="ru-RU" sz="2000" dirty="0" err="1">
                <a:latin typeface="Times New Roman Tj" panose="02020603050405020304" pitchFamily="18" charset="-52"/>
              </a:rPr>
              <a:t>сабз</a:t>
            </a:r>
            <a:r>
              <a:rPr lang="ru-RU" sz="2000" dirty="0">
                <a:latin typeface="Times New Roman Tj" panose="02020603050405020304" pitchFamily="18" charset="-52"/>
              </a:rPr>
              <a:t>» яке аз </a:t>
            </a:r>
            <a:r>
              <a:rPr lang="ru-RU" sz="2000" dirty="0" err="1">
                <a:latin typeface="Times New Roman Tj" panose="02020603050405020304" pitchFamily="18" charset="-52"/>
              </a:rPr>
              <a:t>самтҳои</a:t>
            </a:r>
            <a:r>
              <a:rPr lang="ru-RU" sz="2000" dirty="0">
                <a:latin typeface="Times New Roman Tj" panose="02020603050405020304" pitchFamily="18" charset="-52"/>
              </a:rPr>
              <a:t> </a:t>
            </a:r>
            <a:r>
              <a:rPr lang="ru-RU" sz="2000" dirty="0" err="1">
                <a:latin typeface="Times New Roman Tj" panose="02020603050405020304" pitchFamily="18" charset="-52"/>
              </a:rPr>
              <a:t>муосири</a:t>
            </a:r>
            <a:r>
              <a:rPr lang="ru-RU" sz="2000" dirty="0">
                <a:latin typeface="Times New Roman Tj" panose="02020603050405020304" pitchFamily="18" charset="-52"/>
              </a:rPr>
              <a:t> </a:t>
            </a:r>
            <a:r>
              <a:rPr lang="ru-RU" sz="2000" dirty="0" err="1">
                <a:latin typeface="Times New Roman Tj" panose="02020603050405020304" pitchFamily="18" charset="-52"/>
              </a:rPr>
              <a:t>илми</a:t>
            </a:r>
            <a:r>
              <a:rPr lang="ru-RU" sz="2000" dirty="0">
                <a:latin typeface="Times New Roman Tj" panose="02020603050405020304" pitchFamily="18" charset="-52"/>
              </a:rPr>
              <a:t> </a:t>
            </a:r>
            <a:r>
              <a:rPr lang="ru-RU" sz="2000" dirty="0" err="1">
                <a:latin typeface="Times New Roman Tj" panose="02020603050405020304" pitchFamily="18" charset="-52"/>
              </a:rPr>
              <a:t>иқтисод</a:t>
            </a:r>
            <a:r>
              <a:rPr lang="ru-RU" sz="2000" dirty="0">
                <a:latin typeface="Times New Roman Tj" panose="02020603050405020304" pitchFamily="18" charset="-52"/>
              </a:rPr>
              <a:t> </a:t>
            </a:r>
            <a:r>
              <a:rPr lang="ru-RU" sz="2000" dirty="0" err="1">
                <a:latin typeface="Times New Roman Tj" panose="02020603050405020304" pitchFamily="18" charset="-52"/>
              </a:rPr>
              <a:t>мебошад</a:t>
            </a:r>
            <a:r>
              <a:rPr lang="ru-RU" sz="2000" dirty="0">
                <a:latin typeface="Times New Roman Tj" panose="02020603050405020304" pitchFamily="18" charset="-52"/>
              </a:rPr>
              <a:t>, </a:t>
            </a:r>
            <a:r>
              <a:rPr lang="ru-RU" sz="2000" dirty="0" err="1">
                <a:latin typeface="Times New Roman Tj" panose="02020603050405020304" pitchFamily="18" charset="-52"/>
              </a:rPr>
              <a:t>ки</a:t>
            </a:r>
            <a:r>
              <a:rPr lang="ru-RU" sz="2000" dirty="0">
                <a:latin typeface="Times New Roman Tj" panose="02020603050405020304" pitchFamily="18" charset="-52"/>
              </a:rPr>
              <a:t> </a:t>
            </a:r>
            <a:r>
              <a:rPr lang="ru-RU" sz="2000" dirty="0" err="1">
                <a:latin typeface="Times New Roman Tj" panose="02020603050405020304" pitchFamily="18" charset="-52"/>
              </a:rPr>
              <a:t>солҳои</a:t>
            </a:r>
            <a:r>
              <a:rPr lang="ru-RU" sz="2000" dirty="0">
                <a:latin typeface="Times New Roman Tj" panose="02020603050405020304" pitchFamily="18" charset="-52"/>
              </a:rPr>
              <a:t> </a:t>
            </a:r>
            <a:r>
              <a:rPr lang="ru-RU" sz="2000" dirty="0" err="1">
                <a:latin typeface="Times New Roman Tj" panose="02020603050405020304" pitchFamily="18" charset="-52"/>
              </a:rPr>
              <a:t>охир</a:t>
            </a:r>
            <a:r>
              <a:rPr lang="ru-RU" sz="2000" dirty="0">
                <a:latin typeface="Times New Roman Tj" panose="02020603050405020304" pitchFamily="18" charset="-52"/>
              </a:rPr>
              <a:t> </a:t>
            </a:r>
            <a:r>
              <a:rPr lang="ru-RU" sz="2000" dirty="0" err="1">
                <a:latin typeface="Times New Roman Tj" panose="02020603050405020304" pitchFamily="18" charset="-52"/>
              </a:rPr>
              <a:t>таваҷҷуҳ</a:t>
            </a:r>
            <a:r>
              <a:rPr lang="ru-RU" sz="2000" dirty="0">
                <a:latin typeface="Times New Roman Tj" panose="02020603050405020304" pitchFamily="18" charset="-52"/>
              </a:rPr>
              <a:t> ба он </a:t>
            </a:r>
            <a:r>
              <a:rPr lang="ru-RU" sz="2000" dirty="0" err="1" smtClean="0">
                <a:latin typeface="Times New Roman Tj" panose="02020603050405020304" pitchFamily="18" charset="-52"/>
              </a:rPr>
              <a:t>бештар</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гардида</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истодааст</a:t>
            </a:r>
            <a:r>
              <a:rPr lang="ru-RU" sz="2000" dirty="0" smtClean="0">
                <a:latin typeface="Times New Roman Tj" panose="02020603050405020304" pitchFamily="18" charset="-52"/>
              </a:rPr>
              <a:t>. «</a:t>
            </a:r>
            <a:r>
              <a:rPr lang="ru-RU" sz="2000" dirty="0" err="1" smtClean="0">
                <a:latin typeface="Times New Roman Tj" panose="02020603050405020304" pitchFamily="18" charset="-52"/>
              </a:rPr>
              <a:t>Иқтисоди</a:t>
            </a:r>
            <a:r>
              <a:rPr lang="ru-RU" sz="2000" dirty="0" smtClean="0">
                <a:latin typeface="Times New Roman Tj" panose="02020603050405020304" pitchFamily="18" charset="-52"/>
              </a:rPr>
              <a:t> </a:t>
            </a:r>
            <a:r>
              <a:rPr lang="ru-RU" sz="2000" dirty="0" err="1">
                <a:latin typeface="Times New Roman Tj" panose="02020603050405020304" pitchFamily="18" charset="-52"/>
              </a:rPr>
              <a:t>сабз</a:t>
            </a:r>
            <a:r>
              <a:rPr lang="ru-RU" sz="2000" dirty="0">
                <a:latin typeface="Times New Roman Tj" panose="02020603050405020304" pitchFamily="18" charset="-52"/>
              </a:rPr>
              <a:t>» дар </a:t>
            </a:r>
            <a:r>
              <a:rPr lang="ru-RU" sz="2000" dirty="0" err="1">
                <a:latin typeface="Times New Roman Tj" panose="02020603050405020304" pitchFamily="18" charset="-52"/>
              </a:rPr>
              <a:t>оянда</a:t>
            </a:r>
            <a:r>
              <a:rPr lang="ru-RU" sz="2000" dirty="0">
                <a:latin typeface="Times New Roman Tj" panose="02020603050405020304" pitchFamily="18" charset="-52"/>
              </a:rPr>
              <a:t> </a:t>
            </a:r>
            <a:r>
              <a:rPr lang="ru-RU" sz="2000" dirty="0" err="1">
                <a:latin typeface="Times New Roman Tj" panose="02020603050405020304" pitchFamily="18" charset="-52"/>
              </a:rPr>
              <a:t>ҳама</a:t>
            </a:r>
            <a:r>
              <a:rPr lang="ru-RU" sz="2000" dirty="0">
                <a:latin typeface="Times New Roman Tj" panose="02020603050405020304" pitchFamily="18" charset="-52"/>
              </a:rPr>
              <a:t> </a:t>
            </a:r>
            <a:r>
              <a:rPr lang="ru-RU" sz="2000" dirty="0" err="1">
                <a:latin typeface="Times New Roman Tj" panose="02020603050405020304" pitchFamily="18" charset="-52"/>
              </a:rPr>
              <a:t>соҳаҳоро</a:t>
            </a:r>
            <a:r>
              <a:rPr lang="ru-RU" sz="2000" dirty="0">
                <a:latin typeface="Times New Roman Tj" panose="02020603050405020304" pitchFamily="18" charset="-52"/>
              </a:rPr>
              <a:t> </a:t>
            </a:r>
            <a:r>
              <a:rPr lang="ru-RU" sz="2000" dirty="0" err="1">
                <a:latin typeface="Times New Roman Tj" panose="02020603050405020304" pitchFamily="18" charset="-52"/>
              </a:rPr>
              <a:t>фаро</a:t>
            </a:r>
            <a:r>
              <a:rPr lang="ru-RU" sz="2000" dirty="0">
                <a:latin typeface="Times New Roman Tj" panose="02020603050405020304" pitchFamily="18" charset="-52"/>
              </a:rPr>
              <a:t> </a:t>
            </a:r>
            <a:r>
              <a:rPr lang="ru-RU" sz="2000" dirty="0" err="1">
                <a:latin typeface="Times New Roman Tj" panose="02020603050405020304" pitchFamily="18" charset="-52"/>
              </a:rPr>
              <a:t>мегирад</a:t>
            </a:r>
            <a:r>
              <a:rPr lang="ru-RU" sz="2000" dirty="0">
                <a:latin typeface="Times New Roman Tj" panose="02020603050405020304" pitchFamily="18" charset="-52"/>
              </a:rPr>
              <a:t>. Аз </a:t>
            </a:r>
            <a:r>
              <a:rPr lang="ru-RU" sz="2000" dirty="0" err="1">
                <a:latin typeface="Times New Roman Tj" panose="02020603050405020304" pitchFamily="18" charset="-52"/>
              </a:rPr>
              <a:t>ҷумла</a:t>
            </a:r>
            <a:r>
              <a:rPr lang="ru-RU" sz="2000" dirty="0">
                <a:latin typeface="Times New Roman Tj" panose="02020603050405020304" pitchFamily="18" charset="-52"/>
              </a:rPr>
              <a:t>, дар </a:t>
            </a:r>
            <a:r>
              <a:rPr lang="ru-RU" sz="2000" dirty="0" err="1">
                <a:latin typeface="Times New Roman Tj" panose="02020603050405020304" pitchFamily="18" charset="-52"/>
              </a:rPr>
              <a:t>соҳаи</a:t>
            </a:r>
            <a:r>
              <a:rPr lang="ru-RU" sz="2000" dirty="0">
                <a:latin typeface="Times New Roman Tj" panose="02020603050405020304" pitchFamily="18" charset="-52"/>
              </a:rPr>
              <a:t> </a:t>
            </a:r>
            <a:r>
              <a:rPr lang="ru-RU" sz="2000" dirty="0" err="1">
                <a:latin typeface="Times New Roman Tj" panose="02020603050405020304" pitchFamily="18" charset="-52"/>
              </a:rPr>
              <a:t>кишоварзӣ</a:t>
            </a:r>
            <a:r>
              <a:rPr lang="ru-RU" sz="2000" dirty="0">
                <a:latin typeface="Times New Roman Tj" panose="02020603050405020304" pitchFamily="18" charset="-52"/>
              </a:rPr>
              <a:t> ба </a:t>
            </a:r>
            <a:r>
              <a:rPr lang="ru-RU" sz="2000" dirty="0" err="1">
                <a:solidFill>
                  <a:srgbClr val="FF0000"/>
                </a:solidFill>
                <a:latin typeface="Times New Roman Tj" panose="02020603050405020304" pitchFamily="18" charset="-52"/>
              </a:rPr>
              <a:t>ҷои</a:t>
            </a:r>
            <a:r>
              <a:rPr lang="ru-RU" sz="2000" dirty="0">
                <a:solidFill>
                  <a:srgbClr val="FF0000"/>
                </a:solidFill>
                <a:latin typeface="Times New Roman Tj" panose="02020603050405020304" pitchFamily="18" charset="-52"/>
              </a:rPr>
              <a:t> </a:t>
            </a:r>
            <a:r>
              <a:rPr lang="ru-RU" sz="2000" dirty="0" err="1">
                <a:solidFill>
                  <a:srgbClr val="FF0000"/>
                </a:solidFill>
                <a:latin typeface="Times New Roman Tj" panose="02020603050405020304" pitchFamily="18" charset="-52"/>
              </a:rPr>
              <a:t>нуриҳои</a:t>
            </a:r>
            <a:r>
              <a:rPr lang="ru-RU" sz="2000" dirty="0">
                <a:solidFill>
                  <a:srgbClr val="FF0000"/>
                </a:solidFill>
                <a:latin typeface="Times New Roman Tj" panose="02020603050405020304" pitchFamily="18" charset="-52"/>
              </a:rPr>
              <a:t> </a:t>
            </a:r>
            <a:r>
              <a:rPr lang="ru-RU" sz="2000" dirty="0" err="1">
                <a:solidFill>
                  <a:srgbClr val="FF0000"/>
                </a:solidFill>
                <a:latin typeface="Times New Roman Tj" panose="02020603050405020304" pitchFamily="18" charset="-52"/>
              </a:rPr>
              <a:t>минералӣ</a:t>
            </a:r>
            <a:r>
              <a:rPr lang="ru-RU" sz="2000" dirty="0">
                <a:latin typeface="Times New Roman Tj" panose="02020603050405020304" pitchFamily="18" charset="-52"/>
              </a:rPr>
              <a:t> </a:t>
            </a:r>
            <a:r>
              <a:rPr lang="ru-RU" sz="2000" dirty="0" err="1">
                <a:latin typeface="Times New Roman Tj" panose="02020603050405020304" pitchFamily="18" charset="-52"/>
              </a:rPr>
              <a:t>истифодаи</a:t>
            </a:r>
            <a:r>
              <a:rPr lang="ru-RU" sz="2000" dirty="0">
                <a:latin typeface="Times New Roman Tj" panose="02020603050405020304" pitchFamily="18" charset="-52"/>
              </a:rPr>
              <a:t> </a:t>
            </a:r>
            <a:r>
              <a:rPr lang="ru-RU" sz="2000" b="1" dirty="0" err="1">
                <a:latin typeface="Times New Roman Tj" panose="02020603050405020304" pitchFamily="18" charset="-52"/>
              </a:rPr>
              <a:t>нуриҳои</a:t>
            </a:r>
            <a:r>
              <a:rPr lang="ru-RU" sz="2000" b="1" dirty="0">
                <a:latin typeface="Times New Roman Tj" panose="02020603050405020304" pitchFamily="18" charset="-52"/>
              </a:rPr>
              <a:t> </a:t>
            </a:r>
            <a:r>
              <a:rPr lang="ru-RU" sz="2000" b="1" dirty="0" err="1">
                <a:latin typeface="Times New Roman Tj" panose="02020603050405020304" pitchFamily="18" charset="-52"/>
              </a:rPr>
              <a:t>органикӣ</a:t>
            </a:r>
            <a:r>
              <a:rPr lang="ru-RU" sz="2000" b="1" dirty="0">
                <a:latin typeface="Times New Roman Tj" panose="02020603050405020304" pitchFamily="18" charset="-52"/>
              </a:rPr>
              <a:t> (</a:t>
            </a:r>
            <a:r>
              <a:rPr lang="ru-RU" sz="2000" b="1" dirty="0" err="1">
                <a:latin typeface="Times New Roman Tj" panose="02020603050405020304" pitchFamily="18" charset="-52"/>
              </a:rPr>
              <a:t>поруи</a:t>
            </a:r>
            <a:r>
              <a:rPr lang="ru-RU" sz="2000" b="1" dirty="0">
                <a:latin typeface="Times New Roman Tj" panose="02020603050405020304" pitchFamily="18" charset="-52"/>
              </a:rPr>
              <a:t> </a:t>
            </a:r>
            <a:r>
              <a:rPr lang="ru-RU" sz="2000" b="1" dirty="0" err="1">
                <a:latin typeface="Times New Roman Tj" panose="02020603050405020304" pitchFamily="18" charset="-52"/>
              </a:rPr>
              <a:t>чорвою</a:t>
            </a:r>
            <a:r>
              <a:rPr lang="ru-RU" sz="2000" b="1" dirty="0">
                <a:latin typeface="Times New Roman Tj" panose="02020603050405020304" pitchFamily="18" charset="-52"/>
              </a:rPr>
              <a:t> </a:t>
            </a:r>
            <a:r>
              <a:rPr lang="ru-RU" sz="2000" b="1" dirty="0" err="1">
                <a:latin typeface="Times New Roman Tj" panose="02020603050405020304" pitchFamily="18" charset="-52"/>
              </a:rPr>
              <a:t>паранда</a:t>
            </a:r>
            <a:r>
              <a:rPr lang="ru-RU" sz="2000" b="1" dirty="0">
                <a:latin typeface="Times New Roman Tj" panose="02020603050405020304" pitchFamily="18" charset="-52"/>
              </a:rPr>
              <a:t>, </a:t>
            </a:r>
            <a:r>
              <a:rPr lang="ru-RU" sz="2000" b="1" dirty="0" err="1">
                <a:latin typeface="Times New Roman Tj" panose="02020603050405020304" pitchFamily="18" charset="-52"/>
              </a:rPr>
              <a:t>пӯсидаи</a:t>
            </a:r>
            <a:r>
              <a:rPr lang="ru-RU" sz="2000" b="1" dirty="0">
                <a:latin typeface="Times New Roman Tj" panose="02020603050405020304" pitchFamily="18" charset="-52"/>
              </a:rPr>
              <a:t> </a:t>
            </a:r>
            <a:r>
              <a:rPr lang="ru-RU" sz="2000" b="1" dirty="0" err="1">
                <a:latin typeface="Times New Roman Tj" panose="02020603050405020304" pitchFamily="18" charset="-52"/>
              </a:rPr>
              <a:t>хазону</a:t>
            </a:r>
            <a:r>
              <a:rPr lang="ru-RU" sz="2000" b="1" dirty="0">
                <a:latin typeface="Times New Roman Tj" panose="02020603050405020304" pitchFamily="18" charset="-52"/>
              </a:rPr>
              <a:t> </a:t>
            </a:r>
            <a:r>
              <a:rPr lang="ru-RU" sz="2000" b="1" dirty="0" err="1">
                <a:latin typeface="Times New Roman Tj" panose="02020603050405020304" pitchFamily="18" charset="-52"/>
              </a:rPr>
              <a:t>пасмондаи</a:t>
            </a:r>
            <a:r>
              <a:rPr lang="ru-RU" sz="2000" b="1" dirty="0">
                <a:latin typeface="Times New Roman Tj" panose="02020603050405020304" pitchFamily="18" charset="-52"/>
              </a:rPr>
              <a:t> </a:t>
            </a:r>
            <a:r>
              <a:rPr lang="ru-RU" sz="2000" b="1" dirty="0" err="1">
                <a:latin typeface="Times New Roman Tj" panose="02020603050405020304" pitchFamily="18" charset="-52"/>
              </a:rPr>
              <a:t>рустаниҳо</a:t>
            </a:r>
            <a:r>
              <a:rPr lang="ru-RU" sz="2000" b="1" dirty="0">
                <a:latin typeface="Times New Roman Tj" panose="02020603050405020304" pitchFamily="18" charset="-52"/>
              </a:rPr>
              <a:t>),</a:t>
            </a:r>
            <a:r>
              <a:rPr lang="ru-RU" sz="2000" dirty="0">
                <a:latin typeface="Times New Roman Tj" panose="02020603050405020304" pitchFamily="18" charset="-52"/>
              </a:rPr>
              <a:t> ба </a:t>
            </a:r>
            <a:r>
              <a:rPr lang="ru-RU" sz="2000" dirty="0" err="1">
                <a:latin typeface="Times New Roman Tj" panose="02020603050405020304" pitchFamily="18" charset="-52"/>
              </a:rPr>
              <a:t>ҷои</a:t>
            </a:r>
            <a:r>
              <a:rPr lang="ru-RU" sz="2000" dirty="0">
                <a:latin typeface="Times New Roman Tj" panose="02020603050405020304" pitchFamily="18" charset="-52"/>
              </a:rPr>
              <a:t> </a:t>
            </a:r>
            <a:r>
              <a:rPr lang="ru-RU" sz="2000" dirty="0" err="1">
                <a:latin typeface="Times New Roman Tj" panose="02020603050405020304" pitchFamily="18" charset="-52"/>
              </a:rPr>
              <a:t>заҳрхимикатҳо</a:t>
            </a:r>
            <a:r>
              <a:rPr lang="ru-RU" sz="2000" dirty="0">
                <a:latin typeface="Times New Roman Tj" panose="02020603050405020304" pitchFamily="18" charset="-52"/>
              </a:rPr>
              <a:t> </a:t>
            </a:r>
            <a:r>
              <a:rPr lang="ru-RU" sz="2000" dirty="0" err="1">
                <a:latin typeface="Times New Roman Tj" panose="02020603050405020304" pitchFamily="18" charset="-52"/>
              </a:rPr>
              <a:t>усули</a:t>
            </a:r>
            <a:r>
              <a:rPr lang="ru-RU" sz="2000" dirty="0">
                <a:latin typeface="Times New Roman Tj" panose="02020603050405020304" pitchFamily="18" charset="-52"/>
              </a:rPr>
              <a:t> биологии </a:t>
            </a:r>
            <a:r>
              <a:rPr lang="ru-RU" sz="2000" dirty="0" err="1">
                <a:latin typeface="Times New Roman Tj" panose="02020603050405020304" pitchFamily="18" charset="-52"/>
              </a:rPr>
              <a:t>ҳимояи</a:t>
            </a:r>
            <a:r>
              <a:rPr lang="ru-RU" sz="2000" dirty="0">
                <a:latin typeface="Times New Roman Tj" panose="02020603050405020304" pitchFamily="18" charset="-52"/>
              </a:rPr>
              <a:t> </a:t>
            </a:r>
            <a:r>
              <a:rPr lang="ru-RU" sz="2000" dirty="0" err="1">
                <a:latin typeface="Times New Roman Tj" panose="02020603050405020304" pitchFamily="18" charset="-52"/>
              </a:rPr>
              <a:t>зироат</a:t>
            </a:r>
            <a:r>
              <a:rPr lang="ru-RU" sz="2000" dirty="0">
                <a:latin typeface="Times New Roman Tj" panose="02020603050405020304" pitchFamily="18" charset="-52"/>
              </a:rPr>
              <a:t>, </a:t>
            </a:r>
            <a:r>
              <a:rPr lang="ru-RU" sz="2000" dirty="0" err="1">
                <a:latin typeface="Times New Roman Tj" panose="02020603050405020304" pitchFamily="18" charset="-52"/>
              </a:rPr>
              <a:t>бунёди</a:t>
            </a:r>
            <a:r>
              <a:rPr lang="ru-RU" sz="2000" dirty="0">
                <a:latin typeface="Times New Roman Tj" panose="02020603050405020304" pitchFamily="18" charset="-52"/>
              </a:rPr>
              <a:t> </a:t>
            </a:r>
            <a:r>
              <a:rPr lang="ru-RU" sz="2000" dirty="0" err="1">
                <a:latin typeface="Times New Roman Tj" panose="02020603050405020304" pitchFamily="18" charset="-52"/>
              </a:rPr>
              <a:t>гармхонаҳои</a:t>
            </a:r>
            <a:r>
              <a:rPr lang="ru-RU" sz="2000" dirty="0">
                <a:latin typeface="Times New Roman Tj" panose="02020603050405020304" pitchFamily="18" charset="-52"/>
              </a:rPr>
              <a:t> </a:t>
            </a:r>
            <a:r>
              <a:rPr lang="ru-RU" sz="2000" dirty="0" err="1">
                <a:latin typeface="Times New Roman Tj" panose="02020603050405020304" pitchFamily="18" charset="-52"/>
              </a:rPr>
              <a:t>офтобӣ</a:t>
            </a:r>
            <a:r>
              <a:rPr lang="ru-RU" sz="2000" dirty="0">
                <a:latin typeface="Times New Roman Tj" panose="02020603050405020304" pitchFamily="18" charset="-52"/>
              </a:rPr>
              <a:t>, ба </a:t>
            </a:r>
            <a:r>
              <a:rPr lang="ru-RU" sz="2000" dirty="0" err="1">
                <a:latin typeface="Times New Roman Tj" panose="02020603050405020304" pitchFamily="18" charset="-52"/>
              </a:rPr>
              <a:t>роҳ</a:t>
            </a:r>
            <a:r>
              <a:rPr lang="ru-RU" sz="2000" dirty="0">
                <a:latin typeface="Times New Roman Tj" panose="02020603050405020304" pitchFamily="18" charset="-52"/>
              </a:rPr>
              <a:t> </a:t>
            </a:r>
            <a:r>
              <a:rPr lang="ru-RU" sz="2000" dirty="0" err="1">
                <a:latin typeface="Times New Roman Tj" panose="02020603050405020304" pitchFamily="18" charset="-52"/>
              </a:rPr>
              <a:t>мондани</a:t>
            </a:r>
            <a:r>
              <a:rPr lang="ru-RU" sz="2000" dirty="0">
                <a:latin typeface="Times New Roman Tj" panose="02020603050405020304" pitchFamily="18" charset="-52"/>
              </a:rPr>
              <a:t> </a:t>
            </a:r>
            <a:r>
              <a:rPr lang="ru-RU" sz="2000" dirty="0" err="1">
                <a:latin typeface="Times New Roman Tj" panose="02020603050405020304" pitchFamily="18" charset="-52"/>
              </a:rPr>
              <a:t>усули</a:t>
            </a:r>
            <a:r>
              <a:rPr lang="ru-RU" sz="2000" dirty="0">
                <a:latin typeface="Times New Roman Tj" panose="02020603050405020304" pitchFamily="18" charset="-52"/>
              </a:rPr>
              <a:t> </a:t>
            </a:r>
            <a:r>
              <a:rPr lang="ru-RU" sz="2000" dirty="0" err="1">
                <a:latin typeface="Times New Roman Tj" panose="02020603050405020304" pitchFamily="18" charset="-52"/>
              </a:rPr>
              <a:t>қатрагии</a:t>
            </a:r>
            <a:r>
              <a:rPr lang="ru-RU" sz="2000" dirty="0">
                <a:latin typeface="Times New Roman Tj" panose="02020603050405020304" pitchFamily="18" charset="-52"/>
              </a:rPr>
              <a:t> </a:t>
            </a:r>
            <a:r>
              <a:rPr lang="ru-RU" sz="2000" dirty="0" err="1">
                <a:latin typeface="Times New Roman Tj" panose="02020603050405020304" pitchFamily="18" charset="-52"/>
              </a:rPr>
              <a:t>обёрии</a:t>
            </a:r>
            <a:r>
              <a:rPr lang="ru-RU" sz="2000" dirty="0">
                <a:latin typeface="Times New Roman Tj" panose="02020603050405020304" pitchFamily="18" charset="-52"/>
              </a:rPr>
              <a:t> </a:t>
            </a:r>
            <a:r>
              <a:rPr lang="ru-RU" sz="2000" dirty="0" err="1">
                <a:latin typeface="Times New Roman Tj" panose="02020603050405020304" pitchFamily="18" charset="-52"/>
              </a:rPr>
              <a:t>зироат</a:t>
            </a:r>
            <a:r>
              <a:rPr lang="ru-RU" sz="2000" dirty="0">
                <a:latin typeface="Times New Roman Tj" panose="02020603050405020304" pitchFamily="18" charset="-52"/>
              </a:rPr>
              <a:t>, </a:t>
            </a:r>
            <a:r>
              <a:rPr lang="ru-RU" sz="2000" dirty="0" err="1">
                <a:latin typeface="Times New Roman Tj" panose="02020603050405020304" pitchFamily="18" charset="-52"/>
              </a:rPr>
              <a:t>захира</a:t>
            </a:r>
            <a:r>
              <a:rPr lang="ru-RU" sz="2000" dirty="0">
                <a:latin typeface="Times New Roman Tj" panose="02020603050405020304" pitchFamily="18" charset="-52"/>
              </a:rPr>
              <a:t> </a:t>
            </a:r>
            <a:r>
              <a:rPr lang="ru-RU" sz="2000" dirty="0" err="1">
                <a:latin typeface="Times New Roman Tj" panose="02020603050405020304" pitchFamily="18" charset="-52"/>
              </a:rPr>
              <a:t>намудани</a:t>
            </a:r>
            <a:r>
              <a:rPr lang="ru-RU" sz="2000" dirty="0">
                <a:latin typeface="Times New Roman Tj" panose="02020603050405020304" pitchFamily="18" charset="-52"/>
              </a:rPr>
              <a:t> оби </a:t>
            </a:r>
            <a:r>
              <a:rPr lang="ru-RU" sz="2000" dirty="0" err="1">
                <a:latin typeface="Times New Roman Tj" panose="02020603050405020304" pitchFamily="18" charset="-52"/>
              </a:rPr>
              <a:t>барфу</a:t>
            </a:r>
            <a:r>
              <a:rPr lang="ru-RU" sz="2000" dirty="0">
                <a:latin typeface="Times New Roman Tj" panose="02020603050405020304" pitchFamily="18" charset="-52"/>
              </a:rPr>
              <a:t> борон дар </a:t>
            </a:r>
            <a:r>
              <a:rPr lang="ru-RU" sz="2000" dirty="0" err="1">
                <a:latin typeface="Times New Roman Tj" panose="02020603050405020304" pitchFamily="18" charset="-52"/>
              </a:rPr>
              <a:t>мавзеъҳои</a:t>
            </a:r>
            <a:r>
              <a:rPr lang="ru-RU" sz="2000" dirty="0">
                <a:latin typeface="Times New Roman Tj" panose="02020603050405020304" pitchFamily="18" charset="-52"/>
              </a:rPr>
              <a:t> </a:t>
            </a:r>
            <a:r>
              <a:rPr lang="ru-RU" sz="2000" dirty="0" err="1">
                <a:latin typeface="Times New Roman Tj" panose="02020603050405020304" pitchFamily="18" charset="-52"/>
              </a:rPr>
              <a:t>камоб</a:t>
            </a:r>
            <a:r>
              <a:rPr lang="ru-RU" sz="2000" dirty="0">
                <a:latin typeface="Times New Roman Tj" panose="02020603050405020304" pitchFamily="18" charset="-52"/>
              </a:rPr>
              <a:t> </a:t>
            </a:r>
            <a:r>
              <a:rPr lang="ru-RU" sz="2000" dirty="0" err="1">
                <a:latin typeface="Times New Roman Tj" panose="02020603050405020304" pitchFamily="18" charset="-52"/>
              </a:rPr>
              <a:t>дорои</a:t>
            </a:r>
            <a:r>
              <a:rPr lang="ru-RU" sz="2000" dirty="0">
                <a:latin typeface="Times New Roman Tj" panose="02020603050405020304" pitchFamily="18" charset="-52"/>
              </a:rPr>
              <a:t> </a:t>
            </a:r>
            <a:r>
              <a:rPr lang="ru-RU" sz="2000" dirty="0" err="1">
                <a:latin typeface="Times New Roman Tj" panose="02020603050405020304" pitchFamily="18" charset="-52"/>
              </a:rPr>
              <a:t>манфиати</a:t>
            </a:r>
            <a:r>
              <a:rPr lang="ru-RU" sz="2000" dirty="0">
                <a:latin typeface="Times New Roman Tj" panose="02020603050405020304" pitchFamily="18" charset="-52"/>
              </a:rPr>
              <a:t> </a:t>
            </a:r>
            <a:r>
              <a:rPr lang="ru-RU" sz="2000" dirty="0" err="1">
                <a:latin typeface="Times New Roman Tj" panose="02020603050405020304" pitchFamily="18" charset="-52"/>
              </a:rPr>
              <a:t>зиёди</a:t>
            </a:r>
            <a:r>
              <a:rPr lang="ru-RU" sz="2000" dirty="0">
                <a:latin typeface="Times New Roman Tj" panose="02020603050405020304" pitchFamily="18" charset="-52"/>
              </a:rPr>
              <a:t> </a:t>
            </a:r>
            <a:r>
              <a:rPr lang="ru-RU" sz="2000" dirty="0" err="1">
                <a:latin typeface="Times New Roman Tj" panose="02020603050405020304" pitchFamily="18" charset="-52"/>
              </a:rPr>
              <a:t>иқтисодию</a:t>
            </a:r>
            <a:r>
              <a:rPr lang="ru-RU" sz="2000" dirty="0">
                <a:latin typeface="Times New Roman Tj" panose="02020603050405020304" pitchFamily="18" charset="-52"/>
              </a:rPr>
              <a:t> </a:t>
            </a:r>
            <a:r>
              <a:rPr lang="ru-RU" sz="2000" dirty="0" err="1">
                <a:latin typeface="Times New Roman Tj" panose="02020603050405020304" pitchFamily="18" charset="-52"/>
              </a:rPr>
              <a:t>экологӣ</a:t>
            </a:r>
            <a:r>
              <a:rPr lang="ru-RU" sz="2000" dirty="0">
                <a:latin typeface="Times New Roman Tj" panose="02020603050405020304" pitchFamily="18" charset="-52"/>
              </a:rPr>
              <a:t> </a:t>
            </a:r>
            <a:r>
              <a:rPr lang="ru-RU" sz="2000" dirty="0" err="1">
                <a:latin typeface="Times New Roman Tj" panose="02020603050405020304" pitchFamily="18" charset="-52"/>
              </a:rPr>
              <a:t>мебошанд</a:t>
            </a:r>
            <a:r>
              <a:rPr lang="ru-RU" sz="2000" dirty="0">
                <a:latin typeface="Times New Roman Tj" panose="02020603050405020304" pitchFamily="18" charset="-52"/>
              </a:rPr>
              <a:t>.</a:t>
            </a:r>
            <a:endParaRPr lang="ru-RU" sz="2000" i="0" dirty="0">
              <a:effectLst/>
              <a:latin typeface="Times New Roman Tj" panose="02020603050405020304" pitchFamily="18" charset="-52"/>
            </a:endParaRPr>
          </a:p>
        </p:txBody>
      </p:sp>
    </p:spTree>
    <p:extLst>
      <p:ext uri="{BB962C8B-B14F-4D97-AF65-F5344CB8AC3E}">
        <p14:creationId xmlns:p14="http://schemas.microsoft.com/office/powerpoint/2010/main" val="3045673360"/>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3455" y="390803"/>
            <a:ext cx="9678785" cy="5201424"/>
          </a:xfrm>
          <a:prstGeom prst="rect">
            <a:avLst/>
          </a:prstGeom>
        </p:spPr>
        <p:txBody>
          <a:bodyPr wrap="square">
            <a:spAutoFit/>
          </a:bodyPr>
          <a:lstStyle/>
          <a:p>
            <a:pPr algn="ctr"/>
            <a:r>
              <a:rPr lang="ru-RU" sz="2000" dirty="0">
                <a:solidFill>
                  <a:srgbClr val="002060"/>
                </a:solidFill>
                <a:latin typeface="Times New Roman Tj" pitchFamily="18" charset="-52"/>
              </a:rPr>
              <a:t>ЧОРАЊОИ ЗАРУРЇ:</a:t>
            </a:r>
          </a:p>
          <a:p>
            <a:pPr algn="just"/>
            <a:r>
              <a:rPr lang="tg-Cyrl-TJ" sz="2400" dirty="0">
                <a:latin typeface="Times New Roman Tj" panose="02020603050405020304" pitchFamily="18" charset="-52"/>
              </a:rPr>
              <a:t>-санадњои меъёрии њуќуќї барои рушди соњањои растанипарварї, чорвопарварї ва моњипарварї бо назордошти љорї намудани принсипњои иќтисоди сабз такмил меёбанд; </a:t>
            </a:r>
            <a:endParaRPr lang="ru-RU" sz="2400" dirty="0">
              <a:latin typeface="Times New Roman Tj" panose="02020603050405020304" pitchFamily="18" charset="-52"/>
            </a:endParaRPr>
          </a:p>
          <a:p>
            <a:pPr algn="just"/>
            <a:r>
              <a:rPr lang="tg-Cyrl-TJ" sz="2400" dirty="0">
                <a:latin typeface="Times New Roman Tj" panose="02020603050405020304" pitchFamily="18" charset="-52"/>
              </a:rPr>
              <a:t>-њиссаи истеҳсол ва коркарди маҳсулоти кишоварзии аз ҷиҳати экологї тоза (органикӣ) дар њаљми умумии мањсулоти кишоварзї то охири татбиќи Стратегия то 100 фоиз расонида мешавад;</a:t>
            </a:r>
            <a:endParaRPr lang="ru-RU" sz="2400" dirty="0">
              <a:latin typeface="Times New Roman Tj" panose="02020603050405020304" pitchFamily="18" charset="-52"/>
            </a:endParaRPr>
          </a:p>
          <a:p>
            <a:pPr algn="just"/>
            <a:r>
              <a:rPr lang="tg-Cyrl-TJ" sz="2400" dirty="0">
                <a:latin typeface="Times New Roman Tj" panose="02020603050405020304" pitchFamily="18" charset="-52"/>
              </a:rPr>
              <a:t>-кластерњои агросаноатї бо истифодаи самараноки энергия васеъ ба роњ монда шуда, њаљми истењсоли мањсулоти бо арзиши баланди иловашудаи органикї афзоиш меёбад;</a:t>
            </a:r>
            <a:endParaRPr lang="ru-RU" sz="2400" dirty="0">
              <a:latin typeface="Times New Roman Tj" panose="02020603050405020304" pitchFamily="18" charset="-52"/>
            </a:endParaRPr>
          </a:p>
          <a:p>
            <a:pPr algn="just"/>
            <a:r>
              <a:rPr lang="tg-Cyrl-TJ" sz="2400" dirty="0">
                <a:latin typeface="Times New Roman Tj" panose="02020603050405020304" pitchFamily="18" charset="-52"/>
              </a:rPr>
              <a:t>-истифодаи технологияҳои сабз ва инфрасохтори сабз дар истеҳсолоти агросаноатӣ васеъ ба роњ монда шуда, ҳаҷми содироти маҳсулоти кишоварзии аз ҷиҳати экологї тоза (органикӣ) бо бастубанди муосири органикї афзоиш меёбад</a:t>
            </a:r>
            <a:r>
              <a:rPr lang="tg-Cyrl-TJ" sz="2400" dirty="0" smtClean="0">
                <a:latin typeface="Times New Roman Tj" panose="02020603050405020304" pitchFamily="18" charset="-52"/>
              </a:rPr>
              <a:t>;</a:t>
            </a:r>
            <a:endParaRPr lang="ru-RU" sz="2400" dirty="0">
              <a:latin typeface="Times New Roman Tj" panose="02020603050405020304" pitchFamily="18" charset="-52"/>
            </a:endParaRPr>
          </a:p>
        </p:txBody>
      </p:sp>
      <p:pic>
        <p:nvPicPr>
          <p:cNvPr id="4" name="Picture 2" descr="H:\FOTO\1 поездка в Даштиджум_декабрь 2009г\DSC09755.JPG">
            <a:extLst>
              <a:ext uri="{FF2B5EF4-FFF2-40B4-BE49-F238E27FC236}">
                <a16:creationId xmlns="" xmlns:a16="http://schemas.microsoft.com/office/drawing/2014/main" id="{1132FA9D-6C77-4E55-9202-42B4C54FC00A}"/>
              </a:ext>
            </a:extLst>
          </p:cNvPr>
          <p:cNvPicPr>
            <a:picLocks noChangeAspect="1" noChangeArrowheads="1"/>
          </p:cNvPicPr>
          <p:nvPr/>
        </p:nvPicPr>
        <p:blipFill>
          <a:blip r:embed="rId2" cstate="print"/>
          <a:srcRect/>
          <a:stretch>
            <a:fillRect/>
          </a:stretch>
        </p:blipFill>
        <p:spPr bwMode="auto">
          <a:xfrm>
            <a:off x="9384082" y="4975962"/>
            <a:ext cx="3047616" cy="2285712"/>
          </a:xfrm>
          <a:prstGeom prst="rect">
            <a:avLst/>
          </a:prstGeom>
          <a:noFill/>
          <a:effectLst>
            <a:softEdge rad="635000"/>
          </a:effectLst>
        </p:spPr>
      </p:pic>
      <p:pic>
        <p:nvPicPr>
          <p:cNvPr id="5" name="Picture 9" descr="P4190012">
            <a:extLst>
              <a:ext uri="{FF2B5EF4-FFF2-40B4-BE49-F238E27FC236}">
                <a16:creationId xmlns="" xmlns:a16="http://schemas.microsoft.com/office/drawing/2014/main" id="{9F41A046-CCC7-4C83-92E9-011CD05BA57C}"/>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l="1936" r="13417" b="13333"/>
          <a:stretch>
            <a:fillRect/>
          </a:stretch>
        </p:blipFill>
        <p:spPr bwMode="auto">
          <a:xfrm>
            <a:off x="10302240" y="3115722"/>
            <a:ext cx="188976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Замещающее содержимое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10267169" y="786255"/>
            <a:ext cx="1924831" cy="2151977"/>
          </a:xfrm>
          <a:prstGeom prst="rect">
            <a:avLst/>
          </a:prstGeom>
        </p:spPr>
      </p:pic>
    </p:spTree>
    <p:extLst>
      <p:ext uri="{BB962C8B-B14F-4D97-AF65-F5344CB8AC3E}">
        <p14:creationId xmlns:p14="http://schemas.microsoft.com/office/powerpoint/2010/main" val="7243050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23455" y="390803"/>
            <a:ext cx="8842762" cy="5139869"/>
          </a:xfrm>
          <a:prstGeom prst="rect">
            <a:avLst/>
          </a:prstGeom>
        </p:spPr>
        <p:txBody>
          <a:bodyPr wrap="square">
            <a:spAutoFit/>
          </a:bodyPr>
          <a:lstStyle/>
          <a:p>
            <a:pPr algn="ctr"/>
            <a:r>
              <a:rPr lang="ru-RU" sz="2000" dirty="0">
                <a:solidFill>
                  <a:srgbClr val="002060"/>
                </a:solidFill>
                <a:latin typeface="Times New Roman Tj" pitchFamily="18" charset="-52"/>
              </a:rPr>
              <a:t>ЧОРАЊОИ ЗАРУРЇ:</a:t>
            </a:r>
          </a:p>
          <a:p>
            <a:pPr algn="just"/>
            <a:r>
              <a:rPr lang="tg-Cyrl-TJ" sz="2800" dirty="0" smtClean="0">
                <a:latin typeface="Times New Roman Tj" panose="02020603050405020304" pitchFamily="18" charset="-52"/>
              </a:rPr>
              <a:t>-</a:t>
            </a:r>
            <a:r>
              <a:rPr lang="tg-Cyrl-TJ" sz="2800" dirty="0">
                <a:latin typeface="Times New Roman Tj" panose="02020603050405020304" pitchFamily="18" charset="-52"/>
              </a:rPr>
              <a:t>сармояи дохилї ва хориљї барои татбиќи лоињањои сармоягузории сабз ба соњаи кишоварзї љалб карда мешаванд;</a:t>
            </a:r>
            <a:endParaRPr lang="ru-RU" sz="2800" dirty="0">
              <a:latin typeface="Times New Roman Tj" panose="02020603050405020304" pitchFamily="18" charset="-52"/>
            </a:endParaRPr>
          </a:p>
          <a:p>
            <a:pPr algn="just"/>
            <a:r>
              <a:rPr lang="tg-Cyrl-TJ" sz="2800" dirty="0">
                <a:latin typeface="Times New Roman Tj" panose="02020603050405020304" pitchFamily="18" charset="-52"/>
              </a:rPr>
              <a:t>-рақамикунонї, истифодаи зеҳни сунъї ва</a:t>
            </a:r>
            <a:r>
              <a:rPr lang="az-Cyrl-AZ" sz="2800" dirty="0">
                <a:latin typeface="Times New Roman Tj" panose="02020603050405020304" pitchFamily="18" charset="-52"/>
              </a:rPr>
              <a:t> масъалањои гендерї</a:t>
            </a:r>
            <a:r>
              <a:rPr lang="tg-Cyrl-TJ" sz="2800" dirty="0">
                <a:latin typeface="Times New Roman Tj" panose="02020603050405020304" pitchFamily="18" charset="-52"/>
              </a:rPr>
              <a:t> дар соҳаи кишоварзӣ татбиќ карда мешаванд;</a:t>
            </a:r>
            <a:endParaRPr lang="ru-RU" sz="2800" dirty="0">
              <a:latin typeface="Times New Roman Tj" panose="02020603050405020304" pitchFamily="18" charset="-52"/>
            </a:endParaRPr>
          </a:p>
          <a:p>
            <a:pPr algn="just"/>
            <a:r>
              <a:rPr lang="tg-Cyrl-TJ" sz="2800" dirty="0">
                <a:latin typeface="Times New Roman Tj" panose="02020603050405020304" pitchFamily="18" charset="-52"/>
              </a:rPr>
              <a:t>-5000 гектар заминњои нав бо љорї намудани технологияи муосири обёрї ба гардиши кишоварзї ворид карда мешавад;</a:t>
            </a:r>
            <a:endParaRPr lang="ru-RU" sz="2800" dirty="0">
              <a:latin typeface="Times New Roman Tj" panose="02020603050405020304" pitchFamily="18" charset="-52"/>
            </a:endParaRPr>
          </a:p>
          <a:p>
            <a:pPr algn="just"/>
            <a:r>
              <a:rPr lang="tg-Cyrl-TJ" sz="2800" dirty="0">
                <a:latin typeface="Times New Roman Tj" panose="02020603050405020304" pitchFamily="18" charset="-52"/>
              </a:rPr>
              <a:t>-обёрии ќатрагї дар 30 фоизи хољагињои кишоварзї истифода </a:t>
            </a:r>
            <a:r>
              <a:rPr lang="tg-Cyrl-TJ" sz="2800" dirty="0" smtClean="0">
                <a:latin typeface="Times New Roman Tj" panose="02020603050405020304" pitchFamily="18" charset="-52"/>
              </a:rPr>
              <a:t>мешавад</a:t>
            </a:r>
            <a:r>
              <a:rPr lang="ru-RU" sz="2800" dirty="0" smtClean="0">
                <a:solidFill>
                  <a:srgbClr val="002060"/>
                </a:solidFill>
                <a:latin typeface="Times New Roman Tj" pitchFamily="18" charset="-52"/>
              </a:rPr>
              <a:t>.</a:t>
            </a:r>
            <a:endParaRPr lang="ru-RU" sz="2800" dirty="0">
              <a:solidFill>
                <a:srgbClr val="002060"/>
              </a:solidFill>
              <a:latin typeface="Times New Roman Tj" pitchFamily="18" charset="-52"/>
            </a:endParaRPr>
          </a:p>
        </p:txBody>
      </p:sp>
      <p:pic>
        <p:nvPicPr>
          <p:cNvPr id="4" name="Picture 4" descr="G:\555\Новая папка\e8d8060dfa4f237371de63e4d4f9a01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217" y="0"/>
            <a:ext cx="2725783" cy="35010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555\Новая папка\20130717-se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217" y="3501008"/>
            <a:ext cx="2725783"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G:\555\Новая папка\i (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947" y="5334934"/>
            <a:ext cx="1988270" cy="14064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6" y="5608521"/>
            <a:ext cx="3550919" cy="113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42330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idx="1"/>
          </p:nvPr>
        </p:nvSpPr>
        <p:spPr>
          <a:xfrm>
            <a:off x="777241" y="931817"/>
            <a:ext cx="8229600" cy="5029200"/>
          </a:xfrm>
        </p:spPr>
        <p:txBody>
          <a:bodyPr>
            <a:normAutofit/>
          </a:bodyPr>
          <a:lstStyle/>
          <a:p>
            <a:pPr algn="just"/>
            <a:r>
              <a:rPr lang="ru-RU" dirty="0" err="1">
                <a:latin typeface="Times New Roman Tj" pitchFamily="18" charset="-52"/>
              </a:rPr>
              <a:t>рушди</a:t>
            </a:r>
            <a:r>
              <a:rPr lang="ru-RU" dirty="0">
                <a:latin typeface="Times New Roman Tj" pitchFamily="18" charset="-52"/>
              </a:rPr>
              <a:t> </a:t>
            </a:r>
            <a:r>
              <a:rPr lang="ru-RU" dirty="0" err="1">
                <a:latin typeface="Times New Roman Tj" pitchFamily="18" charset="-52"/>
              </a:rPr>
              <a:t>соњибкории</a:t>
            </a:r>
            <a:r>
              <a:rPr lang="ru-RU" dirty="0">
                <a:latin typeface="Times New Roman Tj" pitchFamily="18" charset="-52"/>
              </a:rPr>
              <a:t> </a:t>
            </a:r>
            <a:r>
              <a:rPr lang="ru-RU" dirty="0" err="1">
                <a:latin typeface="Times New Roman Tj" pitchFamily="18" charset="-52"/>
              </a:rPr>
              <a:t>истењсолї</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саноат</a:t>
            </a:r>
            <a:r>
              <a:rPr lang="ru-RU" dirty="0">
                <a:latin typeface="Times New Roman Tj" pitchFamily="18" charset="-52"/>
              </a:rPr>
              <a:t> </a:t>
            </a:r>
            <a:r>
              <a:rPr lang="ru-RU" dirty="0" err="1">
                <a:latin typeface="Times New Roman Tj" pitchFamily="18" charset="-52"/>
              </a:rPr>
              <a:t>оид</a:t>
            </a:r>
            <a:r>
              <a:rPr lang="ru-RU" dirty="0">
                <a:latin typeface="Times New Roman Tj" pitchFamily="18" charset="-52"/>
              </a:rPr>
              <a:t> ба </a:t>
            </a:r>
            <a:r>
              <a:rPr lang="ru-RU" dirty="0" err="1">
                <a:latin typeface="Times New Roman Tj" pitchFamily="18" charset="-52"/>
              </a:rPr>
              <a:t>коркарди</a:t>
            </a:r>
            <a:r>
              <a:rPr lang="ru-RU" dirty="0">
                <a:latin typeface="Times New Roman Tj" pitchFamily="18" charset="-52"/>
              </a:rPr>
              <a:t> </a:t>
            </a:r>
            <a:r>
              <a:rPr lang="ru-RU" dirty="0" err="1">
                <a:latin typeface="Times New Roman Tj" pitchFamily="18" charset="-52"/>
              </a:rPr>
              <a:t>ашёи</a:t>
            </a:r>
            <a:r>
              <a:rPr lang="ru-RU" dirty="0">
                <a:latin typeface="Times New Roman Tj" pitchFamily="18" charset="-52"/>
              </a:rPr>
              <a:t> </a:t>
            </a:r>
            <a:r>
              <a:rPr lang="ru-RU" dirty="0" err="1">
                <a:latin typeface="Times New Roman Tj" pitchFamily="18" charset="-52"/>
              </a:rPr>
              <a:t>хоми</a:t>
            </a:r>
            <a:r>
              <a:rPr lang="ru-RU" dirty="0">
                <a:latin typeface="Times New Roman Tj" pitchFamily="18" charset="-52"/>
              </a:rPr>
              <a:t> </a:t>
            </a:r>
            <a:r>
              <a:rPr lang="ru-RU" dirty="0" err="1">
                <a:latin typeface="Times New Roman Tj" pitchFamily="18" charset="-52"/>
              </a:rPr>
              <a:t>ватанї</a:t>
            </a:r>
            <a:r>
              <a:rPr lang="ru-RU" dirty="0">
                <a:latin typeface="Times New Roman Tj" pitchFamily="18" charset="-52"/>
              </a:rPr>
              <a:t>, </a:t>
            </a:r>
            <a:r>
              <a:rPr lang="ru-RU" dirty="0" err="1">
                <a:latin typeface="Times New Roman Tj" pitchFamily="18" charset="-52"/>
              </a:rPr>
              <a:t>татбиќи</a:t>
            </a:r>
            <a:r>
              <a:rPr lang="ru-RU" dirty="0">
                <a:latin typeface="Times New Roman Tj" pitchFamily="18" charset="-52"/>
              </a:rPr>
              <a:t> </a:t>
            </a:r>
            <a:r>
              <a:rPr lang="ru-RU" dirty="0" err="1">
                <a:latin typeface="Times New Roman Tj" pitchFamily="18" charset="-52"/>
              </a:rPr>
              <a:t>лоињањои</a:t>
            </a:r>
            <a:r>
              <a:rPr lang="ru-RU" dirty="0">
                <a:latin typeface="Times New Roman Tj" pitchFamily="18" charset="-52"/>
              </a:rPr>
              <a:t> </a:t>
            </a:r>
            <a:r>
              <a:rPr lang="ru-RU" dirty="0" err="1">
                <a:latin typeface="Times New Roman Tj" pitchFamily="18" charset="-52"/>
              </a:rPr>
              <a:t>сармоягузорї</a:t>
            </a:r>
            <a:r>
              <a:rPr lang="ru-RU" dirty="0">
                <a:latin typeface="Times New Roman Tj" pitchFamily="18" charset="-52"/>
              </a:rPr>
              <a:t> </a:t>
            </a:r>
            <a:r>
              <a:rPr lang="ru-RU" dirty="0" err="1">
                <a:latin typeface="Times New Roman Tj" pitchFamily="18" charset="-52"/>
              </a:rPr>
              <a:t>бо</a:t>
            </a:r>
            <a:r>
              <a:rPr lang="ru-RU" dirty="0">
                <a:latin typeface="Times New Roman Tj" pitchFamily="18" charset="-52"/>
              </a:rPr>
              <a:t> </a:t>
            </a:r>
            <a:r>
              <a:rPr lang="ru-RU" dirty="0" err="1">
                <a:latin typeface="Times New Roman Tj" pitchFamily="18" charset="-52"/>
              </a:rPr>
              <a:t>љорї</a:t>
            </a:r>
            <a:r>
              <a:rPr lang="ru-RU" dirty="0">
                <a:latin typeface="Times New Roman Tj" pitchFamily="18" charset="-52"/>
              </a:rPr>
              <a:t> </a:t>
            </a:r>
            <a:r>
              <a:rPr lang="ru-RU" dirty="0" err="1">
                <a:latin typeface="Times New Roman Tj" pitchFamily="18" charset="-52"/>
              </a:rPr>
              <a:t>намудани</a:t>
            </a:r>
            <a:r>
              <a:rPr lang="ru-RU" dirty="0">
                <a:latin typeface="Times New Roman Tj" pitchFamily="18" charset="-52"/>
              </a:rPr>
              <a:t> </a:t>
            </a:r>
            <a:r>
              <a:rPr lang="ru-RU" dirty="0" err="1">
                <a:latin typeface="Times New Roman Tj" pitchFamily="18" charset="-52"/>
              </a:rPr>
              <a:t>технологияњои</a:t>
            </a:r>
            <a:r>
              <a:rPr lang="ru-RU" dirty="0">
                <a:latin typeface="Times New Roman Tj" pitchFamily="18" charset="-52"/>
              </a:rPr>
              <a:t> </a:t>
            </a:r>
            <a:r>
              <a:rPr lang="ru-RU" dirty="0" err="1">
                <a:latin typeface="Times New Roman Tj" pitchFamily="18" charset="-52"/>
              </a:rPr>
              <a:t>пешќадам</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баланд </a:t>
            </a:r>
            <a:r>
              <a:rPr lang="ru-RU" dirty="0" err="1">
                <a:latin typeface="Times New Roman Tj" pitchFamily="18" charset="-52"/>
              </a:rPr>
              <a:t>бардошани</a:t>
            </a:r>
            <a:r>
              <a:rPr lang="ru-RU" dirty="0">
                <a:latin typeface="Times New Roman Tj" pitchFamily="18" charset="-52"/>
              </a:rPr>
              <a:t> </a:t>
            </a:r>
            <a:r>
              <a:rPr lang="ru-RU" dirty="0" err="1">
                <a:latin typeface="Times New Roman Tj" pitchFamily="18" charset="-52"/>
              </a:rPr>
              <a:t>иќтидори</a:t>
            </a:r>
            <a:r>
              <a:rPr lang="ru-RU" dirty="0">
                <a:latin typeface="Times New Roman Tj" pitchFamily="18" charset="-52"/>
              </a:rPr>
              <a:t> </a:t>
            </a:r>
            <a:r>
              <a:rPr lang="ru-RU" dirty="0" err="1">
                <a:latin typeface="Times New Roman Tj" pitchFamily="18" charset="-52"/>
              </a:rPr>
              <a:t>содиротии</a:t>
            </a:r>
            <a:r>
              <a:rPr lang="ru-RU" dirty="0">
                <a:latin typeface="Times New Roman Tj" pitchFamily="18" charset="-52"/>
              </a:rPr>
              <a:t> </a:t>
            </a:r>
            <a:r>
              <a:rPr lang="ru-RU" dirty="0" err="1">
                <a:latin typeface="Times New Roman Tj" pitchFamily="18" charset="-52"/>
              </a:rPr>
              <a:t>кишвар</a:t>
            </a:r>
            <a:r>
              <a:rPr lang="ru-RU" dirty="0">
                <a:latin typeface="Times New Roman Tj" pitchFamily="18" charset="-52"/>
              </a:rPr>
              <a:t>; </a:t>
            </a:r>
          </a:p>
          <a:p>
            <a:pPr algn="just"/>
            <a:r>
              <a:rPr lang="ru-RU" dirty="0" err="1" smtClean="0">
                <a:latin typeface="Times New Roman Tj" pitchFamily="18" charset="-52"/>
              </a:rPr>
              <a:t>кам</a:t>
            </a:r>
            <a:r>
              <a:rPr lang="ru-RU" dirty="0" smtClean="0">
                <a:latin typeface="Times New Roman Tj" pitchFamily="18" charset="-52"/>
              </a:rPr>
              <a:t> </a:t>
            </a:r>
            <a:r>
              <a:rPr lang="ru-RU" dirty="0" err="1">
                <a:latin typeface="Times New Roman Tj" pitchFamily="18" charset="-52"/>
              </a:rPr>
              <a:t>кардани</a:t>
            </a:r>
            <a:r>
              <a:rPr lang="ru-RU" dirty="0">
                <a:latin typeface="Times New Roman Tj" pitchFamily="18" charset="-52"/>
              </a:rPr>
              <a:t> </a:t>
            </a:r>
            <a:r>
              <a:rPr lang="ru-RU" dirty="0" err="1">
                <a:latin typeface="Times New Roman Tj" pitchFamily="18" charset="-52"/>
              </a:rPr>
              <a:t>монеањои</a:t>
            </a:r>
            <a:r>
              <a:rPr lang="ru-RU" dirty="0">
                <a:latin typeface="Times New Roman Tj" pitchFamily="18" charset="-52"/>
              </a:rPr>
              <a:t> </a:t>
            </a:r>
            <a:r>
              <a:rPr lang="ru-RU" dirty="0" err="1">
                <a:latin typeface="Times New Roman Tj" pitchFamily="18" charset="-52"/>
              </a:rPr>
              <a:t>маъмурї</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ташаккули</a:t>
            </a:r>
            <a:r>
              <a:rPr lang="ru-RU" dirty="0">
                <a:latin typeface="Times New Roman Tj" pitchFamily="18" charset="-52"/>
              </a:rPr>
              <a:t> </a:t>
            </a:r>
            <a:r>
              <a:rPr lang="ru-RU" dirty="0" err="1">
                <a:latin typeface="Times New Roman Tj" pitchFamily="18" charset="-52"/>
              </a:rPr>
              <a:t>инфрасохтори</a:t>
            </a:r>
            <a:r>
              <a:rPr lang="ru-RU" dirty="0">
                <a:latin typeface="Times New Roman Tj" pitchFamily="18" charset="-52"/>
              </a:rPr>
              <a:t> </a:t>
            </a:r>
            <a:r>
              <a:rPr lang="ru-RU" dirty="0" err="1">
                <a:latin typeface="Times New Roman Tj" pitchFamily="18" charset="-52"/>
              </a:rPr>
              <a:t>рушд</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дастгирии</a:t>
            </a:r>
            <a:r>
              <a:rPr lang="ru-RU" dirty="0">
                <a:latin typeface="Times New Roman Tj" pitchFamily="18" charset="-52"/>
              </a:rPr>
              <a:t> </a:t>
            </a:r>
            <a:r>
              <a:rPr lang="ru-RU" dirty="0" err="1">
                <a:latin typeface="Times New Roman Tj" pitchFamily="18" charset="-52"/>
              </a:rPr>
              <a:t>соњибкории</a:t>
            </a:r>
            <a:r>
              <a:rPr lang="ru-RU" dirty="0">
                <a:latin typeface="Times New Roman Tj" pitchFamily="18" charset="-52"/>
              </a:rPr>
              <a:t> </a:t>
            </a:r>
            <a:r>
              <a:rPr lang="ru-RU" dirty="0" err="1">
                <a:latin typeface="Times New Roman Tj" pitchFamily="18" charset="-52"/>
              </a:rPr>
              <a:t>хурд</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миёна</a:t>
            </a:r>
            <a:r>
              <a:rPr lang="ru-RU" dirty="0">
                <a:latin typeface="Times New Roman Tj" pitchFamily="18" charset="-52"/>
              </a:rPr>
              <a:t> дар </a:t>
            </a:r>
            <a:r>
              <a:rPr lang="ru-RU" dirty="0" err="1">
                <a:latin typeface="Times New Roman Tj" pitchFamily="18" charset="-52"/>
              </a:rPr>
              <a:t>сатњи</a:t>
            </a:r>
            <a:r>
              <a:rPr lang="ru-RU" dirty="0">
                <a:latin typeface="Times New Roman Tj" pitchFamily="18" charset="-52"/>
              </a:rPr>
              <a:t> </a:t>
            </a:r>
            <a:r>
              <a:rPr lang="ru-RU" dirty="0" err="1">
                <a:latin typeface="Times New Roman Tj" pitchFamily="18" charset="-52"/>
              </a:rPr>
              <a:t>љумњуриявї</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мањаллї</a:t>
            </a:r>
            <a:r>
              <a:rPr lang="ru-RU" dirty="0">
                <a:latin typeface="Times New Roman Tj" pitchFamily="18" charset="-52"/>
              </a:rPr>
              <a:t>; </a:t>
            </a:r>
          </a:p>
          <a:p>
            <a:pPr algn="just"/>
            <a:r>
              <a:rPr lang="ru-RU" dirty="0" err="1" smtClean="0">
                <a:latin typeface="Times New Roman Tj" pitchFamily="18" charset="-52"/>
              </a:rPr>
              <a:t>ташаккулдињии</a:t>
            </a:r>
            <a:r>
              <a:rPr lang="ru-RU" dirty="0" smtClean="0">
                <a:latin typeface="Times New Roman Tj" pitchFamily="18" charset="-52"/>
              </a:rPr>
              <a:t> </a:t>
            </a:r>
            <a:r>
              <a:rPr lang="ru-RU" dirty="0" err="1">
                <a:latin typeface="Times New Roman Tj" pitchFamily="18" charset="-52"/>
              </a:rPr>
              <a:t>низоми</a:t>
            </a:r>
            <a:r>
              <a:rPr lang="ru-RU" dirty="0">
                <a:latin typeface="Times New Roman Tj" pitchFamily="18" charset="-52"/>
              </a:rPr>
              <a:t> </a:t>
            </a:r>
            <a:r>
              <a:rPr lang="ru-RU" dirty="0" err="1">
                <a:latin typeface="Times New Roman Tj" pitchFamily="18" charset="-52"/>
              </a:rPr>
              <a:t>иттилоотии</a:t>
            </a:r>
            <a:r>
              <a:rPr lang="ru-RU" dirty="0">
                <a:latin typeface="Times New Roman Tj" pitchFamily="18" charset="-52"/>
              </a:rPr>
              <a:t> </a:t>
            </a:r>
            <a:r>
              <a:rPr lang="ru-RU" dirty="0" err="1">
                <a:latin typeface="Times New Roman Tj" pitchFamily="18" charset="-52"/>
              </a:rPr>
              <a:t>соњибкорї</a:t>
            </a:r>
            <a:r>
              <a:rPr lang="ru-RU" dirty="0">
                <a:latin typeface="Times New Roman Tj" pitchFamily="18" charset="-52"/>
              </a:rPr>
              <a:t> дар </a:t>
            </a:r>
            <a:r>
              <a:rPr lang="ru-RU" dirty="0" err="1">
                <a:latin typeface="Times New Roman Tj" pitchFamily="18" charset="-52"/>
              </a:rPr>
              <a:t>саноат</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мусоидат</a:t>
            </a:r>
            <a:r>
              <a:rPr lang="ru-RU" dirty="0">
                <a:latin typeface="Times New Roman Tj" pitchFamily="18" charset="-52"/>
              </a:rPr>
              <a:t> ба </a:t>
            </a:r>
            <a:r>
              <a:rPr lang="ru-RU" dirty="0" err="1">
                <a:latin typeface="Times New Roman Tj" pitchFamily="18" charset="-52"/>
              </a:rPr>
              <a:t>ташкил</a:t>
            </a:r>
            <a:r>
              <a:rPr lang="ru-RU" dirty="0">
                <a:latin typeface="Times New Roman Tj" pitchFamily="18" charset="-52"/>
              </a:rPr>
              <a:t> </a:t>
            </a:r>
            <a:r>
              <a:rPr lang="ru-RU" dirty="0" err="1">
                <a:latin typeface="Times New Roman Tj" pitchFamily="18" charset="-52"/>
              </a:rPr>
              <a:t>намудани</a:t>
            </a:r>
            <a:r>
              <a:rPr lang="ru-RU" dirty="0">
                <a:latin typeface="Times New Roman Tj" pitchFamily="18" charset="-52"/>
              </a:rPr>
              <a:t> бизнес-</a:t>
            </a:r>
            <a:r>
              <a:rPr lang="ru-RU" dirty="0" err="1">
                <a:latin typeface="Times New Roman Tj" pitchFamily="18" charset="-52"/>
              </a:rPr>
              <a:t>инкубаторњо</a:t>
            </a:r>
            <a:r>
              <a:rPr lang="ru-RU" dirty="0">
                <a:latin typeface="Times New Roman Tj" pitchFamily="18" charset="-52"/>
              </a:rPr>
              <a:t> </a:t>
            </a:r>
            <a:r>
              <a:rPr lang="ru-RU" dirty="0" err="1">
                <a:latin typeface="Times New Roman Tj" pitchFamily="18" charset="-52"/>
              </a:rPr>
              <a:t>бо</a:t>
            </a:r>
            <a:r>
              <a:rPr lang="ru-RU" dirty="0">
                <a:latin typeface="Times New Roman Tj" pitchFamily="18" charset="-52"/>
              </a:rPr>
              <a:t> </a:t>
            </a:r>
            <a:r>
              <a:rPr lang="ru-RU" dirty="0" err="1">
                <a:latin typeface="Times New Roman Tj" pitchFamily="18" charset="-52"/>
              </a:rPr>
              <a:t>назардошти</a:t>
            </a:r>
            <a:r>
              <a:rPr lang="ru-RU" dirty="0">
                <a:latin typeface="Times New Roman Tj" pitchFamily="18" charset="-52"/>
              </a:rPr>
              <a:t> </a:t>
            </a:r>
            <a:r>
              <a:rPr lang="ru-RU" dirty="0" err="1">
                <a:latin typeface="Times New Roman Tj" pitchFamily="18" charset="-52"/>
              </a:rPr>
              <a:t>талаботи</a:t>
            </a:r>
            <a:r>
              <a:rPr lang="ru-RU" dirty="0">
                <a:latin typeface="Times New Roman Tj" pitchFamily="18" charset="-52"/>
              </a:rPr>
              <a:t> </a:t>
            </a:r>
            <a:r>
              <a:rPr lang="ru-RU" dirty="0" err="1">
                <a:latin typeface="Times New Roman Tj" pitchFamily="18" charset="-52"/>
              </a:rPr>
              <a:t>мардон</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занон</a:t>
            </a:r>
            <a:r>
              <a:rPr lang="ru-RU" dirty="0">
                <a:latin typeface="Times New Roman Tj" pitchFamily="18" charset="-52"/>
              </a:rPr>
              <a:t>, </a:t>
            </a:r>
            <a:r>
              <a:rPr lang="ru-RU" dirty="0" err="1">
                <a:latin typeface="Times New Roman Tj" pitchFamily="18" charset="-52"/>
              </a:rPr>
              <a:t>соњибкорони</a:t>
            </a:r>
            <a:r>
              <a:rPr lang="ru-RU" dirty="0">
                <a:latin typeface="Times New Roman Tj" pitchFamily="18" charset="-52"/>
              </a:rPr>
              <a:t> </a:t>
            </a:r>
            <a:r>
              <a:rPr lang="ru-RU" dirty="0" err="1">
                <a:latin typeface="Times New Roman Tj" pitchFamily="18" charset="-52"/>
              </a:rPr>
              <a:t>дењот</a:t>
            </a:r>
            <a:r>
              <a:rPr lang="ru-RU" dirty="0" smtClean="0">
                <a:latin typeface="Times New Roman Tj" pitchFamily="18" charset="-52"/>
              </a:rPr>
              <a:t>;</a:t>
            </a:r>
          </a:p>
          <a:p>
            <a:pPr algn="just"/>
            <a:r>
              <a:rPr lang="ru-RU" dirty="0" err="1">
                <a:latin typeface="Times New Roman Tj" pitchFamily="18" charset="-52"/>
              </a:rPr>
              <a:t>истифодаи</a:t>
            </a:r>
            <a:r>
              <a:rPr lang="ru-RU" dirty="0">
                <a:latin typeface="Times New Roman Tj" pitchFamily="18" charset="-52"/>
              </a:rPr>
              <a:t> </a:t>
            </a:r>
            <a:r>
              <a:rPr lang="ru-RU" dirty="0" err="1">
                <a:latin typeface="Times New Roman Tj" pitchFamily="18" charset="-52"/>
              </a:rPr>
              <a:t>механизмњои</a:t>
            </a:r>
            <a:r>
              <a:rPr lang="ru-RU" dirty="0">
                <a:latin typeface="Times New Roman Tj" pitchFamily="18" charset="-52"/>
              </a:rPr>
              <a:t> </a:t>
            </a:r>
            <a:r>
              <a:rPr lang="ru-RU" dirty="0" err="1">
                <a:latin typeface="Times New Roman Tj" pitchFamily="18" charset="-52"/>
              </a:rPr>
              <a:t>њамкорињои</a:t>
            </a:r>
            <a:r>
              <a:rPr lang="ru-RU" dirty="0">
                <a:latin typeface="Times New Roman Tj" pitchFamily="18" charset="-52"/>
              </a:rPr>
              <a:t> </a:t>
            </a:r>
            <a:r>
              <a:rPr lang="ru-RU" dirty="0" err="1">
                <a:latin typeface="Times New Roman Tj" pitchFamily="18" charset="-52"/>
              </a:rPr>
              <a:t>давлат</a:t>
            </a:r>
            <a:r>
              <a:rPr lang="ru-RU" dirty="0">
                <a:latin typeface="Times New Roman Tj" pitchFamily="18" charset="-52"/>
              </a:rPr>
              <a:t> </a:t>
            </a:r>
            <a:r>
              <a:rPr lang="ru-RU" dirty="0" err="1">
                <a:latin typeface="Times New Roman Tj" pitchFamily="18" charset="-52"/>
              </a:rPr>
              <a:t>бо</a:t>
            </a:r>
            <a:r>
              <a:rPr lang="ru-RU" dirty="0">
                <a:latin typeface="Times New Roman Tj" pitchFamily="18" charset="-52"/>
              </a:rPr>
              <a:t> </a:t>
            </a:r>
            <a:r>
              <a:rPr lang="ru-RU" dirty="0" err="1">
                <a:latin typeface="Times New Roman Tj" pitchFamily="18" charset="-52"/>
              </a:rPr>
              <a:t>бахши</a:t>
            </a:r>
            <a:r>
              <a:rPr lang="ru-RU" dirty="0">
                <a:latin typeface="Times New Roman Tj" pitchFamily="18" charset="-52"/>
              </a:rPr>
              <a:t> </a:t>
            </a:r>
            <a:r>
              <a:rPr lang="ru-RU" dirty="0" err="1" smtClean="0">
                <a:latin typeface="Times New Roman Tj" pitchFamily="18" charset="-52"/>
              </a:rPr>
              <a:t>хусусї</a:t>
            </a:r>
            <a:r>
              <a:rPr lang="ru-RU" dirty="0" smtClean="0">
                <a:latin typeface="Times New Roman Tj" pitchFamily="18" charset="-52"/>
              </a:rPr>
              <a:t>;</a:t>
            </a:r>
          </a:p>
          <a:p>
            <a:pPr algn="just"/>
            <a:r>
              <a:rPr lang="ru-RU" dirty="0" err="1">
                <a:latin typeface="Times New Roman Tj" pitchFamily="18" charset="-52"/>
              </a:rPr>
              <a:t>тањкими</a:t>
            </a:r>
            <a:r>
              <a:rPr lang="ru-RU" dirty="0">
                <a:latin typeface="Times New Roman Tj" pitchFamily="18" charset="-52"/>
              </a:rPr>
              <a:t> </a:t>
            </a:r>
            <a:r>
              <a:rPr lang="ru-RU" dirty="0" err="1">
                <a:latin typeface="Times New Roman Tj" pitchFamily="18" charset="-52"/>
              </a:rPr>
              <a:t>механизмњои</a:t>
            </a:r>
            <a:r>
              <a:rPr lang="ru-RU" dirty="0">
                <a:latin typeface="Times New Roman Tj" pitchFamily="18" charset="-52"/>
              </a:rPr>
              <a:t> </a:t>
            </a:r>
            <a:r>
              <a:rPr lang="ru-RU" dirty="0" err="1">
                <a:latin typeface="Times New Roman Tj" pitchFamily="18" charset="-52"/>
              </a:rPr>
              <a:t>њамкорї</a:t>
            </a:r>
            <a:r>
              <a:rPr lang="ru-RU" dirty="0">
                <a:latin typeface="Times New Roman Tj" pitchFamily="18" charset="-52"/>
              </a:rPr>
              <a:t> </a:t>
            </a:r>
            <a:r>
              <a:rPr lang="ru-RU" dirty="0" err="1">
                <a:latin typeface="Times New Roman Tj" pitchFamily="18" charset="-52"/>
              </a:rPr>
              <a:t>байни</a:t>
            </a:r>
            <a:r>
              <a:rPr lang="ru-RU" dirty="0">
                <a:latin typeface="Times New Roman Tj" pitchFamily="18" charset="-52"/>
              </a:rPr>
              <a:t> </a:t>
            </a:r>
            <a:r>
              <a:rPr lang="ru-RU" dirty="0" err="1">
                <a:latin typeface="Times New Roman Tj" pitchFamily="18" charset="-52"/>
              </a:rPr>
              <a:t>Њукумати</a:t>
            </a:r>
            <a:r>
              <a:rPr lang="ru-RU" dirty="0">
                <a:latin typeface="Times New Roman Tj" pitchFamily="18" charset="-52"/>
              </a:rPr>
              <a:t> </a:t>
            </a:r>
            <a:r>
              <a:rPr lang="ru-RU" dirty="0" err="1">
                <a:latin typeface="Times New Roman Tj" pitchFamily="18" charset="-52"/>
              </a:rPr>
              <a:t>Љумњурии</a:t>
            </a:r>
            <a:r>
              <a:rPr lang="ru-RU" dirty="0">
                <a:latin typeface="Times New Roman Tj" pitchFamily="18" charset="-52"/>
              </a:rPr>
              <a:t> </a:t>
            </a:r>
            <a:r>
              <a:rPr lang="ru-RU" dirty="0" err="1">
                <a:latin typeface="Times New Roman Tj" pitchFamily="18" charset="-52"/>
              </a:rPr>
              <a:t>Тољикистон</a:t>
            </a:r>
            <a:r>
              <a:rPr lang="ru-RU" dirty="0">
                <a:latin typeface="Times New Roman Tj" pitchFamily="18" charset="-52"/>
              </a:rPr>
              <a:t> </a:t>
            </a:r>
            <a:r>
              <a:rPr lang="ru-RU" dirty="0" err="1">
                <a:latin typeface="Times New Roman Tj" pitchFamily="18" charset="-52"/>
              </a:rPr>
              <a:t>ва</a:t>
            </a:r>
            <a:r>
              <a:rPr lang="ru-RU" dirty="0">
                <a:latin typeface="Times New Roman Tj" pitchFamily="18" charset="-52"/>
              </a:rPr>
              <a:t> </a:t>
            </a:r>
            <a:r>
              <a:rPr lang="ru-RU" dirty="0" err="1">
                <a:latin typeface="Times New Roman Tj" pitchFamily="18" charset="-52"/>
              </a:rPr>
              <a:t>шарикони</a:t>
            </a:r>
            <a:r>
              <a:rPr lang="ru-RU" dirty="0">
                <a:latin typeface="Times New Roman Tj" pitchFamily="18" charset="-52"/>
              </a:rPr>
              <a:t> </a:t>
            </a:r>
            <a:r>
              <a:rPr lang="ru-RU" dirty="0" err="1">
                <a:latin typeface="Times New Roman Tj" pitchFamily="18" charset="-52"/>
              </a:rPr>
              <a:t>рушд</a:t>
            </a:r>
            <a:endParaRPr lang="ru-RU" dirty="0">
              <a:latin typeface="Times New Roman Tj" pitchFamily="18" charset="-52"/>
            </a:endParaRPr>
          </a:p>
        </p:txBody>
      </p:sp>
      <p:sp>
        <p:nvSpPr>
          <p:cNvPr id="86018" name="Rectangle 2"/>
          <p:cNvSpPr>
            <a:spLocks noGrp="1" noChangeArrowheads="1"/>
          </p:cNvSpPr>
          <p:nvPr>
            <p:ph type="title"/>
          </p:nvPr>
        </p:nvSpPr>
        <p:spPr>
          <a:xfrm>
            <a:off x="622663" y="343988"/>
            <a:ext cx="8229600" cy="587829"/>
          </a:xfrm>
        </p:spPr>
        <p:txBody>
          <a:bodyPr rtlCol="0">
            <a:normAutofit/>
          </a:bodyPr>
          <a:lstStyle/>
          <a:p>
            <a:pPr algn="ctr">
              <a:defRPr/>
            </a:pPr>
            <a:r>
              <a:rPr lang="ru-RU" sz="2800" dirty="0" err="1" smtClean="0">
                <a:solidFill>
                  <a:srgbClr val="FF0000"/>
                </a:solidFill>
                <a:latin typeface="Times New Roman Tj" pitchFamily="18" charset="-52"/>
              </a:rPr>
              <a:t>Афзалиятњо</a:t>
            </a:r>
            <a:r>
              <a:rPr lang="ru-RU" sz="2800" dirty="0" smtClean="0">
                <a:solidFill>
                  <a:srgbClr val="FF0000"/>
                </a:solidFill>
                <a:latin typeface="Times New Roman Tj" pitchFamily="18" charset="-52"/>
              </a:rPr>
              <a:t> </a:t>
            </a:r>
            <a:endParaRPr lang="ru-RU" sz="2800" b="1" dirty="0">
              <a:solidFill>
                <a:srgbClr val="FF0000"/>
              </a:solidFill>
              <a:effectLst>
                <a:outerShdw blurRad="38100" dist="38100" dir="2700000" algn="tl">
                  <a:srgbClr val="C0C0C0"/>
                </a:outerShdw>
              </a:effectLst>
              <a:latin typeface="Times New Roman Tj" pitchFamily="18" charset="-52"/>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533" y="5331642"/>
            <a:ext cx="3052308"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8" y="5331642"/>
            <a:ext cx="3550919"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G:\555\Новая папка\20130717-sel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7418" y="0"/>
            <a:ext cx="3104582" cy="32403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555\Новая папка\e8d8060dfa4f237371de63e4d4f9a011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7418" y="3340346"/>
            <a:ext cx="3104582" cy="35010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G:\555\Новая папка\i (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3328" y="5331642"/>
            <a:ext cx="1988270" cy="150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790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noChangeArrowheads="1"/>
          </p:cNvSpPr>
          <p:nvPr>
            <p:ph type="title"/>
          </p:nvPr>
        </p:nvSpPr>
        <p:spPr>
          <a:xfrm>
            <a:off x="2424114" y="188914"/>
            <a:ext cx="7704137" cy="1316037"/>
          </a:xfrm>
        </p:spPr>
        <p:txBody>
          <a:bodyPr/>
          <a:lstStyle/>
          <a:p>
            <a:pPr eaLnBrk="1" hangingPunct="1"/>
            <a:r>
              <a:rPr lang="ru-RU" altLang="zh-CN" sz="2800" b="1" dirty="0" err="1">
                <a:solidFill>
                  <a:schemeClr val="tx1"/>
                </a:solidFill>
                <a:latin typeface="Palatino Linotype" panose="02040502050505030304" pitchFamily="18" charset="0"/>
              </a:rPr>
              <a:t>Сиёсати</a:t>
            </a:r>
            <a:r>
              <a:rPr lang="ru-RU" altLang="zh-CN" sz="2800" b="1" dirty="0">
                <a:solidFill>
                  <a:schemeClr val="tx1"/>
                </a:solidFill>
                <a:latin typeface="Palatino Linotype" panose="02040502050505030304" pitchFamily="18" charset="0"/>
              </a:rPr>
              <a:t> </a:t>
            </a:r>
            <a:r>
              <a:rPr lang="ru-RU" altLang="zh-CN" sz="2800" b="1" dirty="0" err="1">
                <a:solidFill>
                  <a:schemeClr val="tx1"/>
                </a:solidFill>
                <a:latin typeface="Palatino Linotype" panose="02040502050505030304" pitchFamily="18" charset="0"/>
              </a:rPr>
              <a:t>иқтисодӣ</a:t>
            </a:r>
            <a:r>
              <a:rPr lang="ru-RU" altLang="zh-CN" sz="2800" b="1" dirty="0">
                <a:solidFill>
                  <a:schemeClr val="tx1"/>
                </a:solidFill>
                <a:latin typeface="Palatino Linotype" panose="02040502050505030304" pitchFamily="18" charset="0"/>
              </a:rPr>
              <a:t> </a:t>
            </a:r>
            <a:r>
              <a:rPr lang="ru-RU" altLang="zh-CN" sz="2800" b="1" dirty="0" err="1">
                <a:solidFill>
                  <a:schemeClr val="tx1"/>
                </a:solidFill>
                <a:latin typeface="Palatino Linotype" panose="02040502050505030304" pitchFamily="18" charset="0"/>
              </a:rPr>
              <a:t>ва</a:t>
            </a:r>
            <a:r>
              <a:rPr lang="ru-RU" altLang="zh-CN" sz="2800" b="1" dirty="0">
                <a:solidFill>
                  <a:schemeClr val="tx1"/>
                </a:solidFill>
                <a:latin typeface="Palatino Linotype" panose="02040502050505030304" pitchFamily="18" charset="0"/>
              </a:rPr>
              <a:t> </a:t>
            </a:r>
            <a:r>
              <a:rPr lang="ru-RU" altLang="zh-CN" sz="2800" b="1" dirty="0" err="1">
                <a:solidFill>
                  <a:schemeClr val="tx1"/>
                </a:solidFill>
                <a:latin typeface="Palatino Linotype" panose="02040502050505030304" pitchFamily="18" charset="0"/>
              </a:rPr>
              <a:t>индекси</a:t>
            </a:r>
            <a:r>
              <a:rPr lang="ru-RU" altLang="zh-CN" sz="2800" b="1" dirty="0">
                <a:solidFill>
                  <a:schemeClr val="tx1"/>
                </a:solidFill>
                <a:latin typeface="Palatino Linotype" panose="02040502050505030304" pitchFamily="18" charset="0"/>
              </a:rPr>
              <a:t> </a:t>
            </a:r>
            <a:r>
              <a:rPr lang="ru-RU" altLang="zh-CN" sz="2800" b="1" dirty="0" err="1">
                <a:solidFill>
                  <a:schemeClr val="tx1"/>
                </a:solidFill>
                <a:latin typeface="Palatino Linotype" panose="02040502050505030304" pitchFamily="18" charset="0"/>
              </a:rPr>
              <a:t>хушбахти</a:t>
            </a:r>
            <a:endParaRPr lang="ru-RU" altLang="zh-CN" sz="2800" b="1" i="1" dirty="0">
              <a:solidFill>
                <a:schemeClr val="tx1"/>
              </a:solidFill>
              <a:latin typeface="Palatino Linotype" panose="02040502050505030304" pitchFamily="18" charset="0"/>
            </a:endParaRPr>
          </a:p>
        </p:txBody>
      </p:sp>
      <p:sp>
        <p:nvSpPr>
          <p:cNvPr id="47106" name="Номер слайда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5A4CA24E-2768-4BF2-BBE3-7279D7C76429}" type="slidenum">
              <a:rPr lang="ru-RU" altLang="zh-CN" smtClean="0"/>
              <a:pPr/>
              <a:t>6</a:t>
            </a:fld>
            <a:endParaRPr lang="ru-RU" altLang="zh-CN"/>
          </a:p>
        </p:txBody>
      </p:sp>
      <p:sp>
        <p:nvSpPr>
          <p:cNvPr id="7" name="Прямоугольник 6"/>
          <p:cNvSpPr>
            <a:spLocks noChangeArrowheads="1"/>
          </p:cNvSpPr>
          <p:nvPr/>
        </p:nvSpPr>
        <p:spPr bwMode="auto">
          <a:xfrm>
            <a:off x="386862" y="1771650"/>
            <a:ext cx="115443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zh-CN" sz="2400" dirty="0" err="1">
                <a:latin typeface="Times New Roman Tj" panose="02020603050405020304" pitchFamily="18" charset="-52"/>
              </a:rPr>
              <a:t>Индекси</a:t>
            </a:r>
            <a:r>
              <a:rPr lang="ru-RU" altLang="zh-CN" sz="2400" dirty="0">
                <a:latin typeface="Times New Roman Tj" panose="02020603050405020304" pitchFamily="18" charset="-52"/>
              </a:rPr>
              <a:t> </a:t>
            </a:r>
            <a:r>
              <a:rPr lang="ru-RU" altLang="zh-CN" sz="2400" dirty="0" err="1">
                <a:latin typeface="Times New Roman Tj" panose="02020603050405020304" pitchFamily="18" charset="-52"/>
              </a:rPr>
              <a:t>хушбахтӣ</a:t>
            </a:r>
            <a:endParaRPr lang="ru-RU" altLang="zh-CN" sz="2400" dirty="0">
              <a:latin typeface="Times New Roman Tj" panose="02020603050405020304" pitchFamily="18" charset="-52"/>
            </a:endParaRPr>
          </a:p>
          <a:p>
            <a:pPr algn="ctr">
              <a:lnSpc>
                <a:spcPct val="115000"/>
              </a:lnSpc>
            </a:pPr>
            <a:r>
              <a:rPr lang="ru-RU" altLang="zh-CN" sz="2400" dirty="0">
                <a:latin typeface="Times New Roman Tj" panose="02020603050405020304" pitchFamily="18" charset="-52"/>
              </a:rPr>
              <a:t>2011 СММ</a:t>
            </a:r>
          </a:p>
          <a:p>
            <a:pPr>
              <a:lnSpc>
                <a:spcPct val="115000"/>
              </a:lnSpc>
            </a:pPr>
            <a:r>
              <a:rPr lang="ru-RU" altLang="zh-CN" sz="2400" b="1" dirty="0">
                <a:latin typeface="Times New Roman Tj" panose="02020603050405020304" pitchFamily="18" charset="-52"/>
              </a:rPr>
              <a:t>6 </a:t>
            </a:r>
            <a:r>
              <a:rPr lang="ru-RU" altLang="zh-CN" sz="2400" b="1" dirty="0" err="1">
                <a:latin typeface="Times New Roman Tj" panose="02020603050405020304" pitchFamily="18" charset="-52"/>
              </a:rPr>
              <a:t>нишондињанда</a:t>
            </a:r>
            <a:r>
              <a:rPr lang="ru-RU" altLang="zh-CN" sz="2400" b="1" dirty="0">
                <a:latin typeface="Times New Roman Tj" panose="02020603050405020304" pitchFamily="18" charset="-52"/>
              </a:rPr>
              <a:t>:</a:t>
            </a:r>
          </a:p>
          <a:p>
            <a:pPr>
              <a:lnSpc>
                <a:spcPct val="115000"/>
              </a:lnSpc>
            </a:pPr>
            <a:r>
              <a:rPr lang="ru-RU" altLang="zh-CN" sz="2400" dirty="0">
                <a:latin typeface="Times New Roman Tj" panose="02020603050405020304" pitchFamily="18" charset="-52"/>
              </a:rPr>
              <a:t>ММД ба сари </a:t>
            </a:r>
            <a:r>
              <a:rPr lang="ru-RU" altLang="zh-CN" sz="2400" dirty="0" err="1">
                <a:latin typeface="Times New Roman Tj" panose="02020603050405020304" pitchFamily="18" charset="-52"/>
              </a:rPr>
              <a:t>ањолї</a:t>
            </a:r>
            <a:endParaRPr lang="ru-RU" altLang="zh-CN" sz="2400" dirty="0">
              <a:latin typeface="Times New Roman Tj" panose="02020603050405020304" pitchFamily="18" charset="-52"/>
            </a:endParaRPr>
          </a:p>
          <a:p>
            <a:pPr>
              <a:lnSpc>
                <a:spcPct val="115000"/>
              </a:lnSpc>
            </a:pPr>
            <a:r>
              <a:rPr lang="ru-RU" altLang="zh-CN" sz="2400" dirty="0" err="1">
                <a:latin typeface="Times New Roman Tj" panose="02020603050405020304" pitchFamily="18" charset="-52"/>
              </a:rPr>
              <a:t>Дарозумрї</a:t>
            </a:r>
            <a:endParaRPr lang="ru-RU" altLang="zh-CN" sz="2400" dirty="0">
              <a:latin typeface="Times New Roman Tj" panose="02020603050405020304" pitchFamily="18" charset="-52"/>
            </a:endParaRPr>
          </a:p>
          <a:p>
            <a:pPr>
              <a:lnSpc>
                <a:spcPct val="115000"/>
              </a:lnSpc>
            </a:pPr>
            <a:r>
              <a:rPr lang="ru-RU" altLang="zh-CN" sz="2400" dirty="0" err="1">
                <a:latin typeface="Times New Roman Tj" panose="02020603050405020304" pitchFamily="18" charset="-52"/>
              </a:rPr>
              <a:t>Таъминоти</a:t>
            </a:r>
            <a:r>
              <a:rPr lang="ru-RU" altLang="zh-CN" sz="2400" dirty="0">
                <a:latin typeface="Times New Roman Tj" panose="02020603050405020304" pitchFamily="18" charset="-52"/>
              </a:rPr>
              <a:t> </a:t>
            </a:r>
            <a:r>
              <a:rPr lang="ru-RU" altLang="zh-CN" sz="2400" dirty="0" err="1">
                <a:latin typeface="Times New Roman Tj" panose="02020603050405020304" pitchFamily="18" charset="-52"/>
              </a:rPr>
              <a:t>иљтимої</a:t>
            </a:r>
            <a:endParaRPr lang="ru-RU" altLang="zh-CN" sz="2400" dirty="0">
              <a:latin typeface="Times New Roman Tj" panose="02020603050405020304" pitchFamily="18" charset="-52"/>
            </a:endParaRPr>
          </a:p>
          <a:p>
            <a:pPr>
              <a:lnSpc>
                <a:spcPct val="115000"/>
              </a:lnSpc>
            </a:pPr>
            <a:r>
              <a:rPr lang="ru-RU" altLang="zh-CN" sz="2400" dirty="0" err="1">
                <a:latin typeface="Times New Roman Tj" panose="02020603050405020304" pitchFamily="18" charset="-52"/>
              </a:rPr>
              <a:t>Озодии</a:t>
            </a:r>
            <a:r>
              <a:rPr lang="ru-RU" altLang="zh-CN" sz="2400" dirty="0">
                <a:latin typeface="Times New Roman Tj" panose="02020603050405020304" pitchFamily="18" charset="-52"/>
              </a:rPr>
              <a:t> </a:t>
            </a:r>
            <a:r>
              <a:rPr lang="ru-RU" altLang="zh-CN" sz="2400" dirty="0" err="1">
                <a:latin typeface="Times New Roman Tj" panose="02020603050405020304" pitchFamily="18" charset="-52"/>
              </a:rPr>
              <a:t>интихоб</a:t>
            </a:r>
            <a:r>
              <a:rPr lang="ru-RU" altLang="zh-CN" sz="2400" dirty="0">
                <a:latin typeface="Times New Roman Tj" panose="02020603050405020304" pitchFamily="18" charset="-52"/>
              </a:rPr>
              <a:t> дар </a:t>
            </a:r>
            <a:r>
              <a:rPr lang="ru-RU" altLang="zh-CN" sz="2400" dirty="0" err="1">
                <a:latin typeface="Times New Roman Tj" panose="02020603050405020304" pitchFamily="18" charset="-52"/>
              </a:rPr>
              <a:t>зиндагї</a:t>
            </a:r>
            <a:endParaRPr lang="ru-RU" altLang="zh-CN" sz="2400" dirty="0">
              <a:latin typeface="Times New Roman Tj" panose="02020603050405020304" pitchFamily="18" charset="-52"/>
            </a:endParaRPr>
          </a:p>
          <a:p>
            <a:pPr>
              <a:lnSpc>
                <a:spcPct val="115000"/>
              </a:lnSpc>
            </a:pPr>
            <a:r>
              <a:rPr lang="ru-RU" altLang="zh-CN" sz="2400" dirty="0" err="1">
                <a:latin typeface="Times New Roman Tj" panose="02020603050405020304" pitchFamily="18" charset="-52"/>
              </a:rPr>
              <a:t>Эњсонкорї</a:t>
            </a:r>
            <a:endParaRPr lang="ru-RU" altLang="zh-CN" sz="2400" dirty="0">
              <a:latin typeface="Times New Roman Tj" panose="02020603050405020304" pitchFamily="18" charset="-52"/>
            </a:endParaRPr>
          </a:p>
          <a:p>
            <a:pPr>
              <a:lnSpc>
                <a:spcPct val="115000"/>
              </a:lnSpc>
            </a:pPr>
            <a:r>
              <a:rPr lang="ru-RU" altLang="zh-CN" sz="2400" dirty="0" err="1">
                <a:latin typeface="Times New Roman Tj" panose="02020603050405020304" pitchFamily="18" charset="-52"/>
              </a:rPr>
              <a:t>Дарки</a:t>
            </a:r>
            <a:r>
              <a:rPr lang="ru-RU" altLang="zh-CN" sz="2400" dirty="0">
                <a:latin typeface="Times New Roman Tj" panose="02020603050405020304" pitchFamily="18" charset="-52"/>
              </a:rPr>
              <a:t> </a:t>
            </a:r>
            <a:r>
              <a:rPr lang="ru-RU" altLang="zh-CN" sz="2400" dirty="0" err="1">
                <a:latin typeface="Times New Roman Tj" panose="02020603050405020304" pitchFamily="18" charset="-52"/>
              </a:rPr>
              <a:t>коррупсия</a:t>
            </a:r>
            <a:endParaRPr lang="ru-RU" altLang="zh-CN" sz="2400" dirty="0">
              <a:latin typeface="Times New Roman Tj" panose="02020603050405020304" pitchFamily="18" charset="-52"/>
            </a:endParaRPr>
          </a:p>
          <a:p>
            <a:pPr>
              <a:lnSpc>
                <a:spcPct val="115000"/>
              </a:lnSpc>
            </a:pPr>
            <a:endParaRPr lang="ru-RU" altLang="zh-CN" sz="2400" dirty="0">
              <a:latin typeface="Times New Roman Tj" panose="02020603050405020304" pitchFamily="18" charset="-52"/>
            </a:endParaRPr>
          </a:p>
        </p:txBody>
      </p:sp>
    </p:spTree>
    <p:extLst>
      <p:ext uri="{BB962C8B-B14F-4D97-AF65-F5344CB8AC3E}">
        <p14:creationId xmlns:p14="http://schemas.microsoft.com/office/powerpoint/2010/main" val="19556145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 стрелкой 4"/>
          <p:cNvCxnSpPr/>
          <p:nvPr/>
        </p:nvCxnSpPr>
        <p:spPr>
          <a:xfrm>
            <a:off x="5820355" y="1993585"/>
            <a:ext cx="0" cy="23939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grpSp>
        <p:nvGrpSpPr>
          <p:cNvPr id="6" name="Группа 5"/>
          <p:cNvGrpSpPr/>
          <p:nvPr/>
        </p:nvGrpSpPr>
        <p:grpSpPr>
          <a:xfrm>
            <a:off x="32344" y="560475"/>
            <a:ext cx="11955001" cy="6081772"/>
            <a:chOff x="0" y="0"/>
            <a:chExt cx="9197857" cy="5063293"/>
          </a:xfrm>
        </p:grpSpPr>
        <p:sp>
          <p:nvSpPr>
            <p:cNvPr id="7" name="Прямоугольник 6"/>
            <p:cNvSpPr/>
            <p:nvPr/>
          </p:nvSpPr>
          <p:spPr>
            <a:xfrm>
              <a:off x="2679406" y="3848986"/>
              <a:ext cx="3550402" cy="104140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914128"/>
              <a:endParaRPr lang="ru-RU" sz="2400">
                <a:solidFill>
                  <a:prstClr val="black"/>
                </a:solidFill>
                <a:effectLst>
                  <a:outerShdw blurRad="38100" dist="38100" dir="2700000" algn="tl">
                    <a:srgbClr val="000000">
                      <a:alpha val="43137"/>
                    </a:srgbClr>
                  </a:outerShdw>
                </a:effectLst>
              </a:endParaRPr>
            </a:p>
          </p:txBody>
        </p:sp>
        <p:sp>
          <p:nvSpPr>
            <p:cNvPr id="8" name="Прямоугольник 7"/>
            <p:cNvSpPr/>
            <p:nvPr/>
          </p:nvSpPr>
          <p:spPr>
            <a:xfrm>
              <a:off x="2679406" y="0"/>
              <a:ext cx="3550402" cy="114808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914128"/>
              <a:endParaRPr lang="ru-RU" sz="2400">
                <a:solidFill>
                  <a:prstClr val="black"/>
                </a:solidFill>
                <a:effectLst>
                  <a:outerShdw blurRad="38100" dist="38100" dir="2700000" algn="tl">
                    <a:srgbClr val="000000">
                      <a:alpha val="43137"/>
                    </a:srgbClr>
                  </a:outerShdw>
                </a:effectLst>
              </a:endParaRPr>
            </a:p>
          </p:txBody>
        </p:sp>
        <p:sp>
          <p:nvSpPr>
            <p:cNvPr id="9" name="Прямоугольник 8"/>
            <p:cNvSpPr/>
            <p:nvPr/>
          </p:nvSpPr>
          <p:spPr>
            <a:xfrm>
              <a:off x="0" y="31897"/>
              <a:ext cx="2593340" cy="28702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endParaRPr lang="ru-RU" sz="1467" dirty="0">
                <a:solidFill>
                  <a:prstClr val="black"/>
                </a:solidFill>
                <a:effectLst>
                  <a:outerShdw blurRad="38100" dist="38100" dir="2700000" algn="tl">
                    <a:srgbClr val="000000">
                      <a:alpha val="43137"/>
                    </a:srgbClr>
                  </a:outerShdw>
                </a:effectLst>
                <a:latin typeface="Times New Roman Tj"/>
                <a:ea typeface="Calibri"/>
                <a:cs typeface="Times New Roman"/>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Calibri"/>
                  <a:cs typeface="Times New Roman"/>
                </a:rPr>
                <a:t>НУЌТАЊОИ АСОСИИ РУШД</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0" name="Прямоугольник 9"/>
            <p:cNvSpPr/>
            <p:nvPr/>
          </p:nvSpPr>
          <p:spPr>
            <a:xfrm>
              <a:off x="148856" y="356868"/>
              <a:ext cx="2444750" cy="56719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endPar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endParaRPr>
            </a:p>
            <a:p>
              <a:pPr algn="ctr" defTabSz="914128">
                <a:lnSpc>
                  <a:spcPct val="115000"/>
                </a:lnSpc>
                <a:spcAft>
                  <a:spcPts val="1000"/>
                </a:spcAft>
              </a:pP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Татбиќи</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технологияњои</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муосир</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дар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сохтмон</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хољагии</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манзилию</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коммуналї</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алоќа</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ва</a:t>
              </a: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ѓ.</a:t>
              </a:r>
              <a:endParaRPr lang="ru-RU" sz="2400"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Times New Roman"/>
                </a:rPr>
                <a:t> </a:t>
              </a:r>
              <a:endParaRPr lang="ru-RU" sz="1467"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endParaRPr>
            </a:p>
          </p:txBody>
        </p:sp>
        <p:sp>
          <p:nvSpPr>
            <p:cNvPr id="11" name="Прямоугольник 10"/>
            <p:cNvSpPr/>
            <p:nvPr/>
          </p:nvSpPr>
          <p:spPr>
            <a:xfrm>
              <a:off x="148856" y="1047306"/>
              <a:ext cx="2444115" cy="653622"/>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63484" algn="ctr" defTabSz="914128">
                <a:lnSpc>
                  <a:spcPct val="115000"/>
                </a:lnSpc>
                <a:spcAft>
                  <a:spcPts val="1000"/>
                </a:spcAft>
              </a:pPr>
              <a:endPar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endParaRPr>
            </a:p>
            <a:p>
              <a:pPr marR="63484" algn="ctr" defTabSz="914128">
                <a:lnSpc>
                  <a:spcPct val="115000"/>
                </a:lnSpc>
                <a:spcAft>
                  <a:spcPts val="1000"/>
                </a:spcAft>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Татби</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қ</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механизми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шарикии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давлат</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ва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бахши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хусус</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2" name="Прямоугольник 11"/>
            <p:cNvSpPr/>
            <p:nvPr/>
          </p:nvSpPr>
          <p:spPr>
            <a:xfrm>
              <a:off x="235290" y="1811698"/>
              <a:ext cx="2444115" cy="40403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Та</a:t>
              </a:r>
              <a:r>
                <a:rPr lang="ru-RU" sz="1467">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ияи</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ро</a:t>
              </a:r>
              <a:r>
                <a:rPr lang="ru-RU" sz="1467">
                  <a:solidFill>
                    <a:prstClr val="black"/>
                  </a:solidFill>
                  <a:effectLst>
                    <a:outerShdw blurRad="38100" dist="38100" dir="2700000" algn="tl">
                      <a:srgbClr val="000000">
                        <a:alpha val="43137"/>
                      </a:srgbClr>
                    </a:outerShdw>
                  </a:effectLst>
                  <a:latin typeface="Times New Roman"/>
                  <a:ea typeface="Times New Roman"/>
                  <a:cs typeface="Arial"/>
                </a:rPr>
                <a:t>ҳҳ</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алтернативии</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шу</a:t>
              </a:r>
              <a:r>
                <a:rPr lang="ru-RU" sz="1467">
                  <a:solidFill>
                    <a:prstClr val="black"/>
                  </a:solidFill>
                  <a:effectLst>
                    <a:outerShdw blurRad="38100" dist="38100" dir="2700000" algn="tl">
                      <a:srgbClr val="000000">
                        <a:alpha val="43137"/>
                      </a:srgbClr>
                    </a:outerShdw>
                  </a:effectLst>
                  <a:latin typeface="Times New Roman"/>
                  <a:ea typeface="Times New Roman"/>
                  <a:cs typeface="Arial"/>
                </a:rPr>
                <a:t>ғ</a:t>
              </a: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Tj"/>
                </a:rPr>
                <a:t>л</a:t>
              </a:r>
              <a:endParaRPr lang="ru-RU" sz="1467">
                <a:solidFill>
                  <a:prstClr val="black"/>
                </a:solidFill>
                <a:effectLst>
                  <a:outerShdw blurRad="38100" dist="38100" dir="2700000" algn="tl">
                    <a:srgbClr val="000000">
                      <a:alpha val="43137"/>
                    </a:srgbClr>
                  </a:outerShdw>
                </a:effectLst>
                <a:ea typeface="Times New Roman"/>
                <a:cs typeface="Arial"/>
              </a:endParaRPr>
            </a:p>
          </p:txBody>
        </p:sp>
        <p:sp>
          <p:nvSpPr>
            <p:cNvPr id="13" name="Прямоугольник 12"/>
            <p:cNvSpPr/>
            <p:nvPr/>
          </p:nvSpPr>
          <p:spPr>
            <a:xfrm>
              <a:off x="148856" y="2360427"/>
              <a:ext cx="2444115" cy="42418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Рушди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туризми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мањалли</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4" name="Прямоугольник 13"/>
            <p:cNvSpPr/>
            <p:nvPr/>
          </p:nvSpPr>
          <p:spPr>
            <a:xfrm>
              <a:off x="148848" y="2913171"/>
              <a:ext cx="2444750" cy="46780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38098" algn="ctr" defTabSz="914128">
                <a:lnSpc>
                  <a:spcPct val="115000"/>
                </a:lnSpc>
              </a:pPr>
              <a:endPar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endParaRPr>
            </a:p>
            <a:p>
              <a:pPr marR="38098" algn="ctr" defTabSz="914128">
                <a:lnSpc>
                  <a:spcPct val="115000"/>
                </a:lnSpc>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Рушди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де</a:t>
              </a:r>
              <a:r>
                <a:rPr lang="az-Cyrl-AZ"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њ</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оту</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агроша</a:t>
              </a:r>
              <a:r>
                <a:rPr lang="az-Cyrl-AZ"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њ</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р</a:t>
              </a:r>
              <a:r>
                <a:rPr lang="az-Cyrl-AZ"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њ</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a:p>
              <a:pPr marR="38098" algn="ctr" defTabSz="914128">
                <a:lnSpc>
                  <a:spcPct val="115000"/>
                </a:lnSpc>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муосир</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5" name="Прямоугольник 14"/>
            <p:cNvSpPr/>
            <p:nvPr/>
          </p:nvSpPr>
          <p:spPr>
            <a:xfrm>
              <a:off x="6475228" y="0"/>
              <a:ext cx="2721610" cy="54008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endPar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endParaRPr>
            </a:p>
            <a:p>
              <a:pPr algn="ctr" defTabSz="914128">
                <a:lnSpc>
                  <a:spcPct val="115000"/>
                </a:lnSpc>
                <a:spcAft>
                  <a:spcPts val="1000"/>
                </a:spcAft>
              </a:pP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БАРТАРАФ КАРДАНИ ТАМОЮЛ</a:t>
              </a:r>
              <a:r>
                <a:rPr lang="ru-RU" sz="1467" b="1" dirty="0">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Tj"/>
                </a:rPr>
                <a:t>МАНФ</a:t>
              </a:r>
              <a:r>
                <a:rPr lang="ru-RU" sz="1467" b="1" dirty="0">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b="1"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6" name="Прямоугольник 15"/>
            <p:cNvSpPr/>
            <p:nvPr/>
          </p:nvSpPr>
          <p:spPr>
            <a:xfrm>
              <a:off x="6475228" y="637953"/>
              <a:ext cx="2647854" cy="81870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190450" algn="ctr" defTabSz="914128">
                <a:lnSpc>
                  <a:spcPct val="115000"/>
                </a:lnSpc>
              </a:pPr>
              <a:endParaRPr lang="tg-Cyrl-TJ" sz="1467" dirty="0">
                <a:solidFill>
                  <a:prstClr val="black"/>
                </a:solidFill>
                <a:effectLst>
                  <a:outerShdw blurRad="38100" dist="38100" dir="2700000" algn="tl">
                    <a:srgbClr val="000000">
                      <a:alpha val="43137"/>
                    </a:srgbClr>
                  </a:outerShdw>
                </a:effectLst>
                <a:latin typeface="Times New Roman"/>
                <a:ea typeface="Times New Roman"/>
                <a:cs typeface="Arial"/>
              </a:endParaRPr>
            </a:p>
            <a:p>
              <a:pPr marR="190450" algn="ctr" defTabSz="914128">
                <a:lnSpc>
                  <a:spcPct val="115000"/>
                </a:lnSpc>
              </a:pPr>
              <a:r>
                <a:rPr lang="tg-Cyrl-TJ" sz="1467" dirty="0">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ор</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намудани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механизми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масъулияти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и</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тимоии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корхона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бо</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ма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қ</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сади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рушди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инфрасохтори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тимоии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де</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т</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7" name="Прямоугольник 16"/>
            <p:cNvSpPr/>
            <p:nvPr/>
          </p:nvSpPr>
          <p:spPr>
            <a:xfrm>
              <a:off x="6475228" y="1616148"/>
              <a:ext cx="2572385" cy="48895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228536" algn="ctr" defTabSz="914128">
                <a:lnSpc>
                  <a:spcPct val="111000"/>
                </a:lnSpc>
                <a:spcAft>
                  <a:spcPts val="1000"/>
                </a:spcAft>
              </a:pPr>
              <a:endPar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endParaRPr>
            </a:p>
            <a:p>
              <a:pPr marR="228536" algn="ctr" defTabSz="914128">
                <a:lnSpc>
                  <a:spcPct val="111000"/>
                </a:lnSpc>
                <a:spcAft>
                  <a:spcPts val="1000"/>
                </a:spcAft>
              </a:pP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П</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ешгирии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хуру</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авонон</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Tj"/>
                </a:rPr>
                <a:t>аз</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Tj"/>
                </a:rPr>
                <a:t>минта</a:t>
              </a:r>
              <a:r>
                <a:rPr lang="tg-Cyrl-TJ" sz="1467" dirty="0">
                  <a:solidFill>
                    <a:prstClr val="black"/>
                  </a:solidFill>
                  <a:effectLst>
                    <a:outerShdw blurRad="38100" dist="38100" dir="2700000" algn="tl">
                      <a:srgbClr val="000000">
                        <a:alpha val="43137"/>
                      </a:srgbClr>
                    </a:outerShdw>
                  </a:effectLst>
                  <a:latin typeface="Times New Roman"/>
                  <a:ea typeface="Times New Roman"/>
                  <a:cs typeface="Arial"/>
                </a:rPr>
                <a:t>қа</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8" name="Прямоугольник 17"/>
            <p:cNvSpPr/>
            <p:nvPr/>
          </p:nvSpPr>
          <p:spPr>
            <a:xfrm>
              <a:off x="6474864" y="2264618"/>
              <a:ext cx="2572385" cy="92625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228536" algn="ctr" defTabSz="914128">
                <a:lnSpc>
                  <a:spcPct val="115000"/>
                </a:lnSpc>
              </a:pP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Д</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астгирии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қ</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садноки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исте</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солкунандагони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самарабахш</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ва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авасмандгардонии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шарикии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давлат</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ва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бахши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хусус</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19" name="Прямоугольник 18"/>
            <p:cNvSpPr/>
            <p:nvPr/>
          </p:nvSpPr>
          <p:spPr>
            <a:xfrm>
              <a:off x="6475228" y="3253562"/>
              <a:ext cx="2572385" cy="691588"/>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253928" algn="ctr" defTabSz="914128">
                <a:lnSpc>
                  <a:spcPct val="115000"/>
                </a:lnSpc>
              </a:pPr>
              <a:endPar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endParaRPr>
            </a:p>
            <a:p>
              <a:pPr marR="253928" algn="ctr" defTabSz="914128">
                <a:lnSpc>
                  <a:spcPct val="115000"/>
                </a:lnSpc>
              </a:pP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Р</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афъи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сохтор</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бесамари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қ</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тисод</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мутта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идсозии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институт</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и</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тимо</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20" name="Прямоугольник 19"/>
            <p:cNvSpPr/>
            <p:nvPr/>
          </p:nvSpPr>
          <p:spPr>
            <a:xfrm>
              <a:off x="148808" y="3514724"/>
              <a:ext cx="2444750" cy="657225"/>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76177" algn="ctr" defTabSz="914128">
                <a:lnSpc>
                  <a:spcPct val="115000"/>
                </a:lnSpc>
              </a:pP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Иваз кардани нуќтањои </a:t>
              </a:r>
              <a:endParaRPr lang="ru-RU" sz="1467">
                <a:solidFill>
                  <a:prstClr val="black"/>
                </a:solidFill>
                <a:effectLst>
                  <a:outerShdw blurRad="38100" dist="38100" dir="2700000" algn="tl">
                    <a:srgbClr val="000000">
                      <a:alpha val="43137"/>
                    </a:srgbClr>
                  </a:outerShdw>
                </a:effectLst>
                <a:ea typeface="Times New Roman"/>
                <a:cs typeface="Arial"/>
              </a:endParaRPr>
            </a:p>
            <a:p>
              <a:pPr marR="76177" algn="ctr" defTabSz="914128">
                <a:lnSpc>
                  <a:spcPct val="115000"/>
                </a:lnSpc>
              </a:pPr>
              <a:r>
                <a:rPr lang="ru-RU" sz="1467">
                  <a:solidFill>
                    <a:prstClr val="black"/>
                  </a:solidFill>
                  <a:effectLst>
                    <a:outerShdw blurRad="38100" dist="38100" dir="2700000" algn="tl">
                      <a:srgbClr val="000000">
                        <a:alpha val="43137"/>
                      </a:srgbClr>
                    </a:outerShdw>
                  </a:effectLst>
                  <a:latin typeface="Times New Roman Tj"/>
                  <a:ea typeface="Times New Roman"/>
                  <a:cs typeface="Times New Roman"/>
                </a:rPr>
                <a:t>фелдшерї-акушерї бо кабинетњои т</a:t>
              </a:r>
              <a:r>
                <a:rPr lang="tg-Cyrl-TJ" sz="1467">
                  <a:solidFill>
                    <a:prstClr val="black"/>
                  </a:solidFill>
                  <a:effectLst>
                    <a:outerShdw blurRad="38100" dist="38100" dir="2700000" algn="tl">
                      <a:srgbClr val="000000">
                        <a:alpha val="43137"/>
                      </a:srgbClr>
                    </a:outerShdw>
                  </a:effectLst>
                  <a:latin typeface="Times New Roman Tj"/>
                  <a:ea typeface="Times New Roman"/>
                  <a:cs typeface="Times New Roman"/>
                </a:rPr>
                <a:t>абибони оилав</a:t>
              </a:r>
              <a:r>
                <a:rPr lang="tg-Cyrl-TJ" sz="1467">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a:solidFill>
                  <a:prstClr val="black"/>
                </a:solidFill>
                <a:effectLst>
                  <a:outerShdw blurRad="38100" dist="38100" dir="2700000" algn="tl">
                    <a:srgbClr val="000000">
                      <a:alpha val="43137"/>
                    </a:srgbClr>
                  </a:outerShdw>
                </a:effectLst>
                <a:ea typeface="Times New Roman"/>
                <a:cs typeface="Arial"/>
              </a:endParaRPr>
            </a:p>
          </p:txBody>
        </p:sp>
        <p:sp>
          <p:nvSpPr>
            <p:cNvPr id="21" name="Прямоугольник 20"/>
            <p:cNvSpPr/>
            <p:nvPr/>
          </p:nvSpPr>
          <p:spPr>
            <a:xfrm>
              <a:off x="148213" y="4343382"/>
              <a:ext cx="2444750" cy="719911"/>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76177" algn="ctr" defTabSz="914128">
                <a:lnSpc>
                  <a:spcPct val="115000"/>
                </a:lnSpc>
                <a:spcAft>
                  <a:spcPts val="1000"/>
                </a:spcAft>
              </a:pPr>
              <a:endParaRPr lang="tg-Cyrl-TJ" sz="1467" dirty="0">
                <a:solidFill>
                  <a:prstClr val="black"/>
                </a:solidFill>
                <a:effectLst>
                  <a:outerShdw blurRad="38100" dist="38100" dir="2700000" algn="tl">
                    <a:srgbClr val="000000">
                      <a:alpha val="43137"/>
                    </a:srgbClr>
                  </a:outerShdw>
                </a:effectLst>
                <a:latin typeface="Times New Roman"/>
                <a:ea typeface="Times New Roman"/>
                <a:cs typeface="Arial"/>
              </a:endParaRPr>
            </a:p>
            <a:p>
              <a:pPr marR="76177" algn="ctr" defTabSz="914128">
                <a:lnSpc>
                  <a:spcPct val="115000"/>
                </a:lnSpc>
                <a:spcAft>
                  <a:spcPts val="1000"/>
                </a:spcAft>
              </a:pPr>
              <a:r>
                <a:rPr lang="tg-Cyrl-TJ" sz="1467" dirty="0">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амгироии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муассиса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фаро</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ғ</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ат</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бо</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муассиса</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савдо</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ва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хизматрасон</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spcAft>
                  <a:spcPts val="1000"/>
                </a:spcAft>
              </a:pP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cxnSp>
          <p:nvCxnSpPr>
            <p:cNvPr id="22" name="Прямая соединительная линия 21"/>
            <p:cNvCxnSpPr/>
            <p:nvPr/>
          </p:nvCxnSpPr>
          <p:spPr>
            <a:xfrm>
              <a:off x="0" y="318976"/>
              <a:ext cx="0" cy="4253083"/>
            </a:xfrm>
            <a:prstGeom prst="line">
              <a:avLst/>
            </a:prstGeom>
            <a:ln/>
          </p:spPr>
          <p:style>
            <a:lnRef idx="2">
              <a:schemeClr val="dk1"/>
            </a:lnRef>
            <a:fillRef idx="1">
              <a:schemeClr val="lt1"/>
            </a:fillRef>
            <a:effectRef idx="0">
              <a:schemeClr val="dk1"/>
            </a:effectRef>
            <a:fontRef idx="minor">
              <a:schemeClr val="dk1"/>
            </a:fontRef>
          </p:style>
        </p:cxnSp>
        <p:cxnSp>
          <p:nvCxnSpPr>
            <p:cNvPr id="23" name="Прямая со стрелкой 22"/>
            <p:cNvCxnSpPr/>
            <p:nvPr/>
          </p:nvCxnSpPr>
          <p:spPr>
            <a:xfrm>
              <a:off x="0" y="1456660"/>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4" name="Прямая со стрелкой 23"/>
            <p:cNvCxnSpPr/>
            <p:nvPr/>
          </p:nvCxnSpPr>
          <p:spPr>
            <a:xfrm>
              <a:off x="0" y="733646"/>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5" name="Прямая со стрелкой 24"/>
            <p:cNvCxnSpPr/>
            <p:nvPr/>
          </p:nvCxnSpPr>
          <p:spPr>
            <a:xfrm>
              <a:off x="10633" y="2105246"/>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6" name="Прямая со стрелкой 25"/>
            <p:cNvCxnSpPr/>
            <p:nvPr/>
          </p:nvCxnSpPr>
          <p:spPr>
            <a:xfrm>
              <a:off x="0" y="2604976"/>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7" name="Прямая со стрелкой 26"/>
            <p:cNvCxnSpPr/>
            <p:nvPr/>
          </p:nvCxnSpPr>
          <p:spPr>
            <a:xfrm>
              <a:off x="10633" y="3083441"/>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8" name="Прямая со стрелкой 27"/>
            <p:cNvCxnSpPr/>
            <p:nvPr/>
          </p:nvCxnSpPr>
          <p:spPr>
            <a:xfrm>
              <a:off x="0" y="3721395"/>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Прямая со стрелкой 28"/>
            <p:cNvCxnSpPr/>
            <p:nvPr/>
          </p:nvCxnSpPr>
          <p:spPr>
            <a:xfrm>
              <a:off x="0" y="4561367"/>
              <a:ext cx="148856"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0" name="Прямоугольник 29"/>
            <p:cNvSpPr/>
            <p:nvPr/>
          </p:nvSpPr>
          <p:spPr>
            <a:xfrm>
              <a:off x="6475228" y="4093534"/>
              <a:ext cx="2572385" cy="79629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R="203150" algn="ctr" defTabSz="914128">
                <a:lnSpc>
                  <a:spcPct val="115000"/>
                </a:lnSpc>
              </a:pPr>
              <a:r>
                <a:rPr lang="tg-Cyrl-TJ" sz="1467" dirty="0">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алби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сокинони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де</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от</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Tj"/>
                </a:rPr>
                <a:t>ба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a:p>
              <a:pPr marR="203150" algn="ctr" defTabSz="914128">
                <a:lnSpc>
                  <a:spcPct val="115000"/>
                </a:lnSpc>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шакл</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хурди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хо</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ҷ</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агидор</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cxnSp>
          <p:nvCxnSpPr>
            <p:cNvPr id="31" name="Прямая соединительная линия 30"/>
            <p:cNvCxnSpPr/>
            <p:nvPr/>
          </p:nvCxnSpPr>
          <p:spPr>
            <a:xfrm>
              <a:off x="9197163" y="457200"/>
              <a:ext cx="0" cy="3944679"/>
            </a:xfrm>
            <a:prstGeom prst="line">
              <a:avLst/>
            </a:prstGeom>
            <a:ln/>
          </p:spPr>
          <p:style>
            <a:lnRef idx="2">
              <a:schemeClr val="dk1"/>
            </a:lnRef>
            <a:fillRef idx="1">
              <a:schemeClr val="lt1"/>
            </a:fillRef>
            <a:effectRef idx="0">
              <a:schemeClr val="dk1"/>
            </a:effectRef>
            <a:fontRef idx="minor">
              <a:schemeClr val="dk1"/>
            </a:fontRef>
          </p:style>
        </p:cxnSp>
        <p:cxnSp>
          <p:nvCxnSpPr>
            <p:cNvPr id="32" name="Прямая со стрелкой 31"/>
            <p:cNvCxnSpPr/>
            <p:nvPr/>
          </p:nvCxnSpPr>
          <p:spPr>
            <a:xfrm flipH="1">
              <a:off x="9048307" y="1052623"/>
              <a:ext cx="149550"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Прямая со стрелкой 32"/>
            <p:cNvCxnSpPr/>
            <p:nvPr/>
          </p:nvCxnSpPr>
          <p:spPr>
            <a:xfrm flipH="1">
              <a:off x="9048307" y="3593804"/>
              <a:ext cx="149225"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4" name="Прямая со стрелкой 33"/>
            <p:cNvCxnSpPr/>
            <p:nvPr/>
          </p:nvCxnSpPr>
          <p:spPr>
            <a:xfrm flipH="1">
              <a:off x="9048307" y="2604976"/>
              <a:ext cx="149225"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Прямая со стрелкой 34"/>
            <p:cNvCxnSpPr/>
            <p:nvPr/>
          </p:nvCxnSpPr>
          <p:spPr>
            <a:xfrm flipH="1">
              <a:off x="9048307" y="1818167"/>
              <a:ext cx="149550"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6" name="Прямая со стрелкой 35"/>
            <p:cNvCxnSpPr/>
            <p:nvPr/>
          </p:nvCxnSpPr>
          <p:spPr>
            <a:xfrm flipH="1">
              <a:off x="9048307" y="4401879"/>
              <a:ext cx="149225"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7" name="Прямоугольник 36"/>
            <p:cNvSpPr/>
            <p:nvPr/>
          </p:nvSpPr>
          <p:spPr>
            <a:xfrm>
              <a:off x="2870791" y="63795"/>
              <a:ext cx="1094784" cy="98806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pPr>
              <a:r>
                <a:rPr lang="tg-Cyrl-TJ"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Н</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изоми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маќсадноки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барномаи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рушд</a:t>
              </a:r>
              <a:endParaRPr lang="ru-RU" sz="1467" b="1" dirty="0">
                <a:solidFill>
                  <a:prstClr val="black"/>
                </a:solidFill>
                <a:effectLst>
                  <a:outerShdw blurRad="38100" dist="38100" dir="2700000" algn="tl">
                    <a:srgbClr val="000000">
                      <a:alpha val="43137"/>
                    </a:srgbClr>
                  </a:outerShdw>
                </a:effectLst>
                <a:ea typeface="Times New Roman"/>
                <a:cs typeface="Arial"/>
              </a:endParaRPr>
            </a:p>
          </p:txBody>
        </p:sp>
        <p:sp>
          <p:nvSpPr>
            <p:cNvPr id="38" name="Прямоугольник 37"/>
            <p:cNvSpPr/>
            <p:nvPr/>
          </p:nvSpPr>
          <p:spPr>
            <a:xfrm>
              <a:off x="4029740" y="63795"/>
              <a:ext cx="1062886" cy="98806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pPr>
              <a:r>
                <a:rPr lang="tg-Cyrl-TJ"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Ш</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арикии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давлат</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ва</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бахши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хусус</a:t>
              </a:r>
              <a:r>
                <a:rPr lang="ru-RU" sz="1467" b="1"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b="1" dirty="0">
                <a:solidFill>
                  <a:prstClr val="black"/>
                </a:solidFill>
                <a:effectLst>
                  <a:outerShdw blurRad="38100" dist="38100" dir="2700000" algn="tl">
                    <a:srgbClr val="000000">
                      <a:alpha val="43137"/>
                    </a:srgbClr>
                  </a:outerShdw>
                </a:effectLst>
                <a:ea typeface="Times New Roman"/>
                <a:cs typeface="Arial"/>
              </a:endParaRPr>
            </a:p>
          </p:txBody>
        </p:sp>
        <p:sp>
          <p:nvSpPr>
            <p:cNvPr id="39" name="Прямоугольник 38"/>
            <p:cNvSpPr/>
            <p:nvPr/>
          </p:nvSpPr>
          <p:spPr>
            <a:xfrm>
              <a:off x="5156791" y="63795"/>
              <a:ext cx="988562" cy="98806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pPr>
              <a:r>
                <a:rPr lang="tg-Cyrl-TJ"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Р</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ушди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инноватционии</a:t>
              </a:r>
              <a:r>
                <a:rPr lang="ru-RU" sz="1467" b="1"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b="1"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соња</a:t>
              </a:r>
              <a:endParaRPr lang="ru-RU" sz="1467" b="1" dirty="0">
                <a:solidFill>
                  <a:prstClr val="black"/>
                </a:solidFill>
                <a:effectLst>
                  <a:outerShdw blurRad="38100" dist="38100" dir="2700000" algn="tl">
                    <a:srgbClr val="000000">
                      <a:alpha val="43137"/>
                    </a:srgbClr>
                  </a:outerShdw>
                </a:effectLst>
                <a:ea typeface="Times New Roman"/>
                <a:cs typeface="Arial"/>
              </a:endParaRPr>
            </a:p>
          </p:txBody>
        </p:sp>
        <p:sp>
          <p:nvSpPr>
            <p:cNvPr id="40" name="Прямоугольник 39"/>
            <p:cNvSpPr/>
            <p:nvPr/>
          </p:nvSpPr>
          <p:spPr>
            <a:xfrm>
              <a:off x="2870791" y="3944679"/>
              <a:ext cx="1009517" cy="80772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М</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аќомоти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њокимияти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давлатї</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41" name="Прямоугольник 40"/>
            <p:cNvSpPr/>
            <p:nvPr/>
          </p:nvSpPr>
          <p:spPr>
            <a:xfrm>
              <a:off x="5092996" y="3944679"/>
              <a:ext cx="1052800" cy="80772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pP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Ташкилот</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ҳ</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илм</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ва</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Tj"/>
                </a:rPr>
                <a:t>таълим</a:t>
              </a:r>
              <a:r>
                <a:rPr lang="ru-RU" sz="1467" dirty="0" err="1">
                  <a:solidFill>
                    <a:prstClr val="black"/>
                  </a:solidFill>
                  <a:effectLst>
                    <a:outerShdw blurRad="38100" dist="38100" dir="2700000" algn="tl">
                      <a:srgbClr val="000000">
                        <a:alpha val="43137"/>
                      </a:srgbClr>
                    </a:outerShdw>
                  </a:effectLst>
                  <a:latin typeface="Times New Roman"/>
                  <a:ea typeface="Times New Roman"/>
                  <a:cs typeface="Arial"/>
                </a:rPr>
                <a:t>ӣ</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42" name="Прямоугольник 41"/>
            <p:cNvSpPr/>
            <p:nvPr/>
          </p:nvSpPr>
          <p:spPr>
            <a:xfrm>
              <a:off x="3965945" y="3944679"/>
              <a:ext cx="1062798" cy="807720"/>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spcAft>
                  <a:spcPts val="1000"/>
                </a:spcAft>
              </a:pPr>
              <a:r>
                <a:rPr lang="tg-Cyrl-TJ"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К</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орхонањои</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тиљоратї</a:t>
              </a:r>
              <a:r>
                <a:rPr lang="ru-RU" sz="1467" dirty="0">
                  <a:solidFill>
                    <a:prstClr val="black"/>
                  </a:solidFill>
                  <a:effectLst>
                    <a:outerShdw blurRad="38100" dist="38100" dir="2700000" algn="tl">
                      <a:srgbClr val="000000">
                        <a:alpha val="43137"/>
                      </a:srgbClr>
                    </a:outerShdw>
                  </a:effectLst>
                  <a:latin typeface="Times New Roman Tj"/>
                  <a:ea typeface="Times New Roman"/>
                  <a:cs typeface="Times New Roman"/>
                </a:rPr>
                <a:t> ва </a:t>
              </a:r>
              <a:r>
                <a:rPr lang="ru-RU" sz="1467" dirty="0" err="1">
                  <a:solidFill>
                    <a:prstClr val="black"/>
                  </a:solidFill>
                  <a:effectLst>
                    <a:outerShdw blurRad="38100" dist="38100" dir="2700000" algn="tl">
                      <a:srgbClr val="000000">
                        <a:alpha val="43137"/>
                      </a:srgbClr>
                    </a:outerShdw>
                  </a:effectLst>
                  <a:latin typeface="Times New Roman Tj"/>
                  <a:ea typeface="Times New Roman"/>
                  <a:cs typeface="Times New Roman"/>
                </a:rPr>
                <a:t>соҳибкорон</a:t>
              </a:r>
              <a:endParaRPr lang="ru-RU" sz="1467" dirty="0">
                <a:solidFill>
                  <a:prstClr val="black"/>
                </a:solidFill>
                <a:effectLst>
                  <a:outerShdw blurRad="38100" dist="38100" dir="2700000" algn="tl">
                    <a:srgbClr val="000000">
                      <a:alpha val="43137"/>
                    </a:srgbClr>
                  </a:outerShdw>
                </a:effectLst>
                <a:ea typeface="Times New Roman"/>
                <a:cs typeface="Arial"/>
              </a:endParaRPr>
            </a:p>
          </p:txBody>
        </p:sp>
        <p:sp>
          <p:nvSpPr>
            <p:cNvPr id="43" name="Овал 42"/>
            <p:cNvSpPr/>
            <p:nvPr/>
          </p:nvSpPr>
          <p:spPr>
            <a:xfrm>
              <a:off x="2955851" y="1382232"/>
              <a:ext cx="3125470" cy="2211070"/>
            </a:xfrm>
            <a:prstGeom prst="ellipse">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algn="ctr" defTabSz="914128">
                <a:lnSpc>
                  <a:spcPct val="115000"/>
                </a:lnSpc>
              </a:pPr>
              <a:r>
                <a:rPr lang="ru-RU" sz="2400" dirty="0">
                  <a:solidFill>
                    <a:prstClr val="black"/>
                  </a:solidFill>
                  <a:effectLst>
                    <a:outerShdw blurRad="38100" dist="38100" dir="2700000" algn="tl">
                      <a:srgbClr val="000000">
                        <a:alpha val="43137"/>
                      </a:srgbClr>
                    </a:outerShdw>
                  </a:effectLst>
                  <a:latin typeface="Times New Roman Tj"/>
                  <a:ea typeface="Times New Roman"/>
                  <a:cs typeface="Times New Roman"/>
                </a:rPr>
                <a:t> </a:t>
              </a:r>
              <a:endParaRPr lang="ru-RU" sz="1467"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pPr>
              <a:r>
                <a:rPr lang="ru-RU" sz="2400" b="1" dirty="0">
                  <a:solidFill>
                    <a:prstClr val="black"/>
                  </a:solidFill>
                  <a:effectLst>
                    <a:outerShdw blurRad="38100" dist="38100" dir="2700000" algn="tl">
                      <a:srgbClr val="000000">
                        <a:alpha val="43137"/>
                      </a:srgbClr>
                    </a:outerShdw>
                  </a:effectLst>
                  <a:latin typeface="Times New Roman Tj"/>
                  <a:ea typeface="Times New Roman"/>
                  <a:cs typeface="Times New Roman"/>
                </a:rPr>
                <a:t>РУШДИ УСТУВОРИ ИЉТИМОИЮ </a:t>
              </a:r>
              <a:endParaRPr lang="ru-RU" sz="1467" b="1" dirty="0">
                <a:solidFill>
                  <a:prstClr val="black"/>
                </a:solidFill>
                <a:effectLst>
                  <a:outerShdw blurRad="38100" dist="38100" dir="2700000" algn="tl">
                    <a:srgbClr val="000000">
                      <a:alpha val="43137"/>
                    </a:srgbClr>
                  </a:outerShdw>
                </a:effectLst>
                <a:ea typeface="Times New Roman"/>
                <a:cs typeface="Arial"/>
              </a:endParaRPr>
            </a:p>
            <a:p>
              <a:pPr algn="ctr" defTabSz="914128">
                <a:lnSpc>
                  <a:spcPct val="115000"/>
                </a:lnSpc>
              </a:pPr>
              <a:r>
                <a:rPr lang="ru-RU" sz="2400" b="1" dirty="0">
                  <a:solidFill>
                    <a:prstClr val="black"/>
                  </a:solidFill>
                  <a:effectLst>
                    <a:outerShdw blurRad="38100" dist="38100" dir="2700000" algn="tl">
                      <a:srgbClr val="000000">
                        <a:alpha val="43137"/>
                      </a:srgbClr>
                    </a:outerShdw>
                  </a:effectLst>
                  <a:latin typeface="Times New Roman Tj"/>
                  <a:ea typeface="Times New Roman"/>
                  <a:cs typeface="Times New Roman"/>
                </a:rPr>
                <a:t>ИЌТИСОДИИ ХУДИДОРАКУНИИ МАҲАЛӢ</a:t>
              </a:r>
              <a:endParaRPr lang="ru-RU" sz="1467" b="1" dirty="0">
                <a:solidFill>
                  <a:prstClr val="black"/>
                </a:solidFill>
                <a:effectLst>
                  <a:outerShdw blurRad="38100" dist="38100" dir="2700000" algn="tl">
                    <a:srgbClr val="000000">
                      <a:alpha val="43137"/>
                    </a:srgbClr>
                  </a:outerShdw>
                </a:effectLst>
                <a:ea typeface="Times New Roman"/>
                <a:cs typeface="Arial"/>
              </a:endParaRPr>
            </a:p>
          </p:txBody>
        </p:sp>
        <p:cxnSp>
          <p:nvCxnSpPr>
            <p:cNvPr id="44" name="Прямая со стрелкой 43"/>
            <p:cNvCxnSpPr/>
            <p:nvPr/>
          </p:nvCxnSpPr>
          <p:spPr>
            <a:xfrm flipV="1">
              <a:off x="4530578" y="3593804"/>
              <a:ext cx="0" cy="25463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5" name="Стрелка вправо 44"/>
            <p:cNvSpPr/>
            <p:nvPr/>
          </p:nvSpPr>
          <p:spPr>
            <a:xfrm>
              <a:off x="6081824" y="2360427"/>
              <a:ext cx="234389" cy="244549"/>
            </a:xfrm>
            <a:prstGeom prst="rightArrow">
              <a:avLst/>
            </a:prstGeom>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914128"/>
              <a:endParaRPr lang="ru-RU" sz="2400">
                <a:solidFill>
                  <a:prstClr val="black"/>
                </a:solidFill>
                <a:effectLst>
                  <a:outerShdw blurRad="38100" dist="38100" dir="2700000" algn="tl">
                    <a:srgbClr val="000000">
                      <a:alpha val="43137"/>
                    </a:srgbClr>
                  </a:outerShdw>
                </a:effectLst>
              </a:endParaRPr>
            </a:p>
          </p:txBody>
        </p:sp>
        <p:cxnSp>
          <p:nvCxnSpPr>
            <p:cNvPr id="46" name="Прямая соединительная линия 45"/>
            <p:cNvCxnSpPr/>
            <p:nvPr/>
          </p:nvCxnSpPr>
          <p:spPr>
            <a:xfrm>
              <a:off x="6315740" y="318976"/>
              <a:ext cx="0" cy="4570848"/>
            </a:xfrm>
            <a:prstGeom prst="line">
              <a:avLst/>
            </a:prstGeom>
            <a:ln/>
          </p:spPr>
          <p:style>
            <a:lnRef idx="2">
              <a:schemeClr val="dk1"/>
            </a:lnRef>
            <a:fillRef idx="1">
              <a:schemeClr val="lt1"/>
            </a:fillRef>
            <a:effectRef idx="0">
              <a:schemeClr val="dk1"/>
            </a:effectRef>
            <a:fontRef idx="minor">
              <a:schemeClr val="dk1"/>
            </a:fontRef>
          </p:style>
        </p:cxnSp>
        <p:cxnSp>
          <p:nvCxnSpPr>
            <p:cNvPr id="47" name="Прямая со стрелкой 46"/>
            <p:cNvCxnSpPr/>
            <p:nvPr/>
          </p:nvCxnSpPr>
          <p:spPr>
            <a:xfrm>
              <a:off x="6315740" y="318976"/>
              <a:ext cx="159488" cy="0"/>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48" name="Стрелка влево 47"/>
            <p:cNvSpPr/>
            <p:nvPr/>
          </p:nvSpPr>
          <p:spPr>
            <a:xfrm>
              <a:off x="2679405" y="2360427"/>
              <a:ext cx="274955" cy="244475"/>
            </a:xfrm>
            <a:prstGeom prst="leftArrow">
              <a:avLst/>
            </a:prstGeom>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defTabSz="914128"/>
              <a:endParaRPr lang="ru-RU" sz="2400">
                <a:solidFill>
                  <a:prstClr val="black"/>
                </a:solidFill>
                <a:effectLst>
                  <a:outerShdw blurRad="38100" dist="38100" dir="2700000" algn="tl">
                    <a:srgbClr val="000000">
                      <a:alpha val="43137"/>
                    </a:srgbClr>
                  </a:outerShdw>
                </a:effectLst>
              </a:endParaRPr>
            </a:p>
          </p:txBody>
        </p:sp>
      </p:grpSp>
      <p:sp>
        <p:nvSpPr>
          <p:cNvPr id="49" name="Прямоугольник 48"/>
          <p:cNvSpPr/>
          <p:nvPr/>
        </p:nvSpPr>
        <p:spPr>
          <a:xfrm>
            <a:off x="120300" y="95251"/>
            <a:ext cx="11836205" cy="436644"/>
          </a:xfrm>
          <a:prstGeom prst="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19" tIns="45719" rIns="91419" bIns="45719" numCol="1" spcCol="0" rtlCol="0" fromWordArt="0" anchor="ctr" anchorCtr="0" forceAA="0" compatLnSpc="1">
            <a:prstTxWarp prst="textNoShape">
              <a:avLst/>
            </a:prstTxWarp>
            <a:noAutofit/>
          </a:bodyPr>
          <a:lstStyle/>
          <a:p>
            <a:pPr algn="ctr" defTabSz="914128">
              <a:lnSpc>
                <a:spcPct val="115000"/>
              </a:lnSpc>
              <a:spcAft>
                <a:spcPts val="1000"/>
              </a:spcAft>
            </a:pPr>
            <a:r>
              <a:rPr lang="ru-RU"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МЕХАНИЗМИ БАЛАНД БАРДОШТАНИ САМАРАНОКИИ РУШДИ УСТУВОРИ И</a:t>
            </a:r>
            <a:r>
              <a:rPr lang="tg-Cyrl-TJ"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Ҷ</a:t>
            </a:r>
            <a:r>
              <a:rPr lang="ru-RU"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ТИМОИЮ И</a:t>
            </a:r>
            <a:r>
              <a:rPr lang="tg-Cyrl-TJ"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Қ</a:t>
            </a:r>
            <a:r>
              <a:rPr lang="ru-RU"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ТИСОДИИ</a:t>
            </a:r>
            <a:r>
              <a:rPr lang="tg-Cyrl-TJ"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rPr>
              <a:t> МИНТАҚА </a:t>
            </a:r>
            <a:endParaRPr lang="ru-RU" sz="1467" b="1" dirty="0">
              <a:solidFill>
                <a:prstClr val="black"/>
              </a:solidFill>
              <a:effectLst>
                <a:outerShdw blurRad="38100" dist="38100" dir="2700000" algn="tl">
                  <a:srgbClr val="000000">
                    <a:alpha val="43137"/>
                  </a:srgbClr>
                </a:outerShdw>
              </a:effectLst>
              <a:latin typeface="Times New Roman Tj" pitchFamily="18" charset="-52"/>
              <a:ea typeface="Times New Roman"/>
              <a:cs typeface="Arial"/>
            </a:endParaRPr>
          </a:p>
        </p:txBody>
      </p:sp>
      <p:sp>
        <p:nvSpPr>
          <p:cNvPr id="51" name="Стрелка вниз 50"/>
          <p:cNvSpPr/>
          <p:nvPr/>
        </p:nvSpPr>
        <p:spPr>
          <a:xfrm>
            <a:off x="1845383" y="857781"/>
            <a:ext cx="79375" cy="104775"/>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19" tIns="45719" rIns="91419" bIns="45719" numCol="1" spcCol="0" rtlCol="0" fromWordArt="0" anchor="ctr" anchorCtr="0" forceAA="0" compatLnSpc="1">
            <a:prstTxWarp prst="textNoShape">
              <a:avLst/>
            </a:prstTxWarp>
            <a:noAutofit/>
          </a:bodyPr>
          <a:lstStyle/>
          <a:p>
            <a:pPr defTabSz="914128"/>
            <a:endParaRPr lang="ru-RU" sz="2400">
              <a:solidFill>
                <a:prstClr val="black"/>
              </a:solidFill>
            </a:endParaRPr>
          </a:p>
        </p:txBody>
      </p:sp>
      <p:sp>
        <p:nvSpPr>
          <p:cNvPr id="52" name="Стрелка вниз 51"/>
          <p:cNvSpPr/>
          <p:nvPr/>
        </p:nvSpPr>
        <p:spPr>
          <a:xfrm>
            <a:off x="10099754" y="1128861"/>
            <a:ext cx="79375" cy="209551"/>
          </a:xfrm>
          <a:prstGeom prst="downArrow">
            <a:avLst/>
          </a:prstGeom>
          <a:solidFill>
            <a:srgbClr val="4F81BD"/>
          </a:solidFill>
          <a:ln w="25400" cap="flat" cmpd="sng" algn="ctr">
            <a:solidFill>
              <a:srgbClr val="4F81BD">
                <a:shade val="50000"/>
              </a:srgbClr>
            </a:solidFill>
            <a:prstDash val="solid"/>
          </a:ln>
          <a:effectLst/>
        </p:spPr>
        <p:txBody>
          <a:bodyPr rot="0" spcFirstLastPara="0" vert="horz" wrap="square" lIns="91419" tIns="45719" rIns="91419" bIns="45719" numCol="1" spcCol="0" rtlCol="0" fromWordArt="0" anchor="ctr" anchorCtr="0" forceAA="0" compatLnSpc="1">
            <a:prstTxWarp prst="textNoShape">
              <a:avLst/>
            </a:prstTxWarp>
            <a:noAutofit/>
          </a:bodyPr>
          <a:lstStyle/>
          <a:p>
            <a:pPr defTabSz="914128"/>
            <a:endParaRPr lang="ru-RU" sz="2400">
              <a:solidFill>
                <a:prstClr val="black"/>
              </a:solidFill>
            </a:endParaRPr>
          </a:p>
        </p:txBody>
      </p:sp>
      <p:sp>
        <p:nvSpPr>
          <p:cNvPr id="53" name="Rectangle 49"/>
          <p:cNvSpPr>
            <a:spLocks noChangeArrowheads="1"/>
          </p:cNvSpPr>
          <p:nvPr/>
        </p:nvSpPr>
        <p:spPr bwMode="auto">
          <a:xfrm>
            <a:off x="8" y="-2217"/>
            <a:ext cx="184688"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9" tIns="45719" rIns="91419" bIns="45719" numCol="1" anchor="ctr" anchorCtr="0" compatLnSpc="1">
            <a:prstTxWarp prst="textNoShape">
              <a:avLst/>
            </a:prstTxWarp>
            <a:spAutoFit/>
          </a:bodyPr>
          <a:lstStyle/>
          <a:p>
            <a:pPr defTabSz="914128"/>
            <a:endParaRPr lang="ru-RU" sz="2400">
              <a:solidFill>
                <a:prstClr val="black"/>
              </a:solidFill>
            </a:endParaRPr>
          </a:p>
        </p:txBody>
      </p:sp>
      <p:sp>
        <p:nvSpPr>
          <p:cNvPr id="54" name="Rectangle 72"/>
          <p:cNvSpPr>
            <a:spLocks noChangeArrowheads="1"/>
          </p:cNvSpPr>
          <p:nvPr/>
        </p:nvSpPr>
        <p:spPr bwMode="auto">
          <a:xfrm>
            <a:off x="8" y="454983"/>
            <a:ext cx="184688" cy="46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9" tIns="45719" rIns="91419" bIns="45719" numCol="1" anchor="ctr" anchorCtr="0" compatLnSpc="1">
            <a:prstTxWarp prst="textNoShape">
              <a:avLst/>
            </a:prstTxWarp>
            <a:spAutoFit/>
          </a:bodyPr>
          <a:lstStyle/>
          <a:p>
            <a:pPr defTabSz="914128" fontAlgn="base">
              <a:spcBef>
                <a:spcPct val="0"/>
              </a:spcBef>
              <a:spcAft>
                <a:spcPct val="0"/>
              </a:spcAft>
            </a:pPr>
            <a:endParaRPr lang="ru-RU" sz="2400">
              <a:solidFill>
                <a:prstClr val="black"/>
              </a:solidFill>
              <a:latin typeface="Arial" pitchFamily="34" charset="0"/>
              <a:cs typeface="Arial" pitchFamily="34" charset="0"/>
            </a:endParaRPr>
          </a:p>
        </p:txBody>
      </p:sp>
      <p:sp>
        <p:nvSpPr>
          <p:cNvPr id="56" name="Прямоугольник 55"/>
          <p:cNvSpPr/>
          <p:nvPr/>
        </p:nvSpPr>
        <p:spPr>
          <a:xfrm>
            <a:off x="181160" y="6461190"/>
            <a:ext cx="11792309" cy="250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19" tIns="45719" rIns="91419" bIns="45719" rtlCol="0" anchor="ctr"/>
          <a:lstStyle/>
          <a:p>
            <a:pPr defTabSz="914128"/>
            <a:endParaRPr lang="ru-RU" sz="2000" dirty="0">
              <a:solidFill>
                <a:schemeClr val="tx1"/>
              </a:solidFill>
              <a:latin typeface="Times New Roman Tj" pitchFamily="18" charset="-52"/>
            </a:endParaRPr>
          </a:p>
        </p:txBody>
      </p:sp>
    </p:spTree>
    <p:extLst>
      <p:ext uri="{BB962C8B-B14F-4D97-AF65-F5344CB8AC3E}">
        <p14:creationId xmlns:p14="http://schemas.microsoft.com/office/powerpoint/2010/main" val="19123351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58470" y="147918"/>
            <a:ext cx="8830236" cy="833717"/>
          </a:xfrm>
        </p:spPr>
        <p:txBody>
          <a:bodyPr>
            <a:normAutofit/>
          </a:bodyPr>
          <a:lstStyle/>
          <a:p>
            <a:r>
              <a:rPr lang="ru-RU" altLang="ru-RU" sz="3100" b="1" dirty="0">
                <a:solidFill>
                  <a:srgbClr val="0070C0"/>
                </a:solidFill>
                <a:effectLst>
                  <a:outerShdw blurRad="38100" dist="38100" dir="2700000" algn="tl">
                    <a:srgbClr val="000000">
                      <a:alpha val="43137"/>
                    </a:srgbClr>
                  </a:outerShdw>
                </a:effectLst>
                <a:latin typeface="+mn-lt"/>
                <a:cs typeface="Arial" panose="020B0604020202020204" pitchFamily="34" charset="0"/>
              </a:rPr>
              <a:t> </a:t>
            </a:r>
            <a:endParaRPr lang="ru-RU" sz="2800" b="1" dirty="0">
              <a:solidFill>
                <a:srgbClr val="0070C0"/>
              </a:solidFill>
              <a:effectLst>
                <a:outerShdw blurRad="38100" dist="38100" dir="2700000" algn="tl">
                  <a:srgbClr val="000000">
                    <a:alpha val="43137"/>
                  </a:srgbClr>
                </a:outerShdw>
              </a:effectLst>
              <a:latin typeface="+mn-lt"/>
            </a:endParaRPr>
          </a:p>
        </p:txBody>
      </p:sp>
      <p:sp>
        <p:nvSpPr>
          <p:cNvPr id="14" name="Rectangle 2"/>
          <p:cNvSpPr txBox="1">
            <a:spLocks noChangeArrowheads="1"/>
          </p:cNvSpPr>
          <p:nvPr/>
        </p:nvSpPr>
        <p:spPr bwMode="auto">
          <a:xfrm>
            <a:off x="1694330" y="255494"/>
            <a:ext cx="8861612" cy="7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r>
              <a:rPr lang="ru-RU" altLang="ru-RU" sz="2800" b="1" dirty="0">
                <a:solidFill>
                  <a:srgbClr val="0070C0"/>
                </a:solidFill>
                <a:effectLst>
                  <a:outerShdw blurRad="38100" dist="38100" dir="2700000" algn="tl">
                    <a:srgbClr val="000000">
                      <a:alpha val="43137"/>
                    </a:srgbClr>
                  </a:outerShdw>
                </a:effectLst>
                <a:latin typeface="+mn-lt"/>
                <a:cs typeface="Arial" panose="020B0604020202020204" pitchFamily="34" charset="0"/>
              </a:rPr>
              <a:t> </a:t>
            </a:r>
            <a:endParaRPr lang="ru-RU" altLang="ru-RU" sz="2800" b="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20" name="Rectangle 2"/>
          <p:cNvSpPr txBox="1">
            <a:spLocks noChangeArrowheads="1"/>
          </p:cNvSpPr>
          <p:nvPr/>
        </p:nvSpPr>
        <p:spPr bwMode="auto">
          <a:xfrm>
            <a:off x="1661673" y="440551"/>
            <a:ext cx="8861612" cy="7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r>
              <a:rPr lang="ru-RU" altLang="ru-RU" sz="2400" b="1" dirty="0">
                <a:solidFill>
                  <a:srgbClr val="0070C0"/>
                </a:solidFill>
                <a:latin typeface="+mn-lt"/>
                <a:cs typeface="Arial" panose="020B0604020202020204" pitchFamily="34" charset="0"/>
              </a:rPr>
              <a:t>СВОТ ТАҲЛИЛ</a:t>
            </a:r>
            <a:endParaRPr lang="ru-RU" altLang="ru-RU" sz="2800" b="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3" name="Прямоугольник 2"/>
          <p:cNvSpPr/>
          <p:nvPr/>
        </p:nvSpPr>
        <p:spPr>
          <a:xfrm>
            <a:off x="1719943" y="2914081"/>
            <a:ext cx="8850086" cy="523220"/>
          </a:xfrm>
          <a:prstGeom prst="rect">
            <a:avLst/>
          </a:prstGeom>
        </p:spPr>
        <p:txBody>
          <a:bodyPr wrap="square">
            <a:spAutoFit/>
          </a:bodyPr>
          <a:lstStyle/>
          <a:p>
            <a:pPr algn="ctr">
              <a:buFont typeface="Arial" panose="020B0604020202020204" pitchFamily="34" charset="0"/>
              <a:buNone/>
            </a:pPr>
            <a:r>
              <a:rPr lang="tg-Cyrl-TJ" altLang="ru-RU" sz="2800" dirty="0">
                <a:cs typeface="Arial" panose="020B0604020202020204" pitchFamily="34" charset="0"/>
              </a:rPr>
              <a:t> </a:t>
            </a:r>
            <a:endParaRPr lang="en-US" altLang="ru-RU" sz="2800" dirty="0"/>
          </a:p>
        </p:txBody>
      </p:sp>
      <p:pic>
        <p:nvPicPr>
          <p:cNvPr id="8" name="Рисунок 7"/>
          <p:cNvPicPr>
            <a:picLocks noChangeAspect="1"/>
          </p:cNvPicPr>
          <p:nvPr/>
        </p:nvPicPr>
        <p:blipFill rotWithShape="1">
          <a:blip r:embed="rId3" cstate="print"/>
          <a:srcRect l="41829" t="21707" r="15805" b="9739"/>
          <a:stretch/>
        </p:blipFill>
        <p:spPr>
          <a:xfrm>
            <a:off x="2072098" y="395772"/>
            <a:ext cx="8967938" cy="6186744"/>
          </a:xfrm>
          <a:prstGeom prst="rect">
            <a:avLst/>
          </a:prstGeom>
        </p:spPr>
      </p:pic>
    </p:spTree>
    <p:extLst>
      <p:ext uri="{BB962C8B-B14F-4D97-AF65-F5344CB8AC3E}">
        <p14:creationId xmlns:p14="http://schemas.microsoft.com/office/powerpoint/2010/main" val="30858388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 xmlns:a16="http://schemas.microsoft.com/office/drawing/2014/main" id="{6051B186-D7C5-474D-BF8B-E6BBF42351DF}"/>
              </a:ext>
            </a:extLst>
          </p:cNvPr>
          <p:cNvSpPr>
            <a:spLocks noGrp="1" noChangeArrowheads="1"/>
          </p:cNvSpPr>
          <p:nvPr>
            <p:ph type="title"/>
          </p:nvPr>
        </p:nvSpPr>
        <p:spPr>
          <a:xfrm>
            <a:off x="1981200" y="44451"/>
            <a:ext cx="8229600" cy="504825"/>
          </a:xfrm>
        </p:spPr>
        <p:txBody>
          <a:bodyPr rtlCol="0">
            <a:normAutofit fontScale="90000"/>
          </a:bodyPr>
          <a:lstStyle/>
          <a:p>
            <a:pPr algn="ctr">
              <a:defRPr/>
            </a:pPr>
            <a:r>
              <a:rPr lang="ru-RU" altLang="ru-RU" sz="1400" dirty="0"/>
              <a:t/>
            </a:r>
            <a:br>
              <a:rPr lang="ru-RU" altLang="ru-RU" sz="1400" dirty="0"/>
            </a:br>
            <a:r>
              <a:rPr lang="ru-RU" altLang="ru-RU" sz="2000" b="1" dirty="0">
                <a:solidFill>
                  <a:srgbClr val="FF0000"/>
                </a:solidFill>
                <a:latin typeface="Arial" panose="020B0604020202020204" pitchFamily="34" charset="0"/>
                <a:cs typeface="Arial" panose="020B0604020202020204" pitchFamily="34" charset="0"/>
              </a:rPr>
              <a:t>НАМУНАИ СВОТ –ТАҲЛИЛ  </a:t>
            </a:r>
            <a:br>
              <a:rPr lang="ru-RU" altLang="ru-RU" sz="2000" b="1" dirty="0">
                <a:solidFill>
                  <a:srgbClr val="FF0000"/>
                </a:solidFill>
                <a:latin typeface="Arial" panose="020B0604020202020204" pitchFamily="34" charset="0"/>
                <a:cs typeface="Arial" panose="020B0604020202020204" pitchFamily="34" charset="0"/>
              </a:rPr>
            </a:br>
            <a:endParaRPr lang="ru-RU" altLang="ru-RU" sz="2000" b="1" dirty="0">
              <a:solidFill>
                <a:srgbClr val="FF0000"/>
              </a:solidFill>
              <a:latin typeface="Arial" panose="020B0604020202020204" pitchFamily="34" charset="0"/>
              <a:cs typeface="Arial" panose="020B0604020202020204" pitchFamily="34" charset="0"/>
            </a:endParaRPr>
          </a:p>
        </p:txBody>
      </p:sp>
      <p:graphicFrame>
        <p:nvGraphicFramePr>
          <p:cNvPr id="137249" name="Group 33">
            <a:extLst>
              <a:ext uri="{FF2B5EF4-FFF2-40B4-BE49-F238E27FC236}">
                <a16:creationId xmlns="" xmlns:a16="http://schemas.microsoft.com/office/drawing/2014/main" id="{331EA0EB-BFB2-4A96-9FDF-4F06856432C2}"/>
              </a:ext>
            </a:extLst>
          </p:cNvPr>
          <p:cNvGraphicFramePr>
            <a:graphicFrameLocks noGrp="1"/>
          </p:cNvGraphicFramePr>
          <p:nvPr>
            <p:ph idx="1"/>
            <p:extLst>
              <p:ext uri="{D42A27DB-BD31-4B8C-83A1-F6EECF244321}">
                <p14:modId xmlns:p14="http://schemas.microsoft.com/office/powerpoint/2010/main" val="2022117559"/>
              </p:ext>
            </p:extLst>
          </p:nvPr>
        </p:nvGraphicFramePr>
        <p:xfrm>
          <a:off x="705393" y="667837"/>
          <a:ext cx="10171611" cy="5269942"/>
        </p:xfrm>
        <a:graphic>
          <a:graphicData uri="http://schemas.openxmlformats.org/drawingml/2006/table">
            <a:tbl>
              <a:tblPr/>
              <a:tblGrid>
                <a:gridCol w="5086717">
                  <a:extLst>
                    <a:ext uri="{9D8B030D-6E8A-4147-A177-3AD203B41FA5}">
                      <a16:colId xmlns="" xmlns:a16="http://schemas.microsoft.com/office/drawing/2014/main" val="20000"/>
                    </a:ext>
                  </a:extLst>
                </a:gridCol>
                <a:gridCol w="5084894">
                  <a:extLst>
                    <a:ext uri="{9D8B030D-6E8A-4147-A177-3AD203B41FA5}">
                      <a16:colId xmlns="" xmlns:a16="http://schemas.microsoft.com/office/drawing/2014/main" val="20001"/>
                    </a:ext>
                  </a:extLst>
                </a:gridCol>
              </a:tblGrid>
              <a:tr h="51003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200" b="1" i="0" u="none" strike="noStrike" cap="none" normalizeH="0" baseline="0" dirty="0" err="1">
                          <a:ln>
                            <a:noFill/>
                          </a:ln>
                          <a:solidFill>
                            <a:srgbClr val="FF0000"/>
                          </a:solidFill>
                          <a:effectLst/>
                          <a:latin typeface="Arial" pitchFamily="34" charset="0"/>
                        </a:rPr>
                        <a:t>Тарафхои</a:t>
                      </a:r>
                      <a:r>
                        <a:rPr kumimoji="0" lang="ru-RU" sz="1200" b="1" i="0" u="none" strike="noStrike" cap="none" normalizeH="0" baseline="0" dirty="0">
                          <a:ln>
                            <a:noFill/>
                          </a:ln>
                          <a:solidFill>
                            <a:srgbClr val="FF0000"/>
                          </a:solidFill>
                          <a:effectLst/>
                          <a:latin typeface="Arial" pitchFamily="34" charset="0"/>
                        </a:rPr>
                        <a:t> </a:t>
                      </a:r>
                      <a:r>
                        <a:rPr kumimoji="0" lang="ru-RU" sz="1200" b="1" i="0" u="none" strike="noStrike" cap="none" normalizeH="0" baseline="0" dirty="0" err="1">
                          <a:ln>
                            <a:noFill/>
                          </a:ln>
                          <a:solidFill>
                            <a:srgbClr val="FF0000"/>
                          </a:solidFill>
                          <a:effectLst/>
                          <a:latin typeface="Arial" pitchFamily="34" charset="0"/>
                        </a:rPr>
                        <a:t>кави</a:t>
                      </a:r>
                      <a:r>
                        <a:rPr kumimoji="0" lang="ru-RU" sz="1200" b="1" i="0" u="none" strike="noStrike" cap="none" normalizeH="0" baseline="0" dirty="0">
                          <a:ln>
                            <a:noFill/>
                          </a:ln>
                          <a:solidFill>
                            <a:srgbClr val="FF0000"/>
                          </a:solidFill>
                          <a:effectLst/>
                          <a:latin typeface="Arial" pitchFamily="34" charset="0"/>
                        </a:rPr>
                        <a:t> (сильные стороны)</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Мавкеи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мусоиди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географи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рузхои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зиёди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офтоби</a:t>
                      </a:r>
                      <a:r>
                        <a:rPr kumimoji="0" lang="ru-RU" sz="1200" b="0" i="0" u="none" strike="noStrike" cap="none" normalizeH="0" baseline="0" dirty="0">
                          <a:ln>
                            <a:noFill/>
                          </a:ln>
                          <a:solidFill>
                            <a:schemeClr val="tx1"/>
                          </a:solidFill>
                          <a:effectLst/>
                          <a:latin typeface="Arial" pitchFamily="34" charset="0"/>
                        </a:rPr>
                        <a:t> дар </a:t>
                      </a:r>
                      <a:r>
                        <a:rPr kumimoji="0" lang="ru-RU" sz="1200" b="0" i="0" u="none" strike="noStrike" cap="none" normalizeH="0" baseline="0" dirty="0" err="1">
                          <a:ln>
                            <a:noFill/>
                          </a:ln>
                          <a:solidFill>
                            <a:schemeClr val="tx1"/>
                          </a:solidFill>
                          <a:effectLst/>
                          <a:latin typeface="Arial" pitchFamily="34" charset="0"/>
                        </a:rPr>
                        <a:t>давоми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сол</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захирахои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зиёди</a:t>
                      </a:r>
                      <a:r>
                        <a:rPr kumimoji="0" lang="ru-RU" sz="1200" b="0" i="0" u="none" strike="noStrike" cap="none" normalizeH="0" baseline="0" dirty="0">
                          <a:ln>
                            <a:noFill/>
                          </a:ln>
                          <a:solidFill>
                            <a:schemeClr val="tx1"/>
                          </a:solidFill>
                          <a:effectLst/>
                          <a:latin typeface="Arial" pitchFamily="34" charset="0"/>
                        </a:rPr>
                        <a:t> оби </a:t>
                      </a:r>
                      <a:r>
                        <a:rPr kumimoji="0" lang="ru-RU" sz="1200" b="0" i="0" u="none" strike="noStrike" cap="none" normalizeH="0" baseline="0" dirty="0" err="1">
                          <a:ln>
                            <a:noFill/>
                          </a:ln>
                          <a:solidFill>
                            <a:schemeClr val="tx1"/>
                          </a:solidFill>
                          <a:effectLst/>
                          <a:latin typeface="Arial" pitchFamily="34" charset="0"/>
                        </a:rPr>
                        <a:t>дохили</a:t>
                      </a:r>
                      <a:r>
                        <a:rPr kumimoji="0" lang="ru-RU" sz="1200" b="0" i="0" u="none" strike="noStrike" cap="none" normalizeH="0" baseline="0" dirty="0">
                          <a:ln>
                            <a:noFill/>
                          </a:ln>
                          <a:solidFill>
                            <a:schemeClr val="tx1"/>
                          </a:solidFill>
                          <a:effectLst/>
                          <a:latin typeface="Arial" pitchFamily="34" charset="0"/>
                        </a:rPr>
                        <a:t> ;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нахр</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Шабакаи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рохи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хуб</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тарааккикарда</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кадрхои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баландихтисос</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Дастраси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ва</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шаффофияти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фаъолиятхои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хокимият</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Бисёрсохагии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кишоварзи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майдохои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озоди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инвеститсиони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сохибкории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фаъол</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барномахои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сохави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Имконияти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чалби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сармоя</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кувваи</a:t>
                      </a:r>
                      <a:r>
                        <a:rPr kumimoji="0" lang="ru-RU" sz="1200" b="0" i="0" u="none" strike="noStrike" cap="none" normalizeH="0" baseline="0" dirty="0">
                          <a:ln>
                            <a:noFill/>
                          </a:ln>
                          <a:solidFill>
                            <a:schemeClr val="tx1"/>
                          </a:solidFill>
                          <a:effectLst/>
                          <a:latin typeface="Arial" pitchFamily="34" charset="0"/>
                        </a:rPr>
                        <a:t> кори;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Сохибкории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хурди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тараккикарда</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марказиомодасозии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кадрхо</a:t>
                      </a:r>
                      <a:r>
                        <a:rPr kumimoji="0" lang="ru-RU" sz="1200" b="0" i="0" u="none" strike="noStrike" cap="none" normalizeH="0" baseline="0" dirty="0">
                          <a:ln>
                            <a:noFill/>
                          </a:ln>
                          <a:solidFill>
                            <a:schemeClr val="tx1"/>
                          </a:solidFill>
                          <a:effectLst/>
                          <a:latin typeface="Arial" pitchFamily="34" charset="0"/>
                        </a:rPr>
                        <a:t> аз </a:t>
                      </a:r>
                      <a:r>
                        <a:rPr kumimoji="0" lang="ru-RU" sz="1200" b="0" i="0" u="none" strike="noStrike" cap="none" normalizeH="0" baseline="0" dirty="0" err="1">
                          <a:ln>
                            <a:noFill/>
                          </a:ln>
                          <a:solidFill>
                            <a:schemeClr val="tx1"/>
                          </a:solidFill>
                          <a:effectLst/>
                          <a:latin typeface="Arial" pitchFamily="34" charset="0"/>
                        </a:rPr>
                        <a:t>руи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ихтисосхои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кишоварзи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системахои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обтаъминкуни</a:t>
                      </a:r>
                      <a:r>
                        <a:rPr kumimoji="0" lang="ru-RU" sz="1200" b="0" i="0" u="none" strike="noStrike" cap="none" normalizeH="0" baseline="0" dirty="0">
                          <a:ln>
                            <a:noFill/>
                          </a:ln>
                          <a:solidFill>
                            <a:schemeClr val="tx1"/>
                          </a:solidFill>
                          <a:effectLst/>
                          <a:latin typeface="Arial" pitchFamily="34" charset="0"/>
                        </a:rPr>
                        <a:t> дар </a:t>
                      </a:r>
                      <a:r>
                        <a:rPr kumimoji="0" lang="ru-RU" sz="1200" b="0" i="0" u="none" strike="noStrike" cap="none" normalizeH="0" baseline="0" dirty="0" err="1">
                          <a:ln>
                            <a:noFill/>
                          </a:ln>
                          <a:solidFill>
                            <a:schemeClr val="tx1"/>
                          </a:solidFill>
                          <a:effectLst/>
                          <a:latin typeface="Arial" pitchFamily="34" charset="0"/>
                        </a:rPr>
                        <a:t>нуктахои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ахолинишин</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Воситахои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алокахои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тараккикарда</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a:ln>
                            <a:noFill/>
                          </a:ln>
                          <a:solidFill>
                            <a:schemeClr val="tx1"/>
                          </a:solidFill>
                          <a:effectLst/>
                          <a:latin typeface="Arial" pitchFamily="34" charset="0"/>
                        </a:rPr>
                        <a:t>Дар </a:t>
                      </a:r>
                      <a:r>
                        <a:rPr kumimoji="0" lang="ru-RU" sz="1200" b="0" i="0" u="none" strike="noStrike" cap="none" normalizeH="0" baseline="0" dirty="0" err="1">
                          <a:ln>
                            <a:noFill/>
                          </a:ln>
                          <a:solidFill>
                            <a:schemeClr val="tx1"/>
                          </a:solidFill>
                          <a:effectLst/>
                          <a:latin typeface="Arial" pitchFamily="34" charset="0"/>
                        </a:rPr>
                        <a:t>худуди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нохия</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нуктахои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ифлоскунии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мухити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атроф</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вучуд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надорад</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шабакаи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муассисахои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таълими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муассисахои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тандурусти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ва</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фарханг</a:t>
                      </a:r>
                      <a:r>
                        <a:rPr kumimoji="0" lang="ru-RU" sz="12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заминхои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кишт</a:t>
                      </a:r>
                      <a:r>
                        <a:rPr kumimoji="0" lang="ru-RU" sz="1200" b="0" i="0" u="none" strike="noStrike" cap="none" normalizeH="0" baseline="0" dirty="0">
                          <a:ln>
                            <a:noFill/>
                          </a:ln>
                          <a:solidFill>
                            <a:schemeClr val="tx1"/>
                          </a:solidFill>
                          <a:effectLst/>
                          <a:latin typeface="Arial" pitchFamily="34" charset="0"/>
                        </a:rPr>
                        <a:t>.</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1" i="0" u="none" strike="noStrike" cap="none" normalizeH="0" baseline="0" dirty="0" err="1">
                          <a:ln>
                            <a:noFill/>
                          </a:ln>
                          <a:solidFill>
                            <a:srgbClr val="FF0000"/>
                          </a:solidFill>
                          <a:effectLst/>
                          <a:latin typeface="Arial" pitchFamily="34" charset="0"/>
                        </a:rPr>
                        <a:t>Тарафхои</a:t>
                      </a:r>
                      <a:r>
                        <a:rPr kumimoji="0" lang="ru-RU" sz="1100" b="1" i="0" u="none" strike="noStrike" cap="none" normalizeH="0" baseline="0" dirty="0">
                          <a:ln>
                            <a:noFill/>
                          </a:ln>
                          <a:solidFill>
                            <a:srgbClr val="FF0000"/>
                          </a:solidFill>
                          <a:effectLst/>
                          <a:latin typeface="Arial" pitchFamily="34" charset="0"/>
                        </a:rPr>
                        <a:t> </a:t>
                      </a:r>
                      <a:r>
                        <a:rPr kumimoji="0" lang="ru-RU" sz="1100" b="1" i="0" u="none" strike="noStrike" cap="none" normalizeH="0" baseline="0" dirty="0" err="1">
                          <a:ln>
                            <a:noFill/>
                          </a:ln>
                          <a:solidFill>
                            <a:srgbClr val="FF0000"/>
                          </a:solidFill>
                          <a:effectLst/>
                          <a:latin typeface="Arial" pitchFamily="34" charset="0"/>
                        </a:rPr>
                        <a:t>суст</a:t>
                      </a:r>
                      <a:r>
                        <a:rPr kumimoji="0" lang="ru-RU" sz="1100" b="1" i="0" u="none" strike="noStrike" cap="none" normalizeH="0" baseline="0" dirty="0">
                          <a:ln>
                            <a:noFill/>
                          </a:ln>
                          <a:solidFill>
                            <a:srgbClr val="FF0000"/>
                          </a:solidFill>
                          <a:effectLst/>
                          <a:latin typeface="Arial" pitchFamily="34" charset="0"/>
                        </a:rPr>
                        <a:t> (слабые стороны)</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Дур</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будан</a:t>
                      </a:r>
                      <a:r>
                        <a:rPr kumimoji="0" lang="ru-RU" sz="1200" b="0" i="0" u="none" strike="noStrike" cap="none" normalizeH="0" baseline="0" dirty="0">
                          <a:ln>
                            <a:noFill/>
                          </a:ln>
                          <a:solidFill>
                            <a:schemeClr val="tx1"/>
                          </a:solidFill>
                          <a:effectLst/>
                          <a:latin typeface="Arial" pitchFamily="34" charset="0"/>
                        </a:rPr>
                        <a:t> аз, </a:t>
                      </a:r>
                      <a:r>
                        <a:rPr kumimoji="0" lang="ru-RU" sz="1200" b="0" i="0" u="none" strike="noStrike" cap="none" normalizeH="0" baseline="0" dirty="0" err="1">
                          <a:ln>
                            <a:noFill/>
                          </a:ln>
                          <a:solidFill>
                            <a:schemeClr val="tx1"/>
                          </a:solidFill>
                          <a:effectLst/>
                          <a:latin typeface="Arial" pitchFamily="34" charset="0"/>
                        </a:rPr>
                        <a:t>рохи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охан</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ва</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маркази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маъмури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Минтакахои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хавфноки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зироаткори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пахншавии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монозироатхо</a:t>
                      </a:r>
                      <a:r>
                        <a:rPr kumimoji="0" lang="ru-RU" sz="1200" b="0" i="0" u="none" strike="noStrike" cap="none" normalizeH="0" baseline="0" dirty="0">
                          <a:ln>
                            <a:noFill/>
                          </a:ln>
                          <a:solidFill>
                            <a:schemeClr val="tx1"/>
                          </a:solidFill>
                          <a:effectLst/>
                          <a:latin typeface="Arial" pitchFamily="34" charset="0"/>
                        </a:rPr>
                        <a:t> дар </a:t>
                      </a:r>
                      <a:r>
                        <a:rPr kumimoji="0" lang="ru-RU" sz="1200" b="0" i="0" u="none" strike="noStrike" cap="none" normalizeH="0" baseline="0" dirty="0" err="1">
                          <a:ln>
                            <a:noFill/>
                          </a:ln>
                          <a:solidFill>
                            <a:schemeClr val="tx1"/>
                          </a:solidFill>
                          <a:effectLst/>
                          <a:latin typeface="Arial" pitchFamily="34" charset="0"/>
                        </a:rPr>
                        <a:t>растанипарвари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бозори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яклухти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махсулоти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кишоварзи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корхонахои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коркард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корхонахое</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тавонад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бучети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нохияро</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гани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гардонад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коммплексхои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чорвопарвари</a:t>
                      </a:r>
                      <a:r>
                        <a:rPr kumimoji="0" lang="ru-RU" sz="1200" b="0" i="0" u="none" strike="noStrike" cap="none" normalizeH="0" baseline="0" dirty="0">
                          <a:ln>
                            <a:noFill/>
                          </a:ln>
                          <a:solidFill>
                            <a:schemeClr val="tx1"/>
                          </a:solidFill>
                          <a:effectLst/>
                          <a:latin typeface="Arial" pitchFamily="34" charset="0"/>
                        </a:rPr>
                        <a:t> ; </a:t>
                      </a:r>
                      <a:r>
                        <a:rPr kumimoji="0" lang="ru-RU" sz="1200" b="0" i="0" u="none" strike="noStrike" cap="none" normalizeH="0" baseline="0" dirty="0" err="1">
                          <a:ln>
                            <a:noFill/>
                          </a:ln>
                          <a:solidFill>
                            <a:schemeClr val="tx1"/>
                          </a:solidFill>
                          <a:effectLst/>
                          <a:latin typeface="Arial" pitchFamily="34" charset="0"/>
                        </a:rPr>
                        <a:t>базахои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моддию</a:t>
                      </a:r>
                      <a:r>
                        <a:rPr kumimoji="0" lang="ru-RU" sz="1200" b="0" i="0" u="none" strike="noStrike" cap="none" normalizeH="0" baseline="0" dirty="0">
                          <a:ln>
                            <a:noFill/>
                          </a:ln>
                          <a:solidFill>
                            <a:schemeClr val="tx1"/>
                          </a:solidFill>
                          <a:effectLst/>
                          <a:latin typeface="Arial" pitchFamily="34" charset="0"/>
                        </a:rPr>
                        <a:t> техники </a:t>
                      </a:r>
                      <a:r>
                        <a:rPr kumimoji="0" lang="ru-RU" sz="1200" b="0" i="0" u="none" strike="noStrike" cap="none" normalizeH="0" baseline="0" dirty="0" err="1">
                          <a:ln>
                            <a:noFill/>
                          </a:ln>
                          <a:solidFill>
                            <a:schemeClr val="tx1"/>
                          </a:solidFill>
                          <a:effectLst/>
                          <a:latin typeface="Arial" pitchFamily="34" charset="0"/>
                        </a:rPr>
                        <a:t>сусти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хочагихо</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фермери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коперативхои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хизматрасонии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кишоварзи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маркази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машварати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барои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рушди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бизнеси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хурд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баходии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баланди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нархи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замин</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кобилияти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сусти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сохибкори</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маблаггузории</a:t>
                      </a:r>
                      <a:r>
                        <a:rPr kumimoji="0" lang="ru-RU" sz="1200" b="0" i="0" u="none" strike="noStrike" cap="none" normalizeH="0" baseline="0" dirty="0">
                          <a:ln>
                            <a:noFill/>
                          </a:ln>
                          <a:solidFill>
                            <a:schemeClr val="tx1"/>
                          </a:solidFill>
                          <a:effectLst/>
                          <a:latin typeface="Arial" pitchFamily="34" charset="0"/>
                        </a:rPr>
                        <a:t> бисёр </a:t>
                      </a:r>
                      <a:r>
                        <a:rPr kumimoji="0" lang="ru-RU" sz="1200" b="0" i="0" u="none" strike="noStrike" cap="none" normalizeH="0" baseline="0" dirty="0" err="1">
                          <a:ln>
                            <a:noFill/>
                          </a:ln>
                          <a:solidFill>
                            <a:schemeClr val="tx1"/>
                          </a:solidFill>
                          <a:effectLst/>
                          <a:latin typeface="Arial" pitchFamily="34" charset="0"/>
                        </a:rPr>
                        <a:t>барномахои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кабулгардида</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донише</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ки</a:t>
                      </a:r>
                      <a:r>
                        <a:rPr kumimoji="0" lang="ru-RU" sz="1200" b="0" i="0" u="none" strike="noStrike" cap="none" normalizeH="0" baseline="0" dirty="0">
                          <a:ln>
                            <a:noFill/>
                          </a:ln>
                          <a:solidFill>
                            <a:schemeClr val="tx1"/>
                          </a:solidFill>
                          <a:effectLst/>
                          <a:latin typeface="Arial" pitchFamily="34" charset="0"/>
                        </a:rPr>
                        <a:t> ба </a:t>
                      </a:r>
                      <a:r>
                        <a:rPr kumimoji="0" lang="ru-RU" sz="1200" b="0" i="0" u="none" strike="noStrike" cap="none" normalizeH="0" baseline="0" dirty="0" err="1">
                          <a:ln>
                            <a:noFill/>
                          </a:ln>
                          <a:solidFill>
                            <a:schemeClr val="tx1"/>
                          </a:solidFill>
                          <a:effectLst/>
                          <a:latin typeface="Arial" pitchFamily="34" charset="0"/>
                        </a:rPr>
                        <a:t>технологияи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муосир</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мусоидан</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намояд</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Пиронсол</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гаштани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кадрхо</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мухочир</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шудани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кадрхо</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берун</a:t>
                      </a:r>
                      <a:r>
                        <a:rPr kumimoji="0" lang="ru-RU" sz="1200" b="0" i="0" u="none" strike="noStrike" cap="none" normalizeH="0" baseline="0" dirty="0">
                          <a:ln>
                            <a:noFill/>
                          </a:ln>
                          <a:solidFill>
                            <a:schemeClr val="tx1"/>
                          </a:solidFill>
                          <a:effectLst/>
                          <a:latin typeface="Arial" pitchFamily="34" charset="0"/>
                        </a:rPr>
                        <a:t> аз </a:t>
                      </a:r>
                      <a:r>
                        <a:rPr kumimoji="0" lang="ru-RU" sz="1200" b="0" i="0" u="none" strike="noStrike" cap="none" normalizeH="0" baseline="0" dirty="0" err="1">
                          <a:ln>
                            <a:noFill/>
                          </a:ln>
                          <a:solidFill>
                            <a:schemeClr val="tx1"/>
                          </a:solidFill>
                          <a:effectLst/>
                          <a:latin typeface="Arial" pitchFamily="34" charset="0"/>
                        </a:rPr>
                        <a:t>худуди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нохия</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маълумоти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касби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барои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тайёр</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кардани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ихтисосхои</a:t>
                      </a:r>
                      <a:r>
                        <a:rPr kumimoji="0" lang="ru-RU" sz="1200" b="0" i="0" u="none" strike="noStrike" cap="none" normalizeH="0" baseline="0" dirty="0">
                          <a:ln>
                            <a:noFill/>
                          </a:ln>
                          <a:solidFill>
                            <a:schemeClr val="tx1"/>
                          </a:solidFill>
                          <a:effectLst/>
                          <a:latin typeface="Arial" pitchFamily="34" charset="0"/>
                        </a:rPr>
                        <a:t> кори ;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Пиршавии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ахоли</a:t>
                      </a:r>
                      <a:r>
                        <a:rPr kumimoji="0" lang="ru-RU" sz="1200" b="0" i="0" u="none" strike="noStrike" cap="none" normalizeH="0" baseline="0" dirty="0">
                          <a:ln>
                            <a:noFill/>
                          </a:ln>
                          <a:solidFill>
                            <a:schemeClr val="tx1"/>
                          </a:solidFill>
                          <a:effectLst/>
                          <a:latin typeface="Arial" pitchFamily="34" charset="0"/>
                        </a:rPr>
                        <a:t> (27% </a:t>
                      </a:r>
                      <a:r>
                        <a:rPr kumimoji="0" lang="ru-RU" sz="1200" b="0" i="0" u="none" strike="noStrike" cap="none" normalizeH="0" baseline="0" dirty="0" err="1">
                          <a:ln>
                            <a:noFill/>
                          </a:ln>
                          <a:solidFill>
                            <a:schemeClr val="tx1"/>
                          </a:solidFill>
                          <a:effectLst/>
                          <a:latin typeface="Arial" pitchFamily="34" charset="0"/>
                        </a:rPr>
                        <a:t>нафакахур</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сатхи</a:t>
                      </a:r>
                      <a:r>
                        <a:rPr kumimoji="0" lang="ru-RU" sz="1200" b="0" i="0" u="none" strike="noStrike" cap="none" normalizeH="0" baseline="0" dirty="0">
                          <a:ln>
                            <a:noFill/>
                          </a:ln>
                          <a:solidFill>
                            <a:schemeClr val="tx1"/>
                          </a:solidFill>
                          <a:effectLst/>
                          <a:latin typeface="Arial" pitchFamily="34" charset="0"/>
                        </a:rPr>
                        <a:t> пасти </a:t>
                      </a:r>
                      <a:r>
                        <a:rPr kumimoji="0" lang="ru-RU" sz="1200" b="0" i="0" u="none" strike="noStrike" cap="none" normalizeH="0" baseline="0" dirty="0" err="1">
                          <a:ln>
                            <a:noFill/>
                          </a:ln>
                          <a:solidFill>
                            <a:schemeClr val="tx1"/>
                          </a:solidFill>
                          <a:effectLst/>
                          <a:latin typeface="Arial" pitchFamily="34" charset="0"/>
                        </a:rPr>
                        <a:t>фарогири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хонандагон</a:t>
                      </a:r>
                      <a:r>
                        <a:rPr kumimoji="0" lang="ru-RU" sz="1200" b="0" i="0" u="none" strike="noStrike" cap="none" normalizeH="0" baseline="0" dirty="0">
                          <a:ln>
                            <a:noFill/>
                          </a:ln>
                          <a:solidFill>
                            <a:schemeClr val="tx1"/>
                          </a:solidFill>
                          <a:effectLst/>
                          <a:latin typeface="Arial" pitchFamily="34" charset="0"/>
                        </a:rPr>
                        <a:t> ба </a:t>
                      </a:r>
                      <a:r>
                        <a:rPr kumimoji="0" lang="ru-RU" sz="1200" b="0" i="0" u="none" strike="noStrike" cap="none" normalizeH="0" baseline="0" dirty="0" err="1">
                          <a:ln>
                            <a:noFill/>
                          </a:ln>
                          <a:solidFill>
                            <a:schemeClr val="tx1"/>
                          </a:solidFill>
                          <a:effectLst/>
                          <a:latin typeface="Arial" pitchFamily="34" charset="0"/>
                        </a:rPr>
                        <a:t>донишомузии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забони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модари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Фарогири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нопурраи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кудакон</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ба</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маълумоти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томактаби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муассисахои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кудаконаи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таълими</a:t>
                      </a:r>
                      <a:r>
                        <a:rPr kumimoji="0" lang="ru-RU" sz="1200" b="0" i="0" u="none" strike="noStrike" cap="none" normalizeH="0" baseline="0" dirty="0">
                          <a:ln>
                            <a:noFill/>
                          </a:ln>
                          <a:solidFill>
                            <a:schemeClr val="tx1"/>
                          </a:solidFill>
                          <a:effectLst/>
                          <a:latin typeface="Arial" pitchFamily="34" charset="0"/>
                        </a:rPr>
                        <a:t> дар </a:t>
                      </a:r>
                      <a:r>
                        <a:rPr kumimoji="0" lang="ru-RU" sz="1200" b="0" i="0" u="none" strike="noStrike" cap="none" normalizeH="0" baseline="0" dirty="0" err="1">
                          <a:ln>
                            <a:noFill/>
                          </a:ln>
                          <a:solidFill>
                            <a:schemeClr val="tx1"/>
                          </a:solidFill>
                          <a:effectLst/>
                          <a:latin typeface="Arial" pitchFamily="34" charset="0"/>
                        </a:rPr>
                        <a:t>махалхо</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Базаи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моддию</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техникии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сусти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муассисахои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сохаи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хифзи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иятимои</a:t>
                      </a:r>
                      <a:r>
                        <a:rPr kumimoji="0" lang="ru-RU" sz="1200" b="0" i="0" u="none" strike="noStrike" cap="none" normalizeH="0" baseline="0" dirty="0">
                          <a:ln>
                            <a:noFill/>
                          </a:ln>
                          <a:solidFill>
                            <a:schemeClr val="tx1"/>
                          </a:solidFill>
                          <a:effectLst/>
                          <a:latin typeface="Arial" pitchFamily="34" charset="0"/>
                        </a:rPr>
                        <a:t>;</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Фарсудашавии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зиёди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шабакахои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обу</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ташноб</a:t>
                      </a:r>
                      <a:r>
                        <a:rPr kumimoji="0" lang="ru-RU" sz="1200" b="0" i="0" u="none" strike="noStrike" cap="none" normalizeH="0" baseline="0" dirty="0">
                          <a:ln>
                            <a:noFill/>
                          </a:ln>
                          <a:solidFill>
                            <a:schemeClr val="tx1"/>
                          </a:solidFill>
                          <a:effectLst/>
                          <a:latin typeface="Arial" pitchFamily="34" charset="0"/>
                        </a:rPr>
                        <a:t>; дар </a:t>
                      </a:r>
                      <a:r>
                        <a:rPr kumimoji="0" lang="ru-RU" sz="1200" b="0" i="0" u="none" strike="noStrike" cap="none" normalizeH="0" baseline="0" dirty="0" err="1">
                          <a:ln>
                            <a:noFill/>
                          </a:ln>
                          <a:solidFill>
                            <a:schemeClr val="tx1"/>
                          </a:solidFill>
                          <a:effectLst/>
                          <a:latin typeface="Arial" pitchFamily="34" charset="0"/>
                        </a:rPr>
                        <a:t>холати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садамави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карор</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доштани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иншоотхои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тозакуни</a:t>
                      </a:r>
                      <a:r>
                        <a:rPr kumimoji="0" lang="ru-RU" sz="1200" b="0" i="0" u="none" strike="noStrike" cap="none" normalizeH="0" baseline="0" dirty="0">
                          <a:ln>
                            <a:noFill/>
                          </a:ln>
                          <a:solidFill>
                            <a:schemeClr val="tx1"/>
                          </a:solidFill>
                          <a:effectLst/>
                          <a:latin typeface="Arial" pitchFamily="34" charset="0"/>
                        </a:rPr>
                        <a:t>(очистных сооружений);</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захрхимикатхои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мухлати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истифодаашон</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гузашташуда</a:t>
                      </a:r>
                      <a:r>
                        <a:rPr kumimoji="0" lang="ru-RU" sz="1200" b="0" i="0" u="none" strike="noStrike" cap="none" normalizeH="0" baseline="0" dirty="0">
                          <a:ln>
                            <a:noFill/>
                          </a:ln>
                          <a:solidFill>
                            <a:schemeClr val="tx1"/>
                          </a:solidFill>
                          <a:effectLst/>
                          <a:latin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Char char="•"/>
                        <a:tabLst/>
                      </a:pPr>
                      <a:r>
                        <a:rPr kumimoji="0" lang="ru-RU" sz="1200" b="0" i="0" u="none" strike="noStrike" cap="none" normalizeH="0" baseline="0" dirty="0" err="1">
                          <a:ln>
                            <a:noFill/>
                          </a:ln>
                          <a:solidFill>
                            <a:schemeClr val="tx1"/>
                          </a:solidFill>
                          <a:effectLst/>
                          <a:latin typeface="Arial" pitchFamily="34" charset="0"/>
                        </a:rPr>
                        <a:t>Мавчуд</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набудани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шабакахои</a:t>
                      </a:r>
                      <a:r>
                        <a:rPr kumimoji="0" lang="ru-RU" sz="1200" b="0" i="0" u="none" strike="noStrike" cap="none" normalizeH="0" baseline="0" dirty="0">
                          <a:ln>
                            <a:noFill/>
                          </a:ln>
                          <a:solidFill>
                            <a:schemeClr val="tx1"/>
                          </a:solidFill>
                          <a:effectLst/>
                          <a:latin typeface="Arial" pitchFamily="34" charset="0"/>
                        </a:rPr>
                        <a:t> </a:t>
                      </a:r>
                      <a:r>
                        <a:rPr kumimoji="0" lang="ru-RU" sz="1200" b="0" i="0" u="none" strike="noStrike" cap="none" normalizeH="0" baseline="0" dirty="0" err="1">
                          <a:ln>
                            <a:noFill/>
                          </a:ln>
                          <a:solidFill>
                            <a:schemeClr val="tx1"/>
                          </a:solidFill>
                          <a:effectLst/>
                          <a:latin typeface="Arial" pitchFamily="34" charset="0"/>
                        </a:rPr>
                        <a:t>ташноб</a:t>
                      </a:r>
                      <a:r>
                        <a:rPr kumimoji="0" lang="ru-RU" sz="1200" b="0" i="0" u="none" strike="noStrike" cap="none" normalizeH="0" baseline="0" dirty="0">
                          <a:ln>
                            <a:noFill/>
                          </a:ln>
                          <a:solidFill>
                            <a:schemeClr val="tx1"/>
                          </a:solidFill>
                          <a:effectLst/>
                          <a:latin typeface="Arial" pitchFamily="34" charset="0"/>
                        </a:rPr>
                        <a: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2394826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675099229"/>
              </p:ext>
            </p:extLst>
          </p:nvPr>
        </p:nvGraphicFramePr>
        <p:xfrm>
          <a:off x="712697" y="835632"/>
          <a:ext cx="8856662" cy="5379670"/>
        </p:xfrm>
        <a:graphic>
          <a:graphicData uri="http://schemas.openxmlformats.org/drawingml/2006/table">
            <a:tbl>
              <a:tblPr/>
              <a:tblGrid>
                <a:gridCol w="4429125"/>
                <a:gridCol w="4427537"/>
              </a:tblGrid>
              <a:tr h="51471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1" i="0" u="none" strike="noStrike" cap="none" normalizeH="0" baseline="0" dirty="0">
                          <a:ln>
                            <a:noFill/>
                          </a:ln>
                          <a:solidFill>
                            <a:schemeClr val="tx1"/>
                          </a:solidFill>
                          <a:effectLst/>
                          <a:latin typeface="Arial" pitchFamily="34" charset="0"/>
                        </a:rPr>
                        <a:t> </a:t>
                      </a:r>
                      <a:r>
                        <a:rPr kumimoji="0" lang="ru-RU" sz="1100" b="1" i="0" u="none" strike="noStrike" cap="none" normalizeH="0" baseline="0" dirty="0" err="1">
                          <a:ln>
                            <a:noFill/>
                          </a:ln>
                          <a:solidFill>
                            <a:srgbClr val="FF0000"/>
                          </a:solidFill>
                          <a:effectLst/>
                          <a:latin typeface="Arial" pitchFamily="34" charset="0"/>
                        </a:rPr>
                        <a:t>Имкониятхои</a:t>
                      </a:r>
                      <a:r>
                        <a:rPr kumimoji="0" lang="ru-RU" sz="1100" b="1" i="0" u="none" strike="noStrike" cap="none" normalizeH="0" baseline="0" dirty="0">
                          <a:ln>
                            <a:noFill/>
                          </a:ln>
                          <a:solidFill>
                            <a:srgbClr val="FF0000"/>
                          </a:solidFill>
                          <a:effectLst/>
                          <a:latin typeface="Arial" pitchFamily="34" charset="0"/>
                        </a:rPr>
                        <a:t> </a:t>
                      </a:r>
                      <a:r>
                        <a:rPr kumimoji="0" lang="ru-RU" sz="1100" b="1" i="0" u="none" strike="noStrike" cap="none" normalizeH="0" baseline="0" dirty="0" err="1">
                          <a:ln>
                            <a:noFill/>
                          </a:ln>
                          <a:solidFill>
                            <a:srgbClr val="FF0000"/>
                          </a:solidFill>
                          <a:effectLst/>
                          <a:latin typeface="Arial" pitchFamily="34" charset="0"/>
                        </a:rPr>
                        <a:t>беруна</a:t>
                      </a:r>
                      <a:r>
                        <a:rPr kumimoji="0" lang="ru-RU" sz="1100" b="1" i="0" u="none" strike="noStrike" cap="none" normalizeH="0" baseline="0" dirty="0">
                          <a:ln>
                            <a:noFill/>
                          </a:ln>
                          <a:solidFill>
                            <a:srgbClr val="FF0000"/>
                          </a:solidFill>
                          <a:effectLst/>
                          <a:latin typeface="Arial" pitchFamily="34" charset="0"/>
                        </a:rPr>
                        <a:t> (Внешние возможности)</a:t>
                      </a:r>
                    </a:p>
                    <a:p>
                      <a:pPr marL="0" marR="0" lvl="0" indent="0" algn="l" defTabSz="914400" rtl="0" eaLnBrk="1" fontAlgn="base" latinLnBrk="0" hangingPunct="1">
                        <a:lnSpc>
                          <a:spcPct val="100000"/>
                        </a:lnSpc>
                        <a:spcBef>
                          <a:spcPct val="20000"/>
                        </a:spcBef>
                        <a:spcAft>
                          <a:spcPct val="0"/>
                        </a:spcAft>
                        <a:buClrTx/>
                        <a:buSzTx/>
                        <a:buFont typeface="Arial" pitchFamily="34" charset="0"/>
                        <a:buChar char="•"/>
                        <a:tabLst/>
                      </a:pPr>
                      <a:r>
                        <a:rPr kumimoji="0" lang="ru-RU" sz="1400" b="0" i="0" u="none" strike="noStrike" cap="none" normalizeH="0" baseline="0" dirty="0" err="1">
                          <a:ln>
                            <a:noFill/>
                          </a:ln>
                          <a:solidFill>
                            <a:schemeClr val="tx1"/>
                          </a:solidFill>
                          <a:effectLst/>
                          <a:latin typeface="Arial" pitchFamily="34" charset="0"/>
                        </a:rPr>
                        <a:t>Гузаронидани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ислохоти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маъмурию</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худуди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Мукамал</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бехтарсозии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баъзаи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меъёрию</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хукуки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Муттахид</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намудани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куввахои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сиёси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Кумаки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конунгузори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расонидан</a:t>
                      </a:r>
                      <a:r>
                        <a:rPr kumimoji="0" lang="ru-RU" sz="1400" b="0" i="0" u="none" strike="noStrike" cap="none" normalizeH="0" baseline="0" dirty="0">
                          <a:ln>
                            <a:noFill/>
                          </a:ln>
                          <a:solidFill>
                            <a:schemeClr val="tx1"/>
                          </a:solidFill>
                          <a:effectLst/>
                          <a:latin typeface="Arial" pitchFamily="34" charset="0"/>
                        </a:rPr>
                        <a:t> ба </a:t>
                      </a:r>
                      <a:r>
                        <a:rPr kumimoji="0" lang="ru-RU" sz="1400" b="0" i="0" u="none" strike="noStrike" cap="none" normalizeH="0" baseline="0" dirty="0" err="1">
                          <a:ln>
                            <a:noFill/>
                          </a:ln>
                          <a:solidFill>
                            <a:schemeClr val="tx1"/>
                          </a:solidFill>
                          <a:effectLst/>
                          <a:latin typeface="Arial" pitchFamily="34" charset="0"/>
                        </a:rPr>
                        <a:t>бизнеси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хурду</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миёна</a:t>
                      </a:r>
                      <a:r>
                        <a:rPr kumimoji="0" lang="ru-RU" sz="1400" b="0" i="0" u="none" strike="noStrike" cap="none" normalizeH="0" baseline="0" dirty="0">
                          <a:ln>
                            <a:noFill/>
                          </a:ln>
                          <a:solidFill>
                            <a:schemeClr val="tx1"/>
                          </a:solidFill>
                          <a:effectLst/>
                          <a:latin typeface="Arial" pitchFamily="34" charset="0"/>
                        </a:rPr>
                        <a:t> ;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Мавчуд</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барномахои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максадноки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давлати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Рушди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шаклхои</a:t>
                      </a:r>
                      <a:r>
                        <a:rPr kumimoji="0" lang="ru-RU" sz="1400" b="0" i="0" u="none" strike="noStrike" cap="none" normalizeH="0" baseline="0" dirty="0">
                          <a:ln>
                            <a:noFill/>
                          </a:ln>
                          <a:solidFill>
                            <a:schemeClr val="tx1"/>
                          </a:solidFill>
                          <a:effectLst/>
                          <a:latin typeface="Arial" pitchFamily="34" charset="0"/>
                        </a:rPr>
                        <a:t> нави </a:t>
                      </a:r>
                      <a:r>
                        <a:rPr kumimoji="0" lang="ru-RU" sz="1400" b="0" i="0" u="none" strike="noStrike" cap="none" normalizeH="0" baseline="0" dirty="0" err="1">
                          <a:ln>
                            <a:noFill/>
                          </a:ln>
                          <a:solidFill>
                            <a:schemeClr val="tx1"/>
                          </a:solidFill>
                          <a:effectLst/>
                          <a:latin typeface="Arial" pitchFamily="34" charset="0"/>
                        </a:rPr>
                        <a:t>хочагидори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чалби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инвеститсия</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Кумаки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сурогавии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ичтимои</a:t>
                      </a:r>
                      <a:r>
                        <a:rPr kumimoji="0" lang="ru-RU" sz="1400" b="0" i="0" u="none" strike="noStrike" cap="none" normalizeH="0" baseline="0" dirty="0">
                          <a:ln>
                            <a:noFill/>
                          </a:ln>
                          <a:solidFill>
                            <a:schemeClr val="tx1"/>
                          </a:solidFill>
                          <a:effectLst/>
                          <a:latin typeface="Arial" pitchFamily="34" charset="0"/>
                        </a:rPr>
                        <a:t> ба </a:t>
                      </a:r>
                      <a:r>
                        <a:rPr kumimoji="0" lang="ru-RU" sz="1400" b="0" i="0" u="none" strike="noStrike" cap="none" normalizeH="0" baseline="0" dirty="0" err="1">
                          <a:ln>
                            <a:noFill/>
                          </a:ln>
                          <a:solidFill>
                            <a:schemeClr val="tx1"/>
                          </a:solidFill>
                          <a:effectLst/>
                          <a:latin typeface="Arial" pitchFamily="34" charset="0"/>
                        </a:rPr>
                        <a:t>ахоли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Чори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намудани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сугуртаи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тибби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Нигох</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доштани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арзишхои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диннии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чамъиятхои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этники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a:ln>
                            <a:noFill/>
                          </a:ln>
                          <a:solidFill>
                            <a:schemeClr val="tx1"/>
                          </a:solidFill>
                          <a:effectLst/>
                          <a:latin typeface="Arial" pitchFamily="34" charset="0"/>
                        </a:rPr>
                        <a:t>Баланд </a:t>
                      </a:r>
                      <a:r>
                        <a:rPr kumimoji="0" lang="ru-RU" sz="1400" b="0" i="0" u="none" strike="noStrike" cap="none" normalizeH="0" baseline="0" dirty="0" err="1">
                          <a:ln>
                            <a:noFill/>
                          </a:ln>
                          <a:solidFill>
                            <a:schemeClr val="tx1"/>
                          </a:solidFill>
                          <a:effectLst/>
                          <a:latin typeface="Arial" pitchFamily="34" charset="0"/>
                        </a:rPr>
                        <a:t>бардоштани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сатхи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тахассусии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кадрхо</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a:ln>
                            <a:noFill/>
                          </a:ln>
                          <a:solidFill>
                            <a:schemeClr val="tx1"/>
                          </a:solidFill>
                          <a:effectLst/>
                          <a:latin typeface="Arial" pitchFamily="34" charset="0"/>
                        </a:rPr>
                        <a:t>Баланд </a:t>
                      </a:r>
                      <a:r>
                        <a:rPr kumimoji="0" lang="ru-RU" sz="1400" b="0" i="0" u="none" strike="noStrike" cap="none" normalizeH="0" baseline="0" dirty="0" err="1">
                          <a:ln>
                            <a:noFill/>
                          </a:ln>
                          <a:solidFill>
                            <a:schemeClr val="tx1"/>
                          </a:solidFill>
                          <a:effectLst/>
                          <a:latin typeface="Arial" pitchFamily="34" charset="0"/>
                        </a:rPr>
                        <a:t>бардоштани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накши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макомотхои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худидоракунии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махалли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Имконияти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чори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намудани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технологияхои</a:t>
                      </a:r>
                      <a:r>
                        <a:rPr kumimoji="0" lang="ru-RU" sz="1400" b="0" i="0" u="none" strike="noStrike" cap="none" normalizeH="0" baseline="0" dirty="0">
                          <a:ln>
                            <a:noFill/>
                          </a:ln>
                          <a:solidFill>
                            <a:schemeClr val="tx1"/>
                          </a:solidFill>
                          <a:effectLst/>
                          <a:latin typeface="Arial" pitchFamily="34" charset="0"/>
                        </a:rPr>
                        <a:t> нави </a:t>
                      </a:r>
                      <a:r>
                        <a:rPr kumimoji="0" lang="ru-RU" sz="1400" b="0" i="0" u="none" strike="noStrike" cap="none" normalizeH="0" baseline="0" dirty="0" err="1">
                          <a:ln>
                            <a:noFill/>
                          </a:ln>
                          <a:solidFill>
                            <a:schemeClr val="tx1"/>
                          </a:solidFill>
                          <a:effectLst/>
                          <a:latin typeface="Arial" pitchFamily="34" charset="0"/>
                        </a:rPr>
                        <a:t>иттилооти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Чори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намудани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дастовардхои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илми</a:t>
                      </a:r>
                      <a:r>
                        <a:rPr kumimoji="0" lang="ru-RU" sz="1400" b="0" i="0" u="none" strike="noStrike" cap="none" normalizeH="0" baseline="0" dirty="0">
                          <a:ln>
                            <a:noFill/>
                          </a:ln>
                          <a:solidFill>
                            <a:schemeClr val="tx1"/>
                          </a:solidFill>
                          <a:effectLst/>
                          <a:latin typeface="Arial" pitchFamily="34" charset="0"/>
                        </a:rPr>
                        <a:t> дар </a:t>
                      </a:r>
                      <a:r>
                        <a:rPr kumimoji="0" lang="ru-RU" sz="1400" b="0" i="0" u="none" strike="noStrike" cap="none" normalizeH="0" baseline="0" dirty="0" err="1">
                          <a:ln>
                            <a:noFill/>
                          </a:ln>
                          <a:solidFill>
                            <a:schemeClr val="tx1"/>
                          </a:solidFill>
                          <a:effectLst/>
                          <a:latin typeface="Arial" pitchFamily="34" charset="0"/>
                        </a:rPr>
                        <a:t>истехсолот</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Хамкори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бо</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барномахои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байналхалки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a:ln>
                            <a:noFill/>
                          </a:ln>
                          <a:solidFill>
                            <a:schemeClr val="tx1"/>
                          </a:solidFill>
                          <a:effectLst/>
                          <a:latin typeface="Arial" pitchFamily="34" charset="0"/>
                        </a:rPr>
                        <a:t>Баланд </a:t>
                      </a:r>
                      <a:r>
                        <a:rPr kumimoji="0" lang="ru-RU" sz="1400" b="0" i="0" u="none" strike="noStrike" cap="none" normalizeH="0" baseline="0" dirty="0" err="1">
                          <a:ln>
                            <a:noFill/>
                          </a:ln>
                          <a:solidFill>
                            <a:schemeClr val="tx1"/>
                          </a:solidFill>
                          <a:effectLst/>
                          <a:latin typeface="Arial" pitchFamily="34" charset="0"/>
                        </a:rPr>
                        <a:t>бардоштани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фарханги</a:t>
                      </a:r>
                      <a:r>
                        <a:rPr kumimoji="0" lang="ru-RU" sz="1400" b="0" i="0" u="none" strike="noStrike" cap="none" normalizeH="0" baseline="0" dirty="0">
                          <a:ln>
                            <a:noFill/>
                          </a:ln>
                          <a:solidFill>
                            <a:schemeClr val="tx1"/>
                          </a:solidFill>
                          <a:effectLst/>
                          <a:latin typeface="Arial" pitchFamily="34" charset="0"/>
                        </a:rPr>
                        <a:t> экологи . </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sz="1100" b="1" i="0" u="none" strike="noStrike" cap="none" normalizeH="0" baseline="0" dirty="0" err="1">
                          <a:ln>
                            <a:noFill/>
                          </a:ln>
                          <a:solidFill>
                            <a:srgbClr val="FF0000"/>
                          </a:solidFill>
                          <a:effectLst/>
                          <a:latin typeface="Arial" pitchFamily="34" charset="0"/>
                        </a:rPr>
                        <a:t>Хатархои</a:t>
                      </a:r>
                      <a:r>
                        <a:rPr kumimoji="0" lang="ru-RU" sz="1100" b="1" i="0" u="none" strike="noStrike" cap="none" normalizeH="0" baseline="0" dirty="0">
                          <a:ln>
                            <a:noFill/>
                          </a:ln>
                          <a:solidFill>
                            <a:srgbClr val="FF0000"/>
                          </a:solidFill>
                          <a:effectLst/>
                          <a:latin typeface="Arial" pitchFamily="34" charset="0"/>
                        </a:rPr>
                        <a:t> </a:t>
                      </a:r>
                      <a:r>
                        <a:rPr kumimoji="0" lang="ru-RU" sz="1100" b="1" i="0" u="none" strike="noStrike" cap="none" normalizeH="0" baseline="0" dirty="0" err="1">
                          <a:ln>
                            <a:noFill/>
                          </a:ln>
                          <a:solidFill>
                            <a:srgbClr val="FF0000"/>
                          </a:solidFill>
                          <a:effectLst/>
                          <a:latin typeface="Arial" pitchFamily="34" charset="0"/>
                        </a:rPr>
                        <a:t>беруна</a:t>
                      </a:r>
                      <a:r>
                        <a:rPr kumimoji="0" lang="ru-RU" sz="1100" b="1" i="0" u="none" strike="noStrike" cap="none" normalizeH="0" baseline="0" dirty="0">
                          <a:ln>
                            <a:noFill/>
                          </a:ln>
                          <a:solidFill>
                            <a:srgbClr val="FF0000"/>
                          </a:solidFill>
                          <a:effectLst/>
                          <a:latin typeface="Arial" pitchFamily="34" charset="0"/>
                        </a:rPr>
                        <a:t> (Внешние угрозы)</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Номуътадилии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сиёси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ришвахури</a:t>
                      </a:r>
                      <a:r>
                        <a:rPr kumimoji="0" lang="ru-RU" sz="1400" b="0" i="0" u="none" strike="noStrike" cap="none" normalizeH="0" baseline="0" dirty="0">
                          <a:ln>
                            <a:noFill/>
                          </a:ln>
                          <a:solidFill>
                            <a:schemeClr val="tx1"/>
                          </a:solidFill>
                          <a:effectLst/>
                          <a:latin typeface="Arial" pitchFamily="34" charset="0"/>
                        </a:rPr>
                        <a:t> дар </a:t>
                      </a:r>
                      <a:r>
                        <a:rPr kumimoji="0" lang="ru-RU" sz="1400" b="0" i="0" u="none" strike="noStrike" cap="none" normalizeH="0" baseline="0" dirty="0" err="1">
                          <a:ln>
                            <a:noFill/>
                          </a:ln>
                          <a:solidFill>
                            <a:schemeClr val="tx1"/>
                          </a:solidFill>
                          <a:effectLst/>
                          <a:latin typeface="Arial" pitchFamily="34" charset="0"/>
                        </a:rPr>
                        <a:t>сатхи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милли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номукамалии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баъзаи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меъёи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назорати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нопурра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оид</a:t>
                      </a:r>
                      <a:r>
                        <a:rPr kumimoji="0" lang="ru-RU" sz="1400" b="0" i="0" u="none" strike="noStrike" cap="none" normalizeH="0" baseline="0" dirty="0">
                          <a:ln>
                            <a:noFill/>
                          </a:ln>
                          <a:solidFill>
                            <a:schemeClr val="tx1"/>
                          </a:solidFill>
                          <a:effectLst/>
                          <a:latin typeface="Arial" pitchFamily="34" charset="0"/>
                        </a:rPr>
                        <a:t> ба </a:t>
                      </a:r>
                      <a:r>
                        <a:rPr kumimoji="0" lang="ru-RU" sz="1400" b="0" i="0" u="none" strike="noStrike" cap="none" normalizeH="0" baseline="0" dirty="0" err="1">
                          <a:ln>
                            <a:noFill/>
                          </a:ln>
                          <a:solidFill>
                            <a:schemeClr val="tx1"/>
                          </a:solidFill>
                          <a:effectLst/>
                          <a:latin typeface="Arial" pitchFamily="34" charset="0"/>
                        </a:rPr>
                        <a:t>ичроииши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конунхо</a:t>
                      </a:r>
                      <a:r>
                        <a:rPr kumimoji="0" lang="ru-RU" sz="1400" b="0" i="0" u="none" strike="noStrike" cap="none" normalizeH="0" baseline="0" dirty="0">
                          <a:ln>
                            <a:noFill/>
                          </a:ln>
                          <a:solidFill>
                            <a:schemeClr val="tx1"/>
                          </a:solidFill>
                          <a:effectLst/>
                          <a:latin typeface="Arial" pitchFamily="34" charset="0"/>
                        </a:rPr>
                        <a:t>; бор </a:t>
                      </a:r>
                      <a:r>
                        <a:rPr kumimoji="0" lang="ru-RU" sz="1400" b="0" i="0" u="none" strike="noStrike" cap="none" normalizeH="0" baseline="0" dirty="0" err="1">
                          <a:ln>
                            <a:noFill/>
                          </a:ln>
                          <a:solidFill>
                            <a:schemeClr val="tx1"/>
                          </a:solidFill>
                          <a:effectLst/>
                          <a:latin typeface="Arial" pitchFamily="34" charset="0"/>
                        </a:rPr>
                        <a:t>кардани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карорхо</a:t>
                      </a:r>
                      <a:r>
                        <a:rPr kumimoji="0" lang="ru-RU" sz="1400" b="0" i="0" u="none" strike="noStrike" cap="none" normalizeH="0" baseline="0" dirty="0">
                          <a:ln>
                            <a:noFill/>
                          </a:ln>
                          <a:solidFill>
                            <a:schemeClr val="tx1"/>
                          </a:solidFill>
                          <a:effectLst/>
                          <a:latin typeface="Arial" pitchFamily="34" charset="0"/>
                        </a:rPr>
                        <a:t> «аз </a:t>
                      </a:r>
                      <a:r>
                        <a:rPr kumimoji="0" lang="ru-RU" sz="1400" b="0" i="0" u="none" strike="noStrike" cap="none" normalizeH="0" baseline="0" dirty="0" err="1">
                          <a:ln>
                            <a:noFill/>
                          </a:ln>
                          <a:solidFill>
                            <a:schemeClr val="tx1"/>
                          </a:solidFill>
                          <a:effectLst/>
                          <a:latin typeface="Arial" pitchFamily="34" charset="0"/>
                        </a:rPr>
                        <a:t>боло</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Мавчуд</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бозори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фурурши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махсулот</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Бухрони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низоми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молиявию</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карзи</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Набудани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сиёсати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самарабахши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давлати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чихати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дастгирии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истехсолкунандагони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махсулоти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кишоварзи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ислохоти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нотамоми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замин</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муносибати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бетартиби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моликияти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замин</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сатхи</a:t>
                      </a:r>
                      <a:r>
                        <a:rPr kumimoji="0" lang="ru-RU" sz="1400" b="0" i="0" u="none" strike="noStrike" cap="none" normalizeH="0" baseline="0" dirty="0">
                          <a:ln>
                            <a:noFill/>
                          </a:ln>
                          <a:solidFill>
                            <a:schemeClr val="tx1"/>
                          </a:solidFill>
                          <a:effectLst/>
                          <a:latin typeface="Arial" pitchFamily="34" charset="0"/>
                        </a:rPr>
                        <a:t> пасти </a:t>
                      </a:r>
                      <a:r>
                        <a:rPr kumimoji="0" lang="ru-RU" sz="1400" b="0" i="0" u="none" strike="noStrike" cap="none" normalizeH="0" baseline="0" dirty="0" err="1">
                          <a:ln>
                            <a:noFill/>
                          </a:ln>
                          <a:solidFill>
                            <a:schemeClr val="tx1"/>
                          </a:solidFill>
                          <a:effectLst/>
                          <a:latin typeface="Arial" pitchFamily="34" charset="0"/>
                        </a:rPr>
                        <a:t>чолиби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коргарон</a:t>
                      </a:r>
                      <a:r>
                        <a:rPr kumimoji="0" lang="ru-RU" sz="1400" b="0" i="0" u="none" strike="noStrike" cap="none" normalizeH="0" baseline="0" dirty="0">
                          <a:ln>
                            <a:noFill/>
                          </a:ln>
                          <a:solidFill>
                            <a:schemeClr val="tx1"/>
                          </a:solidFill>
                          <a:effectLst/>
                          <a:latin typeface="Arial" pitchFamily="34" charset="0"/>
                        </a:rPr>
                        <a:t> дар махал;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Набудани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маблаггузории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барномахои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ичтимоии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кабулгардида</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Истифодаи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технологияхои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кухна</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Набудани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захирахои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кофи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барои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хифзи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мухити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зист</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истехсол</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баланд </a:t>
                      </a:r>
                      <a:r>
                        <a:rPr kumimoji="0" lang="ru-RU" sz="1400" b="0" i="0" u="none" strike="noStrike" cap="none" normalizeH="0" baseline="0" dirty="0" err="1">
                          <a:ln>
                            <a:noFill/>
                          </a:ln>
                          <a:solidFill>
                            <a:schemeClr val="tx1"/>
                          </a:solidFill>
                          <a:effectLst/>
                          <a:latin typeface="Arial" pitchFamily="34" charset="0"/>
                        </a:rPr>
                        <a:t>бардошатни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сатх</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сифати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зиндагии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ахоли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набудани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системаи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нобудсози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ва</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коркарди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партовхо</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мавчуд</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будани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корхонаи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химияви</a:t>
                      </a:r>
                      <a:r>
                        <a:rPr kumimoji="0" lang="ru-RU" sz="1400" b="0" i="0" u="none" strike="noStrike" cap="none" normalizeH="0" baseline="0" dirty="0">
                          <a:ln>
                            <a:noFill/>
                          </a:ln>
                          <a:solidFill>
                            <a:schemeClr val="tx1"/>
                          </a:solidFill>
                          <a:effectLst/>
                          <a:latin typeface="Arial" pitchFamily="34" charset="0"/>
                        </a:rPr>
                        <a:t> дар </a:t>
                      </a:r>
                      <a:r>
                        <a:rPr kumimoji="0" lang="ru-RU" sz="1400" b="0" i="0" u="none" strike="noStrike" cap="none" normalizeH="0" baseline="0" dirty="0" err="1">
                          <a:ln>
                            <a:noFill/>
                          </a:ln>
                          <a:solidFill>
                            <a:schemeClr val="tx1"/>
                          </a:solidFill>
                          <a:effectLst/>
                          <a:latin typeface="Arial" pitchFamily="34" charset="0"/>
                        </a:rPr>
                        <a:t>нохияхои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хамсоя</a:t>
                      </a:r>
                      <a:r>
                        <a:rPr kumimoji="0" lang="ru-RU" sz="1400" b="0" i="0" u="none" strike="noStrike" cap="none" normalizeH="0" baseline="0" dirty="0">
                          <a:ln>
                            <a:noFill/>
                          </a:ln>
                          <a:solidFill>
                            <a:schemeClr val="tx1"/>
                          </a:solidFill>
                          <a:effectLst/>
                          <a:latin typeface="Arial" pitchFamily="34" charset="0"/>
                        </a:rPr>
                        <a:t>;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ru-RU" sz="1400" b="0" i="0" u="none" strike="noStrike" cap="none" normalizeH="0" baseline="0" dirty="0" err="1">
                          <a:ln>
                            <a:noFill/>
                          </a:ln>
                          <a:solidFill>
                            <a:schemeClr val="tx1"/>
                          </a:solidFill>
                          <a:effectLst/>
                          <a:latin typeface="Arial" pitchFamily="34" charset="0"/>
                        </a:rPr>
                        <a:t>Харочотхои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гарон</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барои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чихозонидани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воситахои</a:t>
                      </a:r>
                      <a:r>
                        <a:rPr kumimoji="0" lang="ru-RU" sz="1400" b="0" i="0" u="none" strike="noStrike" cap="none" normalizeH="0" baseline="0" dirty="0">
                          <a:ln>
                            <a:noFill/>
                          </a:ln>
                          <a:solidFill>
                            <a:schemeClr val="tx1"/>
                          </a:solidFill>
                          <a:effectLst/>
                          <a:latin typeface="Arial" pitchFamily="34" charset="0"/>
                        </a:rPr>
                        <a:t> </a:t>
                      </a:r>
                      <a:r>
                        <a:rPr kumimoji="0" lang="ru-RU" sz="1400" b="0" i="0" u="none" strike="noStrike" cap="none" normalizeH="0" baseline="0" dirty="0" err="1">
                          <a:ln>
                            <a:noFill/>
                          </a:ln>
                          <a:solidFill>
                            <a:schemeClr val="tx1"/>
                          </a:solidFill>
                          <a:effectLst/>
                          <a:latin typeface="Arial" pitchFamily="34" charset="0"/>
                        </a:rPr>
                        <a:t>истехсолот</a:t>
                      </a:r>
                      <a:r>
                        <a:rPr kumimoji="0" lang="ru-RU" sz="1400" b="0" i="0" u="none" strike="noStrike" cap="none" normalizeH="0" baseline="0" dirty="0">
                          <a:ln>
                            <a:noFill/>
                          </a:ln>
                          <a:solidFill>
                            <a:schemeClr val="tx1"/>
                          </a:solidFill>
                          <a:effectLst/>
                          <a:latin typeface="Arial" pitchFamily="34" charset="0"/>
                        </a:rPr>
                        <a:t> .</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Прямоугольник 4"/>
          <p:cNvSpPr/>
          <p:nvPr/>
        </p:nvSpPr>
        <p:spPr>
          <a:xfrm>
            <a:off x="3812186" y="466300"/>
            <a:ext cx="3261342" cy="369332"/>
          </a:xfrm>
          <a:prstGeom prst="rect">
            <a:avLst/>
          </a:prstGeom>
        </p:spPr>
        <p:txBody>
          <a:bodyPr wrap="none">
            <a:spAutoFit/>
          </a:bodyPr>
          <a:lstStyle/>
          <a:p>
            <a:r>
              <a:rPr lang="ru-RU" altLang="ru-RU" b="1" dirty="0">
                <a:solidFill>
                  <a:srgbClr val="FF0000"/>
                </a:solidFill>
                <a:latin typeface="Arial" panose="020B0604020202020204" pitchFamily="34" charset="0"/>
                <a:cs typeface="Arial" panose="020B0604020202020204" pitchFamily="34" charset="0"/>
              </a:rPr>
              <a:t>НАМУНАИ СВОТ –ТАҲЛИЛ </a:t>
            </a:r>
            <a:endParaRPr lang="ru-RU" dirty="0"/>
          </a:p>
        </p:txBody>
      </p:sp>
    </p:spTree>
    <p:extLst>
      <p:ext uri="{BB962C8B-B14F-4D97-AF65-F5344CB8AC3E}">
        <p14:creationId xmlns:p14="http://schemas.microsoft.com/office/powerpoint/2010/main" val="15399763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Заголовок 3"/>
          <p:cNvSpPr>
            <a:spLocks noGrp="1" noChangeArrowheads="1"/>
          </p:cNvSpPr>
          <p:nvPr>
            <p:ph type="title"/>
          </p:nvPr>
        </p:nvSpPr>
        <p:spPr>
          <a:xfrm>
            <a:off x="-121022" y="2847717"/>
            <a:ext cx="10736770" cy="670546"/>
          </a:xfrm>
        </p:spPr>
        <p:txBody>
          <a:bodyPr>
            <a:noAutofit/>
          </a:bodyPr>
          <a:lstStyle/>
          <a:p>
            <a:pPr algn="ctr"/>
            <a:r>
              <a:rPr lang="ru-RU" altLang="zh-CN" sz="2000" b="1" dirty="0" smtClean="0">
                <a:solidFill>
                  <a:srgbClr val="FF0000"/>
                </a:solidFill>
                <a:latin typeface="Times New Roman Tj" panose="02020603050405020304" pitchFamily="18" charset="-52"/>
              </a:rPr>
              <a:t>ИНФРАСОХТОР ВА ЗИНДАГИИ</a:t>
            </a:r>
            <a:r>
              <a:rPr lang="ru-RU" altLang="en-US" sz="2000" b="1" dirty="0" smtClean="0">
                <a:solidFill>
                  <a:srgbClr val="FF0000"/>
                </a:solidFill>
                <a:latin typeface="Times New Roman Tj" panose="02020603050405020304" pitchFamily="18" charset="-52"/>
                <a:ea typeface="华文楷体" pitchFamily="2" charset="-122"/>
              </a:rPr>
              <a:t> «САБЗ» ДАР АСОСИ ҶАЛБИ САРМОЯГУЗОРИҲОИ ДОХИЛӢ ВА ХОРИҶӢ</a:t>
            </a:r>
            <a:endParaRPr lang="ru-RU" altLang="en-US" sz="2000" b="1" dirty="0">
              <a:solidFill>
                <a:srgbClr val="FF0000"/>
              </a:solidFill>
              <a:latin typeface="Times New Roman Tj" panose="02020603050405020304" pitchFamily="18" charset="-52"/>
              <a:ea typeface="华文楷体" pitchFamily="2" charset="-122"/>
            </a:endParaRPr>
          </a:p>
        </p:txBody>
      </p:sp>
      <p:pic>
        <p:nvPicPr>
          <p:cNvPr id="73731" name="Замещающее содержимое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277269" y="3605349"/>
            <a:ext cx="4183062" cy="3005743"/>
          </a:xfrm>
        </p:spPr>
      </p:pic>
      <p:pic>
        <p:nvPicPr>
          <p:cNvPr id="73732" name="Замещающее содержимое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39124" y="3605349"/>
            <a:ext cx="3925905" cy="3013071"/>
          </a:xfrm>
        </p:spPr>
      </p:pic>
      <p:sp>
        <p:nvSpPr>
          <p:cNvPr id="73730" name="Номер слайда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CCC358EE-00C1-4C9B-86B0-03EEDE3FBB64}" type="slidenum">
              <a:rPr lang="ru-RU" altLang="zh-CN" smtClean="0"/>
              <a:pPr/>
              <a:t>64</a:t>
            </a:fld>
            <a:endParaRPr lang="ru-RU" altLang="zh-CN"/>
          </a:p>
        </p:txBody>
      </p:sp>
      <p:pic>
        <p:nvPicPr>
          <p:cNvPr id="73733" name="Изображение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68" y="513821"/>
            <a:ext cx="4183063" cy="224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Замещающее содержимое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39125" y="513820"/>
            <a:ext cx="3851538" cy="2246809"/>
          </a:xfrm>
          <a:prstGeom prst="rect">
            <a:avLst/>
          </a:prstGeom>
        </p:spPr>
      </p:pic>
      <p:pic>
        <p:nvPicPr>
          <p:cNvPr id="8" name="Замещающее содержимое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8869457" y="513819"/>
            <a:ext cx="3096120" cy="2246809"/>
          </a:xfrm>
          <a:prstGeom prst="rect">
            <a:avLst/>
          </a:prstGeom>
        </p:spPr>
      </p:pic>
      <p:pic>
        <p:nvPicPr>
          <p:cNvPr id="9" name="Замещающее содержимое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a:xfrm>
            <a:off x="8869458" y="3605348"/>
            <a:ext cx="3157080" cy="3005743"/>
          </a:xfrm>
          <a:prstGeom prst="rect">
            <a:avLst/>
          </a:prstGeom>
        </p:spPr>
      </p:pic>
    </p:spTree>
    <p:extLst>
      <p:ext uri="{BB962C8B-B14F-4D97-AF65-F5344CB8AC3E}">
        <p14:creationId xmlns:p14="http://schemas.microsoft.com/office/powerpoint/2010/main" val="3484257777"/>
      </p:ext>
    </p:extLst>
  </p:cSld>
  <p:clrMapOvr>
    <a:masterClrMapping/>
  </p:clrMapOvr>
  <p:transition spd="slow">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555\Новая папка\577660-x222a7ddgp4sirlca20e6k60fg4r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878"/>
            <a:ext cx="4788024" cy="335699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555\Новая папка\20130717-se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5" y="116632"/>
            <a:ext cx="4355975" cy="32403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555\Новая папка\e8d8060dfa4f237371de63e4d4f9a011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356992"/>
            <a:ext cx="4788024" cy="350100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G:\555\Новая папка\i (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025" y="3356992"/>
            <a:ext cx="4355975"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1108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B620396-9167-4A7D-B152-75580E3DA8EA}"/>
              </a:ext>
            </a:extLst>
          </p:cNvPr>
          <p:cNvSpPr>
            <a:spLocks noGrp="1"/>
          </p:cNvSpPr>
          <p:nvPr>
            <p:ph type="title"/>
          </p:nvPr>
        </p:nvSpPr>
        <p:spPr>
          <a:xfrm flipH="1">
            <a:off x="10210800" y="0"/>
            <a:ext cx="46038" cy="285750"/>
          </a:xfrm>
        </p:spPr>
        <p:txBody>
          <a:bodyPr>
            <a:noAutofit/>
          </a:bodyPr>
          <a:lstStyle/>
          <a:p>
            <a:pPr>
              <a:defRPr/>
            </a:pPr>
            <a:endParaRPr lang="ru-RU" sz="3200" b="1" dirty="0">
              <a:solidFill>
                <a:schemeClr val="accent1">
                  <a:lumMod val="50000"/>
                </a:schemeClr>
              </a:solidFill>
              <a:effectLst>
                <a:outerShdw blurRad="38100" dist="38100" dir="2700000" algn="tl">
                  <a:srgbClr val="000000">
                    <a:alpha val="43137"/>
                  </a:srgbClr>
                </a:outerShdw>
              </a:effectLst>
            </a:endParaRPr>
          </a:p>
        </p:txBody>
      </p:sp>
      <p:sp>
        <p:nvSpPr>
          <p:cNvPr id="14339" name="Содержимое 2">
            <a:extLst>
              <a:ext uri="{FF2B5EF4-FFF2-40B4-BE49-F238E27FC236}">
                <a16:creationId xmlns="" xmlns:a16="http://schemas.microsoft.com/office/drawing/2014/main" id="{AAF1F42C-D1CB-4BA9-AAE9-89472CB6CA15}"/>
              </a:ext>
            </a:extLst>
          </p:cNvPr>
          <p:cNvSpPr>
            <a:spLocks noGrp="1"/>
          </p:cNvSpPr>
          <p:nvPr>
            <p:ph idx="1"/>
          </p:nvPr>
        </p:nvSpPr>
        <p:spPr/>
        <p:txBody>
          <a:bodyPr/>
          <a:lstStyle/>
          <a:p>
            <a:r>
              <a:rPr lang="ru-RU" altLang="ru-RU"/>
              <a:t> </a:t>
            </a:r>
          </a:p>
          <a:p>
            <a:endParaRPr lang="ru-RU" altLang="ru-RU"/>
          </a:p>
        </p:txBody>
      </p:sp>
      <p:graphicFrame>
        <p:nvGraphicFramePr>
          <p:cNvPr id="4" name="Схема 3">
            <a:extLst>
              <a:ext uri="{FF2B5EF4-FFF2-40B4-BE49-F238E27FC236}">
                <a16:creationId xmlns="" xmlns:a16="http://schemas.microsoft.com/office/drawing/2014/main" id="{8A3A4CBC-17A4-4F5B-8CF9-84C0FE039ED5}"/>
              </a:ext>
            </a:extLst>
          </p:cNvPr>
          <p:cNvGraphicFramePr/>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Блок-схема: магнитный диск 4">
            <a:extLst>
              <a:ext uri="{FF2B5EF4-FFF2-40B4-BE49-F238E27FC236}">
                <a16:creationId xmlns="" xmlns:a16="http://schemas.microsoft.com/office/drawing/2014/main" id="{D9A9BA62-C0CA-4547-9DAF-991CBE13A229}"/>
              </a:ext>
            </a:extLst>
          </p:cNvPr>
          <p:cNvSpPr/>
          <p:nvPr/>
        </p:nvSpPr>
        <p:spPr>
          <a:xfrm>
            <a:off x="7239000" y="314326"/>
            <a:ext cx="3357562" cy="2657475"/>
          </a:xfrm>
          <a:prstGeom prst="flowChartMagneticDisk">
            <a:avLst/>
          </a:prstGeom>
          <a:solidFill>
            <a:schemeClr val="accent6">
              <a:lumMod val="60000"/>
              <a:lumOff val="40000"/>
              <a:alpha val="90000"/>
            </a:schemeClr>
          </a:solidFill>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sp>
      <p:sp>
        <p:nvSpPr>
          <p:cNvPr id="6" name="Блок-схема: магнитный диск 5">
            <a:extLst>
              <a:ext uri="{FF2B5EF4-FFF2-40B4-BE49-F238E27FC236}">
                <a16:creationId xmlns="" xmlns:a16="http://schemas.microsoft.com/office/drawing/2014/main" id="{14B2E6E9-5A31-4F19-BC09-4A3CDE788D2C}"/>
              </a:ext>
            </a:extLst>
          </p:cNvPr>
          <p:cNvSpPr/>
          <p:nvPr/>
        </p:nvSpPr>
        <p:spPr>
          <a:xfrm>
            <a:off x="1524000" y="4143376"/>
            <a:ext cx="3214688" cy="2714625"/>
          </a:xfrm>
          <a:prstGeom prst="flowChartMagneticDisk">
            <a:avLst/>
          </a:prstGeom>
        </p:spPr>
        <p:style>
          <a:lnRef idx="2">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sp>
      <p:sp>
        <p:nvSpPr>
          <p:cNvPr id="7" name="Управляющая кнопка: справка 6">
            <a:hlinkClick r:id="" action="ppaction://noaction" highlightClick="1"/>
            <a:extLst>
              <a:ext uri="{FF2B5EF4-FFF2-40B4-BE49-F238E27FC236}">
                <a16:creationId xmlns="" xmlns:a16="http://schemas.microsoft.com/office/drawing/2014/main" id="{2C647E53-8EFB-47D5-A54F-C9F0D570D204}"/>
              </a:ext>
            </a:extLst>
          </p:cNvPr>
          <p:cNvSpPr/>
          <p:nvPr/>
        </p:nvSpPr>
        <p:spPr>
          <a:xfrm>
            <a:off x="7024688" y="1643064"/>
            <a:ext cx="785812" cy="1000125"/>
          </a:xfrm>
          <a:prstGeom prst="actionButtonHelp">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8" name="Куб 7">
            <a:extLst>
              <a:ext uri="{FF2B5EF4-FFF2-40B4-BE49-F238E27FC236}">
                <a16:creationId xmlns="" xmlns:a16="http://schemas.microsoft.com/office/drawing/2014/main" id="{F6ECE83D-A5EB-417F-91C7-EBC6C15865F6}"/>
              </a:ext>
            </a:extLst>
          </p:cNvPr>
          <p:cNvSpPr/>
          <p:nvPr/>
        </p:nvSpPr>
        <p:spPr>
          <a:xfrm>
            <a:off x="8382016" y="4286256"/>
            <a:ext cx="2000264" cy="2359160"/>
          </a:xfrm>
          <a:prstGeom prst="cub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ru-RU"/>
          </a:p>
        </p:txBody>
      </p:sp>
      <p:sp>
        <p:nvSpPr>
          <p:cNvPr id="9" name="TextBox 8">
            <a:extLst>
              <a:ext uri="{FF2B5EF4-FFF2-40B4-BE49-F238E27FC236}">
                <a16:creationId xmlns="" xmlns:a16="http://schemas.microsoft.com/office/drawing/2014/main" id="{52C3CEF7-2654-4F72-A34B-DE45568BD46B}"/>
              </a:ext>
            </a:extLst>
          </p:cNvPr>
          <p:cNvSpPr txBox="1"/>
          <p:nvPr/>
        </p:nvSpPr>
        <p:spPr>
          <a:xfrm>
            <a:off x="1524001" y="4857750"/>
            <a:ext cx="3286125" cy="1816100"/>
          </a:xfrm>
          <a:prstGeom prst="rect">
            <a:avLst/>
          </a:prstGeom>
          <a:noFill/>
        </p:spPr>
        <p:txBody>
          <a:bodyPr>
            <a:spAutoFit/>
          </a:bodyPr>
          <a:lstStyle/>
          <a:p>
            <a:pPr>
              <a:defRPr/>
            </a:pPr>
            <a:r>
              <a:rPr lang="ru-RU" sz="2800" b="1" dirty="0" err="1">
                <a:solidFill>
                  <a:srgbClr val="C00000"/>
                </a:solidFill>
                <a:effectLst>
                  <a:outerShdw blurRad="38100" dist="38100" dir="2700000" algn="tl">
                    <a:srgbClr val="000000">
                      <a:alpha val="43137"/>
                    </a:srgbClr>
                  </a:outerShdw>
                </a:effectLst>
              </a:rPr>
              <a:t>Чаро</a:t>
            </a:r>
            <a:r>
              <a:rPr lang="ru-RU" sz="2800" b="1" dirty="0">
                <a:solidFill>
                  <a:srgbClr val="C00000"/>
                </a:solidFill>
                <a:effectLst>
                  <a:outerShdw blurRad="38100" dist="38100" dir="2700000" algn="tl">
                    <a:srgbClr val="000000">
                      <a:alpha val="43137"/>
                    </a:srgbClr>
                  </a:outerShdw>
                </a:effectLst>
              </a:rPr>
              <a:t> </a:t>
            </a:r>
            <a:r>
              <a:rPr lang="ru-RU" sz="2800" b="1" dirty="0" err="1">
                <a:solidFill>
                  <a:srgbClr val="C00000"/>
                </a:solidFill>
                <a:effectLst>
                  <a:outerShdw blurRad="38100" dist="38100" dir="2700000" algn="tl">
                    <a:srgbClr val="000000">
                      <a:alpha val="43137"/>
                    </a:srgbClr>
                  </a:outerShdw>
                </a:effectLst>
              </a:rPr>
              <a:t>намудхои</a:t>
            </a:r>
            <a:r>
              <a:rPr lang="ru-RU" sz="2800" b="1" dirty="0">
                <a:solidFill>
                  <a:srgbClr val="C00000"/>
                </a:solidFill>
                <a:effectLst>
                  <a:outerShdw blurRad="38100" dist="38100" dir="2700000" algn="tl">
                    <a:srgbClr val="000000">
                      <a:alpha val="43137"/>
                    </a:srgbClr>
                  </a:outerShdw>
                </a:effectLst>
              </a:rPr>
              <a:t> </a:t>
            </a:r>
            <a:r>
              <a:rPr lang="ru-RU" sz="2800" b="1" dirty="0" err="1">
                <a:solidFill>
                  <a:srgbClr val="C00000"/>
                </a:solidFill>
                <a:effectLst>
                  <a:outerShdw blurRad="38100" dist="38100" dir="2700000" algn="tl">
                    <a:srgbClr val="000000">
                      <a:alpha val="43137"/>
                    </a:srgbClr>
                  </a:outerShdw>
                </a:effectLst>
              </a:rPr>
              <a:t>мардумии</a:t>
            </a:r>
            <a:r>
              <a:rPr lang="ru-RU" sz="2800" b="1" dirty="0">
                <a:solidFill>
                  <a:srgbClr val="C00000"/>
                </a:solidFill>
                <a:effectLst>
                  <a:outerShdw blurRad="38100" dist="38100" dir="2700000" algn="tl">
                    <a:srgbClr val="000000">
                      <a:alpha val="43137"/>
                    </a:srgbClr>
                  </a:outerShdw>
                </a:effectLst>
              </a:rPr>
              <a:t> </a:t>
            </a:r>
            <a:r>
              <a:rPr lang="ru-RU" sz="2800" b="1" dirty="0" err="1">
                <a:solidFill>
                  <a:srgbClr val="C00000"/>
                </a:solidFill>
                <a:effectLst>
                  <a:outerShdw blurRad="38100" dist="38100" dir="2700000" algn="tl">
                    <a:srgbClr val="000000">
                      <a:alpha val="43137"/>
                    </a:srgbClr>
                  </a:outerShdw>
                </a:effectLst>
              </a:rPr>
              <a:t>зироаткориро</a:t>
            </a:r>
            <a:r>
              <a:rPr lang="ru-RU" sz="2800" b="1" dirty="0">
                <a:solidFill>
                  <a:srgbClr val="C00000"/>
                </a:solidFill>
                <a:effectLst>
                  <a:outerShdw blurRad="38100" dist="38100" dir="2700000" algn="tl">
                    <a:srgbClr val="000000">
                      <a:alpha val="43137"/>
                    </a:srgbClr>
                  </a:outerShdw>
                </a:effectLst>
              </a:rPr>
              <a:t> </a:t>
            </a:r>
            <a:r>
              <a:rPr lang="ru-RU" sz="2800" b="1" dirty="0" err="1">
                <a:solidFill>
                  <a:srgbClr val="C00000"/>
                </a:solidFill>
                <a:effectLst>
                  <a:outerShdw blurRad="38100" dist="38100" dir="2700000" algn="tl">
                    <a:srgbClr val="000000">
                      <a:alpha val="43137"/>
                    </a:srgbClr>
                  </a:outerShdw>
                </a:effectLst>
                <a:latin typeface="Palatino Linotype"/>
              </a:rPr>
              <a:t>ҳ</a:t>
            </a:r>
            <a:r>
              <a:rPr lang="ru-RU" sz="2800" b="1" dirty="0" err="1">
                <a:solidFill>
                  <a:srgbClr val="C00000"/>
                </a:solidFill>
                <a:effectLst>
                  <a:outerShdw blurRad="38100" dist="38100" dir="2700000" algn="tl">
                    <a:srgbClr val="000000">
                      <a:alpha val="43137"/>
                    </a:srgbClr>
                  </a:outerShdw>
                </a:effectLst>
              </a:rPr>
              <a:t>ифз </a:t>
            </a:r>
            <a:r>
              <a:rPr lang="ru-RU" sz="2800" b="1" dirty="0">
                <a:solidFill>
                  <a:srgbClr val="C00000"/>
                </a:solidFill>
                <a:effectLst>
                  <a:outerShdw blurRad="38100" dist="38100" dir="2700000" algn="tl">
                    <a:srgbClr val="000000">
                      <a:alpha val="43137"/>
                    </a:srgbClr>
                  </a:outerShdw>
                </a:effectLst>
              </a:rPr>
              <a:t>намоем?</a:t>
            </a:r>
            <a:endParaRPr lang="ru-RU" sz="2800" b="1" dirty="0">
              <a:solidFill>
                <a:srgbClr val="C00000"/>
              </a:solidFill>
            </a:endParaRPr>
          </a:p>
        </p:txBody>
      </p:sp>
      <p:sp>
        <p:nvSpPr>
          <p:cNvPr id="10" name="Управляющая кнопка: справка 9">
            <a:hlinkClick r:id="" action="ppaction://noaction" highlightClick="1"/>
            <a:extLst>
              <a:ext uri="{FF2B5EF4-FFF2-40B4-BE49-F238E27FC236}">
                <a16:creationId xmlns="" xmlns:a16="http://schemas.microsoft.com/office/drawing/2014/main" id="{561A5726-F951-4B78-963D-2DA9F394C921}"/>
              </a:ext>
            </a:extLst>
          </p:cNvPr>
          <p:cNvSpPr/>
          <p:nvPr/>
        </p:nvSpPr>
        <p:spPr>
          <a:xfrm>
            <a:off x="2809876" y="3929064"/>
            <a:ext cx="714375" cy="1000125"/>
          </a:xfrm>
          <a:prstGeom prst="actionButtonHelp">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dirty="0">
              <a:solidFill>
                <a:srgbClr val="FF0000"/>
              </a:solidFill>
            </a:endParaRPr>
          </a:p>
        </p:txBody>
      </p:sp>
      <p:sp>
        <p:nvSpPr>
          <p:cNvPr id="11" name="TextBox 10">
            <a:extLst>
              <a:ext uri="{FF2B5EF4-FFF2-40B4-BE49-F238E27FC236}">
                <a16:creationId xmlns="" xmlns:a16="http://schemas.microsoft.com/office/drawing/2014/main" id="{71F5C293-4779-4791-B22F-D79E9626D842}"/>
              </a:ext>
            </a:extLst>
          </p:cNvPr>
          <p:cNvSpPr txBox="1"/>
          <p:nvPr/>
        </p:nvSpPr>
        <p:spPr>
          <a:xfrm>
            <a:off x="7239000" y="1071563"/>
            <a:ext cx="3429000" cy="2062162"/>
          </a:xfrm>
          <a:prstGeom prst="rect">
            <a:avLst/>
          </a:prstGeom>
          <a:noFill/>
        </p:spPr>
        <p:txBody>
          <a:bodyPr>
            <a:spAutoFit/>
          </a:bodyPr>
          <a:lstStyle/>
          <a:p>
            <a:pPr algn="ctr">
              <a:defRPr/>
            </a:pPr>
            <a:r>
              <a:rPr lang="ru-RU" sz="2600" b="1" dirty="0" err="1">
                <a:solidFill>
                  <a:schemeClr val="bg2">
                    <a:lumMod val="25000"/>
                  </a:schemeClr>
                </a:solidFill>
              </a:rPr>
              <a:t>Чи</a:t>
            </a:r>
            <a:r>
              <a:rPr lang="ru-RU" sz="2600" b="1" dirty="0">
                <a:solidFill>
                  <a:schemeClr val="bg2">
                    <a:lumMod val="25000"/>
                  </a:schemeClr>
                </a:solidFill>
              </a:rPr>
              <a:t> тавр </a:t>
            </a:r>
            <a:r>
              <a:rPr lang="ru-RU" sz="2600" b="1" dirty="0" err="1">
                <a:solidFill>
                  <a:schemeClr val="bg2">
                    <a:lumMod val="25000"/>
                  </a:schemeClr>
                </a:solidFill>
              </a:rPr>
              <a:t>фоидаро</a:t>
            </a:r>
            <a:r>
              <a:rPr lang="ru-RU" sz="2600" b="1" dirty="0">
                <a:solidFill>
                  <a:schemeClr val="bg2">
                    <a:lumMod val="25000"/>
                  </a:schemeClr>
                </a:solidFill>
              </a:rPr>
              <a:t> аз </a:t>
            </a:r>
            <a:r>
              <a:rPr lang="ru-RU" sz="2600" b="1" dirty="0" err="1">
                <a:solidFill>
                  <a:schemeClr val="bg2">
                    <a:lumMod val="25000"/>
                  </a:schemeClr>
                </a:solidFill>
              </a:rPr>
              <a:t>хисоби</a:t>
            </a:r>
            <a:r>
              <a:rPr lang="ru-RU" sz="2600" b="1" dirty="0">
                <a:solidFill>
                  <a:schemeClr val="bg2">
                    <a:lumMod val="25000"/>
                  </a:schemeClr>
                </a:solidFill>
              </a:rPr>
              <a:t> </a:t>
            </a:r>
            <a:r>
              <a:rPr lang="ru-RU" sz="2600" b="1" dirty="0" err="1">
                <a:solidFill>
                  <a:schemeClr val="bg2">
                    <a:lumMod val="25000"/>
                  </a:schemeClr>
                </a:solidFill>
              </a:rPr>
              <a:t>намудхои</a:t>
            </a:r>
            <a:r>
              <a:rPr lang="ru-RU" sz="2600" b="1" dirty="0">
                <a:solidFill>
                  <a:schemeClr val="bg2">
                    <a:lumMod val="25000"/>
                  </a:schemeClr>
                </a:solidFill>
              </a:rPr>
              <a:t> </a:t>
            </a:r>
            <a:r>
              <a:rPr lang="ru-RU" sz="2600" b="1" dirty="0" err="1">
                <a:solidFill>
                  <a:schemeClr val="bg2">
                    <a:lumMod val="25000"/>
                  </a:schemeClr>
                </a:solidFill>
              </a:rPr>
              <a:t>мардуми</a:t>
            </a:r>
            <a:r>
              <a:rPr lang="ru-RU" sz="2600" b="1" dirty="0">
                <a:solidFill>
                  <a:schemeClr val="bg2">
                    <a:lumMod val="25000"/>
                  </a:schemeClr>
                </a:solidFill>
              </a:rPr>
              <a:t> ба даст </a:t>
            </a:r>
            <a:r>
              <a:rPr lang="ru-RU" sz="2600" b="1" dirty="0" err="1">
                <a:solidFill>
                  <a:schemeClr val="bg2">
                    <a:lumMod val="25000"/>
                  </a:schemeClr>
                </a:solidFill>
              </a:rPr>
              <a:t>овард</a:t>
            </a:r>
            <a:endParaRPr lang="ru-RU" sz="2600" b="1" dirty="0">
              <a:solidFill>
                <a:schemeClr val="bg2">
                  <a:lumMod val="25000"/>
                </a:schemeClr>
              </a:solidFill>
            </a:endParaRPr>
          </a:p>
          <a:p>
            <a:pPr>
              <a:defRPr/>
            </a:pPr>
            <a:endParaRPr lang="ru-RU" sz="2400" dirty="0"/>
          </a:p>
        </p:txBody>
      </p:sp>
      <p:sp>
        <p:nvSpPr>
          <p:cNvPr id="12" name="TextBox 11">
            <a:extLst>
              <a:ext uri="{FF2B5EF4-FFF2-40B4-BE49-F238E27FC236}">
                <a16:creationId xmlns="" xmlns:a16="http://schemas.microsoft.com/office/drawing/2014/main" id="{DBAEA031-44A9-4770-8B2A-C30FEEB5289F}"/>
              </a:ext>
            </a:extLst>
          </p:cNvPr>
          <p:cNvSpPr txBox="1"/>
          <p:nvPr/>
        </p:nvSpPr>
        <p:spPr>
          <a:xfrm>
            <a:off x="8382001" y="5000625"/>
            <a:ext cx="1928813" cy="1570038"/>
          </a:xfrm>
          <a:prstGeom prst="rect">
            <a:avLst/>
          </a:prstGeom>
          <a:noFill/>
        </p:spPr>
        <p:txBody>
          <a:bodyPr>
            <a:spAutoFit/>
          </a:bodyPr>
          <a:lstStyle/>
          <a:p>
            <a:pPr>
              <a:defRPr/>
            </a:pPr>
            <a:r>
              <a:rPr lang="ru-RU" sz="3200" b="1" dirty="0" err="1">
                <a:solidFill>
                  <a:srgbClr val="002060"/>
                </a:solidFill>
                <a:effectLst>
                  <a:outerShdw blurRad="38100" dist="38100" dir="2700000" algn="tl">
                    <a:srgbClr val="000000">
                      <a:alpha val="43137"/>
                    </a:srgbClr>
                  </a:outerShdw>
                </a:effectLst>
              </a:rPr>
              <a:t>Чи</a:t>
            </a:r>
            <a:r>
              <a:rPr lang="ru-RU" sz="3200" b="1" dirty="0">
                <a:solidFill>
                  <a:srgbClr val="002060"/>
                </a:solidFill>
                <a:effectLst>
                  <a:outerShdw blurRad="38100" dist="38100" dir="2700000" algn="tl">
                    <a:srgbClr val="000000">
                      <a:alpha val="43137"/>
                    </a:srgbClr>
                  </a:outerShdw>
                </a:effectLst>
              </a:rPr>
              <a:t> </a:t>
            </a:r>
          </a:p>
          <a:p>
            <a:pPr>
              <a:defRPr/>
            </a:pPr>
            <a:r>
              <a:rPr lang="ru-RU" sz="3200" b="1" dirty="0" err="1">
                <a:solidFill>
                  <a:srgbClr val="002060"/>
                </a:solidFill>
                <a:effectLst>
                  <a:outerShdw blurRad="38100" dist="38100" dir="2700000" algn="tl">
                    <a:srgbClr val="000000">
                      <a:alpha val="43137"/>
                    </a:srgbClr>
                  </a:outerShdw>
                </a:effectLst>
              </a:rPr>
              <a:t>бояд</a:t>
            </a:r>
            <a:endParaRPr lang="ru-RU" sz="3200" b="1" dirty="0">
              <a:solidFill>
                <a:srgbClr val="002060"/>
              </a:solidFill>
              <a:effectLst>
                <a:outerShdw blurRad="38100" dist="38100" dir="2700000" algn="tl">
                  <a:srgbClr val="000000">
                    <a:alpha val="43137"/>
                  </a:srgbClr>
                </a:outerShdw>
              </a:effectLst>
            </a:endParaRPr>
          </a:p>
          <a:p>
            <a:pPr>
              <a:defRPr/>
            </a:pPr>
            <a:r>
              <a:rPr lang="ru-RU" sz="3200" b="1" dirty="0">
                <a:solidFill>
                  <a:srgbClr val="002060"/>
                </a:solidFill>
                <a:effectLst>
                  <a:outerShdw blurRad="38100" dist="38100" dir="2700000" algn="tl">
                    <a:srgbClr val="000000">
                      <a:alpha val="43137"/>
                    </a:srgbClr>
                  </a:outerShdw>
                </a:effectLst>
              </a:rPr>
              <a:t>кард?</a:t>
            </a:r>
            <a:endParaRPr lang="ru-RU" sz="3200" dirty="0">
              <a:solidFill>
                <a:srgbClr val="002060"/>
              </a:solidFill>
            </a:endParaRPr>
          </a:p>
        </p:txBody>
      </p:sp>
      <p:sp>
        <p:nvSpPr>
          <p:cNvPr id="13" name="Управляющая кнопка: справка 12">
            <a:hlinkClick r:id="" action="ppaction://noaction" highlightClick="1"/>
            <a:extLst>
              <a:ext uri="{FF2B5EF4-FFF2-40B4-BE49-F238E27FC236}">
                <a16:creationId xmlns="" xmlns:a16="http://schemas.microsoft.com/office/drawing/2014/main" id="{E8E1CB31-CC06-4EB3-B0FA-526684AB159B}"/>
              </a:ext>
            </a:extLst>
          </p:cNvPr>
          <p:cNvSpPr/>
          <p:nvPr/>
        </p:nvSpPr>
        <p:spPr>
          <a:xfrm>
            <a:off x="3167064" y="285750"/>
            <a:ext cx="642937" cy="928688"/>
          </a:xfrm>
          <a:prstGeom prst="actionButtonHelp">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
        <p:nvSpPr>
          <p:cNvPr id="15" name="Управляющая кнопка: справка 14">
            <a:hlinkClick r:id="" action="ppaction://noaction" highlightClick="1"/>
            <a:extLst>
              <a:ext uri="{FF2B5EF4-FFF2-40B4-BE49-F238E27FC236}">
                <a16:creationId xmlns="" xmlns:a16="http://schemas.microsoft.com/office/drawing/2014/main" id="{B76902C9-D59F-440C-A747-E8946489C600}"/>
              </a:ext>
            </a:extLst>
          </p:cNvPr>
          <p:cNvSpPr/>
          <p:nvPr/>
        </p:nvSpPr>
        <p:spPr>
          <a:xfrm>
            <a:off x="9382126" y="4857750"/>
            <a:ext cx="500063" cy="857250"/>
          </a:xfrm>
          <a:prstGeom prst="actionButtonHelp">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3038884699"/>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Мои документы\Мои рисунки\dasht-photos\PICT2171.JPG">
            <a:extLst>
              <a:ext uri="{FF2B5EF4-FFF2-40B4-BE49-F238E27FC236}">
                <a16:creationId xmlns="" xmlns:a16="http://schemas.microsoft.com/office/drawing/2014/main" id="{EB421739-0615-48AB-A065-DCAB5DB176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54" y="167054"/>
            <a:ext cx="11210192" cy="604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5">
            <a:extLst>
              <a:ext uri="{FF2B5EF4-FFF2-40B4-BE49-F238E27FC236}">
                <a16:creationId xmlns="" xmlns:a16="http://schemas.microsoft.com/office/drawing/2014/main" id="{C332B4D5-D3B2-4BDB-A052-C54CC4F0CA52}"/>
              </a:ext>
            </a:extLst>
          </p:cNvPr>
          <p:cNvSpPr txBox="1">
            <a:spLocks noChangeArrowheads="1"/>
          </p:cNvSpPr>
          <p:nvPr/>
        </p:nvSpPr>
        <p:spPr bwMode="auto">
          <a:xfrm>
            <a:off x="1524001" y="1"/>
            <a:ext cx="871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ru-RU" altLang="ru-RU" sz="2800">
              <a:latin typeface="Arial Narrow" panose="020B0606020202030204" pitchFamily="34" charset="0"/>
            </a:endParaRPr>
          </a:p>
        </p:txBody>
      </p:sp>
      <p:pic>
        <p:nvPicPr>
          <p:cNvPr id="8" name="Рисунок 7" descr="D:\Мои документы\Мои рисунки\ФОТОВЫСТАВКА\DSC01479.JPG">
            <a:extLst>
              <a:ext uri="{FF2B5EF4-FFF2-40B4-BE49-F238E27FC236}">
                <a16:creationId xmlns="" xmlns:a16="http://schemas.microsoft.com/office/drawing/2014/main" id="{400D064A-171A-4E76-A929-EC3AD4E1565E}"/>
              </a:ext>
            </a:extLst>
          </p:cNvPr>
          <p:cNvPicPr/>
          <p:nvPr/>
        </p:nvPicPr>
        <p:blipFill>
          <a:blip r:embed="rId4" cstate="print"/>
          <a:srcRect/>
          <a:stretch>
            <a:fillRect/>
          </a:stretch>
        </p:blipFill>
        <p:spPr bwMode="auto">
          <a:xfrm>
            <a:off x="2666976" y="642918"/>
            <a:ext cx="3857620" cy="2928934"/>
          </a:xfrm>
          <a:prstGeom prst="ellipse">
            <a:avLst/>
          </a:prstGeom>
          <a:noFill/>
          <a:ln w="9525">
            <a:noFill/>
            <a:miter lim="800000"/>
            <a:headEnd/>
            <a:tailEnd/>
          </a:ln>
          <a:effectLst>
            <a:softEdge rad="127000"/>
          </a:effectLst>
        </p:spPr>
      </p:pic>
      <p:pic>
        <p:nvPicPr>
          <p:cNvPr id="11" name="Рисунок 10" descr="D:\Мои документы\Мои рисунки\ФОТОВЫСТАВКА\IMG_0045.JPG">
            <a:extLst>
              <a:ext uri="{FF2B5EF4-FFF2-40B4-BE49-F238E27FC236}">
                <a16:creationId xmlns="" xmlns:a16="http://schemas.microsoft.com/office/drawing/2014/main" id="{DD403933-206A-40B8-B1DC-1C82903DA6CD}"/>
              </a:ext>
            </a:extLst>
          </p:cNvPr>
          <p:cNvPicPr/>
          <p:nvPr/>
        </p:nvPicPr>
        <p:blipFill>
          <a:blip r:embed="rId5" cstate="print"/>
          <a:srcRect/>
          <a:stretch>
            <a:fillRect/>
          </a:stretch>
        </p:blipFill>
        <p:spPr bwMode="auto">
          <a:xfrm>
            <a:off x="5881686" y="-357214"/>
            <a:ext cx="5143504" cy="4357718"/>
          </a:xfrm>
          <a:prstGeom prst="flowChartPunchedTape">
            <a:avLst/>
          </a:prstGeom>
          <a:noFill/>
          <a:ln w="9525">
            <a:noFill/>
            <a:miter lim="800000"/>
            <a:headEnd/>
            <a:tailEnd/>
          </a:ln>
          <a:effectLst>
            <a:softEdge rad="317500"/>
          </a:effectLst>
        </p:spPr>
      </p:pic>
      <p:sp>
        <p:nvSpPr>
          <p:cNvPr id="12" name="Стрелка вниз 11">
            <a:extLst>
              <a:ext uri="{FF2B5EF4-FFF2-40B4-BE49-F238E27FC236}">
                <a16:creationId xmlns="" xmlns:a16="http://schemas.microsoft.com/office/drawing/2014/main" id="{71A15E96-0F04-40EB-B390-BFE2153B5F25}"/>
              </a:ext>
            </a:extLst>
          </p:cNvPr>
          <p:cNvSpPr/>
          <p:nvPr/>
        </p:nvSpPr>
        <p:spPr>
          <a:xfrm rot="368651">
            <a:off x="6691150" y="3112962"/>
            <a:ext cx="866829" cy="1823262"/>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a:p>
        </p:txBody>
      </p:sp>
      <p:sp>
        <p:nvSpPr>
          <p:cNvPr id="15" name="TextBox 14">
            <a:extLst>
              <a:ext uri="{FF2B5EF4-FFF2-40B4-BE49-F238E27FC236}">
                <a16:creationId xmlns="" xmlns:a16="http://schemas.microsoft.com/office/drawing/2014/main" id="{34E62C30-99C8-4B02-8CA0-9684EE008BA0}"/>
              </a:ext>
            </a:extLst>
          </p:cNvPr>
          <p:cNvSpPr txBox="1"/>
          <p:nvPr/>
        </p:nvSpPr>
        <p:spPr>
          <a:xfrm>
            <a:off x="1666875" y="0"/>
            <a:ext cx="9144000" cy="1754188"/>
          </a:xfrm>
          <a:prstGeom prst="rect">
            <a:avLst/>
          </a:prstGeom>
          <a:noFill/>
        </p:spPr>
        <p:txBody>
          <a:bodyPr>
            <a:spAutoFit/>
          </a:bodyPr>
          <a:lstStyle/>
          <a:p>
            <a:pPr>
              <a:defRPr/>
            </a:pPr>
            <a:r>
              <a:rPr lang="ru-RU" dirty="0">
                <a:solidFill>
                  <a:srgbClr val="0070C0"/>
                </a:solidFill>
                <a:effectLst>
                  <a:outerShdw blurRad="38100" dist="38100" dir="2700000" algn="tl">
                    <a:srgbClr val="000000">
                      <a:alpha val="43137"/>
                    </a:srgbClr>
                  </a:outerShdw>
                </a:effectLst>
                <a:latin typeface="Arial Narrow" pitchFamily="34" charset="0"/>
              </a:rPr>
              <a:t> </a:t>
            </a:r>
            <a:endParaRPr lang="ru-RU" dirty="0">
              <a:latin typeface="Arial Narrow" pitchFamily="34" charset="0"/>
            </a:endParaRPr>
          </a:p>
          <a:p>
            <a:pPr>
              <a:buFont typeface="Arial" pitchFamily="34" charset="0"/>
              <a:buChar char="•"/>
              <a:defRPr/>
            </a:pPr>
            <a:endParaRPr lang="ru-RU" dirty="0">
              <a:latin typeface="Arial Narrow" pitchFamily="34" charset="0"/>
            </a:endParaRPr>
          </a:p>
          <a:p>
            <a:pPr>
              <a:buFont typeface="Arial" pitchFamily="34" charset="0"/>
              <a:buChar char="•"/>
              <a:defRPr/>
            </a:pPr>
            <a:endParaRPr lang="ru-RU" dirty="0">
              <a:latin typeface="Arial Narrow" pitchFamily="34" charset="0"/>
            </a:endParaRPr>
          </a:p>
          <a:p>
            <a:pPr>
              <a:defRPr/>
            </a:pPr>
            <a:r>
              <a:rPr lang="ru-RU" dirty="0">
                <a:latin typeface="Arial Narrow" pitchFamily="34" charset="0"/>
              </a:rPr>
              <a:t> </a:t>
            </a:r>
          </a:p>
          <a:p>
            <a:pPr>
              <a:defRPr/>
            </a:pPr>
            <a:endParaRPr lang="ru-RU" dirty="0">
              <a:latin typeface="Arial Narrow" pitchFamily="34" charset="0"/>
            </a:endParaRPr>
          </a:p>
          <a:p>
            <a:pPr>
              <a:defRPr/>
            </a:pPr>
            <a:endParaRPr lang="ru-RU" dirty="0"/>
          </a:p>
        </p:txBody>
      </p:sp>
      <p:sp>
        <p:nvSpPr>
          <p:cNvPr id="15371" name="TextBox 8">
            <a:extLst>
              <a:ext uri="{FF2B5EF4-FFF2-40B4-BE49-F238E27FC236}">
                <a16:creationId xmlns="" xmlns:a16="http://schemas.microsoft.com/office/drawing/2014/main" id="{10E5A7FA-B326-4358-B2F2-D2880F511ACD}"/>
              </a:ext>
            </a:extLst>
          </p:cNvPr>
          <p:cNvSpPr txBox="1">
            <a:spLocks noChangeArrowheads="1"/>
          </p:cNvSpPr>
          <p:nvPr/>
        </p:nvSpPr>
        <p:spPr bwMode="auto">
          <a:xfrm>
            <a:off x="1524000" y="0"/>
            <a:ext cx="9144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ru-RU" altLang="ru-RU" sz="2800" b="1" i="1">
                <a:solidFill>
                  <a:srgbClr val="C00000"/>
                </a:solidFill>
                <a:latin typeface="Palatino Linotype" panose="02040502050505030304" pitchFamily="18" charset="0"/>
              </a:rPr>
              <a:t>Таназулёбии замин экосистемаҳоро дигаргун месозад ба мардум ва иктисодиёт зарар мерасонад</a:t>
            </a:r>
          </a:p>
        </p:txBody>
      </p:sp>
      <p:sp>
        <p:nvSpPr>
          <p:cNvPr id="10" name="Стрелка вниз 9">
            <a:extLst>
              <a:ext uri="{FF2B5EF4-FFF2-40B4-BE49-F238E27FC236}">
                <a16:creationId xmlns="" xmlns:a16="http://schemas.microsoft.com/office/drawing/2014/main" id="{7F784F13-007A-4FB7-A5CE-257228CF2C1C}"/>
              </a:ext>
            </a:extLst>
          </p:cNvPr>
          <p:cNvSpPr/>
          <p:nvPr/>
        </p:nvSpPr>
        <p:spPr>
          <a:xfrm rot="5806968">
            <a:off x="5645523" y="1807776"/>
            <a:ext cx="866829" cy="1823262"/>
          </a:xfrm>
          <a:prstGeom prst="downArrow">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ru-RU"/>
          </a:p>
        </p:txBody>
      </p:sp>
    </p:spTree>
    <p:extLst>
      <p:ext uri="{BB962C8B-B14F-4D97-AF65-F5344CB8AC3E}">
        <p14:creationId xmlns:p14="http://schemas.microsoft.com/office/powerpoint/2010/main" val="1251584767"/>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трелка вправо 6">
            <a:extLst>
              <a:ext uri="{FF2B5EF4-FFF2-40B4-BE49-F238E27FC236}">
                <a16:creationId xmlns="" xmlns:a16="http://schemas.microsoft.com/office/drawing/2014/main" id="{A583D824-08EC-4A43-B05E-E70494151CCF}"/>
              </a:ext>
            </a:extLst>
          </p:cNvPr>
          <p:cNvSpPr/>
          <p:nvPr/>
        </p:nvSpPr>
        <p:spPr>
          <a:xfrm>
            <a:off x="4595813" y="714375"/>
            <a:ext cx="3071812" cy="928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a:t>Логическая матрица</a:t>
            </a:r>
            <a:endParaRPr lang="tg-Cyrl-TJ" dirty="0"/>
          </a:p>
        </p:txBody>
      </p:sp>
      <p:pic>
        <p:nvPicPr>
          <p:cNvPr id="12290" name="Picture 2" descr="H:\FOTO\ФОТОГРАФИИ_Novikova T_M\ENVSEC mission    (ФОТО И ФИЛЬМ)\Safarov\DSC03828.JPG">
            <a:extLst>
              <a:ext uri="{FF2B5EF4-FFF2-40B4-BE49-F238E27FC236}">
                <a16:creationId xmlns="" xmlns:a16="http://schemas.microsoft.com/office/drawing/2014/main" id="{A014505A-5153-40FE-AE1C-95D3EAE744B4}"/>
              </a:ext>
            </a:extLst>
          </p:cNvPr>
          <p:cNvPicPr>
            <a:picLocks noChangeAspect="1" noChangeArrowheads="1"/>
          </p:cNvPicPr>
          <p:nvPr/>
        </p:nvPicPr>
        <p:blipFill>
          <a:blip r:embed="rId2" cstate="print"/>
          <a:srcRect/>
          <a:stretch>
            <a:fillRect/>
          </a:stretch>
        </p:blipFill>
        <p:spPr bwMode="auto">
          <a:xfrm>
            <a:off x="1309655" y="142852"/>
            <a:ext cx="4762533" cy="3571900"/>
          </a:xfrm>
          <a:prstGeom prst="rect">
            <a:avLst/>
          </a:prstGeom>
          <a:noFill/>
          <a:effectLst>
            <a:softEdge rad="317500"/>
          </a:effectLst>
        </p:spPr>
      </p:pic>
      <p:pic>
        <p:nvPicPr>
          <p:cNvPr id="1026" name="Picture 2" descr="G:\отчеты\6.Миссии и поездки\Поездка 001-2009\Фото (Поездка 001-2009)\выбранные\DSC05629.JPG">
            <a:extLst>
              <a:ext uri="{FF2B5EF4-FFF2-40B4-BE49-F238E27FC236}">
                <a16:creationId xmlns="" xmlns:a16="http://schemas.microsoft.com/office/drawing/2014/main" id="{48A3E154-2ED2-4BFD-8A64-0175921ADD69}"/>
              </a:ext>
            </a:extLst>
          </p:cNvPr>
          <p:cNvPicPr>
            <a:picLocks noChangeAspect="1" noChangeArrowheads="1"/>
          </p:cNvPicPr>
          <p:nvPr/>
        </p:nvPicPr>
        <p:blipFill>
          <a:blip r:embed="rId3"/>
          <a:srcRect/>
          <a:stretch>
            <a:fillRect/>
          </a:stretch>
        </p:blipFill>
        <p:spPr bwMode="auto">
          <a:xfrm>
            <a:off x="5310182" y="285729"/>
            <a:ext cx="5572164" cy="3995577"/>
          </a:xfrm>
          <a:prstGeom prst="rect">
            <a:avLst/>
          </a:prstGeom>
          <a:noFill/>
          <a:effectLst>
            <a:softEdge rad="317500"/>
          </a:effectLst>
        </p:spPr>
      </p:pic>
      <p:pic>
        <p:nvPicPr>
          <p:cNvPr id="1027" name="Picture 3" descr="G:\отчеты\6.Миссии и поездки\Поездка 001-2009\Фото (Поездка 001-2009)\выбранные\DSC05732.JPG">
            <a:extLst>
              <a:ext uri="{FF2B5EF4-FFF2-40B4-BE49-F238E27FC236}">
                <a16:creationId xmlns="" xmlns:a16="http://schemas.microsoft.com/office/drawing/2014/main" id="{D8F696F7-7DCB-4682-B821-91ED18D47D27}"/>
              </a:ext>
            </a:extLst>
          </p:cNvPr>
          <p:cNvPicPr>
            <a:picLocks noChangeAspect="1" noChangeArrowheads="1"/>
          </p:cNvPicPr>
          <p:nvPr/>
        </p:nvPicPr>
        <p:blipFill>
          <a:blip r:embed="rId4" cstate="print"/>
          <a:srcRect/>
          <a:stretch>
            <a:fillRect/>
          </a:stretch>
        </p:blipFill>
        <p:spPr bwMode="auto">
          <a:xfrm>
            <a:off x="5667373" y="3143248"/>
            <a:ext cx="5602591" cy="4286280"/>
          </a:xfrm>
          <a:prstGeom prst="rect">
            <a:avLst/>
          </a:prstGeom>
          <a:noFill/>
          <a:effectLst>
            <a:softEdge rad="635000"/>
          </a:effectLst>
        </p:spPr>
      </p:pic>
      <p:pic>
        <p:nvPicPr>
          <p:cNvPr id="1028" name="Picture 4" descr="G:\отчеты\6.Миссии и поездки\Поездка 001-2009\Фото (Поездка 001-2009)\выбранные\DSC05703.JPG">
            <a:extLst>
              <a:ext uri="{FF2B5EF4-FFF2-40B4-BE49-F238E27FC236}">
                <a16:creationId xmlns="" xmlns:a16="http://schemas.microsoft.com/office/drawing/2014/main" id="{E70E6E78-DFA1-416E-A55B-74BB22711FE1}"/>
              </a:ext>
            </a:extLst>
          </p:cNvPr>
          <p:cNvPicPr>
            <a:picLocks noChangeAspect="1" noChangeArrowheads="1"/>
          </p:cNvPicPr>
          <p:nvPr/>
        </p:nvPicPr>
        <p:blipFill>
          <a:blip r:embed="rId5" cstate="print"/>
          <a:srcRect/>
          <a:stretch>
            <a:fillRect/>
          </a:stretch>
        </p:blipFill>
        <p:spPr bwMode="auto">
          <a:xfrm>
            <a:off x="1095340" y="2928910"/>
            <a:ext cx="5869380" cy="3929090"/>
          </a:xfrm>
          <a:prstGeom prst="rect">
            <a:avLst/>
          </a:prstGeom>
          <a:noFill/>
          <a:effectLst>
            <a:softEdge rad="635000"/>
          </a:effectLst>
        </p:spPr>
      </p:pic>
      <p:sp>
        <p:nvSpPr>
          <p:cNvPr id="13" name="AutoShape 13">
            <a:extLst>
              <a:ext uri="{FF2B5EF4-FFF2-40B4-BE49-F238E27FC236}">
                <a16:creationId xmlns="" xmlns:a16="http://schemas.microsoft.com/office/drawing/2014/main" id="{FBFDAFED-3AC4-4BFE-908C-6C6AE3683A78}"/>
              </a:ext>
            </a:extLst>
          </p:cNvPr>
          <p:cNvSpPr>
            <a:spLocks noChangeArrowheads="1"/>
          </p:cNvSpPr>
          <p:nvPr/>
        </p:nvSpPr>
        <p:spPr bwMode="auto">
          <a:xfrm>
            <a:off x="6310313" y="4143376"/>
            <a:ext cx="1714500" cy="1643063"/>
          </a:xfrm>
          <a:prstGeom prst="smileyFace">
            <a:avLst>
              <a:gd name="adj" fmla="val 4653"/>
            </a:avLst>
          </a:prstGeom>
          <a:solidFill>
            <a:srgbClr val="92D050"/>
          </a:solidFill>
          <a:ln w="9525">
            <a:solidFill>
              <a:schemeClr val="tx1"/>
            </a:solidFill>
            <a:round/>
            <a:headEnd/>
            <a:tailEnd/>
          </a:ln>
        </p:spPr>
        <p:txBody>
          <a:bodyPr wrap="none" anchor="ct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tg-Cyrl-TJ" altLang="ru-RU"/>
          </a:p>
        </p:txBody>
      </p:sp>
      <p:sp>
        <p:nvSpPr>
          <p:cNvPr id="15" name="TextBox 14">
            <a:extLst>
              <a:ext uri="{FF2B5EF4-FFF2-40B4-BE49-F238E27FC236}">
                <a16:creationId xmlns="" xmlns:a16="http://schemas.microsoft.com/office/drawing/2014/main" id="{F02DC67F-1945-4E41-A35D-F89FCD38896A}"/>
              </a:ext>
            </a:extLst>
          </p:cNvPr>
          <p:cNvSpPr txBox="1"/>
          <p:nvPr/>
        </p:nvSpPr>
        <p:spPr>
          <a:xfrm>
            <a:off x="5310188" y="0"/>
            <a:ext cx="3429000" cy="1200150"/>
          </a:xfrm>
          <a:prstGeom prst="rect">
            <a:avLst/>
          </a:prstGeom>
          <a:solidFill>
            <a:schemeClr val="accent6">
              <a:lumMod val="20000"/>
              <a:lumOff val="80000"/>
            </a:schemeClr>
          </a:solidFill>
        </p:spPr>
        <p:txBody>
          <a:bodyPr>
            <a:spAutoFit/>
          </a:bodyPr>
          <a:lstStyle/>
          <a:p>
            <a:pPr>
              <a:defRPr/>
            </a:pPr>
            <a:r>
              <a:rPr lang="ru-RU" sz="3600" b="1" dirty="0" err="1">
                <a:solidFill>
                  <a:srgbClr val="C00000"/>
                </a:solidFill>
                <a:effectLst>
                  <a:outerShdw blurRad="38100" dist="38100" dir="2700000" algn="tl">
                    <a:srgbClr val="000000">
                      <a:alpha val="43137"/>
                    </a:srgbClr>
                  </a:outerShdw>
                </a:effectLst>
                <a:latin typeface="Palatino Linotype" pitchFamily="18" charset="0"/>
              </a:rPr>
              <a:t>Ҳолати проблемавӣ</a:t>
            </a:r>
            <a:endParaRPr lang="tg-Cyrl-TJ" sz="3600" b="1" dirty="0">
              <a:solidFill>
                <a:srgbClr val="C00000"/>
              </a:solidFill>
              <a:effectLst>
                <a:outerShdw blurRad="38100" dist="38100" dir="2700000" algn="tl">
                  <a:srgbClr val="000000">
                    <a:alpha val="43137"/>
                  </a:srgbClr>
                </a:outerShdw>
              </a:effectLst>
              <a:latin typeface="Palatino Linotype" pitchFamily="18" charset="0"/>
            </a:endParaRPr>
          </a:p>
        </p:txBody>
      </p:sp>
      <p:sp>
        <p:nvSpPr>
          <p:cNvPr id="16393" name="Заголовок 15">
            <a:extLst>
              <a:ext uri="{FF2B5EF4-FFF2-40B4-BE49-F238E27FC236}">
                <a16:creationId xmlns="" xmlns:a16="http://schemas.microsoft.com/office/drawing/2014/main" id="{A289EE5A-13E2-4824-81A1-0C31FEC63439}"/>
              </a:ext>
            </a:extLst>
          </p:cNvPr>
          <p:cNvSpPr>
            <a:spLocks noGrp="1"/>
          </p:cNvSpPr>
          <p:nvPr>
            <p:ph type="title"/>
          </p:nvPr>
        </p:nvSpPr>
        <p:spPr>
          <a:xfrm flipH="1">
            <a:off x="13920788" y="-928688"/>
            <a:ext cx="200025" cy="1143001"/>
          </a:xfrm>
        </p:spPr>
        <p:txBody>
          <a:bodyPr/>
          <a:lstStyle/>
          <a:p>
            <a:endParaRPr lang="ru-RU" altLang="ru-RU"/>
          </a:p>
        </p:txBody>
      </p:sp>
      <p:sp>
        <p:nvSpPr>
          <p:cNvPr id="17" name="TextBox 16">
            <a:extLst>
              <a:ext uri="{FF2B5EF4-FFF2-40B4-BE49-F238E27FC236}">
                <a16:creationId xmlns="" xmlns:a16="http://schemas.microsoft.com/office/drawing/2014/main" id="{B8BB317E-60E1-4BE4-912B-B02DC5E0018C}"/>
              </a:ext>
            </a:extLst>
          </p:cNvPr>
          <p:cNvSpPr txBox="1"/>
          <p:nvPr/>
        </p:nvSpPr>
        <p:spPr>
          <a:xfrm>
            <a:off x="2238376" y="6273801"/>
            <a:ext cx="5072063" cy="646113"/>
          </a:xfrm>
          <a:prstGeom prst="rect">
            <a:avLst/>
          </a:prstGeom>
          <a:solidFill>
            <a:schemeClr val="accent3">
              <a:lumMod val="20000"/>
              <a:lumOff val="80000"/>
            </a:schemeClr>
          </a:solidFill>
        </p:spPr>
        <p:txBody>
          <a:bodyPr>
            <a:spAutoFit/>
          </a:bodyPr>
          <a:lstStyle/>
          <a:p>
            <a:pPr>
              <a:defRPr/>
            </a:pPr>
            <a:r>
              <a:rPr lang="ru-RU" sz="3600" b="1" dirty="0" err="1">
                <a:solidFill>
                  <a:srgbClr val="002060"/>
                </a:solidFill>
                <a:effectLst>
                  <a:outerShdw blurRad="38100" dist="38100" dir="2700000" algn="tl">
                    <a:srgbClr val="000000">
                      <a:alpha val="43137"/>
                    </a:srgbClr>
                  </a:outerShdw>
                </a:effectLst>
                <a:latin typeface="Palatino Linotype" pitchFamily="18" charset="0"/>
              </a:rPr>
              <a:t>Натиҷаи дилхоҳ</a:t>
            </a:r>
            <a:endParaRPr lang="ru-RU" sz="3600" b="1" dirty="0">
              <a:solidFill>
                <a:srgbClr val="002060"/>
              </a:solidFill>
              <a:effectLst>
                <a:outerShdw blurRad="38100" dist="38100" dir="2700000" algn="tl">
                  <a:srgbClr val="000000">
                    <a:alpha val="43137"/>
                  </a:srgbClr>
                </a:outerShdw>
              </a:effectLst>
              <a:latin typeface="Palatino Linotype" pitchFamily="18" charset="0"/>
            </a:endParaRPr>
          </a:p>
        </p:txBody>
      </p:sp>
      <p:sp>
        <p:nvSpPr>
          <p:cNvPr id="19" name="Выгнутая вправо стрелка 18">
            <a:extLst>
              <a:ext uri="{FF2B5EF4-FFF2-40B4-BE49-F238E27FC236}">
                <a16:creationId xmlns="" xmlns:a16="http://schemas.microsoft.com/office/drawing/2014/main" id="{3F599D2F-105C-4032-ABD1-5A7EC02F6003}"/>
              </a:ext>
            </a:extLst>
          </p:cNvPr>
          <p:cNvSpPr/>
          <p:nvPr/>
        </p:nvSpPr>
        <p:spPr>
          <a:xfrm>
            <a:off x="8524876" y="571500"/>
            <a:ext cx="1857375" cy="4929188"/>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Tree>
    <p:extLst>
      <p:ext uri="{BB962C8B-B14F-4D97-AF65-F5344CB8AC3E}">
        <p14:creationId xmlns:p14="http://schemas.microsoft.com/office/powerpoint/2010/main" val="1646015926"/>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2BB3A26-5A1A-4B09-B176-C0EEF219CC36}"/>
              </a:ext>
            </a:extLst>
          </p:cNvPr>
          <p:cNvSpPr txBox="1"/>
          <p:nvPr/>
        </p:nvSpPr>
        <p:spPr>
          <a:xfrm>
            <a:off x="1524000" y="1"/>
            <a:ext cx="9144000" cy="523875"/>
          </a:xfrm>
          <a:prstGeom prst="rect">
            <a:avLst/>
          </a:prstGeom>
          <a:noFill/>
        </p:spPr>
        <p:txBody>
          <a:bodyPr>
            <a:spAutoFit/>
          </a:bodyPr>
          <a:lstStyle/>
          <a:p>
            <a:pPr indent="449263" algn="ctr">
              <a:defRPr/>
            </a:pPr>
            <a:r>
              <a:rPr lang="ru-RU" sz="2800" b="1" dirty="0" err="1">
                <a:solidFill>
                  <a:srgbClr val="002060"/>
                </a:solidFill>
                <a:effectLst>
                  <a:outerShdw blurRad="38100" dist="38100" dir="2700000" algn="tl">
                    <a:srgbClr val="000000">
                      <a:alpha val="43137"/>
                    </a:srgbClr>
                  </a:outerShdw>
                </a:effectLst>
                <a:latin typeface="Palatino Linotype" pitchFamily="18" charset="0"/>
                <a:ea typeface="Calibri" pitchFamily="34" charset="0"/>
                <a:cs typeface="Times New Roman" pitchFamily="18" charset="0"/>
              </a:rPr>
              <a:t>Аҳолии маҳалӣ ва</a:t>
            </a:r>
            <a:r>
              <a:rPr lang="ru-RU" sz="2800" b="1" dirty="0">
                <a:solidFill>
                  <a:srgbClr val="002060"/>
                </a:solidFill>
                <a:effectLst>
                  <a:outerShdw blurRad="38100" dist="38100" dir="2700000" algn="tl">
                    <a:srgbClr val="000000">
                      <a:alpha val="43137"/>
                    </a:srgbClr>
                  </a:outerShdw>
                </a:effectLst>
                <a:latin typeface="Palatino Linotype" pitchFamily="18" charset="0"/>
                <a:ea typeface="Calibri" pitchFamily="34" charset="0"/>
                <a:cs typeface="Times New Roman" pitchFamily="18" charset="0"/>
              </a:rPr>
              <a:t> </a:t>
            </a:r>
            <a:r>
              <a:rPr lang="ru-RU" sz="2800" b="1" dirty="0" err="1">
                <a:solidFill>
                  <a:srgbClr val="002060"/>
                </a:solidFill>
                <a:effectLst>
                  <a:outerShdw blurRad="38100" dist="38100" dir="2700000" algn="tl">
                    <a:srgbClr val="000000">
                      <a:alpha val="43137"/>
                    </a:srgbClr>
                  </a:outerShdw>
                </a:effectLst>
                <a:latin typeface="Palatino Linotype" pitchFamily="18" charset="0"/>
                <a:ea typeface="Calibri" pitchFamily="34" charset="0"/>
                <a:cs typeface="Times New Roman" pitchFamily="18" charset="0"/>
              </a:rPr>
              <a:t>экосистемаҳо</a:t>
            </a:r>
            <a:endParaRPr lang="ru-RU" sz="2400" dirty="0">
              <a:effectLst>
                <a:outerShdw blurRad="38100" dist="38100" dir="2700000" algn="tl">
                  <a:srgbClr val="000000">
                    <a:alpha val="43137"/>
                  </a:srgbClr>
                </a:outerShdw>
              </a:effectLst>
              <a:latin typeface="Palatino Linotype" pitchFamily="18" charset="0"/>
            </a:endParaRPr>
          </a:p>
        </p:txBody>
      </p:sp>
      <p:pic>
        <p:nvPicPr>
          <p:cNvPr id="3" name="Рисунок 2" descr="DSC01199.JPG">
            <a:extLst>
              <a:ext uri="{FF2B5EF4-FFF2-40B4-BE49-F238E27FC236}">
                <a16:creationId xmlns="" xmlns:a16="http://schemas.microsoft.com/office/drawing/2014/main" id="{BB924D1E-4AF0-42A8-AE0E-FB3F4D0C1D62}"/>
              </a:ext>
            </a:extLst>
          </p:cNvPr>
          <p:cNvPicPr>
            <a:picLocks noChangeAspect="1"/>
          </p:cNvPicPr>
          <p:nvPr/>
        </p:nvPicPr>
        <p:blipFill>
          <a:blip r:embed="rId3" cstate="print"/>
          <a:stretch>
            <a:fillRect/>
          </a:stretch>
        </p:blipFill>
        <p:spPr>
          <a:xfrm>
            <a:off x="1524001" y="4429132"/>
            <a:ext cx="3628309" cy="2428868"/>
          </a:xfrm>
          <a:prstGeom prst="flowChartConnector">
            <a:avLst/>
          </a:prstGeom>
          <a:effectLst>
            <a:softEdge rad="127000"/>
          </a:effectLst>
        </p:spPr>
      </p:pic>
      <p:pic>
        <p:nvPicPr>
          <p:cNvPr id="5" name="Рисунок 4" descr="DSC06998.JPG">
            <a:extLst>
              <a:ext uri="{FF2B5EF4-FFF2-40B4-BE49-F238E27FC236}">
                <a16:creationId xmlns="" xmlns:a16="http://schemas.microsoft.com/office/drawing/2014/main" id="{B7AD4465-84C1-4F6D-847D-39A7C28202E7}"/>
              </a:ext>
            </a:extLst>
          </p:cNvPr>
          <p:cNvPicPr>
            <a:picLocks noChangeAspect="1"/>
          </p:cNvPicPr>
          <p:nvPr/>
        </p:nvPicPr>
        <p:blipFill>
          <a:blip r:embed="rId4" cstate="print"/>
          <a:stretch>
            <a:fillRect/>
          </a:stretch>
        </p:blipFill>
        <p:spPr>
          <a:xfrm>
            <a:off x="7167571" y="2357430"/>
            <a:ext cx="3945327" cy="3214686"/>
          </a:xfrm>
          <a:prstGeom prst="ellipse">
            <a:avLst/>
          </a:prstGeom>
          <a:effectLst>
            <a:softEdge rad="635000"/>
          </a:effectLst>
        </p:spPr>
      </p:pic>
      <p:pic>
        <p:nvPicPr>
          <p:cNvPr id="6" name="Рисунок 5" descr="0000000775-39496-1458337-380.jpg">
            <a:extLst>
              <a:ext uri="{FF2B5EF4-FFF2-40B4-BE49-F238E27FC236}">
                <a16:creationId xmlns="" xmlns:a16="http://schemas.microsoft.com/office/drawing/2014/main" id="{A035E53A-4B8F-497C-B0D6-76938E6D38E6}"/>
              </a:ext>
            </a:extLst>
          </p:cNvPr>
          <p:cNvPicPr>
            <a:picLocks noChangeAspect="1"/>
          </p:cNvPicPr>
          <p:nvPr/>
        </p:nvPicPr>
        <p:blipFill>
          <a:blip r:embed="rId5"/>
          <a:stretch>
            <a:fillRect/>
          </a:stretch>
        </p:blipFill>
        <p:spPr>
          <a:xfrm>
            <a:off x="4595803" y="-142900"/>
            <a:ext cx="4827861" cy="3714776"/>
          </a:xfrm>
          <a:prstGeom prst="ellipse">
            <a:avLst/>
          </a:prstGeom>
          <a:effectLst>
            <a:softEdge rad="635000"/>
          </a:effectLst>
        </p:spPr>
      </p:pic>
      <p:pic>
        <p:nvPicPr>
          <p:cNvPr id="7" name="Рисунок 6" descr="DSC05574.JPG">
            <a:extLst>
              <a:ext uri="{FF2B5EF4-FFF2-40B4-BE49-F238E27FC236}">
                <a16:creationId xmlns="" xmlns:a16="http://schemas.microsoft.com/office/drawing/2014/main" id="{786D49ED-578B-46DB-B30E-CCB737B68929}"/>
              </a:ext>
            </a:extLst>
          </p:cNvPr>
          <p:cNvPicPr>
            <a:picLocks noChangeAspect="1"/>
          </p:cNvPicPr>
          <p:nvPr/>
        </p:nvPicPr>
        <p:blipFill>
          <a:blip r:embed="rId6" cstate="print"/>
          <a:stretch>
            <a:fillRect/>
          </a:stretch>
        </p:blipFill>
        <p:spPr>
          <a:xfrm>
            <a:off x="4595803" y="3857628"/>
            <a:ext cx="4191029" cy="3143272"/>
          </a:xfrm>
          <a:prstGeom prst="teardrop">
            <a:avLst/>
          </a:prstGeom>
          <a:effectLst>
            <a:softEdge rad="317500"/>
          </a:effectLst>
        </p:spPr>
      </p:pic>
      <p:pic>
        <p:nvPicPr>
          <p:cNvPr id="10241" name="Picture 1" descr="D:\OFFICE DOC\PUBLICATION 2011\газета\фото для газеты\86212570.jpg">
            <a:extLst>
              <a:ext uri="{FF2B5EF4-FFF2-40B4-BE49-F238E27FC236}">
                <a16:creationId xmlns="" xmlns:a16="http://schemas.microsoft.com/office/drawing/2014/main" id="{3E700931-078B-4BF6-A489-B528E1B92347}"/>
              </a:ext>
            </a:extLst>
          </p:cNvPr>
          <p:cNvPicPr>
            <a:picLocks noChangeAspect="1" noChangeArrowheads="1"/>
          </p:cNvPicPr>
          <p:nvPr/>
        </p:nvPicPr>
        <p:blipFill>
          <a:blip r:embed="rId7"/>
          <a:srcRect t="12188" b="9062"/>
          <a:stretch>
            <a:fillRect/>
          </a:stretch>
        </p:blipFill>
        <p:spPr bwMode="auto">
          <a:xfrm>
            <a:off x="1524000" y="1214422"/>
            <a:ext cx="3857620" cy="3046608"/>
          </a:xfrm>
          <a:prstGeom prst="ellipse">
            <a:avLst/>
          </a:prstGeom>
          <a:ln>
            <a:noFill/>
          </a:ln>
          <a:effectLst>
            <a:softEdge rad="127000"/>
          </a:effectLst>
        </p:spPr>
      </p:pic>
    </p:spTree>
    <p:extLst>
      <p:ext uri="{BB962C8B-B14F-4D97-AF65-F5344CB8AC3E}">
        <p14:creationId xmlns:p14="http://schemas.microsoft.com/office/powerpoint/2010/main" val="2766331975"/>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3855" y="1623986"/>
            <a:ext cx="11464290" cy="4588436"/>
          </a:xfrm>
          <a:prstGeom prst="rect">
            <a:avLst/>
          </a:prstGeom>
          <a:solidFill>
            <a:schemeClr val="bg1">
              <a:lumMod val="85000"/>
              <a:lumOff val="15000"/>
            </a:schemeClr>
          </a:solidFill>
          <a:ln w="28575">
            <a:solidFill>
              <a:schemeClr val="tx1"/>
            </a:solidFill>
          </a:ln>
        </p:spPr>
        <p:txBody>
          <a:bodyPr wrap="square">
            <a:spAutoFit/>
          </a:bodyPr>
          <a:lstStyle/>
          <a:p>
            <a:pPr algn="ctr">
              <a:lnSpc>
                <a:spcPct val="115000"/>
              </a:lnSpc>
              <a:spcAft>
                <a:spcPts val="1000"/>
              </a:spcAft>
              <a:defRPr/>
            </a:pPr>
            <a:r>
              <a:rPr lang="ru-RU" altLang="ru-RU" sz="2000" dirty="0" err="1">
                <a:latin typeface="Times New Roman Tj" panose="02020603050405020304" pitchFamily="18" charset="-52"/>
                <a:cs typeface="Calibri" panose="020F0502020204030204" pitchFamily="34" charset="0"/>
              </a:rPr>
              <a:t>Истифодаи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васеи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манбаъҳои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барқароршавандаи</a:t>
            </a:r>
            <a:r>
              <a:rPr lang="ru-RU" altLang="ru-RU" sz="2000" dirty="0">
                <a:latin typeface="Times New Roman Tj" panose="02020603050405020304" pitchFamily="18" charset="-52"/>
                <a:cs typeface="Calibri" panose="020F0502020204030204" pitchFamily="34" charset="0"/>
              </a:rPr>
              <a:t> энергия, </a:t>
            </a:r>
            <a:r>
              <a:rPr lang="ru-RU" altLang="ru-RU" sz="2000" dirty="0" err="1">
                <a:latin typeface="Times New Roman Tj" panose="02020603050405020304" pitchFamily="18" charset="-52"/>
                <a:cs typeface="Calibri" panose="020F0502020204030204" pitchFamily="34" charset="0"/>
              </a:rPr>
              <a:t>бахусус</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захираҳои</a:t>
            </a:r>
            <a:r>
              <a:rPr lang="ru-RU" altLang="ru-RU" sz="2000" dirty="0">
                <a:latin typeface="Times New Roman Tj" panose="02020603050405020304" pitchFamily="18" charset="-52"/>
                <a:cs typeface="Calibri" panose="020F0502020204030204" pitchFamily="34" charset="0"/>
              </a:rPr>
              <a:t> об яке аз </a:t>
            </a:r>
            <a:r>
              <a:rPr lang="ru-RU" altLang="ru-RU" sz="2000" dirty="0" err="1">
                <a:latin typeface="Times New Roman Tj" panose="02020603050405020304" pitchFamily="18" charset="-52"/>
                <a:cs typeface="Calibri" panose="020F0502020204030204" pitchFamily="34" charset="0"/>
              </a:rPr>
              <a:t>сарчашмаҳои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асосии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тавлиди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энергияи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сабз</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ва</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рушди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иқтисоди</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сабз</a:t>
            </a:r>
            <a:r>
              <a:rPr lang="ru-RU" altLang="ru-RU" sz="2000" dirty="0">
                <a:latin typeface="Times New Roman Tj" panose="02020603050405020304" pitchFamily="18" charset="-52"/>
                <a:cs typeface="Calibri" panose="020F0502020204030204" pitchFamily="34" charset="0"/>
              </a:rPr>
              <a:t>” ба </a:t>
            </a:r>
            <a:r>
              <a:rPr lang="ru-RU" altLang="ru-RU" sz="2000" dirty="0" err="1">
                <a:latin typeface="Times New Roman Tj" panose="02020603050405020304" pitchFamily="18" charset="-52"/>
                <a:cs typeface="Calibri" panose="020F0502020204030204" pitchFamily="34" charset="0"/>
              </a:rPr>
              <a:t>ҳисоб</a:t>
            </a:r>
            <a:r>
              <a:rPr lang="ru-RU" altLang="ru-RU" sz="2000" dirty="0">
                <a:latin typeface="Times New Roman Tj" panose="02020603050405020304" pitchFamily="18" charset="-52"/>
                <a:cs typeface="Calibri" panose="020F0502020204030204" pitchFamily="34" charset="0"/>
              </a:rPr>
              <a:t> </a:t>
            </a:r>
            <a:r>
              <a:rPr lang="ru-RU" altLang="ru-RU" sz="2000" dirty="0" err="1">
                <a:latin typeface="Times New Roman Tj" panose="02020603050405020304" pitchFamily="18" charset="-52"/>
                <a:cs typeface="Calibri" panose="020F0502020204030204" pitchFamily="34" charset="0"/>
              </a:rPr>
              <a:t>меравад</a:t>
            </a:r>
            <a:r>
              <a:rPr lang="ru-RU" altLang="ru-RU" sz="2000" dirty="0">
                <a:latin typeface="Times New Roman Tj" panose="02020603050405020304" pitchFamily="18" charset="-52"/>
                <a:cs typeface="Calibri" panose="020F0502020204030204" pitchFamily="34" charset="0"/>
              </a:rPr>
              <a:t>.</a:t>
            </a:r>
          </a:p>
          <a:p>
            <a:pPr algn="r">
              <a:lnSpc>
                <a:spcPct val="115000"/>
              </a:lnSpc>
              <a:spcAft>
                <a:spcPts val="1000"/>
              </a:spcAft>
              <a:defRPr/>
            </a:pPr>
            <a:r>
              <a:rPr lang="ru-RU" altLang="zh-CN" sz="2000" dirty="0" err="1">
                <a:latin typeface="Times New Roman Tj" panose="02020603050405020304" pitchFamily="18" charset="-52"/>
                <a:cs typeface="Calibri" panose="020F0502020204030204" pitchFamily="34" charset="0"/>
              </a:rPr>
              <a:t>Паёми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Президенти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Ҷумҳурии</a:t>
            </a:r>
            <a:r>
              <a:rPr lang="ru-RU" altLang="zh-CN" sz="2000" dirty="0">
                <a:latin typeface="Times New Roman Tj" panose="02020603050405020304" pitchFamily="18" charset="-52"/>
                <a:cs typeface="Calibri" panose="020F0502020204030204" pitchFamily="34" charset="0"/>
              </a:rPr>
              <a:t> </a:t>
            </a:r>
            <a:r>
              <a:rPr lang="ru-RU" altLang="zh-CN" sz="2000" dirty="0" err="1">
                <a:latin typeface="Times New Roman Tj" panose="02020603050405020304" pitchFamily="18" charset="-52"/>
                <a:cs typeface="Calibri" panose="020F0502020204030204" pitchFamily="34" charset="0"/>
              </a:rPr>
              <a:t>Тоҷикистон</a:t>
            </a:r>
            <a:r>
              <a:rPr lang="ru-RU" altLang="zh-CN" sz="2000" dirty="0">
                <a:latin typeface="Times New Roman Tj" panose="02020603050405020304" pitchFamily="18" charset="-52"/>
                <a:cs typeface="Calibri" panose="020F0502020204030204" pitchFamily="34" charset="0"/>
              </a:rPr>
              <a:t>, </a:t>
            </a:r>
            <a:r>
              <a:rPr lang="ru-RU" altLang="zh-CN" sz="2000" dirty="0">
                <a:highlight>
                  <a:srgbClr val="00FF00"/>
                </a:highlight>
                <a:latin typeface="Times New Roman Tj" panose="02020603050405020304" pitchFamily="18" charset="-52"/>
                <a:cs typeface="Calibri" panose="020F0502020204030204" pitchFamily="34" charset="0"/>
              </a:rPr>
              <a:t>26.12.2019</a:t>
            </a:r>
          </a:p>
          <a:p>
            <a:pPr marL="90488" algn="just" defTabSz="904875">
              <a:lnSpc>
                <a:spcPct val="150000"/>
              </a:lnSpc>
              <a:tabLst>
                <a:tab pos="90488" algn="l"/>
              </a:tabLst>
            </a:pPr>
            <a:r>
              <a:rPr lang="tg-Cyrl-TJ" sz="2000" dirty="0">
                <a:latin typeface="Times New Roman Tj" panose="02020603050405020304" pitchFamily="18" charset="-52"/>
              </a:rPr>
              <a:t>Стратегияи миллии рушди Љумњурии Тољикистон барои давраи то соли 2030 (минбаъд - СМР-2030) дар асоси муќаррароти Конститутсияи Љумњурии Тољикистон, Ќонуни Љумњурии Тољикистон “Дар бораи дурнамоњои давлатї, консепсияњо, стратегияњо ва барномањои рушди иљтимоию иќтисодии Љумњурии Тољикистон” ва мутобиќи њадафњои дарозмуњлат ва афзалиятњои рушди кишвар, ки дар Паёмњои Асосгузори сулњу Вањдати миллї, Пешвои миллат, Президенти Љумњурии Тољикистон, муњтарам Эмомалї Рањмон ба Маљлиси Олии Љумњурии Тољикистон солњои 2014 ва 2015 баён шудаанд, тањия гардидааст.</a:t>
            </a:r>
          </a:p>
        </p:txBody>
      </p:sp>
      <p:sp>
        <p:nvSpPr>
          <p:cNvPr id="5" name="Прямоугольник 4"/>
          <p:cNvSpPr/>
          <p:nvPr/>
        </p:nvSpPr>
        <p:spPr>
          <a:xfrm>
            <a:off x="363855" y="438868"/>
            <a:ext cx="11464290" cy="861774"/>
          </a:xfrm>
          <a:prstGeom prst="rect">
            <a:avLst/>
          </a:prstGeom>
          <a:solidFill>
            <a:schemeClr val="bg1"/>
          </a:solidFill>
          <a:ln w="28575">
            <a:solidFill>
              <a:schemeClr val="accent1"/>
            </a:solidFill>
          </a:ln>
        </p:spPr>
        <p:txBody>
          <a:bodyPr wrap="square" lIns="91440" tIns="45720" rIns="91440" bIns="45720">
            <a:spAutoFit/>
          </a:bodyPr>
          <a:lstStyle/>
          <a:p>
            <a:pPr algn="ctr"/>
            <a:r>
              <a:rPr lang="ru-RU" sz="5000" b="1" spc="50" dirty="0">
                <a:ln w="0"/>
                <a:effectLst>
                  <a:innerShdw blurRad="63500" dist="50800" dir="13500000">
                    <a:srgbClr val="000000">
                      <a:alpha val="50000"/>
                    </a:srgbClr>
                  </a:innerShdw>
                </a:effectLst>
                <a:latin typeface="Times New Roman Tj" panose="02020603050405020304" pitchFamily="18" charset="-52"/>
              </a:rPr>
              <a:t>АСОСНОКУНИИ СТРАТЕГИЯ</a:t>
            </a:r>
            <a:endParaRPr lang="ru-RU" sz="5000" b="1" cap="none" spc="50" dirty="0">
              <a:ln w="0"/>
              <a:effectLst>
                <a:innerShdw blurRad="63500" dist="50800" dir="13500000">
                  <a:srgbClr val="000000">
                    <a:alpha val="50000"/>
                  </a:srgbClr>
                </a:innerShdw>
              </a:effectLst>
              <a:latin typeface="Times New Roman Tj" panose="02020603050405020304" pitchFamily="18" charset="-52"/>
            </a:endParaRPr>
          </a:p>
        </p:txBody>
      </p:sp>
    </p:spTree>
    <p:extLst>
      <p:ext uri="{BB962C8B-B14F-4D97-AF65-F5344CB8AC3E}">
        <p14:creationId xmlns:p14="http://schemas.microsoft.com/office/powerpoint/2010/main" val="128736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Замещающее содержимое 5">
            <a:extLst>
              <a:ext uri="{FF2B5EF4-FFF2-40B4-BE49-F238E27FC236}">
                <a16:creationId xmlns="" xmlns:a16="http://schemas.microsoft.com/office/drawing/2014/main" id="{7DB385F2-9546-4EED-9AC6-62D633031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96286" y="838899"/>
            <a:ext cx="10293292" cy="5444455"/>
          </a:xfrm>
          <a:prstGeom prst="rect">
            <a:avLst/>
          </a:prstGeom>
        </p:spPr>
      </p:pic>
      <p:sp>
        <p:nvSpPr>
          <p:cNvPr id="5" name="TextBox 4">
            <a:extLst>
              <a:ext uri="{FF2B5EF4-FFF2-40B4-BE49-F238E27FC236}">
                <a16:creationId xmlns="" xmlns:a16="http://schemas.microsoft.com/office/drawing/2014/main" id="{8621EB7A-B942-463C-812B-7B22F5365564}"/>
              </a:ext>
            </a:extLst>
          </p:cNvPr>
          <p:cNvSpPr txBox="1"/>
          <p:nvPr/>
        </p:nvSpPr>
        <p:spPr>
          <a:xfrm>
            <a:off x="2795631" y="342819"/>
            <a:ext cx="6094602" cy="463653"/>
          </a:xfrm>
          <a:prstGeom prst="rect">
            <a:avLst/>
          </a:prstGeom>
          <a:noFill/>
        </p:spPr>
        <p:txBody>
          <a:bodyPr wrap="square">
            <a:spAutoFit/>
          </a:bodyPr>
          <a:lstStyle/>
          <a:p>
            <a:pPr indent="355600" algn="ctr">
              <a:lnSpc>
                <a:spcPct val="150000"/>
              </a:lnSpc>
              <a:spcAft>
                <a:spcPts val="0"/>
              </a:spcAft>
            </a:pPr>
            <a:r>
              <a:rPr lang="ru-RU" sz="1800" dirty="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РУШДИ ИКТИСОДИЁТИ МИНТАКА</a:t>
            </a:r>
            <a:endParaRPr lang="ru-RU" sz="1800" dirty="0">
              <a:solidFill>
                <a:srgbClr val="002060"/>
              </a:solidFill>
            </a:endParaRPr>
          </a:p>
        </p:txBody>
      </p:sp>
    </p:spTree>
    <p:extLst>
      <p:ext uri="{BB962C8B-B14F-4D97-AF65-F5344CB8AC3E}">
        <p14:creationId xmlns:p14="http://schemas.microsoft.com/office/powerpoint/2010/main" val="3881598240"/>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683" y="383658"/>
            <a:ext cx="10833100" cy="499496"/>
          </a:xfrm>
          <a:prstGeom prst="rect">
            <a:avLst/>
          </a:prstGeom>
        </p:spPr>
        <p:txBody>
          <a:bodyPr wrap="square">
            <a:spAutoFit/>
          </a:bodyPr>
          <a:lstStyle/>
          <a:p>
            <a:pPr indent="355600" algn="ctr">
              <a:lnSpc>
                <a:spcPct val="150000"/>
              </a:lnSpc>
              <a:spcAft>
                <a:spcPts val="0"/>
              </a:spcAft>
            </a:pPr>
            <a:r>
              <a:rPr lang="ru-RU" sz="2000" dirty="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РУШДИ </a:t>
            </a:r>
            <a:r>
              <a:rPr lang="ru-RU" sz="2000" dirty="0" smtClean="0">
                <a:solidFill>
                  <a:srgbClr val="002060"/>
                </a:solidFill>
                <a:latin typeface="Times New Roman Tj" panose="02020603050405020304" pitchFamily="18" charset="-52"/>
                <a:ea typeface="Times New Roman" panose="02020603050405020304" pitchFamily="18" charset="0"/>
                <a:cs typeface="Times New Roman" panose="02020603050405020304" pitchFamily="18" charset="0"/>
              </a:rPr>
              <a:t>ИҚТИСОДИЁТИ МИНТАҚА</a:t>
            </a:r>
            <a:endParaRPr lang="ru-RU" sz="2000" dirty="0">
              <a:solidFill>
                <a:srgbClr val="002060"/>
              </a:solidFill>
            </a:endParaRPr>
          </a:p>
        </p:txBody>
      </p:sp>
      <p:pic>
        <p:nvPicPr>
          <p:cNvPr id="4" name="Изображение 6">
            <a:extLst>
              <a:ext uri="{FF2B5EF4-FFF2-40B4-BE49-F238E27FC236}">
                <a16:creationId xmlns="" xmlns:a16="http://schemas.microsoft.com/office/drawing/2014/main" id="{830BFCEC-3ECF-47CE-BFD3-13BEC97E6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687" y="1051690"/>
            <a:ext cx="10833100" cy="501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707343"/>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BAA5D0B0-54B0-4D48-BF2D-C94ADFEDC24B}"/>
              </a:ext>
            </a:extLst>
          </p:cNvPr>
          <p:cNvSpPr>
            <a:spLocks noGrp="1"/>
          </p:cNvSpPr>
          <p:nvPr>
            <p:ph type="title"/>
          </p:nvPr>
        </p:nvSpPr>
        <p:spPr>
          <a:xfrm flipH="1" flipV="1">
            <a:off x="10210801" y="142876"/>
            <a:ext cx="100013" cy="131763"/>
          </a:xfrm>
        </p:spPr>
        <p:txBody>
          <a:bodyPr>
            <a:normAutofit fontScale="90000"/>
          </a:bodyPr>
          <a:lstStyle/>
          <a:p>
            <a:pPr>
              <a:defRPr/>
            </a:pPr>
            <a:endParaRPr lang="tg-Cyrl-TJ" dirty="0"/>
          </a:p>
        </p:txBody>
      </p:sp>
      <p:pic>
        <p:nvPicPr>
          <p:cNvPr id="10243" name="Picture 2" descr="H:\FOTO\ФОТОГРАФИИ_Novikova T_M\фото- мониторинг пмг\IMG_1958.jpg">
            <a:extLst>
              <a:ext uri="{FF2B5EF4-FFF2-40B4-BE49-F238E27FC236}">
                <a16:creationId xmlns="" xmlns:a16="http://schemas.microsoft.com/office/drawing/2014/main" id="{3B6E97AA-8701-4466-8151-D5E8E2834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0379" y="213644"/>
            <a:ext cx="11425726" cy="6118789"/>
          </a:xfrm>
        </p:spPr>
      </p:pic>
      <p:sp>
        <p:nvSpPr>
          <p:cNvPr id="10244" name="TextBox 8">
            <a:extLst>
              <a:ext uri="{FF2B5EF4-FFF2-40B4-BE49-F238E27FC236}">
                <a16:creationId xmlns="" xmlns:a16="http://schemas.microsoft.com/office/drawing/2014/main" id="{533584DA-69C4-4966-ACBC-0EF179672118}"/>
              </a:ext>
            </a:extLst>
          </p:cNvPr>
          <p:cNvSpPr txBox="1">
            <a:spLocks noChangeArrowheads="1"/>
          </p:cNvSpPr>
          <p:nvPr/>
        </p:nvSpPr>
        <p:spPr bwMode="auto">
          <a:xfrm>
            <a:off x="2881313" y="4357689"/>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tg-Cyrl-TJ" altLang="ru-RU"/>
          </a:p>
        </p:txBody>
      </p:sp>
      <p:pic>
        <p:nvPicPr>
          <p:cNvPr id="10" name="Picture 2" descr="H:\FOTO\1 поездка в Даштиджум_декабрь 2009г\DSC09755.JPG">
            <a:extLst>
              <a:ext uri="{FF2B5EF4-FFF2-40B4-BE49-F238E27FC236}">
                <a16:creationId xmlns="" xmlns:a16="http://schemas.microsoft.com/office/drawing/2014/main" id="{1132FA9D-6C77-4E55-9202-42B4C54FC00A}"/>
              </a:ext>
            </a:extLst>
          </p:cNvPr>
          <p:cNvPicPr>
            <a:picLocks noChangeAspect="1" noChangeArrowheads="1"/>
          </p:cNvPicPr>
          <p:nvPr/>
        </p:nvPicPr>
        <p:blipFill>
          <a:blip r:embed="rId3" cstate="print"/>
          <a:srcRect/>
          <a:stretch>
            <a:fillRect/>
          </a:stretch>
        </p:blipFill>
        <p:spPr bwMode="auto">
          <a:xfrm>
            <a:off x="2595539" y="3500438"/>
            <a:ext cx="4857783" cy="3643338"/>
          </a:xfrm>
          <a:prstGeom prst="rect">
            <a:avLst/>
          </a:prstGeom>
          <a:noFill/>
          <a:effectLst>
            <a:softEdge rad="635000"/>
          </a:effectLst>
        </p:spPr>
      </p:pic>
      <p:sp>
        <p:nvSpPr>
          <p:cNvPr id="10246" name="TextBox 10">
            <a:extLst>
              <a:ext uri="{FF2B5EF4-FFF2-40B4-BE49-F238E27FC236}">
                <a16:creationId xmlns="" xmlns:a16="http://schemas.microsoft.com/office/drawing/2014/main" id="{4FD8F5E1-8393-47E2-AF6E-5614CCDC24B7}"/>
              </a:ext>
            </a:extLst>
          </p:cNvPr>
          <p:cNvSpPr txBox="1">
            <a:spLocks noChangeArrowheads="1"/>
          </p:cNvSpPr>
          <p:nvPr/>
        </p:nvSpPr>
        <p:spPr bwMode="auto">
          <a:xfrm>
            <a:off x="2309813" y="5072064"/>
            <a:ext cx="1357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tg-Cyrl-TJ" altLang="ru-RU"/>
          </a:p>
        </p:txBody>
      </p:sp>
      <p:pic>
        <p:nvPicPr>
          <p:cNvPr id="10247" name="Picture 3" descr="H:\FOTO\1 поездка в Даштиджум_декабрь 2009г\DSC09676.JPG">
            <a:extLst>
              <a:ext uri="{FF2B5EF4-FFF2-40B4-BE49-F238E27FC236}">
                <a16:creationId xmlns="" xmlns:a16="http://schemas.microsoft.com/office/drawing/2014/main" id="{ECD4B1B5-6C50-4ACF-B55D-3217EF088C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6938" y="13001625"/>
            <a:ext cx="26822400" cy="2011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Box 11">
            <a:extLst>
              <a:ext uri="{FF2B5EF4-FFF2-40B4-BE49-F238E27FC236}">
                <a16:creationId xmlns="" xmlns:a16="http://schemas.microsoft.com/office/drawing/2014/main" id="{08A8ACFF-22DC-46BF-A920-8C63CB046E1D}"/>
              </a:ext>
            </a:extLst>
          </p:cNvPr>
          <p:cNvSpPr txBox="1">
            <a:spLocks noChangeArrowheads="1"/>
          </p:cNvSpPr>
          <p:nvPr/>
        </p:nvSpPr>
        <p:spPr bwMode="auto">
          <a:xfrm>
            <a:off x="2166939" y="3000375"/>
            <a:ext cx="321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endParaRPr lang="tg-Cyrl-TJ" altLang="ru-RU"/>
          </a:p>
        </p:txBody>
      </p:sp>
      <p:pic>
        <p:nvPicPr>
          <p:cNvPr id="1028" name="Picture 4" descr="H:\FOTO\1 поездка в Даштиджум_декабрь 2009г\DSC09676.JPG">
            <a:extLst>
              <a:ext uri="{FF2B5EF4-FFF2-40B4-BE49-F238E27FC236}">
                <a16:creationId xmlns="" xmlns:a16="http://schemas.microsoft.com/office/drawing/2014/main" id="{09B64711-616C-49E8-BB07-D6D368F72FCE}"/>
              </a:ext>
            </a:extLst>
          </p:cNvPr>
          <p:cNvPicPr>
            <a:picLocks noChangeAspect="1" noChangeArrowheads="1"/>
          </p:cNvPicPr>
          <p:nvPr/>
        </p:nvPicPr>
        <p:blipFill>
          <a:blip r:embed="rId5" cstate="print"/>
          <a:srcRect/>
          <a:stretch>
            <a:fillRect/>
          </a:stretch>
        </p:blipFill>
        <p:spPr bwMode="auto">
          <a:xfrm>
            <a:off x="6596067" y="785794"/>
            <a:ext cx="4409809" cy="3357586"/>
          </a:xfrm>
          <a:prstGeom prst="rect">
            <a:avLst/>
          </a:prstGeom>
          <a:noFill/>
          <a:effectLst>
            <a:softEdge rad="635000"/>
          </a:effectLst>
        </p:spPr>
      </p:pic>
      <p:sp>
        <p:nvSpPr>
          <p:cNvPr id="13" name="TextBox 12">
            <a:extLst>
              <a:ext uri="{FF2B5EF4-FFF2-40B4-BE49-F238E27FC236}">
                <a16:creationId xmlns="" xmlns:a16="http://schemas.microsoft.com/office/drawing/2014/main" id="{4CB09D9C-BC11-4FF2-8C96-8E021753F073}"/>
              </a:ext>
            </a:extLst>
          </p:cNvPr>
          <p:cNvSpPr txBox="1"/>
          <p:nvPr/>
        </p:nvSpPr>
        <p:spPr>
          <a:xfrm>
            <a:off x="1524000" y="468445"/>
            <a:ext cx="9144000" cy="1784350"/>
          </a:xfrm>
          <a:prstGeom prst="rect">
            <a:avLst/>
          </a:prstGeom>
          <a:noFill/>
        </p:spPr>
        <p:txBody>
          <a:bodyPr>
            <a:spAutoFit/>
          </a:bodyPr>
          <a:lstStyle/>
          <a:p>
            <a:pPr algn="ctr">
              <a:defRPr/>
            </a:pPr>
            <a:r>
              <a:rPr lang="ru-RU" sz="3200" b="1" dirty="0" err="1">
                <a:solidFill>
                  <a:srgbClr val="FFFF00"/>
                </a:solidFill>
                <a:effectLst>
                  <a:outerShdw blurRad="38100" dist="38100" dir="2700000" algn="tl">
                    <a:srgbClr val="000000">
                      <a:alpha val="43137"/>
                    </a:srgbClr>
                  </a:outerShdw>
                </a:effectLst>
                <a:latin typeface="Palatino Linotype" pitchFamily="18" charset="0"/>
                <a:cs typeface="Arial" pitchFamily="34" charset="0"/>
              </a:rPr>
              <a:t>Экосистемаҳо чи</a:t>
            </a:r>
            <a:r>
              <a:rPr lang="ru-RU" sz="3200" b="1" dirty="0">
                <a:solidFill>
                  <a:srgbClr val="FFFF00"/>
                </a:solidFill>
                <a:effectLst>
                  <a:outerShdw blurRad="38100" dist="38100" dir="2700000" algn="tl">
                    <a:srgbClr val="000000">
                      <a:alpha val="43137"/>
                    </a:srgbClr>
                  </a:outerShdw>
                </a:effectLst>
                <a:latin typeface="Palatino Linotype" pitchFamily="18" charset="0"/>
                <a:cs typeface="Arial" pitchFamily="34" charset="0"/>
              </a:rPr>
              <a:t> </a:t>
            </a:r>
            <a:r>
              <a:rPr lang="ru-RU" sz="3200" b="1" dirty="0" err="1">
                <a:solidFill>
                  <a:srgbClr val="FFFF00"/>
                </a:solidFill>
                <a:effectLst>
                  <a:outerShdw blurRad="38100" dist="38100" dir="2700000" algn="tl">
                    <a:srgbClr val="000000">
                      <a:alpha val="43137"/>
                    </a:srgbClr>
                  </a:outerShdw>
                </a:effectLst>
                <a:latin typeface="Palatino Linotype" pitchFamily="18" charset="0"/>
                <a:cs typeface="Arial" pitchFamily="34" charset="0"/>
              </a:rPr>
              <a:t>меди</a:t>
            </a:r>
            <a:r>
              <a:rPr lang="ru-RU" sz="3200" b="1" dirty="0" err="1">
                <a:solidFill>
                  <a:srgbClr val="FFFF00"/>
                </a:solidFill>
                <a:effectLst>
                  <a:outerShdw blurRad="38100" dist="38100" dir="2700000" algn="tl">
                    <a:srgbClr val="000000">
                      <a:alpha val="43137"/>
                    </a:srgbClr>
                  </a:outerShdw>
                </a:effectLst>
                <a:latin typeface="Palatino Linotype"/>
                <a:cs typeface="Arial" pitchFamily="34" charset="0"/>
              </a:rPr>
              <a:t>ҳ</a:t>
            </a:r>
            <a:r>
              <a:rPr lang="ru-RU" sz="3200" b="1" dirty="0" err="1">
                <a:solidFill>
                  <a:srgbClr val="FFFF00"/>
                </a:solidFill>
                <a:effectLst>
                  <a:outerShdw blurRad="38100" dist="38100" dir="2700000" algn="tl">
                    <a:srgbClr val="000000">
                      <a:alpha val="43137"/>
                    </a:srgbClr>
                  </a:outerShdw>
                </a:effectLst>
                <a:latin typeface="Palatino Linotype" pitchFamily="18" charset="0"/>
                <a:cs typeface="Arial" pitchFamily="34" charset="0"/>
              </a:rPr>
              <a:t>анд</a:t>
            </a:r>
            <a:r>
              <a:rPr lang="en-US" sz="3200" b="1" dirty="0">
                <a:solidFill>
                  <a:srgbClr val="FFFF00"/>
                </a:solidFill>
                <a:effectLst>
                  <a:outerShdw blurRad="38100" dist="38100" dir="2700000" algn="tl">
                    <a:srgbClr val="000000">
                      <a:alpha val="43137"/>
                    </a:srgbClr>
                  </a:outerShdw>
                </a:effectLst>
                <a:latin typeface="Palatino Linotype" pitchFamily="18" charset="0"/>
                <a:cs typeface="Arial" pitchFamily="34" charset="0"/>
              </a:rPr>
              <a:t>?</a:t>
            </a:r>
            <a:endParaRPr lang="ru-RU" sz="3200" b="1" dirty="0">
              <a:solidFill>
                <a:srgbClr val="FFFF00"/>
              </a:solidFill>
              <a:effectLst>
                <a:outerShdw blurRad="38100" dist="38100" dir="2700000" algn="tl">
                  <a:srgbClr val="000000">
                    <a:alpha val="43137"/>
                  </a:srgbClr>
                </a:outerShdw>
              </a:effectLst>
              <a:latin typeface="Palatino Linotype" pitchFamily="18" charset="0"/>
              <a:cs typeface="Arial" pitchFamily="34" charset="0"/>
            </a:endParaRPr>
          </a:p>
          <a:p>
            <a:pPr algn="just">
              <a:lnSpc>
                <a:spcPct val="150000"/>
              </a:lnSpc>
              <a:buFont typeface="Arial" pitchFamily="34" charset="0"/>
              <a:buChar char="•"/>
              <a:defRPr/>
            </a:pPr>
            <a:r>
              <a:rPr lang="ru-RU" sz="28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холати</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мухити</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зистро</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таъмин</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менамоянд</a:t>
            </a:r>
            <a:endParaRPr lang="ru-RU" sz="2400" b="1" dirty="0">
              <a:solidFill>
                <a:schemeClr val="bg1"/>
              </a:solidFill>
              <a:effectLst>
                <a:outerShdw blurRad="38100" dist="38100" dir="2700000" algn="tl">
                  <a:srgbClr val="000000">
                    <a:alpha val="43137"/>
                  </a:srgbClr>
                </a:outerShdw>
              </a:effectLst>
              <a:latin typeface="Palatino Linotype" pitchFamily="18" charset="0"/>
            </a:endParaRPr>
          </a:p>
          <a:p>
            <a:pPr algn="just">
              <a:lnSpc>
                <a:spcPct val="150000"/>
              </a:lnSpc>
              <a:buFont typeface="Arial" pitchFamily="34" charset="0"/>
              <a:buChar char="•"/>
              <a:defRPr/>
            </a:pP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некуахволии</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марудуми</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махалиро</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таъмин</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r>
              <a:rPr lang="ru-RU" sz="2400" b="1" dirty="0" err="1">
                <a:solidFill>
                  <a:schemeClr val="bg1"/>
                </a:solidFill>
                <a:effectLst>
                  <a:outerShdw blurRad="38100" dist="38100" dir="2700000" algn="tl">
                    <a:srgbClr val="000000">
                      <a:alpha val="43137"/>
                    </a:srgbClr>
                  </a:outerShdw>
                </a:effectLst>
                <a:latin typeface="Palatino Linotype" pitchFamily="18" charset="0"/>
              </a:rPr>
              <a:t>менамоянд</a:t>
            </a:r>
            <a:r>
              <a:rPr lang="ru-RU" sz="2400" b="1" dirty="0">
                <a:solidFill>
                  <a:schemeClr val="bg1"/>
                </a:solidFill>
                <a:effectLst>
                  <a:outerShdw blurRad="38100" dist="38100" dir="2700000" algn="tl">
                    <a:srgbClr val="000000">
                      <a:alpha val="43137"/>
                    </a:srgbClr>
                  </a:outerShdw>
                </a:effectLst>
                <a:latin typeface="Palatino Linotype" pitchFamily="18" charset="0"/>
              </a:rPr>
              <a:t>.  </a:t>
            </a:r>
          </a:p>
        </p:txBody>
      </p:sp>
    </p:spTree>
    <p:extLst>
      <p:ext uri="{BB962C8B-B14F-4D97-AF65-F5344CB8AC3E}">
        <p14:creationId xmlns:p14="http://schemas.microsoft.com/office/powerpoint/2010/main" val="2036627565"/>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52549"/>
            <a:ext cx="8596668" cy="687977"/>
          </a:xfrm>
        </p:spPr>
        <p:txBody>
          <a:bodyPr>
            <a:normAutofit fontScale="90000"/>
          </a:bodyPr>
          <a:lstStyle/>
          <a:p>
            <a:pPr algn="ctr"/>
            <a:r>
              <a:rPr lang="ru-RU" b="1" dirty="0" smtClean="0">
                <a:solidFill>
                  <a:srgbClr val="FF0000"/>
                </a:solidFill>
                <a:latin typeface="Times New Roman Tj" panose="02020603050405020304" pitchFamily="18" charset="-52"/>
              </a:rPr>
              <a:t>МУШКИЛОТИ АСОСИИ КИШОВАРЗЇ:</a:t>
            </a:r>
            <a:r>
              <a:rPr lang="ru-RU" dirty="0"/>
              <a:t/>
            </a:r>
            <a:br>
              <a:rPr lang="ru-RU" dirty="0"/>
            </a:br>
            <a:endParaRPr lang="ru-RU" dirty="0"/>
          </a:p>
        </p:txBody>
      </p:sp>
      <p:sp>
        <p:nvSpPr>
          <p:cNvPr id="3" name="Объект 2"/>
          <p:cNvSpPr>
            <a:spLocks noGrp="1"/>
          </p:cNvSpPr>
          <p:nvPr>
            <p:ph idx="1"/>
          </p:nvPr>
        </p:nvSpPr>
        <p:spPr>
          <a:xfrm>
            <a:off x="677333" y="863012"/>
            <a:ext cx="9145935" cy="5590039"/>
          </a:xfrm>
        </p:spPr>
        <p:txBody>
          <a:bodyPr>
            <a:noAutofit/>
          </a:bodyPr>
          <a:lstStyle/>
          <a:p>
            <a:pPr lvl="0"/>
            <a:r>
              <a:rPr lang="tg-Cyrl-TJ" sz="1400" dirty="0" smtClean="0">
                <a:solidFill>
                  <a:schemeClr val="tx1"/>
                </a:solidFill>
                <a:latin typeface="Times New Roman Tj" panose="02020603050405020304" pitchFamily="18" charset="-52"/>
              </a:rPr>
              <a:t>мављуд </a:t>
            </a:r>
            <a:r>
              <a:rPr lang="tg-Cyrl-TJ" sz="1400" dirty="0">
                <a:solidFill>
                  <a:schemeClr val="tx1"/>
                </a:solidFill>
                <a:latin typeface="Times New Roman Tj" panose="02020603050405020304" pitchFamily="18" charset="-52"/>
              </a:rPr>
              <a:t>набудани корхонањои коркарди мањсулоти кишоварзї (гўшт пашму ва пўст);</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набудани нуќтањои ќабули пўсту пашм;</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нокифоягии маблаѓ барои азхудкунии заминњои нав ва обёрии заминњо;</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фарсуда шудани техникаҳои мавҷуд буда</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дастрас набудани тухмиҳои кишоварзӣ ва нуриҳои минералӣ</a:t>
            </a:r>
            <a:r>
              <a:rPr lang="ru-RU" sz="1400" dirty="0">
                <a:solidFill>
                  <a:schemeClr val="tx1"/>
                </a:solidFill>
                <a:latin typeface="Times New Roman Tj" panose="02020603050405020304" pitchFamily="18" charset="-52"/>
              </a:rPr>
              <a:t>;</a:t>
            </a:r>
          </a:p>
          <a:p>
            <a:pPr lvl="0"/>
            <a:r>
              <a:rPr lang="tg-Cyrl-TJ" sz="1400" dirty="0">
                <a:solidFill>
                  <a:schemeClr val="tx1"/>
                </a:solidFill>
                <a:latin typeface="Times New Roman Tj" panose="02020603050405020304" pitchFamily="18" charset="-52"/>
              </a:rPr>
              <a:t>дастрас набудани қисмҳои эҳтиётӣ, камчинӣ ва гаронии нархҳои сўзишворӣ ва равғанҳои молиданӣ.</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паст будани сатњи хизматрасонињо ва њолати бади инфрасохтор дар хољагии кишоварзї, бахусус дар мавриди таъминот бо оби полезї;</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фарсуда ва корношоям гаштани техникањои мављуда дар хољагињои кишоварзї;</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набудани базаи моддию техникї ва нокифоягии техникаи њозиразамон;</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сари ваќт таъмин нагардидани хољагињо бо тухмии хушсифат; </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баланд шудани нархи сўзишворї, нурињои минералї, зањрхимикатњо ва дигар тарифњои хадамотї; </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риоя накардани ќоидањои агротехникї ва истифода набурдани системаи киштгардон;</a:t>
            </a:r>
            <a:endParaRPr lang="ru-RU" sz="1400" dirty="0">
              <a:solidFill>
                <a:schemeClr val="tx1"/>
              </a:solidFill>
              <a:latin typeface="Times New Roman Tj" panose="02020603050405020304" pitchFamily="18" charset="-52"/>
            </a:endParaRPr>
          </a:p>
          <a:p>
            <a:pPr lvl="0"/>
            <a:r>
              <a:rPr lang="tg-Cyrl-TJ" sz="1400" dirty="0">
                <a:solidFill>
                  <a:schemeClr val="tx1"/>
                </a:solidFill>
                <a:latin typeface="Times New Roman Tj" panose="02020603050405020304" pitchFamily="18" charset="-52"/>
              </a:rPr>
              <a:t>зиёд шудани њашароти зараррасон, касалињои гуногун ва дастрас набудани маводи дорувории зањрхимикатњо барои коркард намудани боѓ ва киштзор;</a:t>
            </a:r>
            <a:endParaRPr lang="ru-RU" sz="1400" dirty="0">
              <a:solidFill>
                <a:schemeClr val="tx1"/>
              </a:solidFill>
              <a:latin typeface="Times New Roman Tj" panose="02020603050405020304" pitchFamily="18" charset="-52"/>
            </a:endParaRPr>
          </a:p>
          <a:p>
            <a:r>
              <a:rPr lang="tg-Cyrl-TJ" sz="1400" dirty="0">
                <a:solidFill>
                  <a:schemeClr val="tx1"/>
                </a:solidFill>
                <a:latin typeface="Times New Roman Tj" panose="02020603050405020304" pitchFamily="18" charset="-52"/>
              </a:rPr>
              <a:t>ба таври кофї таъмин набудани хољагињои чорвопарвар бо ваксинањо ва мушкилии хизматрасонии байторї дар сатњи љамоатњо ва нокифояии шумораи байторњо ва таљњизоти байторї;</a:t>
            </a:r>
            <a:endParaRPr lang="ru-RU" sz="1400" dirty="0">
              <a:solidFill>
                <a:schemeClr val="tx1"/>
              </a:solidFill>
              <a:latin typeface="Times New Roman Tj" panose="02020603050405020304" pitchFamily="18" charset="-52"/>
            </a:endParaRPr>
          </a:p>
        </p:txBody>
      </p:sp>
    </p:spTree>
    <p:extLst>
      <p:ext uri="{BB962C8B-B14F-4D97-AF65-F5344CB8AC3E}">
        <p14:creationId xmlns:p14="http://schemas.microsoft.com/office/powerpoint/2010/main" val="29931198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931" y="284717"/>
            <a:ext cx="11042469" cy="5034199"/>
          </a:xfrm>
          <a:prstGeom prst="rect">
            <a:avLst/>
          </a:prstGeom>
        </p:spPr>
        <p:txBody>
          <a:bodyPr wrap="square">
            <a:spAutoFit/>
          </a:bodyPr>
          <a:lstStyle/>
          <a:p>
            <a:pPr algn="ctr">
              <a:lnSpc>
                <a:spcPct val="115000"/>
              </a:lnSpc>
              <a:spcAft>
                <a:spcPts val="1000"/>
              </a:spcAft>
              <a:tabLst>
                <a:tab pos="90170" algn="l"/>
              </a:tabLst>
            </a:pPr>
            <a:r>
              <a:rPr lang="tg-Cyrl-TJ" sz="2000" b="1" dirty="0" smtClean="0">
                <a:solidFill>
                  <a:srgbClr val="FF0000"/>
                </a:solidFill>
                <a:latin typeface="Times New Roman Tj" panose="02020603050405020304" pitchFamily="18" charset="-52"/>
                <a:ea typeface="Times New Roman" panose="02020603050405020304" pitchFamily="18" charset="0"/>
                <a:cs typeface="Times New Roman" panose="02020603050405020304" pitchFamily="18" charset="0"/>
              </a:rPr>
              <a:t>МУШКИЛОТИ АСОСИИ СОЊАИ МАОРИФ</a:t>
            </a:r>
            <a:endParaRPr lang="ru-RU" sz="2000" dirty="0" smtClean="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tg-Cyrl-TJ" dirty="0" smtClean="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набудани идея</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ои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иноватсион</a:t>
            </a:r>
            <a:r>
              <a:rPr lang="tg-Cyrl-TJ" dirty="0">
                <a:latin typeface="Cambria" panose="02040503050406030204" pitchFamily="18" charset="0"/>
                <a:ea typeface="Times New Roman" panose="02020603050405020304" pitchFamily="18" charset="0"/>
                <a:cs typeface="Cambria" panose="02040503050406030204" pitchFamily="18" charset="0"/>
              </a:rPr>
              <a:t>ӣ</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дар мактаб</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ои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миёна</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аз</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Cambria" panose="02040503050406030204" pitchFamily="18" charset="0"/>
                <a:ea typeface="Times New Roman" panose="02020603050405020304" pitchFamily="18" charset="0"/>
                <a:cs typeface="Cambria" panose="02040503050406030204" pitchFamily="18" charset="0"/>
              </a:rPr>
              <a:t>қ</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абили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хо</a:t>
            </a:r>
            <a:r>
              <a:rPr lang="tg-Cyrl-TJ" dirty="0">
                <a:latin typeface="Cambria" panose="02040503050406030204" pitchFamily="18" charset="0"/>
                <a:ea typeface="Times New Roman" panose="02020603050405020304" pitchFamily="18" charset="0"/>
                <a:cs typeface="Cambria" panose="02040503050406030204" pitchFamily="18" charset="0"/>
              </a:rPr>
              <a:t>ҷ</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аги</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ои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ёрирасон</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барои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исте</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соли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ма</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сулоти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кишоварз</a:t>
            </a:r>
            <a:r>
              <a:rPr lang="tg-Cyrl-TJ" dirty="0">
                <a:latin typeface="Cambria" panose="02040503050406030204" pitchFamily="18" charset="0"/>
                <a:ea typeface="Times New Roman" panose="02020603050405020304" pitchFamily="18" charset="0"/>
                <a:cs typeface="Cambria" panose="02040503050406030204" pitchFamily="18" charset="0"/>
              </a:rPr>
              <a:t>ӣ</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ба</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ри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худтаъминкунии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мактаб</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о</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дар</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самти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a:t>
            </a:r>
            <a:r>
              <a:rPr lang="tg-Cyrl-TJ" dirty="0">
                <a:latin typeface="Cambria" panose="02040503050406030204" pitchFamily="18" charset="0"/>
                <a:ea typeface="Times New Roman" panose="02020603050405020304" pitchFamily="18" charset="0"/>
                <a:cs typeface="Cambria" panose="02040503050406030204" pitchFamily="18" charset="0"/>
              </a:rPr>
              <a:t>ғ</a:t>
            </a:r>
            <a:r>
              <a:rPr lang="tg-Cyrl-TJ" dirty="0">
                <a:latin typeface="Times New Roman Tj" panose="02020603050405020304" pitchFamily="18" charset="-52"/>
                <a:ea typeface="Times New Roman" panose="02020603050405020304" pitchFamily="18" charset="0"/>
                <a:cs typeface="Times New Roman Tj" panose="02020603050405020304" pitchFamily="18" charset="-52"/>
              </a:rPr>
              <a:t>изои</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мактаб</a:t>
            </a:r>
            <a:r>
              <a:rPr lang="tg-Cyrl-TJ" dirty="0">
                <a:latin typeface="Cambria" panose="02040503050406030204" pitchFamily="18" charset="0"/>
                <a:ea typeface="Times New Roman" panose="02020603050405020304" pitchFamily="18" charset="0"/>
                <a:cs typeface="Cambria" panose="02040503050406030204" pitchFamily="18" charset="0"/>
              </a:rPr>
              <a:t>ӣ</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0"/>
              </a:spcAft>
              <a:buFontTx/>
              <a:buChar char="-"/>
            </a:pPr>
            <a:r>
              <a:rPr lang="ru-RU" dirty="0" err="1" smtClean="0">
                <a:latin typeface="Times New Roman Tj" panose="02020603050405020304" pitchFamily="18" charset="-52"/>
                <a:ea typeface="Times New Roman" panose="02020603050405020304" pitchFamily="18" charset="0"/>
                <a:cs typeface="Times New Roman" panose="02020603050405020304" pitchFamily="18" charset="0"/>
              </a:rPr>
              <a:t>набудани</a:t>
            </a:r>
            <a:r>
              <a:rPr lang="ru-RU" dirty="0" smtClean="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a:t>
            </a:r>
            <a:r>
              <a:rPr lang="ru-RU" dirty="0" err="1">
                <a:latin typeface="Times New Roman Tj" panose="02020603050405020304" pitchFamily="18" charset="-52"/>
                <a:ea typeface="Times New Roman" panose="02020603050405020304" pitchFamily="18" charset="0"/>
                <a:cs typeface="Cambria" panose="02040503050406030204" pitchFamily="18" charset="0"/>
              </a:rPr>
              <a:t>љ</a:t>
            </a:r>
            <a:r>
              <a:rPr lang="ru-RU" dirty="0" err="1">
                <a:latin typeface="Times New Roman Tj" panose="02020603050405020304" pitchFamily="18" charset="-52"/>
                <a:ea typeface="Yu Gothic" panose="020B0400000000000000" pitchFamily="34" charset="-128"/>
                <a:cs typeface="Times New Roman" panose="02020603050405020304" pitchFamily="18" charset="0"/>
              </a:rPr>
              <a:t>риба</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кофї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дар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самти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пурсамартар</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ташкил</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намудани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Cambria" panose="02040503050406030204" pitchFamily="18" charset="0"/>
                <a:ea typeface="Times New Roman" panose="02020603050405020304" pitchFamily="18" charset="0"/>
                <a:cs typeface="Cambria" panose="02040503050406030204" pitchFamily="18" charset="0"/>
              </a:rPr>
              <a:t>ғ</a:t>
            </a:r>
            <a:r>
              <a:rPr lang="ru-RU" dirty="0" err="1">
                <a:latin typeface="Times New Roman Tj" panose="02020603050405020304" pitchFamily="18" charset="-52"/>
                <a:ea typeface="Times New Roman" panose="02020603050405020304" pitchFamily="18" charset="0"/>
                <a:cs typeface="Times New Roman Tj" panose="02020603050405020304" pitchFamily="18" charset="-52"/>
              </a:rPr>
              <a:t>изои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Tj" panose="02020603050405020304" pitchFamily="18" charset="-52"/>
              </a:rPr>
              <a:t>мактабї</a:t>
            </a:r>
            <a:r>
              <a:rPr lang="ru-RU" dirty="0" smtClean="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smtClean="0">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0"/>
              </a:spcAft>
              <a:buFontTx/>
              <a:buChar char="-"/>
            </a:pPr>
            <a:r>
              <a:rPr lang="tg-Cyrl-TJ" dirty="0" smtClean="0">
                <a:latin typeface="Times New Roman Tj" panose="02020603050405020304" pitchFamily="18" charset="-52"/>
                <a:ea typeface="Times New Roman" panose="02020603050405020304" pitchFamily="18" charset="0"/>
                <a:cs typeface="Times New Roman" panose="02020603050405020304" pitchFamily="18" charset="0"/>
              </a:rPr>
              <a:t>дар </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сат</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и но</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ия </a:t>
            </a:r>
            <a:r>
              <a:rPr lang="tg-Cyrl-TJ" dirty="0">
                <a:latin typeface="Cambria" panose="02040503050406030204" pitchFamily="18" charset="0"/>
                <a:ea typeface="Times New Roman" panose="02020603050405020304" pitchFamily="18" charset="0"/>
                <a:cs typeface="Cambria" panose="02040503050406030204" pitchFamily="18" charset="0"/>
              </a:rPr>
              <a:t>ҷ</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и</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ати дар амал татби</a:t>
            </a:r>
            <a:r>
              <a:rPr lang="tg-Cyrl-TJ" dirty="0">
                <a:latin typeface="Cambria" panose="02040503050406030204" pitchFamily="18" charset="0"/>
                <a:ea typeface="Times New Roman" panose="02020603050405020304" pitchFamily="18" charset="0"/>
                <a:cs typeface="Cambria" panose="02040503050406030204" pitchFamily="18" charset="0"/>
              </a:rPr>
              <a:t>қ</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намудани Стратегия</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о, барнома</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о ва на</a:t>
            </a:r>
            <a:r>
              <a:rPr lang="tg-Cyrl-TJ" dirty="0">
                <a:latin typeface="Cambria" panose="02040503050406030204" pitchFamily="18" charset="0"/>
                <a:ea typeface="Times New Roman" panose="02020603050405020304" pitchFamily="18" charset="0"/>
                <a:cs typeface="Cambria" panose="02040503050406030204" pitchFamily="18" charset="0"/>
              </a:rPr>
              <a:t>қ</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ша</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ои ба </a:t>
            </a:r>
            <a:r>
              <a:rPr lang="tg-Cyrl-TJ" dirty="0" smtClean="0">
                <a:latin typeface="Cambria" panose="02040503050406030204" pitchFamily="18" charset="0"/>
                <a:ea typeface="Times New Roman" panose="02020603050405020304" pitchFamily="18" charset="0"/>
                <a:cs typeface="Cambria" panose="02040503050406030204" pitchFamily="18" charset="0"/>
              </a:rPr>
              <a:t>ғ</a:t>
            </a:r>
            <a:r>
              <a:rPr lang="tg-Cyrl-TJ" dirty="0" smtClean="0">
                <a:latin typeface="Times New Roman Tj" panose="02020603050405020304" pitchFamily="18" charset="-52"/>
                <a:ea typeface="Times New Roman" panose="02020603050405020304" pitchFamily="18" charset="0"/>
                <a:cs typeface="Times New Roman" panose="02020603050405020304" pitchFamily="18" charset="0"/>
              </a:rPr>
              <a:t>изои мактаби </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ало</a:t>
            </a:r>
            <a:r>
              <a:rPr lang="tg-Cyrl-TJ" dirty="0">
                <a:latin typeface="Cambria" panose="02040503050406030204" pitchFamily="18" charset="0"/>
                <a:ea typeface="Times New Roman" panose="02020603050405020304" pitchFamily="18" charset="0"/>
                <a:cs typeface="Cambria" panose="02040503050406030204" pitchFamily="18" charset="0"/>
              </a:rPr>
              <a:t>қ</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аманд Шўрои </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амо</a:t>
            </a:r>
            <a:r>
              <a:rPr lang="tg-Cyrl-TJ" dirty="0">
                <a:latin typeface="Cambria" panose="02040503050406030204" pitchFamily="18" charset="0"/>
                <a:ea typeface="Times New Roman" panose="02020603050405020304" pitchFamily="18" charset="0"/>
                <a:cs typeface="Cambria" panose="02040503050406030204" pitchFamily="18" charset="0"/>
              </a:rPr>
              <a:t>ҳ</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ангсоз</a:t>
            </a:r>
            <a:r>
              <a:rPr lang="tg-Cyrl-TJ" dirty="0">
                <a:latin typeface="Cambria" panose="02040503050406030204" pitchFamily="18" charset="0"/>
                <a:ea typeface="Times New Roman" panose="02020603050405020304" pitchFamily="18" charset="0"/>
                <a:cs typeface="Cambria" panose="02040503050406030204" pitchFamily="18" charset="0"/>
              </a:rPr>
              <a:t>ӣ</a:t>
            </a:r>
            <a:r>
              <a:rPr lang="tg-Cyrl-TJ" dirty="0">
                <a:latin typeface="Times New Roman Tj" panose="02020603050405020304" pitchFamily="18" charset="-52"/>
                <a:ea typeface="Times New Roman" panose="02020603050405020304" pitchFamily="18" charset="0"/>
                <a:cs typeface="Times New Roman" panose="02020603050405020304" pitchFamily="18" charset="0"/>
              </a:rPr>
              <a:t> таъсис дода нашудааст</a:t>
            </a:r>
            <a:r>
              <a:rPr lang="tg-Cyrl-TJ" dirty="0" smtClean="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smtClean="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a:latin typeface="Times New Roman Tj" panose="02020603050405020304" pitchFamily="18" charset="-52"/>
                <a:ea typeface="Times New Roman" panose="02020603050405020304" pitchFamily="18" charset="0"/>
                <a:cs typeface="Times New Roman" panose="02020603050405020304" pitchFamily="18" charset="0"/>
              </a:rPr>
              <a:t>ба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талаботи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муосир</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љавобгўй</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набудани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инфрасохтори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соњаи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маорифи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но</a:t>
            </a:r>
            <a:r>
              <a:rPr lang="ru-RU" dirty="0" err="1">
                <a:latin typeface="Cambria" panose="02040503050406030204" pitchFamily="18" charset="0"/>
                <a:ea typeface="Times New Roman" panose="02020603050405020304" pitchFamily="18" charset="0"/>
                <a:cs typeface="Cambria" panose="02040503050406030204" pitchFamily="18" charset="0"/>
              </a:rPr>
              <a:t>ҳ</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ия</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кам</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будани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муассисањои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типпи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нав</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литсей</a:t>
            </a:r>
            <a:r>
              <a:rPr lang="ru-RU" dirty="0">
                <a:latin typeface="Times New Roman Tj" panose="02020603050405020304" pitchFamily="18" charset="-52"/>
                <a:ea typeface="Times New Roman" panose="02020603050405020304" pitchFamily="18" charset="0"/>
                <a:cs typeface="Times New Roman" panose="02020603050405020304" pitchFamily="18" charset="0"/>
              </a:rPr>
              <a:t>, гимназия,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кудакистонњои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хусусї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сари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ваќт</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маблаѓгузорї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нашудани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иншоотњои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муњими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иљтимої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ба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кашолкорињо</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роњ</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додани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масъулин</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таъмирталаб</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будани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як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ќисми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биноњои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таълимї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китобхона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ошхона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майдончањои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варзишии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аксари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муассисањои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соњаи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маорифи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но</a:t>
            </a:r>
            <a:r>
              <a:rPr lang="ru-RU" dirty="0" err="1">
                <a:latin typeface="Cambria" panose="02040503050406030204" pitchFamily="18" charset="0"/>
                <a:ea typeface="Times New Roman" panose="02020603050405020304" pitchFamily="18" charset="0"/>
                <a:cs typeface="Cambria" panose="02040503050406030204" pitchFamily="18" charset="0"/>
              </a:rPr>
              <a:t>ҳ</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ия</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мављуд</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набудани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толорњои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варзишї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дар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аксарияти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муассисањои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таълимии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но</a:t>
            </a:r>
            <a:r>
              <a:rPr lang="ru-RU" dirty="0" err="1">
                <a:latin typeface="Cambria" panose="02040503050406030204" pitchFamily="18" charset="0"/>
                <a:ea typeface="Times New Roman" panose="02020603050405020304" pitchFamily="18" charset="0"/>
                <a:cs typeface="Cambria" panose="02040503050406030204" pitchFamily="18" charset="0"/>
              </a:rPr>
              <a:t>ҳ</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ия</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сатњи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нокифояи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таъмини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муассисањои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таълимї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бо</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озмоишгоњњо</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кабинетњои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фаннї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tabLst>
                <a:tab pos="90170" algn="l"/>
              </a:tabLst>
            </a:pP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нокифоя</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будани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шумораи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муассисањои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тањсилоти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миёнаи</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умумї</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ва</a:t>
            </a:r>
            <a:r>
              <a:rPr lang="ru-RU" dirty="0">
                <a:latin typeface="Times New Roman Tj" panose="02020603050405020304" pitchFamily="18" charset="-52"/>
                <a:ea typeface="Times New Roman" panose="02020603050405020304" pitchFamily="18" charset="0"/>
                <a:cs typeface="Times New Roman" panose="02020603050405020304" pitchFamily="18" charset="0"/>
              </a:rPr>
              <a:t> </a:t>
            </a:r>
            <a:r>
              <a:rPr lang="ru-RU" dirty="0" err="1">
                <a:latin typeface="Times New Roman Tj" panose="02020603050405020304" pitchFamily="18" charset="-52"/>
                <a:ea typeface="Times New Roman" panose="02020603050405020304" pitchFamily="18" charset="0"/>
                <a:cs typeface="Times New Roman" panose="02020603050405020304" pitchFamily="18" charset="0"/>
              </a:rPr>
              <a:t>кўдакистонњо</a:t>
            </a:r>
            <a:r>
              <a:rPr lang="ru-RU" dirty="0">
                <a:latin typeface="Times New Roman Tj" panose="02020603050405020304" pitchFamily="18" charset="-52"/>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9199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8176" y="66357"/>
            <a:ext cx="11972544" cy="6791643"/>
          </a:xfrm>
        </p:spPr>
        <p:txBody>
          <a:bodyPr>
            <a:normAutofit/>
          </a:bodyPr>
          <a:lstStyle/>
          <a:p>
            <a:pPr algn="ctr">
              <a:spcBef>
                <a:spcPts val="0"/>
              </a:spcBef>
            </a:pPr>
            <a:r>
              <a:rPr lang="ru-RU" sz="2800" b="1" dirty="0" smtClean="0">
                <a:solidFill>
                  <a:srgbClr val="FF0000"/>
                </a:solidFill>
                <a:effectLst>
                  <a:outerShdw blurRad="38100" dist="38100" dir="2700000" algn="tl">
                    <a:srgbClr val="000000">
                      <a:alpha val="43137"/>
                    </a:srgbClr>
                  </a:outerShdw>
                </a:effectLst>
                <a:latin typeface="Times New Roman Tj" pitchFamily="18" charset="-52"/>
              </a:rPr>
              <a:t>МУШКИЛОТҲОИ </a:t>
            </a:r>
            <a:r>
              <a:rPr lang="ru-RU" sz="2800" b="1" dirty="0">
                <a:solidFill>
                  <a:srgbClr val="FF0000"/>
                </a:solidFill>
                <a:effectLst>
                  <a:outerShdw blurRad="38100" dist="38100" dir="2700000" algn="tl">
                    <a:srgbClr val="000000">
                      <a:alpha val="43137"/>
                    </a:srgbClr>
                  </a:outerShdw>
                </a:effectLst>
                <a:latin typeface="Times New Roman Tj" pitchFamily="18" charset="-52"/>
              </a:rPr>
              <a:t>АСОСИИ ҶАМОАТ</a:t>
            </a:r>
          </a:p>
          <a:p>
            <a:pPr algn="l">
              <a:lnSpc>
                <a:spcPct val="150000"/>
              </a:lnSpc>
              <a:spcBef>
                <a:spcPts val="0"/>
              </a:spcBef>
            </a:pPr>
            <a:r>
              <a:rPr lang="ru-RU" sz="3067"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a:solidFill>
                  <a:schemeClr val="tx1"/>
                </a:solidFill>
                <a:effectLst>
                  <a:outerShdw blurRad="38100" dist="38100" dir="2700000" algn="tl">
                    <a:srgbClr val="000000">
                      <a:alpha val="43137"/>
                    </a:srgbClr>
                  </a:outerShdw>
                </a:effectLst>
                <a:latin typeface="Times New Roman Tj" pitchFamily="18" charset="-52"/>
              </a:rPr>
              <a:t>Дар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аксарият</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љамоатҳо</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мушкилињои</a:t>
            </a:r>
            <a:r>
              <a:rPr lang="ru-RU" sz="2133" dirty="0">
                <a:solidFill>
                  <a:schemeClr val="tx1"/>
                </a:solidFill>
                <a:effectLst>
                  <a:outerShdw blurRad="38100" dist="38100" dir="2700000" algn="tl">
                    <a:srgbClr val="000000">
                      <a:alpha val="43137"/>
                    </a:srgbClr>
                  </a:outerShdw>
                </a:effectLst>
                <a:latin typeface="Times New Roman Tj" pitchFamily="18" charset="-52"/>
              </a:rPr>
              <a:t> зерин </a:t>
            </a:r>
            <a:r>
              <a:rPr lang="ru-RU" sz="2133" dirty="0" err="1">
                <a:solidFill>
                  <a:schemeClr val="tx1"/>
                </a:solidFill>
                <a:effectLst>
                  <a:outerShdw blurRad="38100" dist="38100" dir="2700000" algn="tl">
                    <a:srgbClr val="000000">
                      <a:alpha val="43137"/>
                    </a:srgbClr>
                  </a:outerShdw>
                </a:effectLst>
                <a:latin typeface="Times New Roman Tj" pitchFamily="18" charset="-52"/>
              </a:rPr>
              <a:t>вуљуд</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доранд</a:t>
            </a:r>
            <a:r>
              <a:rPr lang="ru-RU" sz="2133" dirty="0">
                <a:solidFill>
                  <a:schemeClr val="tx1"/>
                </a:solidFill>
                <a:effectLst>
                  <a:outerShdw blurRad="38100" dist="38100" dir="2700000" algn="tl">
                    <a:srgbClr val="000000">
                      <a:alpha val="43137"/>
                    </a:srgbClr>
                  </a:outerShdw>
                </a:effectLst>
                <a:latin typeface="Times New Roman Tj" pitchFamily="18" charset="-52"/>
              </a:rPr>
              <a:t>, ки </a:t>
            </a:r>
            <a:r>
              <a:rPr lang="ru-RU" sz="2133" dirty="0" err="1">
                <a:solidFill>
                  <a:schemeClr val="tx1"/>
                </a:solidFill>
                <a:effectLst>
                  <a:outerShdw blurRad="38100" dist="38100" dir="2700000" algn="tl">
                    <a:srgbClr val="000000">
                      <a:alpha val="43137"/>
                    </a:srgbClr>
                  </a:outerShdw>
                </a:effectLst>
                <a:latin typeface="Times New Roman Tj" pitchFamily="18" charset="-52"/>
              </a:rPr>
              <a:t>монеаи</a:t>
            </a:r>
            <a:r>
              <a:rPr lang="ru-RU" sz="2133" dirty="0">
                <a:solidFill>
                  <a:schemeClr val="tx1"/>
                </a:solidFill>
                <a:effectLst>
                  <a:outerShdw blurRad="38100" dist="38100" dir="2700000" algn="tl">
                    <a:srgbClr val="000000">
                      <a:alpha val="43137"/>
                    </a:srgbClr>
                  </a:outerShdw>
                </a:effectLst>
                <a:latin typeface="Times New Roman Tj" pitchFamily="18" charset="-52"/>
              </a:rPr>
              <a:t> сари </a:t>
            </a:r>
            <a:r>
              <a:rPr lang="ru-RU" sz="2133" dirty="0" err="1">
                <a:solidFill>
                  <a:schemeClr val="tx1"/>
                </a:solidFill>
                <a:effectLst>
                  <a:outerShdw blurRad="38100" dist="38100" dir="2700000" algn="tl">
                    <a:srgbClr val="000000">
                      <a:alpha val="43137"/>
                    </a:srgbClr>
                  </a:outerShdw>
                </a:effectLst>
                <a:latin typeface="Times New Roman Tj" pitchFamily="18" charset="-52"/>
              </a:rPr>
              <a:t>роњи</a:t>
            </a:r>
            <a:r>
              <a:rPr lang="ru-RU" sz="2133" dirty="0">
                <a:solidFill>
                  <a:schemeClr val="tx1"/>
                </a:solidFill>
                <a:effectLst>
                  <a:outerShdw blurRad="38100" dist="38100" dir="2700000" algn="tl">
                    <a:srgbClr val="000000">
                      <a:alpha val="43137"/>
                    </a:srgbClr>
                  </a:outerShdw>
                </a:effectLst>
                <a:latin typeface="Times New Roman Tj" pitchFamily="18" charset="-52"/>
              </a:rPr>
              <a:t> рушди </a:t>
            </a:r>
            <a:r>
              <a:rPr lang="ru-RU" sz="2133" dirty="0" err="1">
                <a:solidFill>
                  <a:schemeClr val="tx1"/>
                </a:solidFill>
                <a:effectLst>
                  <a:outerShdw blurRad="38100" dist="38100" dir="2700000" algn="tl">
                    <a:srgbClr val="000000">
                      <a:alpha val="43137"/>
                    </a:srgbClr>
                  </a:outerShdw>
                </a:effectLst>
                <a:latin typeface="Times New Roman Tj" pitchFamily="18" charset="-52"/>
              </a:rPr>
              <a:t>Љамоати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худидоракунии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шањрак</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ва</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дењотро</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a:solidFill>
                  <a:schemeClr val="tx1"/>
                </a:solidFill>
                <a:effectLst>
                  <a:outerShdw blurRad="38100" dist="38100" dir="2700000" algn="tl">
                    <a:srgbClr val="000000">
                      <a:alpha val="43137"/>
                    </a:srgbClr>
                  </a:outerShdw>
                </a:effectLst>
                <a:latin typeface="Times New Roman Tj" pitchFamily="18" charset="-52"/>
              </a:rPr>
              <a:t>мегарданд: </a:t>
            </a:r>
          </a:p>
          <a:p>
            <a:pPr marL="380897" indent="-380897" algn="just">
              <a:lnSpc>
                <a:spcPct val="150000"/>
              </a:lnSpc>
              <a:spcBef>
                <a:spcPts val="0"/>
              </a:spcBef>
              <a:buFontTx/>
              <a:buChar char="-"/>
            </a:pP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Нарасидани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таљњизотњои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техникии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муосир</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аз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қабили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компютер</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принтер,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хати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интернет,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бонкаматҳо</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терминалҳои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пардохти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маблағи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хизматрасонӣ</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ва</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ѓайраҳо</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p>
          <a:p>
            <a:pPr marL="380897" indent="-380897" algn="just">
              <a:lnSpc>
                <a:spcPct val="150000"/>
              </a:lnSpc>
              <a:spcBef>
                <a:spcPts val="0"/>
              </a:spcBef>
              <a:buFontTx/>
              <a:buChar char="-"/>
            </a:pPr>
            <a:r>
              <a:rPr lang="tg-Cyrl-TJ" sz="2133" dirty="0" smtClean="0">
                <a:solidFill>
                  <a:schemeClr val="tx1"/>
                </a:solidFill>
                <a:effectLst>
                  <a:outerShdw blurRad="38100" dist="38100" dir="2700000" algn="tl">
                    <a:srgbClr val="000000">
                      <a:alpha val="43137"/>
                    </a:srgbClr>
                  </a:outerShdw>
                </a:effectLst>
                <a:latin typeface="Times New Roman Tj" pitchFamily="18" charset="-52"/>
              </a:rPr>
              <a:t>Аз ҳисоби камтар будани музди маош норасоии мутахассисон дар Ҷамоатҳо;</a:t>
            </a:r>
            <a:endParaRPr lang="ru-RU" sz="2133" dirty="0">
              <a:solidFill>
                <a:schemeClr val="tx1"/>
              </a:solidFill>
              <a:effectLst>
                <a:outerShdw blurRad="38100" dist="38100" dir="2700000" algn="tl">
                  <a:srgbClr val="000000">
                    <a:alpha val="43137"/>
                  </a:srgbClr>
                </a:outerShdw>
              </a:effectLst>
              <a:latin typeface="Times New Roman Tj" pitchFamily="18" charset="-52"/>
            </a:endParaRPr>
          </a:p>
          <a:p>
            <a:pPr marL="380897" indent="-380897" algn="just">
              <a:lnSpc>
                <a:spcPct val="150000"/>
              </a:lnSpc>
              <a:spcBef>
                <a:spcPts val="0"/>
              </a:spcBef>
              <a:buFontTx/>
              <a:buChar char="-"/>
            </a:pP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Риоя</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нагардидани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салоњияти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раиси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љамоат</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p>
          <a:p>
            <a:pPr marL="457071" indent="-457071" algn="just">
              <a:lnSpc>
                <a:spcPct val="150000"/>
              </a:lnSpc>
              <a:spcBef>
                <a:spcPts val="0"/>
              </a:spcBef>
              <a:buFontTx/>
              <a:buChar char="-"/>
            </a:pP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Љамъовари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a:solidFill>
                  <a:schemeClr val="tx1"/>
                </a:solidFill>
                <a:effectLst>
                  <a:outerShdw blurRad="38100" dist="38100" dir="2700000" algn="tl">
                    <a:srgbClr val="000000">
                      <a:alpha val="43137"/>
                    </a:srgbClr>
                  </a:outerShdw>
                </a:effectLst>
                <a:latin typeface="Times New Roman Tj" pitchFamily="18" charset="-52"/>
              </a:rPr>
              <a:t>андоз аз тарафи кормандони </a:t>
            </a:r>
            <a:r>
              <a:rPr lang="ru-RU" sz="2133" dirty="0" err="1">
                <a:solidFill>
                  <a:schemeClr val="tx1"/>
                </a:solidFill>
                <a:effectLst>
                  <a:outerShdw blurRad="38100" dist="38100" dir="2700000" algn="tl">
                    <a:srgbClr val="000000">
                      <a:alpha val="43137"/>
                    </a:srgbClr>
                  </a:outerShdw>
                </a:effectLst>
                <a:latin typeface="Times New Roman Tj" pitchFamily="18" charset="-52"/>
              </a:rPr>
              <a:t>Љамоат</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ва</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корманди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Кумитаи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андоз</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p>
          <a:p>
            <a:pPr marL="457071" indent="-457071" algn="just">
              <a:lnSpc>
                <a:spcPct val="150000"/>
              </a:lnSpc>
              <a:spcBef>
                <a:spcPts val="0"/>
              </a:spcBef>
              <a:buFontTx/>
              <a:buChar char="-"/>
            </a:pP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Љамъовари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маблаѓи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обуна</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endParaRPr lang="ru-RU" sz="2133" dirty="0">
              <a:solidFill>
                <a:schemeClr val="tx1"/>
              </a:solidFill>
              <a:effectLst>
                <a:outerShdw blurRad="38100" dist="38100" dir="2700000" algn="tl">
                  <a:srgbClr val="000000">
                    <a:alpha val="43137"/>
                  </a:srgbClr>
                </a:outerShdw>
              </a:effectLst>
              <a:latin typeface="Times New Roman Tj" pitchFamily="18" charset="-52"/>
            </a:endParaRPr>
          </a:p>
          <a:p>
            <a:pPr marL="457071" indent="-457071" algn="just">
              <a:lnSpc>
                <a:spcPct val="150000"/>
              </a:lnSpc>
              <a:spcBef>
                <a:spcPts val="0"/>
              </a:spcBef>
              <a:buFontTx/>
              <a:buChar char="-"/>
            </a:pPr>
            <a:r>
              <a:rPr lang="ru-RU" sz="2133" dirty="0" err="1" smtClean="0">
                <a:solidFill>
                  <a:schemeClr val="tx1"/>
                </a:solidFill>
                <a:effectLst>
                  <a:outerShdw blurRad="38100" dist="38100" dir="2700000" algn="tl">
                    <a:srgbClr val="000000">
                      <a:alpha val="43137"/>
                    </a:srgbClr>
                  </a:outerShdw>
                </a:effectLst>
                <a:latin typeface="Times New Roman Tj" pitchFamily="18" charset="-52"/>
              </a:rPr>
              <a:t>Љамъовари</a:t>
            </a:r>
            <a:r>
              <a:rPr lang="ru-RU" sz="2133" dirty="0" smtClean="0">
                <a:solidFill>
                  <a:schemeClr val="tx1"/>
                </a:solidFill>
                <a:effectLst>
                  <a:outerShdw blurRad="38100" dist="38100" dir="2700000" algn="tl">
                    <a:srgbClr val="000000">
                      <a:alpha val="43137"/>
                    </a:srgbClr>
                  </a:outerShdw>
                </a:effectLst>
                <a:latin typeface="Times New Roman Tj" pitchFamily="18" charset="-52"/>
              </a:rPr>
              <a:t> </a:t>
            </a:r>
            <a:r>
              <a:rPr lang="ru-RU" sz="2133" dirty="0">
                <a:solidFill>
                  <a:schemeClr val="tx1"/>
                </a:solidFill>
                <a:effectLst>
                  <a:outerShdw blurRad="38100" dist="38100" dir="2700000" algn="tl">
                    <a:srgbClr val="000000">
                      <a:alpha val="43137"/>
                    </a:srgbClr>
                  </a:outerShdw>
                </a:effectLst>
                <a:latin typeface="Times New Roman Tj" pitchFamily="18" charset="-52"/>
              </a:rPr>
              <a:t>ва </a:t>
            </a:r>
            <a:r>
              <a:rPr lang="ru-RU" sz="2133" dirty="0" err="1">
                <a:solidFill>
                  <a:schemeClr val="tx1"/>
                </a:solidFill>
                <a:effectLst>
                  <a:outerShdw blurRad="38100" dist="38100" dir="2700000" algn="tl">
                    <a:srgbClr val="000000">
                      <a:alpha val="43137"/>
                    </a:srgbClr>
                  </a:outerShdw>
                </a:effectLst>
                <a:latin typeface="Times New Roman Tj" pitchFamily="18" charset="-52"/>
              </a:rPr>
              <a:t>супоридани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масъалаи</a:t>
            </a:r>
            <a:r>
              <a:rPr lang="ru-RU" sz="2133" dirty="0">
                <a:solidFill>
                  <a:schemeClr val="tx1"/>
                </a:solidFill>
                <a:effectLst>
                  <a:outerShdw blurRad="38100" dist="38100" dir="2700000" algn="tl">
                    <a:srgbClr val="000000">
                      <a:alpha val="43137"/>
                    </a:srgbClr>
                  </a:outerShdw>
                </a:effectLst>
                <a:latin typeface="Times New Roman Tj" pitchFamily="18" charset="-52"/>
              </a:rPr>
              <a:t> пахта </a:t>
            </a:r>
            <a:r>
              <a:rPr lang="ru-RU" sz="2133" dirty="0" err="1">
                <a:solidFill>
                  <a:schemeClr val="tx1"/>
                </a:solidFill>
                <a:effectLst>
                  <a:outerShdw blurRad="38100" dist="38100" dir="2700000" algn="tl">
                    <a:srgbClr val="000000">
                      <a:alpha val="43137"/>
                    </a:srgbClr>
                  </a:outerShdw>
                </a:effectLst>
                <a:latin typeface="Times New Roman Tj" pitchFamily="18" charset="-52"/>
              </a:rPr>
              <a:t>наќшавї</a:t>
            </a:r>
            <a:r>
              <a:rPr lang="ru-RU" sz="2133" dirty="0">
                <a:solidFill>
                  <a:schemeClr val="tx1"/>
                </a:solidFill>
                <a:effectLst>
                  <a:outerShdw blurRad="38100" dist="38100" dir="2700000" algn="tl">
                    <a:srgbClr val="000000">
                      <a:alpha val="43137"/>
                    </a:srgbClr>
                  </a:outerShdw>
                </a:effectLst>
                <a:latin typeface="Times New Roman Tj" pitchFamily="18" charset="-52"/>
              </a:rPr>
              <a:t>;</a:t>
            </a:r>
          </a:p>
          <a:p>
            <a:pPr marL="457071" indent="-457071" algn="just">
              <a:lnSpc>
                <a:spcPct val="150000"/>
              </a:lnSpc>
              <a:spcBef>
                <a:spcPts val="0"/>
              </a:spcBef>
              <a:buFontTx/>
              <a:buChar char="-"/>
            </a:pPr>
            <a:r>
              <a:rPr lang="ru-RU" sz="2133" dirty="0" err="1">
                <a:solidFill>
                  <a:schemeClr val="tx1"/>
                </a:solidFill>
                <a:effectLst>
                  <a:outerShdw blurRad="38100" dist="38100" dir="2700000" algn="tl">
                    <a:srgbClr val="000000">
                      <a:alpha val="43137"/>
                    </a:srgbClr>
                  </a:outerShdw>
                </a:effectLst>
                <a:latin typeface="Times New Roman Tj" pitchFamily="18" charset="-52"/>
              </a:rPr>
              <a:t>Љамъовари</a:t>
            </a:r>
            <a:r>
              <a:rPr lang="ru-RU" sz="2133" dirty="0">
                <a:solidFill>
                  <a:schemeClr val="tx1"/>
                </a:solidFill>
                <a:effectLst>
                  <a:outerShdw blurRad="38100" dist="38100" dir="2700000" algn="tl">
                    <a:srgbClr val="000000">
                      <a:alpha val="43137"/>
                    </a:srgbClr>
                  </a:outerShdw>
                </a:effectLst>
                <a:latin typeface="Times New Roman Tj" pitchFamily="18" charset="-52"/>
              </a:rPr>
              <a:t> ва </a:t>
            </a:r>
            <a:r>
              <a:rPr lang="ru-RU" sz="2133" dirty="0" err="1">
                <a:solidFill>
                  <a:schemeClr val="tx1"/>
                </a:solidFill>
                <a:effectLst>
                  <a:outerShdw blurRad="38100" dist="38100" dir="2700000" algn="tl">
                    <a:srgbClr val="000000">
                      <a:alpha val="43137"/>
                    </a:srgbClr>
                  </a:outerShdw>
                </a:effectLst>
                <a:latin typeface="Times New Roman Tj" pitchFamily="18" charset="-52"/>
              </a:rPr>
              <a:t>кишти</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зироатњо</a:t>
            </a:r>
            <a:r>
              <a:rPr lang="ru-RU" sz="2133" dirty="0">
                <a:solidFill>
                  <a:schemeClr val="tx1"/>
                </a:solidFill>
                <a:effectLst>
                  <a:outerShdw blurRad="38100" dist="38100" dir="2700000" algn="tl">
                    <a:srgbClr val="000000">
                      <a:alpha val="43137"/>
                    </a:srgbClr>
                  </a:outerShdw>
                </a:effectLst>
                <a:latin typeface="Times New Roman Tj" pitchFamily="18" charset="-52"/>
              </a:rPr>
              <a:t> </a:t>
            </a:r>
            <a:r>
              <a:rPr lang="ru-RU" sz="2133" dirty="0" err="1">
                <a:solidFill>
                  <a:schemeClr val="tx1"/>
                </a:solidFill>
                <a:effectLst>
                  <a:outerShdw blurRad="38100" dist="38100" dir="2700000" algn="tl">
                    <a:srgbClr val="000000">
                      <a:alpha val="43137"/>
                    </a:srgbClr>
                  </a:outerShdw>
                </a:effectLst>
                <a:latin typeface="Times New Roman Tj" pitchFamily="18" charset="-52"/>
              </a:rPr>
              <a:t>наќшавї</a:t>
            </a:r>
            <a:r>
              <a:rPr lang="ru-RU" sz="2133" dirty="0">
                <a:solidFill>
                  <a:schemeClr val="tx1"/>
                </a:solidFill>
                <a:effectLst>
                  <a:outerShdw blurRad="38100" dist="38100" dir="2700000" algn="tl">
                    <a:srgbClr val="000000">
                      <a:alpha val="43137"/>
                    </a:srgbClr>
                  </a:outerShdw>
                </a:effectLst>
                <a:latin typeface="Times New Roman Tj" pitchFamily="18" charset="-52"/>
              </a:rPr>
              <a:t>;</a:t>
            </a:r>
          </a:p>
          <a:p>
            <a:pPr marL="457071" indent="-457071" algn="just">
              <a:spcBef>
                <a:spcPts val="0"/>
              </a:spcBef>
              <a:buFontTx/>
              <a:buChar char="-"/>
            </a:pPr>
            <a:r>
              <a:rPr lang="ru-RU" sz="2133" dirty="0" smtClean="0">
                <a:solidFill>
                  <a:schemeClr val="tx1"/>
                </a:solidFill>
              </a:rPr>
              <a:t> </a:t>
            </a:r>
            <a:endParaRPr lang="ru-RU" sz="2133" dirty="0">
              <a:solidFill>
                <a:schemeClr val="tx1"/>
              </a:solidFill>
            </a:endParaRPr>
          </a:p>
        </p:txBody>
      </p:sp>
    </p:spTree>
    <p:extLst>
      <p:ext uri="{BB962C8B-B14F-4D97-AF65-F5344CB8AC3E}">
        <p14:creationId xmlns:p14="http://schemas.microsoft.com/office/powerpoint/2010/main" val="28012653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77333" y="1158240"/>
            <a:ext cx="8954347" cy="3880773"/>
          </a:xfrm>
        </p:spPr>
        <p:txBody>
          <a:bodyPr/>
          <a:lstStyle/>
          <a:p>
            <a:pPr algn="just"/>
            <a:r>
              <a:rPr lang="tg-Cyrl-TJ" sz="2400" dirty="0" smtClean="0">
                <a:solidFill>
                  <a:schemeClr val="tx1"/>
                </a:solidFill>
                <a:latin typeface="Times New Roman Tj" panose="02020603050405020304" pitchFamily="18" charset="-52"/>
              </a:rPr>
              <a:t>Сарварӣ маҳсули эҳтиёҷоти иҷтимоии ҷомеа буда, ниёз ба он доимо мавҷуд аст;</a:t>
            </a:r>
          </a:p>
          <a:p>
            <a:pPr algn="just"/>
            <a:r>
              <a:rPr lang="ru-RU" sz="2400" dirty="0">
                <a:solidFill>
                  <a:schemeClr val="tx1"/>
                </a:solidFill>
                <a:latin typeface="Times New Roman Tj" panose="02020603050405020304" pitchFamily="18" charset="-52"/>
                <a:ea typeface="Calibri"/>
                <a:cs typeface="Times New Roman Tj"/>
              </a:rPr>
              <a:t>О</a:t>
            </a:r>
            <a:r>
              <a:rPr lang="ru-RU" sz="2400" dirty="0" smtClean="0">
                <a:solidFill>
                  <a:schemeClr val="tx1"/>
                </a:solidFill>
                <a:latin typeface="Times New Roman Tj" panose="02020603050405020304" pitchFamily="18" charset="-52"/>
                <a:ea typeface="Calibri"/>
                <a:cs typeface="Times New Roman Tj"/>
              </a:rPr>
              <a:t>н</a:t>
            </a:r>
            <a:r>
              <a:rPr lang="ru-RU" sz="2400" dirty="0" smtClean="0">
                <a:solidFill>
                  <a:schemeClr val="tx1"/>
                </a:solidFill>
                <a:latin typeface="Times New Roman Tj" panose="02020603050405020304" pitchFamily="18" charset="-52"/>
                <a:ea typeface="Calibri"/>
                <a:cs typeface="Times New Roman"/>
              </a:rPr>
              <a:t> </a:t>
            </a:r>
            <a:r>
              <a:rPr lang="ru-RU" sz="2400" dirty="0" err="1">
                <a:solidFill>
                  <a:schemeClr val="tx1"/>
                </a:solidFill>
                <a:latin typeface="Times New Roman Tj" panose="02020603050405020304" pitchFamily="18" charset="-52"/>
                <a:ea typeface="Calibri"/>
                <a:cs typeface="Times New Roman Tj"/>
              </a:rPr>
              <a:t>заминаи</a:t>
            </a:r>
            <a:r>
              <a:rPr lang="ru-RU" sz="2400" dirty="0">
                <a:solidFill>
                  <a:schemeClr val="tx1"/>
                </a:solidFill>
                <a:latin typeface="Times New Roman Tj" panose="02020603050405020304" pitchFamily="18" charset="-52"/>
                <a:ea typeface="Calibri"/>
                <a:cs typeface="Times New Roman"/>
              </a:rPr>
              <a:t> </a:t>
            </a:r>
            <a:r>
              <a:rPr lang="ru-RU" sz="2400" b="1" dirty="0" err="1">
                <a:solidFill>
                  <a:schemeClr val="tx1"/>
                </a:solidFill>
                <a:latin typeface="Times New Roman Tj" panose="02020603050405020304" pitchFamily="18" charset="-52"/>
                <a:ea typeface="Calibri"/>
                <a:cs typeface="Times New Roman Tj"/>
              </a:rPr>
              <a:t>институтсионал</a:t>
            </a:r>
            <a:r>
              <a:rPr lang="ru-RU" sz="2400" b="1" dirty="0" err="1">
                <a:solidFill>
                  <a:schemeClr val="tx1"/>
                </a:solidFill>
                <a:latin typeface="Times New Roman Tj" panose="02020603050405020304" pitchFamily="18" charset="-52"/>
                <a:ea typeface="Calibri"/>
              </a:rPr>
              <a:t>ӣ</a:t>
            </a:r>
            <a:r>
              <a:rPr lang="ru-RU" sz="2400" b="1" dirty="0" err="1">
                <a:solidFill>
                  <a:schemeClr val="tx1"/>
                </a:solidFill>
                <a:latin typeface="Times New Roman Tj" panose="02020603050405020304" pitchFamily="18" charset="-52"/>
                <a:ea typeface="Calibri"/>
                <a:cs typeface="Times New Roman"/>
              </a:rPr>
              <a:t>-</a:t>
            </a:r>
            <a:r>
              <a:rPr lang="ru-RU" sz="2400" b="1" dirty="0" err="1">
                <a:solidFill>
                  <a:schemeClr val="tx1"/>
                </a:solidFill>
                <a:latin typeface="Times New Roman Tj" panose="02020603050405020304" pitchFamily="18" charset="-52"/>
                <a:ea typeface="Calibri"/>
                <a:cs typeface="Times New Roman Tj"/>
              </a:rPr>
              <a:t>мансаб</a:t>
            </a:r>
            <a:r>
              <a:rPr lang="ru-RU" sz="2400" b="1" dirty="0" err="1">
                <a:solidFill>
                  <a:schemeClr val="tx1"/>
                </a:solidFill>
                <a:latin typeface="Times New Roman Tj" panose="02020603050405020304" pitchFamily="18" charset="-52"/>
                <a:ea typeface="Calibri"/>
              </a:rPr>
              <a:t>ӣ</a:t>
            </a:r>
            <a:r>
              <a:rPr lang="ru-RU" sz="2400" b="1" dirty="0">
                <a:solidFill>
                  <a:schemeClr val="tx1"/>
                </a:solidFill>
                <a:latin typeface="Times New Roman Tj" panose="02020603050405020304" pitchFamily="18" charset="-52"/>
                <a:ea typeface="Calibri"/>
                <a:cs typeface="Times New Roman"/>
              </a:rPr>
              <a:t> </a:t>
            </a:r>
            <a:r>
              <a:rPr lang="ru-RU" sz="2400" b="1" dirty="0" err="1">
                <a:solidFill>
                  <a:schemeClr val="tx1"/>
                </a:solidFill>
                <a:latin typeface="Times New Roman Tj" panose="02020603050405020304" pitchFamily="18" charset="-52"/>
                <a:ea typeface="Calibri"/>
                <a:cs typeface="Times New Roman Tj"/>
              </a:rPr>
              <a:t>ва</a:t>
            </a:r>
            <a:r>
              <a:rPr lang="ru-RU" sz="2400" b="1" dirty="0">
                <a:solidFill>
                  <a:schemeClr val="tx1"/>
                </a:solidFill>
                <a:latin typeface="Times New Roman Tj" panose="02020603050405020304" pitchFamily="18" charset="-52"/>
                <a:ea typeface="Calibri"/>
                <a:cs typeface="Times New Roman"/>
              </a:rPr>
              <a:t> </a:t>
            </a:r>
            <a:r>
              <a:rPr lang="ru-RU" sz="2400" b="1" dirty="0" err="1">
                <a:solidFill>
                  <a:schemeClr val="tx1"/>
                </a:solidFill>
                <a:latin typeface="Times New Roman Tj" panose="02020603050405020304" pitchFamily="18" charset="-52"/>
                <a:ea typeface="Calibri"/>
                <a:cs typeface="Times New Roman Tj"/>
              </a:rPr>
              <a:t>субъектив</a:t>
            </a:r>
            <a:r>
              <a:rPr lang="ru-RU" sz="2400" b="1" dirty="0" err="1">
                <a:solidFill>
                  <a:schemeClr val="tx1"/>
                </a:solidFill>
                <a:latin typeface="Times New Roman Tj" panose="02020603050405020304" pitchFamily="18" charset="-52"/>
                <a:ea typeface="Calibri"/>
              </a:rPr>
              <a:t>ӣ</a:t>
            </a:r>
            <a:r>
              <a:rPr lang="ru-RU" sz="2400" b="1" dirty="0" err="1">
                <a:solidFill>
                  <a:schemeClr val="tx1"/>
                </a:solidFill>
                <a:latin typeface="Times New Roman Tj" panose="02020603050405020304" pitchFamily="18" charset="-52"/>
                <a:ea typeface="Calibri"/>
                <a:cs typeface="Times New Roman"/>
              </a:rPr>
              <a:t>-</a:t>
            </a:r>
            <a:r>
              <a:rPr lang="ru-RU" sz="2400" b="1" dirty="0" err="1">
                <a:solidFill>
                  <a:schemeClr val="tx1"/>
                </a:solidFill>
                <a:latin typeface="Times New Roman Tj" panose="02020603050405020304" pitchFamily="18" charset="-52"/>
                <a:ea typeface="Calibri"/>
                <a:cs typeface="Times New Roman Tj"/>
              </a:rPr>
              <a:t>шахсиро</a:t>
            </a:r>
            <a:r>
              <a:rPr lang="ru-RU" sz="2400" dirty="0">
                <a:solidFill>
                  <a:schemeClr val="tx1"/>
                </a:solidFill>
                <a:latin typeface="Times New Roman Tj" panose="02020603050405020304" pitchFamily="18" charset="-52"/>
                <a:ea typeface="Calibri"/>
                <a:cs typeface="Times New Roman"/>
              </a:rPr>
              <a:t> </a:t>
            </a:r>
            <a:r>
              <a:rPr lang="ru-RU" sz="2400" dirty="0">
                <a:solidFill>
                  <a:schemeClr val="tx1"/>
                </a:solidFill>
                <a:latin typeface="Times New Roman Tj" panose="02020603050405020304" pitchFamily="18" charset="-52"/>
                <a:ea typeface="Calibri"/>
                <a:cs typeface="Times New Roman Tj"/>
              </a:rPr>
              <a:t>дар</a:t>
            </a:r>
            <a:r>
              <a:rPr lang="ru-RU" sz="2400" dirty="0">
                <a:solidFill>
                  <a:schemeClr val="tx1"/>
                </a:solidFill>
                <a:latin typeface="Times New Roman Tj" panose="02020603050405020304" pitchFamily="18" charset="-52"/>
                <a:ea typeface="Calibri"/>
                <a:cs typeface="Times New Roman"/>
              </a:rPr>
              <a:t> </a:t>
            </a:r>
            <a:r>
              <a:rPr lang="ru-RU" sz="2400" dirty="0">
                <a:solidFill>
                  <a:schemeClr val="tx1"/>
                </a:solidFill>
                <a:latin typeface="Times New Roman Tj" panose="02020603050405020304" pitchFamily="18" charset="-52"/>
                <a:ea typeface="Calibri"/>
                <a:cs typeface="Times New Roman Tj"/>
              </a:rPr>
              <a:t>бар</a:t>
            </a:r>
            <a:r>
              <a:rPr lang="ru-RU" sz="2400" dirty="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Tj"/>
              </a:rPr>
              <a:t>мегирад</a:t>
            </a:r>
            <a:r>
              <a:rPr lang="ru-RU" sz="2400" dirty="0" smtClean="0">
                <a:solidFill>
                  <a:schemeClr val="tx1"/>
                </a:solidFill>
                <a:latin typeface="Times New Roman Tj" panose="02020603050405020304" pitchFamily="18" charset="-52"/>
                <a:ea typeface="Calibri"/>
                <a:cs typeface="Times New Roman"/>
              </a:rPr>
              <a:t>;</a:t>
            </a:r>
          </a:p>
          <a:p>
            <a:pPr algn="just"/>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Сарвар</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шахсияти</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таърихӣ</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буда</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имрӯзи</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ҷомеаро</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ташкил</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ва</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фардои</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онро</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бояд</a:t>
            </a:r>
            <a:r>
              <a:rPr lang="ru-RU" sz="2400" dirty="0" smtClean="0">
                <a:solidFill>
                  <a:schemeClr val="tx1"/>
                </a:solidFill>
                <a:latin typeface="Times New Roman Tj" panose="02020603050405020304" pitchFamily="18" charset="-52"/>
                <a:ea typeface="Calibri"/>
                <a:cs typeface="Times New Roman"/>
              </a:rPr>
              <a:t> </a:t>
            </a:r>
            <a:r>
              <a:rPr lang="ru-RU" sz="2400" dirty="0" err="1" smtClean="0">
                <a:solidFill>
                  <a:schemeClr val="tx1"/>
                </a:solidFill>
                <a:latin typeface="Times New Roman Tj" panose="02020603050405020304" pitchFamily="18" charset="-52"/>
                <a:ea typeface="Calibri"/>
                <a:cs typeface="Times New Roman"/>
              </a:rPr>
              <a:t>асосгузорад</a:t>
            </a:r>
            <a:r>
              <a:rPr lang="ru-RU" sz="2400" dirty="0" smtClean="0">
                <a:solidFill>
                  <a:schemeClr val="tx1"/>
                </a:solidFill>
                <a:latin typeface="Times New Roman Tj" panose="02020603050405020304" pitchFamily="18" charset="-52"/>
                <a:ea typeface="Calibri"/>
                <a:cs typeface="Times New Roman"/>
              </a:rPr>
              <a:t>.</a:t>
            </a:r>
          </a:p>
          <a:p>
            <a:endParaRPr lang="ru-RU" dirty="0"/>
          </a:p>
        </p:txBody>
      </p:sp>
      <p:sp>
        <p:nvSpPr>
          <p:cNvPr id="3" name="Заголовок 2"/>
          <p:cNvSpPr>
            <a:spLocks noGrp="1"/>
          </p:cNvSpPr>
          <p:nvPr>
            <p:ph type="title"/>
          </p:nvPr>
        </p:nvSpPr>
        <p:spPr>
          <a:xfrm>
            <a:off x="677333" y="426720"/>
            <a:ext cx="8596668" cy="731520"/>
          </a:xfrm>
        </p:spPr>
        <p:txBody>
          <a:bodyPr/>
          <a:lstStyle/>
          <a:p>
            <a:pPr algn="ctr"/>
            <a:r>
              <a:rPr lang="tg-Cyrl-TJ" dirty="0" smtClean="0">
                <a:solidFill>
                  <a:schemeClr val="tx1"/>
                </a:solidFill>
                <a:latin typeface="Times New Roman Tj" panose="02020603050405020304" pitchFamily="18" charset="-52"/>
              </a:rPr>
              <a:t>ХУЛОСА</a:t>
            </a:r>
            <a:endParaRPr lang="ru-RU" dirty="0">
              <a:solidFill>
                <a:schemeClr val="tx1"/>
              </a:solidFill>
              <a:latin typeface="Times New Roman Tj" panose="02020603050405020304" pitchFamily="18" charset="-52"/>
            </a:endParaRPr>
          </a:p>
        </p:txBody>
      </p:sp>
      <p:pic>
        <p:nvPicPr>
          <p:cNvPr id="4" name="Рисунок 3" descr="Иқтисоди «сабз» - заминаи бунёдии рушди устувор">
            <a:hlinkClick r:id="rId2" tooltip="&quot;Нажмите для предварительного просмотра изображения&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4417" y="4043650"/>
            <a:ext cx="4762500" cy="1990725"/>
          </a:xfrm>
          <a:prstGeom prst="rect">
            <a:avLst/>
          </a:prstGeom>
          <a:noFill/>
          <a:ln>
            <a:noFill/>
          </a:ln>
        </p:spPr>
      </p:pic>
    </p:spTree>
    <p:extLst>
      <p:ext uri="{BB962C8B-B14F-4D97-AF65-F5344CB8AC3E}">
        <p14:creationId xmlns:p14="http://schemas.microsoft.com/office/powerpoint/2010/main" val="396089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28" y="790575"/>
            <a:ext cx="446449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998742" y="790575"/>
            <a:ext cx="4789283" cy="5386090"/>
          </a:xfrm>
          <a:prstGeom prst="rect">
            <a:avLst/>
          </a:prstGeom>
        </p:spPr>
        <p:txBody>
          <a:bodyPr wrap="square">
            <a:spAutoFit/>
          </a:bodyPr>
          <a:lstStyle/>
          <a:p>
            <a:pPr algn="just"/>
            <a:r>
              <a:rPr lang="ru-RU" sz="2400" dirty="0">
                <a:latin typeface="Times New Roman Tj" panose="02020603050405020304" pitchFamily="18" charset="-52"/>
              </a:rPr>
              <a:t>Мо </a:t>
            </a:r>
            <a:r>
              <a:rPr lang="ru-RU" sz="2400" dirty="0" err="1">
                <a:latin typeface="Times New Roman Tj" panose="02020603050405020304" pitchFamily="18" charset="-52"/>
              </a:rPr>
              <a:t>маќсад</a:t>
            </a:r>
            <a:r>
              <a:rPr lang="ru-RU" sz="2400" dirty="0">
                <a:latin typeface="Times New Roman Tj" panose="02020603050405020304" pitchFamily="18" charset="-52"/>
              </a:rPr>
              <a:t> </a:t>
            </a:r>
            <a:r>
              <a:rPr lang="ru-RU" sz="2400" dirty="0" err="1">
                <a:latin typeface="Times New Roman Tj" panose="02020603050405020304" pitchFamily="18" charset="-52"/>
              </a:rPr>
              <a:t>дорем</a:t>
            </a:r>
            <a:r>
              <a:rPr lang="ru-RU" sz="2400" dirty="0">
                <a:latin typeface="Times New Roman Tj" panose="02020603050405020304" pitchFamily="18" charset="-52"/>
              </a:rPr>
              <a:t>, </a:t>
            </a:r>
            <a:r>
              <a:rPr lang="ru-RU" sz="2400" dirty="0" err="1">
                <a:latin typeface="Times New Roman Tj" panose="02020603050405020304" pitchFamily="18" charset="-52"/>
              </a:rPr>
              <a:t>ки</a:t>
            </a:r>
            <a:r>
              <a:rPr lang="ru-RU" sz="2400" dirty="0">
                <a:latin typeface="Times New Roman Tj" panose="02020603050405020304" pitchFamily="18" charset="-52"/>
              </a:rPr>
              <a:t> то соли 2030 </a:t>
            </a:r>
            <a:r>
              <a:rPr lang="ru-RU" sz="2400" dirty="0" err="1">
                <a:latin typeface="Times New Roman Tj" panose="02020603050405020304" pitchFamily="18" charset="-52"/>
              </a:rPr>
              <a:t>бо</a:t>
            </a:r>
            <a:r>
              <a:rPr lang="ru-RU" sz="2400" dirty="0">
                <a:latin typeface="Times New Roman Tj" panose="02020603050405020304" pitchFamily="18" charset="-52"/>
              </a:rPr>
              <a:t> </a:t>
            </a:r>
            <a:r>
              <a:rPr lang="ru-RU" sz="2400" dirty="0" err="1">
                <a:latin typeface="Times New Roman Tj" panose="02020603050405020304" pitchFamily="18" charset="-52"/>
              </a:rPr>
              <a:t>истифода</a:t>
            </a:r>
            <a:r>
              <a:rPr lang="ru-RU" sz="2400" dirty="0">
                <a:latin typeface="Times New Roman Tj" panose="02020603050405020304" pitchFamily="18" charset="-52"/>
              </a:rPr>
              <a:t> аз </a:t>
            </a:r>
            <a:r>
              <a:rPr lang="ru-RU" sz="2400" dirty="0" err="1">
                <a:latin typeface="Times New Roman Tj" panose="02020603050405020304" pitchFamily="18" charset="-52"/>
              </a:rPr>
              <a:t>тамоми</a:t>
            </a:r>
            <a:r>
              <a:rPr lang="ru-RU" sz="2400" dirty="0">
                <a:latin typeface="Times New Roman Tj" panose="02020603050405020304" pitchFamily="18" charset="-52"/>
              </a:rPr>
              <a:t> </a:t>
            </a:r>
            <a:r>
              <a:rPr lang="ru-RU" sz="2400" dirty="0" err="1">
                <a:latin typeface="Times New Roman Tj" panose="02020603050405020304" pitchFamily="18" charset="-52"/>
              </a:rPr>
              <a:t>имконоту</a:t>
            </a:r>
            <a:r>
              <a:rPr lang="ru-RU" sz="2400" dirty="0">
                <a:latin typeface="Times New Roman Tj" panose="02020603050405020304" pitchFamily="18" charset="-52"/>
              </a:rPr>
              <a:t> </a:t>
            </a:r>
            <a:r>
              <a:rPr lang="ru-RU" sz="2400" dirty="0" err="1">
                <a:latin typeface="Times New Roman Tj" panose="02020603050405020304" pitchFamily="18" charset="-52"/>
              </a:rPr>
              <a:t>захирањои</a:t>
            </a:r>
            <a:r>
              <a:rPr lang="ru-RU" sz="2400" dirty="0">
                <a:latin typeface="Times New Roman Tj" panose="02020603050405020304" pitchFamily="18" charset="-52"/>
              </a:rPr>
              <a:t> </a:t>
            </a:r>
            <a:r>
              <a:rPr lang="ru-RU" sz="2400" dirty="0" err="1">
                <a:latin typeface="Times New Roman Tj" panose="02020603050405020304" pitchFamily="18" charset="-52"/>
              </a:rPr>
              <a:t>мављуда</a:t>
            </a:r>
            <a:r>
              <a:rPr lang="ru-RU" sz="2400" dirty="0">
                <a:latin typeface="Times New Roman Tj" panose="02020603050405020304" pitchFamily="18" charset="-52"/>
              </a:rPr>
              <a:t> </a:t>
            </a:r>
            <a:r>
              <a:rPr lang="ru-RU" sz="2400" dirty="0" err="1">
                <a:latin typeface="Times New Roman Tj" panose="02020603050405020304" pitchFamily="18" charset="-52"/>
              </a:rPr>
              <a:t>Маљмўъи</a:t>
            </a:r>
            <a:r>
              <a:rPr lang="ru-RU" sz="2400" dirty="0">
                <a:latin typeface="Times New Roman Tj" panose="02020603050405020304" pitchFamily="18" charset="-52"/>
              </a:rPr>
              <a:t> </a:t>
            </a:r>
            <a:r>
              <a:rPr lang="ru-RU" sz="2400" dirty="0" err="1">
                <a:latin typeface="Times New Roman Tj" panose="02020603050405020304" pitchFamily="18" charset="-52"/>
              </a:rPr>
              <a:t>мањсулоти</a:t>
            </a:r>
            <a:r>
              <a:rPr lang="ru-RU" sz="2400" dirty="0">
                <a:latin typeface="Times New Roman Tj" panose="02020603050405020304" pitchFamily="18" charset="-52"/>
              </a:rPr>
              <a:t> </a:t>
            </a:r>
            <a:r>
              <a:rPr lang="ru-RU" sz="2400" dirty="0" err="1">
                <a:latin typeface="Times New Roman Tj" panose="02020603050405020304" pitchFamily="18" charset="-52"/>
              </a:rPr>
              <a:t>дохилиро</a:t>
            </a:r>
            <a:r>
              <a:rPr lang="ru-RU" sz="2400" dirty="0">
                <a:latin typeface="Times New Roman Tj" panose="02020603050405020304" pitchFamily="18" charset="-52"/>
              </a:rPr>
              <a:t> ба </a:t>
            </a:r>
            <a:r>
              <a:rPr lang="ru-RU" sz="2400" dirty="0" err="1">
                <a:latin typeface="Times New Roman Tj" panose="02020603050405020304" pitchFamily="18" charset="-52"/>
              </a:rPr>
              <a:t>њар</a:t>
            </a:r>
            <a:r>
              <a:rPr lang="ru-RU" sz="2400" dirty="0">
                <a:latin typeface="Times New Roman Tj" panose="02020603050405020304" pitchFamily="18" charset="-52"/>
              </a:rPr>
              <a:t> сари </a:t>
            </a:r>
            <a:r>
              <a:rPr lang="ru-RU" sz="2400" dirty="0" err="1">
                <a:latin typeface="Times New Roman Tj" panose="02020603050405020304" pitchFamily="18" charset="-52"/>
              </a:rPr>
              <a:t>ањолї</a:t>
            </a:r>
            <a:r>
              <a:rPr lang="ru-RU" sz="2400" dirty="0">
                <a:latin typeface="Times New Roman Tj" panose="02020603050405020304" pitchFamily="18" charset="-52"/>
              </a:rPr>
              <a:t> то 3 </a:t>
            </a:r>
            <a:r>
              <a:rPr lang="ru-RU" sz="2400" dirty="0" err="1">
                <a:latin typeface="Times New Roman Tj" panose="02020603050405020304" pitchFamily="18" charset="-52"/>
              </a:rPr>
              <a:t>баробар</a:t>
            </a:r>
            <a:r>
              <a:rPr lang="ru-RU" sz="2400" dirty="0">
                <a:latin typeface="Times New Roman Tj" panose="02020603050405020304" pitchFamily="18" charset="-52"/>
              </a:rPr>
              <a:t> </a:t>
            </a:r>
            <a:r>
              <a:rPr lang="ru-RU" sz="2400" dirty="0" err="1">
                <a:latin typeface="Times New Roman Tj" panose="02020603050405020304" pitchFamily="18" charset="-52"/>
              </a:rPr>
              <a:t>афзоиш</a:t>
            </a:r>
            <a:r>
              <a:rPr lang="ru-RU" sz="2400" dirty="0">
                <a:latin typeface="Times New Roman Tj" panose="02020603050405020304" pitchFamily="18" charset="-52"/>
              </a:rPr>
              <a:t> </a:t>
            </a:r>
            <a:r>
              <a:rPr lang="ru-RU" sz="2400" dirty="0" err="1">
                <a:latin typeface="Times New Roman Tj" panose="02020603050405020304" pitchFamily="18" charset="-52"/>
              </a:rPr>
              <a:t>дода</a:t>
            </a:r>
            <a:r>
              <a:rPr lang="ru-RU" sz="2400" dirty="0">
                <a:latin typeface="Times New Roman Tj" panose="02020603050405020304" pitchFamily="18" charset="-52"/>
              </a:rPr>
              <a:t>, </a:t>
            </a:r>
            <a:r>
              <a:rPr lang="ru-RU" sz="2400" dirty="0" err="1">
                <a:latin typeface="Times New Roman Tj" panose="02020603050405020304" pitchFamily="18" charset="-52"/>
              </a:rPr>
              <a:t>сатњи</a:t>
            </a:r>
            <a:r>
              <a:rPr lang="ru-RU" sz="2400" dirty="0">
                <a:latin typeface="Times New Roman Tj" panose="02020603050405020304" pitchFamily="18" charset="-52"/>
              </a:rPr>
              <a:t> </a:t>
            </a:r>
            <a:r>
              <a:rPr lang="ru-RU" sz="2400" dirty="0" err="1">
                <a:latin typeface="Times New Roman Tj" panose="02020603050405020304" pitchFamily="18" charset="-52"/>
              </a:rPr>
              <a:t>камбизоатиро</a:t>
            </a:r>
            <a:r>
              <a:rPr lang="ru-RU" sz="2400" dirty="0">
                <a:latin typeface="Times New Roman Tj" panose="02020603050405020304" pitchFamily="18" charset="-52"/>
              </a:rPr>
              <a:t> </a:t>
            </a:r>
            <a:r>
              <a:rPr lang="ru-RU" sz="2400" dirty="0" err="1">
                <a:latin typeface="Times New Roman Tj" panose="02020603050405020304" pitchFamily="18" charset="-52"/>
              </a:rPr>
              <a:t>беш</a:t>
            </a:r>
            <a:r>
              <a:rPr lang="ru-RU" sz="2400" dirty="0">
                <a:latin typeface="Times New Roman Tj" panose="02020603050405020304" pitchFamily="18" charset="-52"/>
              </a:rPr>
              <a:t> аз 2 </a:t>
            </a:r>
            <a:r>
              <a:rPr lang="ru-RU" sz="2400" dirty="0" err="1">
                <a:latin typeface="Times New Roman Tj" panose="02020603050405020304" pitchFamily="18" charset="-52"/>
              </a:rPr>
              <a:t>баробар</a:t>
            </a:r>
            <a:r>
              <a:rPr lang="ru-RU" sz="2400" dirty="0">
                <a:latin typeface="Times New Roman Tj" panose="02020603050405020304" pitchFamily="18" charset="-52"/>
              </a:rPr>
              <a:t> </a:t>
            </a:r>
            <a:r>
              <a:rPr lang="ru-RU" sz="2400" dirty="0" err="1">
                <a:latin typeface="Times New Roman Tj" panose="02020603050405020304" pitchFamily="18" charset="-52"/>
              </a:rPr>
              <a:t>коњиш</a:t>
            </a:r>
            <a:r>
              <a:rPr lang="ru-RU" sz="2400" dirty="0">
                <a:latin typeface="Times New Roman Tj" panose="02020603050405020304" pitchFamily="18" charset="-52"/>
              </a:rPr>
              <a:t> </a:t>
            </a:r>
            <a:r>
              <a:rPr lang="ru-RU" sz="2400" dirty="0" err="1">
                <a:latin typeface="Times New Roman Tj" panose="02020603050405020304" pitchFamily="18" charset="-52"/>
              </a:rPr>
              <a:t>дињем</a:t>
            </a:r>
            <a:r>
              <a:rPr lang="ru-RU" sz="2400" dirty="0">
                <a:latin typeface="Times New Roman Tj" panose="02020603050405020304" pitchFamily="18" charset="-52"/>
              </a:rPr>
              <a:t> </a:t>
            </a:r>
            <a:r>
              <a:rPr lang="ru-RU" sz="2400" dirty="0" err="1">
                <a:latin typeface="Times New Roman Tj" panose="02020603050405020304" pitchFamily="18" charset="-52"/>
              </a:rPr>
              <a:t>ва</a:t>
            </a:r>
            <a:r>
              <a:rPr lang="ru-RU" sz="2400" dirty="0">
                <a:latin typeface="Times New Roman Tj" panose="02020603050405020304" pitchFamily="18" charset="-52"/>
              </a:rPr>
              <a:t> </a:t>
            </a:r>
            <a:r>
              <a:rPr lang="ru-RU" sz="2400" dirty="0" err="1">
                <a:latin typeface="Times New Roman Tj" panose="02020603050405020304" pitchFamily="18" charset="-52"/>
              </a:rPr>
              <a:t>њиссаи</a:t>
            </a:r>
            <a:r>
              <a:rPr lang="ru-RU" sz="2400" dirty="0">
                <a:latin typeface="Times New Roman Tj" panose="02020603050405020304" pitchFamily="18" charset="-52"/>
              </a:rPr>
              <a:t> </a:t>
            </a:r>
            <a:r>
              <a:rPr lang="ru-RU" sz="2400" dirty="0" err="1">
                <a:latin typeface="Times New Roman Tj" panose="02020603050405020304" pitchFamily="18" charset="-52"/>
              </a:rPr>
              <a:t>ањолии</a:t>
            </a:r>
            <a:r>
              <a:rPr lang="ru-RU" sz="2400" dirty="0">
                <a:latin typeface="Times New Roman Tj" panose="02020603050405020304" pitchFamily="18" charset="-52"/>
              </a:rPr>
              <a:t> </a:t>
            </a:r>
            <a:r>
              <a:rPr lang="ru-RU" sz="2400" dirty="0" err="1">
                <a:latin typeface="Times New Roman Tj" panose="02020603050405020304" pitchFamily="18" charset="-52"/>
              </a:rPr>
              <a:t>дорои</a:t>
            </a:r>
            <a:r>
              <a:rPr lang="ru-RU" sz="2400" dirty="0">
                <a:latin typeface="Times New Roman Tj" panose="02020603050405020304" pitchFamily="18" charset="-52"/>
              </a:rPr>
              <a:t> </a:t>
            </a:r>
            <a:r>
              <a:rPr lang="ru-RU" sz="2400" dirty="0" err="1">
                <a:latin typeface="Times New Roman Tj" panose="02020603050405020304" pitchFamily="18" charset="-52"/>
              </a:rPr>
              <a:t>даромади</a:t>
            </a:r>
            <a:r>
              <a:rPr lang="ru-RU" sz="2400" dirty="0">
                <a:latin typeface="Times New Roman Tj" panose="02020603050405020304" pitchFamily="18" charset="-52"/>
              </a:rPr>
              <a:t> </a:t>
            </a:r>
            <a:r>
              <a:rPr lang="ru-RU" sz="2400" dirty="0" err="1">
                <a:latin typeface="Times New Roman Tj" panose="02020603050405020304" pitchFamily="18" charset="-52"/>
              </a:rPr>
              <a:t>миёнаро</a:t>
            </a:r>
            <a:r>
              <a:rPr lang="ru-RU" sz="2400" dirty="0">
                <a:latin typeface="Times New Roman Tj" panose="02020603050405020304" pitchFamily="18" charset="-52"/>
              </a:rPr>
              <a:t> аз 22 то 50 </a:t>
            </a:r>
            <a:r>
              <a:rPr lang="ru-RU" sz="2400" dirty="0" err="1">
                <a:latin typeface="Times New Roman Tj" panose="02020603050405020304" pitchFamily="18" charset="-52"/>
              </a:rPr>
              <a:t>фоиз</a:t>
            </a:r>
            <a:r>
              <a:rPr lang="ru-RU" sz="2400" dirty="0">
                <a:latin typeface="Times New Roman Tj" panose="02020603050405020304" pitchFamily="18" charset="-52"/>
              </a:rPr>
              <a:t> </a:t>
            </a:r>
            <a:r>
              <a:rPr lang="ru-RU" sz="2400" dirty="0" err="1">
                <a:latin typeface="Times New Roman Tj" panose="02020603050405020304" pitchFamily="18" charset="-52"/>
              </a:rPr>
              <a:t>зиёд</a:t>
            </a:r>
            <a:r>
              <a:rPr lang="ru-RU" sz="2400" dirty="0">
                <a:latin typeface="Times New Roman Tj" panose="02020603050405020304" pitchFamily="18" charset="-52"/>
              </a:rPr>
              <a:t> намоем.</a:t>
            </a:r>
          </a:p>
          <a:p>
            <a:r>
              <a:rPr lang="ru-RU" sz="2400" dirty="0"/>
              <a:t/>
            </a:r>
            <a:br>
              <a:rPr lang="ru-RU" sz="2400" dirty="0"/>
            </a:br>
            <a:endParaRPr lang="ru-RU" sz="1600" b="1" dirty="0">
              <a:solidFill>
                <a:srgbClr val="002060"/>
              </a:solidFill>
              <a:latin typeface="Times New Roman Tj" pitchFamily="18" charset="-52"/>
            </a:endParaRPr>
          </a:p>
          <a:p>
            <a:r>
              <a:rPr lang="ru-RU" sz="1600" b="1" i="1" dirty="0" err="1">
                <a:latin typeface="Times New Roman Tj" panose="02020603050405020304" pitchFamily="18" charset="-52"/>
              </a:rPr>
              <a:t>Асосгузори</a:t>
            </a:r>
            <a:r>
              <a:rPr lang="ru-RU" sz="1600" b="1" i="1" dirty="0">
                <a:latin typeface="Times New Roman Tj" panose="02020603050405020304" pitchFamily="18" charset="-52"/>
              </a:rPr>
              <a:t> </a:t>
            </a:r>
            <a:r>
              <a:rPr lang="ru-RU" sz="1600" b="1" i="1" dirty="0" err="1">
                <a:latin typeface="Times New Roman Tj" panose="02020603050405020304" pitchFamily="18" charset="-52"/>
              </a:rPr>
              <a:t>сулњу</a:t>
            </a:r>
            <a:r>
              <a:rPr lang="ru-RU" sz="1600" b="1" i="1" dirty="0">
                <a:latin typeface="Times New Roman Tj" panose="02020603050405020304" pitchFamily="18" charset="-52"/>
              </a:rPr>
              <a:t> </a:t>
            </a:r>
            <a:r>
              <a:rPr lang="ru-RU" sz="1600" b="1" i="1" dirty="0" err="1">
                <a:latin typeface="Times New Roman Tj" panose="02020603050405020304" pitchFamily="18" charset="-52"/>
              </a:rPr>
              <a:t>вањдати</a:t>
            </a:r>
            <a:r>
              <a:rPr lang="ru-RU" sz="1600" b="1" i="1" dirty="0">
                <a:latin typeface="Times New Roman Tj" panose="02020603050405020304" pitchFamily="18" charset="-52"/>
              </a:rPr>
              <a:t> </a:t>
            </a:r>
            <a:r>
              <a:rPr lang="ru-RU" sz="1600" b="1" i="1" dirty="0" err="1">
                <a:latin typeface="Times New Roman Tj" panose="02020603050405020304" pitchFamily="18" charset="-52"/>
              </a:rPr>
              <a:t>миллї</a:t>
            </a:r>
            <a:r>
              <a:rPr lang="ru-RU" sz="1600" b="1" i="1" dirty="0">
                <a:latin typeface="Times New Roman Tj" panose="02020603050405020304" pitchFamily="18" charset="-52"/>
              </a:rPr>
              <a:t> – </a:t>
            </a:r>
          </a:p>
          <a:p>
            <a:r>
              <a:rPr lang="ru-RU" sz="1600" b="1" i="1" dirty="0" err="1">
                <a:latin typeface="Times New Roman Tj" panose="02020603050405020304" pitchFamily="18" charset="-52"/>
              </a:rPr>
              <a:t>Пешвои</a:t>
            </a:r>
            <a:r>
              <a:rPr lang="ru-RU" sz="1600" b="1" i="1" dirty="0">
                <a:latin typeface="Times New Roman Tj" panose="02020603050405020304" pitchFamily="18" charset="-52"/>
              </a:rPr>
              <a:t> </a:t>
            </a:r>
            <a:r>
              <a:rPr lang="ru-RU" sz="1600" b="1" i="1" dirty="0" err="1">
                <a:latin typeface="Times New Roman Tj" panose="02020603050405020304" pitchFamily="18" charset="-52"/>
              </a:rPr>
              <a:t>миллат</a:t>
            </a:r>
            <a:r>
              <a:rPr lang="ru-RU" sz="1600" b="1" i="1" dirty="0">
                <a:latin typeface="Times New Roman Tj" panose="02020603050405020304" pitchFamily="18" charset="-52"/>
              </a:rPr>
              <a:t>,</a:t>
            </a:r>
            <a:br>
              <a:rPr lang="ru-RU" sz="1600" b="1" i="1" dirty="0">
                <a:latin typeface="Times New Roman Tj" panose="02020603050405020304" pitchFamily="18" charset="-52"/>
              </a:rPr>
            </a:br>
            <a:r>
              <a:rPr lang="ru-RU" sz="1600" b="1" i="1" dirty="0" err="1">
                <a:latin typeface="Times New Roman Tj" panose="02020603050405020304" pitchFamily="18" charset="-52"/>
              </a:rPr>
              <a:t>Президенти</a:t>
            </a:r>
            <a:r>
              <a:rPr lang="ru-RU" sz="1600" b="1" i="1" dirty="0">
                <a:latin typeface="Times New Roman Tj" panose="02020603050405020304" pitchFamily="18" charset="-52"/>
              </a:rPr>
              <a:t> </a:t>
            </a:r>
            <a:r>
              <a:rPr lang="ru-RU" sz="1600" b="1" i="1" dirty="0" err="1">
                <a:latin typeface="Times New Roman Tj" panose="02020603050405020304" pitchFamily="18" charset="-52"/>
              </a:rPr>
              <a:t>Љумњурии</a:t>
            </a:r>
            <a:r>
              <a:rPr lang="ru-RU" sz="1600" b="1" i="1" dirty="0">
                <a:latin typeface="Times New Roman Tj" panose="02020603050405020304" pitchFamily="18" charset="-52"/>
              </a:rPr>
              <a:t> </a:t>
            </a:r>
            <a:r>
              <a:rPr lang="ru-RU" sz="1600" b="1" i="1" dirty="0" err="1">
                <a:latin typeface="Times New Roman Tj" panose="02020603050405020304" pitchFamily="18" charset="-52"/>
              </a:rPr>
              <a:t>То</a:t>
            </a:r>
            <a:r>
              <a:rPr lang="ru-RU" sz="1600" b="1" dirty="0" err="1">
                <a:latin typeface="Times New Roman Tj" panose="02020603050405020304" pitchFamily="18" charset="-52"/>
              </a:rPr>
              <a:t>љ</a:t>
            </a:r>
            <a:r>
              <a:rPr lang="ru-RU" sz="1600" b="1" i="1" dirty="0" err="1">
                <a:latin typeface="Times New Roman Tj" panose="02020603050405020304" pitchFamily="18" charset="-52"/>
              </a:rPr>
              <a:t>икистон</a:t>
            </a:r>
            <a:r>
              <a:rPr lang="ru-RU" sz="1600" b="1" i="1" dirty="0">
                <a:latin typeface="Times New Roman Tj" panose="02020603050405020304" pitchFamily="18" charset="-52"/>
              </a:rPr>
              <a:t/>
            </a:r>
            <a:br>
              <a:rPr lang="ru-RU" sz="1600" b="1" i="1" dirty="0">
                <a:latin typeface="Times New Roman Tj" panose="02020603050405020304" pitchFamily="18" charset="-52"/>
              </a:rPr>
            </a:br>
            <a:r>
              <a:rPr lang="ru-RU" sz="1600" b="1" i="1" dirty="0" err="1">
                <a:latin typeface="Times New Roman Tj" panose="02020603050405020304" pitchFamily="18" charset="-52"/>
              </a:rPr>
              <a:t>Эмомалӣ</a:t>
            </a:r>
            <a:r>
              <a:rPr lang="ru-RU" sz="1600" b="1" i="1" dirty="0">
                <a:latin typeface="Times New Roman Tj" panose="02020603050405020304" pitchFamily="18" charset="-52"/>
              </a:rPr>
              <a:t> </a:t>
            </a:r>
            <a:r>
              <a:rPr lang="ru-RU" sz="1600" b="1" i="1" dirty="0" err="1">
                <a:latin typeface="Times New Roman Tj" panose="02020603050405020304" pitchFamily="18" charset="-52"/>
              </a:rPr>
              <a:t>Рањмон</a:t>
            </a:r>
            <a:endParaRPr lang="ru-RU" sz="1600" b="1" i="1" dirty="0">
              <a:latin typeface="Times New Roman Tj" panose="02020603050405020304" pitchFamily="18" charset="-52"/>
            </a:endParaRPr>
          </a:p>
        </p:txBody>
      </p:sp>
    </p:spTree>
    <p:extLst>
      <p:ext uri="{BB962C8B-B14F-4D97-AF65-F5344CB8AC3E}">
        <p14:creationId xmlns:p14="http://schemas.microsoft.com/office/powerpoint/2010/main" val="376959121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Заголовок 1"/>
          <p:cNvSpPr>
            <a:spLocks noGrp="1" noChangeArrowheads="1"/>
          </p:cNvSpPr>
          <p:nvPr>
            <p:ph type="title"/>
          </p:nvPr>
        </p:nvSpPr>
        <p:spPr>
          <a:xfrm>
            <a:off x="1692594" y="2461169"/>
            <a:ext cx="7704137" cy="1149350"/>
          </a:xfrm>
          <a:solidFill>
            <a:srgbClr val="92D050"/>
          </a:solidFill>
        </p:spPr>
        <p:txBody>
          <a:bodyPr>
            <a:normAutofit/>
          </a:bodyPr>
          <a:lstStyle/>
          <a:p>
            <a:pPr algn="ctr"/>
            <a:r>
              <a:rPr lang="ru-RU" altLang="en-US" sz="4400" dirty="0" err="1">
                <a:solidFill>
                  <a:schemeClr val="tx1"/>
                </a:solidFill>
                <a:latin typeface="Times New Roman Tj" panose="02020603050405020304" pitchFamily="18" charset="-52"/>
              </a:rPr>
              <a:t>Савол</a:t>
            </a:r>
            <a:r>
              <a:rPr lang="en-US" altLang="ru-RU" sz="4400" dirty="0">
                <a:solidFill>
                  <a:schemeClr val="tx1"/>
                </a:solidFill>
                <a:latin typeface="Times New Roman Tj" panose="02020603050405020304" pitchFamily="18" charset="-52"/>
                <a:ea typeface="华文楷体" pitchFamily="2" charset="-122"/>
              </a:rPr>
              <a:t>њ</a:t>
            </a:r>
            <a:r>
              <a:rPr lang="ru-RU" altLang="en-US" sz="4400" dirty="0" smtClean="0">
                <a:solidFill>
                  <a:srgbClr val="000000"/>
                </a:solidFill>
                <a:latin typeface="Times New Roman Tj" panose="02020603050405020304" pitchFamily="18" charset="-52"/>
                <a:ea typeface="华文楷体" pitchFamily="2" charset="-122"/>
              </a:rPr>
              <a:t>о?</a:t>
            </a:r>
            <a:endParaRPr lang="ru-RU" altLang="en-US" sz="4400" dirty="0">
              <a:solidFill>
                <a:srgbClr val="000000"/>
              </a:solidFill>
              <a:latin typeface="Times New Roman Tj" panose="02020603050405020304" pitchFamily="18" charset="-52"/>
              <a:ea typeface="华文楷体" pitchFamily="2" charset="-122"/>
            </a:endParaRPr>
          </a:p>
        </p:txBody>
      </p:sp>
      <p:sp>
        <p:nvSpPr>
          <p:cNvPr id="56322" name="Номер слайда 3"/>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fld id="{627908C8-86CA-4FEF-89C4-EE38B9AD85A9}" type="slidenum">
              <a:rPr lang="ru-RU" altLang="zh-CN" smtClean="0"/>
              <a:pPr/>
              <a:t>78</a:t>
            </a:fld>
            <a:endParaRPr lang="ru-RU" altLang="zh-CN"/>
          </a:p>
        </p:txBody>
      </p:sp>
      <p:pic>
        <p:nvPicPr>
          <p:cNvPr id="4" name="Picture 14" descr="Инвестиции для начинающих: с чего начать? 15.03.2021 | Банки.р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63" y="212724"/>
            <a:ext cx="2466975" cy="18478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Инвестиции Изображения, стоковые фотографии и картинки Инвестиц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3794" y="374210"/>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547272"/>
      </p:ext>
    </p:extLst>
  </p:cSld>
  <p:clrMapOvr>
    <a:masterClrMapping/>
  </p:clrMapOvr>
  <p:transition spd="slow">
    <p:wheel spokes="8"/>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idx="1"/>
          </p:nvPr>
        </p:nvSpPr>
        <p:spPr>
          <a:xfrm>
            <a:off x="1295400" y="3131801"/>
            <a:ext cx="8229600" cy="990600"/>
          </a:xfrm>
        </p:spPr>
        <p:txBody>
          <a:bodyPr/>
          <a:lstStyle/>
          <a:p>
            <a:pPr marL="0" indent="0" algn="ctr">
              <a:lnSpc>
                <a:spcPct val="90000"/>
              </a:lnSpc>
              <a:buNone/>
            </a:pPr>
            <a:r>
              <a:rPr lang="tg-Cyrl-TJ" altLang="ru-RU" sz="3600" dirty="0">
                <a:solidFill>
                  <a:srgbClr val="000000"/>
                </a:solidFill>
                <a:latin typeface="Times New Roman Tj" panose="02020603050405020304" pitchFamily="18" charset="-52"/>
              </a:rPr>
              <a:t>Ба диќќататон ташаккур!</a:t>
            </a:r>
            <a:r>
              <a:rPr lang="ru-RU" altLang="ru-RU" sz="3600" dirty="0">
                <a:solidFill>
                  <a:srgbClr val="000000"/>
                </a:solidFill>
                <a:latin typeface="Times New Roman Tj" panose="02020603050405020304" pitchFamily="18" charset="-52"/>
              </a:rPr>
              <a:t> </a:t>
            </a:r>
            <a:endParaRPr lang="ru-RU" altLang="ru-RU" sz="1400" dirty="0">
              <a:solidFill>
                <a:schemeClr val="bg2"/>
              </a:solidFill>
              <a:latin typeface="Times New Roman Tj" panose="02020603050405020304" pitchFamily="18" charset="-52"/>
            </a:endParaRP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7107" y="-34989"/>
            <a:ext cx="3584893" cy="263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383" y="129370"/>
            <a:ext cx="3092950" cy="212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555" y="4251090"/>
            <a:ext cx="4688411" cy="205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xmlns="" id="{397F70A7-BA8F-4126-B418-A62E65F42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86149" cy="2386149"/>
          </a:xfrm>
          <a:prstGeom prst="ellipse">
            <a:avLst/>
          </a:prstGeom>
          <a:ln>
            <a:noFill/>
          </a:ln>
          <a:effectLst>
            <a:softEdge rad="112500"/>
          </a:effectLst>
        </p:spPr>
      </p:pic>
      <p:sp>
        <p:nvSpPr>
          <p:cNvPr id="2" name="AutoShape 2" descr="инвестиции фон, 5,099 картинки Фото и HD рисунок для бесплатной загрузки |  Png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2" descr="инвестиции PNG рисунок, картинки и пнг прозрачный для бесплатной загрузки |  Pngtre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64" name="Picture 16" descr="инвестирование: 2 тыс изображений найдено в Яндекс Картинках"/>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9966" y="4150481"/>
            <a:ext cx="4172134" cy="1958582"/>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Инвестиции в акции - как начать и добиться успеха"/>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4057555"/>
            <a:ext cx="3251437" cy="243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24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170" y="1727385"/>
            <a:ext cx="11731576" cy="3970318"/>
          </a:xfrm>
          <a:prstGeom prst="rect">
            <a:avLst/>
          </a:prstGeom>
          <a:solidFill>
            <a:schemeClr val="bg1">
              <a:lumMod val="85000"/>
              <a:lumOff val="15000"/>
            </a:schemeClr>
          </a:solidFill>
          <a:ln w="19050">
            <a:solidFill>
              <a:schemeClr val="tx1"/>
            </a:solidFill>
          </a:ln>
        </p:spPr>
        <p:txBody>
          <a:bodyPr wrap="square">
            <a:spAutoFit/>
          </a:bodyPr>
          <a:lstStyle/>
          <a:p>
            <a:pPr algn="just">
              <a:lnSpc>
                <a:spcPct val="150000"/>
              </a:lnSpc>
            </a:pPr>
            <a:r>
              <a:rPr lang="tg-Cyrl-TJ" sz="2400" dirty="0">
                <a:latin typeface="Times New Roman Tj" panose="02020603050405020304" pitchFamily="18" charset="-52"/>
              </a:rPr>
              <a:t>А</a:t>
            </a:r>
            <a:r>
              <a:rPr lang="tg-Cyrl-TJ" sz="2400" b="0" i="0" u="none" strike="noStrike" baseline="0" dirty="0">
                <a:latin typeface="Times New Roman Tj" panose="02020603050405020304" pitchFamily="18" charset="-52"/>
              </a:rPr>
              <a:t>фзалиятњои асосии рушди кишвар баъди соли 2015, ки ба татбиќи онњо идеологияи иќтисодї, принсипњои заминавї ва маљмўи тадбирњои дар СМР-2030 инъикосёфта равона шудаанд, муайян карда шаванд. Ба чунин афзалиятњо шомиланд: (1) маориф; (2) тандурустї; (3) шуѓл; (4) нобаробарї; (5) мубориза бар зидди коррупсия; (6) таъмини амнияти озуќаворї ва ѓизо; (7) идоракунии самаранок; (8) њифзи иљтимоии ањолї; (9) пешгирии низои эњтимолї; (10) амнияти энергетикї, экология ва идоракунии равандњои демографї. </a:t>
            </a:r>
            <a:endParaRPr lang="tg-Cyrl-TJ" sz="2400" dirty="0"/>
          </a:p>
        </p:txBody>
      </p:sp>
      <p:sp>
        <p:nvSpPr>
          <p:cNvPr id="3" name="Прямоугольник 2"/>
          <p:cNvSpPr/>
          <p:nvPr/>
        </p:nvSpPr>
        <p:spPr>
          <a:xfrm>
            <a:off x="400050" y="2"/>
            <a:ext cx="11441430" cy="1015663"/>
          </a:xfrm>
          <a:prstGeom prst="rect">
            <a:avLst/>
          </a:prstGeom>
          <a:solidFill>
            <a:schemeClr val="bg1"/>
          </a:solidFill>
          <a:ln w="28575">
            <a:solidFill>
              <a:schemeClr val="tx1"/>
            </a:solidFill>
          </a:ln>
        </p:spPr>
        <p:txBody>
          <a:bodyPr wrap="square" lIns="91440" tIns="45720" rIns="91440" bIns="45720">
            <a:spAutoFit/>
          </a:bodyPr>
          <a:lstStyle/>
          <a:p>
            <a:pPr algn="ctr"/>
            <a:r>
              <a:rPr lang="ru-RU" sz="6000" b="1" dirty="0">
                <a:ln w="9525">
                  <a:solidFill>
                    <a:schemeClr val="bg1"/>
                  </a:solidFill>
                  <a:prstDash val="solid"/>
                </a:ln>
                <a:effectLst>
                  <a:outerShdw blurRad="12700" dist="38100" dir="2700000" algn="tl" rotWithShape="0">
                    <a:schemeClr val="bg1">
                      <a:lumMod val="50000"/>
                    </a:schemeClr>
                  </a:outerShdw>
                </a:effectLst>
                <a:latin typeface="Times New Roman Tj" panose="02020603050405020304" pitchFamily="18" charset="-52"/>
              </a:rPr>
              <a:t>АФЗАЛИЯТ</a:t>
            </a:r>
            <a:r>
              <a:rPr lang="tg-Cyrl-TJ" sz="6000" b="1" dirty="0">
                <a:ln w="9525">
                  <a:solidFill>
                    <a:schemeClr val="bg1"/>
                  </a:solidFill>
                  <a:prstDash val="solid"/>
                </a:ln>
                <a:effectLst>
                  <a:outerShdw blurRad="12700" dist="38100" dir="2700000" algn="tl" rotWithShape="0">
                    <a:schemeClr val="bg1">
                      <a:lumMod val="50000"/>
                    </a:schemeClr>
                  </a:outerShdw>
                </a:effectLst>
                <a:latin typeface="Times New Roman Tj" panose="02020603050405020304" pitchFamily="18" charset="-52"/>
              </a:rPr>
              <a:t>ҲОИ АСОСӢ </a:t>
            </a:r>
            <a:endParaRPr lang="ru-RU"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Tj" panose="02020603050405020304" pitchFamily="18" charset="-52"/>
            </a:endParaRPr>
          </a:p>
        </p:txBody>
      </p:sp>
    </p:spTree>
    <p:extLst>
      <p:ext uri="{BB962C8B-B14F-4D97-AF65-F5344CB8AC3E}">
        <p14:creationId xmlns:p14="http://schemas.microsoft.com/office/powerpoint/2010/main" val="1219230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Овал 17"/>
          <p:cNvSpPr/>
          <p:nvPr/>
        </p:nvSpPr>
        <p:spPr>
          <a:xfrm>
            <a:off x="2309814" y="552261"/>
            <a:ext cx="7286625" cy="5901930"/>
          </a:xfrm>
          <a:prstGeom prst="ellips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aphicFrame>
        <p:nvGraphicFramePr>
          <p:cNvPr id="10" name="Схема 9"/>
          <p:cNvGraphicFramePr/>
          <p:nvPr>
            <p:extLst/>
          </p:nvPr>
        </p:nvGraphicFramePr>
        <p:xfrm>
          <a:off x="2423592" y="1140736"/>
          <a:ext cx="7056784" cy="5024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Заголовок 1"/>
          <p:cNvSpPr>
            <a:spLocks noGrp="1"/>
          </p:cNvSpPr>
          <p:nvPr>
            <p:ph type="title"/>
          </p:nvPr>
        </p:nvSpPr>
        <p:spPr>
          <a:xfrm>
            <a:off x="1524000" y="327808"/>
            <a:ext cx="9144000" cy="792163"/>
          </a:xfrm>
          <a:gradFill>
            <a:gsLst>
              <a:gs pos="0">
                <a:srgbClr val="8488C4"/>
              </a:gs>
              <a:gs pos="53000">
                <a:srgbClr val="D4DEFF"/>
              </a:gs>
              <a:gs pos="83000">
                <a:srgbClr val="D4DEFF"/>
              </a:gs>
              <a:gs pos="100000">
                <a:srgbClr val="96AB94"/>
              </a:gs>
            </a:gsLst>
            <a:lin ang="5400000" scaled="0"/>
          </a:gradFill>
        </p:spPr>
        <p:txBody>
          <a:bodyPr rtlCol="0">
            <a:noAutofit/>
          </a:bodyPr>
          <a:lstStyle/>
          <a:p>
            <a:pPr>
              <a:defRPr/>
            </a:pPr>
            <a:r>
              <a:rPr lang="ru-RU" sz="2800" dirty="0">
                <a:solidFill>
                  <a:srgbClr val="FF0000"/>
                </a:solidFill>
                <a:latin typeface="Times New Roman Tj" panose="02020603050405020304" pitchFamily="18" charset="-52"/>
              </a:rPr>
              <a:t>Дар стратегия се </a:t>
            </a:r>
            <a:r>
              <a:rPr lang="ru-RU" sz="2800" dirty="0" err="1">
                <a:solidFill>
                  <a:srgbClr val="FF0000"/>
                </a:solidFill>
                <a:latin typeface="Times New Roman Tj" panose="02020603050405020304" pitchFamily="18" charset="-52"/>
              </a:rPr>
              <a:t>принсипї</a:t>
            </a:r>
            <a:r>
              <a:rPr lang="ru-RU" sz="2800" dirty="0">
                <a:solidFill>
                  <a:srgbClr val="FF0000"/>
                </a:solidFill>
                <a:latin typeface="Times New Roman Tj" panose="02020603050405020304" pitchFamily="18" charset="-52"/>
              </a:rPr>
              <a:t> </a:t>
            </a:r>
            <a:r>
              <a:rPr lang="ru-RU" sz="2800" dirty="0" err="1">
                <a:solidFill>
                  <a:srgbClr val="FF0000"/>
                </a:solidFill>
                <a:latin typeface="Times New Roman Tj" panose="02020603050405020304" pitchFamily="18" charset="-52"/>
              </a:rPr>
              <a:t>илман</a:t>
            </a:r>
            <a:r>
              <a:rPr lang="ru-RU" sz="2800" dirty="0">
                <a:solidFill>
                  <a:srgbClr val="FF0000"/>
                </a:solidFill>
                <a:latin typeface="Times New Roman Tj" panose="02020603050405020304" pitchFamily="18" charset="-52"/>
              </a:rPr>
              <a:t> </a:t>
            </a:r>
            <a:r>
              <a:rPr lang="ru-RU" sz="2800" dirty="0" err="1">
                <a:solidFill>
                  <a:srgbClr val="FF0000"/>
                </a:solidFill>
                <a:latin typeface="Times New Roman Tj" panose="02020603050405020304" pitchFamily="18" charset="-52"/>
              </a:rPr>
              <a:t>асоснокшуда</a:t>
            </a:r>
            <a:r>
              <a:rPr lang="ru-RU" sz="2800" dirty="0">
                <a:solidFill>
                  <a:srgbClr val="FF0000"/>
                </a:solidFill>
                <a:latin typeface="Times New Roman Tj" panose="02020603050405020304" pitchFamily="18" charset="-52"/>
              </a:rPr>
              <a:t> </a:t>
            </a:r>
            <a:r>
              <a:rPr lang="ru-RU" sz="2800" dirty="0" err="1">
                <a:solidFill>
                  <a:srgbClr val="FF0000"/>
                </a:solidFill>
                <a:latin typeface="Times New Roman Tj" panose="02020603050405020304" pitchFamily="18" charset="-52"/>
              </a:rPr>
              <a:t>баррасї</a:t>
            </a:r>
            <a:r>
              <a:rPr lang="ru-RU" sz="2800" dirty="0">
                <a:solidFill>
                  <a:srgbClr val="FF0000"/>
                </a:solidFill>
                <a:latin typeface="Times New Roman Tj" panose="02020603050405020304" pitchFamily="18" charset="-52"/>
              </a:rPr>
              <a:t> </a:t>
            </a:r>
            <a:r>
              <a:rPr lang="ru-RU" sz="2800" dirty="0" err="1">
                <a:solidFill>
                  <a:srgbClr val="FF0000"/>
                </a:solidFill>
                <a:latin typeface="Times New Roman Tj" panose="02020603050405020304" pitchFamily="18" charset="-52"/>
              </a:rPr>
              <a:t>шудааст</a:t>
            </a:r>
            <a:endParaRPr lang="ru-RU" sz="2800" dirty="0">
              <a:solidFill>
                <a:srgbClr val="FF0000"/>
              </a:solidFill>
              <a:latin typeface="Times New Roman Tj" panose="02020603050405020304" pitchFamily="18" charset="-52"/>
            </a:endParaRPr>
          </a:p>
        </p:txBody>
      </p:sp>
      <p:sp>
        <p:nvSpPr>
          <p:cNvPr id="15" name="Овал 14"/>
          <p:cNvSpPr/>
          <p:nvPr/>
        </p:nvSpPr>
        <p:spPr>
          <a:xfrm>
            <a:off x="1381060" y="-1071594"/>
            <a:ext cx="9286940" cy="8786874"/>
          </a:xfrm>
          <a:prstGeom prst="ellipse">
            <a:avLst/>
          </a:prstGeom>
          <a:noFill/>
          <a:ln>
            <a:noFill/>
          </a:ln>
        </p:spPr>
        <p:style>
          <a:lnRef idx="1">
            <a:schemeClr val="accent6"/>
          </a:lnRef>
          <a:fillRef idx="2">
            <a:schemeClr val="accent6"/>
          </a:fillRef>
          <a:effectRef idx="1">
            <a:schemeClr val="accent6"/>
          </a:effectRef>
          <a:fontRef idx="minor">
            <a:schemeClr val="dk1"/>
          </a:fontRef>
        </p:style>
        <p:txBody>
          <a:bodyPr spcFirstLastPara="1" anchor="ctr">
            <a:prstTxWarp prst="textCircle">
              <a:avLst/>
            </a:prstTxWarp>
          </a:bodyPr>
          <a:lstStyle/>
          <a:p>
            <a:pPr algn="just">
              <a:defRPr/>
            </a:pPr>
            <a:endParaRPr lang="ru-RU" sz="3200" b="1" dirty="0">
              <a:solidFill>
                <a:srgbClr val="0000FF"/>
              </a:solidFill>
            </a:endParaRPr>
          </a:p>
        </p:txBody>
      </p:sp>
    </p:spTree>
    <p:extLst>
      <p:ext uri="{BB962C8B-B14F-4D97-AF65-F5344CB8AC3E}">
        <p14:creationId xmlns:p14="http://schemas.microsoft.com/office/powerpoint/2010/main" val="2747286336"/>
      </p:ext>
    </p:extLst>
  </p:cSld>
  <p:clrMapOvr>
    <a:masterClrMapping/>
  </p:clrMapOvr>
  <p:timing>
    <p:tnLst>
      <p:par>
        <p:cTn id="1" dur="indefinite" restart="never" nodeType="tmRoot"/>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10391</TotalTime>
  <Words>5783</Words>
  <Application>Microsoft Office PowerPoint</Application>
  <PresentationFormat>Произвольный</PresentationFormat>
  <Paragraphs>723</Paragraphs>
  <Slides>79</Slides>
  <Notes>11</Notes>
  <HiddenSlides>0</HiddenSlides>
  <MMClips>0</MMClips>
  <ScaleCrop>false</ScaleCrop>
  <HeadingPairs>
    <vt:vector size="4" baseType="variant">
      <vt:variant>
        <vt:lpstr>Тема</vt:lpstr>
      </vt:variant>
      <vt:variant>
        <vt:i4>1</vt:i4>
      </vt:variant>
      <vt:variant>
        <vt:lpstr>Заголовки слайдов</vt:lpstr>
      </vt:variant>
      <vt:variant>
        <vt:i4>79</vt:i4>
      </vt:variant>
    </vt:vector>
  </HeadingPairs>
  <TitlesOfParts>
    <vt:vector size="80" baseType="lpstr">
      <vt:lpstr>Аспект</vt:lpstr>
      <vt:lpstr>Презентация PowerPoint</vt:lpstr>
      <vt:lpstr>Презентация PowerPoint</vt:lpstr>
      <vt:lpstr>Презентация PowerPoint</vt:lpstr>
      <vt:lpstr>Дурнамо</vt:lpstr>
      <vt:lpstr>Презентация PowerPoint</vt:lpstr>
      <vt:lpstr>Сиёсати иқтисодӣ ва индекси хушбахти</vt:lpstr>
      <vt:lpstr>Презентация PowerPoint</vt:lpstr>
      <vt:lpstr>Презентация PowerPoint</vt:lpstr>
      <vt:lpstr>Дар стратегия се принсипї илман асоснокшуда баррасї шудааст</vt:lpstr>
      <vt:lpstr>Таърих ва сиёсат</vt:lpstr>
      <vt:lpstr>Презентация PowerPoint</vt:lpstr>
      <vt:lpstr> Се марњилаи амалишавии СМР</vt:lpstr>
      <vt:lpstr>Савол</vt:lpstr>
      <vt:lpstr>Презентация PowerPoint</vt:lpstr>
      <vt:lpstr>Презентация PowerPoint</vt:lpstr>
      <vt:lpstr>Презентация PowerPoint</vt:lpstr>
      <vt:lpstr>Презентация PowerPoint</vt:lpstr>
      <vt:lpstr>Презентация PowerPoint</vt:lpstr>
      <vt:lpstr> </vt:lpstr>
      <vt:lpstr>МУҲИММИЯТИ БАНАҚШАГИРИИ СТРАТЕГӢ</vt:lpstr>
      <vt:lpstr> ЗАМИНАҲОИ АСОСИИ БАНАҚШАГИРИИ СТРАТЕГӢ </vt:lpstr>
      <vt:lpstr> МАҚСАДИ ТАҲИЯИ БУҶЕТИ МАҚОМОТИ ХУДИДОРАКУНИИ ШАҲРАК  ВА ДЕҲОТ     </vt:lpstr>
      <vt:lpstr>ФУНКСИЯИ АСОСИИ БУҶЕТИ ХУДИДОРАКУНИИ МАҲАЛӢ</vt:lpstr>
      <vt:lpstr>Тољикистон ва ЊРУ (хадафхои рушди устувор) (2015-17-169) </vt:lpstr>
      <vt:lpstr>Тољикистон ва ЊРУ (2015-17-169) </vt:lpstr>
      <vt:lpstr>Таърих ва сиёсат</vt:lpstr>
      <vt:lpstr> ПРИНСИПҲОИ АМАЛИШАВИИ СРИС</vt:lpstr>
      <vt:lpstr>Презентация PowerPoint</vt:lpstr>
      <vt:lpstr> САМТҲОИ ИМКОНИЯТИ ТАШАККУЛИ ИҚТИСОДИЁТИ САБЗ БАРОИ 15 СОЛИ ОЯНДА </vt:lpstr>
      <vt:lpstr> САМТҲОИ НОМБУРДА ДОРОИ АҲАМИЯТИ ЗЕРИН МЕБОШАНД: </vt:lpstr>
      <vt:lpstr>Презентация PowerPoint</vt:lpstr>
      <vt:lpstr>Таъмини сифат «С» дар ҳолати амалигаштани афзалиятҳои стратегӣ асоси рушди бобарори Точикистон дар 2016-2021 солҳо.</vt:lpstr>
      <vt:lpstr>Барои идоракунии самаранок чи лозим аст?</vt:lpstr>
      <vt:lpstr>МУВАФАҚҚИЯТИ ИДОРАКУНӢ ДАР ЧИСТ?</vt:lpstr>
      <vt:lpstr>Презентация PowerPoint</vt:lpstr>
      <vt:lpstr>ПРИНСИПҲОИ ТАЪМИНИ ИДОРАКУНИИ САМАРАНОК ДАР ТАҶРИБАИ ПЕШВОИ МИЛЛАТ</vt:lpstr>
      <vt:lpstr>Таърих ва сиёсат</vt:lpstr>
      <vt:lpstr>Презентация PowerPoint</vt:lpstr>
      <vt:lpstr>САРМОЯГУЗОРЇ ВА МАНФИАТЊО</vt:lpstr>
      <vt:lpstr>САРМОЯГУЗОРЇ ВА МАНФИАТЊО</vt:lpstr>
      <vt:lpstr>МАНФИАТЊО ВА МУВОФИЌАТ</vt:lpstr>
      <vt:lpstr>МАНФИАТЊО ВА МУВОФИЌАТ</vt:lpstr>
      <vt:lpstr>Амалияи иқтисодӣ барои таъмини рушд</vt:lpstr>
      <vt:lpstr>Фаъолият</vt:lpstr>
      <vt:lpstr>Сиёсати њавасмандкунии содирот ва воридотро ивазкунанада</vt:lpstr>
      <vt:lpstr>Презентация PowerPoint</vt:lpstr>
      <vt:lpstr>Презентация PowerPoint</vt:lpstr>
      <vt:lpstr>Презентация PowerPoint</vt:lpstr>
      <vt:lpstr>Презентация PowerPoint</vt:lpstr>
      <vt:lpstr>Чорањо</vt:lpstr>
      <vt:lpstr>Вазифаҳои асосии соњаи кишоварзӣ дар татбиқи иқтисодиёти сабз</vt:lpstr>
      <vt:lpstr>Вазифаҳои асосии соњаи кишоварзӣ дар татбиқи иқтисодиёти сабз</vt:lpstr>
      <vt:lpstr>ХОНАҲО БО НЕРӮИ «САБЗ»</vt:lpstr>
      <vt:lpstr>НАҚЛИЁТИ «САБЗ»</vt:lpstr>
      <vt:lpstr>ИНФРАСОХТОРИ «САБЗ»</vt:lpstr>
      <vt:lpstr>Презентация PowerPoint</vt:lpstr>
      <vt:lpstr>Презентация PowerPoint</vt:lpstr>
      <vt:lpstr>Презентация PowerPoint</vt:lpstr>
      <vt:lpstr>Афзалиятњо </vt:lpstr>
      <vt:lpstr>Презентация PowerPoint</vt:lpstr>
      <vt:lpstr> </vt:lpstr>
      <vt:lpstr> НАМУНАИ СВОТ –ТАҲЛИЛ   </vt:lpstr>
      <vt:lpstr>Презентация PowerPoint</vt:lpstr>
      <vt:lpstr>ИНФРАСОХТОР ВА ЗИНДАГИИ «САБЗ» ДАР АСОСИ ҶАЛБИ САРМОЯГУЗОРИҲОИ ДОХИЛӢ ВА ХОРИҶӢ</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МУШКИЛОТИ АСОСИИ КИШОВАРЗЇ: </vt:lpstr>
      <vt:lpstr>Презентация PowerPoint</vt:lpstr>
      <vt:lpstr>Презентация PowerPoint</vt:lpstr>
      <vt:lpstr>ХУЛОСА</vt:lpstr>
      <vt:lpstr>Презентация PowerPoint</vt:lpstr>
      <vt:lpstr>Саволњо?</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Бунёд</dc:creator>
  <cp:lastModifiedBy>Администратор</cp:lastModifiedBy>
  <cp:revision>243</cp:revision>
  <cp:lastPrinted>2023-04-18T15:32:22Z</cp:lastPrinted>
  <dcterms:created xsi:type="dcterms:W3CDTF">2017-06-23T12:31:07Z</dcterms:created>
  <dcterms:modified xsi:type="dcterms:W3CDTF">2023-08-01T05:17:14Z</dcterms:modified>
</cp:coreProperties>
</file>