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85" r:id="rId3"/>
    <p:sldId id="257" r:id="rId4"/>
    <p:sldId id="258" r:id="rId5"/>
    <p:sldId id="259" r:id="rId6"/>
    <p:sldId id="281" r:id="rId7"/>
    <p:sldId id="260" r:id="rId8"/>
    <p:sldId id="287" r:id="rId9"/>
    <p:sldId id="288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2" r:id="rId20"/>
    <p:sldId id="273" r:id="rId21"/>
    <p:sldId id="269" r:id="rId22"/>
    <p:sldId id="274" r:id="rId23"/>
    <p:sldId id="275" r:id="rId24"/>
    <p:sldId id="276" r:id="rId25"/>
    <p:sldId id="277" r:id="rId26"/>
    <p:sldId id="278" r:id="rId27"/>
    <p:sldId id="279" r:id="rId28"/>
    <p:sldId id="282" r:id="rId29"/>
    <p:sldId id="290" r:id="rId30"/>
    <p:sldId id="291" r:id="rId31"/>
    <p:sldId id="292" r:id="rId32"/>
    <p:sldId id="283" r:id="rId3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7C7D-D487-4EA3-A0C2-7D6F9F4105A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1E86E-D909-46A6-856E-8F52517ABE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AD48F-8EBD-4137-B836-758D6BE21C20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385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1E86E-D909-46A6-856E-8F52517ABE67}" type="slidenum">
              <a:rPr lang="ru-RU" smtClean="0"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E1AE3C-E430-48E2-91B7-B4F4550BA224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3D2DC3-3BF5-4562-BF78-DA1A99E9A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iapress.ru/images/news/main/26094.jpg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3016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 Tj" pitchFamily="18" charset="-52"/>
              </a:rPr>
              <a:t>Пешгирии стресс </a:t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>дар раванди </a:t>
            </a:r>
            <a:r>
              <a:rPr lang="ru-RU" b="1" dirty="0">
                <a:latin typeface="Times New Roman Tj" pitchFamily="18" charset="-52"/>
              </a:rPr>
              <a:t>идоракунї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7776864" cy="1368152"/>
          </a:xfrm>
        </p:spPr>
        <p:txBody>
          <a:bodyPr>
            <a:normAutofit fontScale="77500" lnSpcReduction="20000"/>
          </a:bodyPr>
          <a:lstStyle/>
          <a:p>
            <a:endParaRPr lang="ru-RU" b="1" i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sz="2800" b="1" i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 Tj" pitchFamily="18" charset="-52"/>
              </a:rPr>
              <a:t>Файзализода </a:t>
            </a:r>
            <a:r>
              <a:rPr lang="ru-RU" sz="2800" b="1" i="1" dirty="0">
                <a:solidFill>
                  <a:schemeClr val="tx1"/>
                </a:solidFill>
                <a:latin typeface="Times New Roman Tj" pitchFamily="18" charset="-52"/>
              </a:rPr>
              <a:t>Љумахон Хол </a:t>
            </a:r>
          </a:p>
          <a:p>
            <a:r>
              <a:rPr lang="ru-RU" sz="2800" b="1" i="1" dirty="0">
                <a:solidFill>
                  <a:schemeClr val="tx1"/>
                </a:solidFill>
                <a:latin typeface="Times New Roman Tj" pitchFamily="18" charset="-52"/>
              </a:rPr>
              <a:t>доктори илмњои педагогї, профессор</a:t>
            </a:r>
            <a:endParaRPr lang="ru-RU" sz="2800" i="1" dirty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  <p:pic>
        <p:nvPicPr>
          <p:cNvPr id="4" name="Picture 2" descr="C:\Users\user\Desktop\izbavitsja-ot-stres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2288" y="548680"/>
            <a:ext cx="548640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24629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4896544"/>
          </a:xfrm>
        </p:spPr>
        <p:txBody>
          <a:bodyPr/>
          <a:lstStyle/>
          <a:p>
            <a:pPr algn="just"/>
            <a:r>
              <a:rPr lang="ru-RU" sz="2500" dirty="0" smtClean="0">
                <a:latin typeface="Times New Roman Tj" pitchFamily="18" charset="-52"/>
              </a:rPr>
              <a:t>Ба </a:t>
            </a:r>
            <a:r>
              <a:rPr lang="ru-RU" sz="2500" dirty="0" err="1" smtClean="0">
                <a:latin typeface="Times New Roman Tj" pitchFamily="18" charset="-52"/>
              </a:rPr>
              <a:t>азсаргузаронии</a:t>
            </a:r>
            <a:r>
              <a:rPr lang="ru-RU" sz="2500" dirty="0" smtClean="0">
                <a:latin typeface="Times New Roman Tj" pitchFamily="18" charset="-52"/>
              </a:rPr>
              <a:t> стресс </a:t>
            </a:r>
            <a:r>
              <a:rPr lang="ru-RU" sz="2500" dirty="0" err="1" smtClean="0">
                <a:latin typeface="Times New Roman Tj" pitchFamily="18" charset="-52"/>
              </a:rPr>
              <a:t>азсаргузаронии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фрустратсия</a:t>
            </a:r>
            <a:r>
              <a:rPr lang="ru-RU" sz="2500" dirty="0" smtClean="0">
                <a:latin typeface="Times New Roman Tj" pitchFamily="18" charset="-52"/>
              </a:rPr>
              <a:t> (</a:t>
            </a:r>
            <a:r>
              <a:rPr lang="ru-RU" sz="2500" dirty="0" err="1" smtClean="0">
                <a:latin typeface="Times New Roman Tj" pitchFamily="18" charset="-52"/>
              </a:rPr>
              <a:t>фиреб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нокомї</a:t>
            </a:r>
            <a:r>
              <a:rPr lang="ru-RU" sz="2500" dirty="0" smtClean="0">
                <a:latin typeface="Times New Roman Tj" pitchFamily="18" charset="-52"/>
              </a:rPr>
              <a:t>) </a:t>
            </a:r>
            <a:r>
              <a:rPr lang="ru-RU" sz="2500" dirty="0" err="1" smtClean="0">
                <a:latin typeface="Times New Roman Tj" pitchFamily="18" charset="-52"/>
              </a:rPr>
              <a:t>хеле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наздик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аст</a:t>
            </a:r>
            <a:r>
              <a:rPr lang="ru-RU" sz="25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500" dirty="0" err="1" smtClean="0">
                <a:latin typeface="Times New Roman Tj" pitchFamily="18" charset="-52"/>
              </a:rPr>
              <a:t>Фрустратсия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њамчун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азсаргузаронии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пуршиддат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пуризтироб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дилшикастагї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хашм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ки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одамро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њангоми</a:t>
            </a:r>
            <a:r>
              <a:rPr lang="ru-RU" sz="2500" dirty="0" smtClean="0">
                <a:latin typeface="Times New Roman Tj" pitchFamily="18" charset="-52"/>
              </a:rPr>
              <a:t> дар </a:t>
            </a:r>
            <a:r>
              <a:rPr lang="ru-RU" sz="2500" dirty="0" err="1" smtClean="0">
                <a:latin typeface="Times New Roman Tj" pitchFamily="18" charset="-52"/>
              </a:rPr>
              <a:t>роњи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расидан</a:t>
            </a:r>
            <a:r>
              <a:rPr lang="ru-RU" sz="2500" dirty="0" smtClean="0">
                <a:latin typeface="Times New Roman Tj" pitchFamily="18" charset="-52"/>
              </a:rPr>
              <a:t> ба </a:t>
            </a:r>
            <a:r>
              <a:rPr lang="ru-RU" sz="2500" dirty="0" err="1" smtClean="0">
                <a:latin typeface="Times New Roman Tj" pitchFamily="18" charset="-52"/>
              </a:rPr>
              <a:t>маќсад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ќонеъ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гардонидани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талабот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халал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мерасонанд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фаро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мегирад</a:t>
            </a:r>
            <a:r>
              <a:rPr lang="ru-RU" sz="25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500" dirty="0" err="1" smtClean="0">
                <a:latin typeface="Times New Roman Tj" pitchFamily="18" charset="-52"/>
              </a:rPr>
              <a:t>Ва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монеањое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ки</a:t>
            </a:r>
            <a:r>
              <a:rPr lang="ru-RU" sz="2500" dirty="0" smtClean="0">
                <a:latin typeface="Times New Roman Tj" pitchFamily="18" charset="-52"/>
              </a:rPr>
              <a:t> одам </a:t>
            </a:r>
            <a:r>
              <a:rPr lang="ru-RU" sz="2500" dirty="0" err="1" smtClean="0">
                <a:latin typeface="Times New Roman Tj" pitchFamily="18" charset="-52"/>
              </a:rPr>
              <a:t>бо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онњо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рў</a:t>
            </a:r>
            <a:r>
              <a:rPr lang="ru-RU" sz="2500" dirty="0" smtClean="0">
                <a:latin typeface="Times New Roman Tj" pitchFamily="18" charset="-52"/>
              </a:rPr>
              <a:t> ба </a:t>
            </a:r>
            <a:r>
              <a:rPr lang="ru-RU" sz="2500" dirty="0" err="1" smtClean="0">
                <a:latin typeface="Times New Roman Tj" pitchFamily="18" charset="-52"/>
              </a:rPr>
              <a:t>рў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мешавад</a:t>
            </a:r>
            <a:r>
              <a:rPr lang="ru-RU" sz="2500" dirty="0" smtClean="0">
                <a:latin typeface="Times New Roman Tj" pitchFamily="18" charset="-52"/>
              </a:rPr>
              <a:t>, </a:t>
            </a:r>
            <a:r>
              <a:rPr lang="ru-RU" sz="2500" dirty="0" err="1" smtClean="0">
                <a:latin typeface="Times New Roman Tj" pitchFamily="18" charset="-52"/>
              </a:rPr>
              <a:t>метавонанд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њам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объективї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ва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њам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субъективї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њалли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худро</a:t>
            </a:r>
            <a:r>
              <a:rPr lang="ru-RU" sz="2500" dirty="0" smtClean="0">
                <a:latin typeface="Times New Roman Tj" pitchFamily="18" charset="-52"/>
              </a:rPr>
              <a:t> </a:t>
            </a:r>
            <a:r>
              <a:rPr lang="ru-RU" sz="2500" dirty="0" err="1" smtClean="0">
                <a:latin typeface="Times New Roman Tj" pitchFamily="18" charset="-52"/>
              </a:rPr>
              <a:t>наёбанд</a:t>
            </a:r>
            <a:r>
              <a:rPr lang="ru-RU" sz="2500" dirty="0" smtClean="0">
                <a:latin typeface="Times New Roman Tj" pitchFamily="18" charset="-52"/>
              </a:rPr>
              <a:t>. 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, дар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муколамаи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«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роњбар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-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тобеъ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»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якуми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метавонад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њангоми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мубоњиса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овоз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баланд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кунад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дуюмї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- не,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њарчанд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барои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он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имкониятњои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физиологиро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5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дорад</a:t>
            </a:r>
            <a:r>
              <a:rPr lang="ru-RU" sz="2500" i="1" dirty="0" smtClean="0">
                <a:solidFill>
                  <a:srgbClr val="FF0000"/>
                </a:solidFill>
                <a:latin typeface="Times New Roman Tj" pitchFamily="18" charset="-52"/>
              </a:rPr>
              <a:t>).</a:t>
            </a:r>
            <a:r>
              <a:rPr lang="ru-RU" sz="2500" dirty="0" smtClean="0">
                <a:latin typeface="Times New Roman Tj" pitchFamily="18" charset="-52"/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b="1" dirty="0" err="1" smtClean="0">
                <a:latin typeface="Times New Roman Tj" pitchFamily="18" charset="-52"/>
              </a:rPr>
              <a:t>Фрустратсия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err="1" smtClean="0">
                <a:latin typeface="Times New Roman Tj" pitchFamily="18" charset="-52"/>
              </a:rPr>
              <a:t>Фрустратсия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њангоме</a:t>
            </a:r>
            <a:r>
              <a:rPr lang="ru-RU" sz="3200" dirty="0" smtClean="0">
                <a:latin typeface="Times New Roman Tj" pitchFamily="18" charset="-52"/>
              </a:rPr>
              <a:t> ба </a:t>
            </a:r>
            <a:r>
              <a:rPr lang="ru-RU" sz="3200" dirty="0" err="1" smtClean="0">
                <a:latin typeface="Times New Roman Tj" pitchFamily="18" charset="-52"/>
              </a:rPr>
              <a:t>вуљуд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меояд</a:t>
            </a:r>
            <a:r>
              <a:rPr lang="ru-RU" sz="3200" dirty="0" smtClean="0">
                <a:latin typeface="Times New Roman Tj" pitchFamily="18" charset="-52"/>
              </a:rPr>
              <a:t>, </a:t>
            </a:r>
            <a:r>
              <a:rPr lang="ru-RU" sz="3200" dirty="0" err="1" smtClean="0">
                <a:latin typeface="Times New Roman Tj" pitchFamily="18" charset="-52"/>
              </a:rPr>
              <a:t>ки</a:t>
            </a:r>
            <a:r>
              <a:rPr lang="ru-RU" sz="3200" dirty="0" smtClean="0">
                <a:latin typeface="Times New Roman Tj" pitchFamily="18" charset="-52"/>
              </a:rPr>
              <a:t> одам </a:t>
            </a:r>
            <a:r>
              <a:rPr lang="ru-RU" sz="3200" dirty="0" err="1" smtClean="0">
                <a:latin typeface="Times New Roman Tj" pitchFamily="18" charset="-52"/>
              </a:rPr>
              <a:t>чизеро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хеле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зиёд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орзу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кунад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(Он </a:t>
            </a:r>
            <a:r>
              <a:rPr lang="ru-RU" sz="3200" i="1" dirty="0" err="1" smtClean="0">
                <a:solidFill>
                  <a:srgbClr val="7030A0"/>
                </a:solidFill>
                <a:latin typeface="Times New Roman Tj" pitchFamily="18" charset="-52"/>
              </a:rPr>
              <a:t>чизеро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32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ки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200" i="1" dirty="0" err="1" smtClean="0">
                <a:solidFill>
                  <a:srgbClr val="7030A0"/>
                </a:solidFill>
                <a:latin typeface="Times New Roman Tj" pitchFamily="18" charset="-52"/>
              </a:rPr>
              <a:t>хеле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мехоњад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, вале </a:t>
            </a:r>
            <a:r>
              <a:rPr lang="ru-RU" sz="3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наметавонад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200" i="1" dirty="0" err="1" smtClean="0">
                <a:solidFill>
                  <a:srgbClr val="7030A0"/>
                </a:solidFill>
                <a:latin typeface="Times New Roman Tj" pitchFamily="18" charset="-52"/>
              </a:rPr>
              <a:t>онро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2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дошта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бошад</a:t>
            </a:r>
            <a:r>
              <a:rPr lang="ru-RU" sz="3200" i="1" dirty="0" smtClean="0">
                <a:solidFill>
                  <a:srgbClr val="7030A0"/>
                </a:solidFill>
                <a:latin typeface="Times New Roman Tj" pitchFamily="18" charset="-52"/>
              </a:rPr>
              <a:t>)</a:t>
            </a:r>
            <a:r>
              <a:rPr lang="ru-RU" sz="32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3200" dirty="0" smtClean="0">
                <a:latin typeface="Times New Roman Tj" pitchFamily="18" charset="-52"/>
              </a:rPr>
              <a:t>Он </a:t>
            </a:r>
            <a:r>
              <a:rPr lang="ru-RU" sz="3200" dirty="0" err="1" smtClean="0">
                <a:latin typeface="Times New Roman Tj" pitchFamily="18" charset="-52"/>
              </a:rPr>
              <a:t>гоњ</a:t>
            </a:r>
            <a:r>
              <a:rPr lang="ru-RU" sz="3200" dirty="0" smtClean="0">
                <a:latin typeface="Times New Roman Tj" pitchFamily="18" charset="-52"/>
              </a:rPr>
              <a:t>, </a:t>
            </a:r>
            <a:r>
              <a:rPr lang="ru-RU" sz="3200" dirty="0" err="1" smtClean="0">
                <a:latin typeface="Times New Roman Tj" pitchFamily="18" charset="-52"/>
              </a:rPr>
              <a:t>вай</a:t>
            </a:r>
            <a:r>
              <a:rPr lang="ru-RU" sz="3200" dirty="0" smtClean="0">
                <a:latin typeface="Times New Roman Tj" pitchFamily="18" charset="-52"/>
              </a:rPr>
              <a:t> аз </a:t>
            </a:r>
            <a:r>
              <a:rPr lang="ru-RU" sz="3200" dirty="0" err="1" smtClean="0">
                <a:latin typeface="Times New Roman Tj" pitchFamily="18" charset="-52"/>
              </a:rPr>
              <a:t>ќафои</a:t>
            </a:r>
            <a:r>
              <a:rPr lang="ru-RU" sz="3200" dirty="0" smtClean="0">
                <a:latin typeface="Times New Roman Tj" pitchFamily="18" charset="-52"/>
              </a:rPr>
              <a:t> худ </a:t>
            </a:r>
            <a:r>
              <a:rPr lang="ru-RU" sz="3200" dirty="0" err="1" smtClean="0">
                <a:latin typeface="Times New Roman Tj" pitchFamily="18" charset="-52"/>
              </a:rPr>
              <a:t>вайроншавии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эњсосотро</a:t>
            </a:r>
            <a:r>
              <a:rPr lang="ru-RU" sz="3200" dirty="0" smtClean="0">
                <a:latin typeface="Times New Roman Tj" pitchFamily="18" charset="-52"/>
              </a:rPr>
              <a:t> ба </a:t>
            </a:r>
            <a:r>
              <a:rPr lang="ru-RU" sz="3200" dirty="0" err="1" smtClean="0">
                <a:latin typeface="Times New Roman Tj" pitchFamily="18" charset="-52"/>
              </a:rPr>
              <a:t>миён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меоварад</a:t>
            </a:r>
            <a:r>
              <a:rPr lang="ru-RU" sz="3200" dirty="0" smtClean="0">
                <a:latin typeface="Times New Roman Tj" pitchFamily="18" charset="-52"/>
              </a:rPr>
              <a:t>, </a:t>
            </a:r>
            <a:r>
              <a:rPr lang="ru-RU" sz="3200" dirty="0" err="1" smtClean="0">
                <a:latin typeface="Times New Roman Tj" pitchFamily="18" charset="-52"/>
              </a:rPr>
              <a:t>ки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бо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болоравии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њолати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мољарољўї</a:t>
            </a:r>
            <a:r>
              <a:rPr lang="ru-RU" sz="3200" dirty="0" smtClean="0">
                <a:latin typeface="Times New Roman Tj" pitchFamily="18" charset="-52"/>
              </a:rPr>
              <a:t>, </a:t>
            </a:r>
            <a:r>
              <a:rPr lang="ru-RU" sz="3200" dirty="0" err="1" smtClean="0">
                <a:latin typeface="Times New Roman Tj" pitchFamily="18" charset="-52"/>
              </a:rPr>
              <a:t>тарсу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њарос</a:t>
            </a:r>
            <a:r>
              <a:rPr lang="ru-RU" sz="3200" dirty="0" smtClean="0">
                <a:latin typeface="Times New Roman Tj" pitchFamily="18" charset="-52"/>
              </a:rPr>
              <a:t>, паст </a:t>
            </a:r>
            <a:r>
              <a:rPr lang="ru-RU" sz="3200" dirty="0" err="1" smtClean="0">
                <a:latin typeface="Times New Roman Tj" pitchFamily="18" charset="-52"/>
              </a:rPr>
              <a:t>шудани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фаъолияти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корї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ва</a:t>
            </a:r>
            <a:r>
              <a:rPr lang="ru-RU" sz="3200" dirty="0" smtClean="0">
                <a:latin typeface="Times New Roman Tj" pitchFamily="18" charset="-52"/>
              </a:rPr>
              <a:t> дар </a:t>
            </a:r>
            <a:r>
              <a:rPr lang="ru-RU" sz="3200" dirty="0" err="1" smtClean="0">
                <a:latin typeface="Times New Roman Tj" pitchFamily="18" charset="-52"/>
              </a:rPr>
              <a:t>баъзе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мавридњои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мураккаб</a:t>
            </a:r>
            <a:r>
              <a:rPr lang="ru-RU" sz="3200" dirty="0" smtClean="0">
                <a:latin typeface="Times New Roman Tj" pitchFamily="18" charset="-52"/>
              </a:rPr>
              <a:t> (</a:t>
            </a:r>
            <a:r>
              <a:rPr lang="ru-RU" sz="3200" dirty="0" err="1" smtClean="0">
                <a:latin typeface="Times New Roman Tj" pitchFamily="18" charset="-52"/>
              </a:rPr>
              <a:t>невротикї</a:t>
            </a:r>
            <a:r>
              <a:rPr lang="ru-RU" sz="3200" dirty="0" smtClean="0">
                <a:latin typeface="Times New Roman Tj" pitchFamily="18" charset="-52"/>
              </a:rPr>
              <a:t>) аз </a:t>
            </a:r>
            <a:r>
              <a:rPr lang="ru-RU" sz="3200" dirty="0" err="1" smtClean="0">
                <a:latin typeface="Times New Roman Tj" pitchFamily="18" charset="-52"/>
              </a:rPr>
              <a:t>меъёр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дур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шудан</a:t>
            </a:r>
            <a:r>
              <a:rPr lang="ru-RU" sz="3200" dirty="0" smtClean="0">
                <a:latin typeface="Times New Roman Tj" pitchFamily="18" charset="-52"/>
              </a:rPr>
              <a:t> ба </a:t>
            </a:r>
            <a:r>
              <a:rPr lang="ru-RU" sz="3200" dirty="0" err="1" smtClean="0">
                <a:latin typeface="Times New Roman Tj" pitchFamily="18" charset="-52"/>
              </a:rPr>
              <a:t>назар</a:t>
            </a:r>
            <a:r>
              <a:rPr lang="ru-RU" sz="3200" dirty="0" smtClean="0">
                <a:latin typeface="Times New Roman Tj" pitchFamily="18" charset="-52"/>
              </a:rPr>
              <a:t> </a:t>
            </a:r>
            <a:r>
              <a:rPr lang="ru-RU" sz="3200" dirty="0" err="1" smtClean="0">
                <a:latin typeface="Times New Roman Tj" pitchFamily="18" charset="-52"/>
              </a:rPr>
              <a:t>мерасад</a:t>
            </a:r>
            <a:r>
              <a:rPr lang="ru-RU" sz="3200" dirty="0" smtClean="0">
                <a:latin typeface="Times New Roman Tj" pitchFamily="18" charset="-52"/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b="1" dirty="0" err="1" smtClean="0">
                <a:latin typeface="Times New Roman Tj" pitchFamily="18" charset="-52"/>
              </a:rPr>
              <a:t>Фрустратсия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1" y="1700808"/>
            <a:ext cx="8640960" cy="4425355"/>
          </a:xfrm>
        </p:spPr>
        <p:txBody>
          <a:bodyPr/>
          <a:lstStyle/>
          <a:p>
            <a:pPr algn="just"/>
            <a:r>
              <a:rPr lang="ru-RU" sz="2600" dirty="0" err="1" smtClean="0">
                <a:latin typeface="Times New Roman Tj" pitchFamily="18" charset="-52"/>
              </a:rPr>
              <a:t>Агар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стресси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эњсосотї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бо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сарбории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физиологї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ва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эмотсионалї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алоќаманд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бошад</a:t>
            </a:r>
            <a:r>
              <a:rPr lang="ru-RU" sz="2600" dirty="0" smtClean="0">
                <a:latin typeface="Times New Roman Tj" pitchFamily="18" charset="-52"/>
              </a:rPr>
              <a:t>, пас, </a:t>
            </a:r>
            <a:r>
              <a:rPr lang="ru-RU" sz="2600" dirty="0" err="1" smtClean="0">
                <a:latin typeface="Times New Roman Tj" pitchFamily="18" charset="-52"/>
              </a:rPr>
              <a:t>стресси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иттилоотї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бо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надоштани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имконияти</a:t>
            </a:r>
            <a:r>
              <a:rPr lang="ru-RU" sz="2600" dirty="0" smtClean="0">
                <a:latin typeface="Times New Roman Tj" pitchFamily="18" charset="-52"/>
              </a:rPr>
              <a:t> аз </a:t>
            </a:r>
            <a:r>
              <a:rPr lang="ru-RU" sz="2600" dirty="0" err="1" smtClean="0">
                <a:latin typeface="Times New Roman Tj" pitchFamily="18" charset="-52"/>
              </a:rPr>
              <a:t>уњдаи</a:t>
            </a:r>
            <a:r>
              <a:rPr lang="ru-RU" sz="2600" dirty="0" smtClean="0">
                <a:latin typeface="Times New Roman Tj" pitchFamily="18" charset="-52"/>
              </a:rPr>
              <a:t> сели </a:t>
            </a:r>
            <a:r>
              <a:rPr lang="ru-RU" sz="2600" dirty="0" err="1" smtClean="0">
                <a:latin typeface="Times New Roman Tj" pitchFamily="18" charset="-52"/>
              </a:rPr>
              <a:t>иттилоот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набаромадан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алоќаманд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мебошад</a:t>
            </a:r>
            <a:r>
              <a:rPr lang="ru-RU" sz="26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600" dirty="0" smtClean="0">
                <a:latin typeface="Times New Roman Tj" pitchFamily="18" charset="-52"/>
              </a:rPr>
              <a:t>Стресс </a:t>
            </a:r>
            <a:r>
              <a:rPr lang="ru-RU" sz="2600" dirty="0" err="1" smtClean="0">
                <a:latin typeface="Times New Roman Tj" pitchFamily="18" charset="-52"/>
              </a:rPr>
              <a:t>метавонад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натанњо</a:t>
            </a:r>
            <a:r>
              <a:rPr lang="ru-RU" sz="2600" dirty="0" smtClean="0">
                <a:latin typeface="Times New Roman Tj" pitchFamily="18" charset="-52"/>
              </a:rPr>
              <a:t> дар </a:t>
            </a:r>
            <a:r>
              <a:rPr lang="ru-RU" sz="2600" dirty="0" err="1" smtClean="0">
                <a:latin typeface="Times New Roman Tj" pitchFamily="18" charset="-52"/>
              </a:rPr>
              <a:t>њолати</a:t>
            </a:r>
            <a:r>
              <a:rPr lang="ru-RU" sz="2600" dirty="0" smtClean="0">
                <a:latin typeface="Times New Roman Tj" pitchFamily="18" charset="-52"/>
              </a:rPr>
              <a:t> ба </a:t>
            </a:r>
            <a:r>
              <a:rPr lang="ru-RU" sz="2600" dirty="0" err="1" smtClean="0">
                <a:latin typeface="Times New Roman Tj" pitchFamily="18" charset="-52"/>
              </a:rPr>
              <a:t>вуљудоии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ангезандаи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пурќувват</a:t>
            </a:r>
            <a:r>
              <a:rPr lang="ru-RU" sz="2600" dirty="0" smtClean="0">
                <a:latin typeface="Times New Roman Tj" pitchFamily="18" charset="-52"/>
              </a:rPr>
              <a:t>, балки дар </a:t>
            </a:r>
            <a:r>
              <a:rPr lang="ru-RU" sz="2600" dirty="0" err="1" smtClean="0">
                <a:latin typeface="Times New Roman Tj" pitchFamily="18" charset="-52"/>
              </a:rPr>
              <a:t>њолати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пайдо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шудани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таъсиррасонињои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хурди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доимии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манфї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ки</a:t>
            </a:r>
            <a:r>
              <a:rPr lang="ru-RU" sz="2600" dirty="0" smtClean="0">
                <a:latin typeface="Times New Roman Tj" pitchFamily="18" charset="-52"/>
              </a:rPr>
              <a:t> ба одам </a:t>
            </a:r>
            <a:r>
              <a:rPr lang="ru-RU" sz="2600" dirty="0" err="1" smtClean="0">
                <a:latin typeface="Times New Roman Tj" pitchFamily="18" charset="-52"/>
              </a:rPr>
              <a:t>тањдид</a:t>
            </a:r>
            <a:r>
              <a:rPr lang="ru-RU" sz="2600" dirty="0" smtClean="0">
                <a:latin typeface="Times New Roman Tj" pitchFamily="18" charset="-52"/>
              </a:rPr>
              <a:t> карда, </a:t>
            </a:r>
            <a:r>
              <a:rPr lang="ru-RU" sz="2600" dirty="0" err="1" smtClean="0">
                <a:latin typeface="Times New Roman Tj" pitchFamily="18" charset="-52"/>
              </a:rPr>
              <a:t>тарс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ранљурї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хавфро</a:t>
            </a:r>
            <a:r>
              <a:rPr lang="ru-RU" sz="2600" dirty="0" smtClean="0">
                <a:latin typeface="Times New Roman Tj" pitchFamily="18" charset="-52"/>
              </a:rPr>
              <a:t> ба </a:t>
            </a:r>
            <a:r>
              <a:rPr lang="ru-RU" sz="2600" dirty="0" err="1" smtClean="0">
                <a:latin typeface="Times New Roman Tj" pitchFamily="18" charset="-52"/>
              </a:rPr>
              <a:t>вуљуд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меоварад</a:t>
            </a:r>
            <a:r>
              <a:rPr lang="ru-RU" sz="2600" dirty="0" smtClean="0">
                <a:latin typeface="Times New Roman Tj" pitchFamily="18" charset="-52"/>
              </a:rPr>
              <a:t>, </a:t>
            </a:r>
            <a:r>
              <a:rPr lang="ru-RU" sz="2600" dirty="0" err="1" smtClean="0">
                <a:latin typeface="Times New Roman Tj" pitchFamily="18" charset="-52"/>
              </a:rPr>
              <a:t>њамчунин</a:t>
            </a:r>
            <a:r>
              <a:rPr lang="ru-RU" sz="2600" dirty="0" smtClean="0">
                <a:latin typeface="Times New Roman Tj" pitchFamily="18" charset="-52"/>
              </a:rPr>
              <a:t> дар </a:t>
            </a:r>
            <a:r>
              <a:rPr lang="ru-RU" sz="2600" dirty="0" err="1" smtClean="0">
                <a:latin typeface="Times New Roman Tj" pitchFamily="18" charset="-52"/>
              </a:rPr>
              <a:t>њолати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коркарди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њамарўзаи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хеле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зиёди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иттилоот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пайдо</a:t>
            </a:r>
            <a:r>
              <a:rPr lang="ru-RU" sz="2600" dirty="0" smtClean="0">
                <a:latin typeface="Times New Roman Tj" pitchFamily="18" charset="-52"/>
              </a:rPr>
              <a:t> </a:t>
            </a:r>
            <a:r>
              <a:rPr lang="ru-RU" sz="2600" dirty="0" err="1" smtClean="0">
                <a:latin typeface="Times New Roman Tj" pitchFamily="18" charset="-52"/>
              </a:rPr>
              <a:t>шавад</a:t>
            </a:r>
            <a:r>
              <a:rPr lang="ru-RU" sz="2600" dirty="0" smtClean="0">
                <a:latin typeface="Times New Roman Tj" pitchFamily="18" charset="-52"/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 Tj" pitchFamily="18" charset="-52"/>
              </a:rPr>
              <a:t>Стрессро</a:t>
            </a:r>
            <a:r>
              <a:rPr lang="ru-RU" sz="3600" b="1" dirty="0" smtClean="0">
                <a:latin typeface="Times New Roman Tj" pitchFamily="18" charset="-52"/>
              </a:rPr>
              <a:t> ба </a:t>
            </a:r>
            <a:r>
              <a:rPr lang="ru-RU" sz="3600" b="1" dirty="0" err="1" smtClean="0">
                <a:latin typeface="Times New Roman Tj" pitchFamily="18" charset="-52"/>
              </a:rPr>
              <a:t>стресси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эњсосотї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ва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иттилоотї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људо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мекунанд</a:t>
            </a:r>
            <a:endParaRPr lang="ru-RU" sz="3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478539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стресс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гуногун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: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болоравии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то ба депрессия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афтодан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зуњурёбии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стресс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хусусиятњои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фардии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ањамияти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калон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пайдо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ба стресс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айнан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якхела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дошта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Ќисми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бештари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инсон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љониби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инсон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меоянд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Стресс яке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падидањои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муњим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инсон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Г. Селе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таъкид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озодии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пурра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стресс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марг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имкон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душворињои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баамаломадаро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њамчун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омодагии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љангї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ќабул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намоем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шароити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нав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мутобиќ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шавем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err="1" smtClean="0">
                <a:latin typeface="Times New Roman Tj" pitchFamily="18" charset="-52"/>
              </a:rPr>
              <a:t>Муносибати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одамон</a:t>
            </a:r>
            <a:r>
              <a:rPr lang="ru-RU" sz="3600" b="1" dirty="0" smtClean="0">
                <a:latin typeface="Times New Roman Tj" pitchFamily="18" charset="-52"/>
              </a:rPr>
              <a:t> ба стресс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56937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њолати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такрор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шудани</a:t>
            </a:r>
            <a:r>
              <a:rPr lang="ru-RU" dirty="0" smtClean="0">
                <a:latin typeface="Times New Roman Tj" pitchFamily="18" charset="-52"/>
              </a:rPr>
              <a:t> стресс одам ба он </a:t>
            </a:r>
            <a:r>
              <a:rPr lang="ru-RU" dirty="0" err="1" smtClean="0">
                <a:latin typeface="Times New Roman Tj" pitchFamily="18" charset="-52"/>
              </a:rPr>
              <a:t>мутобиќ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аксуламалњои</a:t>
            </a:r>
            <a:r>
              <a:rPr lang="ru-RU" dirty="0" smtClean="0">
                <a:latin typeface="Times New Roman Tj" pitchFamily="18" charset="-52"/>
              </a:rPr>
              <a:t> стресс </a:t>
            </a:r>
            <a:r>
              <a:rPr lang="ru-RU" dirty="0" err="1" smtClean="0">
                <a:latin typeface="Times New Roman Tj" pitchFamily="18" charset="-52"/>
              </a:rPr>
              <a:t>сусттар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мешаванд</a:t>
            </a:r>
            <a:r>
              <a:rPr lang="ru-RU" dirty="0" smtClean="0">
                <a:latin typeface="Times New Roman Tj" pitchFamily="18" charset="-52"/>
              </a:rPr>
              <a:t>. Ин </a:t>
            </a:r>
            <a:r>
              <a:rPr lang="ru-RU" dirty="0" err="1" smtClean="0">
                <a:latin typeface="Times New Roman Tj" pitchFamily="18" charset="-52"/>
              </a:rPr>
              <a:t>маънои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њудудњои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устувории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психикии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зиддистрессиро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машќ</a:t>
            </a:r>
            <a:r>
              <a:rPr lang="ru-RU" dirty="0" smtClean="0">
                <a:latin typeface="Times New Roman Tj" pitchFamily="18" charset="-52"/>
              </a:rPr>
              <a:t> кардан </a:t>
            </a:r>
            <a:r>
              <a:rPr lang="ru-RU" dirty="0" err="1" smtClean="0">
                <a:latin typeface="Times New Roman Tj" pitchFamily="18" charset="-52"/>
              </a:rPr>
              <a:t>мумкин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аст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баъзе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лањзањо</a:t>
            </a:r>
            <a:r>
              <a:rPr lang="ru-RU" dirty="0" smtClean="0">
                <a:latin typeface="Times New Roman Tj" pitchFamily="18" charset="-52"/>
              </a:rPr>
              <a:t> стресс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мусбат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Масалан</a:t>
            </a:r>
            <a:r>
              <a:rPr lang="ru-RU" dirty="0" smtClean="0">
                <a:latin typeface="Times New Roman Tj" pitchFamily="18" charset="-52"/>
              </a:rPr>
              <a:t>, дар </a:t>
            </a:r>
            <a:r>
              <a:rPr lang="ru-RU" dirty="0" err="1" smtClean="0">
                <a:latin typeface="Times New Roman Tj" pitchFamily="18" charset="-52"/>
              </a:rPr>
              <a:t>намудњои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алоњидаи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эљодї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инчунин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варзиш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њолати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эмотсионалии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стрессро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сар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мегузаронад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фаъолият</a:t>
            </a:r>
            <a:r>
              <a:rPr lang="ru-RU" dirty="0" smtClean="0">
                <a:latin typeface="Times New Roman Tj" pitchFamily="18" charset="-52"/>
              </a:rPr>
              <a:t>  </a:t>
            </a:r>
            <a:r>
              <a:rPr lang="ru-RU" dirty="0" err="1" smtClean="0">
                <a:latin typeface="Times New Roman Tj" pitchFamily="18" charset="-52"/>
              </a:rPr>
              <a:t>њамроњї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њиссиёти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махсусро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бедор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: аз </a:t>
            </a:r>
            <a:r>
              <a:rPr lang="ru-RU" dirty="0" err="1" smtClean="0">
                <a:latin typeface="Times New Roman Tj" pitchFamily="18" charset="-52"/>
              </a:rPr>
              <a:t>њушёрї</a:t>
            </a:r>
            <a:r>
              <a:rPr lang="ru-RU" dirty="0" smtClean="0">
                <a:latin typeface="Times New Roman Tj" pitchFamily="18" charset="-52"/>
              </a:rPr>
              <a:t> то </a:t>
            </a:r>
            <a:r>
              <a:rPr lang="ru-RU" dirty="0" err="1" smtClean="0">
                <a:latin typeface="Times New Roman Tj" pitchFamily="18" charset="-52"/>
              </a:rPr>
              <a:t>болидагї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dirty="0" smtClean="0">
              <a:latin typeface="Times New Roman Tj" pitchFamily="18" charset="-52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err="1" smtClean="0">
                <a:latin typeface="Times New Roman Tj" pitchFamily="18" charset="-52"/>
              </a:rPr>
              <a:t>Муносибати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одамон</a:t>
            </a:r>
            <a:r>
              <a:rPr lang="ru-RU" sz="3600" b="1" dirty="0" smtClean="0">
                <a:latin typeface="Times New Roman Tj" pitchFamily="18" charset="-52"/>
              </a:rPr>
              <a:t> ба стресс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28133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 Tj" pitchFamily="18" charset="-52"/>
              </a:rPr>
              <a:t>Одам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њатто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њисси</a:t>
            </a:r>
            <a:r>
              <a:rPr lang="ru-RU" dirty="0" smtClean="0">
                <a:latin typeface="Times New Roman Tj" pitchFamily="18" charset="-52"/>
              </a:rPr>
              <a:t> эйфория (</a:t>
            </a:r>
            <a:r>
              <a:rPr lang="ru-RU" dirty="0" err="1" smtClean="0">
                <a:latin typeface="Times New Roman Tj" pitchFamily="18" charset="-52"/>
              </a:rPr>
              <a:t>кайфияти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беандоза</a:t>
            </a:r>
            <a:r>
              <a:rPr lang="ru-RU" dirty="0" smtClean="0">
                <a:latin typeface="Times New Roman Tj" pitchFamily="18" charset="-52"/>
              </a:rPr>
              <a:t>)-</a:t>
            </a:r>
            <a:r>
              <a:rPr lang="ru-RU" dirty="0" err="1" smtClean="0">
                <a:latin typeface="Times New Roman Tj" pitchFamily="18" charset="-52"/>
              </a:rPr>
              <a:t>ро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гормони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серотонин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омада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ѓадудњои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болои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гурдаро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омили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зарурии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аксуламали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психофизиологї</a:t>
            </a:r>
            <a:r>
              <a:rPr lang="ru-RU" dirty="0" smtClean="0">
                <a:latin typeface="Times New Roman Tj" pitchFamily="18" charset="-52"/>
              </a:rPr>
              <a:t> бар </a:t>
            </a:r>
            <a:r>
              <a:rPr lang="ru-RU" dirty="0" err="1" smtClean="0">
                <a:latin typeface="Times New Roman Tj" pitchFamily="18" charset="-52"/>
              </a:rPr>
              <a:t>зидди</a:t>
            </a:r>
            <a:r>
              <a:rPr lang="ru-RU" dirty="0" smtClean="0">
                <a:latin typeface="Times New Roman Tj" pitchFamily="18" charset="-52"/>
              </a:rPr>
              <a:t> стресс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,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оварад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Ин гормон </a:t>
            </a:r>
            <a:r>
              <a:rPr lang="ru-RU" dirty="0" err="1" smtClean="0">
                <a:latin typeface="Times New Roman Tj" pitchFamily="18" charset="-52"/>
              </a:rPr>
              <a:t>њисси</a:t>
            </a:r>
            <a:r>
              <a:rPr lang="ru-RU" dirty="0" smtClean="0">
                <a:latin typeface="Times New Roman Tj" pitchFamily="18" charset="-52"/>
              </a:rPr>
              <a:t>  </a:t>
            </a:r>
            <a:r>
              <a:rPr lang="ru-RU" dirty="0" err="1" smtClean="0">
                <a:latin typeface="Times New Roman Tj" pitchFamily="18" charset="-52"/>
              </a:rPr>
              <a:t>некбинї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њиссиёт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бепарвої</a:t>
            </a:r>
            <a:r>
              <a:rPr lang="ru-RU" dirty="0" smtClean="0">
                <a:latin typeface="Times New Roman Tj" pitchFamily="18" charset="-52"/>
              </a:rPr>
              <a:t>»-</a:t>
            </a:r>
            <a:r>
              <a:rPr lang="ru-RU" dirty="0" err="1" smtClean="0">
                <a:latin typeface="Times New Roman Tj" pitchFamily="18" charset="-52"/>
              </a:rPr>
              <a:t>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зиёд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Хавф</a:t>
            </a:r>
            <a:r>
              <a:rPr lang="ru-RU" dirty="0" smtClean="0">
                <a:latin typeface="Times New Roman Tj" pitchFamily="18" charset="-52"/>
              </a:rPr>
              <a:t> дар он </a:t>
            </a:r>
            <a:r>
              <a:rPr lang="ru-RU" dirty="0" err="1" smtClean="0">
                <a:latin typeface="Times New Roman Tj" pitchFamily="18" charset="-52"/>
              </a:rPr>
              <a:t>аст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ин </a:t>
            </a:r>
            <a:r>
              <a:rPr lang="ru-RU" dirty="0" err="1" smtClean="0">
                <a:latin typeface="Times New Roman Tj" pitchFamily="18" charset="-52"/>
              </a:rPr>
              <a:t>њолат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њисси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камолоти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бисёр </a:t>
            </a:r>
            <a:r>
              <a:rPr lang="ru-RU" dirty="0" err="1" smtClean="0">
                <a:latin typeface="Times New Roman Tj" pitchFamily="18" charset="-52"/>
              </a:rPr>
              <a:t>њолат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иштибоњ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оварда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мерасонад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тавлид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созад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 Tj" pitchFamily="18" charset="-52"/>
              </a:rPr>
              <a:t>Муносибати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одамон</a:t>
            </a:r>
            <a:r>
              <a:rPr lang="ru-RU" sz="3600" b="1" dirty="0" smtClean="0">
                <a:latin typeface="Times New Roman Tj" pitchFamily="18" charset="-52"/>
              </a:rPr>
              <a:t> ба стресс</a:t>
            </a:r>
            <a:endParaRPr lang="ru-RU" sz="3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4641379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Мутаваљењи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танњо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ягона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алтернатива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шудан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. Стресс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њолати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фикр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кардани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якчанд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алтернативаро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душвор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мегардонад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одам дар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рафтор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ва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фикрронї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душворї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мекашад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Осонгардонии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дарки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раќиб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ва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ќобилиятњои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ў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. Стресс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ќабули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сиёњу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сафеди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оламро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зиёд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мегардонад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тобишњо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љой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дошта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наметавонанд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ва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таассуроти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комилан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номувофиќ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пайдо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мегардад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Мондашавї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Агар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њолати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мондашавї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дер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давом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кунад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он ба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афзоиши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озурдахотирї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аксуламалњои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руњї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(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параноидњо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),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ба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афзудани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шубња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душманї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ва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аксуламалњои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муњофизатї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оварда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мерасонад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latin typeface="Times New Roman Tj" pitchFamily="18" charset="-52"/>
              </a:rPr>
              <a:t>Оќибатњои</a:t>
            </a:r>
            <a:r>
              <a:rPr lang="ru-RU" sz="4000" b="1" dirty="0" smtClean="0">
                <a:latin typeface="Times New Roman Tj" pitchFamily="18" charset="-52"/>
              </a:rPr>
              <a:t> </a:t>
            </a:r>
            <a:r>
              <a:rPr lang="ru-RU" sz="4000" b="1" dirty="0" err="1" smtClean="0">
                <a:latin typeface="Times New Roman Tj" pitchFamily="18" charset="-52"/>
              </a:rPr>
              <a:t>манфии</a:t>
            </a:r>
            <a:r>
              <a:rPr lang="ru-RU" sz="4000" b="1" dirty="0" smtClean="0">
                <a:latin typeface="Times New Roman Tj" pitchFamily="18" charset="-52"/>
              </a:rPr>
              <a:t> стресс:</a:t>
            </a:r>
            <a:endParaRPr lang="ru-RU" sz="40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4641379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buNone/>
            </a:pPr>
            <a:r>
              <a:rPr lang="ru-RU" sz="2800" dirty="0" smtClean="0">
                <a:latin typeface="Times New Roman Tj" pitchFamily="18" charset="-52"/>
              </a:rPr>
              <a:t>4. </a:t>
            </a:r>
            <a:r>
              <a:rPr lang="ru-RU" sz="2800" dirty="0" err="1" smtClean="0">
                <a:latin typeface="Times New Roman Tj" pitchFamily="18" charset="-52"/>
              </a:rPr>
              <a:t>Муваќќатан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мањдуд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кардани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пешомадњо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ва</a:t>
            </a:r>
            <a:r>
              <a:rPr lang="ru-RU" sz="2800" dirty="0" smtClean="0">
                <a:latin typeface="Times New Roman Tj" pitchFamily="18" charset="-52"/>
              </a:rPr>
              <a:t> ба </a:t>
            </a:r>
            <a:r>
              <a:rPr lang="ru-RU" sz="2800" dirty="0" err="1" smtClean="0">
                <a:latin typeface="Times New Roman Tj" pitchFamily="18" charset="-52"/>
              </a:rPr>
              <a:t>назар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нагирифтани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оќибатњои</a:t>
            </a:r>
            <a:r>
              <a:rPr lang="ru-RU" sz="2800" dirty="0" smtClean="0">
                <a:latin typeface="Times New Roman Tj" pitchFamily="18" charset="-52"/>
              </a:rPr>
              <a:t> он. </a:t>
            </a:r>
            <a:r>
              <a:rPr lang="ru-RU" sz="2800" dirty="0" err="1" smtClean="0">
                <a:latin typeface="Times New Roman Tj" pitchFamily="18" charset="-52"/>
              </a:rPr>
              <a:t>Диќќат</a:t>
            </a:r>
            <a:r>
              <a:rPr lang="ru-RU" sz="2800" dirty="0" smtClean="0">
                <a:latin typeface="Times New Roman Tj" pitchFamily="18" charset="-52"/>
              </a:rPr>
              <a:t> дар бисёр </a:t>
            </a:r>
            <a:r>
              <a:rPr lang="ru-RU" sz="2800" dirty="0" err="1" smtClean="0">
                <a:latin typeface="Times New Roman Tj" pitchFamily="18" charset="-52"/>
              </a:rPr>
              <a:t>маврид</a:t>
            </a:r>
            <a:r>
              <a:rPr lang="ru-RU" sz="2800" dirty="0" smtClean="0">
                <a:latin typeface="Times New Roman Tj" pitchFamily="18" charset="-52"/>
              </a:rPr>
              <a:t> дар </a:t>
            </a:r>
            <a:r>
              <a:rPr lang="ru-RU" sz="2800" dirty="0" err="1" smtClean="0">
                <a:latin typeface="Times New Roman Tj" pitchFamily="18" charset="-52"/>
              </a:rPr>
              <a:t>њолати</a:t>
            </a:r>
            <a:r>
              <a:rPr lang="ru-RU" sz="2800" dirty="0" smtClean="0">
                <a:latin typeface="Times New Roman Tj" pitchFamily="18" charset="-52"/>
              </a:rPr>
              <a:t> стресс </a:t>
            </a:r>
            <a:r>
              <a:rPr lang="ru-RU" sz="2800" dirty="0" err="1" smtClean="0">
                <a:latin typeface="Times New Roman Tj" pitchFamily="18" charset="-52"/>
              </a:rPr>
              <a:t>танњо</a:t>
            </a:r>
            <a:r>
              <a:rPr lang="ru-RU" sz="2800" dirty="0" smtClean="0">
                <a:latin typeface="Times New Roman Tj" pitchFamily="18" charset="-52"/>
              </a:rPr>
              <a:t> дар </a:t>
            </a:r>
            <a:r>
              <a:rPr lang="ru-RU" sz="2800" dirty="0" err="1" smtClean="0">
                <a:latin typeface="Times New Roman Tj" pitchFamily="18" charset="-52"/>
              </a:rPr>
              <a:t>ваъияти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тањдидкунанда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равона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мегардад</a:t>
            </a:r>
            <a:r>
              <a:rPr lang="ru-RU" sz="2800" dirty="0" smtClean="0">
                <a:latin typeface="Times New Roman Tj" pitchFamily="18" charset="-52"/>
              </a:rPr>
              <a:t>. </a:t>
            </a:r>
            <a:r>
              <a:rPr lang="ru-RU" sz="2800" dirty="0" err="1" smtClean="0">
                <a:latin typeface="Times New Roman Tj" pitchFamily="18" charset="-52"/>
              </a:rPr>
              <a:t>Оянда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бошад</a:t>
            </a:r>
            <a:r>
              <a:rPr lang="ru-RU" sz="2800" dirty="0" smtClean="0">
                <a:latin typeface="Times New Roman Tj" pitchFamily="18" charset="-52"/>
              </a:rPr>
              <a:t>, дар ин </a:t>
            </a:r>
            <a:r>
              <a:rPr lang="ru-RU" sz="2800" dirty="0" err="1" smtClean="0">
                <a:latin typeface="Times New Roman Tj" pitchFamily="18" charset="-52"/>
              </a:rPr>
              <a:t>маврид</a:t>
            </a:r>
            <a:r>
              <a:rPr lang="ru-RU" sz="2800" dirty="0" smtClean="0">
                <a:latin typeface="Times New Roman Tj" pitchFamily="18" charset="-52"/>
              </a:rPr>
              <a:t> то </a:t>
            </a:r>
            <a:r>
              <a:rPr lang="ru-RU" sz="2800" dirty="0" err="1" smtClean="0">
                <a:latin typeface="Times New Roman Tj" pitchFamily="18" charset="-52"/>
              </a:rPr>
              <a:t>њалли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проблемаи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љойдошта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беањамият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аст</a:t>
            </a:r>
            <a:r>
              <a:rPr lang="ru-RU" sz="2800" dirty="0" smtClean="0">
                <a:latin typeface="Times New Roman Tj" pitchFamily="18" charset="-52"/>
              </a:rPr>
              <a:t>. </a:t>
            </a:r>
          </a:p>
          <a:p>
            <a:pPr marL="457200" lvl="0" indent="-457200" algn="just">
              <a:buNone/>
            </a:pPr>
            <a:r>
              <a:rPr lang="ru-RU" sz="2800" dirty="0" smtClean="0">
                <a:latin typeface="Times New Roman Tj" pitchFamily="18" charset="-52"/>
              </a:rPr>
              <a:t>5. </a:t>
            </a:r>
            <a:r>
              <a:rPr lang="ru-RU" sz="2800" dirty="0" err="1" smtClean="0">
                <a:latin typeface="Times New Roman Tj" pitchFamily="18" charset="-52"/>
              </a:rPr>
              <a:t>Пастшавии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њисси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масъулиятшиносї</a:t>
            </a:r>
            <a:r>
              <a:rPr lang="ru-RU" sz="2800" dirty="0" smtClean="0">
                <a:latin typeface="Times New Roman Tj" pitchFamily="18" charset="-52"/>
              </a:rPr>
              <a:t> дар </a:t>
            </a:r>
            <a:r>
              <a:rPr lang="ru-RU" sz="2800" dirty="0" err="1" smtClean="0">
                <a:latin typeface="Times New Roman Tj" pitchFamily="18" charset="-52"/>
              </a:rPr>
              <a:t>хотимаи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ќарор</a:t>
            </a:r>
            <a:r>
              <a:rPr lang="ru-RU" sz="2800" dirty="0" smtClean="0">
                <a:latin typeface="Times New Roman Tj" pitchFamily="18" charset="-52"/>
              </a:rPr>
              <a:t>. Одам </a:t>
            </a:r>
            <a:r>
              <a:rPr lang="ru-RU" sz="2800" dirty="0" err="1" smtClean="0">
                <a:latin typeface="Times New Roman Tj" pitchFamily="18" charset="-52"/>
              </a:rPr>
              <a:t>сабаби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натиљаи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бади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корашро</a:t>
            </a:r>
            <a:r>
              <a:rPr lang="ru-RU" sz="2800" dirty="0" smtClean="0">
                <a:latin typeface="Times New Roman Tj" pitchFamily="18" charset="-52"/>
              </a:rPr>
              <a:t> ба </a:t>
            </a:r>
            <a:r>
              <a:rPr lang="ru-RU" sz="2800" dirty="0" err="1" smtClean="0">
                <a:latin typeface="Times New Roman Tj" pitchFamily="18" charset="-52"/>
              </a:rPr>
              <a:t>зиммаи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амали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раќиб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мегузорад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ва</a:t>
            </a:r>
            <a:r>
              <a:rPr lang="ru-RU" sz="2800" dirty="0" smtClean="0">
                <a:latin typeface="Times New Roman Tj" pitchFamily="18" charset="-52"/>
              </a:rPr>
              <a:t> ин </a:t>
            </a:r>
            <a:r>
              <a:rPr lang="ru-RU" sz="2800" dirty="0" err="1" smtClean="0">
                <a:latin typeface="Times New Roman Tj" pitchFamily="18" charset="-52"/>
              </a:rPr>
              <a:t>имкон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медињад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ки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ў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худро</a:t>
            </a:r>
            <a:r>
              <a:rPr lang="ru-RU" sz="2800" dirty="0" smtClean="0">
                <a:latin typeface="Times New Roman Tj" pitchFamily="18" charset="-52"/>
              </a:rPr>
              <a:t>  дар </a:t>
            </a:r>
            <a:r>
              <a:rPr lang="ru-RU" sz="2800" dirty="0" err="1" smtClean="0">
                <a:latin typeface="Times New Roman Tj" pitchFamily="18" charset="-52"/>
              </a:rPr>
              <a:t>ќабули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ќарори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нодуруст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гунањкор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њисоб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накунад</a:t>
            </a:r>
            <a:r>
              <a:rPr lang="ru-RU" sz="2800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latin typeface="Times New Roman Tj" pitchFamily="18" charset="-52"/>
              </a:rPr>
              <a:t>Оќибатњои</a:t>
            </a:r>
            <a:r>
              <a:rPr lang="ru-RU" sz="4000" b="1" dirty="0" smtClean="0">
                <a:latin typeface="Times New Roman Tj" pitchFamily="18" charset="-52"/>
              </a:rPr>
              <a:t> </a:t>
            </a:r>
            <a:r>
              <a:rPr lang="ru-RU" sz="4000" b="1" dirty="0" err="1" smtClean="0">
                <a:latin typeface="Times New Roman Tj" pitchFamily="18" charset="-52"/>
              </a:rPr>
              <a:t>манфии</a:t>
            </a:r>
            <a:r>
              <a:rPr lang="ru-RU" sz="4000" b="1" dirty="0" smtClean="0">
                <a:latin typeface="Times New Roman Tj" pitchFamily="18" charset="-52"/>
              </a:rPr>
              <a:t> стресс: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5865515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Стресс на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танњо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рафтори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инсон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балки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сухангўиашро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низ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дигар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мекунад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Таѓйир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ёфтани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сухангўї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дар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ваќти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стресс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метавонад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хеле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гуногун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бошад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Сухан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метавонад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боњаяљон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бештар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истифодаи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нидоњо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ё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иборањои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 «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чунин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гўем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», «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шумо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медонед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»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бошад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Такрори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сухан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ибора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ва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љумла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назар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мерасад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инчунин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ислоњи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калимаву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иборањои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гуфташуда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пайдо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мешавад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Суръати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сухан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меафзояд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фосилаи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байни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калимањо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кам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мешавад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Њамзамон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њангоми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стресс 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таѓйир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ёфтани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мимика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ва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пантомимика  ба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назар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мерасад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Њангоми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стресс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тамоми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мушакњои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бадани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одам 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таранг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шуда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њангоми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сухан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кардан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њаракатњои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бељо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мижазанї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имову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ишора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бозї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калид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ручка,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ќирс-ќирси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ангуштони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даст ба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назар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мерасанд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Одам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абрувонашро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чин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мекунад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лањни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овоз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баландтар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гардида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пуршиддаттар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Times New Roman Tj" pitchFamily="18" charset="-52"/>
              </a:rPr>
              <a:t>мешавад</a:t>
            </a:r>
            <a:r>
              <a:rPr lang="ru-RU" sz="27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76672"/>
            <a:ext cx="8712967" cy="5649491"/>
          </a:xfrm>
        </p:spPr>
        <p:txBody>
          <a:bodyPr>
            <a:normAutofit/>
          </a:bodyPr>
          <a:lstStyle/>
          <a:p>
            <a:pPr marL="0" lvl="0" indent="101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940425" algn="l"/>
              </a:tabLst>
            </a:pP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Њангоми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стресс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ќањру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ѓазаб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меафзояд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даъвои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бероњатї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(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дискамфорт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бештар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мегардад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бањодињї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табассуми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зўракї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(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маљбурї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),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њамчунин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ба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воситаи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сарљунбони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тасдиќкуї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кам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ба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назар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мерасад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. </a:t>
            </a:r>
            <a:endParaRPr lang="ru-RU" sz="2600" dirty="0" smtClean="0">
              <a:solidFill>
                <a:schemeClr val="tx1"/>
              </a:solidFill>
              <a:latin typeface="Times New Roman Tj" pitchFamily="18" charset="-52"/>
              <a:cs typeface="Arial" pitchFamily="34" charset="0"/>
            </a:endParaRPr>
          </a:p>
          <a:p>
            <a:pPr marL="0" lvl="0" indent="1016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940425" algn="l"/>
              </a:tabLst>
            </a:pP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Зиракї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хеле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зиёд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мешавад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: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вай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бодиќќат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одамони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дигарро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бо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нигоњи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чашм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аз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назар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мегузаронад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ва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њамзамон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хеле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љиддї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аст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Arial" pitchFamily="34" charset="0"/>
              </a:rPr>
              <a:t>. </a:t>
            </a:r>
            <a:endParaRPr lang="ru-RU" sz="2600" dirty="0" smtClean="0">
              <a:solidFill>
                <a:schemeClr val="tx1"/>
              </a:solidFill>
              <a:latin typeface="Times New Roman Tj" pitchFamily="18" charset="-52"/>
              <a:cs typeface="Arial" pitchFamily="34" charset="0"/>
            </a:endParaRPr>
          </a:p>
          <a:p>
            <a:pPr marL="0" lvl="0" indent="1016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940425" algn="l"/>
              </a:tabLst>
            </a:pP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Стресс на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њамеша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ба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иљроиши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кор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таъсири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манфї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мерасонад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. Дар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акси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њол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муаммоњои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дар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шароити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мураккаб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ба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амаломадаро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паси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сар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кардан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мумкин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нест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1016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940425" algn="l"/>
              </a:tabLst>
            </a:pP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Дар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муњите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ки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стресс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мављуд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аст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истифодаи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захирањои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иловагии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дохилиро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таќозо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менамояд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ки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он ба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њолатњои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косташавї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оварда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мерасонад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  <a:ea typeface="Times New Roman" pitchFamily="18" charset="0"/>
                <a:cs typeface="Times New Roman" pitchFamily="18" charset="0"/>
              </a:rPr>
              <a:t>. </a:t>
            </a:r>
            <a:endParaRPr lang="ru-RU" sz="2600" dirty="0" smtClean="0">
              <a:solidFill>
                <a:schemeClr val="tx1"/>
              </a:solidFill>
              <a:latin typeface="Times New Roman Tj" pitchFamily="18" charset="-52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65618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 Tj" pitchFamily="18" charset="-52"/>
              </a:rPr>
              <a:t>Пешгирии стресс </a:t>
            </a:r>
            <a:br>
              <a:rPr lang="ru-RU" sz="4000" b="1" dirty="0" smtClean="0">
                <a:latin typeface="Times New Roman Tj" pitchFamily="18" charset="-52"/>
              </a:rPr>
            </a:br>
            <a:r>
              <a:rPr lang="ru-RU" sz="4000" b="1" dirty="0" smtClean="0">
                <a:latin typeface="Times New Roman Tj" pitchFamily="18" charset="-52"/>
              </a:rPr>
              <a:t>дар </a:t>
            </a:r>
            <a:r>
              <a:rPr lang="ru-RU" sz="4000" b="1" dirty="0" err="1" smtClean="0">
                <a:latin typeface="Times New Roman Tj" pitchFamily="18" charset="-52"/>
              </a:rPr>
              <a:t>раванди</a:t>
            </a:r>
            <a:r>
              <a:rPr lang="ru-RU" sz="4000" b="1" dirty="0" smtClean="0">
                <a:latin typeface="Times New Roman Tj" pitchFamily="18" charset="-52"/>
              </a:rPr>
              <a:t> идоракунї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564903"/>
            <a:ext cx="7920880" cy="38913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Не концентрируйтесь на негативе!">
            <a:hlinkClick r:id="rId2" tooltip="&quot;Не концентрируйтесь на негативе!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5400600" cy="3988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3633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38132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тањќиќотњои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олимон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М. Фридман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Р. Р.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Роземан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контингенти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васеи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нафароне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зењнї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машѓуланд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(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илмї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муњандисон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маъмурият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),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тањлили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ёфтааст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Беморињои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махсуси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«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этиологияи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» -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патологияи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калбу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рагњо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захми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меъда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харобшавии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равонї-љисмонї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неврозњо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њолати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афтодаруњиро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меоваранд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идоракунї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намудњои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муосири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алоќаманд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мебошанд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љониби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ду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типи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асосї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шудааст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: «А» - ба стресс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мубталошуда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«В» -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нафарони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стресс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тобовар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Намояндагони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типи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«А»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одамоне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њастанд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синдроми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рафторашон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аз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тарзи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бараъло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шањодат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«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майл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раќобат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кўшиши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расидан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душманї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бетоќатї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серњаракатї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тундгуфторї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доимо 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кашиш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будани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мушакњои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рўй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њисси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норасоии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ваќт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»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назар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мерасад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Товони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аз даст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додани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саломатї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бештари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мавридњо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синни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љавонї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sz="22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84783"/>
            <a:ext cx="9144000" cy="5112567"/>
            <a:chOff x="1098850" y="6287"/>
            <a:chExt cx="9144000" cy="4603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747125" y="6287"/>
              <a:ext cx="1059605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Эътироз 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146850" y="6287"/>
              <a:ext cx="1268910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Партофтан 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321236" y="6287"/>
              <a:ext cx="1059605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Воќеањо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5821288" y="6287"/>
              <a:ext cx="1321236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Дахолат кардан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7469562" y="6287"/>
              <a:ext cx="1059605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Азсар-гузаронї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8790798" y="6287"/>
              <a:ext cx="1164258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Анљомёбї 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2380841" y="6690"/>
              <a:ext cx="36628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3806730" y="6690"/>
              <a:ext cx="3401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5415760" y="6690"/>
              <a:ext cx="4055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7142524" y="6690"/>
              <a:ext cx="32703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8529168" y="6690"/>
              <a:ext cx="2616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7142524" y="8535"/>
              <a:ext cx="1648275" cy="18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Њолати боздорї, аксуламалњои психосоматикї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 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8895451" y="8535"/>
              <a:ext cx="1347399" cy="23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Надоштани ќобилияти амал кардан ё дўст доштани таѓйири характер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5941638" y="8535"/>
              <a:ext cx="1059605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Њолати пуршавї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042198" y="8535"/>
              <a:ext cx="1700601" cy="1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Номутобиќатии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 </a:t>
              </a: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гурехтан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 аз </a:t>
              </a: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худкўшї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, наркомания, </a:t>
              </a:r>
              <a:r>
                <a:rPr kumimoji="0" lang="ru-RU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бадхашмї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747125" y="8535"/>
              <a:ext cx="1059605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Воњима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098850" y="8535"/>
              <a:ext cx="1412807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  <a:cs typeface="Arial" pitchFamily="34" charset="0"/>
                </a:rPr>
                <a:t>Њайратовар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1805253" y="7052"/>
              <a:ext cx="13082" cy="1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 flipH="1">
              <a:off x="4997150" y="7052"/>
              <a:ext cx="1452052" cy="1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6449202" y="7052"/>
              <a:ext cx="0" cy="1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3244223" y="7052"/>
              <a:ext cx="0" cy="1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>
              <a:off x="7966661" y="7052"/>
              <a:ext cx="1661356" cy="1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6" name="Прямоугольник 25"/>
          <p:cNvSpPr/>
          <p:nvPr/>
        </p:nvSpPr>
        <p:spPr>
          <a:xfrm>
            <a:off x="251520" y="47667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 Tj" pitchFamily="18" charset="-52"/>
              </a:rPr>
              <a:t>М.Дж. </a:t>
            </a:r>
            <a:r>
              <a:rPr lang="ru-RU" sz="2400" dirty="0" err="1" smtClean="0">
                <a:latin typeface="Times New Roman Tj" pitchFamily="18" charset="-52"/>
              </a:rPr>
              <a:t>Хоровитс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љадвали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пешнињод</a:t>
            </a:r>
            <a:r>
              <a:rPr lang="ru-RU" sz="2400" dirty="0" smtClean="0">
                <a:latin typeface="Times New Roman Tj" pitchFamily="18" charset="-52"/>
              </a:rPr>
              <a:t> 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84576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 smtClean="0">
                <a:latin typeface="Times New Roman Tj" pitchFamily="18" charset="-52"/>
              </a:rPr>
              <a:t>Аз </a:t>
            </a:r>
            <a:r>
              <a:rPr lang="ru-RU" sz="2300" b="1" dirty="0" err="1" smtClean="0">
                <a:latin typeface="Times New Roman Tj" pitchFamily="18" charset="-52"/>
              </a:rPr>
              <a:t>будаш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зиёд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бањо</a:t>
            </a:r>
            <a:r>
              <a:rPr lang="ru-RU" sz="2300" b="1" dirty="0" smtClean="0">
                <a:latin typeface="Times New Roman Tj" pitchFamily="18" charset="-52"/>
              </a:rPr>
              <a:t> додан ба стресс.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Агар</a:t>
            </a:r>
            <a:r>
              <a:rPr lang="ru-RU" sz="2300" dirty="0" smtClean="0">
                <a:latin typeface="Times New Roman Tj" pitchFamily="18" charset="-52"/>
              </a:rPr>
              <a:t> одам </a:t>
            </a:r>
            <a:r>
              <a:rPr lang="ru-RU" sz="2300" dirty="0" err="1" smtClean="0">
                <a:latin typeface="Times New Roman Tj" pitchFamily="18" charset="-52"/>
              </a:rPr>
              <a:t>вазъиятро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дигар</a:t>
            </a:r>
            <a:r>
              <a:rPr lang="ru-RU" sz="2300" dirty="0" smtClean="0">
                <a:latin typeface="Times New Roman Tj" pitchFamily="18" charset="-52"/>
              </a:rPr>
              <a:t> карда </a:t>
            </a:r>
            <a:r>
              <a:rPr lang="ru-RU" sz="2300" dirty="0" err="1" smtClean="0">
                <a:latin typeface="Times New Roman Tj" pitchFamily="18" charset="-52"/>
              </a:rPr>
              <a:t>натавонад</a:t>
            </a:r>
            <a:r>
              <a:rPr lang="ru-RU" sz="2300" dirty="0" smtClean="0">
                <a:latin typeface="Times New Roman Tj" pitchFamily="18" charset="-52"/>
              </a:rPr>
              <a:t>, пас </a:t>
            </a:r>
            <a:r>
              <a:rPr lang="ru-RU" sz="2300" dirty="0" err="1" smtClean="0">
                <a:latin typeface="Times New Roman Tj" pitchFamily="18" charset="-52"/>
              </a:rPr>
              <a:t>вай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метавонад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муносибаташро</a:t>
            </a:r>
            <a:r>
              <a:rPr lang="ru-RU" sz="2300" dirty="0" smtClean="0">
                <a:latin typeface="Times New Roman Tj" pitchFamily="18" charset="-52"/>
              </a:rPr>
              <a:t> ба он </a:t>
            </a:r>
            <a:r>
              <a:rPr lang="ru-RU" sz="2300" dirty="0" err="1" smtClean="0">
                <a:latin typeface="Times New Roman Tj" pitchFamily="18" charset="-52"/>
              </a:rPr>
              <a:t>дигар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намояд</a:t>
            </a:r>
            <a:r>
              <a:rPr lang="ru-RU" sz="2300" dirty="0" smtClean="0">
                <a:latin typeface="Times New Roman Tj" pitchFamily="18" charset="-52"/>
              </a:rPr>
              <a:t> - </a:t>
            </a:r>
            <a:r>
              <a:rPr lang="ru-RU" sz="2300" dirty="0" err="1" smtClean="0">
                <a:latin typeface="Times New Roman Tj" pitchFamily="18" charset="-52"/>
              </a:rPr>
              <a:t>зарбулмасали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халќї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чунин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тавсия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медињад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њарчанд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одамон</a:t>
            </a:r>
            <a:r>
              <a:rPr lang="ru-RU" sz="2300" dirty="0" smtClean="0">
                <a:latin typeface="Times New Roman Tj" pitchFamily="18" charset="-52"/>
              </a:rPr>
              <a:t> на </a:t>
            </a:r>
            <a:r>
              <a:rPr lang="ru-RU" sz="2300" dirty="0" err="1" smtClean="0">
                <a:latin typeface="Times New Roman Tj" pitchFamily="18" charset="-52"/>
              </a:rPr>
              <a:t>њамеша</a:t>
            </a:r>
            <a:r>
              <a:rPr lang="ru-RU" sz="2300" dirty="0" smtClean="0">
                <a:latin typeface="Times New Roman Tj" pitchFamily="18" charset="-52"/>
              </a:rPr>
              <a:t> ба он </a:t>
            </a:r>
            <a:r>
              <a:rPr lang="ru-RU" sz="2300" dirty="0" err="1" smtClean="0">
                <a:latin typeface="Times New Roman Tj" pitchFamily="18" charset="-52"/>
              </a:rPr>
              <a:t>гўш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медињанд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чунки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он</a:t>
            </a:r>
            <a:r>
              <a:rPr lang="ru-RU" sz="2300" dirty="0" smtClean="0">
                <a:latin typeface="Times New Roman Tj" pitchFamily="18" charset="-52"/>
              </a:rPr>
              <a:t> пеш аз </a:t>
            </a:r>
            <a:r>
              <a:rPr lang="ru-RU" sz="2300" dirty="0" err="1" smtClean="0">
                <a:latin typeface="Times New Roman Tj" pitchFamily="18" charset="-52"/>
              </a:rPr>
              <a:t>њама</a:t>
            </a:r>
            <a:r>
              <a:rPr lang="ru-RU" sz="2300" dirty="0" smtClean="0">
                <a:latin typeface="Times New Roman Tj" pitchFamily="18" charset="-52"/>
              </a:rPr>
              <a:t>, ба </a:t>
            </a:r>
            <a:r>
              <a:rPr lang="ru-RU" sz="2300" dirty="0" err="1" smtClean="0">
                <a:latin typeface="Times New Roman Tj" pitchFamily="18" charset="-52"/>
              </a:rPr>
              <a:t>њолати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системаи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асаб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вобастагї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дорад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300" b="1" dirty="0" err="1" smtClean="0">
                <a:latin typeface="Times New Roman Tj" pitchFamily="18" charset="-52"/>
              </a:rPr>
              <a:t>Фосилавї</a:t>
            </a:r>
            <a:r>
              <a:rPr lang="ru-RU" sz="2300" b="1" dirty="0" smtClean="0">
                <a:latin typeface="Times New Roman Tj" pitchFamily="18" charset="-52"/>
              </a:rPr>
              <a:t>.</a:t>
            </a:r>
            <a:r>
              <a:rPr lang="ru-RU" sz="2300" dirty="0" smtClean="0">
                <a:latin typeface="Times New Roman Tj" pitchFamily="18" charset="-52"/>
              </a:rPr>
              <a:t> Одам аз он </a:t>
            </a:r>
            <a:r>
              <a:rPr lang="ru-RU" sz="2300" dirty="0" err="1" smtClean="0">
                <a:latin typeface="Times New Roman Tj" pitchFamily="18" charset="-52"/>
              </a:rPr>
              <a:t>чизе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стрессро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вуљуд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меорад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канораљўйї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мекунад</a:t>
            </a:r>
            <a:r>
              <a:rPr lang="ru-RU" sz="2300" dirty="0" smtClean="0">
                <a:latin typeface="Times New Roman Tj" pitchFamily="18" charset="-52"/>
              </a:rPr>
              <a:t>, вале дар </a:t>
            </a:r>
            <a:r>
              <a:rPr lang="ru-RU" sz="2300" dirty="0" err="1" smtClean="0">
                <a:latin typeface="Times New Roman Tj" pitchFamily="18" charset="-52"/>
              </a:rPr>
              <a:t>раванди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таъсири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байнињам-дигарии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стрессї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имову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ишорањо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бештар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истифода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мебарад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рамзи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дур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шуданро</a:t>
            </a:r>
            <a:r>
              <a:rPr lang="ru-RU" sz="2300" dirty="0" smtClean="0">
                <a:latin typeface="Times New Roman Tj" pitchFamily="18" charset="-52"/>
              </a:rPr>
              <a:t>  </a:t>
            </a:r>
            <a:r>
              <a:rPr lang="ru-RU" sz="2300" dirty="0" err="1" smtClean="0">
                <a:latin typeface="Times New Roman Tj" pitchFamily="18" charset="-52"/>
              </a:rPr>
              <a:t>ифода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мекунад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иборањоеро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истифода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мебарад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фосилаи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байни</a:t>
            </a:r>
            <a:r>
              <a:rPr lang="ru-RU" sz="2300" dirty="0" smtClean="0">
                <a:latin typeface="Times New Roman Tj" pitchFamily="18" charset="-52"/>
              </a:rPr>
              <a:t> объект </a:t>
            </a:r>
            <a:r>
              <a:rPr lang="ru-RU" sz="2300" dirty="0" err="1" smtClean="0">
                <a:latin typeface="Times New Roman Tj" pitchFamily="18" charset="-52"/>
              </a:rPr>
              <a:t>ва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одамон</a:t>
            </a:r>
            <a:r>
              <a:rPr lang="ru-RU" sz="2300" dirty="0" smtClean="0">
                <a:latin typeface="Times New Roman Tj" pitchFamily="18" charset="-52"/>
              </a:rPr>
              <a:t>, ба </a:t>
            </a:r>
            <a:r>
              <a:rPr lang="ru-RU" sz="2300" dirty="0" err="1" smtClean="0">
                <a:latin typeface="Times New Roman Tj" pitchFamily="18" charset="-52"/>
              </a:rPr>
              <a:t>вазъияти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мушаххас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вобастагї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дорад</a:t>
            </a:r>
            <a:r>
              <a:rPr lang="ru-RU" sz="2300" dirty="0" smtClean="0">
                <a:latin typeface="Times New Roman Tj" pitchFamily="18" charset="-52"/>
              </a:rPr>
              <a:t>.  </a:t>
            </a:r>
            <a:r>
              <a:rPr lang="ru-RU" sz="2300" dirty="0" err="1" smtClean="0">
                <a:latin typeface="Times New Roman Tj" pitchFamily="18" charset="-52"/>
              </a:rPr>
              <a:t>Инкор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кардани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вазъият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калимањои</a:t>
            </a:r>
            <a:r>
              <a:rPr lang="ru-RU" sz="2300" dirty="0" smtClean="0">
                <a:latin typeface="Times New Roman Tj" pitchFamily="18" charset="-52"/>
              </a:rPr>
              <a:t> «не», «</a:t>
            </a:r>
            <a:r>
              <a:rPr lang="ru-RU" sz="2300" dirty="0" err="1" smtClean="0">
                <a:latin typeface="Times New Roman Tj" pitchFamily="18" charset="-52"/>
              </a:rPr>
              <a:t>њељ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гоњ</a:t>
            </a:r>
            <a:r>
              <a:rPr lang="ru-RU" sz="2300" dirty="0" smtClean="0">
                <a:latin typeface="Times New Roman Tj" pitchFamily="18" charset="-52"/>
              </a:rPr>
              <a:t>», </a:t>
            </a:r>
            <a:r>
              <a:rPr lang="ru-RU" sz="2300" dirty="0" err="1" smtClean="0">
                <a:latin typeface="Times New Roman Tj" pitchFamily="18" charset="-52"/>
              </a:rPr>
              <a:t>инчунин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зиёдшавии</a:t>
            </a:r>
            <a:r>
              <a:rPr lang="ru-RU" sz="2300" dirty="0" smtClean="0">
                <a:latin typeface="Times New Roman Tj" pitchFamily="18" charset="-52"/>
              </a:rPr>
              <a:t> рад </a:t>
            </a:r>
            <a:r>
              <a:rPr lang="ru-RU" sz="2300" dirty="0" err="1" smtClean="0">
                <a:latin typeface="Times New Roman Tj" pitchFamily="18" charset="-52"/>
              </a:rPr>
              <a:t>карданњо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њамроњї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мекунад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 Tj" pitchFamily="18" charset="-52"/>
              </a:rPr>
              <a:t>Шаклњои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мутаасиршавї</a:t>
            </a:r>
            <a:r>
              <a:rPr lang="ru-RU" sz="3600" b="1" dirty="0" smtClean="0">
                <a:latin typeface="Times New Roman Tj" pitchFamily="18" charset="-52"/>
              </a:rPr>
              <a:t> ба стресс:</a:t>
            </a:r>
            <a:endParaRPr lang="ru-RU" sz="3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836712"/>
            <a:ext cx="8712967" cy="576064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err="1" smtClean="0">
                <a:latin typeface="Times New Roman Tj" pitchFamily="18" charset="-52"/>
              </a:rPr>
              <a:t>Мубориза</a:t>
            </a:r>
            <a:r>
              <a:rPr lang="ru-RU" sz="2200" b="1" dirty="0" smtClean="0">
                <a:latin typeface="Times New Roman Tj" pitchFamily="18" charset="-52"/>
              </a:rPr>
              <a:t> ба </a:t>
            </a:r>
            <a:r>
              <a:rPr lang="ru-RU" sz="2200" b="1" dirty="0" err="1" smtClean="0">
                <a:latin typeface="Times New Roman Tj" pitchFamily="18" charset="-52"/>
              </a:rPr>
              <a:t>вазъиятњои</a:t>
            </a:r>
            <a:r>
              <a:rPr lang="ru-RU" sz="2200" b="1" dirty="0" smtClean="0">
                <a:latin typeface="Times New Roman Tj" pitchFamily="18" charset="-52"/>
              </a:rPr>
              <a:t> </a:t>
            </a:r>
            <a:r>
              <a:rPr lang="ru-RU" sz="2200" b="1" dirty="0" err="1" smtClean="0">
                <a:latin typeface="Times New Roman Tj" pitchFamily="18" charset="-52"/>
              </a:rPr>
              <a:t>тањдидкунанда</a:t>
            </a:r>
            <a:r>
              <a:rPr lang="ru-RU" sz="2200" b="1" dirty="0" smtClean="0">
                <a:latin typeface="Times New Roman Tj" pitchFamily="18" charset="-52"/>
              </a:rPr>
              <a:t> </a:t>
            </a:r>
            <a:r>
              <a:rPr lang="ru-RU" sz="2200" b="1" dirty="0" err="1" smtClean="0">
                <a:latin typeface="Times New Roman Tj" pitchFamily="18" charset="-52"/>
              </a:rPr>
              <a:t>бо</a:t>
            </a:r>
            <a:r>
              <a:rPr lang="ru-RU" sz="2200" b="1" dirty="0" smtClean="0">
                <a:latin typeface="Times New Roman Tj" pitchFamily="18" charset="-52"/>
              </a:rPr>
              <a:t> </a:t>
            </a:r>
            <a:r>
              <a:rPr lang="ru-RU" sz="2200" b="1" dirty="0" err="1" smtClean="0">
                <a:latin typeface="Times New Roman Tj" pitchFamily="18" charset="-52"/>
              </a:rPr>
              <a:t>маќсади</a:t>
            </a:r>
            <a:r>
              <a:rPr lang="ru-RU" sz="2200" b="1" dirty="0" smtClean="0">
                <a:latin typeface="Times New Roman Tj" pitchFamily="18" charset="-52"/>
              </a:rPr>
              <a:t> </a:t>
            </a:r>
            <a:r>
              <a:rPr lang="ru-RU" sz="2200" b="1" dirty="0" err="1" smtClean="0">
                <a:latin typeface="Times New Roman Tj" pitchFamily="18" charset="-52"/>
              </a:rPr>
              <a:t>бартараф</a:t>
            </a:r>
            <a:r>
              <a:rPr lang="ru-RU" sz="2200" b="1" dirty="0" smtClean="0">
                <a:latin typeface="Times New Roman Tj" pitchFamily="18" charset="-52"/>
              </a:rPr>
              <a:t> </a:t>
            </a:r>
            <a:r>
              <a:rPr lang="ru-RU" sz="2200" b="1" dirty="0" err="1" smtClean="0">
                <a:latin typeface="Times New Roman Tj" pitchFamily="18" charset="-52"/>
              </a:rPr>
              <a:t>кардани</a:t>
            </a:r>
            <a:r>
              <a:rPr lang="ru-RU" sz="2200" b="1" dirty="0" smtClean="0">
                <a:latin typeface="Times New Roman Tj" pitchFamily="18" charset="-52"/>
              </a:rPr>
              <a:t> он.</a:t>
            </a:r>
            <a:r>
              <a:rPr lang="ru-RU" sz="2200" dirty="0" smtClean="0">
                <a:latin typeface="Times New Roman Tj" pitchFamily="18" charset="-52"/>
              </a:rPr>
              <a:t> Одам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рафтори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агрессивї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намояд</a:t>
            </a:r>
            <a:r>
              <a:rPr lang="ru-RU" sz="2200" dirty="0" smtClean="0">
                <a:latin typeface="Times New Roman Tj" pitchFamily="18" charset="-52"/>
              </a:rPr>
              <a:t>. Дар </a:t>
            </a:r>
            <a:r>
              <a:rPr lang="ru-RU" sz="2200" dirty="0" err="1" smtClean="0">
                <a:latin typeface="Times New Roman Tj" pitchFamily="18" charset="-52"/>
              </a:rPr>
              <a:t>ў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шиддати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овоз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њаракатњо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суръат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пайдо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r>
              <a:rPr lang="ru-RU" sz="2200" dirty="0" err="1" smtClean="0">
                <a:latin typeface="Times New Roman Tj" pitchFamily="18" charset="-52"/>
              </a:rPr>
              <a:t>Муносибати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душманона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зиёд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r>
              <a:rPr lang="ru-RU" sz="2200" dirty="0" err="1" smtClean="0">
                <a:latin typeface="Times New Roman Tj" pitchFamily="18" charset="-52"/>
              </a:rPr>
              <a:t>Бо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вазъият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мубориза</a:t>
            </a:r>
            <a:r>
              <a:rPr lang="ru-RU" sz="2200" dirty="0" smtClean="0">
                <a:latin typeface="Times New Roman Tj" pitchFamily="18" charset="-52"/>
              </a:rPr>
              <a:t> бурда, одам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мавќеи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худро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боз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мустањкамтар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r>
              <a:rPr lang="ru-RU" sz="2200" dirty="0" err="1" smtClean="0">
                <a:latin typeface="Times New Roman Tj" pitchFamily="18" charset="-52"/>
              </a:rPr>
              <a:t>Маљмўи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калимањоеро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истифодаи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мебарад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таркиби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луѓавии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ў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хос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нестад</a:t>
            </a:r>
            <a:r>
              <a:rPr lang="ru-RU" sz="2200" dirty="0" smtClean="0">
                <a:latin typeface="Times New Roman Tj" pitchFamily="18" charset="-52"/>
              </a:rPr>
              <a:t>. Дар </a:t>
            </a:r>
            <a:r>
              <a:rPr lang="ru-RU" sz="2200" dirty="0" err="1" smtClean="0">
                <a:latin typeface="Times New Roman Tj" pitchFamily="18" charset="-52"/>
              </a:rPr>
              <a:t>ў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«</a:t>
            </a:r>
            <a:r>
              <a:rPr lang="ru-RU" sz="2200" dirty="0" err="1" smtClean="0">
                <a:latin typeface="Times New Roman Tj" pitchFamily="18" charset="-52"/>
              </a:rPr>
              <a:t>часпанда</a:t>
            </a:r>
            <a:r>
              <a:rPr lang="ru-RU" sz="2200" dirty="0" smtClean="0">
                <a:latin typeface="Times New Roman Tj" pitchFamily="18" charset="-52"/>
              </a:rPr>
              <a:t>», </a:t>
            </a:r>
            <a:r>
              <a:rPr lang="ru-RU" sz="2200" dirty="0" err="1" smtClean="0">
                <a:latin typeface="Times New Roman Tj" pitchFamily="18" charset="-52"/>
              </a:rPr>
              <a:t>яъне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пайдарњам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такрор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намудани</a:t>
            </a:r>
            <a:r>
              <a:rPr lang="ru-RU" sz="2200" dirty="0" smtClean="0">
                <a:latin typeface="Times New Roman Tj" pitchFamily="18" charset="-52"/>
              </a:rPr>
              <a:t> як </a:t>
            </a:r>
            <a:r>
              <a:rPr lang="ru-RU" sz="2200" dirty="0" err="1" smtClean="0">
                <a:latin typeface="Times New Roman Tj" pitchFamily="18" charset="-52"/>
              </a:rPr>
              <a:t>фикр</a:t>
            </a:r>
            <a:r>
              <a:rPr lang="ru-RU" sz="2200" dirty="0" smtClean="0">
                <a:latin typeface="Times New Roman Tj" pitchFamily="18" charset="-52"/>
              </a:rPr>
              <a:t> ё калима </a:t>
            </a:r>
            <a:r>
              <a:rPr lang="ru-RU" sz="2200" dirty="0" err="1" smtClean="0">
                <a:latin typeface="Times New Roman Tj" pitchFamily="18" charset="-52"/>
              </a:rPr>
              <a:t>пайдо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шавад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b="1" dirty="0" err="1" smtClean="0">
                <a:latin typeface="Times New Roman Tj" pitchFamily="18" charset="-52"/>
              </a:rPr>
              <a:t>Карахтї</a:t>
            </a:r>
            <a:r>
              <a:rPr lang="ru-RU" sz="2200" b="1" dirty="0" smtClean="0">
                <a:latin typeface="Times New Roman Tj" pitchFamily="18" charset="-52"/>
              </a:rPr>
              <a:t>.</a:t>
            </a:r>
            <a:r>
              <a:rPr lang="ru-RU" sz="2200" dirty="0" smtClean="0">
                <a:latin typeface="Times New Roman Tj" pitchFamily="18" charset="-52"/>
              </a:rPr>
              <a:t> Дар ин </a:t>
            </a:r>
            <a:r>
              <a:rPr lang="ru-RU" sz="2200" dirty="0" err="1" smtClean="0">
                <a:latin typeface="Times New Roman Tj" pitchFamily="18" charset="-52"/>
              </a:rPr>
              <a:t>њолат</a:t>
            </a:r>
            <a:r>
              <a:rPr lang="ru-RU" sz="2200" dirty="0" smtClean="0">
                <a:latin typeface="Times New Roman Tj" pitchFamily="18" charset="-52"/>
              </a:rPr>
              <a:t> одам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рафтори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амбивалентї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бошад</a:t>
            </a:r>
            <a:r>
              <a:rPr lang="ru-RU" sz="2200" dirty="0" smtClean="0">
                <a:latin typeface="Times New Roman Tj" pitchFamily="18" charset="-52"/>
              </a:rPr>
              <a:t> (</a:t>
            </a:r>
            <a:r>
              <a:rPr lang="ru-RU" sz="2200" dirty="0" err="1" smtClean="0">
                <a:latin typeface="Times New Roman Tj" pitchFamily="18" charset="-52"/>
              </a:rPr>
              <a:t>яъне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мехоњад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проблемаро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намояд</a:t>
            </a:r>
            <a:r>
              <a:rPr lang="ru-RU" sz="2200" dirty="0" smtClean="0">
                <a:latin typeface="Times New Roman Tj" pitchFamily="18" charset="-52"/>
              </a:rPr>
              <a:t>, вале </a:t>
            </a:r>
            <a:r>
              <a:rPr lang="ru-RU" sz="2200" dirty="0" err="1" smtClean="0">
                <a:latin typeface="Times New Roman Tj" pitchFamily="18" charset="-52"/>
              </a:rPr>
              <a:t>кореро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иљро</a:t>
            </a:r>
            <a:r>
              <a:rPr lang="ru-RU" sz="2200" dirty="0" smtClean="0"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latin typeface="Times New Roman Tj" pitchFamily="18" charset="-52"/>
              </a:rPr>
              <a:t>наметавонад</a:t>
            </a:r>
            <a:r>
              <a:rPr lang="ru-RU" sz="2200" dirty="0" smtClean="0">
                <a:latin typeface="Times New Roman Tj" pitchFamily="18" charset="-52"/>
              </a:rPr>
              <a:t>). </a:t>
            </a:r>
            <a:r>
              <a:rPr lang="ru-RU" sz="2200" dirty="0" err="1" smtClean="0">
                <a:latin typeface="Times New Roman Tj" pitchFamily="18" charset="-52"/>
              </a:rPr>
              <a:t>Суханњое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бештар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мебарад</a:t>
            </a:r>
            <a:r>
              <a:rPr lang="ru-RU" sz="2200" dirty="0" smtClean="0">
                <a:latin typeface="Times New Roman Tj" pitchFamily="18" charset="-52"/>
              </a:rPr>
              <a:t> «</a:t>
            </a:r>
            <a:r>
              <a:rPr lang="ru-RU" sz="2200" dirty="0" err="1" smtClean="0">
                <a:latin typeface="Times New Roman Tj" pitchFamily="18" charset="-52"/>
              </a:rPr>
              <a:t>шояд</a:t>
            </a:r>
            <a:r>
              <a:rPr lang="ru-RU" sz="2200" dirty="0" smtClean="0">
                <a:latin typeface="Times New Roman Tj" pitchFamily="18" charset="-52"/>
              </a:rPr>
              <a:t>», «</a:t>
            </a:r>
            <a:r>
              <a:rPr lang="ru-RU" sz="2200" dirty="0" err="1" smtClean="0">
                <a:latin typeface="Times New Roman Tj" pitchFamily="18" charset="-52"/>
              </a:rPr>
              <a:t>мумкин</a:t>
            </a:r>
            <a:r>
              <a:rPr lang="ru-RU" sz="2200" dirty="0" smtClean="0">
                <a:latin typeface="Times New Roman Tj" pitchFamily="18" charset="-52"/>
              </a:rPr>
              <a:t>» </a:t>
            </a:r>
            <a:r>
              <a:rPr lang="ru-RU" sz="2200" dirty="0" err="1" smtClean="0">
                <a:latin typeface="Times New Roman Tj" pitchFamily="18" charset="-52"/>
              </a:rPr>
              <a:t>буда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истифодаи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якбораи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бањодињии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мусбат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манфї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назар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мерасад</a:t>
            </a:r>
            <a:r>
              <a:rPr lang="ru-RU" sz="2200" dirty="0" smtClean="0">
                <a:latin typeface="Times New Roman Tj" pitchFamily="18" charset="-52"/>
              </a:rPr>
              <a:t>. Дар бисёр </a:t>
            </a:r>
            <a:r>
              <a:rPr lang="ru-RU" sz="2200" dirty="0" err="1" smtClean="0">
                <a:latin typeface="Times New Roman Tj" pitchFamily="18" charset="-52"/>
              </a:rPr>
              <a:t>њолат</a:t>
            </a:r>
            <a:r>
              <a:rPr lang="ru-RU" sz="2200" dirty="0" smtClean="0">
                <a:latin typeface="Times New Roman Tj" pitchFamily="18" charset="-52"/>
              </a:rPr>
              <a:t> одам ба депрессия </a:t>
            </a:r>
            <a:r>
              <a:rPr lang="ru-RU" sz="2200" dirty="0" err="1" smtClean="0">
                <a:latin typeface="Times New Roman Tj" pitchFamily="18" charset="-52"/>
              </a:rPr>
              <a:t>гирифтор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r>
              <a:rPr lang="ru-RU" sz="2200" dirty="0" err="1" smtClean="0">
                <a:latin typeface="Times New Roman Tj" pitchFamily="18" charset="-52"/>
              </a:rPr>
              <a:t>Хусусиятњои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рафтор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њолати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пўшида</a:t>
            </a:r>
            <a:r>
              <a:rPr lang="ru-RU" sz="2200" dirty="0" smtClean="0">
                <a:latin typeface="Times New Roman Tj" pitchFamily="18" charset="-52"/>
              </a:rPr>
              <a:t> (</a:t>
            </a:r>
            <a:r>
              <a:rPr lang="ru-RU" sz="2200" dirty="0" err="1" smtClean="0">
                <a:latin typeface="Times New Roman Tj" pitchFamily="18" charset="-52"/>
              </a:rPr>
              <a:t>рўйи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гузоштани</a:t>
            </a:r>
            <a:r>
              <a:rPr lang="ru-RU" sz="2200" dirty="0" smtClean="0">
                <a:latin typeface="Times New Roman Tj" pitchFamily="18" charset="-52"/>
              </a:rPr>
              <a:t> даст </a:t>
            </a:r>
            <a:r>
              <a:rPr lang="ru-RU" sz="2200" dirty="0" err="1" smtClean="0">
                <a:latin typeface="Times New Roman Tj" pitchFamily="18" charset="-52"/>
              </a:rPr>
              <a:t>ва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пойњо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љафс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дастон</a:t>
            </a:r>
            <a:r>
              <a:rPr lang="ru-RU" sz="2200" dirty="0" smtClean="0">
                <a:latin typeface="Times New Roman Tj" pitchFamily="18" charset="-52"/>
              </a:rPr>
              <a:t> ба бадан) </a:t>
            </a:r>
            <a:r>
              <a:rPr lang="ru-RU" sz="2200" dirty="0" err="1" smtClean="0">
                <a:latin typeface="Times New Roman Tj" pitchFamily="18" charset="-52"/>
              </a:rPr>
              <a:t>мебошад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 Tj" pitchFamily="18" charset="-52"/>
              </a:rPr>
              <a:t>Шаклњои</a:t>
            </a:r>
            <a:r>
              <a:rPr lang="ru-RU" sz="3600" b="1" dirty="0" smtClean="0">
                <a:latin typeface="Times New Roman Tj" pitchFamily="18" charset="-52"/>
              </a:rPr>
              <a:t> </a:t>
            </a:r>
            <a:r>
              <a:rPr lang="ru-RU" sz="3600" b="1" dirty="0" err="1" smtClean="0">
                <a:latin typeface="Times New Roman Tj" pitchFamily="18" charset="-52"/>
              </a:rPr>
              <a:t>мутаасиршавї</a:t>
            </a:r>
            <a:r>
              <a:rPr lang="ru-RU" sz="3600" b="1" dirty="0" smtClean="0">
                <a:latin typeface="Times New Roman Tj" pitchFamily="18" charset="-52"/>
              </a:rPr>
              <a:t> ба стресс: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778504"/>
            <a:ext cx="8640959" cy="453081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Мутобиќшавї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- ин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раванди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динамикие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мебошад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шарофати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мављудоти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зинда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таѓйирёбии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шароит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нигоњ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накарда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њаётии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мустањкамро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барои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зиндагї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ташаккул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ва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давом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додани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насл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амалї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Мањз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њамин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механизми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мутобиќшавї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натиљаи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эволютсияи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дурудароз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коркард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шудааст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, 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имконияти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зинда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монданро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дар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шароити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доимо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ивазшавандаи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муњити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иљтимої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8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Ба стресс то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андозае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мутобиќ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шудан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мумкин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аст</a:t>
            </a:r>
            <a:endParaRPr lang="ru-RU" sz="3600" b="1" dirty="0">
              <a:solidFill>
                <a:srgbClr val="7030A0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53650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Мутобиќшавї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- дар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маънои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васеъ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- ин ба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чизе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одат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мебошад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, аз он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љумла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, ба стресс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бо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роњи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паст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њасосият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ба стрессор.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Мутобиќшавии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психологиро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чун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раванди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бавуљудоии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мутобиќати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оптималии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шахсият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tg-Cyrl-TJ" sz="2700" dirty="0" smtClean="0">
                <a:solidFill>
                  <a:schemeClr val="tx1"/>
                </a:solidFill>
                <a:latin typeface="Times New Roman Tj" pitchFamily="18" charset="-52"/>
              </a:rPr>
              <a:t>б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а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муњити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 Tj" pitchFamily="18" charset="-52"/>
              </a:rPr>
              <a:t>атроф</a:t>
            </a:r>
            <a:r>
              <a:rPr lang="ru-RU" sz="27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tg-Cyrl-TJ" sz="2700" dirty="0" smtClean="0">
                <a:solidFill>
                  <a:schemeClr val="tx1"/>
                </a:solidFill>
                <a:latin typeface="Times New Roman Tj" pitchFamily="18" charset="-52"/>
              </a:rPr>
              <a:t>мебошад.</a:t>
            </a:r>
            <a:endParaRPr lang="ru-RU" sz="27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tg-Cyrl-TJ" sz="2700" dirty="0" smtClean="0">
                <a:solidFill>
                  <a:schemeClr val="tx1"/>
                </a:solidFill>
                <a:latin typeface="Times New Roman Tj" pitchFamily="18" charset="-52"/>
              </a:rPr>
              <a:t>Мутобиќшавї барои ќонеъ гардонидани талаботи актуалї ва татбиќ намудани маќсадњои бо он алоќаманд равона гардида шудааст.</a:t>
            </a:r>
            <a:endParaRPr lang="ru-RU" sz="27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tg-Cyrl-TJ" sz="2700" dirty="0" smtClean="0">
                <a:solidFill>
                  <a:schemeClr val="tx1"/>
                </a:solidFill>
                <a:latin typeface="Times New Roman Tj" pitchFamily="18" charset="-52"/>
              </a:rPr>
              <a:t>Мутобиќшавї ба мутобиќати максималии фаъолияти одам, рафтори ў аз рўйи талаботи атроф, муайян мегардад. </a:t>
            </a:r>
            <a:endParaRPr lang="ru-RU" sz="27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Ба стресс то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андозае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мутобиќ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шудан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мумкин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 Tj" pitchFamily="18" charset="-52"/>
              </a:rPr>
              <a:t>аст</a:t>
            </a:r>
            <a:r>
              <a:rPr lang="ru-RU" sz="3600" b="1" dirty="0" smtClean="0">
                <a:solidFill>
                  <a:srgbClr val="7030A0"/>
                </a:solidFill>
                <a:latin typeface="Times New Roman Tj" pitchFamily="18" charset="-52"/>
              </a:rPr>
              <a:t>:</a:t>
            </a:r>
            <a:endParaRPr lang="ru-RU" sz="3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504056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Изтироб њамчун њисси тањдиди номуайян, эњтиёти номуайян ва нигаронкунандаи тањлукаомез, безобитаи номуайян ва чун механизми нисбатан сахттаъсири стресси психикї маънидод карда мешавад.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v"/>
            </a:pP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Ин њисси тањдид, ки худро чун элементи марказии њаяљон маънидод мекунад, мафњумњои биологиро чун сигнали нокомї ва хатарнокї асоснок менамояд.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Изтироб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мисли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дард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наќши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њифзкунанда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њавасмандкунанда</a:t>
            </a: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 дошта бошад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Дар баробари пайдо шудани изтироб фаъолнокии одам афзуда, характерашро барои роњ надодан ба хатари  эњтимолї  таѓйир медињад.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 Tj" pitchFamily="18" charset="-52"/>
              </a:rPr>
              <a:t>Изтироб</a:t>
            </a:r>
            <a:endParaRPr lang="ru-RU" sz="3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1" y="1196752"/>
            <a:ext cx="8640960" cy="518457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Изтироб метавонад натанњо сабабгори пайдо шудани фаъолнокї гардад, балки метавонад барои изваз намудани стереотипњои  нодурусти  рафтор, мусоидат намояд.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муќоиса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дард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изтироб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-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бонги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хатарест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њоло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тадбиќ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нашудааст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Пешгўии ин вазъият характери эњтимолї дошта, аз хусусиятњои фард вобастагї дорад.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v"/>
            </a:pP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Изтиробе, ки аз рўйи шиддатнокї ва давомёбиаш ба вазъият номувофиќ аст, садди роњи ташаккули рафтори мутобиќшавї мегардад ва ба вайроншавии дарккунї, хотира, фикр, диќќат оварда расонида, рафтори инсонро  бенизом мегардонад.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v"/>
            </a:pP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Изтироб асоси дилхоњ таѓйиротњои рафтор ва њолати  психикї буда, њамчун стресси психикї шинохта мешавад.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 Tj" pitchFamily="18" charset="-52"/>
              </a:rPr>
              <a:t>Изтироб</a:t>
            </a:r>
            <a:endParaRPr lang="ru-RU" sz="3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5" cy="544522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tg-Cyrl-TJ" dirty="0" smtClean="0">
                <a:solidFill>
                  <a:schemeClr val="tx1"/>
                </a:solidFill>
                <a:latin typeface="Times New Roman Tj" pitchFamily="18" charset="-52"/>
              </a:rPr>
              <a:t>1. Эњсоси шиддатнокии дохилї - тобиши бараълои тањдидро надошта, танњо чун сигнали наздикшавии дискомфорти маънавї хизмат мекунад;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2.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Аксуламали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гиперестезикї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изтироб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меафзояд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омилњои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безарари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пештара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худ ранги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манфї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мегирад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асабонї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меафзояд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3. Худи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изтироб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њамчун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элементи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марказї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рўйи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њисси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тањдиди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номуайян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зуњур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меёбад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хусусияти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хоси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он ин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муайян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карда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натавонистани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характери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тањдид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пешгўї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карда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натавонистани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ваќти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амал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омадани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он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мебошад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(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коркарди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мантиќан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нодурусти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иттилоот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нокифоягии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далелњо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хулосаи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нодуруст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бароварда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мешавад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);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4.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Тарс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изтироби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мушаххас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ягон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объекти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мебошад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Њарчанд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объектњо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сабабгори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набошанд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инсон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тасаввурот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пайдо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изтиробро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бартараф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5.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Эњсоси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ногузир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будани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офати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омадаистода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шиддатёбии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изтироби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парешонњолї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субъектро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ноилољ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будани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пешгирї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воќеаи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омадаистода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6.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Барангезиши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изтироби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вањмангез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бенизомї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ављи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баландаш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мерасад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имконияти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маќсаднок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байн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меравад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g-Cyrl-TJ" sz="2700" dirty="0" smtClean="0">
                <a:latin typeface="Times New Roman Tj" pitchFamily="18" charset="-52"/>
              </a:rPr>
              <a:t/>
            </a:r>
            <a:br>
              <a:rPr lang="tg-Cyrl-TJ" sz="2700" dirty="0" smtClean="0">
                <a:latin typeface="Times New Roman Tj" pitchFamily="18" charset="-52"/>
              </a:rPr>
            </a:br>
            <a:r>
              <a:rPr lang="tg-Cyrl-TJ" sz="2700" dirty="0" smtClean="0">
                <a:latin typeface="Times New Roman Tj" pitchFamily="18" charset="-52"/>
              </a:rPr>
              <a:t/>
            </a:r>
            <a:br>
              <a:rPr lang="tg-Cyrl-TJ" sz="2700" dirty="0" smtClean="0">
                <a:latin typeface="Times New Roman Tj" pitchFamily="18" charset="-52"/>
              </a:rPr>
            </a:br>
            <a:r>
              <a:rPr lang="tg-Cyrl-TJ" sz="2200" dirty="0" smtClean="0">
                <a:latin typeface="Times New Roman Tj" pitchFamily="18" charset="-52"/>
              </a:rPr>
              <a:t>Олими рус Ф.Б. Березин силсилаи изтиробњоро муайян кардааст, ки онњо элементи махсуси равандњои мутобиќшавии психикиро ифода мекунанд: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611982" y="549275"/>
            <a:ext cx="8208962" cy="1079500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Century Schoolbook" pitchFamily="18" charset="0"/>
              </a:rPr>
              <a:t>Методхои</a:t>
            </a:r>
            <a:r>
              <a:rPr lang="ru-RU" sz="3600" b="1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Century Schoolbook" pitchFamily="18" charset="0"/>
              </a:rPr>
              <a:t>муътадилсозии</a:t>
            </a:r>
            <a:r>
              <a:rPr lang="ru-RU" sz="3600" b="1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Century Schoolbook" pitchFamily="18" charset="0"/>
              </a:rPr>
              <a:t>стрес</a:t>
            </a:r>
            <a:endParaRPr lang="ru-RU" sz="36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79388" y="2349500"/>
            <a:ext cx="2089150" cy="914400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</a:rPr>
              <a:t>Психологй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2323018" y="2349500"/>
            <a:ext cx="2232025" cy="914400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0070C0"/>
                </a:solidFill>
                <a:latin typeface="Arial" charset="0"/>
              </a:rPr>
              <a:t>Чисмонй</a:t>
            </a:r>
            <a:endParaRPr lang="ru-RU" sz="2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4787900" y="2349500"/>
            <a:ext cx="2089150" cy="914400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00B050"/>
                </a:solidFill>
              </a:rPr>
              <a:t>Физиологй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6984206" y="2349500"/>
            <a:ext cx="1944688" cy="914400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/>
              <a:t>Биохимикй</a:t>
            </a:r>
            <a:endParaRPr lang="ru-RU" sz="2000" b="1" dirty="0"/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395288" y="3573463"/>
            <a:ext cx="1706562" cy="2138362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Аутотренинг;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Медитация;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Терапияи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err="1" smtClean="0">
                <a:solidFill>
                  <a:srgbClr val="FF0000"/>
                </a:solidFill>
              </a:rPr>
              <a:t>ратсионалй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2700338" y="3573463"/>
            <a:ext cx="1706562" cy="2138362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Массаж;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Машкхои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2000" b="1" dirty="0" err="1" smtClean="0">
                <a:solidFill>
                  <a:srgbClr val="0070C0"/>
                </a:solidFill>
              </a:rPr>
              <a:t>чисмонй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5003800" y="3573463"/>
            <a:ext cx="1706563" cy="2138362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00B050"/>
                </a:solidFill>
              </a:rPr>
              <a:t>Хаммом</a:t>
            </a:r>
            <a:r>
              <a:rPr lang="ru-RU" sz="2000" b="1" dirty="0" smtClean="0">
                <a:solidFill>
                  <a:srgbClr val="00B050"/>
                </a:solidFill>
              </a:rPr>
              <a:t>;</a:t>
            </a:r>
            <a:endParaRPr lang="ru-RU" sz="2000" b="1" dirty="0">
              <a:solidFill>
                <a:srgbClr val="00B050"/>
              </a:solidFill>
            </a:endParaRPr>
          </a:p>
          <a:p>
            <a:pPr algn="ctr"/>
            <a:r>
              <a:rPr lang="ru-RU" sz="2000" b="1" dirty="0" err="1" smtClean="0">
                <a:solidFill>
                  <a:srgbClr val="00B050"/>
                </a:solidFill>
              </a:rPr>
              <a:t>Обутобдихй</a:t>
            </a:r>
            <a:r>
              <a:rPr lang="ru-RU" sz="2000" b="1" dirty="0" smtClean="0">
                <a:solidFill>
                  <a:srgbClr val="00B050"/>
                </a:solidFill>
              </a:rPr>
              <a:t>;</a:t>
            </a:r>
            <a:endParaRPr lang="ru-RU" sz="2000" b="1" dirty="0">
              <a:solidFill>
                <a:srgbClr val="00B05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Оббозй</a:t>
            </a:r>
            <a:endParaRPr lang="ru-RU" sz="2000" b="1" dirty="0">
              <a:solidFill>
                <a:srgbClr val="00B050"/>
              </a:solidFill>
            </a:endParaRPr>
          </a:p>
          <a:p>
            <a:pPr algn="ctr"/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6877050" y="3573463"/>
            <a:ext cx="2087563" cy="2138362"/>
          </a:xfrm>
          <a:prstGeom prst="rect">
            <a:avLst/>
          </a:prstGeom>
          <a:solidFill>
            <a:srgbClr val="CD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/>
              <a:t>Фармакотерапия;</a:t>
            </a:r>
          </a:p>
          <a:p>
            <a:pPr algn="ctr"/>
            <a:r>
              <a:rPr lang="ru-RU" sz="2000" b="1" dirty="0" err="1" smtClean="0"/>
              <a:t>Алкогол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pPr algn="ctr"/>
            <a:r>
              <a:rPr lang="ru-RU" sz="2000" b="1" dirty="0"/>
              <a:t>Фитотерапия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 flipH="1">
            <a:off x="1258888" y="1628775"/>
            <a:ext cx="34575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 flipH="1">
            <a:off x="3492500" y="1628775"/>
            <a:ext cx="11509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1" name="Line 16"/>
          <p:cNvSpPr>
            <a:spLocks noChangeShapeType="1"/>
          </p:cNvSpPr>
          <p:nvPr/>
        </p:nvSpPr>
        <p:spPr bwMode="auto">
          <a:xfrm>
            <a:off x="4643438" y="1628775"/>
            <a:ext cx="9366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2" name="Line 17"/>
          <p:cNvSpPr>
            <a:spLocks noChangeShapeType="1"/>
          </p:cNvSpPr>
          <p:nvPr/>
        </p:nvSpPr>
        <p:spPr bwMode="auto">
          <a:xfrm>
            <a:off x="4643438" y="1628775"/>
            <a:ext cx="331311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3" name="Line 18"/>
          <p:cNvSpPr>
            <a:spLocks noChangeShapeType="1"/>
          </p:cNvSpPr>
          <p:nvPr/>
        </p:nvSpPr>
        <p:spPr bwMode="auto">
          <a:xfrm>
            <a:off x="1258888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4" name="Line 19"/>
          <p:cNvSpPr>
            <a:spLocks noChangeShapeType="1"/>
          </p:cNvSpPr>
          <p:nvPr/>
        </p:nvSpPr>
        <p:spPr bwMode="auto">
          <a:xfrm>
            <a:off x="3492500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>
            <a:off x="5867400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>
            <a:off x="7956550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33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7" cy="47525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Сресс</a:t>
            </a:r>
            <a:r>
              <a:rPr lang="ru-RU" dirty="0" smtClean="0">
                <a:latin typeface="Times New Roman Tj" pitchFamily="18" charset="-52"/>
              </a:rPr>
              <a:t> яке </a:t>
            </a:r>
            <a:r>
              <a:rPr lang="ru-RU" dirty="0">
                <a:latin typeface="Times New Roman Tj" pitchFamily="18" charset="-52"/>
              </a:rPr>
              <a:t>аз </a:t>
            </a:r>
            <a:r>
              <a:rPr lang="ru-RU" dirty="0" err="1" smtClean="0">
                <a:latin typeface="Times New Roman Tj" pitchFamily="18" charset="-52"/>
              </a:rPr>
              <a:t>намудњои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пањнгардидатарини</a:t>
            </a:r>
            <a:r>
              <a:rPr lang="ru-RU" dirty="0" smtClean="0">
                <a:latin typeface="Times New Roman Tj" pitchFamily="18" charset="-52"/>
              </a:rPr>
              <a:t> аффект </a:t>
            </a:r>
            <a:r>
              <a:rPr lang="ru-RU" dirty="0">
                <a:latin typeface="Times New Roman Tj" pitchFamily="18" charset="-52"/>
              </a:rPr>
              <a:t>дар </a:t>
            </a:r>
            <a:r>
              <a:rPr lang="ru-RU" dirty="0" err="1">
                <a:latin typeface="Times New Roman Tj" pitchFamily="18" charset="-52"/>
              </a:rPr>
              <a:t>замони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муосир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буда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њолати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хеле</a:t>
            </a:r>
            <a:r>
              <a:rPr lang="ru-RU" dirty="0">
                <a:latin typeface="Times New Roman Tj" pitchFamily="18" charset="-52"/>
              </a:rPr>
              <a:t> баланд ва </a:t>
            </a:r>
            <a:r>
              <a:rPr lang="ru-RU" dirty="0" err="1">
                <a:latin typeface="Times New Roman Tj" pitchFamily="18" charset="-52"/>
              </a:rPr>
              <a:t>дарозмуддати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пуршиддати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психологї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системаи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асаб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>
                <a:latin typeface="Times New Roman Tj" pitchFamily="18" charset="-52"/>
              </a:rPr>
              <a:t>њад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зиёд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ќабул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кардани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эњсосот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>
                <a:latin typeface="Times New Roman Tj" pitchFamily="18" charset="-52"/>
              </a:rPr>
              <a:t>ба </a:t>
            </a:r>
            <a:r>
              <a:rPr lang="ru-RU" dirty="0" err="1">
                <a:latin typeface="Times New Roman Tj" pitchFamily="18" charset="-52"/>
              </a:rPr>
              <a:t>амал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меояд</a:t>
            </a:r>
            <a:r>
              <a:rPr lang="ru-RU" dirty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>
                <a:latin typeface="Times New Roman Tj" pitchFamily="18" charset="-52"/>
              </a:rPr>
              <a:t>Срессњо</a:t>
            </a:r>
            <a:r>
              <a:rPr lang="ru-RU" dirty="0">
                <a:latin typeface="Times New Roman Tj" pitchFamily="18" charset="-52"/>
              </a:rPr>
              <a:t>, </a:t>
            </a:r>
            <a:r>
              <a:rPr lang="ru-RU" dirty="0" err="1">
                <a:latin typeface="Times New Roman Tj" pitchFamily="18" charset="-52"/>
              </a:rPr>
              <a:t>алалхусус</a:t>
            </a:r>
            <a:r>
              <a:rPr lang="ru-RU" dirty="0">
                <a:latin typeface="Times New Roman Tj" pitchFamily="18" charset="-52"/>
              </a:rPr>
              <a:t>, </a:t>
            </a:r>
            <a:r>
              <a:rPr lang="ru-RU" dirty="0" err="1">
                <a:latin typeface="Times New Roman Tj" pitchFamily="18" charset="-52"/>
              </a:rPr>
              <a:t>њангоми</a:t>
            </a:r>
            <a:r>
              <a:rPr lang="ru-RU" dirty="0">
                <a:latin typeface="Times New Roman Tj" pitchFamily="18" charset="-52"/>
              </a:rPr>
              <a:t> зуд-зуд ва </a:t>
            </a:r>
            <a:r>
              <a:rPr lang="ru-RU" dirty="0" err="1">
                <a:latin typeface="Times New Roman Tj" pitchFamily="18" charset="-52"/>
              </a:rPr>
              <a:t>дарозмуддат</a:t>
            </a:r>
            <a:r>
              <a:rPr lang="ru-RU" dirty="0">
                <a:latin typeface="Times New Roman Tj" pitchFamily="18" charset="-52"/>
              </a:rPr>
              <a:t> ба </a:t>
            </a:r>
            <a:r>
              <a:rPr lang="ru-RU" dirty="0" err="1">
                <a:latin typeface="Times New Roman Tj" pitchFamily="18" charset="-52"/>
              </a:rPr>
              <a:t>вуљуд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омадан</a:t>
            </a:r>
            <a:r>
              <a:rPr lang="ru-RU" dirty="0">
                <a:latin typeface="Times New Roman Tj" pitchFamily="18" charset="-52"/>
              </a:rPr>
              <a:t>,  на </a:t>
            </a:r>
            <a:r>
              <a:rPr lang="ru-RU" dirty="0" err="1">
                <a:latin typeface="Times New Roman Tj" pitchFamily="18" charset="-52"/>
              </a:rPr>
              <a:t>танњо</a:t>
            </a:r>
            <a:r>
              <a:rPr lang="ru-RU" dirty="0">
                <a:latin typeface="Times New Roman Tj" pitchFamily="18" charset="-52"/>
              </a:rPr>
              <a:t> ба </a:t>
            </a:r>
            <a:r>
              <a:rPr lang="ru-RU" dirty="0" err="1">
                <a:latin typeface="Times New Roman Tj" pitchFamily="18" charset="-52"/>
              </a:rPr>
              <a:t>њолати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психологї</a:t>
            </a:r>
            <a:r>
              <a:rPr lang="ru-RU" dirty="0">
                <a:latin typeface="Times New Roman Tj" pitchFamily="18" charset="-52"/>
              </a:rPr>
              <a:t>, балки ба </a:t>
            </a:r>
            <a:r>
              <a:rPr lang="ru-RU" dirty="0" err="1">
                <a:latin typeface="Times New Roman Tj" pitchFamily="18" charset="-52"/>
              </a:rPr>
              <a:t>њолати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љисмонї</a:t>
            </a:r>
            <a:r>
              <a:rPr lang="ru-RU" dirty="0">
                <a:latin typeface="Times New Roman Tj" pitchFamily="18" charset="-52"/>
              </a:rPr>
              <a:t> низ </a:t>
            </a:r>
            <a:r>
              <a:rPr lang="ru-RU" dirty="0" err="1">
                <a:latin typeface="Times New Roman Tj" pitchFamily="18" charset="-52"/>
              </a:rPr>
              <a:t>таъсири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манфї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мерасонад</a:t>
            </a:r>
            <a:r>
              <a:rPr lang="ru-RU" dirty="0">
                <a:latin typeface="Times New Roman Tj" pitchFamily="18" charset="-52"/>
              </a:rPr>
              <a:t>.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Сресс</a:t>
            </a:r>
            <a:r>
              <a:rPr lang="ru-RU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«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омили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хатарноки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»-и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пайдо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шудан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ё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шиддат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ёфтани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чунин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беморињо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, ба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мисли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беморињои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рагу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ќалб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беморињои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рўдаву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меъда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 Tj" pitchFamily="18" charset="-52"/>
              </a:rPr>
              <a:t>мебошад</a:t>
            </a:r>
            <a:r>
              <a:rPr lang="ru-RU" dirty="0">
                <a:solidFill>
                  <a:srgbClr val="FF0000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>
                <a:latin typeface="Times New Roman Tj" pitchFamily="18" charset="-52"/>
              </a:rPr>
              <a:t>Аз </a:t>
            </a:r>
            <a:r>
              <a:rPr lang="ru-RU" dirty="0" err="1">
                <a:latin typeface="Times New Roman Tj" pitchFamily="18" charset="-52"/>
              </a:rPr>
              <a:t>рўйи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маълумотњои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илмї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таъсири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манфии</a:t>
            </a:r>
            <a:r>
              <a:rPr lang="ru-RU" dirty="0">
                <a:latin typeface="Times New Roman Tj" pitchFamily="18" charset="-52"/>
              </a:rPr>
              <a:t> стресс дар </a:t>
            </a:r>
            <a:r>
              <a:rPr lang="ru-RU" dirty="0" err="1">
                <a:latin typeface="Times New Roman Tj" pitchFamily="18" charset="-52"/>
              </a:rPr>
              <a:t>замони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муосир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ќисми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зиёди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одамонро</a:t>
            </a:r>
            <a:r>
              <a:rPr lang="ru-RU" dirty="0">
                <a:latin typeface="Times New Roman Tj" pitchFamily="18" charset="-52"/>
              </a:rPr>
              <a:t> аз </a:t>
            </a:r>
            <a:r>
              <a:rPr lang="ru-RU" dirty="0" err="1">
                <a:latin typeface="Times New Roman Tj" pitchFamily="18" charset="-52"/>
              </a:rPr>
              <a:t>њаёт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мањрум</a:t>
            </a:r>
            <a:r>
              <a:rPr lang="ru-RU" dirty="0">
                <a:latin typeface="Times New Roman Tj" pitchFamily="18" charset="-52"/>
              </a:rPr>
              <a:t> </a:t>
            </a:r>
            <a:r>
              <a:rPr lang="ru-RU" dirty="0" err="1">
                <a:latin typeface="Times New Roman Tj" pitchFamily="18" charset="-52"/>
              </a:rPr>
              <a:t>месозад</a:t>
            </a:r>
            <a:r>
              <a:rPr lang="ru-RU" dirty="0">
                <a:latin typeface="Times New Roman Tj" pitchFamily="18" charset="-52"/>
              </a:rPr>
              <a:t>. </a:t>
            </a:r>
          </a:p>
          <a:p>
            <a:pPr algn="just"/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 Tj" pitchFamily="18" charset="-52"/>
              </a:rPr>
              <a:t>Стресс дар раванди идоракунї</a:t>
            </a:r>
            <a:endParaRPr lang="ru-RU" sz="36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0627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964488" cy="616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620688"/>
            <a:ext cx="871296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354104"/>
            <a:ext cx="82809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err="1" smtClean="0">
                <a:latin typeface="Times New Roman Tj" pitchFamily="18" charset="-52"/>
              </a:rPr>
              <a:t>Ташаккур</a:t>
            </a:r>
            <a:r>
              <a:rPr lang="ru-RU" sz="6000" b="1" dirty="0" smtClean="0">
                <a:latin typeface="Times New Roman Tj" pitchFamily="18" charset="-52"/>
              </a:rPr>
              <a:t> </a:t>
            </a:r>
          </a:p>
          <a:p>
            <a:pPr algn="ctr"/>
            <a:r>
              <a:rPr lang="ru-RU" sz="6000" b="1" dirty="0" smtClean="0">
                <a:latin typeface="Times New Roman Tj" pitchFamily="18" charset="-52"/>
              </a:rPr>
              <a:t>ба </a:t>
            </a:r>
            <a:r>
              <a:rPr lang="ru-RU" sz="6000" b="1" dirty="0" err="1" smtClean="0">
                <a:latin typeface="Times New Roman Tj" pitchFamily="18" charset="-52"/>
              </a:rPr>
              <a:t>диќќататон</a:t>
            </a:r>
            <a:r>
              <a:rPr lang="ru-RU" sz="6000" b="1" dirty="0" smtClean="0">
                <a:latin typeface="Times New Roman Tj" pitchFamily="18" charset="-52"/>
              </a:rPr>
              <a:t>!</a:t>
            </a:r>
            <a:endParaRPr lang="ru-RU" sz="60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4713387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тавсифи</a:t>
            </a:r>
            <a:r>
              <a:rPr lang="ru-RU" dirty="0" smtClean="0">
                <a:latin typeface="Times New Roman Tj" pitchFamily="18" charset="-52"/>
              </a:rPr>
              <a:t> стресс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мафњумњои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монанд</a:t>
            </a:r>
            <a:r>
              <a:rPr lang="ru-RU" dirty="0" smtClean="0">
                <a:latin typeface="Times New Roman Tj" pitchFamily="18" charset="-52"/>
              </a:rPr>
              <a:t>- </a:t>
            </a:r>
            <a:r>
              <a:rPr lang="ru-RU" b="1" dirty="0" smtClean="0">
                <a:latin typeface="Times New Roman Tj" pitchFamily="18" charset="-52"/>
              </a:rPr>
              <a:t>стресс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дистресс</a:t>
            </a:r>
            <a:r>
              <a:rPr lang="ru-RU" dirty="0" err="1" smtClean="0">
                <a:latin typeface="Times New Roman Tj" pitchFamily="18" charset="-52"/>
              </a:rPr>
              <a:t>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менамоянд</a:t>
            </a:r>
            <a:r>
              <a:rPr lang="ru-RU" dirty="0" smtClean="0">
                <a:latin typeface="Times New Roman Tj" pitchFamily="18" charset="-52"/>
              </a:rPr>
              <a:t>. Вале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синоним </a:t>
            </a:r>
            <a:r>
              <a:rPr lang="ru-RU" dirty="0" err="1" smtClean="0">
                <a:latin typeface="Times New Roman Tj" pitchFamily="18" charset="-52"/>
              </a:rPr>
              <a:t>нестанд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Дар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забони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англисї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стресс - ин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фишороварї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фишор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шиддат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вале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дистресс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-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ѓам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бадбахтї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бењолї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муњтољї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 Tj" pitchFamily="18" charset="-52"/>
              </a:rPr>
              <a:t>аст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Њодиса</a:t>
            </a:r>
            <a:r>
              <a:rPr lang="ru-RU" dirty="0" smtClean="0">
                <a:latin typeface="Times New Roman Tj" pitchFamily="18" charset="-52"/>
              </a:rPr>
              <a:t>, факт ё </a:t>
            </a:r>
            <a:r>
              <a:rPr lang="ru-RU" dirty="0" err="1" smtClean="0">
                <a:latin typeface="Times New Roman Tj" pitchFamily="18" charset="-52"/>
              </a:rPr>
              <a:t>маълумоте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стрессро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меорад</a:t>
            </a:r>
            <a:r>
              <a:rPr lang="ru-RU" dirty="0" smtClean="0">
                <a:latin typeface="Times New Roman Tj" pitchFamily="18" charset="-52"/>
              </a:rPr>
              <a:t>, стрессор </a:t>
            </a:r>
            <a:r>
              <a:rPr lang="ru-RU" dirty="0" err="1" smtClean="0">
                <a:latin typeface="Times New Roman Tj" pitchFamily="18" charset="-52"/>
              </a:rPr>
              <a:t>номида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Њамзамон</a:t>
            </a:r>
            <a:r>
              <a:rPr lang="ru-RU" dirty="0" smtClean="0">
                <a:latin typeface="Times New Roman Tj" pitchFamily="18" charset="-52"/>
              </a:rPr>
              <a:t>,  ин ё он </a:t>
            </a:r>
            <a:r>
              <a:rPr lang="ru-RU" dirty="0" err="1" smtClean="0">
                <a:latin typeface="Times New Roman Tj" pitchFamily="18" charset="-52"/>
              </a:rPr>
              <a:t>њолат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сабабгори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омадани</a:t>
            </a:r>
            <a:r>
              <a:rPr lang="ru-RU" dirty="0" smtClean="0">
                <a:latin typeface="Times New Roman Tj" pitchFamily="18" charset="-52"/>
              </a:rPr>
              <a:t> стресс </a:t>
            </a:r>
            <a:r>
              <a:rPr lang="ru-RU" dirty="0" err="1" smtClean="0">
                <a:latin typeface="Times New Roman Tj" pitchFamily="18" charset="-52"/>
              </a:rPr>
              <a:t>шуда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ё не на </a:t>
            </a:r>
            <a:r>
              <a:rPr lang="ru-RU" dirty="0" err="1" smtClean="0">
                <a:latin typeface="Times New Roman Tj" pitchFamily="18" charset="-52"/>
              </a:rPr>
              <a:t>танњо</a:t>
            </a:r>
            <a:r>
              <a:rPr lang="ru-RU" dirty="0" smtClean="0">
                <a:latin typeface="Times New Roman Tj" pitchFamily="18" charset="-52"/>
              </a:rPr>
              <a:t> аз худи </a:t>
            </a:r>
            <a:r>
              <a:rPr lang="ru-RU" dirty="0" err="1" smtClean="0">
                <a:latin typeface="Times New Roman Tj" pitchFamily="18" charset="-52"/>
              </a:rPr>
              <a:t>њодиса</a:t>
            </a:r>
            <a:r>
              <a:rPr lang="ru-RU" dirty="0" smtClean="0">
                <a:latin typeface="Times New Roman Tj" pitchFamily="18" charset="-52"/>
              </a:rPr>
              <a:t>, балки аз худи </a:t>
            </a:r>
            <a:r>
              <a:rPr lang="ru-RU" dirty="0" err="1" smtClean="0">
                <a:latin typeface="Times New Roman Tj" pitchFamily="18" charset="-52"/>
              </a:rPr>
              <a:t>шахс</a:t>
            </a:r>
            <a:r>
              <a:rPr lang="ru-RU" dirty="0" smtClean="0">
                <a:latin typeface="Times New Roman Tj" pitchFamily="18" charset="-52"/>
              </a:rPr>
              <a:t>, аз </a:t>
            </a:r>
            <a:r>
              <a:rPr lang="ru-RU" dirty="0" err="1" smtClean="0">
                <a:latin typeface="Times New Roman Tj" pitchFamily="18" charset="-52"/>
              </a:rPr>
              <a:t>таљрибаи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ў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интизорї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боварї</a:t>
            </a:r>
            <a:r>
              <a:rPr lang="ru-RU" dirty="0" smtClean="0">
                <a:latin typeface="Times New Roman Tj" pitchFamily="18" charset="-52"/>
              </a:rPr>
              <a:t> ба худ </a:t>
            </a:r>
            <a:r>
              <a:rPr lang="ru-RU" dirty="0" err="1" smtClean="0">
                <a:latin typeface="Times New Roman Tj" pitchFamily="18" charset="-52"/>
              </a:rPr>
              <a:t>доштан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аст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Стресс дар </a:t>
            </a:r>
            <a:r>
              <a:rPr lang="ru-RU" b="1" dirty="0" err="1" smtClean="0">
                <a:latin typeface="Times New Roman Tj" pitchFamily="18" charset="-52"/>
              </a:rPr>
              <a:t>раванди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идоракунї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7" cy="45693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Новобаста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характераш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стресс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организм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кирдори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шахс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Аз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лињоз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људо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Стресси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физиологї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-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пайдошавии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дигаргунињои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физиологї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зери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стрессорњо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тавсиф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Стресси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</a:p>
          <a:p>
            <a:pPr marL="273050" indent="87313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ахборї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–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вазъияти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сарбории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баланди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ахборї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</a:p>
          <a:p>
            <a:pPr marL="273050" indent="87313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эмотсионалї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–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вазъияти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тањдидкунанда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хатар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озурдагї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ѓайрањо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пайдо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273050" indent="87313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хроникї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(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давомнок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);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273050" indent="87313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стресси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кўтоњмуддат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њолатест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натиља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мувозинати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одам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зиддияту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низоъ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наздик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ё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роњбар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)  </a:t>
            </a:r>
          </a:p>
          <a:p>
            <a:pPr algn="just">
              <a:buFontTx/>
              <a:buChar char="-"/>
            </a:pP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Намудҳои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стресс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ва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оқибатҳои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он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60851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g-Cyrl-TJ" sz="3100" dirty="0" smtClean="0">
                <a:solidFill>
                  <a:schemeClr val="tx1"/>
                </a:solidFill>
                <a:latin typeface="Times New Roman Tj" pitchFamily="18" charset="-52"/>
              </a:rPr>
              <a:t>Пиршавї натиљаи њамаи  стрессњоест, ки организм дар тўли зиндагї ба онњо дучор шудааст. </a:t>
            </a:r>
            <a:endParaRPr lang="ru-RU" sz="31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tg-Cyrl-TJ" sz="3100" dirty="0" smtClean="0">
                <a:solidFill>
                  <a:schemeClr val="tx1"/>
                </a:solidFill>
                <a:latin typeface="Times New Roman Tj" pitchFamily="18" charset="-52"/>
              </a:rPr>
              <a:t>Вай ба «зинаи лоѓаршавї»-и синдроми умумии мутобиќшавї, ки дар баъзе њолатњо тафсири пиршавии муќаррариро  ифода менамояд, мувофиќ аст. </a:t>
            </a:r>
            <a:endParaRPr lang="ru-RU" sz="31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tg-Cyrl-TJ" sz="3100" dirty="0" smtClean="0">
                <a:solidFill>
                  <a:schemeClr val="tx1"/>
                </a:solidFill>
                <a:latin typeface="Times New Roman Tj" pitchFamily="18" charset="-52"/>
              </a:rPr>
              <a:t>Дилхоњ стресс, алалхусус, бе кўшиши зарури баамаломада пас аз худ таѓйиротњои бебозгашти кимиёвиро боќи мегузорад; љамъшавии онњо бо нишонањои пиршавї дар бофтањо  асоснок карда мешавад.</a:t>
            </a:r>
            <a:endParaRPr lang="ru-RU" sz="31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tg-Cyrl-TJ" sz="3100" dirty="0" smtClean="0">
                <a:solidFill>
                  <a:schemeClr val="tx1"/>
                </a:solidFill>
                <a:latin typeface="Times New Roman Tj" pitchFamily="18" charset="-52"/>
              </a:rPr>
              <a:t>Алалхусус,  иллат ёфтани њуљайрањои асаб ва майнаи сар оќибатњои хеле вазнин дорад. </a:t>
            </a:r>
            <a:endParaRPr lang="ru-RU" sz="31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Font typeface="Wingdings" pitchFamily="2" charset="2"/>
              <a:buChar char="Ø"/>
            </a:pPr>
            <a:r>
              <a:rPr lang="tg-Cyrl-TJ" sz="3100" dirty="0" smtClean="0">
                <a:solidFill>
                  <a:schemeClr val="tx1"/>
                </a:solidFill>
                <a:latin typeface="Times New Roman Tj" pitchFamily="18" charset="-52"/>
              </a:rPr>
              <a:t>Вале фаъолияти пурсамар, чї гунае ки набошад, оќибатњои нисбатан ками пиршавї дорад. </a:t>
            </a:r>
            <a:endParaRPr lang="ru-RU" sz="31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Tj" pitchFamily="18" charset="-52"/>
              </a:rPr>
              <a:t>Стресс дар </a:t>
            </a:r>
            <a:r>
              <a:rPr lang="ru-RU" b="1" dirty="0" err="1" smtClean="0">
                <a:latin typeface="Times New Roman Tj" pitchFamily="18" charset="-52"/>
              </a:rPr>
              <a:t>раванди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идоракунї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418464"/>
            <a:ext cx="7408333" cy="4746840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 Tj" pitchFamily="18" charset="-52"/>
              </a:rPr>
              <a:t>Стресс </a:t>
            </a:r>
            <a:r>
              <a:rPr lang="ru-RU" sz="2800" dirty="0" err="1" smtClean="0">
                <a:latin typeface="Times New Roman Tj" pitchFamily="18" charset="-52"/>
              </a:rPr>
              <a:t>њолати</a:t>
            </a:r>
            <a:r>
              <a:rPr lang="ru-RU" sz="2800" dirty="0" smtClean="0">
                <a:latin typeface="Times New Roman Tj" pitchFamily="18" charset="-52"/>
              </a:rPr>
              <a:t> организм </a:t>
            </a:r>
            <a:r>
              <a:rPr lang="ru-RU" sz="2800" dirty="0" err="1" smtClean="0">
                <a:latin typeface="Times New Roman Tj" pitchFamily="18" charset="-52"/>
              </a:rPr>
              <a:t>буда</a:t>
            </a:r>
            <a:r>
              <a:rPr lang="ru-RU" sz="2800" dirty="0" smtClean="0">
                <a:latin typeface="Times New Roman Tj" pitchFamily="18" charset="-52"/>
              </a:rPr>
              <a:t>, ба </a:t>
            </a:r>
            <a:r>
              <a:rPr lang="ru-RU" sz="2800" dirty="0" err="1" smtClean="0">
                <a:latin typeface="Times New Roman Tj" pitchFamily="18" charset="-52"/>
              </a:rPr>
              <a:t>вуљуд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омадани</a:t>
            </a:r>
            <a:r>
              <a:rPr lang="ru-RU" sz="2800" dirty="0" smtClean="0">
                <a:latin typeface="Times New Roman Tj" pitchFamily="18" charset="-52"/>
              </a:rPr>
              <a:t> он </a:t>
            </a:r>
            <a:r>
              <a:rPr lang="ru-RU" sz="2800" dirty="0" err="1" smtClean="0">
                <a:latin typeface="Times New Roman Tj" pitchFamily="18" charset="-52"/>
              </a:rPr>
              <a:t>алоќамандии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байни</a:t>
            </a:r>
            <a:r>
              <a:rPr lang="ru-RU" sz="2800" dirty="0" smtClean="0">
                <a:latin typeface="Times New Roman Tj" pitchFamily="18" charset="-52"/>
              </a:rPr>
              <a:t> организм </a:t>
            </a:r>
            <a:r>
              <a:rPr lang="ru-RU" sz="2800" dirty="0" err="1" smtClean="0">
                <a:latin typeface="Times New Roman Tj" pitchFamily="18" charset="-52"/>
              </a:rPr>
              <a:t>ва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муњитро</a:t>
            </a:r>
            <a:r>
              <a:rPr lang="ru-RU" sz="2800" dirty="0" smtClean="0">
                <a:latin typeface="Times New Roman Tj" pitchFamily="18" charset="-52"/>
              </a:rPr>
              <a:t> дар </a:t>
            </a:r>
            <a:r>
              <a:rPr lang="ru-RU" sz="2800" dirty="0" err="1" smtClean="0">
                <a:latin typeface="Times New Roman Tj" pitchFamily="18" charset="-52"/>
              </a:rPr>
              <a:t>назар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дорад</a:t>
            </a:r>
            <a:r>
              <a:rPr lang="ru-RU" sz="2800" dirty="0" smtClean="0">
                <a:latin typeface="Times New Roman Tj" pitchFamily="18" charset="-52"/>
              </a:rPr>
              <a:t>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 Tj" pitchFamily="18" charset="-52"/>
              </a:rPr>
              <a:t>Стресс - </a:t>
            </a:r>
            <a:r>
              <a:rPr lang="ru-RU" sz="2800" dirty="0" err="1" smtClean="0">
                <a:latin typeface="Times New Roman Tj" pitchFamily="18" charset="-52"/>
              </a:rPr>
              <a:t>назар</a:t>
            </a:r>
            <a:r>
              <a:rPr lang="ru-RU" sz="2800" dirty="0" smtClean="0">
                <a:latin typeface="Times New Roman Tj" pitchFamily="18" charset="-52"/>
              </a:rPr>
              <a:t> ба  </a:t>
            </a:r>
            <a:r>
              <a:rPr lang="ru-RU" sz="2800" dirty="0" err="1" smtClean="0">
                <a:latin typeface="Times New Roman Tj" pitchFamily="18" charset="-52"/>
              </a:rPr>
              <a:t>њолати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муќаррарии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маромнокї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њолати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нисбатан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пуршиддат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мебошад</a:t>
            </a:r>
            <a:r>
              <a:rPr lang="ru-RU" sz="2800" dirty="0" smtClean="0">
                <a:latin typeface="Times New Roman Tj" pitchFamily="18" charset="-52"/>
              </a:rPr>
              <a:t>; </a:t>
            </a:r>
            <a:r>
              <a:rPr lang="ru-RU" sz="2800" dirty="0" err="1" smtClean="0">
                <a:latin typeface="Times New Roman Tj" pitchFamily="18" charset="-52"/>
              </a:rPr>
              <a:t>вай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барои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вуљуд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омадани</a:t>
            </a:r>
            <a:r>
              <a:rPr lang="ru-RU" sz="2800" dirty="0" smtClean="0">
                <a:latin typeface="Times New Roman Tj" pitchFamily="18" charset="-52"/>
              </a:rPr>
              <a:t> худ </a:t>
            </a:r>
            <a:r>
              <a:rPr lang="ru-RU" sz="2800" dirty="0" err="1" smtClean="0">
                <a:latin typeface="Times New Roman Tj" pitchFamily="18" charset="-52"/>
              </a:rPr>
              <a:t>идроки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тањдидро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талаб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мекунад</a:t>
            </a:r>
            <a:r>
              <a:rPr lang="ru-RU" sz="2800" dirty="0" smtClean="0">
                <a:latin typeface="Times New Roman Tj" pitchFamily="18" charset="-52"/>
              </a:rPr>
              <a:t>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 Tj" pitchFamily="18" charset="-52"/>
              </a:rPr>
              <a:t>Стресс дар </a:t>
            </a:r>
            <a:r>
              <a:rPr lang="ru-RU" sz="2800" dirty="0" err="1" smtClean="0">
                <a:latin typeface="Times New Roman Tj" pitchFamily="18" charset="-52"/>
              </a:rPr>
              <a:t>љое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буда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метавонад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ки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аксуламали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муътадили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мутобиќат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дар</a:t>
            </a:r>
            <a:r>
              <a:rPr lang="ru-RU" sz="2800" dirty="0" smtClean="0">
                <a:latin typeface="Times New Roman Tj" pitchFamily="18" charset="-52"/>
              </a:rPr>
              <a:t> он </a:t>
            </a:r>
            <a:r>
              <a:rPr lang="ru-RU" sz="2800" dirty="0" err="1" smtClean="0">
                <a:latin typeface="Times New Roman Tj" pitchFamily="18" charset="-52"/>
              </a:rPr>
              <a:t>љо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нокифоя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аст</a:t>
            </a:r>
            <a:r>
              <a:rPr lang="ru-RU" sz="2800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 Tj" pitchFamily="18" charset="-52"/>
              </a:rPr>
              <a:t/>
            </a:r>
            <a:br>
              <a:rPr lang="ru-RU" sz="4000" b="1" dirty="0" smtClean="0">
                <a:latin typeface="Times New Roman Tj" pitchFamily="18" charset="-52"/>
              </a:rPr>
            </a:br>
            <a:r>
              <a:rPr lang="ru-RU" sz="4000" b="1" dirty="0" err="1" smtClean="0">
                <a:latin typeface="Times New Roman Tj" pitchFamily="18" charset="-52"/>
              </a:rPr>
              <a:t>Нишонањои</a:t>
            </a:r>
            <a:r>
              <a:rPr lang="ru-RU" sz="4000" b="1" dirty="0" smtClean="0">
                <a:latin typeface="Times New Roman Tj" pitchFamily="18" charset="-52"/>
              </a:rPr>
              <a:t> </a:t>
            </a:r>
            <a:r>
              <a:rPr lang="ru-RU" sz="4000" b="1" dirty="0" err="1" smtClean="0">
                <a:latin typeface="Times New Roman Tj" pitchFamily="18" charset="-52"/>
              </a:rPr>
              <a:t>асосии</a:t>
            </a:r>
            <a:r>
              <a:rPr lang="ru-RU" sz="4000" b="1" dirty="0" smtClean="0">
                <a:latin typeface="Times New Roman Tj" pitchFamily="18" charset="-52"/>
              </a:rPr>
              <a:t> </a:t>
            </a:r>
            <a:r>
              <a:rPr lang="ru-RU" sz="4000" b="1" dirty="0" err="1" smtClean="0">
                <a:latin typeface="Times New Roman Tj" pitchFamily="18" charset="-52"/>
              </a:rPr>
              <a:t>стресси</a:t>
            </a:r>
            <a:r>
              <a:rPr lang="ru-RU" sz="4000" b="1" dirty="0" smtClean="0">
                <a:latin typeface="Times New Roman Tj" pitchFamily="18" charset="-52"/>
              </a:rPr>
              <a:t> </a:t>
            </a:r>
            <a:r>
              <a:rPr lang="ru-RU" sz="4000" b="1" dirty="0" err="1" smtClean="0">
                <a:latin typeface="Times New Roman Tj" pitchFamily="18" charset="-52"/>
              </a:rPr>
              <a:t>психикї</a:t>
            </a:r>
            <a:r>
              <a:rPr lang="ru-RU" sz="4000" b="1" dirty="0" smtClean="0">
                <a:latin typeface="Times New Roman Tj" pitchFamily="18" charset="-52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7" cy="4425355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</a:p>
          <a:p>
            <a:pPr lvl="0" algn="just"/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Омили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ташкилотиро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мавќеи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фард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ифода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r>
              <a:rPr lang="ru-RU" sz="26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(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мувофиќат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накардани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ихтисоси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мављуд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набудани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рушд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манфї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бо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њамкорон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ѓайра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);</a:t>
            </a:r>
          </a:p>
          <a:p>
            <a:pPr marL="457200" lvl="0" indent="-45720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2.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Дохилиташкилотї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</a:p>
          <a:p>
            <a:pPr algn="just"/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Омилњои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дохилиташкилотро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меоранд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: </a:t>
            </a:r>
            <a:endParaRPr lang="ru-RU" sz="26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мављуд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набудани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љустуљўи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бардавоми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; 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конкуренсия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бозори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њолати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бўњронии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иќтисодиёти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давлат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минтаќа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мушкилотњои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хонаводагї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lvl="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3. </a:t>
            </a:r>
            <a:r>
              <a:rPr lang="ru-RU" sz="2600" dirty="0" err="1" smtClean="0">
                <a:solidFill>
                  <a:schemeClr val="tx1"/>
                </a:solidFill>
                <a:latin typeface="Times New Roman Tj" pitchFamily="18" charset="-52"/>
              </a:rPr>
              <a:t>Шахсї</a:t>
            </a:r>
            <a:r>
              <a:rPr lang="ru-RU" sz="2600" dirty="0" smtClean="0">
                <a:solidFill>
                  <a:schemeClr val="tx1"/>
                </a:solidFill>
                <a:latin typeface="Times New Roman Tj" pitchFamily="18" charset="-52"/>
              </a:rPr>
              <a:t>: </a:t>
            </a:r>
            <a:endParaRPr lang="ru-RU" sz="26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Омилњои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асосие</a:t>
            </a:r>
            <a:r>
              <a:rPr lang="ru-RU" sz="3200" b="1" dirty="0" smtClean="0">
                <a:latin typeface="Times New Roman Tj" pitchFamily="18" charset="-52"/>
              </a:rPr>
              <a:t>, </a:t>
            </a:r>
            <a:r>
              <a:rPr lang="ru-RU" sz="3200" b="1" dirty="0" err="1" smtClean="0">
                <a:latin typeface="Times New Roman Tj" pitchFamily="18" charset="-52"/>
              </a:rPr>
              <a:t>ки</a:t>
            </a:r>
            <a:r>
              <a:rPr lang="ru-RU" sz="3200" b="1" dirty="0" smtClean="0">
                <a:latin typeface="Times New Roman Tj" pitchFamily="18" charset="-52"/>
              </a:rPr>
              <a:t> ба </a:t>
            </a:r>
            <a:r>
              <a:rPr lang="ru-RU" sz="3200" b="1" dirty="0" err="1" smtClean="0">
                <a:latin typeface="Times New Roman Tj" pitchFamily="18" charset="-52"/>
              </a:rPr>
              <a:t>пайдоиши</a:t>
            </a:r>
            <a:r>
              <a:rPr lang="ru-RU" sz="3200" b="1" dirty="0" smtClean="0">
                <a:latin typeface="Times New Roman Tj" pitchFamily="18" charset="-52"/>
              </a:rPr>
              <a:t> стресс дар </a:t>
            </a:r>
            <a:r>
              <a:rPr lang="ru-RU" sz="3200" b="1" dirty="0" err="1" smtClean="0">
                <a:latin typeface="Times New Roman Tj" pitchFamily="18" charset="-52"/>
              </a:rPr>
              <a:t>ташкилот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таъсир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мерасонад</a:t>
            </a:r>
            <a:r>
              <a:rPr lang="ru-RU" sz="3200" b="1" dirty="0" smtClean="0">
                <a:latin typeface="Times New Roman Tj" pitchFamily="18" charset="-52"/>
              </a:rPr>
              <a:t>:</a:t>
            </a:r>
            <a:endParaRPr lang="ru-RU" sz="3200" dirty="0">
              <a:latin typeface="Times New Roman Tj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712968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2521</Words>
  <Application>Microsoft Office PowerPoint</Application>
  <PresentationFormat>Экран (4:3)</PresentationFormat>
  <Paragraphs>154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Волна</vt:lpstr>
      <vt:lpstr>     Пешгирии стресс  дар раванди идоракунї</vt:lpstr>
      <vt:lpstr>Пешгирии стресс  дар раванди идоракунї</vt:lpstr>
      <vt:lpstr>Стресс дар раванди идоракунї</vt:lpstr>
      <vt:lpstr>Стресс дар раванди идоракунї</vt:lpstr>
      <vt:lpstr>Намудҳои стресс ва оқибатҳои он</vt:lpstr>
      <vt:lpstr>Стресс дар раванди идоракунї</vt:lpstr>
      <vt:lpstr> Нишонањои асосии стресси психикї: </vt:lpstr>
      <vt:lpstr>Омилњои асосие, ки ба пайдоиши стресс дар ташкилот таъсир мерасонад:</vt:lpstr>
      <vt:lpstr>Слайд 9</vt:lpstr>
      <vt:lpstr>Фрустратсия </vt:lpstr>
      <vt:lpstr>Фрустратсия </vt:lpstr>
      <vt:lpstr>Стрессро ба стресси эњсосотї ва иттилоотї људо мекунанд</vt:lpstr>
      <vt:lpstr>Муносибати одамон ба стресс </vt:lpstr>
      <vt:lpstr>Муносибати одамон ба стресс </vt:lpstr>
      <vt:lpstr>Муносибати одамон ба стресс</vt:lpstr>
      <vt:lpstr>Оќибатњои манфии стресс:</vt:lpstr>
      <vt:lpstr>Оќибатњои манфии стресс:</vt:lpstr>
      <vt:lpstr>Слайд 18</vt:lpstr>
      <vt:lpstr>Слайд 19</vt:lpstr>
      <vt:lpstr>Слайд 20</vt:lpstr>
      <vt:lpstr>Слайд 21</vt:lpstr>
      <vt:lpstr>Шаклњои мутаасиршавї ба стресс:</vt:lpstr>
      <vt:lpstr>Шаклњои мутаасиршавї ба стресс:</vt:lpstr>
      <vt:lpstr>Ба стресс то андозае мутобиќ шудан мумкин аст</vt:lpstr>
      <vt:lpstr>Ба стресс то андозае мутобиќ шудан мумкин аст:</vt:lpstr>
      <vt:lpstr>Изтироб</vt:lpstr>
      <vt:lpstr>Изтироб</vt:lpstr>
      <vt:lpstr>  Олими рус Ф.Б. Березин силсилаи изтиробњоро муайян кардааст, ки онњо элементи махсуси равандњои мутобиќшавии психикиро ифода мекунанд:  </vt:lpstr>
      <vt:lpstr>Слайд 29</vt:lpstr>
      <vt:lpstr>Слайд 30</vt:lpstr>
      <vt:lpstr>Слайд 31</vt:lpstr>
      <vt:lpstr>Слайд 32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Стресс  дар раванди идоракунї</dc:title>
  <dc:creator>Admin</dc:creator>
  <cp:lastModifiedBy>PC</cp:lastModifiedBy>
  <cp:revision>62</cp:revision>
  <dcterms:created xsi:type="dcterms:W3CDTF">2017-11-15T06:21:42Z</dcterms:created>
  <dcterms:modified xsi:type="dcterms:W3CDTF">2018-03-13T15:57:19Z</dcterms:modified>
</cp:coreProperties>
</file>