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9768A1-7A09-48E0-9CA0-FB6A935594CF}" type="datetimeFigureOut">
              <a:rPr lang="ru-RU" smtClean="0"/>
              <a:pPr/>
              <a:t>09.08.2018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388367"/>
          </a:xfr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1002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ТАФАККУР </a:t>
            </a:r>
            <a:r>
              <a:rPr lang="ru-RU" cap="small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cap="small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РАВАНДИ ИДОРАКУНЇ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i="1" dirty="0" smtClean="0">
                <a:solidFill>
                  <a:schemeClr val="tx1"/>
                </a:solidFill>
                <a:latin typeface="Times New Roman Tj" pitchFamily="18" charset="-52"/>
              </a:rPr>
              <a:t>Файзализода Љумахон Хол 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Times New Roman Tj" pitchFamily="18" charset="-52"/>
              </a:rPr>
              <a:t>доктори илмњои педагогї, профессор</a:t>
            </a:r>
            <a:endParaRPr lang="ru-RU" sz="2400" i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60851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робита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ягон</a:t>
            </a:r>
            <a:r>
              <a:rPr lang="ru-RU" sz="2400" dirty="0" smtClean="0">
                <a:latin typeface="Times New Roman Tj" pitchFamily="18" charset="-52"/>
              </a:rPr>
              <a:t> проблема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 ва худи проблема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вазъияти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проблемавї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Вазъияти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проблемавї</a:t>
            </a:r>
            <a:r>
              <a:rPr lang="ru-RU" sz="2400" dirty="0" smtClean="0">
                <a:latin typeface="Times New Roman Tj" pitchFamily="18" charset="-52"/>
              </a:rPr>
              <a:t> –</a:t>
            </a:r>
            <a:r>
              <a:rPr lang="ru-RU" sz="2400" dirty="0" err="1" smtClean="0">
                <a:latin typeface="Times New Roman Tj" pitchFamily="18" charset="-52"/>
              </a:rPr>
              <a:t>њолатест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чизи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нофањмо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берун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дониши</a:t>
            </a:r>
            <a:r>
              <a:rPr lang="ru-RU" sz="2400" dirty="0" smtClean="0">
                <a:latin typeface="Times New Roman Tj" pitchFamily="18" charset="-52"/>
              </a:rPr>
              <a:t> худ, </a:t>
            </a:r>
            <a:r>
              <a:rPr lang="ru-RU" sz="2400" dirty="0" err="1" smtClean="0">
                <a:latin typeface="Times New Roman Tj" pitchFamily="18" charset="-52"/>
              </a:rPr>
              <a:t>дучор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вазъият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пайдоиши</a:t>
            </a:r>
            <a:r>
              <a:rPr lang="ru-RU" sz="2400" dirty="0" smtClean="0">
                <a:latin typeface="Times New Roman Tj" pitchFamily="18" charset="-52"/>
              </a:rPr>
              <a:t> сади </a:t>
            </a:r>
            <a:r>
              <a:rPr lang="ru-RU" sz="2400" dirty="0" err="1" smtClean="0">
                <a:latin typeface="Times New Roman Tj" pitchFamily="18" charset="-52"/>
              </a:rPr>
              <a:t>маърифатии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душворињое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бартараф</a:t>
            </a:r>
            <a:r>
              <a:rPr lang="ru-RU" sz="2400" dirty="0" smtClean="0">
                <a:latin typeface="Times New Roman Tj" pitchFamily="18" charset="-52"/>
              </a:rPr>
              <a:t> кардан </a:t>
            </a:r>
            <a:r>
              <a:rPr lang="ru-RU" sz="2400" dirty="0" err="1" smtClean="0">
                <a:latin typeface="Times New Roman Tj" pitchFamily="18" charset="-52"/>
              </a:rPr>
              <a:t>лозим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тавсиф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лањзањои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проблемавї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маќсадњое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маводи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шакл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донишњо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кифоягї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намекунанд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err="1" smtClean="0">
                <a:effectLst/>
                <a:latin typeface="Times New Roman Tj" pitchFamily="18" charset="-52"/>
              </a:rPr>
              <a:t>Тафаккури</a:t>
            </a:r>
            <a:r>
              <a:rPr lang="ru-RU" sz="2700" dirty="0" smtClean="0">
                <a:effectLst/>
                <a:latin typeface="Times New Roman Tj" pitchFamily="18" charset="-52"/>
              </a:rPr>
              <a:t> </a:t>
            </a:r>
            <a:r>
              <a:rPr lang="ru-RU" sz="2700" dirty="0" err="1" smtClean="0">
                <a:effectLst/>
                <a:latin typeface="Times New Roman Tj" pitchFamily="18" charset="-52"/>
              </a:rPr>
              <a:t>проблемавї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4056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err="1" smtClean="0">
                <a:latin typeface="Times New Roman Tj" pitchFamily="18" charset="-52"/>
              </a:rPr>
              <a:t>Механизми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асосии</a:t>
            </a:r>
            <a:r>
              <a:rPr lang="ru-RU" sz="2200" dirty="0" smtClean="0">
                <a:latin typeface="Times New Roman Tj" pitchFamily="18" charset="-52"/>
              </a:rPr>
              <a:t> раванди </a:t>
            </a:r>
            <a:r>
              <a:rPr lang="ru-RU" sz="2200" dirty="0" err="1" smtClean="0">
                <a:latin typeface="Times New Roman Tj" pitchFamily="18" charset="-52"/>
              </a:rPr>
              <a:t>зењнї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тањлил-синтез</a:t>
            </a:r>
            <a:r>
              <a:rPr lang="ru-RU" sz="2200" dirty="0" smtClean="0"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Тањлил</a:t>
            </a:r>
            <a:r>
              <a:rPr lang="ru-RU" sz="2200" dirty="0" smtClean="0">
                <a:latin typeface="Times New Roman Tj" pitchFamily="18" charset="-52"/>
              </a:rPr>
              <a:t> – ин раванди </a:t>
            </a:r>
            <a:r>
              <a:rPr lang="ru-RU" sz="2200" dirty="0" err="1" smtClean="0">
                <a:latin typeface="Times New Roman Tj" pitchFamily="18" charset="-52"/>
              </a:rPr>
              <a:t>фикран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ќисмњои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ташкилкунанда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људо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предмет ё </a:t>
            </a:r>
            <a:r>
              <a:rPr lang="ru-RU" sz="2200" dirty="0" err="1" smtClean="0">
                <a:latin typeface="Times New Roman Tj" pitchFamily="18" charset="-52"/>
              </a:rPr>
              <a:t>њодиса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људо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ќисм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аломат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хосиятњои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алоњидаи</a:t>
            </a:r>
            <a:r>
              <a:rPr lang="ru-RU" sz="2200" dirty="0" smtClean="0">
                <a:latin typeface="Times New Roman Tj" pitchFamily="18" charset="-52"/>
              </a:rPr>
              <a:t> он мебошад.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Таркиб</a:t>
            </a:r>
            <a:r>
              <a:rPr lang="ru-RU" sz="2200" dirty="0" smtClean="0">
                <a:latin typeface="Times New Roman Tj" pitchFamily="18" charset="-52"/>
              </a:rPr>
              <a:t> – ин </a:t>
            </a:r>
            <a:r>
              <a:rPr lang="ru-RU" sz="2200" dirty="0" err="1" smtClean="0">
                <a:latin typeface="Times New Roman Tj" pitchFamily="18" charset="-52"/>
              </a:rPr>
              <a:t>фикран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шакли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яклухту</a:t>
            </a:r>
            <a:r>
              <a:rPr lang="ru-RU" sz="2200" dirty="0" smtClean="0">
                <a:latin typeface="Times New Roman Tj" pitchFamily="18" charset="-52"/>
              </a:rPr>
              <a:t> том </a:t>
            </a:r>
            <a:r>
              <a:rPr lang="ru-RU" sz="2200" dirty="0" err="1" smtClean="0">
                <a:latin typeface="Times New Roman Tj" pitchFamily="18" charset="-52"/>
              </a:rPr>
              <a:t>якљоя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њисса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ќисм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аломатњои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алоњида</a:t>
            </a:r>
            <a:r>
              <a:rPr lang="ru-RU" sz="2200" dirty="0" smtClean="0"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Тањлил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таркиб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робитаи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ногусастанї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ду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тарафи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ягонаи</a:t>
            </a:r>
            <a:r>
              <a:rPr lang="ru-RU" sz="2200" dirty="0" smtClean="0">
                <a:latin typeface="Times New Roman Tj" pitchFamily="18" charset="-52"/>
              </a:rPr>
              <a:t> раванди </a:t>
            </a:r>
            <a:r>
              <a:rPr lang="ru-RU" sz="2200" dirty="0" err="1" smtClean="0">
                <a:latin typeface="Times New Roman Tj" pitchFamily="18" charset="-52"/>
              </a:rPr>
              <a:t>тафаккурро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ташкил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Мањз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алоќаи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байнињамдигарї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вобастагии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байнињамдигарии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тањлил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таркиб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моњият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ядрои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равандњои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(дар як </a:t>
            </a:r>
            <a:r>
              <a:rPr lang="ru-RU" sz="2200" dirty="0" err="1" smtClean="0">
                <a:latin typeface="Times New Roman Tj" pitchFamily="18" charset="-52"/>
              </a:rPr>
              <a:t>ќатор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ихтисосњо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бартарии</a:t>
            </a:r>
            <a:r>
              <a:rPr lang="ru-RU" sz="2200" dirty="0" smtClean="0">
                <a:latin typeface="Times New Roman Tj" pitchFamily="18" charset="-52"/>
              </a:rPr>
              <a:t> яке аз </a:t>
            </a:r>
            <a:r>
              <a:rPr lang="ru-RU" sz="2200" dirty="0" err="1" smtClean="0">
                <a:latin typeface="Times New Roman Tj" pitchFamily="18" charset="-52"/>
              </a:rPr>
              <a:t>тарафњоро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талаб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масалан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рассом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аввал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сифатњои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таркиб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баъд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тањлил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мегузарад</a:t>
            </a:r>
            <a:r>
              <a:rPr lang="ru-RU" sz="2200" dirty="0" smtClean="0">
                <a:latin typeface="Times New Roman Tj" pitchFamily="18" charset="-52"/>
              </a:rPr>
              <a:t>, ё </a:t>
            </a:r>
            <a:r>
              <a:rPr lang="ru-RU" sz="2200" dirty="0" err="1" smtClean="0">
                <a:latin typeface="Times New Roman Tj" pitchFamily="18" charset="-52"/>
              </a:rPr>
              <a:t>зарурати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диќќати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махсус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ќисмњо</a:t>
            </a:r>
            <a:r>
              <a:rPr lang="ru-RU" sz="2200" dirty="0" smtClean="0">
                <a:latin typeface="Times New Roman Tj" pitchFamily="18" charset="-52"/>
              </a:rPr>
              <a:t> – дар </a:t>
            </a:r>
            <a:r>
              <a:rPr lang="ru-RU" sz="2200" dirty="0" err="1" smtClean="0"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муфаттиш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судияњо</a:t>
            </a:r>
            <a:r>
              <a:rPr lang="ru-RU" sz="2200" dirty="0" smtClean="0">
                <a:latin typeface="Times New Roman Tj" pitchFamily="18" charset="-52"/>
              </a:rPr>
              <a:t>)-</a:t>
            </a:r>
            <a:r>
              <a:rPr lang="ru-RU" sz="2200" dirty="0" err="1" smtClean="0">
                <a:latin typeface="Times New Roman Tj" pitchFamily="18" charset="-52"/>
              </a:rPr>
              <a:t>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њосил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err="1" smtClean="0">
                <a:effectLst/>
                <a:latin typeface="Times New Roman Tj" pitchFamily="18" charset="-52"/>
              </a:rPr>
              <a:t>Тафаккури</a:t>
            </a:r>
            <a:r>
              <a:rPr lang="ru-RU" sz="2700" dirty="0" smtClean="0">
                <a:effectLst/>
                <a:latin typeface="Times New Roman Tj" pitchFamily="18" charset="-52"/>
              </a:rPr>
              <a:t> </a:t>
            </a:r>
            <a:r>
              <a:rPr lang="ru-RU" sz="2700" dirty="0" err="1" smtClean="0">
                <a:effectLst/>
                <a:latin typeface="Times New Roman Tj" pitchFamily="18" charset="-52"/>
              </a:rPr>
              <a:t>проблемавї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176464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 </a:t>
            </a:r>
            <a:r>
              <a:rPr lang="ru-RU" sz="2400" dirty="0" smtClean="0">
                <a:latin typeface="Times New Roman Tj" pitchFamily="18" charset="-52"/>
              </a:rPr>
              <a:t>1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Тањлили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пурра</a:t>
            </a:r>
            <a:r>
              <a:rPr lang="ru-RU" sz="2400" dirty="0" smtClean="0">
                <a:latin typeface="Times New Roman Tj" pitchFamily="18" charset="-52"/>
              </a:rPr>
              <a:t>, дар </a:t>
            </a:r>
            <a:r>
              <a:rPr lang="ru-RU" sz="2400" dirty="0" err="1" smtClean="0">
                <a:latin typeface="Times New Roman Tj" pitchFamily="18" charset="-52"/>
              </a:rPr>
              <a:t>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таркиби</a:t>
            </a:r>
            <a:r>
              <a:rPr lang="ru-RU" sz="2400" dirty="0" smtClean="0">
                <a:latin typeface="Times New Roman Tj" pitchFamily="18" charset="-52"/>
              </a:rPr>
              <a:t> он низ мебошад, зеро </a:t>
            </a:r>
            <a:r>
              <a:rPr lang="ru-RU" sz="2400" dirty="0" err="1" smtClean="0">
                <a:latin typeface="Times New Roman Tj" pitchFamily="18" charset="-52"/>
              </a:rPr>
              <a:t>тањлил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људо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на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ќисмњо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тарафњо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аломатњои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пурра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карда шудааст, балки дар </a:t>
            </a:r>
            <a:r>
              <a:rPr lang="ru-RU" sz="2400" dirty="0" err="1" smtClean="0">
                <a:latin typeface="Times New Roman Tj" pitchFamily="18" charset="-52"/>
              </a:rPr>
              <a:t>маљмўъ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ошкор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алоќањо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вобастагї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муносибатњои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мављудаи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ќисмњо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гардидааст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2. </a:t>
            </a:r>
            <a:r>
              <a:rPr lang="ru-RU" sz="2400" dirty="0" err="1" smtClean="0">
                <a:latin typeface="Times New Roman Tj" pitchFamily="18" charset="-52"/>
              </a:rPr>
              <a:t>Ягонагии</a:t>
            </a:r>
            <a:r>
              <a:rPr lang="ru-RU" sz="2400" dirty="0" smtClean="0">
                <a:latin typeface="Times New Roman Tj" pitchFamily="18" charset="-52"/>
              </a:rPr>
              <a:t> раванди </a:t>
            </a:r>
            <a:r>
              <a:rPr lang="ru-RU" sz="2400" dirty="0" err="1" smtClean="0">
                <a:latin typeface="Times New Roman Tj" pitchFamily="18" charset="-52"/>
              </a:rPr>
              <a:t>тањлилї-таркибї</a:t>
            </a:r>
            <a:r>
              <a:rPr lang="ru-RU" sz="2400" dirty="0" smtClean="0">
                <a:latin typeface="Times New Roman Tj" pitchFamily="18" charset="-52"/>
              </a:rPr>
              <a:t> дар он </a:t>
            </a:r>
            <a:r>
              <a:rPr lang="ru-RU" sz="2400" dirty="0" err="1" smtClean="0">
                <a:latin typeface="Times New Roman Tj" pitchFamily="18" charset="-52"/>
              </a:rPr>
              <a:t>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тањлил</a:t>
            </a:r>
            <a:r>
              <a:rPr lang="ru-RU" sz="2400" dirty="0" smtClean="0">
                <a:latin typeface="Times New Roman Tj" pitchFamily="18" charset="-52"/>
              </a:rPr>
              <a:t> ба як </a:t>
            </a:r>
            <a:r>
              <a:rPr lang="ru-RU" sz="2400" dirty="0" err="1" smtClean="0">
                <a:latin typeface="Times New Roman Tj" pitchFamily="18" charset="-52"/>
              </a:rPr>
              <a:t>манбаъ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таркиб</a:t>
            </a:r>
            <a:r>
              <a:rPr lang="ru-RU" sz="2400" dirty="0" smtClean="0">
                <a:latin typeface="Times New Roman Tj" pitchFamily="18" charset="-52"/>
              </a:rPr>
              <a:t> 1) </a:t>
            </a:r>
            <a:r>
              <a:rPr lang="ru-RU" sz="2400" dirty="0" err="1" smtClean="0">
                <a:latin typeface="Times New Roman Tj" pitchFamily="18" charset="-52"/>
              </a:rPr>
              <a:t>фиристода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восита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роњ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шакли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маърифати</a:t>
            </a:r>
            <a:r>
              <a:rPr lang="ru-RU" sz="2400" dirty="0" smtClean="0">
                <a:latin typeface="Times New Roman Tj" pitchFamily="18" charset="-52"/>
              </a:rPr>
              <a:t> томе мебошад,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 дар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иљрогардида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пурратар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фањмида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err="1" smtClean="0">
                <a:latin typeface="Times New Roman Tj" pitchFamily="18" charset="-52"/>
              </a:rPr>
              <a:t>Алоќамандии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тањлил</a:t>
            </a:r>
            <a:r>
              <a:rPr lang="ru-RU" sz="2700" dirty="0" smtClean="0">
                <a:latin typeface="Times New Roman Tj" pitchFamily="18" charset="-52"/>
              </a:rPr>
              <a:t> ва </a:t>
            </a:r>
            <a:r>
              <a:rPr lang="ru-RU" sz="2700" dirty="0" err="1" smtClean="0">
                <a:latin typeface="Times New Roman Tj" pitchFamily="18" charset="-52"/>
              </a:rPr>
              <a:t>таркиб</a:t>
            </a:r>
            <a:r>
              <a:rPr lang="ru-RU" sz="2700" dirty="0" smtClean="0">
                <a:latin typeface="Times New Roman Tj" pitchFamily="18" charset="-52"/>
              </a:rPr>
              <a:t> дар </a:t>
            </a:r>
            <a:r>
              <a:rPr lang="ru-RU" sz="2700" dirty="0" err="1" smtClean="0">
                <a:latin typeface="Times New Roman Tj" pitchFamily="18" charset="-52"/>
              </a:rPr>
              <a:t>вобастагињои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зерин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ифода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гардидааст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1256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300" dirty="0" smtClean="0">
                <a:latin typeface="Times New Roman Tj" pitchFamily="18" charset="-52"/>
              </a:rPr>
              <a:t>3. Раванди </a:t>
            </a:r>
            <a:r>
              <a:rPr lang="ru-RU" sz="2300" dirty="0" err="1" smtClean="0">
                <a:latin typeface="Times New Roman Tj" pitchFamily="18" charset="-52"/>
              </a:rPr>
              <a:t>зењнї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њамон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ваќт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комёб</a:t>
            </a:r>
            <a:r>
              <a:rPr lang="ru-RU" sz="2300" dirty="0" smtClean="0">
                <a:latin typeface="Times New Roman Tj" pitchFamily="18" charset="-52"/>
              </a:rPr>
              <a:t> мебошад,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њалли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вазифањо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оварда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мерасонад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агар</a:t>
            </a:r>
            <a:r>
              <a:rPr lang="ru-RU" sz="2300" dirty="0" smtClean="0">
                <a:latin typeface="Times New Roman Tj" pitchFamily="18" charset="-52"/>
              </a:rPr>
              <a:t> се звено </a:t>
            </a:r>
            <a:r>
              <a:rPr lang="ru-RU" sz="2300" dirty="0" err="1" smtClean="0">
                <a:latin typeface="Times New Roman Tj" pitchFamily="18" charset="-52"/>
              </a:rPr>
              <a:t>аниќ</a:t>
            </a:r>
            <a:r>
              <a:rPr lang="ru-RU" sz="2300" dirty="0" smtClean="0">
                <a:latin typeface="Times New Roman Tj" pitchFamily="18" charset="-52"/>
              </a:rPr>
              <a:t> бо </a:t>
            </a:r>
            <a:r>
              <a:rPr lang="ru-RU" sz="2300" dirty="0" err="1" smtClean="0">
                <a:latin typeface="Times New Roman Tj" pitchFamily="18" charset="-52"/>
              </a:rPr>
              <a:t>якдигар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мутобиќ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бошанд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Агар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њамин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мутобиќат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набошад</a:t>
            </a:r>
            <a:r>
              <a:rPr lang="ru-RU" sz="2300" dirty="0" smtClean="0">
                <a:latin typeface="Times New Roman Tj" pitchFamily="18" charset="-52"/>
              </a:rPr>
              <a:t>, раванди </a:t>
            </a:r>
            <a:r>
              <a:rPr lang="ru-RU" sz="2300" dirty="0" err="1" smtClean="0">
                <a:latin typeface="Times New Roman Tj" pitchFamily="18" charset="-52"/>
              </a:rPr>
              <a:t>зењнї</a:t>
            </a:r>
            <a:r>
              <a:rPr lang="ru-RU" sz="2300" dirty="0" smtClean="0">
                <a:latin typeface="Times New Roman Tj" pitchFamily="18" charset="-52"/>
              </a:rPr>
              <a:t> ё </a:t>
            </a:r>
            <a:r>
              <a:rPr lang="ru-RU" sz="2300" dirty="0" err="1" smtClean="0">
                <a:latin typeface="Times New Roman Tj" pitchFamily="18" charset="-52"/>
              </a:rPr>
              <a:t>наметавонад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вуљуд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дошта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бошад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ё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супориш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нодуруст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њал</a:t>
            </a:r>
            <a:r>
              <a:rPr lang="ru-RU" sz="2300" dirty="0" smtClean="0">
                <a:latin typeface="Times New Roman Tj" pitchFamily="18" charset="-52"/>
              </a:rPr>
              <a:t> карда </a:t>
            </a:r>
            <a:r>
              <a:rPr lang="ru-RU" sz="2300" dirty="0" err="1" smtClean="0">
                <a:latin typeface="Times New Roman Tj" pitchFamily="18" charset="-52"/>
              </a:rPr>
              <a:t>мешавад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Масалан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кўдаки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хурд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ќиссаро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шунида</a:t>
            </a:r>
            <a:r>
              <a:rPr lang="ru-RU" sz="2300" dirty="0" smtClean="0">
                <a:latin typeface="Times New Roman Tj" pitchFamily="18" charset="-52"/>
              </a:rPr>
              <a:t>, доир ба </a:t>
            </a:r>
            <a:r>
              <a:rPr lang="ru-RU" sz="2300" dirty="0" err="1" smtClean="0">
                <a:latin typeface="Times New Roman Tj" pitchFamily="18" charset="-52"/>
              </a:rPr>
              <a:t>рафтори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лётчик-ќањрамон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фикр</a:t>
            </a:r>
            <a:r>
              <a:rPr lang="ru-RU" sz="2300" dirty="0" smtClean="0">
                <a:latin typeface="Times New Roman Tj" pitchFamily="18" charset="-52"/>
              </a:rPr>
              <a:t> карда, дар </a:t>
            </a:r>
            <a:r>
              <a:rPr lang="ru-RU" sz="2300" dirty="0" err="1" smtClean="0">
                <a:latin typeface="Times New Roman Tj" pitchFamily="18" charset="-52"/>
              </a:rPr>
              <a:t>бораи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чї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гуна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либос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дошт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оё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кўдак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дошт</a:t>
            </a:r>
            <a:r>
              <a:rPr lang="ru-RU" sz="2300" dirty="0" smtClean="0">
                <a:latin typeface="Times New Roman Tj" pitchFamily="18" charset="-52"/>
              </a:rPr>
              <a:t>, ё дар </a:t>
            </a:r>
            <a:r>
              <a:rPr lang="ru-RU" sz="2300" dirty="0" err="1" smtClean="0">
                <a:latin typeface="Times New Roman Tj" pitchFamily="18" charset="-52"/>
              </a:rPr>
              <a:t>ќанотњои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самолёти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ў</a:t>
            </a:r>
            <a:r>
              <a:rPr lang="ru-RU" sz="2300" dirty="0" smtClean="0">
                <a:latin typeface="Times New Roman Tj" pitchFamily="18" charset="-52"/>
              </a:rPr>
              <a:t> нишони </a:t>
            </a:r>
            <a:r>
              <a:rPr lang="ru-RU" sz="2300" dirty="0" err="1" smtClean="0">
                <a:latin typeface="Times New Roman Tj" pitchFamily="18" charset="-52"/>
              </a:rPr>
              <a:t>панљгўша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буд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саволњо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медињад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Тањлилњои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асари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гўшкардааш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ўро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гумроҳ месозад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агар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љониби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таркиб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яъне</a:t>
            </a:r>
            <a:r>
              <a:rPr lang="ru-RU" sz="2300" dirty="0" smtClean="0">
                <a:latin typeface="Times New Roman Tj" pitchFamily="18" charset="-52"/>
              </a:rPr>
              <a:t> мавзўи </a:t>
            </a:r>
            <a:r>
              <a:rPr lang="ru-RU" sz="2300" dirty="0" err="1" smtClean="0">
                <a:latin typeface="Times New Roman Tj" pitchFamily="18" charset="-52"/>
              </a:rPr>
              <a:t>асосии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ќисса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пурсида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мешавад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smtClean="0">
                <a:latin typeface="Times New Roman Tj" pitchFamily="18" charset="-52"/>
              </a:rPr>
              <a:t>Дар </a:t>
            </a:r>
            <a:r>
              <a:rPr lang="ru-RU" sz="2300" dirty="0" smtClean="0">
                <a:latin typeface="Times New Roman Tj" pitchFamily="18" charset="-52"/>
              </a:rPr>
              <a:t>ин </a:t>
            </a:r>
            <a:r>
              <a:rPr lang="ru-RU" sz="2300" dirty="0" err="1" smtClean="0">
                <a:latin typeface="Times New Roman Tj" pitchFamily="18" charset="-52"/>
              </a:rPr>
              <a:t>лањза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људошавињо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мушоњида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гардида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вазифа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бидуни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њал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боќї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мемонад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err="1" smtClean="0">
                <a:latin typeface="Times New Roman Tj" pitchFamily="18" charset="-52"/>
              </a:rPr>
              <a:t>Алоќамандии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тањлил</a:t>
            </a:r>
            <a:r>
              <a:rPr lang="ru-RU" sz="2700" dirty="0" smtClean="0">
                <a:latin typeface="Times New Roman Tj" pitchFamily="18" charset="-52"/>
              </a:rPr>
              <a:t> ва </a:t>
            </a:r>
            <a:r>
              <a:rPr lang="ru-RU" sz="2700" dirty="0" err="1" smtClean="0">
                <a:latin typeface="Times New Roman Tj" pitchFamily="18" charset="-52"/>
              </a:rPr>
              <a:t>таркиб</a:t>
            </a:r>
            <a:r>
              <a:rPr lang="ru-RU" sz="2700" dirty="0" smtClean="0">
                <a:latin typeface="Times New Roman Tj" pitchFamily="18" charset="-52"/>
              </a:rPr>
              <a:t> дар </a:t>
            </a:r>
            <a:r>
              <a:rPr lang="ru-RU" sz="2700" dirty="0" err="1" smtClean="0">
                <a:latin typeface="Times New Roman Tj" pitchFamily="18" charset="-52"/>
              </a:rPr>
              <a:t>вобастагињои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зерин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ифода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гардидааст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1256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4. </a:t>
            </a:r>
            <a:r>
              <a:rPr lang="ru-RU" sz="2400" dirty="0" err="1" smtClean="0">
                <a:latin typeface="Times New Roman Tj" pitchFamily="18" charset="-52"/>
              </a:rPr>
              <a:t>Тањлил-таркиб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дараљањои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њосил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шаванд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вай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бо предмет, бо </a:t>
            </a:r>
            <a:r>
              <a:rPr lang="ru-RU" sz="2400" dirty="0" err="1" smtClean="0">
                <a:latin typeface="Times New Roman Tj" pitchFamily="18" charset="-52"/>
              </a:rPr>
              <a:t>алоќаи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таљриба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људошавї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(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масалан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,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баъзан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мањсулотњоро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дар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шаклњои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гуногун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дар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ќуттињо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мондан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лозим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)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пешнињод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вазифа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шакли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аёният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(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масалан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,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мазмуни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расмро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,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ки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шахс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мехоњад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фањмад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)</a:t>
            </a:r>
            <a:r>
              <a:rPr lang="ru-RU" sz="2400" dirty="0" smtClean="0">
                <a:latin typeface="Times New Roman Tj" pitchFamily="18" charset="-52"/>
              </a:rPr>
              <a:t>, ё аз </a:t>
            </a:r>
            <a:r>
              <a:rPr lang="ru-RU" sz="2400" dirty="0" err="1" smtClean="0">
                <a:latin typeface="Times New Roman Tj" pitchFamily="18" charset="-52"/>
              </a:rPr>
              <a:t>рўи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наќшаи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назариявї</a:t>
            </a:r>
            <a:r>
              <a:rPr lang="ru-RU" sz="2400" dirty="0" smtClean="0">
                <a:latin typeface="Times New Roman Tj" pitchFamily="18" charset="-52"/>
              </a:rPr>
              <a:t> – </a:t>
            </a:r>
            <a:r>
              <a:rPr lang="ru-RU" sz="2400" dirty="0" err="1" smtClean="0">
                <a:latin typeface="Times New Roman Tj" pitchFamily="18" charset="-52"/>
              </a:rPr>
              <a:t>истифодаи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мафњумњо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рамзњо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(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њангоми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њал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намудани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супоришњои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мандиќї</a:t>
            </a:r>
            <a:r>
              <a:rPr lang="ru-RU" sz="2400" b="1" i="1" dirty="0" smtClean="0">
                <a:solidFill>
                  <a:schemeClr val="accent2"/>
                </a:solidFill>
                <a:latin typeface="Times New Roman Tj" pitchFamily="18" charset="-52"/>
              </a:rPr>
              <a:t>)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,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err="1" smtClean="0">
                <a:latin typeface="Times New Roman Tj" pitchFamily="18" charset="-52"/>
              </a:rPr>
              <a:t>Алоќамандии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тањлил</a:t>
            </a:r>
            <a:r>
              <a:rPr lang="ru-RU" sz="2700" dirty="0" smtClean="0">
                <a:latin typeface="Times New Roman Tj" pitchFamily="18" charset="-52"/>
              </a:rPr>
              <a:t> ва </a:t>
            </a:r>
            <a:r>
              <a:rPr lang="ru-RU" sz="2700" dirty="0" err="1" smtClean="0">
                <a:latin typeface="Times New Roman Tj" pitchFamily="18" charset="-52"/>
              </a:rPr>
              <a:t>таркиб</a:t>
            </a:r>
            <a:r>
              <a:rPr lang="ru-RU" sz="2700" dirty="0" smtClean="0">
                <a:latin typeface="Times New Roman Tj" pitchFamily="18" charset="-52"/>
              </a:rPr>
              <a:t> дар </a:t>
            </a:r>
            <a:r>
              <a:rPr lang="ru-RU" sz="2700" dirty="0" err="1" smtClean="0">
                <a:latin typeface="Times New Roman Tj" pitchFamily="18" charset="-52"/>
              </a:rPr>
              <a:t>вобастагињои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зерин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ифода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гардидааст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1256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Тањлил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таркиб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ояндаи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равандњои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зењнї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амалиётњои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зењнї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характери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иштирок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Ин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амалиётњо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чунинанд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:</a:t>
            </a:r>
          </a:p>
          <a:p>
            <a:pPr algn="just"/>
            <a:r>
              <a:rPr lang="ru-RU" sz="2400" b="1" dirty="0" err="1" smtClean="0">
                <a:latin typeface="Times New Roman Tj" pitchFamily="18" charset="-52"/>
              </a:rPr>
              <a:t>Муќоиса</a:t>
            </a:r>
            <a:r>
              <a:rPr lang="ru-RU" sz="2400" dirty="0" smtClean="0">
                <a:latin typeface="Times New Roman Tj" pitchFamily="18" charset="-52"/>
              </a:rPr>
              <a:t> – ин </a:t>
            </a:r>
            <a:r>
              <a:rPr lang="ru-RU" sz="2400" dirty="0" err="1" smtClean="0">
                <a:latin typeface="Times New Roman Tj" pitchFamily="18" charset="-52"/>
              </a:rPr>
              <a:t>фикран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муќаррар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монандї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фарќияти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предмету </a:t>
            </a:r>
            <a:r>
              <a:rPr lang="ru-RU" sz="2400" dirty="0" err="1" smtClean="0">
                <a:latin typeface="Times New Roman Tj" pitchFamily="18" charset="-52"/>
              </a:rPr>
              <a:t>њодисањои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њаќиќат</a:t>
            </a:r>
            <a:r>
              <a:rPr lang="ru-RU" sz="2400" dirty="0" smtClean="0"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sz="2400" b="1" dirty="0" err="1" smtClean="0">
                <a:latin typeface="Times New Roman Tj" pitchFamily="18" charset="-52"/>
              </a:rPr>
              <a:t>Абстраксия</a:t>
            </a:r>
            <a:r>
              <a:rPr lang="ru-RU" sz="2400" dirty="0" smtClean="0">
                <a:latin typeface="Times New Roman Tj" pitchFamily="18" charset="-52"/>
              </a:rPr>
              <a:t> – ин раванди аз </a:t>
            </a:r>
            <a:r>
              <a:rPr lang="ru-RU" sz="2400" dirty="0" err="1" smtClean="0">
                <a:latin typeface="Times New Roman Tj" pitchFamily="18" charset="-52"/>
              </a:rPr>
              <a:t>аломатњои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камањмият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аломатњои</a:t>
            </a:r>
            <a:r>
              <a:rPr lang="ru-RU" sz="2400" dirty="0" smtClean="0">
                <a:latin typeface="Times New Roman Tj" pitchFamily="18" charset="-52"/>
              </a:rPr>
              <a:t> барои гурўњи </a:t>
            </a:r>
            <a:r>
              <a:rPr lang="ru-RU" sz="2400" dirty="0" err="1" smtClean="0">
                <a:latin typeface="Times New Roman Tj" pitchFamily="18" charset="-52"/>
              </a:rPr>
              <a:t>муайяни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предметњо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sz="2400" b="1" dirty="0" err="1" smtClean="0">
                <a:latin typeface="Times New Roman Tj" pitchFamily="18" charset="-52"/>
              </a:rPr>
              <a:t>Конкретонидан</a:t>
            </a:r>
            <a:r>
              <a:rPr lang="ru-RU" sz="2400" dirty="0" smtClean="0">
                <a:latin typeface="Times New Roman Tj" pitchFamily="18" charset="-52"/>
              </a:rPr>
              <a:t> - ин </a:t>
            </a:r>
            <a:r>
              <a:rPr lang="ru-RU" sz="2400" dirty="0" err="1" smtClean="0">
                <a:latin typeface="Times New Roman Tj" pitchFamily="18" charset="-52"/>
              </a:rPr>
              <a:t>фикран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гузариш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мафњумњои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мафњумњои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хусусї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  <a:r>
              <a:rPr lang="ru-RU" sz="2400" dirty="0" err="1" smtClean="0">
                <a:latin typeface="Times New Roman Tj" pitchFamily="18" charset="-52"/>
              </a:rPr>
              <a:t>Истифодаи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донишњои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љамъкунанда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лањзањои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алоњида</a:t>
            </a:r>
            <a:r>
              <a:rPr lang="ru-RU" sz="2400" dirty="0" smtClean="0">
                <a:latin typeface="Times New Roman Tj" pitchFamily="18" charset="-52"/>
              </a:rPr>
              <a:t> мебошад.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err="1" smtClean="0">
                <a:latin typeface="Times New Roman Tj" pitchFamily="18" charset="-52"/>
              </a:rPr>
              <a:t>Алоќамандии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тањлил</a:t>
            </a:r>
            <a:r>
              <a:rPr lang="ru-RU" sz="2700" dirty="0" smtClean="0">
                <a:latin typeface="Times New Roman Tj" pitchFamily="18" charset="-52"/>
              </a:rPr>
              <a:t> ва </a:t>
            </a:r>
            <a:r>
              <a:rPr lang="ru-RU" sz="2700" dirty="0" err="1" smtClean="0">
                <a:latin typeface="Times New Roman Tj" pitchFamily="18" charset="-52"/>
              </a:rPr>
              <a:t>таркиб</a:t>
            </a:r>
            <a:r>
              <a:rPr lang="ru-RU" sz="2700" dirty="0" smtClean="0">
                <a:latin typeface="Times New Roman Tj" pitchFamily="18" charset="-52"/>
              </a:rPr>
              <a:t> дар </a:t>
            </a:r>
            <a:r>
              <a:rPr lang="ru-RU" sz="2700" dirty="0" err="1" smtClean="0">
                <a:latin typeface="Times New Roman Tj" pitchFamily="18" charset="-52"/>
              </a:rPr>
              <a:t>вобастагињои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зерин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ифода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гардидааст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1256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b="1" dirty="0" err="1" smtClean="0">
                <a:latin typeface="Times New Roman Tj" pitchFamily="18" charset="-52"/>
              </a:rPr>
              <a:t>Мафњум</a:t>
            </a:r>
            <a:r>
              <a:rPr lang="ru-RU" sz="2400" b="1" dirty="0" smtClean="0">
                <a:latin typeface="Times New Roman Tj" pitchFamily="18" charset="-52"/>
              </a:rPr>
              <a:t> – </a:t>
            </a: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дониш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бораи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аломатњои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умумии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предметњо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њодисањои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њаќиќат</a:t>
            </a:r>
            <a:r>
              <a:rPr lang="ru-RU" sz="2400" dirty="0" smtClean="0"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sz="2400" b="1" dirty="0" err="1" smtClean="0">
                <a:latin typeface="Times New Roman Tj" pitchFamily="18" charset="-52"/>
              </a:rPr>
              <a:t>Муњокима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– ин </a:t>
            </a:r>
            <a:r>
              <a:rPr lang="ru-RU" sz="2400" dirty="0" err="1" smtClean="0">
                <a:latin typeface="Times New Roman Tj" pitchFamily="18" charset="-52"/>
              </a:rPr>
              <a:t>инъикоси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байнињамдигарии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предметњо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њодисањои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њаќиќат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хусусиятњо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нишонањои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Муњокима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ягона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Он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бавосита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b="1" dirty="0" err="1" smtClean="0">
                <a:latin typeface="Times New Roman Tj" pitchFamily="18" charset="-52"/>
              </a:rPr>
              <a:t>Хулосабарорї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–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мураккаби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фикрї</a:t>
            </a:r>
            <a:r>
              <a:rPr lang="ru-RU" sz="2400" dirty="0" smtClean="0">
                <a:latin typeface="Times New Roman Tj" pitchFamily="18" charset="-52"/>
              </a:rPr>
              <a:t> мебошад,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одам дар </a:t>
            </a:r>
            <a:r>
              <a:rPr lang="ru-RU" sz="2400" dirty="0" err="1" smtClean="0">
                <a:latin typeface="Times New Roman Tj" pitchFamily="18" charset="-52"/>
              </a:rPr>
              <a:t>рафти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муњокимањои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муќоиса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тањлил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хулосањои</a:t>
            </a:r>
            <a:r>
              <a:rPr lang="ru-RU" sz="2400" dirty="0" smtClean="0">
                <a:latin typeface="Times New Roman Tj" pitchFamily="18" charset="-52"/>
              </a:rPr>
              <a:t> нави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хусусї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Шакли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хулосабарории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содда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махсус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далелњои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 силлогизм (</a:t>
            </a:r>
            <a:r>
              <a:rPr lang="ru-RU" sz="2400" dirty="0" err="1" smtClean="0">
                <a:latin typeface="Times New Roman Tj" pitchFamily="18" charset="-52"/>
              </a:rPr>
              <a:t>ќиёс</a:t>
            </a:r>
            <a:r>
              <a:rPr lang="ru-RU" sz="2400" dirty="0" smtClean="0">
                <a:latin typeface="Times New Roman Tj" pitchFamily="18" charset="-52"/>
              </a:rPr>
              <a:t>) мебошад.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мантиќиро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1256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350" dirty="0" smtClean="0">
                <a:latin typeface="Times New Roman Tj" pitchFamily="18" charset="-52"/>
              </a:rPr>
              <a:t>Одам аз </a:t>
            </a:r>
            <a:r>
              <a:rPr lang="ru-RU" sz="2350" dirty="0" err="1" smtClean="0">
                <a:latin typeface="Times New Roman Tj" pitchFamily="18" charset="-52"/>
              </a:rPr>
              <a:t>ду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намуди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асосии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хулосабарорї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истифода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мебарад</a:t>
            </a:r>
            <a:r>
              <a:rPr lang="ru-RU" sz="2350" dirty="0" smtClean="0">
                <a:latin typeface="Times New Roman Tj" pitchFamily="18" charset="-52"/>
              </a:rPr>
              <a:t>:</a:t>
            </a:r>
          </a:p>
          <a:p>
            <a:pPr marL="365125" indent="1066800" algn="just">
              <a:buNone/>
            </a:pPr>
            <a:r>
              <a:rPr lang="ru-RU" sz="2350" dirty="0" smtClean="0">
                <a:latin typeface="Times New Roman Tj" pitchFamily="18" charset="-52"/>
              </a:rPr>
              <a:t>1) </a:t>
            </a:r>
            <a:r>
              <a:rPr lang="ru-RU" sz="2350" dirty="0" err="1" smtClean="0">
                <a:latin typeface="Times New Roman Tj" pitchFamily="18" charset="-52"/>
              </a:rPr>
              <a:t>индуктивї</a:t>
            </a:r>
            <a:r>
              <a:rPr lang="ru-RU" sz="2350" dirty="0" smtClean="0">
                <a:latin typeface="Times New Roman Tj" pitchFamily="18" charset="-52"/>
              </a:rPr>
              <a:t> (</a:t>
            </a:r>
            <a:r>
              <a:rPr lang="ru-RU" sz="2350" dirty="0" err="1" smtClean="0">
                <a:latin typeface="Times New Roman Tj" pitchFamily="18" charset="-52"/>
              </a:rPr>
              <a:t>индуксия</a:t>
            </a:r>
            <a:r>
              <a:rPr lang="ru-RU" sz="2350" dirty="0" smtClean="0">
                <a:latin typeface="Times New Roman Tj" pitchFamily="18" charset="-52"/>
              </a:rPr>
              <a:t>);</a:t>
            </a:r>
          </a:p>
          <a:p>
            <a:pPr marL="365125" indent="1066800" algn="just">
              <a:buNone/>
            </a:pPr>
            <a:r>
              <a:rPr lang="ru-RU" sz="2350" dirty="0" smtClean="0">
                <a:latin typeface="Times New Roman Tj" pitchFamily="18" charset="-52"/>
              </a:rPr>
              <a:t>2) </a:t>
            </a:r>
            <a:r>
              <a:rPr lang="ru-RU" sz="2350" dirty="0" err="1" smtClean="0">
                <a:latin typeface="Times New Roman Tj" pitchFamily="18" charset="-52"/>
              </a:rPr>
              <a:t>дедуктивї</a:t>
            </a:r>
            <a:r>
              <a:rPr lang="ru-RU" sz="2350" dirty="0" smtClean="0">
                <a:latin typeface="Times New Roman Tj" pitchFamily="18" charset="-52"/>
              </a:rPr>
              <a:t> (</a:t>
            </a:r>
            <a:r>
              <a:rPr lang="ru-RU" sz="2350" dirty="0" err="1" smtClean="0">
                <a:latin typeface="Times New Roman Tj" pitchFamily="18" charset="-52"/>
              </a:rPr>
              <a:t>дедуксия</a:t>
            </a:r>
            <a:r>
              <a:rPr lang="ru-RU" sz="2350" dirty="0" smtClean="0">
                <a:latin typeface="Times New Roman Tj" pitchFamily="18" charset="-52"/>
              </a:rPr>
              <a:t>).</a:t>
            </a:r>
          </a:p>
          <a:p>
            <a:pPr algn="just"/>
            <a:r>
              <a:rPr lang="ru-RU" sz="2350" dirty="0" err="1" smtClean="0">
                <a:latin typeface="Times New Roman Tj" pitchFamily="18" charset="-52"/>
              </a:rPr>
              <a:t>Тарзи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муњокимароние</a:t>
            </a:r>
            <a:r>
              <a:rPr lang="ru-RU" sz="2350" dirty="0" smtClean="0">
                <a:latin typeface="Times New Roman Tj" pitchFamily="18" charset="-52"/>
              </a:rPr>
              <a:t>, </a:t>
            </a:r>
            <a:r>
              <a:rPr lang="ru-RU" sz="2350" dirty="0" err="1" smtClean="0">
                <a:latin typeface="Times New Roman Tj" pitchFamily="18" charset="-52"/>
              </a:rPr>
              <a:t>ки</a:t>
            </a:r>
            <a:r>
              <a:rPr lang="ru-RU" sz="2350" dirty="0" smtClean="0">
                <a:latin typeface="Times New Roman Tj" pitchFamily="18" charset="-52"/>
              </a:rPr>
              <a:t> аз </a:t>
            </a:r>
            <a:r>
              <a:rPr lang="ru-RU" sz="2350" dirty="0" err="1" smtClean="0">
                <a:latin typeface="Times New Roman Tj" pitchFamily="18" charset="-52"/>
              </a:rPr>
              <a:t>муњокимањои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хусусї</a:t>
            </a:r>
            <a:r>
              <a:rPr lang="ru-RU" sz="2350" dirty="0" smtClean="0">
                <a:latin typeface="Times New Roman Tj" pitchFamily="18" charset="-52"/>
              </a:rPr>
              <a:t> ба </a:t>
            </a:r>
            <a:r>
              <a:rPr lang="ru-RU" sz="2350" dirty="0" err="1" smtClean="0">
                <a:latin typeface="Times New Roman Tj" pitchFamily="18" charset="-52"/>
              </a:rPr>
              <a:t>хулосаи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умумї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меорад</a:t>
            </a:r>
            <a:r>
              <a:rPr lang="ru-RU" sz="2350" dirty="0" smtClean="0">
                <a:latin typeface="Times New Roman Tj" pitchFamily="18" charset="-52"/>
              </a:rPr>
              <a:t>, </a:t>
            </a:r>
            <a:r>
              <a:rPr lang="ru-RU" sz="2350" i="1" dirty="0" err="1" smtClean="0">
                <a:latin typeface="Times New Roman Tj" pitchFamily="18" charset="-52"/>
              </a:rPr>
              <a:t>индуксия</a:t>
            </a:r>
            <a:r>
              <a:rPr lang="ru-RU" sz="2350" dirty="0" smtClean="0">
                <a:latin typeface="Times New Roman Tj" pitchFamily="18" charset="-52"/>
              </a:rPr>
              <a:t> мебошад. </a:t>
            </a:r>
            <a:endParaRPr lang="ru-RU" sz="2350" dirty="0" smtClean="0">
              <a:latin typeface="Times New Roman Tj" pitchFamily="18" charset="-52"/>
            </a:endParaRPr>
          </a:p>
          <a:p>
            <a:pPr algn="just"/>
            <a:r>
              <a:rPr lang="ru-RU" sz="2350" i="1" dirty="0" err="1" smtClean="0">
                <a:latin typeface="Times New Roman Tj" pitchFamily="18" charset="-52"/>
              </a:rPr>
              <a:t>Дедуксия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бошад</a:t>
            </a:r>
            <a:r>
              <a:rPr lang="ru-RU" sz="2350" dirty="0" smtClean="0">
                <a:latin typeface="Times New Roman Tj" pitchFamily="18" charset="-52"/>
              </a:rPr>
              <a:t>, </a:t>
            </a:r>
            <a:r>
              <a:rPr lang="ru-RU" sz="2350" dirty="0" err="1" smtClean="0">
                <a:latin typeface="Times New Roman Tj" pitchFamily="18" charset="-52"/>
              </a:rPr>
              <a:t>баръакс</a:t>
            </a:r>
            <a:r>
              <a:rPr lang="ru-RU" sz="2350" dirty="0" smtClean="0">
                <a:latin typeface="Times New Roman Tj" pitchFamily="18" charset="-52"/>
              </a:rPr>
              <a:t>, </a:t>
            </a:r>
            <a:r>
              <a:rPr lang="ru-RU" sz="2350" dirty="0" err="1" smtClean="0">
                <a:latin typeface="Times New Roman Tj" pitchFamily="18" charset="-52"/>
              </a:rPr>
              <a:t>тарзи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муњокимарониест</a:t>
            </a:r>
            <a:r>
              <a:rPr lang="ru-RU" sz="2350" dirty="0" smtClean="0">
                <a:latin typeface="Times New Roman Tj" pitchFamily="18" charset="-52"/>
              </a:rPr>
              <a:t>, </a:t>
            </a:r>
            <a:r>
              <a:rPr lang="ru-RU" sz="2350" dirty="0" err="1" smtClean="0">
                <a:latin typeface="Times New Roman Tj" pitchFamily="18" charset="-52"/>
              </a:rPr>
              <a:t>ки</a:t>
            </a:r>
            <a:r>
              <a:rPr lang="ru-RU" sz="2350" dirty="0" smtClean="0">
                <a:latin typeface="Times New Roman Tj" pitchFamily="18" charset="-52"/>
              </a:rPr>
              <a:t> он аз </a:t>
            </a:r>
            <a:r>
              <a:rPr lang="ru-RU" sz="2350" dirty="0" err="1" smtClean="0">
                <a:latin typeface="Times New Roman Tj" pitchFamily="18" charset="-52"/>
              </a:rPr>
              <a:t>муњокимаи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умумї</a:t>
            </a:r>
            <a:r>
              <a:rPr lang="ru-RU" sz="2350" dirty="0" smtClean="0">
                <a:latin typeface="Times New Roman Tj" pitchFamily="18" charset="-52"/>
              </a:rPr>
              <a:t> ба </a:t>
            </a:r>
            <a:r>
              <a:rPr lang="ru-RU" sz="2350" dirty="0" err="1" smtClean="0">
                <a:latin typeface="Times New Roman Tj" pitchFamily="18" charset="-52"/>
              </a:rPr>
              <a:t>хусусї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меорад</a:t>
            </a:r>
            <a:r>
              <a:rPr lang="ru-RU" sz="2350" dirty="0" smtClean="0">
                <a:latin typeface="Times New Roman Tj" pitchFamily="18" charset="-52"/>
              </a:rPr>
              <a:t>. </a:t>
            </a:r>
            <a:endParaRPr lang="ru-RU" sz="2350" dirty="0" smtClean="0">
              <a:latin typeface="Times New Roman Tj" pitchFamily="18" charset="-52"/>
            </a:endParaRPr>
          </a:p>
          <a:p>
            <a:pPr algn="just"/>
            <a:r>
              <a:rPr lang="ru-RU" sz="2350" dirty="0" err="1" smtClean="0">
                <a:latin typeface="Times New Roman Tj" pitchFamily="18" charset="-52"/>
              </a:rPr>
              <a:t>тафаккур</a:t>
            </a:r>
            <a:r>
              <a:rPr lang="ru-RU" sz="2350" dirty="0" smtClean="0">
                <a:latin typeface="Times New Roman Tj" pitchFamily="18" charset="-52"/>
              </a:rPr>
              <a:t>, </a:t>
            </a:r>
            <a:r>
              <a:rPr lang="ru-RU" sz="2350" dirty="0" err="1" smtClean="0">
                <a:latin typeface="Times New Roman Tj" pitchFamily="18" charset="-52"/>
              </a:rPr>
              <a:t>ки</a:t>
            </a:r>
            <a:r>
              <a:rPr lang="ru-RU" sz="2350" dirty="0" smtClean="0">
                <a:latin typeface="Times New Roman Tj" pitchFamily="18" charset="-52"/>
              </a:rPr>
              <a:t> дар он </a:t>
            </a:r>
            <a:r>
              <a:rPr lang="ru-RU" sz="2350" dirty="0" err="1" smtClean="0">
                <a:latin typeface="Times New Roman Tj" pitchFamily="18" charset="-52"/>
              </a:rPr>
              <a:t>мантиќ</a:t>
            </a:r>
            <a:r>
              <a:rPr lang="ru-RU" sz="2350" dirty="0" smtClean="0">
                <a:latin typeface="Times New Roman Tj" pitchFamily="18" charset="-52"/>
              </a:rPr>
              <a:t> ва </a:t>
            </a:r>
            <a:r>
              <a:rPr lang="ru-RU" sz="2350" dirty="0" err="1" smtClean="0">
                <a:latin typeface="Times New Roman Tj" pitchFamily="18" charset="-52"/>
              </a:rPr>
              <a:t>аќл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амал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мекунад</a:t>
            </a:r>
            <a:r>
              <a:rPr lang="ru-RU" sz="2350" dirty="0" smtClean="0">
                <a:latin typeface="Times New Roman Tj" pitchFamily="18" charset="-52"/>
              </a:rPr>
              <a:t>, на </a:t>
            </a:r>
            <a:r>
              <a:rPr lang="ru-RU" sz="2350" dirty="0" err="1" smtClean="0">
                <a:latin typeface="Times New Roman Tj" pitchFamily="18" charset="-52"/>
              </a:rPr>
              <a:t>њама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ваќт</a:t>
            </a:r>
            <a:r>
              <a:rPr lang="ru-RU" sz="2350" dirty="0" smtClean="0">
                <a:latin typeface="Times New Roman Tj" pitchFamily="18" charset="-52"/>
              </a:rPr>
              <a:t> њамчун </a:t>
            </a:r>
            <a:r>
              <a:rPr lang="ru-RU" sz="2350" dirty="0" err="1" smtClean="0">
                <a:latin typeface="Times New Roman Tj" pitchFamily="18" charset="-52"/>
              </a:rPr>
              <a:t>раванд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баромад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мекунад</a:t>
            </a:r>
            <a:r>
              <a:rPr lang="ru-RU" sz="2350" dirty="0" smtClean="0">
                <a:latin typeface="Times New Roman Tj" pitchFamily="18" charset="-52"/>
              </a:rPr>
              <a:t>. </a:t>
            </a:r>
            <a:endParaRPr lang="ru-RU" sz="2350" dirty="0" smtClean="0">
              <a:latin typeface="Times New Roman Tj" pitchFamily="18" charset="-52"/>
            </a:endParaRPr>
          </a:p>
          <a:p>
            <a:pPr algn="just"/>
            <a:r>
              <a:rPr lang="ru-RU" sz="2350" dirty="0" smtClean="0">
                <a:latin typeface="Times New Roman Tj" pitchFamily="18" charset="-52"/>
              </a:rPr>
              <a:t>Дар </a:t>
            </a:r>
            <a:r>
              <a:rPr lang="ru-RU" sz="2350" dirty="0" smtClean="0">
                <a:latin typeface="Times New Roman Tj" pitchFamily="18" charset="-52"/>
              </a:rPr>
              <a:t>раванди </a:t>
            </a:r>
            <a:r>
              <a:rPr lang="ru-RU" sz="2350" dirty="0" err="1" smtClean="0">
                <a:latin typeface="Times New Roman Tj" pitchFamily="18" charset="-52"/>
              </a:rPr>
              <a:t>тафаккур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аксаран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таѓйироти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эмотсияњои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вай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њамроњ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мешаванд</a:t>
            </a:r>
            <a:r>
              <a:rPr lang="ru-RU" sz="2350" dirty="0" smtClean="0">
                <a:latin typeface="Times New Roman Tj" pitchFamily="18" charset="-52"/>
              </a:rPr>
              <a:t>. </a:t>
            </a:r>
            <a:endParaRPr lang="ru-RU" sz="2350" dirty="0" smtClean="0">
              <a:latin typeface="Times New Roman Tj" pitchFamily="18" charset="-52"/>
            </a:endParaRPr>
          </a:p>
          <a:p>
            <a:pPr algn="just"/>
            <a:r>
              <a:rPr lang="ru-RU" sz="2350" dirty="0" err="1" smtClean="0">
                <a:latin typeface="Times New Roman Tj" pitchFamily="18" charset="-52"/>
              </a:rPr>
              <a:t>Эмотсияњо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метавонанд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тафаккурро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тањриф</a:t>
            </a:r>
            <a:r>
              <a:rPr lang="ru-RU" sz="2350" dirty="0" smtClean="0">
                <a:latin typeface="Times New Roman Tj" pitchFamily="18" charset="-52"/>
              </a:rPr>
              <a:t> ё </a:t>
            </a:r>
            <a:r>
              <a:rPr lang="ru-RU" sz="2350" dirty="0" err="1" smtClean="0">
                <a:latin typeface="Times New Roman Tj" pitchFamily="18" charset="-52"/>
              </a:rPr>
              <a:t>њавасманд</a:t>
            </a:r>
            <a:r>
              <a:rPr lang="ru-RU" sz="2350" dirty="0" smtClean="0">
                <a:latin typeface="Times New Roman Tj" pitchFamily="18" charset="-52"/>
              </a:rPr>
              <a:t> </a:t>
            </a:r>
            <a:r>
              <a:rPr lang="ru-RU" sz="2350" dirty="0" err="1" smtClean="0">
                <a:latin typeface="Times New Roman Tj" pitchFamily="18" charset="-52"/>
              </a:rPr>
              <a:t>намоянд</a:t>
            </a:r>
            <a:r>
              <a:rPr lang="ru-RU" sz="235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мантиќиро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475252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 Tj" pitchFamily="18" charset="-52"/>
              </a:rPr>
              <a:t>Яке аз </a:t>
            </a:r>
            <a:r>
              <a:rPr lang="ru-RU" sz="2200" dirty="0" err="1" smtClean="0">
                <a:latin typeface="Times New Roman Tj" pitchFamily="18" charset="-52"/>
              </a:rPr>
              <a:t>намудњои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тањрифшуда</a:t>
            </a:r>
            <a:r>
              <a:rPr lang="ru-RU" sz="2200" dirty="0" smtClean="0">
                <a:latin typeface="Times New Roman Tj" pitchFamily="18" charset="-52"/>
              </a:rPr>
              <a:t> аутизм (</a:t>
            </a:r>
            <a:r>
              <a:rPr lang="ru-RU" sz="2200" dirty="0" err="1" smtClean="0">
                <a:latin typeface="Times New Roman Tj" pitchFamily="18" charset="-52"/>
              </a:rPr>
              <a:t>калимаи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юнонї</a:t>
            </a:r>
            <a:r>
              <a:rPr lang="ru-RU" sz="2200" dirty="0" smtClean="0">
                <a:latin typeface="Times New Roman Tj" pitchFamily="18" charset="-52"/>
              </a:rPr>
              <a:t> - худ, </a:t>
            </a:r>
            <a:r>
              <a:rPr lang="ru-RU" sz="2200" dirty="0" err="1" smtClean="0">
                <a:latin typeface="Times New Roman Tj" pitchFamily="18" charset="-52"/>
              </a:rPr>
              <a:t>худаш</a:t>
            </a:r>
            <a:r>
              <a:rPr lang="ru-RU" sz="2200" dirty="0" smtClean="0">
                <a:latin typeface="Times New Roman Tj" pitchFamily="18" charset="-52"/>
              </a:rPr>
              <a:t>) </a:t>
            </a:r>
            <a:r>
              <a:rPr lang="ru-RU" sz="2200" dirty="0" err="1" smtClean="0">
                <a:latin typeface="Times New Roman Tj" pitchFamily="18" charset="-52"/>
              </a:rPr>
              <a:t>номида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Фикрњои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њангоми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аутистї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мантиќ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аќл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итоат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намекунанд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аутистї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ѓаразнок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яктарафа</a:t>
            </a:r>
            <a:r>
              <a:rPr lang="ru-RU" sz="2200" dirty="0" smtClean="0">
                <a:latin typeface="Times New Roman Tj" pitchFamily="18" charset="-52"/>
              </a:rPr>
              <a:t> мебошад.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реалисти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њаќиќатро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дуруст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инъикос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рафтори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оќилона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мегардонад</a:t>
            </a:r>
            <a:r>
              <a:rPr lang="ru-RU" sz="2200" dirty="0" smtClean="0">
                <a:latin typeface="Times New Roman Tj" pitchFamily="18" charset="-52"/>
              </a:rPr>
              <a:t>, дар </a:t>
            </a:r>
            <a:r>
              <a:rPr lang="ru-RU" sz="2200" dirty="0" err="1" smtClean="0">
                <a:latin typeface="Times New Roman Tj" pitchFamily="18" charset="-52"/>
              </a:rPr>
              <a:t>њоле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аутистї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асосан</a:t>
            </a:r>
            <a:r>
              <a:rPr lang="ru-RU" sz="2200" dirty="0" smtClean="0">
                <a:latin typeface="Times New Roman Tj" pitchFamily="18" charset="-52"/>
              </a:rPr>
              <a:t> он </a:t>
            </a:r>
            <a:r>
              <a:rPr lang="ru-RU" sz="2200" dirty="0" err="1" smtClean="0">
                <a:latin typeface="Times New Roman Tj" pitchFamily="18" charset="-52"/>
              </a:rPr>
              <a:t>чиро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ба объект </a:t>
            </a:r>
            <a:r>
              <a:rPr lang="ru-RU" sz="2200" dirty="0" err="1" smtClean="0">
                <a:latin typeface="Times New Roman Tj" pitchFamily="18" charset="-52"/>
              </a:rPr>
              <a:t>мувофиқ набуда</a:t>
            </a:r>
            <a:r>
              <a:rPr lang="ru-RU" sz="2200" dirty="0" smtClean="0">
                <a:latin typeface="Times New Roman Tj" pitchFamily="18" charset="-52"/>
              </a:rPr>
              <a:t>, ба аффект </a:t>
            </a:r>
            <a:r>
              <a:rPr lang="ru-RU" sz="2200" dirty="0" err="1" smtClean="0">
                <a:latin typeface="Times New Roman Tj" pitchFamily="18" charset="-52"/>
              </a:rPr>
              <a:t>мутобиќ</a:t>
            </a:r>
            <a:r>
              <a:rPr lang="ru-RU" sz="2200" dirty="0" smtClean="0">
                <a:latin typeface="Times New Roman Tj" pitchFamily="18" charset="-52"/>
              </a:rPr>
              <a:t> аст, </a:t>
            </a:r>
            <a:r>
              <a:rPr lang="ru-RU" sz="2200" dirty="0" err="1" smtClean="0">
                <a:latin typeface="Times New Roman Tj" pitchFamily="18" charset="-52"/>
              </a:rPr>
              <a:t>пешнињод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Маќсади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амалиёти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реалистї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ташкили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дурусти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тасвири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љањон</a:t>
            </a:r>
            <a:r>
              <a:rPr lang="ru-RU" sz="2200" dirty="0" smtClean="0">
                <a:latin typeface="Times New Roman Tj" pitchFamily="18" charset="-52"/>
              </a:rPr>
              <a:t>, дарёфти </a:t>
            </a:r>
            <a:r>
              <a:rPr lang="ru-RU" sz="2200" dirty="0" err="1" smtClean="0">
                <a:latin typeface="Times New Roman Tj" pitchFamily="18" charset="-52"/>
              </a:rPr>
              <a:t>њаќиќат</a:t>
            </a:r>
            <a:r>
              <a:rPr lang="ru-RU" sz="2200" dirty="0" smtClean="0">
                <a:latin typeface="Times New Roman Tj" pitchFamily="18" charset="-52"/>
              </a:rPr>
              <a:t> мебошад.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аутистї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иллюзияро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вуљуд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оварда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њаќиќатро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ошкор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намесозад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мантиќиро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  <a:r>
              <a:rPr lang="ru-RU" sz="2700" dirty="0" smtClean="0">
                <a:effectLst/>
                <a:latin typeface="Times New Roman Tj" pitchFamily="18" charset="-52"/>
              </a:rPr>
              <a:t/>
            </a:r>
            <a:br>
              <a:rPr lang="ru-RU" sz="2700" dirty="0" smtClean="0">
                <a:effectLst/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4056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Расої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(</a:t>
            </a:r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фарохї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)-и </a:t>
            </a:r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тафаккур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– ин </a:t>
            </a:r>
            <a:r>
              <a:rPr lang="ru-RU" sz="2200" dirty="0" err="1" smtClean="0">
                <a:latin typeface="Times New Roman Tj" pitchFamily="18" charset="-52"/>
              </a:rPr>
              <a:t>ќобилияти</a:t>
            </a:r>
            <a:r>
              <a:rPr lang="ru-RU" sz="2200" dirty="0" smtClean="0">
                <a:latin typeface="Times New Roman Tj" pitchFamily="18" charset="-52"/>
              </a:rPr>
              <a:t> дар бар </a:t>
            </a:r>
            <a:r>
              <a:rPr lang="ru-RU" sz="2200" dirty="0" err="1" smtClean="0">
                <a:latin typeface="Times New Roman Tj" pitchFamily="18" charset="-52"/>
              </a:rPr>
              <a:t>гирифтани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тамоми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раванд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маљмўи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айни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замон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доираи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берун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нашудаи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ќисмњои</a:t>
            </a:r>
            <a:r>
              <a:rPr lang="ru-RU" sz="2200" dirty="0" smtClean="0">
                <a:latin typeface="Times New Roman Tj" pitchFamily="18" charset="-52"/>
              </a:rPr>
              <a:t> барои </a:t>
            </a:r>
            <a:r>
              <a:rPr lang="ru-RU" sz="2200" dirty="0" err="1" smtClean="0">
                <a:latin typeface="Times New Roman Tj" pitchFamily="18" charset="-52"/>
              </a:rPr>
              <a:t>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зарурӣ </a:t>
            </a:r>
            <a:r>
              <a:rPr lang="ru-RU" sz="2200" dirty="0" smtClean="0">
                <a:latin typeface="Times New Roman Tj" pitchFamily="18" charset="-52"/>
              </a:rPr>
              <a:t>аст.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Расоии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аќл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маърифатии</a:t>
            </a:r>
            <a:r>
              <a:rPr lang="ru-RU" sz="2200" dirty="0" smtClean="0">
                <a:latin typeface="Times New Roman Tj" pitchFamily="18" charset="-52"/>
              </a:rPr>
              <a:t> одам </a:t>
            </a:r>
            <a:r>
              <a:rPr lang="ru-RU" sz="2200" dirty="0" err="1" smtClean="0">
                <a:latin typeface="Times New Roman Tj" pitchFamily="18" charset="-52"/>
              </a:rPr>
              <a:t>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соњањои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гуногуни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дониш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ќобилияти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низоми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пешбинї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низоми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алоќањо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муносибати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дохили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объектњо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байни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онњоро</a:t>
            </a:r>
            <a:r>
              <a:rPr lang="ru-RU" sz="2200" dirty="0" smtClean="0">
                <a:latin typeface="Times New Roman Tj" pitchFamily="18" charset="-52"/>
              </a:rPr>
              <a:t> дар бар </a:t>
            </a:r>
            <a:r>
              <a:rPr lang="ru-RU" sz="2200" dirty="0" err="1" smtClean="0">
                <a:latin typeface="Times New Roman Tj" pitchFamily="18" charset="-52"/>
              </a:rPr>
              <a:t>мегирад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Амиќї</a:t>
            </a:r>
            <a:r>
              <a:rPr lang="ru-RU" sz="2200" dirty="0" smtClean="0">
                <a:latin typeface="Times New Roman Tj" pitchFamily="18" charset="-52"/>
              </a:rPr>
              <a:t> - дар </a:t>
            </a:r>
            <a:r>
              <a:rPr lang="ru-RU" sz="2200" dirty="0" err="1" smtClean="0">
                <a:latin typeface="Times New Roman Tj" pitchFamily="18" charset="-52"/>
              </a:rPr>
              <a:t>мањорати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дохил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моњияти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саволњои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мураккаб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меёбад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Ба </a:t>
            </a:r>
            <a:r>
              <a:rPr lang="ru-RU" sz="2200" dirty="0" err="1" smtClean="0">
                <a:latin typeface="Times New Roman Tj" pitchFamily="18" charset="-52"/>
              </a:rPr>
              <a:t>амиќии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аќл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талаботи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фањмидани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сабаби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пайдо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њодиса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вокеа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мањорати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пешбинї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намудани</a:t>
            </a:r>
            <a:r>
              <a:rPr lang="ru-RU" sz="2200" dirty="0" smtClean="0">
                <a:latin typeface="Times New Roman Tj" pitchFamily="18" charset="-52"/>
              </a:rPr>
              <a:t> инкишофи </a:t>
            </a:r>
            <a:r>
              <a:rPr lang="ru-RU" sz="2200" dirty="0" err="1" smtClean="0">
                <a:latin typeface="Times New Roman Tj" pitchFamily="18" charset="-52"/>
              </a:rPr>
              <a:t>ояндаи</a:t>
            </a:r>
            <a:r>
              <a:rPr lang="ru-RU" sz="2200" dirty="0" smtClean="0">
                <a:latin typeface="Times New Roman Tj" pitchFamily="18" charset="-52"/>
              </a:rPr>
              <a:t> он, </a:t>
            </a:r>
            <a:r>
              <a:rPr lang="ru-RU" sz="2200" dirty="0" err="1" smtClean="0">
                <a:latin typeface="Times New Roman Tj" pitchFamily="18" charset="-52"/>
              </a:rPr>
              <a:t>хос</a:t>
            </a:r>
            <a:r>
              <a:rPr lang="ru-RU" sz="2200" dirty="0" smtClean="0">
                <a:latin typeface="Times New Roman Tj" pitchFamily="18" charset="-52"/>
              </a:rPr>
              <a:t> аст.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Сифати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баръакси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амиќии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сатњи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болоии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моњиятест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одам ба </a:t>
            </a:r>
            <a:r>
              <a:rPr lang="ru-RU" sz="2200" dirty="0" err="1" smtClean="0">
                <a:latin typeface="Times New Roman Tj" pitchFamily="18" charset="-52"/>
              </a:rPr>
              <a:t>майдачуйда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диќќат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асосиро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намебинад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>Хусусиятњои </a:t>
            </a:r>
            <a:r>
              <a:rPr lang="ru-RU" sz="2700" dirty="0" err="1" smtClean="0">
                <a:latin typeface="Times New Roman Tj" pitchFamily="18" charset="-52"/>
              </a:rPr>
              <a:t>хоси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тафаккур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4896544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тавлиди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донишњои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нав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шакли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инъикоси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эљодиро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инсонро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воќеият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табдил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натиљањоеро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вуљуд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меорад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на дар </a:t>
            </a:r>
            <a:r>
              <a:rPr lang="ru-RU" sz="2200" dirty="0" err="1" smtClean="0">
                <a:latin typeface="Times New Roman Tj" pitchFamily="18" charset="-52"/>
              </a:rPr>
              <a:t>њаќиќат</a:t>
            </a:r>
            <a:r>
              <a:rPr lang="ru-RU" sz="2200" dirty="0" smtClean="0">
                <a:latin typeface="Times New Roman Tj" pitchFamily="18" charset="-52"/>
              </a:rPr>
              <a:t>, на дар худи субъект ва дар </a:t>
            </a:r>
            <a:r>
              <a:rPr lang="ru-RU" sz="2200" dirty="0" err="1" smtClean="0">
                <a:latin typeface="Times New Roman Tj" pitchFamily="18" charset="-52"/>
              </a:rPr>
              <a:t>лањзаи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мазкур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вуљуд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надорад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Фарќияти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дигар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равандњои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равонї</a:t>
            </a:r>
            <a:r>
              <a:rPr lang="ru-RU" sz="2200" dirty="0" smtClean="0">
                <a:latin typeface="Times New Roman Tj" pitchFamily="18" charset="-52"/>
              </a:rPr>
              <a:t> низ дар он аст,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ќариб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њамеша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вазъияти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душвор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алоќаманд</a:t>
            </a:r>
            <a:r>
              <a:rPr lang="ru-RU" sz="2200" dirty="0" smtClean="0">
                <a:latin typeface="Times New Roman Tj" pitchFamily="18" charset="-52"/>
              </a:rPr>
              <a:t> аст ва </a:t>
            </a:r>
            <a:r>
              <a:rPr lang="ru-RU" sz="2200" dirty="0" err="1" smtClean="0">
                <a:latin typeface="Times New Roman Tj" pitchFamily="18" charset="-52"/>
              </a:rPr>
              <a:t>таѓйирёбии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шароити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дар он ин </a:t>
            </a:r>
            <a:r>
              <a:rPr lang="ru-RU" sz="2200" dirty="0" err="1" smtClean="0">
                <a:latin typeface="Times New Roman Tj" pitchFamily="18" charset="-52"/>
              </a:rPr>
              <a:t>масъала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муайян</a:t>
            </a:r>
            <a:r>
              <a:rPr lang="ru-RU" sz="2200" dirty="0" smtClean="0"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бояд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шавад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Тафаккур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- </a:t>
            </a:r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инъикоси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љамъбасткунанда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ва </a:t>
            </a:r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ѓайримустаќими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ќонунияти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воќеии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муносибати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b="1" i="1" dirty="0" err="1" smtClean="0">
                <a:solidFill>
                  <a:schemeClr val="accent2"/>
                </a:solidFill>
                <a:latin typeface="Times New Roman Tj" pitchFamily="18" charset="-52"/>
              </a:rPr>
              <a:t>байнињамдигарї</a:t>
            </a:r>
            <a:r>
              <a:rPr lang="ru-RU" sz="2200" b="1" i="1" dirty="0" smtClean="0">
                <a:solidFill>
                  <a:schemeClr val="accent2"/>
                </a:solidFill>
                <a:latin typeface="Times New Roman Tj" pitchFamily="18" charset="-52"/>
              </a:rPr>
              <a:t> мебошад. </a:t>
            </a:r>
            <a:endParaRPr lang="ru-RU" sz="2200" b="1" i="1" dirty="0" smtClean="0">
              <a:solidFill>
                <a:schemeClr val="accent2"/>
              </a:solidFill>
              <a:latin typeface="Times New Roman Tj" pitchFamily="18" charset="-52"/>
            </a:endParaRP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Ин </a:t>
            </a:r>
            <a:r>
              <a:rPr lang="ru-RU" sz="2200" dirty="0" err="1" smtClean="0">
                <a:latin typeface="Times New Roman Tj" pitchFamily="18" charset="-52"/>
              </a:rPr>
              <a:t>самти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љамъбастёфтаи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њолатњои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њаќиќии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мушаххас</a:t>
            </a:r>
            <a:r>
              <a:rPr lang="ru-RU" sz="2200" dirty="0" smtClean="0">
                <a:latin typeface="Times New Roman Tj" pitchFamily="18" charset="-52"/>
              </a:rPr>
              <a:t> аст. </a:t>
            </a:r>
          </a:p>
          <a:p>
            <a:pPr algn="just"/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тафаккур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84576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Мустаќилияти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тафаккур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- бо </a:t>
            </a:r>
            <a:r>
              <a:rPr lang="ru-RU" sz="2200" dirty="0" err="1" smtClean="0">
                <a:latin typeface="Times New Roman Tj" pitchFamily="18" charset="-52"/>
              </a:rPr>
              <a:t>мањорати</a:t>
            </a:r>
            <a:r>
              <a:rPr lang="ru-RU" sz="2200" dirty="0" smtClean="0">
                <a:latin typeface="Times New Roman Tj" pitchFamily="18" charset="-52"/>
              </a:rPr>
              <a:t> одам ба </a:t>
            </a:r>
            <a:r>
              <a:rPr lang="ru-RU" sz="2200" dirty="0" err="1" smtClean="0">
                <a:latin typeface="Times New Roman Tj" pitchFamily="18" charset="-52"/>
              </a:rPr>
              <a:t>пешнињоди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вазифањои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нав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тавсиф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роњњои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њалли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кўмаки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дигар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дармеёбад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Бинобар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ин, </a:t>
            </a:r>
            <a:r>
              <a:rPr lang="ru-RU" sz="2200" dirty="0" err="1" smtClean="0">
                <a:latin typeface="Times New Roman Tj" pitchFamily="18" charset="-52"/>
              </a:rPr>
              <a:t>одамон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мустаќил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бошуурона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таљриба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донишњои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дигаронро</a:t>
            </a:r>
            <a:r>
              <a:rPr lang="ru-RU" sz="2200" dirty="0" smtClean="0">
                <a:latin typeface="Times New Roman Tj" pitchFamily="18" charset="-52"/>
              </a:rPr>
              <a:t> аз худ </a:t>
            </a:r>
            <a:r>
              <a:rPr lang="ru-RU" sz="2200" dirty="0" err="1" smtClean="0">
                <a:latin typeface="Times New Roman Tj" pitchFamily="18" charset="-52"/>
              </a:rPr>
              <a:t>менамоянд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эљодкорона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мебаранд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Гироии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аќл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- дар </a:t>
            </a:r>
            <a:r>
              <a:rPr lang="ru-RU" sz="2200" dirty="0" err="1" smtClean="0">
                <a:latin typeface="Times New Roman Tj" pitchFamily="18" charset="-52"/>
              </a:rPr>
              <a:t>озод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будани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вай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таъсири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шаклу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усулњои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мустањкамкардашудаи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њалли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вазифањо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гузашта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дар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мањорати</a:t>
            </a:r>
            <a:r>
              <a:rPr lang="ru-RU" sz="2200" dirty="0" smtClean="0">
                <a:latin typeface="Times New Roman Tj" pitchFamily="18" charset="-52"/>
              </a:rPr>
              <a:t> зуд </a:t>
            </a:r>
            <a:r>
              <a:rPr lang="ru-RU" sz="2200" dirty="0" err="1" smtClean="0">
                <a:latin typeface="Times New Roman Tj" pitchFamily="18" charset="-52"/>
              </a:rPr>
              <a:t>таѓйир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амал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њангоми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дигар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вазъият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меёбад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Аќли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тез </a:t>
            </a:r>
            <a:r>
              <a:rPr lang="ru-RU" sz="2200" dirty="0" smtClean="0">
                <a:latin typeface="Times New Roman Tj" pitchFamily="18" charset="-52"/>
              </a:rPr>
              <a:t>- ин </a:t>
            </a:r>
            <a:r>
              <a:rPr lang="ru-RU" sz="2200" dirty="0" err="1" smtClean="0">
                <a:latin typeface="Times New Roman Tj" pitchFamily="18" charset="-52"/>
              </a:rPr>
              <a:t>ќобилияти</a:t>
            </a:r>
            <a:r>
              <a:rPr lang="ru-RU" sz="2200" dirty="0" smtClean="0">
                <a:latin typeface="Times New Roman Tj" pitchFamily="18" charset="-52"/>
              </a:rPr>
              <a:t> зуд </a:t>
            </a:r>
            <a:r>
              <a:rPr lang="ru-RU" sz="2200" dirty="0" err="1" smtClean="0">
                <a:latin typeface="Times New Roman Tj" pitchFamily="18" charset="-52"/>
              </a:rPr>
              <a:t>сарфањм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рафтани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инсон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вазъияти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нав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андешидан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ќабул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ќарори </a:t>
            </a:r>
            <a:r>
              <a:rPr lang="ru-RU" sz="2200" dirty="0" err="1" smtClean="0">
                <a:latin typeface="Times New Roman Tj" pitchFamily="18" charset="-52"/>
              </a:rPr>
              <a:t>дуруст</a:t>
            </a:r>
            <a:r>
              <a:rPr lang="ru-RU" sz="2200" dirty="0" smtClean="0"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Одамони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ўњдабаро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бофањм</a:t>
            </a:r>
            <a:r>
              <a:rPr lang="ru-RU" sz="2200" dirty="0" smtClean="0">
                <a:latin typeface="Times New Roman Tj" pitchFamily="18" charset="-52"/>
              </a:rPr>
              <a:t> - ин </a:t>
            </a:r>
            <a:r>
              <a:rPr lang="ru-RU" sz="2200" dirty="0" err="1" smtClean="0">
                <a:latin typeface="Times New Roman Tj" pitchFamily="18" charset="-52"/>
              </a:rPr>
              <a:t>одамони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аќли</a:t>
            </a:r>
            <a:r>
              <a:rPr lang="ru-RU" sz="2200" dirty="0" smtClean="0">
                <a:latin typeface="Times New Roman Tj" pitchFamily="18" charset="-52"/>
              </a:rPr>
              <a:t> тез </a:t>
            </a:r>
            <a:r>
              <a:rPr lang="ru-RU" sz="2200" dirty="0" err="1" smtClean="0">
                <a:latin typeface="Times New Roman Tj" pitchFamily="18" charset="-52"/>
              </a:rPr>
              <a:t>дошта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мебошанд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>Хусусиятњои </a:t>
            </a:r>
            <a:r>
              <a:rPr lang="ru-RU" sz="2700" dirty="0" err="1" smtClean="0">
                <a:latin typeface="Times New Roman Tj" pitchFamily="18" charset="-52"/>
              </a:rPr>
              <a:t>хоси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тафаккур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496855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Саросемагии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аќл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дар он </a:t>
            </a:r>
            <a:r>
              <a:rPr lang="ru-RU" sz="2400" dirty="0" err="1" smtClean="0">
                <a:latin typeface="Times New Roman Tj" pitchFamily="18" charset="-52"/>
              </a:rPr>
              <a:t>зоњир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њамаљониба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масъаларо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фикр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накарда</a:t>
            </a:r>
            <a:r>
              <a:rPr lang="ru-RU" sz="2400" dirty="0" smtClean="0">
                <a:latin typeface="Times New Roman Tj" pitchFamily="18" charset="-52"/>
              </a:rPr>
              <a:t>, як </a:t>
            </a:r>
            <a:r>
              <a:rPr lang="ru-RU" sz="2400" dirty="0" err="1" smtClean="0">
                <a:latin typeface="Times New Roman Tj" pitchFamily="18" charset="-52"/>
              </a:rPr>
              <a:t>самтро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љавоб</a:t>
            </a:r>
            <a:r>
              <a:rPr lang="ru-RU" sz="2400" dirty="0" smtClean="0">
                <a:latin typeface="Times New Roman Tj" pitchFamily="18" charset="-52"/>
              </a:rPr>
              <a:t> додан </a:t>
            </a:r>
            <a:r>
              <a:rPr lang="ru-RU" sz="2400" dirty="0" err="1" smtClean="0">
                <a:latin typeface="Times New Roman Tj" pitchFamily="18" charset="-52"/>
              </a:rPr>
              <a:t>шитоб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нокифоя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фикр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накарда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љавоб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муњокимаронї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Интиќодии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аќл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ќобилияти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объективона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бањогузории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нисбат</a:t>
            </a:r>
            <a:r>
              <a:rPr lang="ru-RU" sz="2400" dirty="0" smtClean="0">
                <a:latin typeface="Times New Roman Tj" pitchFamily="18" charset="-52"/>
              </a:rPr>
              <a:t> ба худ ва ба </a:t>
            </a:r>
            <a:r>
              <a:rPr lang="ru-RU" sz="2400" dirty="0" err="1" smtClean="0">
                <a:latin typeface="Times New Roman Tj" pitchFamily="18" charset="-52"/>
              </a:rPr>
              <a:t>бегонагон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бодиќќат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њамаљониба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санљидани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нишондод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хулосањо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Одами </a:t>
            </a:r>
            <a:r>
              <a:rPr lang="ru-RU" sz="2400" dirty="0" err="1" smtClean="0">
                <a:latin typeface="Times New Roman Tj" pitchFamily="18" charset="-52"/>
              </a:rPr>
              <a:t>дорои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захираи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интиќодии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аќл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њељ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мавќеи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њаќиќат</a:t>
            </a:r>
            <a:r>
              <a:rPr lang="ru-RU" sz="2400" dirty="0" smtClean="0">
                <a:latin typeface="Times New Roman Tj" pitchFamily="18" charset="-52"/>
              </a:rPr>
              <a:t> ва комил </a:t>
            </a:r>
            <a:r>
              <a:rPr lang="ru-RU" sz="2400" dirty="0" err="1" smtClean="0">
                <a:latin typeface="Times New Roman Tj" pitchFamily="18" charset="-52"/>
              </a:rPr>
              <a:t>бањо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намедињад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тарафњои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ќавї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сусти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мебинад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њамеша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онњоро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санљад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3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>Хусусиятњои </a:t>
            </a:r>
            <a:r>
              <a:rPr lang="ru-RU" sz="2700" dirty="0" err="1" smtClean="0">
                <a:latin typeface="Times New Roman Tj" pitchFamily="18" charset="-52"/>
              </a:rPr>
              <a:t>хоси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тафаккур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496855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 Tj" pitchFamily="18" charset="-52"/>
              </a:rPr>
              <a:t>Барои </a:t>
            </a:r>
            <a:r>
              <a:rPr lang="ru-RU" sz="2000" dirty="0" err="1" smtClean="0">
                <a:latin typeface="Times New Roman Tj" pitchFamily="18" charset="-52"/>
              </a:rPr>
              <a:t>самаранокии</a:t>
            </a:r>
            <a:r>
              <a:rPr lang="ru-RU" sz="2000" dirty="0" smtClean="0">
                <a:latin typeface="Times New Roman Tj" pitchFamily="18" charset="-52"/>
              </a:rPr>
              <a:t> кори роњбар дараљаи </a:t>
            </a:r>
            <a:r>
              <a:rPr lang="ru-RU" sz="2000" dirty="0" err="1" smtClean="0">
                <a:latin typeface="Times New Roman Tj" pitchFamily="18" charset="-52"/>
              </a:rPr>
              <a:t>баланди</a:t>
            </a:r>
            <a:r>
              <a:rPr lang="ru-RU" sz="2000" dirty="0" smtClean="0">
                <a:latin typeface="Times New Roman Tj" pitchFamily="18" charset="-52"/>
              </a:rPr>
              <a:t> инкишофи </a:t>
            </a:r>
            <a:r>
              <a:rPr lang="ru-RU" sz="2000" dirty="0" err="1" smtClean="0">
                <a:latin typeface="Times New Roman Tj" pitchFamily="18" charset="-52"/>
              </a:rPr>
              <a:t>сифатњои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асосии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аќл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пайвасти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мувофиќи</a:t>
            </a:r>
            <a:r>
              <a:rPr lang="ru-RU" sz="2000" dirty="0" smtClean="0">
                <a:latin typeface="Times New Roman Tj" pitchFamily="18" charset="-52"/>
              </a:rPr>
              <a:t> он </a:t>
            </a:r>
            <a:r>
              <a:rPr lang="ru-RU" sz="2000" dirty="0" err="1" smtClean="0">
                <a:latin typeface="Times New Roman Tj" pitchFamily="18" charset="-52"/>
              </a:rPr>
              <a:t>матлуб</a:t>
            </a:r>
            <a:r>
              <a:rPr lang="ru-RU" sz="2000" dirty="0" smtClean="0">
                <a:latin typeface="Times New Roman Tj" pitchFamily="18" charset="-52"/>
              </a:rPr>
              <a:t> аст.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Камбудї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дар ин ё он </a:t>
            </a:r>
            <a:r>
              <a:rPr lang="ru-RU" sz="2000" dirty="0" err="1" smtClean="0">
                <a:latin typeface="Times New Roman Tj" pitchFamily="18" charset="-52"/>
              </a:rPr>
              <a:t>сифат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ногузир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рафтори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шахсият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таъсир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расонида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ба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дигаргуншавї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хатогї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фаъолияти</a:t>
            </a:r>
            <a:r>
              <a:rPr lang="ru-RU" sz="2000" dirty="0" smtClean="0">
                <a:latin typeface="Times New Roman Tj" pitchFamily="18" charset="-52"/>
              </a:rPr>
              <a:t> касбї </a:t>
            </a:r>
            <a:r>
              <a:rPr lang="ru-RU" sz="2000" dirty="0" err="1" smtClean="0">
                <a:latin typeface="Times New Roman Tj" pitchFamily="18" charset="-52"/>
              </a:rPr>
              <a:t>оварда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мерасонад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Њар</a:t>
            </a:r>
            <a:r>
              <a:rPr lang="ru-RU" sz="2000" dirty="0" smtClean="0">
                <a:latin typeface="Times New Roman Tj" pitchFamily="18" charset="-52"/>
              </a:rPr>
              <a:t> як </a:t>
            </a:r>
            <a:r>
              <a:rPr lang="ru-RU" sz="2000" dirty="0" err="1" smtClean="0">
                <a:latin typeface="Times New Roman Tj" pitchFamily="18" charset="-52"/>
              </a:rPr>
              <a:t>амали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тафаккур</a:t>
            </a:r>
            <a:r>
              <a:rPr lang="ru-RU" sz="2000" dirty="0" smtClean="0">
                <a:latin typeface="Times New Roman Tj" pitchFamily="18" charset="-52"/>
              </a:rPr>
              <a:t> дар худ раванди </a:t>
            </a:r>
            <a:r>
              <a:rPr lang="ru-RU" sz="2000" dirty="0" err="1" smtClean="0">
                <a:latin typeface="Times New Roman Tj" pitchFamily="18" charset="-52"/>
              </a:rPr>
              <a:t>њалли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ягон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супорише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љараёни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маърифат</a:t>
            </a:r>
            <a:r>
              <a:rPr lang="ru-RU" sz="2000" dirty="0" smtClean="0">
                <a:latin typeface="Times New Roman Tj" pitchFamily="18" charset="-52"/>
              </a:rPr>
              <a:t> ё </a:t>
            </a:r>
            <a:r>
              <a:rPr lang="ru-RU" sz="2000" dirty="0" err="1" smtClean="0">
                <a:latin typeface="Times New Roman Tj" pitchFamily="18" charset="-52"/>
              </a:rPr>
              <a:t>фаъолияти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амалии</a:t>
            </a:r>
            <a:r>
              <a:rPr lang="ru-RU" sz="2000" dirty="0" smtClean="0">
                <a:latin typeface="Times New Roman Tj" pitchFamily="18" charset="-52"/>
              </a:rPr>
              <a:t> одам ба </a:t>
            </a:r>
            <a:r>
              <a:rPr lang="ru-RU" sz="2000" dirty="0" err="1" smtClean="0">
                <a:latin typeface="Times New Roman Tj" pitchFamily="18" charset="-52"/>
              </a:rPr>
              <a:t>вуљуд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меояд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ифода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њар</a:t>
            </a:r>
            <a:r>
              <a:rPr lang="ru-RU" sz="2000" dirty="0" smtClean="0">
                <a:latin typeface="Times New Roman Tj" pitchFamily="18" charset="-52"/>
              </a:rPr>
              <a:t> як коллектив </a:t>
            </a:r>
            <a:r>
              <a:rPr lang="ru-RU" sz="2000" dirty="0" err="1" smtClean="0">
                <a:latin typeface="Times New Roman Tj" pitchFamily="18" charset="-52"/>
              </a:rPr>
              <a:t>одамоне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њастанд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њосил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аќидањо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воситаи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шаккокї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љанљол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афзал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донистани</a:t>
            </a:r>
            <a:r>
              <a:rPr lang="ru-RU" sz="2000" dirty="0" smtClean="0">
                <a:latin typeface="Times New Roman Tj" pitchFamily="18" charset="-52"/>
              </a:rPr>
              <a:t> роњи </a:t>
            </a:r>
            <a:r>
              <a:rPr lang="ru-RU" sz="2000" dirty="0" err="1" smtClean="0">
                <a:latin typeface="Times New Roman Tj" pitchFamily="18" charset="-52"/>
              </a:rPr>
              <a:t>пахшкунї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аксаран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муќобили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њама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чизи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нав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ѓайримуќарарї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баромад</a:t>
            </a:r>
            <a:r>
              <a:rPr lang="ru-RU" sz="2000" dirty="0" smtClean="0">
                <a:latin typeface="Times New Roman Tj" pitchFamily="18" charset="-52"/>
              </a:rPr>
              <a:t> кардан, </a:t>
            </a:r>
            <a:r>
              <a:rPr lang="ru-RU" sz="2000" dirty="0" err="1" smtClean="0">
                <a:latin typeface="Times New Roman Tj" pitchFamily="18" charset="-52"/>
              </a:rPr>
              <a:t>майл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Муњокимаи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ин ё он </a:t>
            </a:r>
            <a:r>
              <a:rPr lang="ru-RU" sz="2000" dirty="0" err="1" smtClean="0">
                <a:latin typeface="Times New Roman Tj" pitchFamily="18" charset="-52"/>
              </a:rPr>
              <a:t>масъала</a:t>
            </a:r>
            <a:r>
              <a:rPr lang="ru-RU" sz="2000" dirty="0" smtClean="0">
                <a:latin typeface="Times New Roman Tj" pitchFamily="18" charset="-52"/>
              </a:rPr>
              <a:t> дар коллектив бисёр </a:t>
            </a:r>
            <a:r>
              <a:rPr lang="ru-RU" sz="2000" dirty="0" err="1" smtClean="0">
                <a:latin typeface="Times New Roman Tj" pitchFamily="18" charset="-52"/>
              </a:rPr>
              <a:t>ваќт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намегузорад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он </a:t>
            </a:r>
            <a:r>
              <a:rPr lang="ru-RU" sz="2000" dirty="0" err="1" smtClean="0">
                <a:latin typeface="Times New Roman Tj" pitchFamily="18" charset="-52"/>
              </a:rPr>
              <a:t>бомуваффаќият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анљом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расад</a:t>
            </a:r>
            <a:r>
              <a:rPr lang="ru-RU" sz="2000" dirty="0" smtClean="0">
                <a:latin typeface="Times New Roman Tj" pitchFamily="18" charset="-52"/>
              </a:rPr>
              <a:t>, зеро </a:t>
            </a:r>
            <a:r>
              <a:rPr lang="ru-RU" sz="2000" dirty="0" err="1" smtClean="0">
                <a:latin typeface="Times New Roman Tj" pitchFamily="18" charset="-52"/>
              </a:rPr>
              <a:t>офариниши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њар</a:t>
            </a:r>
            <a:r>
              <a:rPr lang="ru-RU" sz="2000" dirty="0" smtClean="0">
                <a:latin typeface="Times New Roman Tj" pitchFamily="18" charset="-52"/>
              </a:rPr>
              <a:t> як </a:t>
            </a:r>
            <a:r>
              <a:rPr lang="ru-RU" sz="2000" dirty="0" err="1" smtClean="0">
                <a:latin typeface="Times New Roman Tj" pitchFamily="18" charset="-52"/>
              </a:rPr>
              <a:t>чизи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нав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бўњтон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танќид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монеањо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рубарў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мегарданд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endParaRPr lang="ru-RU" sz="20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700" dirty="0" smtClean="0">
                <a:latin typeface="Times New Roman Tj" pitchFamily="18" charset="-52"/>
              </a:rPr>
              <a:t>Хусусиятњои </a:t>
            </a:r>
            <a:r>
              <a:rPr lang="ru-RU" sz="2700" dirty="0" err="1" smtClean="0">
                <a:latin typeface="Times New Roman Tj" pitchFamily="18" charset="-52"/>
              </a:rPr>
              <a:t>хоси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тафаккур</a:t>
            </a:r>
            <a:r>
              <a:rPr lang="ru-RU" sz="2700" dirty="0" smtClean="0">
                <a:latin typeface="Times New Roman Tj" pitchFamily="18" charset="-52"/>
              </a:rPr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1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latin typeface="Times New Roman Tj" pitchFamily="18" charset="-52"/>
              </a:rPr>
              <a:t>Ташаккур</a:t>
            </a:r>
            <a:r>
              <a:rPr lang="ru-RU" sz="66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600" b="1" dirty="0" smtClean="0">
                <a:latin typeface="Times New Roman Tj" pitchFamily="18" charset="-52"/>
              </a:rPr>
              <a:t>ба </a:t>
            </a:r>
            <a:r>
              <a:rPr lang="ru-RU" sz="6600" b="1" dirty="0" err="1" smtClean="0">
                <a:latin typeface="Times New Roman Tj" pitchFamily="18" charset="-52"/>
              </a:rPr>
              <a:t>диќќататон</a:t>
            </a:r>
            <a:r>
              <a:rPr lang="ru-RU" sz="6600" b="1" dirty="0" smtClean="0">
                <a:latin typeface="Times New Roman Tj" pitchFamily="18" charset="-52"/>
              </a:rPr>
              <a:t>!</a:t>
            </a:r>
            <a:endParaRPr lang="ru-RU" sz="6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Барои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характернок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аст: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1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Љамъбаст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маънои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одам </a:t>
            </a:r>
            <a:r>
              <a:rPr lang="ru-RU" sz="2400" dirty="0" err="1" smtClean="0">
                <a:latin typeface="Times New Roman Tj" pitchFamily="18" charset="-52"/>
              </a:rPr>
              <a:t>ахборро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маљмўи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сершумори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иттилоотњои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объектњои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гирфта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мухтасар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љамъбаст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шакли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печонидашуд</a:t>
            </a:r>
            <a:r>
              <a:rPr lang="ru-RU" sz="2400" dirty="0" smtClean="0">
                <a:latin typeface="Times New Roman Tj" pitchFamily="18" charset="-52"/>
              </a:rPr>
              <a:t>»-и </a:t>
            </a:r>
            <a:r>
              <a:rPr lang="ru-RU" sz="2400" dirty="0" err="1" smtClean="0">
                <a:latin typeface="Times New Roman Tj" pitchFamily="18" charset="-52"/>
              </a:rPr>
              <a:t>хусусиятњои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ин </a:t>
            </a:r>
            <a:r>
              <a:rPr lang="ru-RU" sz="2400" dirty="0" err="1" smtClean="0">
                <a:latin typeface="Times New Roman Tj" pitchFamily="18" charset="-52"/>
              </a:rPr>
              <a:t>объектњо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мебошад.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аз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, њамчун </a:t>
            </a:r>
            <a:r>
              <a:rPr lang="ru-RU" sz="2400" dirty="0" err="1" smtClean="0">
                <a:latin typeface="Times New Roman Tj" pitchFamily="18" charset="-52"/>
              </a:rPr>
              <a:t>падидаи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субъективии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психикии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хос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образи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идеалї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месозад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на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коркарди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таҷрибаи </a:t>
            </a:r>
            <a:r>
              <a:rPr lang="ru-RU" sz="2400" dirty="0" smtClean="0">
                <a:latin typeface="Times New Roman Tj" pitchFamily="18" charset="-52"/>
              </a:rPr>
              <a:t>як одам ё </a:t>
            </a:r>
            <a:r>
              <a:rPr lang="ru-RU" sz="2400" dirty="0" err="1" smtClean="0">
                <a:latin typeface="Times New Roman Tj" pitchFamily="18" charset="-52"/>
              </a:rPr>
              <a:t>ҳамзамонони ў</a:t>
            </a:r>
            <a:r>
              <a:rPr lang="ru-RU" sz="2400" dirty="0" smtClean="0">
                <a:latin typeface="Times New Roman Tj" pitchFamily="18" charset="-52"/>
              </a:rPr>
              <a:t>, балки </a:t>
            </a:r>
            <a:r>
              <a:rPr lang="ru-RU" sz="2400" dirty="0" err="1" smtClean="0">
                <a:latin typeface="Times New Roman Tj" pitchFamily="18" charset="-52"/>
              </a:rPr>
              <a:t>таљрибањои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наслњои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гузашта</a:t>
            </a:r>
            <a:r>
              <a:rPr lang="ru-RU" sz="2400" dirty="0" smtClean="0">
                <a:latin typeface="Times New Roman Tj" pitchFamily="18" charset="-52"/>
              </a:rPr>
              <a:t> низ мебошад.</a:t>
            </a:r>
          </a:p>
          <a:p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тафаккур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810539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 Tj" pitchFamily="18" charset="-52"/>
              </a:rPr>
              <a:t>2. </a:t>
            </a:r>
            <a:r>
              <a:rPr lang="ru-RU" dirty="0" err="1" smtClean="0">
                <a:latin typeface="Times New Roman Tj" pitchFamily="18" charset="-52"/>
              </a:rPr>
              <a:t>Ѓайримустаќим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err="1" smtClean="0">
                <a:latin typeface="Times New Roman Tj" pitchFamily="18" charset="-52"/>
              </a:rPr>
              <a:t>Тафаккур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инъикоси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ѓайримустаќими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њаќикат</a:t>
            </a:r>
            <a:r>
              <a:rPr lang="ru-RU" dirty="0" smtClean="0">
                <a:latin typeface="Times New Roman Tj" pitchFamily="18" charset="-52"/>
              </a:rPr>
              <a:t> мебошад.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маъно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тафаккур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медињад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чизеро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ѓайримустаќим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анализаторњо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намекунад</a:t>
            </a:r>
            <a:r>
              <a:rPr lang="ru-RU" dirty="0" smtClean="0">
                <a:latin typeface="Times New Roman Tj" pitchFamily="18" charset="-52"/>
              </a:rPr>
              <a:t> ва ба </a:t>
            </a:r>
            <a:r>
              <a:rPr lang="ru-RU" dirty="0" err="1" smtClean="0">
                <a:latin typeface="Times New Roman Tj" pitchFamily="18" charset="-52"/>
              </a:rPr>
              <a:t>шуур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танњо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натиљаи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нишонањои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бевосита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дастрас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ошкор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фањмад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err="1" smtClean="0">
                <a:latin typeface="Times New Roman Tj" pitchFamily="18" charset="-52"/>
              </a:rPr>
              <a:t>Тафаккури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тавассути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мафњум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яке аз он бо калима ё </a:t>
            </a:r>
            <a:r>
              <a:rPr lang="ru-RU" dirty="0" err="1" smtClean="0">
                <a:latin typeface="Times New Roman Tj" pitchFamily="18" charset="-52"/>
              </a:rPr>
              <a:t>якчанд</a:t>
            </a:r>
            <a:r>
              <a:rPr lang="ru-RU" dirty="0" smtClean="0">
                <a:latin typeface="Times New Roman Tj" pitchFamily="18" charset="-52"/>
              </a:rPr>
              <a:t> калима </a:t>
            </a:r>
            <a:r>
              <a:rPr lang="ru-RU" dirty="0" err="1" smtClean="0">
                <a:latin typeface="Times New Roman Tj" pitchFamily="18" charset="-52"/>
              </a:rPr>
              <a:t>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меёбад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мегузарад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err="1" smtClean="0">
                <a:latin typeface="Times New Roman Tj" pitchFamily="18" charset="-52"/>
              </a:rPr>
              <a:t>Мафњум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– </a:t>
            </a:r>
            <a:r>
              <a:rPr lang="ru-RU" dirty="0" err="1" smtClean="0">
                <a:latin typeface="Times New Roman Tj" pitchFamily="18" charset="-52"/>
              </a:rPr>
              <a:t>инъикоси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хусусиятњои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умумї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асосии</a:t>
            </a:r>
            <a:r>
              <a:rPr lang="ru-RU" dirty="0" smtClean="0">
                <a:latin typeface="Times New Roman Tj" pitchFamily="18" charset="-52"/>
              </a:rPr>
              <a:t> предмет ё </a:t>
            </a:r>
            <a:r>
              <a:rPr lang="ru-RU" dirty="0" err="1" smtClean="0">
                <a:latin typeface="Times New Roman Tj" pitchFamily="18" charset="-52"/>
              </a:rPr>
              <a:t>падидањо</a:t>
            </a:r>
            <a:r>
              <a:rPr lang="ru-RU" dirty="0" smtClean="0">
                <a:latin typeface="Times New Roman Tj" pitchFamily="18" charset="-52"/>
              </a:rPr>
              <a:t> мебошад.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err="1" smtClean="0">
                <a:latin typeface="Times New Roman Tj" pitchFamily="18" charset="-52"/>
              </a:rPr>
              <a:t>Масалан</a:t>
            </a:r>
            <a:r>
              <a:rPr lang="ru-RU" dirty="0" smtClean="0">
                <a:latin typeface="Times New Roman Tj" pitchFamily="18" charset="-52"/>
              </a:rPr>
              <a:t>, барои </a:t>
            </a:r>
            <a:r>
              <a:rPr lang="ru-RU" dirty="0" err="1" smtClean="0">
                <a:latin typeface="Times New Roman Tj" pitchFamily="18" charset="-52"/>
              </a:rPr>
              <a:t>мафњуми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мактаббача</a:t>
            </a:r>
            <a:r>
              <a:rPr lang="ru-RU" dirty="0" smtClean="0">
                <a:latin typeface="Times New Roman Tj" pitchFamily="18" charset="-52"/>
              </a:rPr>
              <a:t>» </a:t>
            </a:r>
            <a:r>
              <a:rPr lang="ru-RU" dirty="0" err="1" smtClean="0">
                <a:latin typeface="Times New Roman Tj" pitchFamily="18" charset="-52"/>
              </a:rPr>
              <a:t>хусусияти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умумї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асосї</a:t>
            </a:r>
            <a:r>
              <a:rPr lang="ru-RU" dirty="0" smtClean="0">
                <a:latin typeface="Times New Roman Tj" pitchFamily="18" charset="-52"/>
              </a:rPr>
              <a:t> – </a:t>
            </a:r>
            <a:r>
              <a:rPr lang="ru-RU" dirty="0" err="1" smtClean="0">
                <a:latin typeface="Times New Roman Tj" pitchFamily="18" charset="-52"/>
              </a:rPr>
              <a:t>тањсил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мактаб</a:t>
            </a:r>
            <a:r>
              <a:rPr lang="ru-RU" dirty="0" smtClean="0">
                <a:latin typeface="Times New Roman Tj" pitchFamily="18" charset="-52"/>
              </a:rPr>
              <a:t> мебошад.</a:t>
            </a:r>
          </a:p>
          <a:p>
            <a:pPr algn="just">
              <a:lnSpc>
                <a:spcPct val="120000"/>
              </a:lnSpc>
              <a:buNone/>
            </a:pP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тафаккур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marL="365125" indent="801688">
              <a:buNone/>
            </a:pPr>
            <a:r>
              <a:rPr lang="ru-RU" sz="2400" dirty="0" smtClean="0">
                <a:latin typeface="Times New Roman Tj" pitchFamily="18" charset="-52"/>
              </a:rPr>
              <a:t>1) </a:t>
            </a:r>
            <a:r>
              <a:rPr lang="ru-RU" sz="2400" dirty="0" err="1" smtClean="0">
                <a:latin typeface="Times New Roman Tj" pitchFamily="18" charset="-52"/>
              </a:rPr>
              <a:t>образї-амалї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сенсорї-моторї</a:t>
            </a:r>
            <a:r>
              <a:rPr lang="ru-RU" sz="2400" dirty="0" smtClean="0">
                <a:latin typeface="Times New Roman Tj" pitchFamily="18" charset="-52"/>
              </a:rPr>
              <a:t>);</a:t>
            </a:r>
          </a:p>
          <a:p>
            <a:pPr marL="365125" indent="801688">
              <a:buNone/>
            </a:pPr>
            <a:r>
              <a:rPr lang="ru-RU" sz="2400" dirty="0" smtClean="0">
                <a:latin typeface="Times New Roman Tj" pitchFamily="18" charset="-52"/>
              </a:rPr>
              <a:t>2) </a:t>
            </a:r>
            <a:r>
              <a:rPr lang="ru-RU" sz="2400" dirty="0" err="1" smtClean="0">
                <a:latin typeface="Times New Roman Tj" pitchFamily="18" charset="-52"/>
              </a:rPr>
              <a:t>аёнї-образї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365125" indent="801688">
              <a:buNone/>
            </a:pPr>
            <a:r>
              <a:rPr lang="ru-RU" sz="2400" dirty="0" smtClean="0">
                <a:latin typeface="Times New Roman Tj" pitchFamily="18" charset="-52"/>
              </a:rPr>
              <a:t>3) </a:t>
            </a:r>
            <a:r>
              <a:rPr lang="ru-RU" sz="2400" dirty="0" err="1" smtClean="0">
                <a:latin typeface="Times New Roman Tj" pitchFamily="18" charset="-52"/>
              </a:rPr>
              <a:t>мантиќї</a:t>
            </a:r>
            <a:r>
              <a:rPr lang="ru-RU" sz="2400" dirty="0" smtClean="0">
                <a:latin typeface="Times New Roman Tj" pitchFamily="18" charset="-52"/>
              </a:rPr>
              <a:t> - </a:t>
            </a:r>
            <a:r>
              <a:rPr lang="ru-RU" sz="2400" dirty="0" err="1" smtClean="0">
                <a:latin typeface="Times New Roman Tj" pitchFamily="18" charset="-52"/>
              </a:rPr>
              <a:t>абстрактї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Якчанд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намуди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тафаккурро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људо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  <a:latin typeface="Times New Roman Tj" pitchFamily="18" charset="-52"/>
              </a:rPr>
              <a:t>менамоянд</a:t>
            </a:r>
            <a:r>
              <a:rPr lang="ru-RU" sz="2400" dirty="0" smtClean="0">
                <a:solidFill>
                  <a:schemeClr val="accent2"/>
                </a:solidFill>
                <a:latin typeface="Times New Roman Tj" pitchFamily="18" charset="-52"/>
              </a:rPr>
              <a:t>: </a:t>
            </a:r>
            <a:endParaRPr lang="ru-RU" sz="2400" i="1" dirty="0" smtClean="0">
              <a:solidFill>
                <a:schemeClr val="accent2"/>
              </a:solidFill>
              <a:latin typeface="Times New Roman Tj" pitchFamily="18" charset="-52"/>
            </a:endParaRPr>
          </a:p>
          <a:p>
            <a:pPr algn="just"/>
            <a:r>
              <a:rPr lang="ru-RU" sz="2400" i="1" dirty="0" err="1" smtClean="0">
                <a:latin typeface="Times New Roman Tj" pitchFamily="18" charset="-52"/>
              </a:rPr>
              <a:t>Мафњумњои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i="1" dirty="0" err="1" smtClean="0">
                <a:latin typeface="Times New Roman Tj" pitchFamily="18" charset="-52"/>
              </a:rPr>
              <a:t>назариявии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i="1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– ин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тафаккурест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одам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истифодаи</a:t>
            </a:r>
            <a:r>
              <a:rPr lang="ru-RU" sz="2400" dirty="0" smtClean="0">
                <a:latin typeface="Times New Roman Tj" pitchFamily="18" charset="-52"/>
              </a:rPr>
              <a:t> он дар раванди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масъалањо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мафњумњо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рўй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амалро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зењн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таљриба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робита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надошта</a:t>
            </a:r>
            <a:r>
              <a:rPr lang="ru-RU" sz="2400" dirty="0" smtClean="0">
                <a:latin typeface="Times New Roman Tj" pitchFamily="18" charset="-52"/>
              </a:rPr>
              <a:t>, бо </a:t>
            </a:r>
            <a:r>
              <a:rPr lang="ru-RU" sz="2400" dirty="0" err="1" smtClean="0">
                <a:latin typeface="Times New Roman Tj" pitchFamily="18" charset="-52"/>
              </a:rPr>
              <a:t>ёрии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узвњои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њис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ба даст </a:t>
            </a:r>
            <a:r>
              <a:rPr lang="ru-RU" sz="2400" dirty="0" err="1" smtClean="0">
                <a:latin typeface="Times New Roman Tj" pitchFamily="18" charset="-52"/>
              </a:rPr>
              <a:t>меорад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масъаларо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муњокима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роњњои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аввал</a:t>
            </a:r>
            <a:r>
              <a:rPr lang="ru-RU" sz="2400" dirty="0" smtClean="0">
                <a:latin typeface="Times New Roman Tj" pitchFamily="18" charset="-52"/>
              </a:rPr>
              <a:t> то ба </a:t>
            </a:r>
            <a:r>
              <a:rPr lang="ru-RU" sz="2400" dirty="0" err="1" smtClean="0">
                <a:latin typeface="Times New Roman Tj" pitchFamily="18" charset="-52"/>
              </a:rPr>
              <a:t>охир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зењн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љустуљўй</a:t>
            </a:r>
            <a:r>
              <a:rPr lang="ru-RU" sz="2400" dirty="0" smtClean="0">
                <a:latin typeface="Times New Roman Tj" pitchFamily="18" charset="-52"/>
              </a:rPr>
              <a:t> карда, дар </a:t>
            </a:r>
            <a:r>
              <a:rPr lang="ru-RU" sz="2400" dirty="0" err="1" smtClean="0">
                <a:latin typeface="Times New Roman Tj" pitchFamily="18" charset="-52"/>
              </a:rPr>
              <a:t>шакли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фањмо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мулоњизаронї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хулосабарорї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Мафњумњои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тањкиќотњои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назариявии</a:t>
            </a:r>
            <a:r>
              <a:rPr lang="ru-RU" sz="2400" dirty="0" smtClean="0">
                <a:latin typeface="Times New Roman Tj" pitchFamily="18" charset="-52"/>
              </a:rPr>
              <a:t> илмї </a:t>
            </a:r>
            <a:r>
              <a:rPr lang="ru-RU" sz="2400" dirty="0" err="1" smtClean="0">
                <a:latin typeface="Times New Roman Tj" pitchFamily="18" charset="-52"/>
              </a:rPr>
              <a:t>характерноканд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  <a:latin typeface="Times New Roman Tj" pitchFamily="18" charset="-52"/>
              </a:rPr>
              <a:t>Дар </a:t>
            </a:r>
            <a:r>
              <a:rPr lang="ru-RU" sz="2400" dirty="0" smtClean="0">
                <a:effectLst/>
                <a:latin typeface="Times New Roman Tj" pitchFamily="18" charset="-52"/>
              </a:rPr>
              <a:t>инкишофи </a:t>
            </a:r>
            <a:r>
              <a:rPr lang="ru-RU" sz="2400" dirty="0" err="1" smtClean="0">
                <a:effectLst/>
                <a:latin typeface="Times New Roman Tj" pitchFamily="18" charset="-52"/>
              </a:rPr>
              <a:t>таърихии</a:t>
            </a:r>
            <a:r>
              <a:rPr lang="ru-RU" sz="2400" dirty="0" smtClean="0"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effectLst/>
                <a:latin typeface="Times New Roman Tj" pitchFamily="18" charset="-52"/>
              </a:rPr>
              <a:t>тафаккур</a:t>
            </a:r>
            <a:r>
              <a:rPr lang="ru-RU" sz="2400" dirty="0" smtClean="0">
                <a:effectLst/>
                <a:latin typeface="Times New Roman Tj" pitchFamily="18" charset="-52"/>
              </a:rPr>
              <a:t> се </a:t>
            </a:r>
            <a:r>
              <a:rPr lang="ru-RU" sz="2400" dirty="0" err="1" smtClean="0">
                <a:effectLst/>
                <a:latin typeface="Times New Roman Tj" pitchFamily="18" charset="-52"/>
              </a:rPr>
              <a:t>давраро</a:t>
            </a:r>
            <a:r>
              <a:rPr lang="ru-RU" sz="2400" dirty="0" smtClean="0"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effectLst/>
                <a:latin typeface="Times New Roman Tj" pitchFamily="18" charset="-52"/>
              </a:rPr>
              <a:t>фарќ</a:t>
            </a:r>
            <a:r>
              <a:rPr lang="ru-RU" sz="2400" dirty="0" smtClean="0"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effectLst/>
                <a:latin typeface="Times New Roman Tj" pitchFamily="18" charset="-52"/>
              </a:rPr>
              <a:t>мекунанд</a:t>
            </a:r>
            <a:r>
              <a:rPr lang="ru-RU" sz="2400" dirty="0" smtClean="0">
                <a:effectLst/>
                <a:latin typeface="Times New Roman Tj" pitchFamily="18" charset="-52"/>
              </a:rPr>
              <a:t> – </a:t>
            </a:r>
            <a:r>
              <a:rPr lang="ru-RU" sz="2400" dirty="0" err="1" smtClean="0">
                <a:effectLst/>
                <a:latin typeface="Times New Roman Tj" pitchFamily="18" charset="-52"/>
              </a:rPr>
              <a:t>намудњои</a:t>
            </a:r>
            <a:r>
              <a:rPr lang="ru-RU" sz="2400" dirty="0" smtClean="0"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effectLst/>
                <a:latin typeface="Times New Roman Tj" pitchFamily="18" charset="-52"/>
              </a:rPr>
              <a:t>тафаккур</a:t>
            </a:r>
            <a:r>
              <a:rPr lang="ru-RU" sz="2400" dirty="0" smtClean="0">
                <a:effectLst/>
                <a:latin typeface="Times New Roman Tj" pitchFamily="18" charset="-52"/>
              </a:rPr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4006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i="1" dirty="0" err="1" smtClean="0">
                <a:latin typeface="Times New Roman Tj" pitchFamily="18" charset="-52"/>
              </a:rPr>
              <a:t>Тафаккури</a:t>
            </a:r>
            <a:r>
              <a:rPr lang="ru-RU" sz="2200" i="1" dirty="0" smtClean="0">
                <a:latin typeface="Times New Roman Tj" pitchFamily="18" charset="-52"/>
              </a:rPr>
              <a:t> </a:t>
            </a:r>
            <a:r>
              <a:rPr lang="ru-RU" sz="2200" i="1" dirty="0" err="1" smtClean="0">
                <a:latin typeface="Times New Roman Tj" pitchFamily="18" charset="-52"/>
              </a:rPr>
              <a:t>назариявї-образї</a:t>
            </a:r>
            <a:r>
              <a:rPr lang="ru-RU" sz="2200" dirty="0" smtClean="0">
                <a:latin typeface="Times New Roman Tj" pitchFamily="18" charset="-52"/>
              </a:rPr>
              <a:t> бо он </a:t>
            </a:r>
            <a:r>
              <a:rPr lang="ru-RU" sz="2200" dirty="0" err="1" smtClean="0">
                <a:latin typeface="Times New Roman Tj" pitchFamily="18" charset="-52"/>
              </a:rPr>
              <a:t>фарќ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маводро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шахс</a:t>
            </a:r>
            <a:r>
              <a:rPr lang="ru-RU" sz="2200" dirty="0" smtClean="0">
                <a:latin typeface="Times New Roman Tj" pitchFamily="18" charset="-52"/>
              </a:rPr>
              <a:t> дар ин </a:t>
            </a:r>
            <a:r>
              <a:rPr lang="ru-RU" sz="2200" dirty="0" err="1" smtClean="0">
                <a:latin typeface="Times New Roman Tj" pitchFamily="18" charset="-52"/>
              </a:rPr>
              <a:t>љо</a:t>
            </a:r>
            <a:r>
              <a:rPr lang="ru-RU" sz="2200" dirty="0" smtClean="0">
                <a:latin typeface="Times New Roman Tj" pitchFamily="18" charset="-52"/>
              </a:rPr>
              <a:t> барои </a:t>
            </a:r>
            <a:r>
              <a:rPr lang="ru-RU" sz="2200" dirty="0" err="1" smtClean="0">
                <a:latin typeface="Times New Roman Tj" pitchFamily="18" charset="-52"/>
              </a:rPr>
              <a:t>ҳалли вазифањо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мебарад</a:t>
            </a:r>
            <a:r>
              <a:rPr lang="ru-RU" sz="2200" dirty="0" smtClean="0">
                <a:latin typeface="Times New Roman Tj" pitchFamily="18" charset="-52"/>
              </a:rPr>
              <a:t>, на </a:t>
            </a:r>
            <a:r>
              <a:rPr lang="ru-RU" sz="2200" dirty="0" err="1" smtClean="0">
                <a:latin typeface="Times New Roman Tj" pitchFamily="18" charset="-52"/>
              </a:rPr>
              <a:t>мафњум</a:t>
            </a:r>
            <a:r>
              <a:rPr lang="ru-RU" sz="2200" dirty="0" smtClean="0">
                <a:latin typeface="Times New Roman Tj" pitchFamily="18" charset="-52"/>
              </a:rPr>
              <a:t> - </a:t>
            </a:r>
            <a:r>
              <a:rPr lang="ru-RU" sz="2200" dirty="0" err="1" smtClean="0">
                <a:latin typeface="Times New Roman Tj" pitchFamily="18" charset="-52"/>
              </a:rPr>
              <a:t>муњокима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хулосабарорї</a:t>
            </a:r>
            <a:r>
              <a:rPr lang="ru-RU" sz="2200" dirty="0" smtClean="0">
                <a:latin typeface="Times New Roman Tj" pitchFamily="18" charset="-52"/>
              </a:rPr>
              <a:t>, балки </a:t>
            </a:r>
            <a:r>
              <a:rPr lang="ru-RU" sz="2200" dirty="0" err="1" smtClean="0">
                <a:latin typeface="Times New Roman Tj" pitchFamily="18" charset="-52"/>
              </a:rPr>
              <a:t>образњо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мебошанд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ё </a:t>
            </a:r>
            <a:r>
              <a:rPr lang="ru-RU" sz="2200" dirty="0" err="1" smtClean="0">
                <a:latin typeface="Times New Roman Tj" pitchFamily="18" charset="-52"/>
              </a:rPr>
              <a:t>бевосита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хотира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зудуда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мешаванд</a:t>
            </a:r>
            <a:r>
              <a:rPr lang="ru-RU" sz="2200" dirty="0" smtClean="0">
                <a:latin typeface="Times New Roman Tj" pitchFamily="18" charset="-52"/>
              </a:rPr>
              <a:t>, ё </a:t>
            </a:r>
            <a:r>
              <a:rPr lang="ru-RU" sz="2200" dirty="0" err="1" smtClean="0">
                <a:latin typeface="Times New Roman Tj" pitchFamily="18" charset="-52"/>
              </a:rPr>
              <a:t>эљодкорона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хаёл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мепайванданд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намояндагони</a:t>
            </a:r>
            <a:r>
              <a:rPr lang="ru-RU" sz="2200" dirty="0" smtClean="0">
                <a:latin typeface="Times New Roman Tj" pitchFamily="18" charset="-52"/>
              </a:rPr>
              <a:t> соњаи </a:t>
            </a:r>
            <a:r>
              <a:rPr lang="ru-RU" sz="2200" dirty="0" err="1" smtClean="0">
                <a:latin typeface="Times New Roman Tj" pitchFamily="18" charset="-52"/>
              </a:rPr>
              <a:t>адабиёт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санъат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умуман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мењнати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эљодї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 ва бо </a:t>
            </a:r>
            <a:r>
              <a:rPr lang="ru-RU" sz="2200" dirty="0" err="1" smtClean="0">
                <a:latin typeface="Times New Roman Tj" pitchFamily="18" charset="-52"/>
              </a:rPr>
              <a:t>образњо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сарукор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истифода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мебаранд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i="1" dirty="0" err="1" smtClean="0">
                <a:latin typeface="Times New Roman Tj" pitchFamily="18" charset="-52"/>
              </a:rPr>
              <a:t>Аёнї</a:t>
            </a:r>
            <a:r>
              <a:rPr lang="ru-RU" sz="2200" i="1" dirty="0" smtClean="0">
                <a:latin typeface="Times New Roman Tj" pitchFamily="18" charset="-52"/>
              </a:rPr>
              <a:t> - </a:t>
            </a:r>
            <a:r>
              <a:rPr lang="ru-RU" sz="2200" i="1" dirty="0" err="1" smtClean="0">
                <a:latin typeface="Times New Roman Tj" pitchFamily="18" charset="-52"/>
              </a:rPr>
              <a:t>образї</a:t>
            </a:r>
            <a:r>
              <a:rPr lang="ru-RU" sz="2200" i="1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- раванди </a:t>
            </a:r>
            <a:r>
              <a:rPr lang="ru-RU" sz="2200" dirty="0" err="1" smtClean="0">
                <a:latin typeface="Times New Roman Tj" pitchFamily="18" charset="-52"/>
              </a:rPr>
              <a:t>фикриест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бевосита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дарк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њаќиќати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муњити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атроф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тарафи</a:t>
            </a:r>
            <a:r>
              <a:rPr lang="ru-RU" sz="2200" dirty="0" smtClean="0">
                <a:latin typeface="Times New Roman Tj" pitchFamily="18" charset="-52"/>
              </a:rPr>
              <a:t> одам мебошад ва </a:t>
            </a:r>
            <a:r>
              <a:rPr lang="ru-RU" sz="2200" dirty="0" err="1" smtClean="0">
                <a:latin typeface="Times New Roman Tj" pitchFamily="18" charset="-52"/>
              </a:rPr>
              <a:t>бидуни</a:t>
            </a:r>
            <a:r>
              <a:rPr lang="ru-RU" sz="2200" dirty="0" smtClean="0">
                <a:latin typeface="Times New Roman Tj" pitchFamily="18" charset="-52"/>
              </a:rPr>
              <a:t> одам </a:t>
            </a:r>
            <a:r>
              <a:rPr lang="ru-RU" sz="2200" dirty="0" err="1" smtClean="0">
                <a:latin typeface="Times New Roman Tj" pitchFamily="18" charset="-52"/>
              </a:rPr>
              <a:t>анљом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намешавад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latin typeface="Times New Roman Tj" pitchFamily="18" charset="-52"/>
              </a:rPr>
              <a:t>Одам </a:t>
            </a:r>
            <a:r>
              <a:rPr lang="ru-RU" sz="2200" dirty="0" smtClean="0">
                <a:latin typeface="Times New Roman Tj" pitchFamily="18" charset="-52"/>
              </a:rPr>
              <a:t>ба </a:t>
            </a:r>
            <a:r>
              <a:rPr lang="ru-RU" sz="2200" dirty="0" err="1" smtClean="0">
                <a:latin typeface="Times New Roman Tj" pitchFamily="18" charset="-52"/>
              </a:rPr>
              <a:t>шакли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аёнї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образї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фикр</a:t>
            </a:r>
            <a:r>
              <a:rPr lang="ru-RU" sz="2200" dirty="0" smtClean="0">
                <a:latin typeface="Times New Roman Tj" pitchFamily="18" charset="-52"/>
              </a:rPr>
              <a:t> карда, ба </a:t>
            </a:r>
            <a:r>
              <a:rPr lang="ru-RU" sz="2200" dirty="0" err="1" smtClean="0">
                <a:latin typeface="Times New Roman Tj" pitchFamily="18" charset="-52"/>
              </a:rPr>
              <a:t>њаќиќат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марбут</a:t>
            </a:r>
            <a:r>
              <a:rPr lang="ru-RU" sz="2200" dirty="0" smtClean="0">
                <a:latin typeface="Times New Roman Tj" pitchFamily="18" charset="-52"/>
              </a:rPr>
              <a:t> аст, </a:t>
            </a:r>
            <a:r>
              <a:rPr lang="ru-RU" sz="2200" dirty="0" err="1" smtClean="0">
                <a:latin typeface="Times New Roman Tj" pitchFamily="18" charset="-52"/>
              </a:rPr>
              <a:t>њамаи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образњои</a:t>
            </a:r>
            <a:r>
              <a:rPr lang="ru-RU" sz="2200" dirty="0" smtClean="0">
                <a:latin typeface="Times New Roman Tj" pitchFamily="18" charset="-52"/>
              </a:rPr>
              <a:t> барои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зарурї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дар </a:t>
            </a:r>
            <a:r>
              <a:rPr lang="ru-RU" sz="2200" dirty="0" err="1" smtClean="0">
                <a:latin typeface="Times New Roman Tj" pitchFamily="18" charset="-52"/>
              </a:rPr>
              <a:t>муќоиса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образњои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назариявии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хотираи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дарозмуддат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гирифта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сипас</a:t>
            </a:r>
            <a:r>
              <a:rPr lang="ru-RU" sz="2200" dirty="0" smtClean="0">
                <a:latin typeface="Times New Roman Tj" pitchFamily="18" charset="-52"/>
              </a:rPr>
              <a:t>  </a:t>
            </a:r>
            <a:r>
              <a:rPr lang="ru-RU" sz="2200" dirty="0" err="1" smtClean="0">
                <a:latin typeface="Times New Roman Tj" pitchFamily="18" charset="-52"/>
              </a:rPr>
              <a:t>аз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нав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сохта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900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 Tj" pitchFamily="18" charset="-52"/>
              </a:rPr>
              <a:t/>
            </a:r>
            <a:br>
              <a:rPr lang="ru-RU" sz="2400" dirty="0" smtClean="0">
                <a:latin typeface="Times New Roman Tj" pitchFamily="18" charset="-52"/>
              </a:rPr>
            </a:br>
            <a:r>
              <a:rPr lang="ru-RU" sz="2400" dirty="0" err="1" smtClean="0">
                <a:latin typeface="Times New Roman Tj" pitchFamily="18" charset="-52"/>
              </a:rPr>
              <a:t>Намуд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latin typeface="Times New Roman Tj" pitchFamily="18" charset="-52"/>
              </a:rPr>
              <a:t>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smtClean="0">
                <a:latin typeface="Times New Roman Tj" pitchFamily="18" charset="-52"/>
              </a:rPr>
              <a:t/>
            </a:r>
            <a:br>
              <a:rPr lang="ru-RU" sz="2400" dirty="0" smtClean="0">
                <a:latin typeface="Times New Roman Tj" pitchFamily="18" charset="-52"/>
              </a:rPr>
            </a:b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4006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i="1" dirty="0" err="1" smtClean="0">
                <a:latin typeface="Times New Roman Tj" pitchFamily="18" charset="-52"/>
              </a:rPr>
              <a:t>Аёнї</a:t>
            </a:r>
            <a:r>
              <a:rPr lang="ru-RU" sz="2200" i="1" dirty="0" smtClean="0">
                <a:latin typeface="Times New Roman Tj" pitchFamily="18" charset="-52"/>
              </a:rPr>
              <a:t> - амалї </a:t>
            </a:r>
            <a:r>
              <a:rPr lang="ru-RU" sz="2200" dirty="0" smtClean="0">
                <a:latin typeface="Times New Roman Tj" pitchFamily="18" charset="-52"/>
              </a:rPr>
              <a:t>– ин раванди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latin typeface="Times New Roman Tj" pitchFamily="18" charset="-52"/>
              </a:rPr>
              <a:t> амалї, </a:t>
            </a:r>
            <a:r>
              <a:rPr lang="ru-RU" sz="2200" dirty="0" err="1" smtClean="0">
                <a:latin typeface="Times New Roman Tj" pitchFamily="18" charset="-52"/>
              </a:rPr>
              <a:t>азнавсозиест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одам бо </a:t>
            </a:r>
            <a:r>
              <a:rPr lang="ru-RU" sz="2200" dirty="0" err="1" smtClean="0">
                <a:latin typeface="Times New Roman Tj" pitchFamily="18" charset="-52"/>
              </a:rPr>
              <a:t>предметњои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њаќиќї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анљом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мерасонад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Ин </a:t>
            </a:r>
            <a:r>
              <a:rPr lang="ru-RU" sz="2200" dirty="0" err="1" smtClean="0">
                <a:latin typeface="Times New Roman Tj" pitchFamily="18" charset="-52"/>
              </a:rPr>
              <a:t>намуди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одамоне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мењнати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воќеии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истењсолї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машѓуланд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тааллуќ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натиљаи</a:t>
            </a:r>
            <a:r>
              <a:rPr lang="ru-RU" sz="2200" dirty="0" smtClean="0">
                <a:latin typeface="Times New Roman Tj" pitchFamily="18" charset="-52"/>
              </a:rPr>
              <a:t> он </a:t>
            </a:r>
            <a:r>
              <a:rPr lang="ru-RU" sz="2200" dirty="0" err="1" smtClean="0">
                <a:latin typeface="Times New Roman Tj" pitchFamily="18" charset="-52"/>
              </a:rPr>
              <a:t>сохтани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ягон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мањсулоти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мушаххаси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моддї</a:t>
            </a:r>
            <a:r>
              <a:rPr lang="ru-RU" sz="2200" dirty="0" smtClean="0"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Мафњумњои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назариявии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accent2"/>
                </a:solidFill>
                <a:latin typeface="Times New Roman Tj" pitchFamily="18" charset="-52"/>
              </a:rPr>
              <a:t>назариявї-образї</a:t>
            </a:r>
            <a:r>
              <a:rPr lang="ru-RU" sz="2200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њарду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њаќиќат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вуљуд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якдигарро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пура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мегардонад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Мафњумњои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назариявии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љамъбастї</a:t>
            </a:r>
            <a:r>
              <a:rPr lang="ru-RU" sz="2200" dirty="0" smtClean="0">
                <a:latin typeface="Times New Roman Tj" pitchFamily="18" charset="-52"/>
              </a:rPr>
              <a:t> реалии </a:t>
            </a:r>
            <a:r>
              <a:rPr lang="ru-RU" sz="2200" dirty="0" err="1" smtClean="0">
                <a:latin typeface="Times New Roman Tj" pitchFamily="18" charset="-52"/>
              </a:rPr>
              <a:t>аниќро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назариявї-образї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имкон</a:t>
            </a:r>
            <a:r>
              <a:rPr lang="ru-RU" sz="2200" dirty="0" smtClean="0">
                <a:latin typeface="Times New Roman Tj" pitchFamily="18" charset="-52"/>
              </a:rPr>
              <a:t>  </a:t>
            </a:r>
            <a:r>
              <a:rPr lang="ru-RU" sz="2200" dirty="0" err="1" smtClean="0">
                <a:latin typeface="Times New Roman Tj" pitchFamily="18" charset="-52"/>
              </a:rPr>
              <a:t>медињад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идроки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субъективии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мушаххаси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њосил</a:t>
            </a:r>
            <a:r>
              <a:rPr lang="ru-RU" sz="2200" dirty="0" smtClean="0">
                <a:latin typeface="Times New Roman Tj" pitchFamily="18" charset="-52"/>
              </a:rPr>
              <a:t> намоем.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Бе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ин ё он </a:t>
            </a:r>
            <a:r>
              <a:rPr lang="ru-RU" sz="2200" dirty="0" err="1" smtClean="0">
                <a:latin typeface="Times New Roman Tj" pitchFamily="18" charset="-52"/>
              </a:rPr>
              <a:t>намуди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идроки</a:t>
            </a:r>
            <a:r>
              <a:rPr lang="ru-RU" sz="2200" dirty="0" smtClean="0">
                <a:latin typeface="Times New Roman Tj" pitchFamily="18" charset="-52"/>
              </a:rPr>
              <a:t> мо дар </a:t>
            </a:r>
            <a:r>
              <a:rPr lang="ru-RU" sz="2200" dirty="0" err="1" smtClean="0">
                <a:latin typeface="Times New Roman Tj" pitchFamily="18" charset="-52"/>
              </a:rPr>
              <a:t>њаќиќат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амиќ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гуногпањлў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аниќ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бойи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гуногунранг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чунон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ҳақиқат </a:t>
            </a:r>
            <a:r>
              <a:rPr lang="ru-RU" sz="2200" dirty="0" smtClean="0">
                <a:latin typeface="Times New Roman Tj" pitchFamily="18" charset="-52"/>
              </a:rPr>
              <a:t>аст, </a:t>
            </a:r>
            <a:r>
              <a:rPr lang="ru-RU" sz="2200" dirty="0" err="1" smtClean="0">
                <a:latin typeface="Times New Roman Tj" pitchFamily="18" charset="-52"/>
              </a:rPr>
              <a:t>буда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наметавонад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60851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err="1" smtClean="0">
                <a:latin typeface="Times New Roman Tj" pitchFamily="18" charset="-52"/>
              </a:rPr>
              <a:t>Фарќиятия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назариявї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амалии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иборат</a:t>
            </a:r>
            <a:r>
              <a:rPr lang="ru-RU" sz="2200" dirty="0" smtClean="0">
                <a:latin typeface="Times New Roman Tj" pitchFamily="18" charset="-52"/>
              </a:rPr>
              <a:t> аст,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роњњои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гуногун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таљриба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пайваст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Кори </a:t>
            </a:r>
            <a:r>
              <a:rPr lang="ru-RU" sz="2200" dirty="0" err="1" smtClean="0">
                <a:latin typeface="Times New Roman Tj" pitchFamily="18" charset="-52"/>
              </a:rPr>
              <a:t>тафакури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амали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асосан</a:t>
            </a:r>
            <a:r>
              <a:rPr lang="ru-RU" sz="2200" dirty="0" smtClean="0">
                <a:latin typeface="Times New Roman Tj" pitchFamily="18" charset="-52"/>
              </a:rPr>
              <a:t> барои </a:t>
            </a:r>
            <a:r>
              <a:rPr lang="ru-RU" sz="2200" dirty="0" err="1" smtClean="0">
                <a:latin typeface="Times New Roman Tj" pitchFamily="18" charset="-52"/>
              </a:rPr>
              <a:t>њалли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вазифањои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мушаххас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равона</a:t>
            </a:r>
            <a:r>
              <a:rPr lang="ru-RU" sz="2200" dirty="0" smtClean="0">
                <a:latin typeface="Times New Roman Tj" pitchFamily="18" charset="-52"/>
              </a:rPr>
              <a:t> карда шудааст, кори </a:t>
            </a:r>
            <a:r>
              <a:rPr lang="ru-RU" sz="2200" dirty="0" err="1" smtClean="0">
                <a:latin typeface="Times New Roman Tj" pitchFamily="18" charset="-52"/>
              </a:rPr>
              <a:t>тафаккури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назариявї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асосан</a:t>
            </a:r>
            <a:r>
              <a:rPr lang="ru-RU" sz="2200" dirty="0" smtClean="0">
                <a:latin typeface="Times New Roman Tj" pitchFamily="18" charset="-52"/>
              </a:rPr>
              <a:t> барои дарёфти </a:t>
            </a:r>
            <a:r>
              <a:rPr lang="ru-RU" sz="2200" dirty="0" err="1" smtClean="0">
                <a:latin typeface="Times New Roman Tj" pitchFamily="18" charset="-52"/>
              </a:rPr>
              <a:t>ќонуниятњои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умумї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Вобаста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характери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тафаккур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типи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људо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:</a:t>
            </a: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1. </a:t>
            </a:r>
            <a:r>
              <a:rPr lang="ru-RU" sz="2200" dirty="0" err="1" smtClean="0">
                <a:latin typeface="Times New Roman Tj" pitchFamily="18" charset="-52"/>
              </a:rPr>
              <a:t>Типи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беихтиёрона</a:t>
            </a:r>
            <a:r>
              <a:rPr lang="ru-RU" sz="2200" b="1" dirty="0" smtClean="0">
                <a:latin typeface="Times New Roman Tj" pitchFamily="18" charset="-52"/>
              </a:rPr>
              <a:t>. </a:t>
            </a:r>
            <a:r>
              <a:rPr lang="ru-RU" sz="2200" dirty="0" smtClean="0">
                <a:latin typeface="Times New Roman Tj" pitchFamily="18" charset="-52"/>
              </a:rPr>
              <a:t>Бо </a:t>
            </a:r>
            <a:r>
              <a:rPr lang="ru-RU" sz="2200" dirty="0" err="1" smtClean="0">
                <a:latin typeface="Times New Roman Tj" pitchFamily="18" charset="-52"/>
              </a:rPr>
              <a:t>бартарї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доштан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мантиќ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бартарї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доштани</a:t>
            </a:r>
            <a:r>
              <a:rPr lang="ru-RU" sz="2200" dirty="0" smtClean="0">
                <a:latin typeface="Times New Roman Tj" pitchFamily="18" charset="-52"/>
              </a:rPr>
              <a:t>  </a:t>
            </a:r>
            <a:r>
              <a:rPr lang="ru-RU" sz="2200" dirty="0" err="1" smtClean="0">
                <a:latin typeface="Times New Roman Tj" pitchFamily="18" charset="-52"/>
              </a:rPr>
              <a:t>нимкураи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рости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маѓзи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сар</a:t>
            </a:r>
            <a:r>
              <a:rPr lang="ru-RU" sz="2200" dirty="0" smtClean="0">
                <a:latin typeface="Times New Roman Tj" pitchFamily="18" charset="-52"/>
              </a:rPr>
              <a:t> бар </a:t>
            </a:r>
            <a:r>
              <a:rPr lang="ru-RU" sz="2200" dirty="0" err="1" smtClean="0">
                <a:latin typeface="Times New Roman Tj" pitchFamily="18" charset="-52"/>
              </a:rPr>
              <a:t>чап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тавсиф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ёфтаанд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2. </a:t>
            </a:r>
            <a:r>
              <a:rPr lang="ru-RU" sz="2200" dirty="0" err="1" smtClean="0">
                <a:latin typeface="Times New Roman Tj" pitchFamily="18" charset="-52"/>
              </a:rPr>
              <a:t>Типи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зењнї</a:t>
            </a:r>
            <a:r>
              <a:rPr lang="ru-RU" sz="2200" b="1" dirty="0" smtClean="0">
                <a:latin typeface="Times New Roman Tj" pitchFamily="18" charset="-52"/>
              </a:rPr>
              <a:t>. </a:t>
            </a:r>
            <a:r>
              <a:rPr lang="ru-RU" sz="2200" dirty="0" smtClean="0">
                <a:latin typeface="Times New Roman Tj" pitchFamily="18" charset="-52"/>
              </a:rPr>
              <a:t>Ба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боаќлї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бартарї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нимкураи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чапи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мағзи сар</a:t>
            </a:r>
            <a:r>
              <a:rPr lang="ru-RU" sz="2200" dirty="0" smtClean="0">
                <a:latin typeface="Times New Roman Tj" pitchFamily="18" charset="-52"/>
              </a:rPr>
              <a:t> бар </a:t>
            </a:r>
            <a:r>
              <a:rPr lang="ru-RU" sz="2200" dirty="0" err="1" smtClean="0">
                <a:latin typeface="Times New Roman Tj" pitchFamily="18" charset="-52"/>
              </a:rPr>
              <a:t>нимкураи</a:t>
            </a:r>
            <a:r>
              <a:rPr lang="ru-RU" sz="2200" dirty="0" smtClean="0">
                <a:latin typeface="Times New Roman Tj" pitchFamily="18" charset="-52"/>
              </a:rPr>
              <a:t> рост, </a:t>
            </a:r>
            <a:r>
              <a:rPr lang="ru-RU" sz="2200" dirty="0" err="1" smtClean="0">
                <a:latin typeface="Times New Roman Tj" pitchFamily="18" charset="-52"/>
              </a:rPr>
              <a:t>афзалият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мантиќ</a:t>
            </a:r>
            <a:r>
              <a:rPr lang="ru-RU" sz="2200" dirty="0" smtClean="0">
                <a:latin typeface="Times New Roman Tj" pitchFamily="18" charset="-52"/>
              </a:rPr>
              <a:t> бар </a:t>
            </a:r>
            <a:r>
              <a:rPr lang="ru-RU" sz="2200" dirty="0" err="1" smtClean="0">
                <a:latin typeface="Times New Roman Tj" pitchFamily="18" charset="-52"/>
              </a:rPr>
              <a:t>гувоњии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дил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њиссиёт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хос</a:t>
            </a:r>
            <a:r>
              <a:rPr lang="ru-RU" sz="2200" dirty="0" smtClean="0">
                <a:latin typeface="Times New Roman Tj" pitchFamily="18" charset="-52"/>
              </a:rPr>
              <a:t> аст.</a:t>
            </a:r>
          </a:p>
          <a:p>
            <a:pPr algn="just"/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400" dirty="0" err="1" smtClean="0">
                <a:latin typeface="Times New Roman Tj" pitchFamily="18" charset="-52"/>
              </a:rPr>
              <a:t>Намудњои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32859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100" dirty="0" err="1" smtClean="0">
                <a:latin typeface="Times New Roman Tj" pitchFamily="18" charset="-52"/>
              </a:rPr>
              <a:t>Нишонањои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асосии</a:t>
            </a:r>
            <a:r>
              <a:rPr lang="ru-RU" sz="2100" dirty="0" smtClean="0">
                <a:latin typeface="Times New Roman Tj" pitchFamily="18" charset="-52"/>
              </a:rPr>
              <a:t> он </a:t>
            </a:r>
            <a:r>
              <a:rPr lang="ru-RU" sz="2100" dirty="0" err="1" smtClean="0">
                <a:latin typeface="Times New Roman Tj" pitchFamily="18" charset="-52"/>
              </a:rPr>
              <a:t>чунинанд</a:t>
            </a:r>
            <a:r>
              <a:rPr lang="ru-RU" sz="2100" dirty="0" smtClean="0">
                <a:latin typeface="Times New Roman Tj" pitchFamily="18" charset="-52"/>
              </a:rPr>
              <a:t>: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	1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r>
              <a:rPr lang="ru-RU" sz="2100" dirty="0" err="1" smtClean="0">
                <a:latin typeface="Times New Roman Tj" pitchFamily="18" charset="-52"/>
              </a:rPr>
              <a:t>Бесобиќагї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бењамтої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хусусиятњои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ѓайриоддии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аќидањо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кўшиши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ифодаи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равшани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навоварињои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зењнї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	2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r>
              <a:rPr lang="ru-RU" sz="2100" dirty="0" err="1" smtClean="0">
                <a:latin typeface="Times New Roman Tj" pitchFamily="18" charset="-52"/>
              </a:rPr>
              <a:t>Эњсоси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чандирї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дорои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ќобилияти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дидани</a:t>
            </a:r>
            <a:r>
              <a:rPr lang="ru-RU" sz="2100" dirty="0" smtClean="0">
                <a:latin typeface="Times New Roman Tj" pitchFamily="18" charset="-52"/>
              </a:rPr>
              <a:t> объект аз </a:t>
            </a:r>
            <a:r>
              <a:rPr lang="ru-RU" sz="2100" dirty="0" err="1" smtClean="0">
                <a:latin typeface="Times New Roman Tj" pitchFamily="18" charset="-52"/>
              </a:rPr>
              <a:t>нуќтаи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назари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нав</a:t>
            </a:r>
            <a:r>
              <a:rPr lang="ru-RU" sz="2100" dirty="0" smtClean="0">
                <a:latin typeface="Times New Roman Tj" pitchFamily="18" charset="-52"/>
              </a:rPr>
              <a:t> аст, </a:t>
            </a:r>
            <a:r>
              <a:rPr lang="ru-RU" sz="2100" dirty="0" err="1" smtClean="0">
                <a:latin typeface="Times New Roman Tj" pitchFamily="18" charset="-52"/>
              </a:rPr>
              <a:t>зоњир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гардидани</a:t>
            </a:r>
            <a:r>
              <a:rPr lang="ru-RU" sz="2100" dirty="0" smtClean="0">
                <a:latin typeface="Times New Roman Tj" pitchFamily="18" charset="-52"/>
              </a:rPr>
              <a:t>  </a:t>
            </a:r>
            <a:r>
              <a:rPr lang="ru-RU" sz="2100" dirty="0" err="1" smtClean="0">
                <a:latin typeface="Times New Roman Tj" pitchFamily="18" charset="-52"/>
              </a:rPr>
              <a:t>истифодаи</a:t>
            </a:r>
            <a:r>
              <a:rPr lang="ru-RU" sz="2100" dirty="0" smtClean="0">
                <a:latin typeface="Times New Roman Tj" pitchFamily="18" charset="-52"/>
              </a:rPr>
              <a:t> нави он, </a:t>
            </a:r>
            <a:r>
              <a:rPr lang="ru-RU" sz="2100" dirty="0" err="1" smtClean="0">
                <a:latin typeface="Times New Roman Tj" pitchFamily="18" charset="-52"/>
              </a:rPr>
              <a:t>васеъ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намудани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таѓйироти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функсионалї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амал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	3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r>
              <a:rPr lang="ru-RU" sz="2100" dirty="0" err="1" smtClean="0">
                <a:latin typeface="Times New Roman Tj" pitchFamily="18" charset="-52"/>
              </a:rPr>
              <a:t>Шабењи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фасењии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адаптатсия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ќобилияти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таѓйир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дарки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объектњо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тарзе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тарафњои</a:t>
            </a:r>
            <a:r>
              <a:rPr lang="ru-RU" sz="2100" dirty="0" smtClean="0">
                <a:latin typeface="Times New Roman Tj" pitchFamily="18" charset="-52"/>
              </a:rPr>
              <a:t> нави он, </a:t>
            </a:r>
            <a:r>
              <a:rPr lang="ru-RU" sz="2100" dirty="0" err="1" smtClean="0">
                <a:latin typeface="Times New Roman Tj" pitchFamily="18" charset="-52"/>
              </a:rPr>
              <a:t>пинњон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мушоњида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мебошанд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	4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r>
              <a:rPr lang="ru-RU" sz="2100" dirty="0" err="1" smtClean="0">
                <a:latin typeface="Times New Roman Tj" pitchFamily="18" charset="-52"/>
              </a:rPr>
              <a:t>Фасењии</a:t>
            </a:r>
            <a:r>
              <a:rPr lang="ru-RU" sz="2100" dirty="0" smtClean="0">
                <a:latin typeface="Times New Roman Tj" pitchFamily="18" charset="-52"/>
              </a:rPr>
              <a:t> худ ба худи </a:t>
            </a:r>
            <a:r>
              <a:rPr lang="ru-RU" sz="2100" dirty="0" err="1" smtClean="0">
                <a:latin typeface="Times New Roman Tj" pitchFamily="18" charset="-52"/>
              </a:rPr>
              <a:t>семантикї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яъне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ќобилияти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вуљуд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оварадани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ѓояњои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гуногун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вазъияти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номуайян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Тибќи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ќонунњои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умуми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тафаккур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одамони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гуногун</a:t>
            </a:r>
            <a:r>
              <a:rPr lang="ru-RU" sz="2100" dirty="0" smtClean="0">
                <a:latin typeface="Times New Roman Tj" pitchFamily="18" charset="-52"/>
              </a:rPr>
              <a:t> бо </a:t>
            </a:r>
            <a:r>
              <a:rPr lang="ru-RU" sz="2100" dirty="0" err="1" smtClean="0">
                <a:latin typeface="Times New Roman Tj" pitchFamily="18" charset="-52"/>
              </a:rPr>
              <a:t>хусусиятњои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инфиродї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фарќ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мекунанд</a:t>
            </a:r>
            <a:r>
              <a:rPr lang="ru-RU" sz="2100" dirty="0" smtClean="0">
                <a:latin typeface="Times New Roman Tj" pitchFamily="18" charset="-52"/>
              </a:rPr>
              <a:t>: дараљаи </a:t>
            </a:r>
            <a:r>
              <a:rPr lang="ru-RU" sz="2100" dirty="0" err="1" smtClean="0">
                <a:latin typeface="Times New Roman Tj" pitchFamily="18" charset="-52"/>
              </a:rPr>
              <a:t>мустаќилият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интиќоднокї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пайдарњамї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таѓйирпазирї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амиќї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босуръатї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таносуби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гуногуни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тањлил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</a:t>
            </a:r>
            <a:r>
              <a:rPr lang="ru-RU" sz="2100" dirty="0" smtClean="0">
                <a:latin typeface="Times New Roman Tj" pitchFamily="18" charset="-52"/>
              </a:rPr>
              <a:t> синтез - </a:t>
            </a:r>
            <a:r>
              <a:rPr lang="ru-RU" sz="2100" dirty="0" err="1" smtClean="0">
                <a:latin typeface="Times New Roman Tj" pitchFamily="18" charset="-52"/>
              </a:rPr>
              <a:t>тафаккури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тањлилї</a:t>
            </a:r>
            <a:r>
              <a:rPr lang="ru-RU" sz="2100" dirty="0" smtClean="0">
                <a:latin typeface="Times New Roman Tj" pitchFamily="18" charset="-52"/>
              </a:rPr>
              <a:t> ё </a:t>
            </a:r>
            <a:r>
              <a:rPr lang="ru-RU" sz="2100" dirty="0" err="1" smtClean="0">
                <a:latin typeface="Times New Roman Tj" pitchFamily="18" charset="-52"/>
              </a:rPr>
              <a:t>синтезии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инфиродї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r>
              <a:rPr lang="ru-RU" sz="2000" dirty="0" smtClean="0"/>
              <a:t> </a:t>
            </a:r>
            <a:r>
              <a:rPr lang="ru-RU" sz="2700" dirty="0" err="1" smtClean="0">
                <a:latin typeface="Times New Roman Tj" pitchFamily="18" charset="-52"/>
              </a:rPr>
              <a:t>Тафаккури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эљодї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smtClean="0">
                <a:latin typeface="Times New Roman Tj" pitchFamily="18" charset="-52"/>
              </a:rPr>
              <a:t/>
            </a:r>
            <a:br>
              <a:rPr lang="ru-RU" sz="2700" dirty="0" smtClean="0">
                <a:latin typeface="Times New Roman Tj" pitchFamily="18" charset="-52"/>
              </a:rPr>
            </a:br>
            <a:endParaRPr lang="ru-RU" sz="27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1976</TotalTime>
  <Words>1992</Words>
  <Application>Microsoft Office PowerPoint</Application>
  <PresentationFormat>Экран (4:3)</PresentationFormat>
  <Paragraphs>132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ТАФАККУР ДАР РАВАНДИ ИДОРАКУНЇ</vt:lpstr>
      <vt:lpstr>Мафњуми умумї дар бораи тафаккур</vt:lpstr>
      <vt:lpstr>Мафњуми умумї дар бораи тафаккур</vt:lpstr>
      <vt:lpstr>Мафњуми умумї дар бораи тафаккур</vt:lpstr>
      <vt:lpstr> Дар инкишофи таърихии тафаккур се давраро фарќ мекунанд – намудњои тафаккур: </vt:lpstr>
      <vt:lpstr> Намудњои тафаккур:  </vt:lpstr>
      <vt:lpstr> Намудњои тафаккур: </vt:lpstr>
      <vt:lpstr> Намудњои тафаккур:  </vt:lpstr>
      <vt:lpstr>  Тафаккури эљодї  </vt:lpstr>
      <vt:lpstr>  Тафаккури проблемавї  </vt:lpstr>
      <vt:lpstr>  Тафаккури проблемавї  </vt:lpstr>
      <vt:lpstr>  Алоќамандии тањлил ва таркиб дар вобастагињои зерин ифода гардидааст:  </vt:lpstr>
      <vt:lpstr>  Алоќамандии тањлил ва таркиб дар вобастагињои зерин ифода гардидааст:  </vt:lpstr>
      <vt:lpstr>  Алоќамандии тањлил ва таркиб дар вобастагињои зерин ифода гардидааст:  </vt:lpstr>
      <vt:lpstr>  Алоќамандии тањлил ва таркиб дар вобастагињои зерин ифода гардидааст:  </vt:lpstr>
      <vt:lpstr>  Шаклњои зерини тафаккури мантиќиро фарќ мекунанд:  </vt:lpstr>
      <vt:lpstr>  Шаклњои зерини тафаккури мантиќиро фарќ мекунанд:  </vt:lpstr>
      <vt:lpstr>  Шаклњои зерини тафаккури мантиќиро фарќ мекунанд:  </vt:lpstr>
      <vt:lpstr>  Хусусиятњои хоси тафаккур:  </vt:lpstr>
      <vt:lpstr>  Хусусиятњои хоси тафаккур:  </vt:lpstr>
      <vt:lpstr>  Хусусиятњои хоси тафаккур:  </vt:lpstr>
      <vt:lpstr>  Хусусиятњои хоси тафаккур:  </vt:lpstr>
      <vt:lpstr>Слайд 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ПСИХОЛОГИЯИ ЌАБУЛИ ЌАРОРЊО</dc:title>
  <dc:creator>Admin</dc:creator>
  <cp:lastModifiedBy>PC</cp:lastModifiedBy>
  <cp:revision>142</cp:revision>
  <dcterms:created xsi:type="dcterms:W3CDTF">2017-11-09T12:46:10Z</dcterms:created>
  <dcterms:modified xsi:type="dcterms:W3CDTF">2018-08-09T15:12:32Z</dcterms:modified>
</cp:coreProperties>
</file>