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9768A1-7A09-48E0-9CA0-FB6A935594CF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>ПСИХОЛОГИЯИ </a:t>
            </a:r>
            <a:r>
              <a:rPr lang="ru-RU" b="1" dirty="0">
                <a:latin typeface="Times New Roman Tj" pitchFamily="18" charset="-52"/>
              </a:rPr>
              <a:t>ЌАБУЛИ </a:t>
            </a:r>
            <a:r>
              <a:rPr lang="ru-RU" b="1" dirty="0" smtClean="0">
                <a:latin typeface="Times New Roman Tj" pitchFamily="18" charset="-52"/>
              </a:rPr>
              <a:t>ЌАРОР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Таъсири одамон ба якдигар дар раванди ќабули ќарор</a:t>
            </a:r>
            <a:endParaRPr lang="ru-RU" sz="3300" i="1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92887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052737"/>
            <a:ext cx="8640959" cy="489654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 Tj" pitchFamily="18" charset="-52"/>
              </a:rPr>
              <a:t>Бозии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мушу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гурба</a:t>
            </a:r>
            <a:r>
              <a:rPr lang="ru-RU" b="1" dirty="0" smtClean="0">
                <a:latin typeface="Times New Roman Tj" pitchFamily="18" charset="-52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филми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«Марафон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тирамоњ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тарљумони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бесалуќай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њамкасби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бомањорат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бовиљдони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хоњиш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тарљумаи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матн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кумак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беист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хатогии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вайро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ислоњ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дурустараш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азнав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менависад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шахсиаш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намерасад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кори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ѓуттавар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њатто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намебинад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чашмони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њамкасбаш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ваљди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шодї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медурахшанд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Мушбача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фурў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бурда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дасти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анљом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мерасад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 Tj" pitchFamily="18" charset="-52"/>
              </a:rPr>
              <a:t>Мутафаккир</a:t>
            </a:r>
            <a:r>
              <a:rPr lang="ru-RU" b="1" dirty="0" smtClean="0">
                <a:latin typeface="Times New Roman Tj" pitchFamily="18" charset="-52"/>
              </a:rPr>
              <a:t>.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тавре,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номаш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маълум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панд (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дастур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лањзањои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як формула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Ања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гуфта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будам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!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Гўш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лозим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!».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latin typeface="Times New Roman Tj" pitchFamily="18" charset="-52"/>
              </a:rPr>
              <a:t>НАМУНАЊОИ ЌАЛЛОБЇ, КИ </a:t>
            </a:r>
            <a:r>
              <a:rPr lang="ru-RU" sz="2000" b="1" i="1" dirty="0" smtClean="0">
                <a:latin typeface="Times New Roman Tj" pitchFamily="18" charset="-52"/>
              </a:rPr>
              <a:t>ДАР </a:t>
            </a:r>
            <a:r>
              <a:rPr lang="ru-RU" sz="2000" b="1" i="1" dirty="0" smtClean="0">
                <a:latin typeface="Times New Roman Tj" pitchFamily="18" charset="-52"/>
              </a:rPr>
              <a:t>РАВАНДИ ЌАБУЛИ ЌАРОР ТАЪСИР МЕРАСОНАНД:</a:t>
            </a:r>
            <a:r>
              <a:rPr lang="ru-RU" sz="2000" b="1" dirty="0" smtClean="0">
                <a:latin typeface="Times New Roman Tj" pitchFamily="18" charset="-52"/>
              </a:rPr>
              <a:t/>
            </a:r>
            <a:br>
              <a:rPr lang="ru-RU" sz="2000" b="1" dirty="0" smtClean="0">
                <a:latin typeface="Times New Roman Tj" pitchFamily="18" charset="-52"/>
              </a:rPr>
            </a:br>
            <a:endParaRPr lang="ru-RU" sz="20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404664"/>
            <a:ext cx="8640959" cy="604867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зери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ќаноти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Шахси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љињати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касбї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ташаккул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наёфта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бо як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санъати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њайратовар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образ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даромада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наќши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тарсончак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бељуръат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ҳамеша мефањмидагї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мехоњанд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интизори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маслиҳатҳои дӯстона баромад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азал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аз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мардуми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саховатпеша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имдод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талабида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зери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ќаноти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љой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мегирад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њељ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шакку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шубњае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бачаи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партофташуда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њамкорони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боистеъдоду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умедбахш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зиёдтар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умр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мебинад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Магар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нашунидаед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? (</a:t>
            </a: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Надидаед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?).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Одатан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дер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мондааст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идора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як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намуди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ҳайратовар давида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медарояд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Хайр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њодисаи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дирўза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хел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?»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сарашонро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боло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сардори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ѓазабомада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мехост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одами 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густох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»-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сарзаниш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фаромўш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Ҳама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сидқи дил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муҳокима иштирок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деромада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номаълумона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мизи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мегузарад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шавќмандию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эњтирос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хомўш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вайронкунандаи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аллакай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сахт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андармон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ўро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маломат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бузургтарин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беодобї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шуморида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...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Усул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дағалона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аст, вале ба таври комил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7" cy="525658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 Tj" pitchFamily="18" charset="-52"/>
              </a:rPr>
              <a:t>Т</a:t>
            </a:r>
            <a:r>
              <a:rPr lang="ru-RU" b="1" dirty="0" err="1" smtClean="0">
                <a:latin typeface="Times New Roman Tj" pitchFamily="18" charset="-52"/>
              </a:rPr>
              <a:t>аљрибаи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љамъгардидаи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муошират</a:t>
            </a:r>
            <a:r>
              <a:rPr lang="ru-RU" b="1" dirty="0" smtClean="0">
                <a:latin typeface="Times New Roman Tj" pitchFamily="18" charset="-52"/>
              </a:rPr>
              <a:t> бо инсони </a:t>
            </a:r>
            <a:r>
              <a:rPr lang="ru-RU" b="1" dirty="0" err="1" smtClean="0">
                <a:latin typeface="Times New Roman Tj" pitchFamily="18" charset="-52"/>
              </a:rPr>
              <a:t>мушаххас</a:t>
            </a:r>
            <a:r>
              <a:rPr lang="ru-RU" dirty="0" smtClean="0">
                <a:latin typeface="Times New Roman Tj" pitchFamily="18" charset="-52"/>
              </a:rPr>
              <a:t>. Ба </a:t>
            </a:r>
            <a:r>
              <a:rPr lang="ru-RU" dirty="0" err="1" smtClean="0">
                <a:latin typeface="Times New Roman Tj" pitchFamily="18" charset="-52"/>
              </a:rPr>
              <a:t>инсоне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љавобї</a:t>
            </a:r>
            <a:r>
              <a:rPr lang="ru-RU" dirty="0" smtClean="0">
                <a:latin typeface="Times New Roman Tj" pitchFamily="18" charset="-52"/>
              </a:rPr>
              <a:t> рад </a:t>
            </a:r>
            <a:r>
              <a:rPr lang="ru-RU" dirty="0" err="1" smtClean="0">
                <a:latin typeface="Times New Roman Tj" pitchFamily="18" charset="-52"/>
              </a:rPr>
              <a:t>лозим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набудани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ваќтро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нақша гирад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ақидаи дигаронро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асос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фишор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оварад</a:t>
            </a:r>
            <a:r>
              <a:rPr lang="ru-RU" dirty="0" smtClean="0">
                <a:latin typeface="Times New Roman Tj" pitchFamily="18" charset="-52"/>
              </a:rPr>
              <a:t> («Ин аз </a:t>
            </a:r>
            <a:r>
              <a:rPr lang="ru-RU" dirty="0" err="1" smtClean="0">
                <a:latin typeface="Times New Roman Tj" pitchFamily="18" charset="-52"/>
              </a:rPr>
              <a:t>ман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...») ва </a:t>
            </a:r>
            <a:r>
              <a:rPr lang="ru-RU" dirty="0" err="1" smtClean="0">
                <a:latin typeface="Times New Roman Tj" pitchFamily="18" charset="-52"/>
              </a:rPr>
              <a:t>аксуламали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чашмдоштро</a:t>
            </a:r>
            <a:r>
              <a:rPr lang="ru-RU" dirty="0" smtClean="0">
                <a:latin typeface="Times New Roman Tj" pitchFamily="18" charset="-52"/>
              </a:rPr>
              <a:t> ба даст </a:t>
            </a:r>
            <a:r>
              <a:rPr lang="ru-RU" dirty="0" err="1" smtClean="0">
                <a:latin typeface="Times New Roman Tj" pitchFamily="18" charset="-52"/>
              </a:rPr>
              <a:t>оварад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 Tj" pitchFamily="18" charset="-52"/>
              </a:rPr>
              <a:t>Таносуби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нодурусти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бурд-мукофот</a:t>
            </a:r>
            <a:r>
              <a:rPr lang="ru-RU" b="1" dirty="0" smtClean="0">
                <a:latin typeface="Times New Roman Tj" pitchFamily="18" charset="-52"/>
              </a:rPr>
              <a:t> (</a:t>
            </a:r>
            <a:r>
              <a:rPr lang="ru-RU" b="1" dirty="0" err="1" smtClean="0">
                <a:latin typeface="Times New Roman Tj" pitchFamily="18" charset="-52"/>
              </a:rPr>
              <a:t>њаќ</a:t>
            </a:r>
            <a:r>
              <a:rPr lang="ru-RU" b="1" dirty="0" smtClean="0">
                <a:latin typeface="Times New Roman Tj" pitchFamily="18" charset="-52"/>
              </a:rPr>
              <a:t>).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усул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кўшишњои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сарфшуда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љавобгў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Масалан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ногањон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мукофот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мегиред</a:t>
            </a:r>
            <a:r>
              <a:rPr lang="ru-RU" dirty="0" smtClean="0">
                <a:latin typeface="Times New Roman Tj" pitchFamily="18" charset="-52"/>
              </a:rPr>
              <a:t>, вале дар </a:t>
            </a:r>
            <a:r>
              <a:rPr lang="ru-RU" dirty="0" err="1" smtClean="0">
                <a:latin typeface="Times New Roman Tj" pitchFamily="18" charset="-52"/>
              </a:rPr>
              <a:t>ягон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лотеря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иштирок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накардаед</a:t>
            </a:r>
            <a:r>
              <a:rPr lang="ru-RU" dirty="0" smtClean="0">
                <a:latin typeface="Times New Roman Tj" pitchFamily="18" charset="-52"/>
              </a:rPr>
              <a:t>. Ё </a:t>
            </a:r>
            <a:r>
              <a:rPr lang="ru-RU" dirty="0" err="1" smtClean="0">
                <a:latin typeface="Times New Roman Tj" pitchFamily="18" charset="-52"/>
              </a:rPr>
              <a:t>усули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дўстдоштаи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кисабурон</a:t>
            </a:r>
            <a:r>
              <a:rPr lang="ru-RU" dirty="0" smtClean="0">
                <a:latin typeface="Times New Roman Tj" pitchFamily="18" charset="-52"/>
              </a:rPr>
              <a:t>», дар </a:t>
            </a:r>
            <a:r>
              <a:rPr lang="ru-RU" dirty="0" err="1" smtClean="0">
                <a:latin typeface="Times New Roman Tj" pitchFamily="18" charset="-52"/>
              </a:rPr>
              <a:t>кўча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озмудани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атр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корти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пластикї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тахфиф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ѓайрањоро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њадя</a:t>
            </a:r>
            <a:r>
              <a:rPr lang="ru-RU" dirty="0" smtClean="0">
                <a:latin typeface="Times New Roman Tj" pitchFamily="18" charset="-52"/>
              </a:rPr>
              <a:t>»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. Вале ин </a:t>
            </a:r>
            <a:r>
              <a:rPr lang="ru-RU" dirty="0" err="1" smtClean="0">
                <a:latin typeface="Times New Roman Tj" pitchFamily="18" charset="-52"/>
              </a:rPr>
              <a:t>таносуби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нодуруст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баъзан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хатогиҳоро </a:t>
            </a: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err="1" smtClean="0">
                <a:latin typeface="Times New Roman Tj" pitchFamily="18" charset="-52"/>
              </a:rPr>
              <a:t>банақшагирї </a:t>
            </a:r>
            <a:r>
              <a:rPr lang="ru-RU" dirty="0" smtClean="0">
                <a:latin typeface="Times New Roman Tj" pitchFamily="18" charset="-52"/>
              </a:rPr>
              <a:t>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орад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Масалан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мехоҳед </a:t>
            </a:r>
            <a:r>
              <a:rPr lang="ru-RU" dirty="0" smtClean="0">
                <a:latin typeface="Times New Roman Tj" pitchFamily="18" charset="-52"/>
              </a:rPr>
              <a:t>бо </a:t>
            </a:r>
            <a:r>
              <a:rPr lang="ru-RU" dirty="0" err="1" smtClean="0">
                <a:latin typeface="Times New Roman Tj" pitchFamily="18" charset="-52"/>
              </a:rPr>
              <a:t>дўстатон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тамошои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филме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равед</a:t>
            </a:r>
            <a:r>
              <a:rPr lang="ru-RU" dirty="0" smtClean="0">
                <a:latin typeface="Times New Roman Tj" pitchFamily="18" charset="-52"/>
              </a:rPr>
              <a:t> ва барои </a:t>
            </a:r>
            <a:r>
              <a:rPr lang="ru-RU" dirty="0" err="1" smtClean="0">
                <a:latin typeface="Times New Roman Tj" pitchFamily="18" charset="-52"/>
              </a:rPr>
              <a:t>розї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кунанидани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тамоми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ќувваи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мебаред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Њамон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замон</a:t>
            </a:r>
            <a:r>
              <a:rPr lang="ru-RU" dirty="0" smtClean="0">
                <a:latin typeface="Times New Roman Tj" pitchFamily="18" charset="-52"/>
              </a:rPr>
              <a:t>, бо </a:t>
            </a:r>
            <a:r>
              <a:rPr lang="ru-RU" dirty="0" err="1" smtClean="0">
                <a:latin typeface="Times New Roman Tj" pitchFamily="18" charset="-52"/>
              </a:rPr>
              <a:t>шунидани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пешнињод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дўстатон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розї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Хатогии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бањисобгирии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дар чист? </a:t>
            </a:r>
            <a:r>
              <a:rPr lang="ru-RU" dirty="0" err="1" smtClean="0">
                <a:latin typeface="Times New Roman Tj" pitchFamily="18" charset="-52"/>
              </a:rPr>
              <a:t>Шумо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инобат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нагирифтаед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дўстатон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кайњо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</a:t>
            </a:r>
            <a:r>
              <a:rPr lang="ru-RU" dirty="0" smtClean="0">
                <a:latin typeface="Times New Roman Tj" pitchFamily="18" charset="-52"/>
              </a:rPr>
              <a:t>  </a:t>
            </a:r>
            <a:r>
              <a:rPr lang="ru-RU" dirty="0" err="1" smtClean="0">
                <a:latin typeface="Times New Roman Tj" pitchFamily="18" charset="-52"/>
              </a:rPr>
              <a:t>мехост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филмро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тамошо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кунад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latin typeface="Times New Roman Tj" pitchFamily="18" charset="-52"/>
              </a:rPr>
              <a:t/>
            </a:r>
            <a:br>
              <a:rPr lang="ru-RU" sz="2000" b="1" i="1" dirty="0" smtClean="0">
                <a:latin typeface="Times New Roman Tj" pitchFamily="18" charset="-52"/>
              </a:rPr>
            </a:br>
            <a:r>
              <a:rPr lang="ru-RU" sz="2000" b="1" i="1" dirty="0" smtClean="0">
                <a:latin typeface="Times New Roman Tj" pitchFamily="18" charset="-52"/>
              </a:rPr>
              <a:t>БО КАДОМ НИШОНАЊО ИНСОН МЕТАВОНАД МУАЙЯН КУНАД, КИ ЎРО ФИРЕБ ДОДА ИСТОДААНД?</a:t>
            </a:r>
            <a:r>
              <a:rPr lang="ru-RU" sz="2000" dirty="0" smtClean="0">
                <a:latin typeface="Times New Roman Tj" pitchFamily="18" charset="-52"/>
              </a:rPr>
              <a:t>:</a:t>
            </a:r>
            <a:br>
              <a:rPr lang="ru-RU" sz="2000" dirty="0" smtClean="0">
                <a:latin typeface="Times New Roman Tj" pitchFamily="18" charset="-52"/>
              </a:rPr>
            </a:br>
            <a:endParaRPr lang="ru-RU" sz="20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7" cy="511256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700" b="1" dirty="0" err="1" smtClean="0">
                <a:latin typeface="Times New Roman Tj" pitchFamily="18" charset="-52"/>
              </a:rPr>
              <a:t>Номувозинатї</a:t>
            </a:r>
            <a:r>
              <a:rPr lang="ru-RU" sz="2700" b="1" dirty="0" smtClean="0">
                <a:latin typeface="Times New Roman Tj" pitchFamily="18" charset="-52"/>
              </a:rPr>
              <a:t> дар </a:t>
            </a:r>
            <a:r>
              <a:rPr lang="ru-RU" sz="2700" b="1" dirty="0" err="1" smtClean="0">
                <a:latin typeface="Times New Roman Tj" pitchFamily="18" charset="-52"/>
              </a:rPr>
              <a:t>таќсимоти</a:t>
            </a:r>
            <a:r>
              <a:rPr lang="ru-RU" sz="2700" b="1" dirty="0" smtClean="0">
                <a:latin typeface="Times New Roman Tj" pitchFamily="18" charset="-52"/>
              </a:rPr>
              <a:t> </a:t>
            </a:r>
            <a:r>
              <a:rPr lang="ru-RU" sz="2700" b="1" dirty="0" err="1" smtClean="0">
                <a:latin typeface="Times New Roman Tj" pitchFamily="18" charset="-52"/>
              </a:rPr>
              <a:t>масъулият</a:t>
            </a:r>
            <a:r>
              <a:rPr lang="ru-RU" sz="2700" b="1" dirty="0" smtClean="0">
                <a:latin typeface="Times New Roman Tj" pitchFamily="18" charset="-52"/>
              </a:rPr>
              <a:t> барои </a:t>
            </a:r>
            <a:r>
              <a:rPr lang="ru-RU" sz="2700" b="1" dirty="0" err="1" smtClean="0">
                <a:latin typeface="Times New Roman Tj" pitchFamily="18" charset="-52"/>
              </a:rPr>
              <a:t>амалхои</a:t>
            </a:r>
            <a:r>
              <a:rPr lang="ru-RU" sz="2700" b="1" dirty="0" smtClean="0">
                <a:latin typeface="Times New Roman Tj" pitchFamily="18" charset="-52"/>
              </a:rPr>
              <a:t> </a:t>
            </a:r>
            <a:r>
              <a:rPr lang="ru-RU" sz="2700" b="1" dirty="0" err="1" smtClean="0">
                <a:latin typeface="Times New Roman Tj" pitchFamily="18" charset="-52"/>
              </a:rPr>
              <a:t>содиршуда</a:t>
            </a:r>
            <a:r>
              <a:rPr lang="ru-RU" sz="2700" b="1" dirty="0" smtClean="0">
                <a:latin typeface="Times New Roman Tj" pitchFamily="18" charset="-52"/>
              </a:rPr>
              <a:t> ва </a:t>
            </a:r>
            <a:r>
              <a:rPr lang="ru-RU" sz="2700" b="1" dirty="0" err="1" smtClean="0">
                <a:latin typeface="Times New Roman Tj" pitchFamily="18" charset="-52"/>
              </a:rPr>
              <a:t>қарорҳои кабулгардида</a:t>
            </a:r>
            <a:r>
              <a:rPr lang="ru-RU" sz="2700" b="1" dirty="0" smtClean="0">
                <a:latin typeface="Times New Roman Tj" pitchFamily="18" charset="-52"/>
              </a:rPr>
              <a:t>. </a:t>
            </a:r>
            <a:r>
              <a:rPr lang="ru-RU" sz="2700" dirty="0" smtClean="0">
                <a:latin typeface="Times New Roman Tj" pitchFamily="18" charset="-52"/>
              </a:rPr>
              <a:t>Ин </a:t>
            </a:r>
            <a:r>
              <a:rPr lang="ru-RU" sz="2700" dirty="0" err="1" smtClean="0">
                <a:latin typeface="Times New Roman Tj" pitchFamily="18" charset="-52"/>
              </a:rPr>
              <a:t>њолатест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ки</a:t>
            </a:r>
            <a:r>
              <a:rPr lang="ru-RU" sz="2700" dirty="0" smtClean="0">
                <a:latin typeface="Times New Roman Tj" pitchFamily="18" charset="-52"/>
              </a:rPr>
              <a:t> адресат </a:t>
            </a:r>
            <a:r>
              <a:rPr lang="ru-RU" sz="2700" dirty="0" err="1" smtClean="0">
                <a:latin typeface="Times New Roman Tj" pitchFamily="18" charset="-52"/>
              </a:rPr>
              <a:t>ногаҳон </a:t>
            </a:r>
            <a:r>
              <a:rPr lang="ru-RU" sz="2700" dirty="0" smtClean="0">
                <a:latin typeface="Times New Roman Tj" pitchFamily="18" charset="-52"/>
              </a:rPr>
              <a:t>аз </a:t>
            </a:r>
            <a:r>
              <a:rPr lang="ru-RU" sz="2700" dirty="0" err="1" smtClean="0">
                <a:latin typeface="Times New Roman Tj" pitchFamily="18" charset="-52"/>
              </a:rPr>
              <a:t>куљое</a:t>
            </a:r>
            <a:r>
              <a:rPr lang="ru-RU" sz="2700" dirty="0" smtClean="0">
                <a:latin typeface="Times New Roman Tj" pitchFamily="18" charset="-52"/>
              </a:rPr>
              <a:t> «</a:t>
            </a:r>
            <a:r>
              <a:rPr lang="ru-RU" sz="2700" dirty="0" err="1" smtClean="0">
                <a:latin typeface="Times New Roman Tj" pitchFamily="18" charset="-52"/>
              </a:rPr>
              <a:t>вазифадор</a:t>
            </a:r>
            <a:r>
              <a:rPr lang="ru-RU" sz="2700" dirty="0" smtClean="0">
                <a:latin typeface="Times New Roman Tj" pitchFamily="18" charset="-52"/>
              </a:rPr>
              <a:t>», «</a:t>
            </a:r>
            <a:r>
              <a:rPr lang="ru-RU" sz="2700" dirty="0" err="1" smtClean="0">
                <a:latin typeface="Times New Roman Tj" pitchFamily="18" charset="-52"/>
              </a:rPr>
              <a:t>даркорї</a:t>
            </a:r>
            <a:r>
              <a:rPr lang="ru-RU" sz="2700" dirty="0" smtClean="0">
                <a:latin typeface="Times New Roman Tj" pitchFamily="18" charset="-52"/>
              </a:rPr>
              <a:t>» </a:t>
            </a:r>
            <a:r>
              <a:rPr lang="ru-RU" sz="2700" dirty="0" err="1" smtClean="0">
                <a:latin typeface="Times New Roman Tj" pitchFamily="18" charset="-52"/>
              </a:rPr>
              <a:t>мегардад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ки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кореро</a:t>
            </a:r>
            <a:r>
              <a:rPr lang="ru-RU" sz="2700" dirty="0" smtClean="0">
                <a:latin typeface="Times New Roman Tj" pitchFamily="18" charset="-52"/>
              </a:rPr>
              <a:t> ба </a:t>
            </a:r>
            <a:r>
              <a:rPr lang="ru-RU" sz="2700" dirty="0" err="1" smtClean="0">
                <a:latin typeface="Times New Roman Tj" pitchFamily="18" charset="-52"/>
              </a:rPr>
              <a:t>анљом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расонад</a:t>
            </a:r>
            <a:r>
              <a:rPr lang="ru-RU" sz="2700" dirty="0" smtClean="0">
                <a:latin typeface="Times New Roman Tj" pitchFamily="18" charset="-52"/>
              </a:rPr>
              <a:t>. Ё, ин </a:t>
            </a:r>
            <a:r>
              <a:rPr lang="ru-RU" sz="2700" dirty="0" err="1" smtClean="0">
                <a:latin typeface="Times New Roman Tj" pitchFamily="18" charset="-52"/>
              </a:rPr>
              <a:t>ки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баръакс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бе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ягон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сабабњои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маъмул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масъулиятро</a:t>
            </a:r>
            <a:r>
              <a:rPr lang="ru-RU" sz="2700" dirty="0" smtClean="0">
                <a:latin typeface="Times New Roman Tj" pitchFamily="18" charset="-52"/>
              </a:rPr>
              <a:t> аз </a:t>
            </a:r>
            <a:r>
              <a:rPr lang="ru-RU" sz="2700" dirty="0" err="1" smtClean="0">
                <a:latin typeface="Times New Roman Tj" pitchFamily="18" charset="-52"/>
              </a:rPr>
              <a:t>зиммаи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барои </a:t>
            </a:r>
            <a:r>
              <a:rPr lang="ru-RU" sz="2700" dirty="0" err="1" smtClean="0">
                <a:latin typeface="Times New Roman Tj" pitchFamily="18" charset="-52"/>
              </a:rPr>
              <a:t>ќабули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кадом</a:t>
            </a:r>
            <a:r>
              <a:rPr lang="ru-RU" sz="2700" dirty="0" smtClean="0">
                <a:latin typeface="Times New Roman Tj" pitchFamily="18" charset="-52"/>
              </a:rPr>
              <a:t> як </a:t>
            </a:r>
            <a:r>
              <a:rPr lang="ru-RU" sz="2700" dirty="0" err="1" smtClean="0">
                <a:latin typeface="Times New Roman Tj" pitchFamily="18" charset="-52"/>
              </a:rPr>
              <a:t>ќарор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мегиранд</a:t>
            </a:r>
            <a:r>
              <a:rPr lang="ru-RU" sz="27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700" b="1" dirty="0" err="1" smtClean="0">
                <a:latin typeface="Times New Roman Tj" pitchFamily="18" charset="-52"/>
              </a:rPr>
              <a:t>Дигаргуншавии</a:t>
            </a:r>
            <a:r>
              <a:rPr lang="ru-RU" sz="2700" b="1" dirty="0" smtClean="0">
                <a:latin typeface="Times New Roman Tj" pitchFamily="18" charset="-52"/>
              </a:rPr>
              <a:t> </a:t>
            </a:r>
            <a:r>
              <a:rPr lang="ru-RU" sz="2700" b="1" dirty="0" err="1" smtClean="0">
                <a:latin typeface="Times New Roman Tj" pitchFamily="18" charset="-52"/>
              </a:rPr>
              <a:t>тамкини</a:t>
            </a:r>
            <a:r>
              <a:rPr lang="ru-RU" sz="2700" b="1" dirty="0" smtClean="0">
                <a:latin typeface="Times New Roman Tj" pitchFamily="18" charset="-52"/>
              </a:rPr>
              <a:t> </a:t>
            </a:r>
            <a:r>
              <a:rPr lang="ru-RU" sz="2700" b="1" dirty="0" err="1" smtClean="0">
                <a:latin typeface="Times New Roman Tj" pitchFamily="18" charset="-52"/>
              </a:rPr>
              <a:t>унсурҳои вазъият</a:t>
            </a:r>
            <a:r>
              <a:rPr lang="ru-RU" sz="2700" b="1" dirty="0" smtClean="0">
                <a:latin typeface="Times New Roman Tj" pitchFamily="18" charset="-52"/>
              </a:rPr>
              <a:t>. </a:t>
            </a:r>
            <a:r>
              <a:rPr lang="ru-RU" sz="2700" dirty="0" smtClean="0">
                <a:latin typeface="Times New Roman Tj" pitchFamily="18" charset="-52"/>
              </a:rPr>
              <a:t>Дар ин </a:t>
            </a:r>
            <a:r>
              <a:rPr lang="ru-RU" sz="2700" dirty="0" err="1" smtClean="0">
                <a:latin typeface="Times New Roman Tj" pitchFamily="18" charset="-52"/>
              </a:rPr>
              <a:t>љо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бояд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диќќат</a:t>
            </a:r>
            <a:r>
              <a:rPr lang="ru-RU" sz="2700" dirty="0" smtClean="0">
                <a:latin typeface="Times New Roman Tj" pitchFamily="18" charset="-52"/>
              </a:rPr>
              <a:t> ба </a:t>
            </a:r>
            <a:r>
              <a:rPr lang="ru-RU" sz="2700" dirty="0" err="1" smtClean="0">
                <a:latin typeface="Times New Roman Tj" pitchFamily="18" charset="-52"/>
              </a:rPr>
              <a:t>тарњбандии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ѓайриоддї</a:t>
            </a:r>
            <a:r>
              <a:rPr lang="ru-RU" sz="2700" dirty="0" smtClean="0">
                <a:latin typeface="Times New Roman Tj" pitchFamily="18" charset="-52"/>
              </a:rPr>
              <a:t> ва ё </a:t>
            </a:r>
            <a:r>
              <a:rPr lang="ru-RU" sz="2700" dirty="0" err="1" smtClean="0">
                <a:latin typeface="Times New Roman Tj" pitchFamily="18" charset="-52"/>
              </a:rPr>
              <a:t>пешнињоди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иттилоот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љамъи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диќќат</a:t>
            </a:r>
            <a:r>
              <a:rPr lang="ru-RU" sz="2700" dirty="0" smtClean="0">
                <a:latin typeface="Times New Roman Tj" pitchFamily="18" charset="-52"/>
              </a:rPr>
              <a:t> ба </a:t>
            </a:r>
            <a:r>
              <a:rPr lang="ru-RU" sz="2700" dirty="0" err="1" smtClean="0">
                <a:latin typeface="Times New Roman Tj" pitchFamily="18" charset="-52"/>
              </a:rPr>
              <a:t>љузъёти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дуюмдараља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нигаронида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шавад</a:t>
            </a:r>
            <a:r>
              <a:rPr lang="ru-RU" sz="2700" dirty="0" smtClean="0">
                <a:latin typeface="Times New Roman Tj" pitchFamily="18" charset="-52"/>
              </a:rPr>
              <a:t>. </a:t>
            </a:r>
            <a:r>
              <a:rPr lang="ru-RU" sz="2700" dirty="0" err="1" smtClean="0">
                <a:latin typeface="Times New Roman Tj" pitchFamily="18" charset="-52"/>
              </a:rPr>
              <a:t>Масалан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ваќте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ки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имзо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кардани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њуљљати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муњим</a:t>
            </a:r>
            <a:r>
              <a:rPr lang="ru-RU" sz="2700" dirty="0" smtClean="0">
                <a:latin typeface="Times New Roman Tj" pitchFamily="18" charset="-52"/>
              </a:rPr>
              <a:t> аз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талаб</a:t>
            </a:r>
            <a:r>
              <a:rPr lang="ru-RU" sz="2700" dirty="0" smtClean="0">
                <a:latin typeface="Times New Roman Tj" pitchFamily="18" charset="-52"/>
              </a:rPr>
              <a:t> карда </a:t>
            </a:r>
            <a:r>
              <a:rPr lang="ru-RU" sz="2700" dirty="0" err="1" smtClean="0">
                <a:latin typeface="Times New Roman Tj" pitchFamily="18" charset="-52"/>
              </a:rPr>
              <a:t>мешавад</a:t>
            </a:r>
            <a:r>
              <a:rPr lang="ru-RU" sz="2700" dirty="0" smtClean="0">
                <a:latin typeface="Times New Roman Tj" pitchFamily="18" charset="-52"/>
              </a:rPr>
              <a:t> ва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кўшиш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менамоед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диќќататонро</a:t>
            </a:r>
            <a:r>
              <a:rPr lang="ru-RU" sz="2700" dirty="0" smtClean="0">
                <a:latin typeface="Times New Roman Tj" pitchFamily="18" charset="-52"/>
              </a:rPr>
              <a:t> ба он </a:t>
            </a:r>
            <a:r>
              <a:rPr lang="ru-RU" sz="2700" dirty="0" err="1" smtClean="0">
                <a:latin typeface="Times New Roman Tj" pitchFamily="18" charset="-52"/>
              </a:rPr>
              <a:t>равона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созед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њамкори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шарикии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дар ин </a:t>
            </a:r>
            <a:r>
              <a:rPr lang="ru-RU" sz="2700" dirty="0" err="1" smtClean="0">
                <a:latin typeface="Times New Roman Tj" pitchFamily="18" charset="-52"/>
              </a:rPr>
              <a:t>лањза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метавонад</a:t>
            </a:r>
            <a:r>
              <a:rPr lang="ru-RU" sz="2700" dirty="0" smtClean="0">
                <a:latin typeface="Times New Roman Tj" pitchFamily="18" charset="-52"/>
              </a:rPr>
              <a:t> аз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пурсад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масалан</a:t>
            </a:r>
            <a:r>
              <a:rPr lang="ru-RU" sz="2700" dirty="0" smtClean="0">
                <a:latin typeface="Times New Roman Tj" pitchFamily="18" charset="-52"/>
              </a:rPr>
              <a:t>: «Бо </a:t>
            </a:r>
            <a:r>
              <a:rPr lang="ru-RU" sz="2700" dirty="0" err="1" smtClean="0">
                <a:latin typeface="Times New Roman Tj" pitchFamily="18" charset="-52"/>
              </a:rPr>
              <a:t>кадом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ќалам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одатан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њуљљатњоро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имзо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карданашро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дўст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медоред</a:t>
            </a:r>
            <a:r>
              <a:rPr lang="ru-RU" sz="2700" dirty="0" smtClean="0">
                <a:latin typeface="Times New Roman Tj" pitchFamily="18" charset="-52"/>
              </a:rPr>
              <a:t>: </a:t>
            </a:r>
            <a:r>
              <a:rPr lang="ru-RU" sz="2700" dirty="0" err="1" smtClean="0">
                <a:latin typeface="Times New Roman Tj" pitchFamily="18" charset="-52"/>
              </a:rPr>
              <a:t>худкор</a:t>
            </a:r>
            <a:r>
              <a:rPr lang="ru-RU" sz="2700" dirty="0" smtClean="0">
                <a:latin typeface="Times New Roman Tj" pitchFamily="18" charset="-52"/>
              </a:rPr>
              <a:t> ё </a:t>
            </a:r>
            <a:r>
              <a:rPr lang="ru-RU" sz="2700" dirty="0" err="1" smtClean="0">
                <a:latin typeface="Times New Roman Tj" pitchFamily="18" charset="-52"/>
              </a:rPr>
              <a:t>рангї</a:t>
            </a:r>
            <a:r>
              <a:rPr lang="ru-RU" sz="2700" dirty="0" smtClean="0">
                <a:latin typeface="Times New Roman Tj" pitchFamily="18" charset="-52"/>
              </a:rPr>
              <a:t>?» «</a:t>
            </a:r>
            <a:r>
              <a:rPr lang="ru-RU" sz="2700" dirty="0" err="1" smtClean="0">
                <a:latin typeface="Times New Roman Tj" pitchFamily="18" charset="-52"/>
              </a:rPr>
              <a:t>Худкор</a:t>
            </a:r>
            <a:r>
              <a:rPr lang="ru-RU" sz="2700" dirty="0" smtClean="0">
                <a:latin typeface="Times New Roman Tj" pitchFamily="18" charset="-52"/>
              </a:rPr>
              <a:t>», - барои </a:t>
            </a:r>
            <a:r>
              <a:rPr lang="ru-RU" sz="2700" dirty="0" err="1" smtClean="0">
                <a:latin typeface="Times New Roman Tj" pitchFamily="18" charset="-52"/>
              </a:rPr>
              <a:t>мисол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љавоб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медињед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. Ин </a:t>
            </a:r>
            <a:r>
              <a:rPr lang="ru-RU" sz="2700" dirty="0" err="1" smtClean="0">
                <a:latin typeface="Times New Roman Tj" pitchFamily="18" charset="-52"/>
              </a:rPr>
              <a:t>иллюзияи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интихоб</a:t>
            </a:r>
            <a:r>
              <a:rPr lang="ru-RU" sz="2700" dirty="0" smtClean="0">
                <a:latin typeface="Times New Roman Tj" pitchFamily="18" charset="-52"/>
              </a:rPr>
              <a:t> ё </a:t>
            </a:r>
            <a:r>
              <a:rPr lang="ru-RU" sz="2700" dirty="0" err="1" smtClean="0">
                <a:latin typeface="Times New Roman Tj" pitchFamily="18" charset="-52"/>
              </a:rPr>
              <a:t>ҳисси бардурӯғи алтернативаҳо </a:t>
            </a:r>
            <a:r>
              <a:rPr lang="ru-RU" sz="2700" dirty="0" smtClean="0">
                <a:latin typeface="Times New Roman Tj" pitchFamily="18" charset="-52"/>
              </a:rPr>
              <a:t>мебошад.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 Tj" pitchFamily="18" charset="-52"/>
              </a:rPr>
              <a:t>НИШОНАЊОИ </a:t>
            </a:r>
            <a:r>
              <a:rPr lang="ru-RU" sz="2000" b="1" i="1" dirty="0" smtClean="0">
                <a:latin typeface="Times New Roman Tj" pitchFamily="18" charset="-52"/>
              </a:rPr>
              <a:t>МУАЙЯН </a:t>
            </a:r>
            <a:r>
              <a:rPr lang="ru-RU" sz="2000" b="1" i="1" dirty="0" smtClean="0">
                <a:latin typeface="Times New Roman Tj" pitchFamily="18" charset="-52"/>
              </a:rPr>
              <a:t>КАРДАНИ ФИРЕБ </a:t>
            </a:r>
            <a:r>
              <a:rPr lang="ru-RU" sz="2000" dirty="0" smtClean="0">
                <a:latin typeface="Times New Roman Tj" pitchFamily="18" charset="-52"/>
              </a:rPr>
              <a:t>:</a:t>
            </a:r>
            <a:endParaRPr lang="ru-RU" sz="20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7" cy="511256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600" b="1" dirty="0" err="1" smtClean="0">
                <a:latin typeface="Times New Roman Tj" pitchFamily="18" charset="-52"/>
              </a:rPr>
              <a:t>Номувофиќатии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иттилооте</a:t>
            </a:r>
            <a:r>
              <a:rPr lang="ru-RU" sz="2600" b="1" dirty="0" smtClean="0">
                <a:latin typeface="Times New Roman Tj" pitchFamily="18" charset="-52"/>
              </a:rPr>
              <a:t>, ки </a:t>
            </a:r>
            <a:r>
              <a:rPr lang="ru-RU" sz="2600" b="1" dirty="0" err="1" smtClean="0">
                <a:latin typeface="Times New Roman Tj" pitchFamily="18" charset="-52"/>
              </a:rPr>
              <a:t>тавассути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каналҳои гуногун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интиқол </a:t>
            </a:r>
            <a:r>
              <a:rPr lang="ru-RU" sz="2600" b="1" dirty="0" smtClean="0">
                <a:latin typeface="Times New Roman Tj" pitchFamily="18" charset="-52"/>
              </a:rPr>
              <a:t>дода </a:t>
            </a:r>
            <a:r>
              <a:rPr lang="ru-RU" sz="2600" b="1" dirty="0" err="1" smtClean="0">
                <a:latin typeface="Times New Roman Tj" pitchFamily="18" charset="-52"/>
              </a:rPr>
              <a:t>мешаванд</a:t>
            </a:r>
            <a:r>
              <a:rPr lang="ru-RU" sz="2600" b="1" dirty="0" smtClean="0">
                <a:latin typeface="Times New Roman Tj" pitchFamily="18" charset="-52"/>
              </a:rPr>
              <a:t>.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Масалан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њангоми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бодиќќат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гўш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кардани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њамсўњбат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номувофиќатии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иттилооти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шифоњї</a:t>
            </a:r>
            <a:r>
              <a:rPr lang="ru-RU" sz="2600" dirty="0" smtClean="0">
                <a:latin typeface="Times New Roman Tj" pitchFamily="18" charset="-52"/>
              </a:rPr>
              <a:t> ва </a:t>
            </a:r>
            <a:r>
              <a:rPr lang="ru-RU" sz="2600" dirty="0" err="1" smtClean="0">
                <a:latin typeface="Times New Roman Tj" pitchFamily="18" charset="-52"/>
              </a:rPr>
              <a:t>ѓайришифоњиро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мушоњида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намудан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мумкин</a:t>
            </a:r>
            <a:r>
              <a:rPr lang="ru-RU" sz="2600" dirty="0" smtClean="0">
                <a:latin typeface="Times New Roman Tj" pitchFamily="18" charset="-52"/>
              </a:rPr>
              <a:t> аст. </a:t>
            </a:r>
            <a:r>
              <a:rPr lang="ru-RU" sz="2600" dirty="0" err="1" smtClean="0">
                <a:latin typeface="Times New Roman Tj" pitchFamily="18" charset="-52"/>
              </a:rPr>
              <a:t>Агар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њамсўњбат</a:t>
            </a:r>
            <a:r>
              <a:rPr lang="ru-RU" sz="2600" dirty="0" smtClean="0">
                <a:latin typeface="Times New Roman Tj" pitchFamily="18" charset="-52"/>
              </a:rPr>
              <a:t> ба бо </a:t>
            </a:r>
            <a:r>
              <a:rPr lang="ru-RU" sz="2600" dirty="0" err="1" smtClean="0">
                <a:latin typeface="Times New Roman Tj" pitchFamily="18" charset="-52"/>
              </a:rPr>
              <a:t>хусусиятњои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хоси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ѓайришифоњї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ошно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бошад</a:t>
            </a:r>
            <a:r>
              <a:rPr lang="ru-RU" sz="2600" dirty="0" smtClean="0">
                <a:latin typeface="Times New Roman Tj" pitchFamily="18" charset="-52"/>
              </a:rPr>
              <a:t>, он </a:t>
            </a:r>
            <a:r>
              <a:rPr lang="ru-RU" sz="2600" dirty="0" err="1" smtClean="0">
                <a:latin typeface="Times New Roman Tj" pitchFamily="18" charset="-52"/>
              </a:rPr>
              <a:t>гоњ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мушоњида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кардани</a:t>
            </a:r>
            <a:r>
              <a:rPr lang="ru-RU" sz="2600" dirty="0" smtClean="0">
                <a:latin typeface="Times New Roman Tj" pitchFamily="18" charset="-52"/>
              </a:rPr>
              <a:t> «</a:t>
            </a:r>
            <a:r>
              <a:rPr lang="ru-RU" sz="2600" dirty="0" err="1" smtClean="0">
                <a:latin typeface="Times New Roman Tj" pitchFamily="18" charset="-52"/>
              </a:rPr>
              <a:t>ҳилла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макр</a:t>
            </a:r>
            <a:r>
              <a:rPr lang="ru-RU" sz="2600" dirty="0" smtClean="0">
                <a:latin typeface="Times New Roman Tj" pitchFamily="18" charset="-52"/>
              </a:rPr>
              <a:t> ё </a:t>
            </a:r>
            <a:r>
              <a:rPr lang="ru-RU" sz="2600" dirty="0" err="1" smtClean="0">
                <a:latin typeface="Times New Roman Tj" pitchFamily="18" charset="-52"/>
              </a:rPr>
              <a:t>фиреб</a:t>
            </a:r>
            <a:r>
              <a:rPr lang="ru-RU" sz="2600" dirty="0" smtClean="0">
                <a:latin typeface="Times New Roman Tj" pitchFamily="18" charset="-52"/>
              </a:rPr>
              <a:t>» он </a:t>
            </a:r>
            <a:r>
              <a:rPr lang="ru-RU" sz="2600" dirty="0" err="1" smtClean="0">
                <a:latin typeface="Times New Roman Tj" pitchFamily="18" charset="-52"/>
              </a:rPr>
              <a:t>ќадар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душвор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нест</a:t>
            </a:r>
            <a:r>
              <a:rPr lang="ru-RU" sz="26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600" b="1" dirty="0" err="1" smtClean="0">
                <a:latin typeface="Times New Roman Tj" pitchFamily="18" charset="-52"/>
              </a:rPr>
              <a:t>Норасоии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фавќулодаи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ваќт</a:t>
            </a:r>
            <a:r>
              <a:rPr lang="ru-RU" sz="2600" b="1" dirty="0" smtClean="0">
                <a:latin typeface="Times New Roman Tj" pitchFamily="18" charset="-52"/>
              </a:rPr>
              <a:t> барои ќабули ќарор. </a:t>
            </a:r>
            <a:r>
              <a:rPr lang="ru-RU" sz="2600" dirty="0" err="1" smtClean="0">
                <a:latin typeface="Times New Roman Tj" pitchFamily="18" charset="-52"/>
              </a:rPr>
              <a:t>Масалан</a:t>
            </a:r>
            <a:r>
              <a:rPr lang="ru-RU" sz="2600" dirty="0" smtClean="0">
                <a:latin typeface="Times New Roman Tj" pitchFamily="18" charset="-52"/>
              </a:rPr>
              <a:t>, пас аз </a:t>
            </a:r>
            <a:r>
              <a:rPr lang="ru-RU" sz="2600" dirty="0" err="1" smtClean="0">
                <a:latin typeface="Times New Roman Tj" pitchFamily="18" charset="-52"/>
              </a:rPr>
              <a:t>муњокимаи</a:t>
            </a:r>
            <a:r>
              <a:rPr lang="ru-RU" sz="2600" dirty="0" smtClean="0">
                <a:latin typeface="Times New Roman Tj" pitchFamily="18" charset="-52"/>
              </a:rPr>
              <a:t> на </a:t>
            </a:r>
            <a:r>
              <a:rPr lang="ru-RU" sz="2600" dirty="0" err="1" smtClean="0">
                <a:latin typeface="Times New Roman Tj" pitchFamily="18" charset="-52"/>
              </a:rPr>
              <a:t>чандон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тулонии</a:t>
            </a:r>
            <a:r>
              <a:rPr lang="ru-RU" sz="2600" dirty="0" smtClean="0">
                <a:latin typeface="Times New Roman Tj" pitchFamily="18" charset="-52"/>
              </a:rPr>
              <a:t> проблема, шарик ба </a:t>
            </a:r>
            <a:r>
              <a:rPr lang="ru-RU" sz="2600" dirty="0" err="1" smtClean="0">
                <a:latin typeface="Times New Roman Tj" pitchFamily="18" charset="-52"/>
              </a:rPr>
              <a:t>наќшаи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пешбинишуда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такя</a:t>
            </a:r>
            <a:r>
              <a:rPr lang="ru-RU" sz="2600" dirty="0" smtClean="0">
                <a:latin typeface="Times New Roman Tj" pitchFamily="18" charset="-52"/>
              </a:rPr>
              <a:t> карда, </a:t>
            </a:r>
            <a:r>
              <a:rPr lang="ru-RU" sz="2600" dirty="0" err="1" smtClean="0">
                <a:latin typeface="Times New Roman Tj" pitchFamily="18" charset="-52"/>
              </a:rPr>
              <a:t>мехоњад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равад</a:t>
            </a:r>
            <a:r>
              <a:rPr lang="ru-RU" sz="2600" dirty="0" smtClean="0">
                <a:latin typeface="Times New Roman Tj" pitchFamily="18" charset="-52"/>
              </a:rPr>
              <a:t>, вале аз </a:t>
            </a:r>
            <a:r>
              <a:rPr lang="ru-RU" sz="2600" dirty="0" err="1" smtClean="0">
                <a:latin typeface="Times New Roman Tj" pitchFamily="18" charset="-52"/>
              </a:rPr>
              <a:t>Шумо</a:t>
            </a:r>
            <a:r>
              <a:rPr lang="ru-RU" sz="2600" dirty="0" smtClean="0">
                <a:latin typeface="Times New Roman Tj" pitchFamily="18" charset="-52"/>
              </a:rPr>
              <a:t> худи </a:t>
            </a:r>
            <a:r>
              <a:rPr lang="ru-RU" sz="2600" dirty="0" err="1" smtClean="0">
                <a:latin typeface="Times New Roman Tj" pitchFamily="18" charset="-52"/>
              </a:rPr>
              <a:t>њозир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љавобро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интизор</a:t>
            </a:r>
            <a:r>
              <a:rPr lang="ru-RU" sz="2600" dirty="0" smtClean="0">
                <a:latin typeface="Times New Roman Tj" pitchFamily="18" charset="-52"/>
              </a:rPr>
              <a:t> аст.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 Tj" pitchFamily="18" charset="-52"/>
              </a:rPr>
              <a:t>НИШОНАЊОИ </a:t>
            </a:r>
            <a:r>
              <a:rPr lang="ru-RU" sz="2000" b="1" i="1" dirty="0" smtClean="0">
                <a:latin typeface="Times New Roman Tj" pitchFamily="18" charset="-52"/>
              </a:rPr>
              <a:t>МУАЙЯН </a:t>
            </a:r>
            <a:r>
              <a:rPr lang="ru-RU" sz="2000" b="1" i="1" dirty="0" smtClean="0">
                <a:latin typeface="Times New Roman Tj" pitchFamily="18" charset="-52"/>
              </a:rPr>
              <a:t>КАРДАНИ ФИРЕБ </a:t>
            </a:r>
            <a:r>
              <a:rPr lang="ru-RU" sz="2000" dirty="0" smtClean="0">
                <a:latin typeface="Times New Roman Tj" pitchFamily="18" charset="-52"/>
              </a:rPr>
              <a:t>:</a:t>
            </a:r>
            <a:endParaRPr lang="ru-RU" sz="20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692696"/>
            <a:ext cx="8712967" cy="568863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700" dirty="0" smtClean="0">
                <a:latin typeface="Times New Roman Tj" pitchFamily="18" charset="-52"/>
              </a:rPr>
              <a:t>Дар гипноз </a:t>
            </a:r>
            <a:r>
              <a:rPr lang="ru-RU" sz="2700" dirty="0" err="1" smtClean="0">
                <a:latin typeface="Times New Roman Tj" pitchFamily="18" charset="-52"/>
              </a:rPr>
              <a:t>психологон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бештар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чунин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усулро</a:t>
            </a:r>
            <a:r>
              <a:rPr lang="ru-RU" sz="2700" dirty="0" smtClean="0">
                <a:latin typeface="Times New Roman Tj" pitchFamily="18" charset="-52"/>
              </a:rPr>
              <a:t>, ба </a:t>
            </a:r>
            <a:r>
              <a:rPr lang="ru-RU" sz="2700" dirty="0" err="1" smtClean="0">
                <a:latin typeface="Times New Roman Tj" pitchFamily="18" charset="-52"/>
              </a:rPr>
              <a:t>монанди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b="1" dirty="0" smtClean="0">
                <a:latin typeface="Times New Roman Tj" pitchFamily="18" charset="-52"/>
              </a:rPr>
              <a:t>«</a:t>
            </a:r>
            <a:r>
              <a:rPr lang="ru-RU" sz="2700" b="1" dirty="0" err="1" smtClean="0">
                <a:latin typeface="Times New Roman Tj" pitchFamily="18" charset="-52"/>
              </a:rPr>
              <a:t>фармонњои</a:t>
            </a:r>
            <a:r>
              <a:rPr lang="ru-RU" sz="2700" b="1" dirty="0" smtClean="0">
                <a:latin typeface="Times New Roman Tj" pitchFamily="18" charset="-52"/>
              </a:rPr>
              <a:t> </a:t>
            </a:r>
            <a:r>
              <a:rPr lang="ru-RU" sz="2700" b="1" dirty="0" err="1" smtClean="0">
                <a:latin typeface="Times New Roman Tj" pitchFamily="18" charset="-52"/>
              </a:rPr>
              <a:t>баръакси</a:t>
            </a:r>
            <a:r>
              <a:rPr lang="ru-RU" sz="2700" b="1" dirty="0" smtClean="0">
                <a:latin typeface="Times New Roman Tj" pitchFamily="18" charset="-52"/>
              </a:rPr>
              <a:t> </a:t>
            </a:r>
            <a:r>
              <a:rPr lang="ru-RU" sz="2700" b="1" dirty="0" err="1" smtClean="0">
                <a:latin typeface="Times New Roman Tj" pitchFamily="18" charset="-52"/>
              </a:rPr>
              <a:t>чашмдошт</a:t>
            </a:r>
            <a:r>
              <a:rPr lang="ru-RU" sz="2700" b="1" dirty="0" smtClean="0">
                <a:latin typeface="Times New Roman Tj" pitchFamily="18" charset="-52"/>
              </a:rPr>
              <a:t> (</a:t>
            </a:r>
            <a:r>
              <a:rPr lang="ru-RU" sz="2700" b="1" dirty="0" err="1" smtClean="0">
                <a:latin typeface="Times New Roman Tj" pitchFamily="18" charset="-52"/>
              </a:rPr>
              <a:t>манфї</a:t>
            </a:r>
            <a:r>
              <a:rPr lang="ru-RU" sz="2700" b="1" dirty="0" smtClean="0">
                <a:latin typeface="Times New Roman Tj" pitchFamily="18" charset="-52"/>
              </a:rPr>
              <a:t>)» </a:t>
            </a:r>
            <a:r>
              <a:rPr lang="ru-RU" sz="2700" dirty="0" err="1" smtClean="0">
                <a:latin typeface="Times New Roman Tj" pitchFamily="18" charset="-52"/>
              </a:rPr>
              <a:t>истифода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мебаранд</a:t>
            </a:r>
            <a:r>
              <a:rPr lang="ru-RU" sz="2700" dirty="0" smtClean="0">
                <a:latin typeface="Times New Roman Tj" pitchFamily="18" charset="-52"/>
              </a:rPr>
              <a:t>. Дар </a:t>
            </a:r>
            <a:r>
              <a:rPr lang="ru-RU" sz="2700" dirty="0" err="1" smtClean="0">
                <a:latin typeface="Times New Roman Tj" pitchFamily="18" charset="-52"/>
              </a:rPr>
              <a:t>чунин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усул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аксияҳои рекламавї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сохта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шудаанд</a:t>
            </a:r>
            <a:r>
              <a:rPr lang="ru-RU" sz="2700" dirty="0" smtClean="0">
                <a:latin typeface="Times New Roman Tj" pitchFamily="18" charset="-52"/>
              </a:rPr>
              <a:t>. </a:t>
            </a:r>
            <a:r>
              <a:rPr lang="ru-RU" sz="2700" dirty="0" err="1" smtClean="0">
                <a:latin typeface="Times New Roman Tj" pitchFamily="18" charset="-52"/>
              </a:rPr>
              <a:t>Чунин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усулро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њангоми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сўњбатњои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расмї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истифода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бурдан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мумкин</a:t>
            </a:r>
            <a:r>
              <a:rPr lang="ru-RU" sz="2700" dirty="0" smtClean="0">
                <a:latin typeface="Times New Roman Tj" pitchFamily="18" charset="-52"/>
              </a:rPr>
              <a:t> аст, </a:t>
            </a:r>
            <a:r>
              <a:rPr lang="ru-RU" sz="2700" dirty="0" err="1" smtClean="0">
                <a:latin typeface="Times New Roman Tj" pitchFamily="18" charset="-52"/>
              </a:rPr>
              <a:t>агар</a:t>
            </a:r>
            <a:r>
              <a:rPr lang="ru-RU" sz="2700" dirty="0" smtClean="0">
                <a:latin typeface="Times New Roman Tj" pitchFamily="18" charset="-52"/>
              </a:rPr>
              <a:t> он бо </a:t>
            </a:r>
            <a:r>
              <a:rPr lang="ru-RU" sz="2700" dirty="0" err="1" smtClean="0">
                <a:latin typeface="Times New Roman Tj" pitchFamily="18" charset="-52"/>
              </a:rPr>
              <a:t>лахни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некхохонаи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шухиомез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бе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ягон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маънои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нињонї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гуфта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шавад</a:t>
            </a:r>
            <a:r>
              <a:rPr lang="ru-RU" sz="2700" dirty="0" smtClean="0">
                <a:latin typeface="Times New Roman Tj" pitchFamily="18" charset="-52"/>
              </a:rPr>
              <a:t>: «</a:t>
            </a:r>
            <a:r>
              <a:rPr lang="ru-RU" sz="2700" dirty="0" err="1" smtClean="0">
                <a:latin typeface="Times New Roman Tj" pitchFamily="18" charset="-52"/>
              </a:rPr>
              <a:t>Њангоми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хондани</a:t>
            </a:r>
            <a:r>
              <a:rPr lang="ru-RU" sz="2700" dirty="0" smtClean="0">
                <a:latin typeface="Times New Roman Tj" pitchFamily="18" charset="-52"/>
              </a:rPr>
              <a:t> ин </a:t>
            </a:r>
            <a:r>
              <a:rPr lang="ru-RU" sz="2700" dirty="0" err="1" smtClean="0">
                <a:latin typeface="Times New Roman Tj" pitchFamily="18" charset="-52"/>
              </a:rPr>
              <a:t>њуљљатњо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бодиќќат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бошед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суст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наоед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њушёр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бошед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бояд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њама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чизро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даќќиќ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тафтиш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намоед</a:t>
            </a:r>
            <a:r>
              <a:rPr lang="ru-RU" sz="2700" dirty="0" smtClean="0">
                <a:latin typeface="Times New Roman Tj" pitchFamily="18" charset="-52"/>
              </a:rPr>
              <a:t>. </a:t>
            </a:r>
            <a:r>
              <a:rPr lang="ru-RU" sz="2700" dirty="0" err="1" smtClean="0">
                <a:latin typeface="Times New Roman Tj" pitchFamily="18" charset="-52"/>
              </a:rPr>
              <a:t>Вагарна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бисёрињо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фиреб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доданашон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мумкин</a:t>
            </a:r>
            <a:r>
              <a:rPr lang="ru-RU" sz="2700" dirty="0" smtClean="0">
                <a:latin typeface="Times New Roman Tj" pitchFamily="18" charset="-52"/>
              </a:rPr>
              <a:t> аст». Пас аз ин </a:t>
            </a:r>
            <a:r>
              <a:rPr lang="ru-RU" sz="2700" dirty="0" err="1" smtClean="0">
                <a:latin typeface="Times New Roman Tj" pitchFamily="18" charset="-52"/>
              </a:rPr>
              <a:t>суханон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комилан</a:t>
            </a:r>
            <a:r>
              <a:rPr lang="ru-RU" sz="2700" dirty="0" smtClean="0">
                <a:latin typeface="Times New Roman Tj" pitchFamily="18" charset="-52"/>
              </a:rPr>
              <a:t> ба шарики </a:t>
            </a:r>
            <a:r>
              <a:rPr lang="ru-RU" sz="2700" dirty="0" err="1" smtClean="0">
                <a:latin typeface="Times New Roman Tj" pitchFamily="18" charset="-52"/>
              </a:rPr>
              <a:t>эҳтимолии </a:t>
            </a:r>
            <a:r>
              <a:rPr lang="ru-RU" sz="2700" dirty="0" smtClean="0">
                <a:latin typeface="Times New Roman Tj" pitchFamily="18" charset="-52"/>
              </a:rPr>
              <a:t>худ </a:t>
            </a:r>
            <a:r>
              <a:rPr lang="ru-RU" sz="2700" dirty="0" err="1" smtClean="0">
                <a:latin typeface="Times New Roman Tj" pitchFamily="18" charset="-52"/>
              </a:rPr>
              <a:t>бовар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мекунед</a:t>
            </a:r>
            <a:r>
              <a:rPr lang="ru-RU" sz="2700" dirty="0" smtClean="0">
                <a:latin typeface="Times New Roman Tj" pitchFamily="18" charset="-52"/>
              </a:rPr>
              <a:t> ва </a:t>
            </a:r>
            <a:r>
              <a:rPr lang="ru-RU" sz="2700" dirty="0" err="1" smtClean="0">
                <a:latin typeface="Times New Roman Tj" pitchFamily="18" charset="-52"/>
              </a:rPr>
              <a:t>њама</a:t>
            </a:r>
            <a:r>
              <a:rPr lang="ru-RU" sz="2700" dirty="0" smtClean="0">
                <a:latin typeface="Times New Roman Tj" pitchFamily="18" charset="-52"/>
              </a:rPr>
              <a:t> он </a:t>
            </a:r>
            <a:r>
              <a:rPr lang="ru-RU" sz="2700" dirty="0" err="1" smtClean="0">
                <a:latin typeface="Times New Roman Tj" pitchFamily="18" charset="-52"/>
              </a:rPr>
              <a:t>чизеро</a:t>
            </a:r>
            <a:r>
              <a:rPr lang="ru-RU" sz="2700" dirty="0" smtClean="0">
                <a:latin typeface="Times New Roman Tj" pitchFamily="18" charset="-52"/>
              </a:rPr>
              <a:t> ки аз </a:t>
            </a:r>
            <a:r>
              <a:rPr lang="ru-RU" sz="2700" dirty="0" err="1" smtClean="0">
                <a:latin typeface="Times New Roman Tj" pitchFamily="18" charset="-52"/>
              </a:rPr>
              <a:t>Шумо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хоњиш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намоянд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имзо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гузоред</a:t>
            </a:r>
            <a:r>
              <a:rPr lang="ru-RU" sz="27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700" dirty="0" err="1" smtClean="0">
                <a:latin typeface="Times New Roman Tj" pitchFamily="18" charset="-52"/>
              </a:rPr>
              <a:t>Њамчунин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таъсири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фиребу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найрангро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мушоњида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намуда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b="1" dirty="0" smtClean="0">
                <a:latin typeface="Times New Roman Tj" pitchFamily="18" charset="-52"/>
              </a:rPr>
              <a:t>ба </a:t>
            </a:r>
            <a:r>
              <a:rPr lang="ru-RU" sz="2700" b="1" dirty="0" err="1" smtClean="0">
                <a:latin typeface="Times New Roman Tj" pitchFamily="18" charset="-52"/>
              </a:rPr>
              <a:t>ҳолатњои </a:t>
            </a:r>
            <a:r>
              <a:rPr lang="ru-RU" sz="2700" b="1" dirty="0" smtClean="0">
                <a:latin typeface="Times New Roman Tj" pitchFamily="18" charset="-52"/>
              </a:rPr>
              <a:t>шахсии худ </a:t>
            </a:r>
            <a:r>
              <a:rPr lang="ru-RU" sz="2700" b="1" dirty="0" err="1" smtClean="0">
                <a:latin typeface="Times New Roman Tj" pitchFamily="18" charset="-52"/>
              </a:rPr>
              <a:t>диќќат</a:t>
            </a:r>
            <a:r>
              <a:rPr lang="ru-RU" sz="2700" b="1" dirty="0" smtClean="0">
                <a:latin typeface="Times New Roman Tj" pitchFamily="18" charset="-52"/>
              </a:rPr>
              <a:t> додан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лозим</a:t>
            </a:r>
            <a:r>
              <a:rPr lang="ru-RU" sz="2700" dirty="0" smtClean="0">
                <a:latin typeface="Times New Roman Tj" pitchFamily="18" charset="-52"/>
              </a:rPr>
              <a:t> аст.</a:t>
            </a:r>
            <a:r>
              <a:rPr lang="ru-RU" sz="2700" b="1" dirty="0" smtClean="0">
                <a:latin typeface="Times New Roman Tj" pitchFamily="18" charset="-52"/>
              </a:rPr>
              <a:t> </a:t>
            </a:r>
            <a:r>
              <a:rPr lang="ru-RU" sz="2700" dirty="0" smtClean="0">
                <a:latin typeface="Times New Roman Tj" pitchFamily="18" charset="-52"/>
              </a:rPr>
              <a:t>Дар ин </a:t>
            </a:r>
            <a:r>
              <a:rPr lang="ru-RU" sz="2700" dirty="0" err="1" smtClean="0">
                <a:latin typeface="Times New Roman Tj" pitchFamily="18" charset="-52"/>
              </a:rPr>
              <a:t>љо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илова</a:t>
            </a:r>
            <a:r>
              <a:rPr lang="ru-RU" sz="2700" dirty="0" smtClean="0">
                <a:latin typeface="Times New Roman Tj" pitchFamily="18" charset="-52"/>
              </a:rPr>
              <a:t> ба </a:t>
            </a:r>
            <a:r>
              <a:rPr lang="ru-RU" sz="2700" dirty="0" err="1" smtClean="0">
                <a:latin typeface="Times New Roman Tj" pitchFamily="18" charset="-52"/>
              </a:rPr>
              <a:t>сигналњои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равшан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ба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хотир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овардани</a:t>
            </a:r>
            <a:r>
              <a:rPr lang="ru-RU" sz="2700" dirty="0" smtClean="0">
                <a:latin typeface="Times New Roman Tj" pitchFamily="18" charset="-52"/>
              </a:rPr>
              <a:t> бо ном </a:t>
            </a:r>
            <a:r>
              <a:rPr lang="ru-RU" sz="2700" dirty="0" err="1" smtClean="0">
                <a:latin typeface="Times New Roman Tj" pitchFamily="18" charset="-52"/>
              </a:rPr>
              <a:t>гувоњии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дил</a:t>
            </a:r>
            <a:r>
              <a:rPr lang="ru-RU" sz="2700" dirty="0" smtClean="0">
                <a:latin typeface="Times New Roman Tj" pitchFamily="18" charset="-52"/>
              </a:rPr>
              <a:t> ё </a:t>
            </a:r>
            <a:r>
              <a:rPr lang="ru-RU" sz="2700" dirty="0" err="1" smtClean="0">
                <a:latin typeface="Times New Roman Tj" pitchFamily="18" charset="-52"/>
              </a:rPr>
              <a:t>њисси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пешакї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муњофизати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бешуурона</a:t>
            </a:r>
            <a:r>
              <a:rPr lang="ru-RU" sz="2700" dirty="0" smtClean="0">
                <a:latin typeface="Times New Roman Tj" pitchFamily="18" charset="-52"/>
              </a:rPr>
              <a:t>, </a:t>
            </a:r>
            <a:r>
              <a:rPr lang="ru-RU" sz="2700" dirty="0" err="1" smtClean="0">
                <a:latin typeface="Times New Roman Tj" pitchFamily="18" charset="-52"/>
              </a:rPr>
              <a:t>диќќате</a:t>
            </a:r>
            <a:r>
              <a:rPr lang="ru-RU" sz="2700" dirty="0" smtClean="0">
                <a:latin typeface="Times New Roman Tj" pitchFamily="18" charset="-52"/>
              </a:rPr>
              <a:t>, ки </a:t>
            </a:r>
            <a:r>
              <a:rPr lang="ru-RU" sz="2700" dirty="0" err="1" smtClean="0">
                <a:latin typeface="Times New Roman Tj" pitchFamily="18" charset="-52"/>
              </a:rPr>
              <a:t>мутаассифона</a:t>
            </a:r>
            <a:r>
              <a:rPr lang="ru-RU" sz="2700" dirty="0" smtClean="0">
                <a:latin typeface="Times New Roman Tj" pitchFamily="18" charset="-52"/>
              </a:rPr>
              <a:t> одамон </a:t>
            </a:r>
            <a:r>
              <a:rPr lang="ru-RU" sz="2700" dirty="0" err="1" smtClean="0">
                <a:latin typeface="Times New Roman Tj" pitchFamily="18" charset="-52"/>
              </a:rPr>
              <a:t>умуман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баъд</a:t>
            </a:r>
            <a:r>
              <a:rPr lang="ru-RU" sz="2700" dirty="0" smtClean="0">
                <a:latin typeface="Times New Roman Tj" pitchFamily="18" charset="-52"/>
              </a:rPr>
              <a:t> аз </a:t>
            </a:r>
            <a:r>
              <a:rPr lang="ru-RU" sz="2700" dirty="0" err="1" smtClean="0">
                <a:latin typeface="Times New Roman Tj" pitchFamily="18" charset="-52"/>
              </a:rPr>
              <a:t>таъсир</a:t>
            </a:r>
            <a:r>
              <a:rPr lang="ru-RU" sz="2700" dirty="0" smtClean="0">
                <a:latin typeface="Times New Roman Tj" pitchFamily="18" charset="-52"/>
              </a:rPr>
              <a:t> ба он </a:t>
            </a:r>
            <a:r>
              <a:rPr lang="ru-RU" sz="2700" dirty="0" err="1" smtClean="0">
                <a:latin typeface="Times New Roman Tj" pitchFamily="18" charset="-52"/>
              </a:rPr>
              <a:t>ањмият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медињанд</a:t>
            </a:r>
            <a:r>
              <a:rPr lang="ru-RU" sz="2700" dirty="0" smtClean="0">
                <a:latin typeface="Times New Roman Tj" pitchFamily="18" charset="-52"/>
              </a:rPr>
              <a:t>, аз </a:t>
            </a:r>
            <a:r>
              <a:rPr lang="ru-RU" sz="2700" dirty="0" err="1" smtClean="0">
                <a:latin typeface="Times New Roman Tj" pitchFamily="18" charset="-52"/>
              </a:rPr>
              <a:t>ањмият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орї</a:t>
            </a:r>
            <a:r>
              <a:rPr lang="ru-RU" sz="2700" dirty="0" smtClean="0">
                <a:latin typeface="Times New Roman Tj" pitchFamily="18" charset="-52"/>
              </a:rPr>
              <a:t> </a:t>
            </a:r>
            <a:r>
              <a:rPr lang="ru-RU" sz="2700" dirty="0" err="1" smtClean="0">
                <a:latin typeface="Times New Roman Tj" pitchFamily="18" charset="-52"/>
              </a:rPr>
              <a:t>нест</a:t>
            </a:r>
            <a:r>
              <a:rPr lang="ru-RU" sz="2700" dirty="0" smtClean="0">
                <a:latin typeface="Times New Roman Tj" pitchFamily="18" charset="-52"/>
              </a:rPr>
              <a:t>. 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Бисёр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ваќт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чунин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иборањоро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«Ин ва он ба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ман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хеле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аљиб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менамояд», «дар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баъзе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мавридњо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дар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сари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ман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фикри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бозињои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ноинсофона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давр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мезанад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» ё «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ман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њис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мекардам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, ки ин дом (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фиреб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) аст»,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шунидан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мумкин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700" i="1" dirty="0" err="1" smtClean="0">
                <a:solidFill>
                  <a:srgbClr val="FF0000"/>
                </a:solidFill>
                <a:latin typeface="Times New Roman Tj" pitchFamily="18" charset="-52"/>
              </a:rPr>
              <a:t>аст</a:t>
            </a:r>
            <a:r>
              <a:rPr lang="ru-RU" sz="2700" i="1" dirty="0" smtClean="0">
                <a:solidFill>
                  <a:srgbClr val="FF0000"/>
                </a:solidFill>
                <a:latin typeface="Times New Roman Tj" pitchFamily="18" charset="-52"/>
              </a:rPr>
              <a:t>.</a:t>
            </a:r>
            <a:endParaRPr lang="ru-RU" sz="2700" dirty="0" smtClean="0">
              <a:solidFill>
                <a:srgbClr val="FF0000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 Tj" pitchFamily="18" charset="-52"/>
              </a:rPr>
              <a:t>НИШОНАЊОИ </a:t>
            </a:r>
            <a:r>
              <a:rPr lang="ru-RU" sz="2000" b="1" i="1" dirty="0" smtClean="0">
                <a:latin typeface="Times New Roman Tj" pitchFamily="18" charset="-52"/>
              </a:rPr>
              <a:t>МУАЙЯН </a:t>
            </a:r>
            <a:r>
              <a:rPr lang="ru-RU" sz="2000" b="1" i="1" dirty="0" smtClean="0">
                <a:latin typeface="Times New Roman Tj" pitchFamily="18" charset="-52"/>
              </a:rPr>
              <a:t>КАРДАНИ ФИРЕБ </a:t>
            </a:r>
            <a:r>
              <a:rPr lang="ru-RU" sz="2000" dirty="0" smtClean="0">
                <a:latin typeface="Times New Roman Tj" pitchFamily="18" charset="-52"/>
              </a:rPr>
              <a:t>:</a:t>
            </a:r>
            <a:endParaRPr lang="ru-RU" sz="20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124744"/>
            <a:ext cx="8640959" cy="500141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1.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Эњсоси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номаълуми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хашмгинї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њангоми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њамкорї</a:t>
            </a:r>
            <a:r>
              <a:rPr lang="ru-RU" b="1" dirty="0" smtClean="0">
                <a:latin typeface="Times New Roman Tj" pitchFamily="18" charset="-52"/>
              </a:rPr>
              <a:t> бо </a:t>
            </a:r>
            <a:r>
              <a:rPr lang="ru-RU" b="1" dirty="0" err="1" smtClean="0">
                <a:latin typeface="Times New Roman Tj" pitchFamily="18" charset="-52"/>
              </a:rPr>
              <a:t>одамон</a:t>
            </a:r>
            <a:r>
              <a:rPr lang="ru-RU" b="1" dirty="0" smtClean="0">
                <a:latin typeface="Times New Roman Tj" pitchFamily="18" charset="-52"/>
              </a:rPr>
              <a:t>. </a:t>
            </a:r>
            <a:r>
              <a:rPr lang="ru-RU" dirty="0" smtClean="0">
                <a:latin typeface="Times New Roman Tj" pitchFamily="18" charset="-52"/>
              </a:rPr>
              <a:t>Ба </a:t>
            </a:r>
            <a:r>
              <a:rPr lang="ru-RU" dirty="0" err="1" smtClean="0">
                <a:latin typeface="Times New Roman Tj" pitchFamily="18" charset="-52"/>
              </a:rPr>
              <a:t>куллї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антипатия бо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љалб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диќќати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нисбат</a:t>
            </a:r>
            <a:r>
              <a:rPr lang="ru-RU" dirty="0" smtClean="0">
                <a:latin typeface="Times New Roman Tj" pitchFamily="18" charset="-52"/>
              </a:rPr>
              <a:t> ба шарики худ, </a:t>
            </a:r>
            <a:r>
              <a:rPr lang="ru-RU" dirty="0" err="1" smtClean="0">
                <a:latin typeface="Times New Roman Tj" pitchFamily="18" charset="-52"/>
              </a:rPr>
              <a:t>яъне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зиёдтар</a:t>
            </a:r>
            <a:r>
              <a:rPr lang="ru-RU" dirty="0" smtClean="0">
                <a:latin typeface="Times New Roman Tj" pitchFamily="18" charset="-52"/>
              </a:rPr>
              <a:t> аз он,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омада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. Ё, </a:t>
            </a:r>
            <a:r>
              <a:rPr lang="ru-RU" dirty="0" err="1" smtClean="0">
                <a:latin typeface="Times New Roman Tj" pitchFamily="18" charset="-52"/>
              </a:rPr>
              <a:t>мумкин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душманї</a:t>
            </a:r>
            <a:r>
              <a:rPr lang="ru-RU" dirty="0" smtClean="0">
                <a:latin typeface="Times New Roman Tj" pitchFamily="18" charset="-52"/>
              </a:rPr>
              <a:t> њамчун </a:t>
            </a:r>
            <a:r>
              <a:rPr lang="ru-RU" dirty="0" err="1" smtClean="0">
                <a:latin typeface="Times New Roman Tj" pitchFamily="18" charset="-52"/>
              </a:rPr>
              <a:t>посухе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баъзе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кўшишњое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аллакай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амали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фиребгар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ќалоб</a:t>
            </a:r>
            <a:r>
              <a:rPr lang="ru-RU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љо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гирифтааст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2.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Эњсоси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мањдуд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шудани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обрўю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эътибори</a:t>
            </a:r>
            <a:r>
              <a:rPr lang="ru-RU" b="1" dirty="0" smtClean="0">
                <a:latin typeface="Times New Roman Tj" pitchFamily="18" charset="-52"/>
              </a:rPr>
              <a:t> худ.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дилбазани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исбот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ќувваи</a:t>
            </a:r>
            <a:r>
              <a:rPr lang="ru-RU" dirty="0" smtClean="0">
                <a:latin typeface="Times New Roman Tj" pitchFamily="18" charset="-52"/>
              </a:rPr>
              <a:t> худ, </a:t>
            </a:r>
            <a:r>
              <a:rPr lang="ru-RU" dirty="0" err="1" smtClean="0">
                <a:latin typeface="Times New Roman Tj" pitchFamily="18" charset="-52"/>
              </a:rPr>
              <a:t>нишон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бартарият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нисбати</a:t>
            </a:r>
            <a:r>
              <a:rPr lang="ru-RU" dirty="0" smtClean="0">
                <a:latin typeface="Times New Roman Tj" pitchFamily="18" charset="-52"/>
              </a:rPr>
              <a:t> шарики худ,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боиси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аксуламали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љавобї</a:t>
            </a:r>
            <a:r>
              <a:rPr lang="ru-RU" dirty="0" smtClean="0">
                <a:latin typeface="Times New Roman Tj" pitchFamily="18" charset="-52"/>
              </a:rPr>
              <a:t> бар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фиребгар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ќалоб</a:t>
            </a:r>
            <a:r>
              <a:rPr lang="ru-RU" dirty="0" smtClean="0">
                <a:latin typeface="Times New Roman Tj" pitchFamily="18" charset="-52"/>
              </a:rPr>
              <a:t>) барои </a:t>
            </a:r>
            <a:r>
              <a:rPr lang="ru-RU" dirty="0" err="1" smtClean="0">
                <a:latin typeface="Times New Roman Tj" pitchFamily="18" charset="-52"/>
              </a:rPr>
              <a:t>таъсир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расонидан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рафтори</a:t>
            </a:r>
            <a:r>
              <a:rPr lang="ru-RU" dirty="0" smtClean="0">
                <a:latin typeface="Times New Roman Tj" pitchFamily="18" charset="-52"/>
              </a:rPr>
              <a:t> шарик ва </a:t>
            </a:r>
            <a:r>
              <a:rPr lang="ru-RU" dirty="0" err="1" smtClean="0">
                <a:latin typeface="Times New Roman Tj" pitchFamily="18" charset="-52"/>
              </a:rPr>
              <a:t>идора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3.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Таѓйиротњои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ногањонї</a:t>
            </a:r>
            <a:r>
              <a:rPr lang="ru-RU" b="1" dirty="0" smtClean="0">
                <a:latin typeface="Times New Roman Tj" pitchFamily="18" charset="-52"/>
              </a:rPr>
              <a:t> дар </a:t>
            </a:r>
            <a:r>
              <a:rPr lang="ru-RU" b="1" dirty="0" err="1" smtClean="0">
                <a:latin typeface="Times New Roman Tj" pitchFamily="18" charset="-52"/>
              </a:rPr>
              <a:t>њолати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заминавї</a:t>
            </a:r>
            <a:r>
              <a:rPr lang="ru-RU" b="1" dirty="0" smtClean="0">
                <a:latin typeface="Times New Roman Tj" pitchFamily="18" charset="-52"/>
              </a:rPr>
              <a:t>. </a:t>
            </a:r>
            <a:r>
              <a:rPr lang="ru-RU" dirty="0" smtClean="0">
                <a:latin typeface="Times New Roman Tj" pitchFamily="18" charset="-52"/>
              </a:rPr>
              <a:t>Бисёр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шиддатнокї</a:t>
            </a:r>
            <a:r>
              <a:rPr lang="ru-RU" dirty="0" smtClean="0">
                <a:latin typeface="Times New Roman Tj" pitchFamily="18" charset="-52"/>
              </a:rPr>
              <a:t>, агрессия, </a:t>
            </a:r>
            <a:r>
              <a:rPr lang="ru-RU" dirty="0" err="1" smtClean="0">
                <a:latin typeface="Times New Roman Tj" pitchFamily="18" charset="-52"/>
              </a:rPr>
              <a:t>ташвишнокї</a:t>
            </a:r>
            <a:r>
              <a:rPr lang="ru-RU" dirty="0" smtClean="0">
                <a:latin typeface="Times New Roman Tj" pitchFamily="18" charset="-52"/>
              </a:rPr>
              <a:t> њамчун </a:t>
            </a:r>
            <a:r>
              <a:rPr lang="ru-RU" dirty="0" err="1" smtClean="0">
                <a:latin typeface="Times New Roman Tj" pitchFamily="18" charset="-52"/>
              </a:rPr>
              <a:t>аксуламал</a:t>
            </a:r>
            <a:r>
              <a:rPr lang="ru-RU" dirty="0" smtClean="0">
                <a:latin typeface="Times New Roman Tj" pitchFamily="18" charset="-52"/>
              </a:rPr>
              <a:t> бар </a:t>
            </a:r>
            <a:r>
              <a:rPr lang="ru-RU" dirty="0" err="1" smtClean="0">
                <a:latin typeface="Times New Roman Tj" pitchFamily="18" charset="-52"/>
              </a:rPr>
              <a:t>зарари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расонидашуда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адресат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бешуурона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ќабул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latin typeface="Times New Roman Tj" pitchFamily="18" charset="-52"/>
              </a:rPr>
              <a:t/>
            </a:r>
            <a:br>
              <a:rPr lang="ru-RU" sz="2000" b="1" i="1" dirty="0" smtClean="0">
                <a:latin typeface="Times New Roman Tj" pitchFamily="18" charset="-52"/>
              </a:rPr>
            </a:br>
            <a:r>
              <a:rPr lang="ru-RU" sz="2000" b="1" i="1" dirty="0" smtClean="0">
                <a:latin typeface="Times New Roman Tj" pitchFamily="18" charset="-52"/>
              </a:rPr>
              <a:t>БА СИГНАЛИ МУЊОФИЗАТИ БЕШУУРОНА ЧУНИН ЗИНАЊОРО ДОХИЛ КАРДАН МУМКИН АСТ: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59" cy="46413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600" b="1" dirty="0" smtClean="0">
                <a:latin typeface="Times New Roman Tj" pitchFamily="18" charset="-52"/>
              </a:rPr>
              <a:t>1.Нишонањои </a:t>
            </a:r>
            <a:r>
              <a:rPr lang="ru-RU" sz="2600" b="1" dirty="0" err="1" smtClean="0">
                <a:latin typeface="Times New Roman Tj" pitchFamily="18" charset="-52"/>
              </a:rPr>
              <a:t>ошкоро</a:t>
            </a:r>
            <a:r>
              <a:rPr lang="ru-RU" sz="2600" b="1" dirty="0" smtClean="0">
                <a:latin typeface="Times New Roman Tj" pitchFamily="18" charset="-52"/>
              </a:rPr>
              <a:t> ва </a:t>
            </a:r>
            <a:r>
              <a:rPr lang="ru-RU" sz="2600" b="1" dirty="0" err="1" smtClean="0">
                <a:latin typeface="Times New Roman Tj" pitchFamily="18" charset="-52"/>
              </a:rPr>
              <a:t>хусусии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психикаи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автоматишуда</a:t>
            </a:r>
            <a:r>
              <a:rPr lang="ru-RU" sz="2600" b="1" dirty="0" smtClean="0">
                <a:latin typeface="Times New Roman Tj" pitchFamily="18" charset="-52"/>
              </a:rPr>
              <a:t>. </a:t>
            </a:r>
            <a:r>
              <a:rPr lang="ru-RU" sz="2600" dirty="0" err="1" smtClean="0">
                <a:latin typeface="Times New Roman Tj" pitchFamily="18" charset="-52"/>
              </a:rPr>
              <a:t>Ќаллоб</a:t>
            </a:r>
            <a:r>
              <a:rPr lang="ru-RU" sz="2600" dirty="0" smtClean="0">
                <a:latin typeface="Times New Roman Tj" pitchFamily="18" charset="-52"/>
              </a:rPr>
              <a:t> (</a:t>
            </a:r>
            <a:r>
              <a:rPr lang="ru-RU" sz="2600" dirty="0" err="1" smtClean="0">
                <a:latin typeface="Times New Roman Tj" pitchFamily="18" charset="-52"/>
              </a:rPr>
              <a:t>фиребгар</a:t>
            </a:r>
            <a:r>
              <a:rPr lang="ru-RU" sz="2600" dirty="0" smtClean="0">
                <a:latin typeface="Times New Roman Tj" pitchFamily="18" charset="-52"/>
              </a:rPr>
              <a:t>) </a:t>
            </a:r>
            <a:r>
              <a:rPr lang="ru-RU" sz="2600" dirty="0" err="1" smtClean="0">
                <a:latin typeface="Times New Roman Tj" pitchFamily="18" charset="-52"/>
              </a:rPr>
              <a:t>ќасдан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амалро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беихтиёрона</a:t>
            </a:r>
            <a:r>
              <a:rPr lang="ru-RU" sz="2600" dirty="0" smtClean="0">
                <a:latin typeface="Times New Roman Tj" pitchFamily="18" charset="-52"/>
              </a:rPr>
              <a:t> дар </a:t>
            </a:r>
            <a:r>
              <a:rPr lang="ru-RU" sz="2600" dirty="0" err="1" smtClean="0">
                <a:latin typeface="Times New Roman Tj" pitchFamily="18" charset="-52"/>
              </a:rPr>
              <a:t>њаќќї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дигарон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оѓоз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мекунад</a:t>
            </a:r>
            <a:r>
              <a:rPr lang="ru-RU" sz="2600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600" b="1" dirty="0" smtClean="0">
                <a:latin typeface="Times New Roman Tj" pitchFamily="18" charset="-52"/>
              </a:rPr>
              <a:t>2.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Њ</a:t>
            </a:r>
            <a:r>
              <a:rPr lang="ru-RU" sz="2600" b="1" dirty="0" err="1" smtClean="0">
                <a:latin typeface="Times New Roman Tj" pitchFamily="18" charset="-52"/>
              </a:rPr>
              <a:t>олати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танги</a:t>
            </a:r>
            <a:r>
              <a:rPr lang="ru-RU" sz="2600" b="1" dirty="0" smtClean="0">
                <a:latin typeface="Times New Roman Tj" pitchFamily="18" charset="-52"/>
              </a:rPr>
              <a:t> </a:t>
            </a:r>
            <a:r>
              <a:rPr lang="ru-RU" sz="2600" b="1" dirty="0" err="1" smtClean="0">
                <a:latin typeface="Times New Roman Tj" pitchFamily="18" charset="-52"/>
              </a:rPr>
              <a:t>мафкура</a:t>
            </a:r>
            <a:r>
              <a:rPr lang="ru-RU" sz="2600" b="1" dirty="0" smtClean="0">
                <a:latin typeface="Times New Roman Tj" pitchFamily="18" charset="-52"/>
              </a:rPr>
              <a:t>. </a:t>
            </a:r>
            <a:r>
              <a:rPr lang="ru-RU" sz="2600" dirty="0" err="1" smtClean="0">
                <a:latin typeface="Times New Roman Tj" pitchFamily="18" charset="-52"/>
              </a:rPr>
              <a:t>Вай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метавонад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њангоми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мањдуд</a:t>
            </a:r>
            <a:r>
              <a:rPr lang="ru-RU" sz="2600" dirty="0" smtClean="0">
                <a:latin typeface="Times New Roman Tj" pitchFamily="18" charset="-52"/>
              </a:rPr>
              <a:t> ё </a:t>
            </a:r>
            <a:r>
              <a:rPr lang="ru-RU" sz="2600" dirty="0" err="1" smtClean="0">
                <a:latin typeface="Times New Roman Tj" pitchFamily="18" charset="-52"/>
              </a:rPr>
              <a:t>нокифоя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будани</a:t>
            </a:r>
            <a:r>
              <a:rPr lang="ru-RU" sz="2600" dirty="0" smtClean="0">
                <a:latin typeface="Times New Roman Tj" pitchFamily="18" charset="-52"/>
              </a:rPr>
              <a:t> мавзўи </a:t>
            </a:r>
            <a:r>
              <a:rPr lang="ru-RU" sz="2600" dirty="0" err="1" smtClean="0">
                <a:latin typeface="Times New Roman Tj" pitchFamily="18" charset="-52"/>
              </a:rPr>
              <a:t>муњокимашаванда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аќида</a:t>
            </a:r>
            <a:r>
              <a:rPr lang="ru-RU" sz="2600" dirty="0" smtClean="0">
                <a:latin typeface="Times New Roman Tj" pitchFamily="18" charset="-52"/>
              </a:rPr>
              <a:t> ё </a:t>
            </a:r>
            <a:r>
              <a:rPr lang="ru-RU" sz="2600" dirty="0" err="1" smtClean="0">
                <a:latin typeface="Times New Roman Tj" pitchFamily="18" charset="-52"/>
              </a:rPr>
              <a:t>гузоштани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маќсадњои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танњо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вазъиятивї</a:t>
            </a:r>
            <a:r>
              <a:rPr lang="ru-RU" sz="2600" dirty="0" smtClean="0">
                <a:latin typeface="Times New Roman Tj" pitchFamily="18" charset="-52"/>
              </a:rPr>
              <a:t> ва </a:t>
            </a:r>
            <a:r>
              <a:rPr lang="ru-RU" sz="2600" dirty="0" err="1" smtClean="0">
                <a:latin typeface="Times New Roman Tj" pitchFamily="18" charset="-52"/>
              </a:rPr>
              <a:t>мобайнї</a:t>
            </a:r>
            <a:r>
              <a:rPr lang="ru-RU" sz="2600" dirty="0" smtClean="0">
                <a:latin typeface="Times New Roman Tj" pitchFamily="18" charset="-52"/>
              </a:rPr>
              <a:t> (бар </a:t>
            </a:r>
            <a:r>
              <a:rPr lang="ru-RU" sz="2600" dirty="0" err="1" smtClean="0">
                <a:latin typeface="Times New Roman Tj" pitchFamily="18" charset="-52"/>
              </a:rPr>
              <a:t>зарари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оянда</a:t>
            </a:r>
            <a:r>
              <a:rPr lang="ru-RU" sz="2600" dirty="0" smtClean="0">
                <a:latin typeface="Times New Roman Tj" pitchFamily="18" charset="-52"/>
              </a:rPr>
              <a:t>, </a:t>
            </a:r>
            <a:r>
              <a:rPr lang="ru-RU" sz="2600" dirty="0" err="1" smtClean="0">
                <a:latin typeface="Times New Roman Tj" pitchFamily="18" charset="-52"/>
              </a:rPr>
              <a:t>асосї</a:t>
            </a:r>
            <a:r>
              <a:rPr lang="ru-RU" sz="2600" dirty="0" smtClean="0">
                <a:latin typeface="Times New Roman Tj" pitchFamily="18" charset="-52"/>
              </a:rPr>
              <a:t>) </a:t>
            </a:r>
            <a:r>
              <a:rPr lang="ru-RU" sz="2600" dirty="0" err="1" smtClean="0">
                <a:latin typeface="Times New Roman Tj" pitchFamily="18" charset="-52"/>
              </a:rPr>
              <a:t>инъикос</a:t>
            </a:r>
            <a:r>
              <a:rPr lang="ru-RU" sz="2600" dirty="0" smtClean="0">
                <a:latin typeface="Times New Roman Tj" pitchFamily="18" charset="-52"/>
              </a:rPr>
              <a:t> </a:t>
            </a:r>
            <a:r>
              <a:rPr lang="ru-RU" sz="2600" dirty="0" err="1" smtClean="0">
                <a:latin typeface="Times New Roman Tj" pitchFamily="18" charset="-52"/>
              </a:rPr>
              <a:t>ёбад</a:t>
            </a:r>
            <a:r>
              <a:rPr lang="ru-RU" sz="2600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 Tj" pitchFamily="18" charset="-52"/>
              </a:rPr>
              <a:t>ОН ЧИЗЕ КИ ЊАНГОМИ КЎШИШИ ТАЪСИРРАСОНЇ МАЊЗ БА СИГНАЛИ ДОХИЛЇ ТААЛЛУЌ ДОРАНД, ИНЊОЯНД:</a:t>
            </a:r>
            <a:r>
              <a:rPr lang="ru-RU" sz="2000" dirty="0" smtClean="0">
                <a:latin typeface="Times New Roman Tj" pitchFamily="18" charset="-52"/>
              </a:rPr>
              <a:t/>
            </a:r>
            <a:br>
              <a:rPr lang="ru-RU" sz="2000" dirty="0" smtClean="0">
                <a:latin typeface="Times New Roman Tj" pitchFamily="18" charset="-52"/>
              </a:rPr>
            </a:br>
            <a:endParaRPr lang="ru-RU" sz="20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692696"/>
            <a:ext cx="8640959" cy="583264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Парастор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масофа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кандашавии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алоќа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доираи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дастрасии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зўроварї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Инъикоси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нињоии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 стратегия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бегонагї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канораљўї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рад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муошират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гардад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Зуњуроти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маъмули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ин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навъи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муњофизат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таѓйир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додани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мавзўи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сўњбат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ќатъ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кардани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гуфтугў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бо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бањонаи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мусоид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дур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шудан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аз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алоќа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бо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одамоне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шумо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мањќул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нест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мебошад)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Тарк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масофа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зуроварї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Эњтимолияти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муњофизат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куштор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аст. Бисёр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ё аз хона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рондан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мањкумкунї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эродњои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нешдор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тамасхўри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зуроварї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(бо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барњам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характер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ѓайра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зоњир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err="1" smtClean="0">
                <a:solidFill>
                  <a:schemeClr val="tx1"/>
                </a:solidFill>
                <a:latin typeface="Times New Roman Tj" pitchFamily="18" charset="-52"/>
              </a:rPr>
              <a:t>Созиш</a:t>
            </a:r>
            <a:r>
              <a:rPr lang="ru-RU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назорати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мушкилот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душворињои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садди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роњ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Ифодаи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нињоии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пурра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људоиандозї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воситаи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фаъолгардонии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мавќеи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алоњида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зерсохторњо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Истифодаи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рўзмара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шакли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монеањои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маъногї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семантикї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тањлили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маънои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калима) («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намефањмам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бораи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сухан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мегўед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»),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монеањои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наќшавї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яъне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ролдор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(«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корам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»).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latin typeface="Times New Roman Tj" pitchFamily="18" charset="-52"/>
              </a:rPr>
              <a:t>РОЊЊОИ </a:t>
            </a:r>
            <a:r>
              <a:rPr lang="ru-RU" sz="2200" b="1" i="1" dirty="0" smtClean="0">
                <a:latin typeface="Times New Roman Tj" pitchFamily="18" charset="-52"/>
              </a:rPr>
              <a:t>ЗИЁДИ </a:t>
            </a:r>
            <a:r>
              <a:rPr lang="ru-RU" sz="2200" b="1" i="1" dirty="0" smtClean="0">
                <a:latin typeface="Times New Roman Tj" pitchFamily="18" charset="-52"/>
              </a:rPr>
              <a:t>МУЊОФИЗАТ КАРДАНИ ХУД ВУЉУД ДОРАД: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83264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 Tj" pitchFamily="18" charset="-52"/>
              </a:rPr>
              <a:t>Идоракунї </a:t>
            </a:r>
            <a:r>
              <a:rPr lang="ru-RU" dirty="0" smtClean="0">
                <a:latin typeface="Times New Roman Tj" pitchFamily="18" charset="-52"/>
              </a:rPr>
              <a:t>-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назорати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зӯроварӣ </a:t>
            </a:r>
            <a:r>
              <a:rPr lang="ru-RU" dirty="0" smtClean="0">
                <a:latin typeface="Times New Roman Tj" pitchFamily="18" charset="-52"/>
              </a:rPr>
              <a:t>ва </a:t>
            </a:r>
            <a:r>
              <a:rPr lang="ru-RU" dirty="0" err="1" smtClean="0">
                <a:latin typeface="Times New Roman Tj" pitchFamily="18" charset="-52"/>
              </a:rPr>
              <a:t>таъсир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расонидан</a:t>
            </a:r>
            <a:r>
              <a:rPr lang="ru-RU" dirty="0" smtClean="0">
                <a:latin typeface="Times New Roman Tj" pitchFamily="18" charset="-52"/>
              </a:rPr>
              <a:t> ба он. </a:t>
            </a:r>
            <a:r>
              <a:rPr lang="ru-RU" dirty="0" err="1" smtClean="0">
                <a:latin typeface="Times New Roman Tj" pitchFamily="18" charset="-52"/>
              </a:rPr>
              <a:t>Ифодаи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нињої</a:t>
            </a:r>
            <a:r>
              <a:rPr lang="ru-RU" dirty="0" smtClean="0">
                <a:latin typeface="Times New Roman Tj" pitchFamily="18" charset="-52"/>
              </a:rPr>
              <a:t> - ба </a:t>
            </a:r>
            <a:r>
              <a:rPr lang="ru-RU" dirty="0" err="1" smtClean="0">
                <a:latin typeface="Times New Roman Tj" pitchFamily="18" charset="-52"/>
              </a:rPr>
              <a:t>тобеияти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даровардани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Шаклњои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одатии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истифодаи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муњофизат</a:t>
            </a:r>
            <a:r>
              <a:rPr lang="ru-RU" dirty="0" smtClean="0">
                <a:latin typeface="Times New Roman Tj" pitchFamily="18" charset="-52"/>
              </a:rPr>
              <a:t> - </a:t>
            </a:r>
            <a:r>
              <a:rPr lang="ru-RU" dirty="0" err="1" smtClean="0">
                <a:latin typeface="Times New Roman Tj" pitchFamily="18" charset="-52"/>
              </a:rPr>
              <a:t>шикоят</a:t>
            </a:r>
            <a:r>
              <a:rPr lang="ru-RU" dirty="0" smtClean="0">
                <a:latin typeface="Times New Roman Tj" pitchFamily="18" charset="-52"/>
              </a:rPr>
              <a:t>, гиря, </a:t>
            </a:r>
            <a:r>
              <a:rPr lang="ru-RU" dirty="0" err="1" smtClean="0">
                <a:latin typeface="Times New Roman Tj" pitchFamily="18" charset="-52"/>
              </a:rPr>
              <a:t>ришва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дўст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шудан</a:t>
            </a:r>
            <a:r>
              <a:rPr lang="ru-RU" dirty="0" smtClean="0">
                <a:latin typeface="Times New Roman Tj" pitchFamily="18" charset="-52"/>
              </a:rPr>
              <a:t>, ба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овардани</a:t>
            </a:r>
            <a:r>
              <a:rPr lang="ru-RU" dirty="0" smtClean="0">
                <a:latin typeface="Times New Roman Tj" pitchFamily="18" charset="-52"/>
              </a:rPr>
              <a:t> рафтори </a:t>
            </a:r>
            <a:r>
              <a:rPr lang="ru-RU" dirty="0" err="1" smtClean="0">
                <a:latin typeface="Times New Roman Tj" pitchFamily="18" charset="-52"/>
              </a:rPr>
              <a:t>дилхоњ</a:t>
            </a:r>
            <a:r>
              <a:rPr lang="ru-RU" dirty="0" smtClean="0">
                <a:latin typeface="Times New Roman Tj" pitchFamily="18" charset="-52"/>
              </a:rPr>
              <a:t> мебошад.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 Tj" pitchFamily="18" charset="-52"/>
              </a:rPr>
              <a:t>Хомўш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мондан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– </a:t>
            </a:r>
            <a:r>
              <a:rPr lang="ru-RU" dirty="0" err="1" smtClean="0">
                <a:latin typeface="Times New Roman Tj" pitchFamily="18" charset="-52"/>
              </a:rPr>
              <a:t>назорати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иттилоот</a:t>
            </a:r>
            <a:r>
              <a:rPr lang="ru-RU" dirty="0" smtClean="0">
                <a:latin typeface="Times New Roman Tj" pitchFamily="18" charset="-52"/>
              </a:rPr>
              <a:t> доир ба субъект, </a:t>
            </a:r>
            <a:r>
              <a:rPr lang="ru-RU" dirty="0" err="1" smtClean="0">
                <a:latin typeface="Times New Roman Tj" pitchFamily="18" charset="-52"/>
              </a:rPr>
              <a:t>азм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хатогї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камшавии</a:t>
            </a:r>
            <a:r>
              <a:rPr lang="ru-RU" dirty="0" smtClean="0">
                <a:latin typeface="Times New Roman Tj" pitchFamily="18" charset="-52"/>
              </a:rPr>
              <a:t> ў. </a:t>
            </a:r>
            <a:r>
              <a:rPr lang="ru-RU" dirty="0" err="1" smtClean="0">
                <a:latin typeface="Times New Roman Tj" pitchFamily="18" charset="-52"/>
              </a:rPr>
              <a:t>Шакли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нињоии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карахтї</a:t>
            </a:r>
            <a:r>
              <a:rPr lang="ru-RU" dirty="0" smtClean="0">
                <a:latin typeface="Times New Roman Tj" pitchFamily="18" charset="-52"/>
              </a:rPr>
              <a:t> (мот </a:t>
            </a:r>
            <a:r>
              <a:rPr lang="ru-RU" dirty="0" err="1" smtClean="0">
                <a:latin typeface="Times New Roman Tj" pitchFamily="18" charset="-52"/>
              </a:rPr>
              <a:t>шавї</a:t>
            </a:r>
            <a:r>
              <a:rPr lang="ru-RU" dirty="0" smtClean="0">
                <a:latin typeface="Times New Roman Tj" pitchFamily="18" charset="-52"/>
              </a:rPr>
              <a:t>) мебошад. </a:t>
            </a:r>
            <a:r>
              <a:rPr lang="ru-RU" dirty="0" err="1" smtClean="0">
                <a:latin typeface="Times New Roman Tj" pitchFamily="18" charset="-52"/>
              </a:rPr>
              <a:t>Аксар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ваќт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пинњон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эњсосот, </a:t>
            </a:r>
            <a:r>
              <a:rPr lang="ru-RU" dirty="0" err="1" smtClean="0">
                <a:latin typeface="Times New Roman Tj" pitchFamily="18" charset="-52"/>
              </a:rPr>
              <a:t>фиребгарї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 Tj" pitchFamily="18" charset="-52"/>
              </a:rPr>
              <a:t>Писанд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накардан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– </a:t>
            </a:r>
            <a:r>
              <a:rPr lang="ru-RU" dirty="0" err="1" smtClean="0">
                <a:latin typeface="Times New Roman Tj" pitchFamily="18" charset="-52"/>
              </a:rPr>
              <a:t>назорати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иттилоот</a:t>
            </a:r>
            <a:r>
              <a:rPr lang="ru-RU" dirty="0" smtClean="0">
                <a:latin typeface="Times New Roman Tj" pitchFamily="18" charset="-52"/>
              </a:rPr>
              <a:t> доир ба </a:t>
            </a:r>
            <a:r>
              <a:rPr lang="ru-RU" dirty="0" err="1" smtClean="0">
                <a:latin typeface="Times New Roman Tj" pitchFamily="18" charset="-52"/>
              </a:rPr>
              <a:t>зуроварї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хатогињо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дарки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таљовузкор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тањдид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тарафи</a:t>
            </a:r>
            <a:r>
              <a:rPr lang="ru-RU" dirty="0" smtClean="0">
                <a:latin typeface="Times New Roman Tj" pitchFamily="18" charset="-52"/>
              </a:rPr>
              <a:t> ў. </a:t>
            </a:r>
            <a:r>
              <a:rPr lang="ru-RU" dirty="0" err="1" smtClean="0">
                <a:latin typeface="Times New Roman Tj" pitchFamily="18" charset="-52"/>
              </a:rPr>
              <a:t>Шакли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нињоии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инъикос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нодуруст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дарк</a:t>
            </a:r>
            <a:r>
              <a:rPr lang="ru-RU" dirty="0" smtClean="0">
                <a:latin typeface="Times New Roman Tj" pitchFamily="18" charset="-52"/>
              </a:rPr>
              <a:t> кардан, иллюзия мебошад. </a:t>
            </a:r>
            <a:r>
              <a:rPr lang="ru-RU" dirty="0" err="1" smtClean="0">
                <a:latin typeface="Times New Roman Tj" pitchFamily="18" charset="-52"/>
              </a:rPr>
              <a:t>Одатан</a:t>
            </a:r>
            <a:r>
              <a:rPr lang="ru-RU" dirty="0" smtClean="0">
                <a:latin typeface="Times New Roman Tj" pitchFamily="18" charset="-52"/>
              </a:rPr>
              <a:t>, он њамчун </a:t>
            </a:r>
            <a:r>
              <a:rPr lang="ru-RU" dirty="0" err="1" smtClean="0">
                <a:latin typeface="Times New Roman Tj" pitchFamily="18" charset="-52"/>
              </a:rPr>
              <a:t>ќолабї</a:t>
            </a:r>
            <a:r>
              <a:rPr lang="ru-RU" dirty="0" smtClean="0">
                <a:latin typeface="Times New Roman Tj" pitchFamily="18" charset="-52"/>
              </a:rPr>
              <a:t> (ў </a:t>
            </a:r>
            <a:r>
              <a:rPr lang="ru-RU" dirty="0" err="1" smtClean="0">
                <a:latin typeface="Times New Roman Tj" pitchFamily="18" charset="-52"/>
              </a:rPr>
              <a:t>танњо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мазоњ</a:t>
            </a:r>
            <a:r>
              <a:rPr lang="ru-RU" dirty="0" smtClean="0">
                <a:latin typeface="Times New Roman Tj" pitchFamily="18" charset="-52"/>
              </a:rPr>
              <a:t> (</a:t>
            </a:r>
            <a:r>
              <a:rPr lang="ru-RU" dirty="0" err="1" smtClean="0">
                <a:latin typeface="Times New Roman Tj" pitchFamily="18" charset="-52"/>
              </a:rPr>
              <a:t>фиреб</a:t>
            </a:r>
            <a:r>
              <a:rPr lang="ru-RU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), </a:t>
            </a:r>
            <a:r>
              <a:rPr lang="ru-RU" dirty="0" err="1" smtClean="0">
                <a:latin typeface="Times New Roman Tj" pitchFamily="18" charset="-52"/>
              </a:rPr>
              <a:t>фањмонидани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ниятњои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нек</a:t>
            </a:r>
            <a:r>
              <a:rPr lang="ru-RU" dirty="0" smtClean="0">
                <a:latin typeface="Times New Roman Tj" pitchFamily="18" charset="-52"/>
              </a:rPr>
              <a:t> (ба </a:t>
            </a:r>
            <a:r>
              <a:rPr lang="ru-RU" dirty="0" err="1" smtClean="0">
                <a:latin typeface="Times New Roman Tj" pitchFamily="18" charset="-52"/>
              </a:rPr>
              <a:t>ман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некї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вуљуд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меояд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latin typeface="Times New Roman Tj" pitchFamily="18" charset="-52"/>
              </a:rPr>
              <a:t>РОЊЊОИ </a:t>
            </a:r>
            <a:r>
              <a:rPr lang="ru-RU" sz="2200" b="1" i="1" dirty="0" smtClean="0">
                <a:latin typeface="Times New Roman Tj" pitchFamily="18" charset="-52"/>
              </a:rPr>
              <a:t>ЗИЁДИ </a:t>
            </a:r>
            <a:r>
              <a:rPr lang="ru-RU" sz="2200" b="1" i="1" dirty="0" smtClean="0">
                <a:latin typeface="Times New Roman Tj" pitchFamily="18" charset="-52"/>
              </a:rPr>
              <a:t>МУЊОФИЗАТ КАРДАНИ ХУД ВУЉУД ДОРАД: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1" cy="468052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Се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механизми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асосии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одамон ба якдигар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хабаррасонї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эътиќод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талќиннамої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таъсиррасионињо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хабаррасонї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иттилоот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мебошад, ки инсон рафтори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идрок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ислоњ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намуда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асоси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иттиллоти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мазкур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аќида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пайдо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карда, ќарори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ќабул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менамояд.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эътиќод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инсон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расонидани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иттилоотро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тарзе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арзишњо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нишондод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ва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монандњои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расонад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лањза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низоми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далелњоро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ташкил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њолати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мазкурро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тасдиќ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ё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аќидаи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намоён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мурољиат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менамояд.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 Tj" pitchFamily="18" charset="-52"/>
              </a:rPr>
              <a:t>Таъсири одамон ба якдигар дар раванди ќабули ќарор</a:t>
            </a: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32859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               </a:t>
            </a:r>
            <a:r>
              <a:rPr lang="ru-RU" b="1" dirty="0" err="1" smtClean="0">
                <a:latin typeface="Times New Roman Tj" pitchFamily="18" charset="-52"/>
              </a:rPr>
              <a:t>Механизмњои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махсуси</a:t>
            </a:r>
            <a:r>
              <a:rPr lang="ru-RU" b="1" dirty="0" smtClean="0">
                <a:latin typeface="Times New Roman Tj" pitchFamily="18" charset="-52"/>
              </a:rPr>
              <a:t> дараљаи </a:t>
            </a:r>
            <a:r>
              <a:rPr lang="ru-RU" b="1" dirty="0" err="1" smtClean="0">
                <a:latin typeface="Times New Roman Tj" pitchFamily="18" charset="-52"/>
              </a:rPr>
              <a:t>аввали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муњофизат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Њадафи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асосии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њар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ќаллоби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сохтори</a:t>
            </a:r>
            <a:r>
              <a:rPr lang="ru-RU" dirty="0" smtClean="0">
                <a:latin typeface="Times New Roman Tj" pitchFamily="18" charset="-52"/>
              </a:rPr>
              <a:t> шахсии оппонент (</a:t>
            </a:r>
            <a:r>
              <a:rPr lang="ru-RU" dirty="0" err="1" smtClean="0">
                <a:latin typeface="Times New Roman Tj" pitchFamily="18" charset="-52"/>
              </a:rPr>
              <a:t>шахси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мухолиф</a:t>
            </a:r>
            <a:r>
              <a:rPr lang="ru-RU" dirty="0" smtClean="0">
                <a:latin typeface="Times New Roman Tj" pitchFamily="18" charset="-52"/>
              </a:rPr>
              <a:t>) мебошад, роњи </a:t>
            </a:r>
            <a:r>
              <a:rPr lang="ru-RU" dirty="0" err="1" smtClean="0">
                <a:latin typeface="Times New Roman Tj" pitchFamily="18" charset="-52"/>
              </a:rPr>
              <a:t>асосии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расидан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маќсад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ќисмњо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сохтор</a:t>
            </a:r>
            <a:r>
              <a:rPr lang="ru-RU" dirty="0" smtClean="0"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Ќаллоб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иттифоќчии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худро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таќвият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мавзўъњое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мухолифи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вайанд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Чи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ќадаре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шумораи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субъектњои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дохилии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низоъ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иштироккунанда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њамон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ќадар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осон</a:t>
            </a:r>
            <a:r>
              <a:rPr lang="ru-RU" dirty="0" smtClean="0">
                <a:latin typeface="Times New Roman Tj" pitchFamily="18" charset="-52"/>
              </a:rPr>
              <a:t> аст </a:t>
            </a:r>
            <a:r>
              <a:rPr lang="ru-RU" dirty="0" err="1" smtClean="0">
                <a:latin typeface="Times New Roman Tj" pitchFamily="18" charset="-52"/>
              </a:rPr>
              <a:t>инсон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оќибати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назорат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барад</a:t>
            </a:r>
            <a:r>
              <a:rPr lang="ru-RU" dirty="0" smtClean="0">
                <a:latin typeface="Times New Roman Tj" pitchFamily="18" charset="-52"/>
              </a:rPr>
              <a:t>. Ин </a:t>
            </a:r>
            <a:r>
              <a:rPr lang="ru-RU" dirty="0" err="1" smtClean="0">
                <a:latin typeface="Times New Roman Tj" pitchFamily="18" charset="-52"/>
              </a:rPr>
              <a:t>масалан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ибораи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Охир</a:t>
            </a:r>
            <a:r>
              <a:rPr lang="ru-RU" dirty="0" smtClean="0">
                <a:latin typeface="Times New Roman Tj" pitchFamily="18" charset="-52"/>
              </a:rPr>
              <a:t> роњбар </a:t>
            </a:r>
            <a:r>
              <a:rPr lang="ru-RU" dirty="0" err="1" smtClean="0">
                <a:latin typeface="Times New Roman Tj" pitchFamily="18" charset="-52"/>
              </a:rPr>
              <a:t>шумоед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фармон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дињед</a:t>
            </a:r>
            <a:r>
              <a:rPr lang="ru-RU" dirty="0" smtClean="0">
                <a:latin typeface="Times New Roman Tj" pitchFamily="18" charset="-52"/>
              </a:rPr>
              <a:t>!» </a:t>
            </a:r>
          </a:p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                           </a:t>
            </a:r>
            <a:r>
              <a:rPr lang="ru-RU" b="1" dirty="0" err="1" smtClean="0">
                <a:latin typeface="Times New Roman Tj" pitchFamily="18" charset="-52"/>
              </a:rPr>
              <a:t>Механизми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махсуси</a:t>
            </a:r>
            <a:r>
              <a:rPr lang="ru-RU" b="1" dirty="0" smtClean="0">
                <a:latin typeface="Times New Roman Tj" pitchFamily="18" charset="-52"/>
              </a:rPr>
              <a:t> дараљаи </a:t>
            </a:r>
            <a:r>
              <a:rPr lang="ru-RU" b="1" dirty="0" err="1" smtClean="0">
                <a:latin typeface="Times New Roman Tj" pitchFamily="18" charset="-52"/>
              </a:rPr>
              <a:t>дуюми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муњофизат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buNone/>
            </a:pPr>
            <a:r>
              <a:rPr lang="ru-RU" dirty="0" smtClean="0">
                <a:latin typeface="Times New Roman Tj" pitchFamily="18" charset="-52"/>
              </a:rPr>
              <a:t>     </a:t>
            </a:r>
            <a:r>
              <a:rPr lang="ru-RU" dirty="0" err="1" smtClean="0">
                <a:latin typeface="Times New Roman Tj" pitchFamily="18" charset="-52"/>
              </a:rPr>
              <a:t>Азбаски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ќаллоб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љањони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дохилии</a:t>
            </a:r>
            <a:r>
              <a:rPr lang="ru-RU" dirty="0" smtClean="0">
                <a:latin typeface="Times New Roman Tj" pitchFamily="18" charset="-52"/>
              </a:rPr>
              <a:t> адресат </a:t>
            </a:r>
            <a:r>
              <a:rPr lang="ru-RU" dirty="0" err="1" smtClean="0">
                <a:latin typeface="Times New Roman Tj" pitchFamily="18" charset="-52"/>
              </a:rPr>
              <a:t>дохил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</a:t>
            </a:r>
            <a:r>
              <a:rPr lang="ru-RU" dirty="0" smtClean="0">
                <a:latin typeface="Times New Roman Tj" pitchFamily="18" charset="-52"/>
              </a:rPr>
              <a:t>, аз </a:t>
            </a:r>
            <a:r>
              <a:rPr lang="ru-RU" dirty="0" err="1" smtClean="0">
                <a:latin typeface="Times New Roman Tj" pitchFamily="18" charset="-52"/>
              </a:rPr>
              <a:t>љойњои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нозуки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барад</a:t>
            </a:r>
            <a:r>
              <a:rPr lang="ru-RU" dirty="0" smtClean="0">
                <a:latin typeface="Times New Roman Tj" pitchFamily="18" charset="-52"/>
              </a:rPr>
              <a:t>, адресат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кўшиш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коре карда </a:t>
            </a:r>
            <a:r>
              <a:rPr lang="ru-RU" dirty="0" err="1" smtClean="0">
                <a:latin typeface="Times New Roman Tj" pitchFamily="18" charset="-52"/>
              </a:rPr>
              <a:t>пинњон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шавад</a:t>
            </a:r>
            <a:r>
              <a:rPr lang="ru-RU" dirty="0" smtClean="0">
                <a:latin typeface="Times New Roman Tj" pitchFamily="18" charset="-52"/>
              </a:rPr>
              <a:t>, то ин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ў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зараре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нарасад</a:t>
            </a:r>
            <a:r>
              <a:rPr lang="ru-RU" dirty="0" smtClean="0">
                <a:latin typeface="Times New Roman Tj" pitchFamily="18" charset="-52"/>
              </a:rPr>
              <a:t>. Дар </a:t>
            </a:r>
            <a:r>
              <a:rPr lang="ru-RU" dirty="0" err="1" smtClean="0">
                <a:latin typeface="Times New Roman Tj" pitchFamily="18" charset="-52"/>
              </a:rPr>
              <a:t>шакли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равшан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муќовимат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њаёт</a:t>
            </a:r>
            <a:r>
              <a:rPr lang="ru-RU" dirty="0" smtClean="0">
                <a:latin typeface="Times New Roman Tj" pitchFamily="18" charset="-52"/>
              </a:rPr>
              <a:t> бисёр </a:t>
            </a:r>
            <a:r>
              <a:rPr lang="ru-RU" dirty="0" err="1" smtClean="0">
                <a:latin typeface="Times New Roman Tj" pitchFamily="18" charset="-52"/>
              </a:rPr>
              <a:t>нодир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буда</a:t>
            </a:r>
            <a:r>
              <a:rPr lang="ru-RU" dirty="0" smtClean="0">
                <a:latin typeface="Times New Roman Tj" pitchFamily="18" charset="-52"/>
              </a:rPr>
              <a:t>, дар </a:t>
            </a:r>
            <a:r>
              <a:rPr lang="ru-RU" dirty="0" err="1" smtClean="0">
                <a:latin typeface="Times New Roman Tj" pitchFamily="18" charset="-52"/>
              </a:rPr>
              <a:t>сухан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меёбад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Масалан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иборањои</a:t>
            </a:r>
            <a:r>
              <a:rPr lang="ru-RU" dirty="0" smtClean="0">
                <a:latin typeface="Times New Roman Tj" pitchFamily="18" charset="-52"/>
              </a:rPr>
              <a:t> «ба </a:t>
            </a:r>
            <a:r>
              <a:rPr lang="ru-RU" dirty="0" err="1" smtClean="0">
                <a:latin typeface="Times New Roman Tj" pitchFamily="18" charset="-52"/>
              </a:rPr>
              <a:t>љароњатам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намак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мапош</a:t>
            </a:r>
            <a:r>
              <a:rPr lang="ru-RU" dirty="0" smtClean="0">
                <a:latin typeface="Times New Roman Tj" pitchFamily="18" charset="-52"/>
              </a:rPr>
              <a:t>», «</a:t>
            </a:r>
            <a:r>
              <a:rPr lang="ru-RU" dirty="0" err="1" smtClean="0">
                <a:latin typeface="Times New Roman Tj" pitchFamily="18" charset="-52"/>
              </a:rPr>
              <a:t>ба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љонам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задї</a:t>
            </a:r>
            <a:r>
              <a:rPr lang="ru-RU" dirty="0" smtClean="0">
                <a:latin typeface="Times New Roman Tj" pitchFamily="18" charset="-52"/>
              </a:rPr>
              <a:t>», «</a:t>
            </a:r>
            <a:r>
              <a:rPr lang="ru-RU" dirty="0" err="1" smtClean="0">
                <a:latin typeface="Times New Roman Tj" pitchFamily="18" charset="-52"/>
              </a:rPr>
              <a:t>захмамро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тоза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макун</a:t>
            </a:r>
            <a:r>
              <a:rPr lang="ru-RU" dirty="0" smtClean="0">
                <a:latin typeface="Times New Roman Tj" pitchFamily="18" charset="-52"/>
              </a:rPr>
              <a:t>», «</a:t>
            </a:r>
            <a:r>
              <a:rPr lang="ru-RU" dirty="0" err="1" smtClean="0">
                <a:latin typeface="Times New Roman Tj" pitchFamily="18" charset="-52"/>
              </a:rPr>
              <a:t>маро</a:t>
            </a:r>
            <a:r>
              <a:rPr lang="ru-RU" dirty="0" smtClean="0">
                <a:latin typeface="Times New Roman Tj" pitchFamily="18" charset="-52"/>
              </a:rPr>
              <a:t> ором </a:t>
            </a:r>
            <a:r>
              <a:rPr lang="ru-RU" dirty="0" err="1" smtClean="0">
                <a:latin typeface="Times New Roman Tj" pitchFamily="18" charset="-52"/>
              </a:rPr>
              <a:t>гузор</a:t>
            </a:r>
            <a:r>
              <a:rPr lang="ru-RU" dirty="0" smtClean="0">
                <a:latin typeface="Times New Roman Tj" pitchFamily="18" charset="-52"/>
              </a:rPr>
              <a:t>» </a:t>
            </a:r>
            <a:r>
              <a:rPr lang="ru-RU" dirty="0" err="1" smtClean="0">
                <a:latin typeface="Times New Roman Tj" pitchFamily="18" charset="-52"/>
              </a:rPr>
              <a:t>садди</a:t>
            </a:r>
            <a:r>
              <a:rPr lang="ru-RU" dirty="0" smtClean="0">
                <a:latin typeface="Times New Roman Tj" pitchFamily="18" charset="-52"/>
              </a:rPr>
              <a:t> роњи </a:t>
            </a:r>
            <a:r>
              <a:rPr lang="ru-RU" dirty="0" err="1" smtClean="0">
                <a:latin typeface="Times New Roman Tj" pitchFamily="18" charset="-52"/>
              </a:rPr>
              <a:t>ќаллоб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МЕХАНИЗМЊОИ МАХСУСИ МУЊОФИЗАТ </a:t>
            </a:r>
            <a:endParaRPr lang="ru-RU" sz="24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07342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 Tj" pitchFamily="18" charset="-52"/>
              </a:rPr>
              <a:t>                 </a:t>
            </a:r>
            <a:r>
              <a:rPr lang="ru-RU" b="1" dirty="0" err="1" smtClean="0">
                <a:latin typeface="Times New Roman Tj" pitchFamily="18" charset="-52"/>
              </a:rPr>
              <a:t>Механизми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махсуси</a:t>
            </a:r>
            <a:r>
              <a:rPr lang="ru-RU" b="1" dirty="0" smtClean="0">
                <a:latin typeface="Times New Roman Tj" pitchFamily="18" charset="-52"/>
              </a:rPr>
              <a:t> дараљаи </a:t>
            </a:r>
            <a:r>
              <a:rPr lang="ru-RU" b="1" dirty="0" err="1" smtClean="0">
                <a:latin typeface="Times New Roman Tj" pitchFamily="18" charset="-52"/>
              </a:rPr>
              <a:t>сеюми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муњофизат</a:t>
            </a:r>
            <a:endParaRPr lang="ru-RU" dirty="0" smtClean="0"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Азбаски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муњофизати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сатњ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воситањои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таъсиррасонї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алоќаманд</a:t>
            </a:r>
            <a:r>
              <a:rPr lang="ru-RU" dirty="0" smtClean="0">
                <a:latin typeface="Times New Roman Tj" pitchFamily="18" charset="-52"/>
              </a:rPr>
              <a:t> аст, </a:t>
            </a:r>
            <a:r>
              <a:rPr lang="ru-RU" dirty="0" err="1" smtClean="0">
                <a:latin typeface="Times New Roman Tj" pitchFamily="18" charset="-52"/>
              </a:rPr>
              <a:t>номбар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муњофизати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имконнопазир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мумкин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, зеро </a:t>
            </a:r>
            <a:r>
              <a:rPr lang="ru-RU" dirty="0" err="1" smtClean="0">
                <a:latin typeface="Times New Roman Tj" pitchFamily="18" charset="-52"/>
              </a:rPr>
              <a:t>ќаллоб</a:t>
            </a:r>
            <a:r>
              <a:rPr lang="ru-RU" dirty="0" smtClean="0">
                <a:latin typeface="Times New Roman Tj" pitchFamily="18" charset="-52"/>
              </a:rPr>
              <a:t> аз он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мебарад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latin typeface="Times New Roman Tj" pitchFamily="18" charset="-52"/>
              </a:rPr>
              <a:t>Ду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стратегияи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умумии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муњофизат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људо</a:t>
            </a:r>
            <a:r>
              <a:rPr lang="ru-RU" dirty="0" smtClean="0">
                <a:latin typeface="Times New Roman Tj" pitchFamily="18" charset="-52"/>
              </a:rPr>
              <a:t> карда </a:t>
            </a:r>
            <a:r>
              <a:rPr lang="ru-RU" dirty="0" err="1" smtClean="0">
                <a:latin typeface="Times New Roman Tj" pitchFamily="18" charset="-52"/>
              </a:rPr>
              <a:t>мешавад</a:t>
            </a:r>
            <a:r>
              <a:rPr lang="ru-RU" dirty="0" smtClean="0">
                <a:latin typeface="Times New Roman Tj" pitchFamily="18" charset="-52"/>
              </a:rPr>
              <a:t>:</a:t>
            </a:r>
          </a:p>
          <a:p>
            <a:pPr algn="just"/>
            <a:r>
              <a:rPr lang="ru-RU" b="1" dirty="0" err="1" smtClean="0">
                <a:latin typeface="Times New Roman Tj" pitchFamily="18" charset="-52"/>
              </a:rPr>
              <a:t>Стратегияи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аввал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бо </a:t>
            </a:r>
            <a:r>
              <a:rPr lang="ru-RU" dirty="0" err="1" smtClean="0">
                <a:latin typeface="Times New Roman Tj" pitchFamily="18" charset="-52"/>
              </a:rPr>
              <a:t>вайрон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технологияи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унсурњои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таъсиррасонї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робита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дошта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фаъолии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мутаќобили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њамсўњбатро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назар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. Ин </a:t>
            </a:r>
            <a:r>
              <a:rPr lang="ru-RU" dirty="0" err="1" smtClean="0">
                <a:latin typeface="Times New Roman Tj" pitchFamily="18" charset="-52"/>
              </a:rPr>
              <a:t>раванд</a:t>
            </a:r>
            <a:r>
              <a:rPr lang="ru-RU" dirty="0" smtClean="0">
                <a:latin typeface="Times New Roman Tj" pitchFamily="18" charset="-52"/>
              </a:rPr>
              <a:t> ба </a:t>
            </a:r>
            <a:r>
              <a:rPr lang="ru-RU" dirty="0" err="1" smtClean="0">
                <a:latin typeface="Times New Roman Tj" pitchFamily="18" charset="-52"/>
              </a:rPr>
              <a:t>муборизаи</a:t>
            </a:r>
            <a:r>
              <a:rPr lang="ru-RU" dirty="0" smtClean="0">
                <a:latin typeface="Times New Roman Tj" pitchFamily="18" charset="-52"/>
              </a:rPr>
              <a:t> «</a:t>
            </a:r>
            <a:r>
              <a:rPr lang="ru-RU" dirty="0" err="1" smtClean="0">
                <a:latin typeface="Times New Roman Tj" pitchFamily="18" charset="-52"/>
              </a:rPr>
              <a:t>кї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киро</a:t>
            </a:r>
            <a:r>
              <a:rPr lang="ru-RU" dirty="0" smtClean="0">
                <a:latin typeface="Times New Roman Tj" pitchFamily="18" charset="-52"/>
              </a:rPr>
              <a:t>?» </a:t>
            </a:r>
            <a:r>
              <a:rPr lang="ru-RU" dirty="0" err="1" smtClean="0">
                <a:latin typeface="Times New Roman Tj" pitchFamily="18" charset="-52"/>
              </a:rPr>
              <a:t>монанд</a:t>
            </a:r>
            <a:r>
              <a:rPr lang="ru-RU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b="1" dirty="0" err="1" smtClean="0">
                <a:latin typeface="Times New Roman Tj" pitchFamily="18" charset="-52"/>
              </a:rPr>
              <a:t>Стратегияи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b="1" dirty="0" err="1" smtClean="0">
                <a:latin typeface="Times New Roman Tj" pitchFamily="18" charset="-52"/>
              </a:rPr>
              <a:t>дуюми</a:t>
            </a:r>
            <a:r>
              <a:rPr lang="ru-RU" b="1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муњофизати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махсуси</a:t>
            </a:r>
            <a:r>
              <a:rPr lang="ru-RU" dirty="0" smtClean="0">
                <a:latin typeface="Times New Roman Tj" pitchFamily="18" charset="-52"/>
              </a:rPr>
              <a:t> ин </a:t>
            </a:r>
            <a:r>
              <a:rPr lang="ru-RU" dirty="0" err="1" smtClean="0">
                <a:latin typeface="Times New Roman Tj" pitchFamily="18" charset="-52"/>
              </a:rPr>
              <a:t>дараља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истифодабарии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унсурњои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технологияи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таъсиррасонї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манфиати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робита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дорад</a:t>
            </a:r>
            <a:r>
              <a:rPr lang="ru-RU" dirty="0" smtClean="0">
                <a:latin typeface="Times New Roman Tj" pitchFamily="18" charset="-52"/>
              </a:rPr>
              <a:t>. </a:t>
            </a:r>
            <a:r>
              <a:rPr lang="ru-RU" dirty="0" err="1" smtClean="0">
                <a:latin typeface="Times New Roman Tj" pitchFamily="18" charset="-52"/>
              </a:rPr>
              <a:t>Аксаран</a:t>
            </a:r>
            <a:r>
              <a:rPr lang="ru-RU" dirty="0" smtClean="0">
                <a:latin typeface="Times New Roman Tj" pitchFamily="18" charset="-52"/>
              </a:rPr>
              <a:t> он дар худ </a:t>
            </a:r>
            <a:r>
              <a:rPr lang="ru-RU" dirty="0" err="1" smtClean="0">
                <a:latin typeface="Times New Roman Tj" pitchFamily="18" charset="-52"/>
              </a:rPr>
              <a:t>ќаллобии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баръаксро</a:t>
            </a:r>
            <a:r>
              <a:rPr lang="ru-RU" dirty="0" smtClean="0">
                <a:latin typeface="Times New Roman Tj" pitchFamily="18" charset="-52"/>
              </a:rPr>
              <a:t> дар бар </a:t>
            </a:r>
            <a:r>
              <a:rPr lang="ru-RU" dirty="0" err="1" smtClean="0">
                <a:latin typeface="Times New Roman Tj" pitchFamily="18" charset="-52"/>
              </a:rPr>
              <a:t>мегирад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ки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натиљаи</a:t>
            </a:r>
            <a:r>
              <a:rPr lang="ru-RU" dirty="0" smtClean="0">
                <a:latin typeface="Times New Roman Tj" pitchFamily="18" charset="-52"/>
              </a:rPr>
              <a:t> он </a:t>
            </a:r>
            <a:r>
              <a:rPr lang="ru-RU" dirty="0" err="1" smtClean="0">
                <a:latin typeface="Times New Roman Tj" pitchFamily="18" charset="-52"/>
              </a:rPr>
              <a:t>хоњиши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нав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бозї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кунанидани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ќаллоб</a:t>
            </a:r>
            <a:r>
              <a:rPr lang="ru-RU" dirty="0" smtClean="0">
                <a:latin typeface="Times New Roman Tj" pitchFamily="18" charset="-52"/>
              </a:rPr>
              <a:t> аст.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МЕХАНИЗМЊОИ МАХСУСИ МУЊОФИЗАТ </a:t>
            </a:r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1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latin typeface="Times New Roman Tj" pitchFamily="18" charset="-52"/>
              </a:rPr>
              <a:t>Ташаккур</a:t>
            </a:r>
            <a:r>
              <a:rPr lang="ru-RU" sz="66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600" b="1" dirty="0" smtClean="0">
                <a:latin typeface="Times New Roman Tj" pitchFamily="18" charset="-52"/>
              </a:rPr>
              <a:t>ба </a:t>
            </a:r>
            <a:r>
              <a:rPr lang="ru-RU" sz="6600" b="1" dirty="0" err="1" smtClean="0">
                <a:latin typeface="Times New Roman Tj" pitchFamily="18" charset="-52"/>
              </a:rPr>
              <a:t>диќќататон</a:t>
            </a:r>
            <a:r>
              <a:rPr lang="ru-RU" sz="6600" b="1" dirty="0" smtClean="0">
                <a:latin typeface="Times New Roman Tj" pitchFamily="18" charset="-52"/>
              </a:rPr>
              <a:t>!</a:t>
            </a:r>
            <a:endParaRPr lang="ru-RU" sz="6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1" cy="518457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хатарноктарин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барои ќабули ќарор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талќиннамої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бошанд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Унсурњои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талќиннамої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коммуникатсия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назар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мерасанд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: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ин дар имидж, дар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хусусиятњои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ташкили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пешнињоди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мавод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маводњои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ѓайришифоњию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муошират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ѓайрањо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Аммо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шакли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махсуси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талќиннамої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мављуд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аст,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бевосита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ќабули ќарор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тааллуќ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Ин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Зери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мафњуми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ќаллобї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таври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махфї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аз адресат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водор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кардани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ў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таѓйир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додани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муносибат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нисбат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дигарон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ќабули ќарор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иљрои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амал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барои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ноил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гардидани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ќаллоб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маќсадњои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нињоии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худ 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фањмида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2900" b="1" dirty="0" smtClean="0">
                <a:solidFill>
                  <a:schemeClr val="tx1"/>
                </a:solidFill>
                <a:latin typeface="Times New Roman Tj" pitchFamily="18" charset="-52"/>
              </a:rPr>
              <a:t>Таъсири одамон ба якдигар дар раванди ќабули ќарор</a:t>
            </a: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1" cy="532859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Инсон њамчун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лўхтак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зоча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)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амал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менамояд,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лухтаксозро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идора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на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баръакси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онро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Шарти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њатмии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ќаллобї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тарафи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адресат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нигоњ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иллюзияи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мустаќилона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ќабул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ќарор мебошад, на «бурда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расонидан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» аз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берун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Дар ин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сурат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адресат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рафтораш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љавобгар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мењисобад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Пас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моњияти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психологии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ќаллобї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дар чист? 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Фредерик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Перлз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–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олими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олмонї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, бар он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назар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аст, ки дар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ботини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њар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яки мо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ду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мабдаъ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вуљуд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дорад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, ки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онро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мумкин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аст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шартан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«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порсою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таќводор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» ва «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уволаку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бечора</a:t>
            </a:r>
            <a:r>
              <a:rPr lang="ru-RU" sz="2500" i="1" dirty="0" smtClean="0">
                <a:solidFill>
                  <a:srgbClr val="7030A0"/>
                </a:solidFill>
                <a:latin typeface="Times New Roman Tj" pitchFamily="18" charset="-52"/>
              </a:rPr>
              <a:t>» </a:t>
            </a:r>
            <a:r>
              <a:rPr lang="ru-RU" sz="2500" i="1" dirty="0" err="1" smtClean="0">
                <a:solidFill>
                  <a:srgbClr val="7030A0"/>
                </a:solidFill>
                <a:latin typeface="Times New Roman Tj" pitchFamily="18" charset="-52"/>
              </a:rPr>
              <a:t>номем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«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Порсою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таќводор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» - ин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ибтидои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кўшиши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њукмфармої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кардан,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мутеъ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кардан,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зер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кардан бо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нуфузи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инъикос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меёбад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«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Уволаку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бечора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» -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ибтидои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пассив,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инъикосгари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талаботи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мо,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тобеъ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шудан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розї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шудан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гўш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кардан мебошад.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яке аз ин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ибтидоњо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метавонанд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ќаллобона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фиребгарона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),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ё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эљодкорона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зоњир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шаванд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2900" b="1" dirty="0" smtClean="0">
                <a:solidFill>
                  <a:schemeClr val="tx1"/>
                </a:solidFill>
                <a:latin typeface="Times New Roman Tj" pitchFamily="18" charset="-52"/>
              </a:rPr>
              <a:t>Таъсири одамон ба якдигар дар раванди ќабули ќарор</a:t>
            </a: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1" cy="504056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500" b="1" dirty="0" smtClean="0">
                <a:latin typeface="Times New Roman Tj" pitchFamily="18" charset="-52"/>
              </a:rPr>
              <a:t>1. Диктатор.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ќувваи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будаш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зиёдтар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дода,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фармон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авторитетњоро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иќтибос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меоварад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яъне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њамаи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чизеро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ки ба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воситаи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ќурбонии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њукумрони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кунад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истифода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мебарад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Намудњои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Диктатор: Пир,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Сардор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Босс,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Худои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хурд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ѓайрањо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500" b="1" dirty="0" smtClean="0">
                <a:latin typeface="Times New Roman Tj" pitchFamily="18" charset="-52"/>
              </a:rPr>
              <a:t>2. </a:t>
            </a:r>
            <a:r>
              <a:rPr lang="ru-RU" sz="2500" b="1" dirty="0" err="1" smtClean="0">
                <a:latin typeface="Times New Roman Tj" pitchFamily="18" charset="-52"/>
              </a:rPr>
              <a:t>Латта</a:t>
            </a:r>
            <a:r>
              <a:rPr lang="ru-RU" sz="2500" b="1" dirty="0" smtClean="0">
                <a:latin typeface="Times New Roman Tj" pitchFamily="18" charset="-52"/>
              </a:rPr>
              <a:t>.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Мањорати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њамбастаги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бо Диктатор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инкишоф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Ў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њассосияти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барзиёд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Бинобар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ин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усулњои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зерин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вай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характернок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аст: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фаромўш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кардан,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нашунидан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хомўшии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пассив.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Хелњои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намудњои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) он –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бадгумон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гўл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нодон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),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замонасоз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конформист,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безобита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аќибнишин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500" dirty="0" smtClean="0"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500" b="1" dirty="0" smtClean="0">
                <a:latin typeface="Times New Roman Tj" pitchFamily="18" charset="-52"/>
              </a:rPr>
              <a:t>3. </a:t>
            </a:r>
            <a:r>
              <a:rPr lang="ru-RU" sz="2500" b="1" dirty="0" err="1" smtClean="0">
                <a:latin typeface="Times New Roman Tj" pitchFamily="18" charset="-52"/>
              </a:rPr>
              <a:t>Калкулятор</a:t>
            </a:r>
            <a:r>
              <a:rPr lang="ru-RU" sz="2500" b="1" dirty="0" smtClean="0">
                <a:latin typeface="Times New Roman Tj" pitchFamily="18" charset="-52"/>
              </a:rPr>
              <a:t>.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будаш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зиёд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додани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чиз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чизро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назорат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ва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санљидан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 Ў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фиреб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коргурез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дурўѓ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мегўяд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кўшиш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менамояд яз як тараф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фиреб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ва аз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тарафи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боз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аз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нав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озмуда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санљад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) </a:t>
            </a:r>
            <a:r>
              <a:rPr lang="ru-RU" sz="2500" dirty="0" err="1" smtClean="0">
                <a:solidFill>
                  <a:schemeClr val="tx1"/>
                </a:solidFill>
                <a:latin typeface="Times New Roman Tj" pitchFamily="18" charset="-52"/>
              </a:rPr>
              <a:t>бинад</a:t>
            </a:r>
            <a:r>
              <a:rPr lang="ru-RU" sz="25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r>
              <a:rPr lang="ru-RU" sz="2500" dirty="0" smtClean="0">
                <a:latin typeface="Times New Roman Tj" pitchFamily="18" charset="-52"/>
              </a:rPr>
              <a:t> 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Намудњои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он: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корчалон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фиребгар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ќаллоб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),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ќартабоз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офарандаи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 реклама, </a:t>
            </a:r>
            <a:r>
              <a:rPr lang="ru-RU" sz="25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тањдидгар</a:t>
            </a:r>
            <a:r>
              <a:rPr lang="ru-RU" sz="25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500" dirty="0" smtClean="0">
                <a:latin typeface="Times New Roman Tj" pitchFamily="18" charset="-52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Психологи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америкої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Эверет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Шостр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–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њашт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зинаи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асосии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ќаллобиро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100" b="1" dirty="0" err="1" smtClean="0">
                <a:solidFill>
                  <a:schemeClr val="tx1"/>
                </a:solidFill>
                <a:latin typeface="Times New Roman Tj" pitchFamily="18" charset="-52"/>
              </a:rPr>
              <a:t>људо</a:t>
            </a:r>
            <a:r>
              <a:rPr lang="ru-RU" sz="3100" b="1" dirty="0" smtClean="0">
                <a:solidFill>
                  <a:schemeClr val="tx1"/>
                </a:solidFill>
                <a:latin typeface="Times New Roman Tj" pitchFamily="18" charset="-52"/>
              </a:rPr>
              <a:t> кардааст. </a:t>
            </a:r>
            <a:r>
              <a:rPr lang="ru-RU" sz="2400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1" cy="540060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4.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 Tj" pitchFamily="18" charset="-52"/>
              </a:rPr>
              <a:t>Шилќин</a:t>
            </a: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Куллан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акси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калкулятор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Бо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ќувва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вобастагии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барзиёд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Ин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шахсиятест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мехоњад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предмети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ѓамхорї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Иљозад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оњиста-оњиста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маљбур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месозад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ки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љои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ў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кунанд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Намудњои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он: 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муфтхўр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(паразит),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гирёнчак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кўдаки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њамешагї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дилтанг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тайёрхўр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ноуњдабаро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одаме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ки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шиораш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«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Эњ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њаёт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нашуд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нашуд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бинобар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ин...» мебошад)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5.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 Tj" pitchFamily="18" charset="-52"/>
              </a:rPr>
              <a:t>Авбош</a:t>
            </a: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 Tj" pitchFamily="18" charset="-52"/>
              </a:rPr>
              <a:t>бадахлоќ</a:t>
            </a: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).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Бадљањлї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берањмї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бадхоњии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будаш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зиёдтар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Бо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ёрии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намудњои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тањдид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роњбарї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Намудњои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он: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тањќиркунанда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нотавонбин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роњзан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(гангстер),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тањдидкунанда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.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Тарафи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занонаи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Авбош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–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занаки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шаттоњ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(«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арра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»)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6.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 Tj" pitchFamily="18" charset="-52"/>
              </a:rPr>
              <a:t>Љавони</a:t>
            </a: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 Tj" pitchFamily="18" charset="-52"/>
              </a:rPr>
              <a:t>наѓз</a:t>
            </a: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Дилсўзию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ѓамхорї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муњаббат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таваљљуњи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муњобот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Бо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мењрубонї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мекушад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Баъзан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зиддият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Авбош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душвортар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аст.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Љавони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наѓз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наметавонед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мубориза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баред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Тааљубовар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аст, ки дар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кадом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зиддияте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байни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љавони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наѓз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авбош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нагузарад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авбош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маѓлуб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Намудњои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он: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хушомадгў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лаганбардор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),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накукор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насињатгар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ташкилотчї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endParaRPr lang="ru-RU" sz="25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4000" b="1" dirty="0" err="1" smtClean="0">
                <a:solidFill>
                  <a:schemeClr val="tx1"/>
                </a:solidFill>
                <a:latin typeface="Times New Roman Tj" pitchFamily="18" charset="-52"/>
              </a:rPr>
              <a:t>Зинањои</a:t>
            </a:r>
            <a:r>
              <a:rPr lang="ru-RU" sz="40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 Tj" pitchFamily="18" charset="-52"/>
              </a:rPr>
              <a:t>асосии</a:t>
            </a:r>
            <a:r>
              <a:rPr lang="ru-RU" sz="40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ќаллобї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1" cy="5112568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7.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 Tj" pitchFamily="18" charset="-52"/>
              </a:rPr>
              <a:t>Њакам</a:t>
            </a: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 (судя).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чизро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танќидонаи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менигарад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Ў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ягон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кас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намекунад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гирифтори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айбдоркунї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оташин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буда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гуноњро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душворї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мебахшад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Намудњои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он: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њамадон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айбдоркунанда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фошкунанда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љамъкунандаи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далел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бадномкунанда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бањогузор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ќасосгиранда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маљбуркунандаи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гардан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гирифтани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гуноњ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8.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 Tj" pitchFamily="18" charset="-52"/>
              </a:rPr>
              <a:t>Муњофиз</a:t>
            </a:r>
            <a:r>
              <a:rPr lang="ru-RU" sz="2800" b="1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Акси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 судя. Ў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мадад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нармдилии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хатогї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будаш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зиёдтар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ќайд менамояд. Ў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дигаронро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дилсўзии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меъёр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зиёд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вайрон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ва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шахсе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муњофизат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имкон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намедињад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то ба по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истад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мустаќилона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рушт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ёбад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љои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он ки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корњои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худ машѓул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шавад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, ў доир ба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эњтиёљоти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ѓамхорї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Намудњои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он: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мурѓи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курк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 бо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чуљањо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ѓамгусор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парастор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азияткаш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мададгор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 Tj" pitchFamily="18" charset="-52"/>
              </a:rPr>
              <a:t>фидокор</a:t>
            </a:r>
            <a:r>
              <a:rPr lang="ru-RU" sz="28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8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endParaRPr lang="ru-RU" sz="25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4000" b="1" dirty="0" err="1" smtClean="0">
                <a:solidFill>
                  <a:schemeClr val="tx1"/>
                </a:solidFill>
                <a:latin typeface="Times New Roman Tj" pitchFamily="18" charset="-52"/>
              </a:rPr>
              <a:t>Зинањои</a:t>
            </a:r>
            <a:r>
              <a:rPr lang="ru-RU" sz="40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 Tj" pitchFamily="18" charset="-52"/>
              </a:rPr>
              <a:t>асосии</a:t>
            </a:r>
            <a:r>
              <a:rPr lang="ru-RU" sz="40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ќаллобї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80728"/>
            <a:ext cx="8568951" cy="554461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1. </a:t>
            </a:r>
            <a:r>
              <a:rPr lang="ru-RU" sz="3400" b="1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b="1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кўшиш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менамояд бо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роњњои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идора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 Ў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њељ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гоњ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тарафи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сусти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намедињад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њамчун «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порсою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таќводор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»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дода, аз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камќувватии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истифода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мебарад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2. </a:t>
            </a:r>
            <a:r>
              <a:rPr lang="ru-RU" sz="3400" b="1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 пассив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акси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 Ў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нотавон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беаќл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вонамуд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карда, «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уволаку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бечора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»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 Дар он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ваќте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душманонашро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шикаст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дода,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ѓолиб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меояд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пассив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шикастро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босаброна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интизор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шуда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пирўз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3. </a:t>
            </a:r>
            <a:r>
              <a:rPr lang="ru-RU" sz="3400" b="1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b="1" dirty="0" err="1" smtClean="0">
                <a:solidFill>
                  <a:schemeClr val="tx1"/>
                </a:solidFill>
                <a:latin typeface="Times New Roman Tj" pitchFamily="18" charset="-52"/>
              </a:rPr>
              <a:t>раќобаткунанда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њаётро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њамчун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мусобиќаи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доимї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занљираи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«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бурд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»- у «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бохт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»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мефањмад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 Ў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наќши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сарбози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њушёр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мебинад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 Барои ў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њаёт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муњорибаи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доимї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одамон –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раќиб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њатто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душманони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воќеї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имконпазир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мебошад. </a:t>
            </a:r>
          </a:p>
          <a:p>
            <a:pPr algn="just">
              <a:buNone/>
            </a:pP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4. </a:t>
            </a:r>
            <a:r>
              <a:rPr lang="ru-RU" sz="3400" b="1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b="1" dirty="0" err="1" smtClean="0">
                <a:solidFill>
                  <a:schemeClr val="tx1"/>
                </a:solidFill>
                <a:latin typeface="Times New Roman Tj" pitchFamily="18" charset="-52"/>
              </a:rPr>
              <a:t>бепарво</a:t>
            </a:r>
            <a:r>
              <a:rPr lang="ru-RU" sz="3400" b="1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Ў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кўшиш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менамояд аз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алоќа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дурї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љуяд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Шиори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ў: «Ба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ман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фарќ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надорад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». Методњои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аст ё пассив; ў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гоњ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зани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шаттоњ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гоњ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риёзаткаш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гоњ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нотавон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аст. Дар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асл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ў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бепарво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вагарна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бозии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мураккаби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ният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намекард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 «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Тањдиди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људошавї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талоќ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)»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намунаи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зебои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бозие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мебошад, ки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кўшиши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ба даст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овардани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шарики худ ва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минбаъд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зиндагї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кардан бо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онро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34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>
              <a:buNone/>
            </a:pPr>
            <a:endParaRPr lang="ru-RU" sz="2500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3600" b="1" dirty="0" smtClean="0">
                <a:latin typeface="Times New Roman Tj" pitchFamily="18" charset="-52"/>
              </a:rPr>
              <a:t/>
            </a:r>
            <a:br>
              <a:rPr lang="ru-RU" sz="3600" b="1" dirty="0" smtClean="0">
                <a:latin typeface="Times New Roman Tj" pitchFamily="18" charset="-52"/>
              </a:rPr>
            </a:br>
            <a:r>
              <a:rPr lang="ru-RU" sz="2400" b="1" i="1" dirty="0" smtClean="0">
                <a:latin typeface="Times New Roman Tj" pitchFamily="18" charset="-52"/>
              </a:rPr>
              <a:t>ТАРАФДОРОНИ </a:t>
            </a:r>
            <a:r>
              <a:rPr lang="ru-RU" sz="2400" b="1" i="1" dirty="0" smtClean="0">
                <a:latin typeface="Times New Roman Tj" pitchFamily="18" charset="-52"/>
              </a:rPr>
              <a:t>ПСИХОЛОГИЯИ ГУМАНИСТЇ ЧАЊОР ТИПИ НИЗОМИ ЌАЛЛОБИРО ЉУДО МЕНАМОЯНД:</a:t>
            </a: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  <a:t/>
            </a:r>
            <a:br>
              <a:rPr lang="ru-RU" sz="3300" i="1" dirty="0" smtClean="0">
                <a:solidFill>
                  <a:schemeClr val="tx1"/>
                </a:solidFill>
                <a:latin typeface="Times New Roman Tj" pitchFamily="18" charset="-52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729187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49685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Фалсафаи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пассив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њељ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гоњ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хашмгиниро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намеорад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Фалсафаи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раќобаткунанда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ба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кадом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арзише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ѓолиб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омадан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Фалсафаи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бепарво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–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ѓамхориро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рад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Психолог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ва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психиатри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амрикої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Эрик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Берн 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мешуморад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бисёр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намудњои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ќаллобї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бозї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хешу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табори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Бозї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–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усули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маккоронаи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психологиест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ки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ќонеъ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гардонидани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 аз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њисоби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истифода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бурда мешавад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Аксар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бозингар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худи одам бо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проблемањояш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мебошад.</a:t>
            </a:r>
            <a:endParaRPr lang="ru-RU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Фалсафаи </a:t>
            </a:r>
            <a:r>
              <a:rPr lang="ru-RU" sz="2400" b="1" dirty="0" err="1" smtClean="0">
                <a:latin typeface="Times New Roman Tj" pitchFamily="18" charset="-52"/>
              </a:rPr>
              <a:t>ќаллобї</a:t>
            </a:r>
            <a:r>
              <a:rPr lang="ru-RU" sz="2400" b="1" dirty="0" smtClean="0">
                <a:latin typeface="Times New Roman Tj" pitchFamily="18" charset="-52"/>
              </a:rPr>
              <a:t>  </a:t>
            </a:r>
            <a:r>
              <a:rPr lang="ru-RU" sz="2400" b="1" dirty="0" smtClean="0">
                <a:latin typeface="Times New Roman Tj" pitchFamily="18" charset="-52"/>
              </a:rPr>
              <a:t>дар </a:t>
            </a:r>
            <a:r>
              <a:rPr lang="ru-RU" sz="2400" b="1" dirty="0" err="1" smtClean="0">
                <a:latin typeface="Times New Roman Tj" pitchFamily="18" charset="-52"/>
              </a:rPr>
              <a:t>роњбарї</a:t>
            </a:r>
            <a:r>
              <a:rPr lang="ru-RU" sz="2400" b="1" dirty="0" smtClean="0">
                <a:latin typeface="Times New Roman Tj" pitchFamily="18" charset="-52"/>
              </a:rPr>
              <a:t>, ба </a:t>
            </a:r>
            <a:r>
              <a:rPr lang="ru-RU" sz="2400" b="1" dirty="0" err="1" smtClean="0">
                <a:latin typeface="Times New Roman Tj" pitchFamily="18" charset="-52"/>
              </a:rPr>
              <a:t>њар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роње</a:t>
            </a:r>
            <a:r>
              <a:rPr lang="ru-RU" sz="2400" b="1" dirty="0" smtClean="0">
                <a:latin typeface="Times New Roman Tj" pitchFamily="18" charset="-52"/>
              </a:rPr>
              <a:t> ки </a:t>
            </a:r>
            <a:r>
              <a:rPr lang="ru-RU" sz="2400" b="1" dirty="0" err="1" smtClean="0">
                <a:latin typeface="Times New Roman Tj" pitchFamily="18" charset="-52"/>
              </a:rPr>
              <a:t>набошад</a:t>
            </a:r>
            <a:r>
              <a:rPr lang="ru-RU" sz="2400" b="1" dirty="0" smtClean="0">
                <a:latin typeface="Times New Roman Tj" pitchFamily="18" charset="-52"/>
              </a:rPr>
              <a:t>, </a:t>
            </a:r>
            <a:r>
              <a:rPr lang="ru-RU" sz="2400" b="1" dirty="0" err="1" smtClean="0">
                <a:latin typeface="Times New Roman Tj" pitchFamily="18" charset="-52"/>
              </a:rPr>
              <a:t>зоњир</a:t>
            </a:r>
            <a:r>
              <a:rPr lang="ru-RU" sz="2400" b="1" dirty="0" smtClean="0">
                <a:latin typeface="Times New Roman Tj" pitchFamily="18" charset="-52"/>
              </a:rPr>
              <a:t> </a:t>
            </a:r>
            <a:r>
              <a:rPr lang="ru-RU" sz="2400" b="1" dirty="0" err="1" smtClean="0">
                <a:latin typeface="Times New Roman Tj" pitchFamily="18" charset="-52"/>
              </a:rPr>
              <a:t>мегардад</a:t>
            </a:r>
            <a:endParaRPr lang="ru-RU" sz="24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2087</TotalTime>
  <Words>2937</Words>
  <Application>Microsoft Office PowerPoint</Application>
  <PresentationFormat>Экран (4:3)</PresentationFormat>
  <Paragraphs>89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       ПСИХОЛОГИЯИ ЌАБУЛИ ЌАРОР </vt:lpstr>
      <vt:lpstr>   Таъсири одамон ба якдигар дар раванди ќабули ќарор   </vt:lpstr>
      <vt:lpstr>   Таъсири одамон ба якдигар дар раванди ќабули ќарор   </vt:lpstr>
      <vt:lpstr>   Таъсири одамон ба якдигар дар раванди ќабули ќарор   </vt:lpstr>
      <vt:lpstr>      Психологи америкої Эверет Шостр – њашт зинаи асосии ќаллобиро људо кардааст.      </vt:lpstr>
      <vt:lpstr>    Зинањои асосии ќаллобї    </vt:lpstr>
      <vt:lpstr>    Зинањои асосии ќаллобї    </vt:lpstr>
      <vt:lpstr>   ТАРАФДОРОНИ ПСИХОЛОГИЯИ ГУМАНИСТЇ ЧАЊОР ТИПИ НИЗОМИ ЌАЛЛОБИРО ЉУДО МЕНАМОЯНД:   </vt:lpstr>
      <vt:lpstr>Фалсафаи ќаллобї  дар роњбарї, ба њар роње ки набошад, зоњир мегардад</vt:lpstr>
      <vt:lpstr>НАМУНАЊОИ ЌАЛЛОБЇ, КИ ДАР РАВАНДИ ЌАБУЛИ ЌАРОР ТАЪСИР МЕРАСОНАНД: </vt:lpstr>
      <vt:lpstr>Слайд 11</vt:lpstr>
      <vt:lpstr> БО КАДОМ НИШОНАЊО ИНСОН МЕТАВОНАД МУАЙЯН КУНАД, КИ ЎРО ФИРЕБ ДОДА ИСТОДААНД?: </vt:lpstr>
      <vt:lpstr>НИШОНАЊОИ МУАЙЯН КАРДАНИ ФИРЕБ :</vt:lpstr>
      <vt:lpstr>НИШОНАЊОИ МУАЙЯН КАРДАНИ ФИРЕБ :</vt:lpstr>
      <vt:lpstr>НИШОНАЊОИ МУАЙЯН КАРДАНИ ФИРЕБ :</vt:lpstr>
      <vt:lpstr> БА СИГНАЛИ МУЊОФИЗАТИ БЕШУУРОНА ЧУНИН ЗИНАЊОРО ДОХИЛ КАРДАН МУМКИН АСТ: </vt:lpstr>
      <vt:lpstr>ОН ЧИЗЕ КИ ЊАНГОМИ КЎШИШИ ТАЪСИРРАСОНЇ МАЊЗ БА СИГНАЛИ ДОХИЛЇ ТААЛЛУЌ ДОРАНД, ИНЊОЯНД: </vt:lpstr>
      <vt:lpstr>РОЊЊОИ ЗИЁДИ МУЊОФИЗАТ КАРДАНИ ХУД ВУЉУД ДОРАД:  </vt:lpstr>
      <vt:lpstr>РОЊЊОИ ЗИЁДИ МУЊОФИЗАТ КАРДАНИ ХУД ВУЉУД ДОРАД:  </vt:lpstr>
      <vt:lpstr>МЕХАНИЗМЊОИ МАХСУСИ МУЊОФИЗАТ </vt:lpstr>
      <vt:lpstr>МЕХАНИЗМЊОИ МАХСУСИ МУЊОФИЗАТ </vt:lpstr>
      <vt:lpstr>Слайд 22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ПСИХОЛОГИЯИ ЌАБУЛИ ЌАРОРЊО</dc:title>
  <dc:creator>Admin</dc:creator>
  <cp:lastModifiedBy>PC</cp:lastModifiedBy>
  <cp:revision>152</cp:revision>
  <dcterms:created xsi:type="dcterms:W3CDTF">2017-11-09T12:46:10Z</dcterms:created>
  <dcterms:modified xsi:type="dcterms:W3CDTF">2018-10-13T05:32:41Z</dcterms:modified>
</cp:coreProperties>
</file>