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39768A1-7A09-48E0-9CA0-FB6A935594CF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26642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 Tj" pitchFamily="18" charset="-52"/>
              </a:rPr>
              <a:t/>
            </a:r>
            <a:br>
              <a:rPr lang="ru-RU" b="1" dirty="0" smtClean="0">
                <a:latin typeface="Times New Roman Tj" pitchFamily="18" charset="-52"/>
              </a:rPr>
            </a:br>
            <a:r>
              <a:rPr lang="ru-RU" b="1" dirty="0" smtClean="0">
                <a:latin typeface="Times New Roman Tj" pitchFamily="18" charset="-52"/>
              </a:rPr>
              <a:t/>
            </a:r>
            <a:br>
              <a:rPr lang="ru-RU" b="1" dirty="0" smtClean="0">
                <a:latin typeface="Times New Roman Tj" pitchFamily="18" charset="-52"/>
              </a:rPr>
            </a:br>
            <a:r>
              <a:rPr lang="ru-RU" b="1" dirty="0">
                <a:latin typeface="Times New Roman Tj" pitchFamily="18" charset="-52"/>
              </a:rPr>
              <a:t/>
            </a:r>
            <a:br>
              <a:rPr lang="ru-RU" b="1" dirty="0">
                <a:latin typeface="Times New Roman Tj" pitchFamily="18" charset="-52"/>
              </a:rPr>
            </a:br>
            <a:r>
              <a:rPr lang="ru-RU" b="1" dirty="0" smtClean="0">
                <a:latin typeface="Times New Roman Tj" pitchFamily="18" charset="-52"/>
              </a:rPr>
              <a:t/>
            </a:r>
            <a:br>
              <a:rPr lang="ru-RU" b="1" dirty="0" smtClean="0">
                <a:latin typeface="Times New Roman Tj" pitchFamily="18" charset="-52"/>
              </a:rPr>
            </a:br>
            <a:r>
              <a:rPr lang="ru-RU" b="1" dirty="0">
                <a:latin typeface="Times New Roman Tj" pitchFamily="18" charset="-52"/>
              </a:rPr>
              <a:t/>
            </a:r>
            <a:br>
              <a:rPr lang="ru-RU" b="1" dirty="0">
                <a:latin typeface="Times New Roman Tj" pitchFamily="18" charset="-52"/>
              </a:rPr>
            </a:br>
            <a:r>
              <a:rPr lang="ru-RU" b="1" dirty="0" smtClean="0">
                <a:latin typeface="Times New Roman Tj" pitchFamily="18" charset="-52"/>
              </a:rPr>
              <a:t/>
            </a:r>
            <a:br>
              <a:rPr lang="ru-RU" b="1" dirty="0" smtClean="0">
                <a:latin typeface="Times New Roman Tj" pitchFamily="18" charset="-52"/>
              </a:rPr>
            </a:br>
            <a:r>
              <a:rPr lang="ru-RU" b="1" dirty="0">
                <a:latin typeface="Times New Roman Tj" pitchFamily="18" charset="-52"/>
              </a:rPr>
              <a:t/>
            </a:r>
            <a:br>
              <a:rPr lang="ru-RU" b="1" dirty="0">
                <a:latin typeface="Times New Roman Tj" pitchFamily="18" charset="-52"/>
              </a:rPr>
            </a:br>
            <a:r>
              <a:rPr lang="ru-RU" b="1" dirty="0" smtClean="0">
                <a:latin typeface="Times New Roman Tj" pitchFamily="18" charset="-52"/>
              </a:rPr>
              <a:t>ПСИХОЛОГИЯИ </a:t>
            </a:r>
            <a:r>
              <a:rPr lang="ru-RU" b="1" dirty="0">
                <a:latin typeface="Times New Roman Tj" pitchFamily="18" charset="-52"/>
              </a:rPr>
              <a:t>ЌАБУЛИ </a:t>
            </a:r>
            <a:r>
              <a:rPr lang="ru-RU" b="1" dirty="0" smtClean="0">
                <a:latin typeface="Times New Roman Tj" pitchFamily="18" charset="-52"/>
              </a:rPr>
              <a:t>ЌАРОР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tx1"/>
                </a:solidFill>
                <a:latin typeface="Times New Roman Tj" pitchFamily="18" charset="-52"/>
              </a:rPr>
              <a:t>Таъсири шуур ба </a:t>
            </a:r>
            <a:r>
              <a:rPr lang="ru-RU" sz="36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қабули </a:t>
            </a:r>
            <a:r>
              <a:rPr lang="ru-RU" sz="36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қарор</a:t>
            </a:r>
            <a:r>
              <a:rPr lang="ru-RU" sz="3600" b="1" i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endParaRPr lang="ru-RU" sz="3300" i="1" dirty="0">
              <a:solidFill>
                <a:schemeClr val="tx1"/>
              </a:solidFill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928874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1" cy="4896544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>
                <a:latin typeface="Times New Roman Tj" pitchFamily="18" charset="-52"/>
              </a:rPr>
              <a:t>Баъзан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сублиматсия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иваз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намудани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предмети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мутаассиршавї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зоњир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мегардад</a:t>
            </a:r>
            <a:r>
              <a:rPr lang="ru-RU" dirty="0" smtClean="0">
                <a:latin typeface="Times New Roman Tj" pitchFamily="18" charset="-52"/>
              </a:rPr>
              <a:t>: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дар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натиљаи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хатогињои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худ роњбар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маљбур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аст, ки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њазорњо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сомонї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хараљот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намояд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, вале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тайёр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аст барои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фурузон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кардани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чароѓи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иловагї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аз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кормандони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худ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ќотеона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маблаѓ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ситонад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dirty="0" err="1" smtClean="0">
                <a:latin typeface="Times New Roman Tj" pitchFamily="18" charset="-52"/>
              </a:rPr>
              <a:t>Муњофизати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психологї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мањз</a:t>
            </a:r>
            <a:r>
              <a:rPr lang="ru-RU" dirty="0" smtClean="0">
                <a:latin typeface="Times New Roman Tj" pitchFamily="18" charset="-52"/>
              </a:rPr>
              <a:t> дар раванди </a:t>
            </a:r>
            <a:r>
              <a:rPr lang="ru-RU" dirty="0" err="1" smtClean="0">
                <a:latin typeface="Times New Roman Tj" pitchFamily="18" charset="-52"/>
              </a:rPr>
              <a:t>њалли</a:t>
            </a:r>
            <a:r>
              <a:rPr lang="ru-RU" dirty="0" smtClean="0">
                <a:latin typeface="Times New Roman Tj" pitchFamily="18" charset="-52"/>
              </a:rPr>
              <a:t> проблема ба </a:t>
            </a:r>
            <a:r>
              <a:rPr lang="ru-RU" dirty="0" err="1" smtClean="0">
                <a:latin typeface="Times New Roman Tj" pitchFamily="18" charset="-52"/>
              </a:rPr>
              <a:t>вуљуд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омада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ба</a:t>
            </a:r>
            <a:r>
              <a:rPr lang="ru-RU" dirty="0" smtClean="0">
                <a:latin typeface="Times New Roman Tj" pitchFamily="18" charset="-52"/>
              </a:rPr>
              <a:t> он </a:t>
            </a:r>
            <a:r>
              <a:rPr lang="ru-RU" dirty="0" err="1" smtClean="0">
                <a:latin typeface="Times New Roman Tj" pitchFamily="18" charset="-52"/>
              </a:rPr>
              <a:t>шомил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мегардад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онро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душвор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мегардонад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баъзан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онро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нодуруст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мегардонад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/>
            <a:r>
              <a:rPr lang="ru-RU" dirty="0" smtClean="0">
                <a:latin typeface="Times New Roman Tj" pitchFamily="18" charset="-52"/>
              </a:rPr>
              <a:t>Вале </a:t>
            </a:r>
            <a:r>
              <a:rPr lang="ru-RU" dirty="0" smtClean="0">
                <a:latin typeface="Times New Roman Tj" pitchFamily="18" charset="-52"/>
              </a:rPr>
              <a:t>ин </a:t>
            </a:r>
            <a:r>
              <a:rPr lang="ru-RU" dirty="0" err="1" smtClean="0">
                <a:latin typeface="Times New Roman Tj" pitchFamily="18" charset="-52"/>
              </a:rPr>
              <a:t>проблемаи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фардист</a:t>
            </a:r>
            <a:r>
              <a:rPr lang="ru-RU" dirty="0" smtClean="0">
                <a:latin typeface="Times New Roman Tj" pitchFamily="18" charset="-52"/>
              </a:rPr>
              <a:t>, ки бо </a:t>
            </a:r>
            <a:r>
              <a:rPr lang="ru-RU" dirty="0" err="1" smtClean="0">
                <a:latin typeface="Times New Roman Tj" pitchFamily="18" charset="-52"/>
              </a:rPr>
              <a:t>аќидаи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коллективона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метавон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онро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бартараф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намуд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/>
            <a:r>
              <a:rPr lang="ru-RU" dirty="0" smtClean="0">
                <a:latin typeface="Times New Roman Tj" pitchFamily="18" charset="-52"/>
              </a:rPr>
              <a:t>Аз </a:t>
            </a:r>
            <a:r>
              <a:rPr lang="ru-RU" dirty="0" err="1" smtClean="0">
                <a:latin typeface="Times New Roman Tj" pitchFamily="18" charset="-52"/>
              </a:rPr>
              <a:t>тарафи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дигар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одамони</a:t>
            </a:r>
            <a:r>
              <a:rPr lang="ru-RU" dirty="0" smtClean="0">
                <a:latin typeface="Times New Roman Tj" pitchFamily="18" charset="-52"/>
              </a:rPr>
              <a:t> мушаххас, </a:t>
            </a:r>
            <a:r>
              <a:rPr lang="ru-RU" dirty="0" err="1" smtClean="0">
                <a:latin typeface="Times New Roman Tj" pitchFamily="18" charset="-52"/>
              </a:rPr>
              <a:t>метавонанд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комилан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бошуурона</a:t>
            </a:r>
            <a:r>
              <a:rPr lang="ru-RU" dirty="0" smtClean="0">
                <a:latin typeface="Times New Roman Tj" pitchFamily="18" charset="-52"/>
              </a:rPr>
              <a:t> ба он </a:t>
            </a:r>
            <a:r>
              <a:rPr lang="ru-RU" dirty="0" err="1" smtClean="0">
                <a:latin typeface="Times New Roman Tj" pitchFamily="18" charset="-52"/>
              </a:rPr>
              <a:t>таъсири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хато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расонанд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</a:br>
            <a: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</a:b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Муоширати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психологиро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њар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як инсон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метавонад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ба таври худ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тартиб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дињад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, вале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тартиби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классикии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он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чунин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аст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:</a:t>
            </a:r>
            <a: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  <a:t/>
            </a:r>
            <a:b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7291873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1" cy="5400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Ќарор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на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танњо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бошуурона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балки дар бисёр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маврид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дар дараљаи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тањтишуур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низ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ќабул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карда мешавад.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Инсон на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њама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ваќт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медонад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ки барои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чи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дигар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хел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не, балки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мањз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чунин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амал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кардааст,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њарчанд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як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ќадами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худро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метавонад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шарњ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дињад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Ин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хориќаро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њанўз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дар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охири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асри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XIX ва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ибтидои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асри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 XX психологи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австрягї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Зигмунд Фрейд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кашф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намуда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буд. Ў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таъкид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мекард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ки бисёр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амалњои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бешуурона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аз 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андешаи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муњофизати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психологии «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» аз «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Вай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»,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аслан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ќисми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боаќлонаи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шахсият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аз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њайвонот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мебошад. </a:t>
            </a:r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Нависандаи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рус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Б.Н.Стругатский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 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ёдовар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мешавад, ки дар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ботини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як инсон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маймуни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пашминае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љой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гирифтааст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ки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мехоњад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њаёт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лаззат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барад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намехоњад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ки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љафо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кашад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Ана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њамин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инсонро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маљбур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месозад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ки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лаззат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барад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ва аз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дард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ранљу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озор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фирор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кунад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/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Оё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њамаи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ин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таъсирро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эътироф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мекунанд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?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Албатта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не.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 Tj" pitchFamily="18" charset="-52"/>
              </a:rPr>
              <a:t>Таъсири </a:t>
            </a:r>
            <a:r>
              <a:rPr lang="ru-RU" sz="3600" b="1" i="1" dirty="0" smtClean="0">
                <a:solidFill>
                  <a:schemeClr val="tx1"/>
                </a:solidFill>
                <a:latin typeface="Times New Roman Tj" pitchFamily="18" charset="-52"/>
              </a:rPr>
              <a:t>шуур ба </a:t>
            </a:r>
            <a:r>
              <a:rPr lang="ru-RU" sz="36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қабули қарор</a:t>
            </a:r>
            <a:r>
              <a:rPr lang="ru-RU" sz="3600" b="1" i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  <a:t/>
            </a:r>
            <a:b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7291873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1" cy="54006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Мо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беасос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худамонро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боаќл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оќил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устувор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собитќадам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мешуморем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нисбат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оне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ки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њастем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Мо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ќувваи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таъсиррасонї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њамчун дар њолатњои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гуногун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ва њамчун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дигар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бањо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намедињем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Мо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ќобил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њастем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ки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кўр-кўрона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чун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махлуќ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амал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намоем. </a:t>
            </a:r>
          </a:p>
          <a:p>
            <a:pPr algn="just"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На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тарбияи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оилавї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тарбияи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мактабию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тањсилоти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олї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ба мо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малакаи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заруриро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барои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фањмиши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солими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њаќиќат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дода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наметавонад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Мо доимо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худро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фиреб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медињем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дар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фањмиши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воќеот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фиреб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мехўрем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Мо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њама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ваќт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оќилона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муњокима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намекунем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аммо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такмил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медињем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яъне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хатогињои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худро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сафед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мекунем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 Tj" pitchFamily="18" charset="-52"/>
              </a:rPr>
              <a:t>Таъсири </a:t>
            </a:r>
            <a:r>
              <a:rPr lang="ru-RU" sz="3600" b="1" i="1" dirty="0" smtClean="0">
                <a:solidFill>
                  <a:schemeClr val="tx1"/>
                </a:solidFill>
                <a:latin typeface="Times New Roman Tj" pitchFamily="18" charset="-52"/>
              </a:rPr>
              <a:t>шуур ба </a:t>
            </a:r>
            <a:r>
              <a:rPr lang="ru-RU" sz="36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қабули қарор</a:t>
            </a:r>
            <a:r>
              <a:rPr lang="ru-RU" sz="3600" b="1" i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  <a:t/>
            </a:r>
            <a:b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7291873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1" cy="532859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Мо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вазъиятро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тањлил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намекунем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аммо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ќолиб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дода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шуда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ба он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одамоне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ки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моро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гўл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мезананд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ёрї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мерасонем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Барои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чї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чунин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аст?</a:t>
            </a:r>
          </a:p>
          <a:p>
            <a:pPr algn="just">
              <a:lnSpc>
                <a:spcPct val="11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Инсон 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барои он, ки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муътадил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ҳаёт 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сар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барад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бояд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худро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бенихоят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хуб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њис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намояд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бинобар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ин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як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амали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худро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аз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љумла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аз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њама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рафтори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бадтарини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худро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низ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сафед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мекунанд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дуруст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мењисобанд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10000"/>
              </a:lnSpc>
            </a:pP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Њатто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њангоми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куштор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ќотил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ќурбонии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худро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айбдор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мекунад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, ки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ўро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гўё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ба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хашм</a:t>
            </a:r>
            <a:r>
              <a:rPr lang="ru-RU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  <a:latin typeface="Times New Roman Tj" pitchFamily="18" charset="-52"/>
              </a:rPr>
              <a:t>овардааст</a:t>
            </a:r>
            <a:r>
              <a:rPr lang="ru-RU" dirty="0" smtClean="0">
                <a:solidFill>
                  <a:srgbClr val="7030A0"/>
                </a:solidFill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10000"/>
              </a:lnSpc>
            </a:pP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Шахсият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худро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дарки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мароми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амалњои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худ,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муњофизат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>
              <a:lnSpc>
                <a:spcPct val="110000"/>
              </a:lnSpc>
            </a:pP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Муњофизати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психологї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њангоми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номувофиќатии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рафтори инсон бо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тасаввуроте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ки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бояд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он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чи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гуна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дар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амал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бошад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оѓоз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мегардад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 Tj" pitchFamily="18" charset="-52"/>
              </a:rPr>
              <a:t>Таъсири </a:t>
            </a:r>
            <a:r>
              <a:rPr lang="ru-RU" sz="3600" b="1" i="1" dirty="0" smtClean="0">
                <a:solidFill>
                  <a:schemeClr val="tx1"/>
                </a:solidFill>
                <a:latin typeface="Times New Roman Tj" pitchFamily="18" charset="-52"/>
              </a:rPr>
              <a:t>шуур ба </a:t>
            </a:r>
            <a:r>
              <a:rPr lang="ru-RU" sz="36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қабули қарор</a:t>
            </a:r>
            <a:r>
              <a:rPr lang="ru-RU" sz="3600" b="1" i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  <a:t/>
            </a:r>
            <a:b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7291873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1" cy="468052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dirty="0" smtClean="0">
                <a:latin typeface="Times New Roman Tj" pitchFamily="18" charset="-52"/>
              </a:rPr>
              <a:t>1. </a:t>
            </a:r>
            <a:r>
              <a:rPr lang="ru-RU" b="1" dirty="0" err="1" smtClean="0">
                <a:latin typeface="Times New Roman Tj" pitchFamily="18" charset="-52"/>
              </a:rPr>
              <a:t>Оќилона</a:t>
            </a:r>
            <a:r>
              <a:rPr lang="ru-RU" b="1" dirty="0" smtClean="0">
                <a:latin typeface="Times New Roman Tj" pitchFamily="18" charset="-52"/>
              </a:rPr>
              <a:t>. </a:t>
            </a:r>
            <a:r>
              <a:rPr lang="ru-RU" dirty="0" smtClean="0">
                <a:latin typeface="Times New Roman Tj" pitchFamily="18" charset="-52"/>
              </a:rPr>
              <a:t>Одам </a:t>
            </a:r>
            <a:r>
              <a:rPr lang="ru-RU" dirty="0" err="1" smtClean="0">
                <a:latin typeface="Times New Roman Tj" pitchFamily="18" charset="-52"/>
              </a:rPr>
              <a:t>ҳамаи амалҳои худро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бе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шубња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дуруст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мешуморад</a:t>
            </a:r>
            <a:r>
              <a:rPr lang="ru-RU" dirty="0" smtClean="0">
                <a:latin typeface="Times New Roman Tj" pitchFamily="18" charset="-52"/>
              </a:rPr>
              <a:t>: 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(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дод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задан ба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зердаст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- «Аз ин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мебарояд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, ки ў ба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тарзи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дигар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намефаҳмад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!»)</a:t>
            </a:r>
            <a:r>
              <a:rPr lang="ru-RU" dirty="0" smtClean="0">
                <a:latin typeface="Times New Roman Tj" pitchFamily="18" charset="-52"/>
              </a:rPr>
              <a:t>. Дар раванди </a:t>
            </a:r>
            <a:r>
              <a:rPr lang="ru-RU" dirty="0" err="1" smtClean="0">
                <a:latin typeface="Times New Roman Tj" pitchFamily="18" charset="-52"/>
              </a:rPr>
              <a:t>ќабули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ќарор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љустуљўи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сабабњои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мусоид</a:t>
            </a:r>
            <a:r>
              <a:rPr lang="ru-RU" dirty="0" smtClean="0">
                <a:latin typeface="Times New Roman Tj" pitchFamily="18" charset="-52"/>
              </a:rPr>
              <a:t> барои </a:t>
            </a:r>
            <a:r>
              <a:rPr lang="ru-RU" dirty="0" err="1" smtClean="0">
                <a:latin typeface="Times New Roman Tj" pitchFamily="18" charset="-52"/>
              </a:rPr>
              <a:t>худсафедкунї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имконпазир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мегардад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(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масалан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боварї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надоштан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ба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ќувваи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худ,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роњбарро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маљбур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месозад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, ки барои рад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кардани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иштирок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дар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лоињаи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љолиб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бо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бањонаи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норасоии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ваќт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(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моддї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ва захирањои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инсонї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ва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ѓ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.)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худро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сафед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кунад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)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>
              <a:buNone/>
            </a:pPr>
            <a:r>
              <a:rPr lang="ru-RU" b="1" dirty="0" smtClean="0">
                <a:latin typeface="Times New Roman Tj" pitchFamily="18" charset="-52"/>
              </a:rPr>
              <a:t>2. </a:t>
            </a:r>
            <a:r>
              <a:rPr lang="ru-RU" b="1" dirty="0" err="1" smtClean="0">
                <a:latin typeface="Times New Roman Tj" pitchFamily="18" charset="-52"/>
              </a:rPr>
              <a:t>Љазо</a:t>
            </a:r>
            <a:r>
              <a:rPr lang="ru-RU" b="1" dirty="0" smtClean="0">
                <a:latin typeface="Times New Roman Tj" pitchFamily="18" charset="-52"/>
              </a:rPr>
              <a:t>.</a:t>
            </a:r>
            <a:r>
              <a:rPr lang="ru-RU" dirty="0" smtClean="0">
                <a:latin typeface="Times New Roman Tj" pitchFamily="18" charset="-52"/>
              </a:rPr>
              <a:t> Инсон ба </a:t>
            </a:r>
            <a:r>
              <a:rPr lang="ru-RU" dirty="0" err="1" smtClean="0">
                <a:latin typeface="Times New Roman Tj" pitchFamily="18" charset="-52"/>
              </a:rPr>
              <a:t>зоњир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гардидани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эњсосоти</a:t>
            </a:r>
            <a:r>
              <a:rPr lang="ru-RU" dirty="0" smtClean="0">
                <a:latin typeface="Times New Roman Tj" pitchFamily="18" charset="-52"/>
              </a:rPr>
              <a:t> худ, </a:t>
            </a:r>
            <a:r>
              <a:rPr lang="ru-RU" dirty="0" err="1" smtClean="0">
                <a:latin typeface="Times New Roman Tj" pitchFamily="18" charset="-52"/>
              </a:rPr>
              <a:t>чи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манфї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чи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мусбї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роњ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намедињад</a:t>
            </a:r>
            <a:r>
              <a:rPr lang="ru-RU" dirty="0" smtClean="0">
                <a:latin typeface="Times New Roman Tj" pitchFamily="18" charset="-52"/>
              </a:rPr>
              <a:t>. 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(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Эмотсияњо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одамро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нороњат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карда,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аксар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ваќт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азоби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љисмониро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ба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мисли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дарди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дил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дарди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меъда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ва ба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њамин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монандро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ба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вуљуд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меорад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, ки он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метавонад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ба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беморињои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муайян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бурда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расонад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)</a:t>
            </a:r>
            <a:r>
              <a:rPr lang="ru-RU" dirty="0" smtClean="0">
                <a:latin typeface="Times New Roman Tj" pitchFamily="18" charset="-52"/>
              </a:rPr>
              <a:t>. Дар раванди </a:t>
            </a:r>
            <a:r>
              <a:rPr lang="ru-RU" dirty="0" err="1" smtClean="0">
                <a:latin typeface="Times New Roman Tj" pitchFamily="18" charset="-52"/>
              </a:rPr>
              <a:t>ќабули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ќарор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њолати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љисмонии</a:t>
            </a:r>
            <a:r>
              <a:rPr lang="ru-RU" dirty="0" smtClean="0">
                <a:latin typeface="Times New Roman Tj" pitchFamily="18" charset="-52"/>
              </a:rPr>
              <a:t> роњбар </a:t>
            </a:r>
            <a:r>
              <a:rPr lang="ru-RU" dirty="0" err="1" smtClean="0">
                <a:latin typeface="Times New Roman Tj" pitchFamily="18" charset="-52"/>
              </a:rPr>
              <a:t>чонон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хароб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мегардад</a:t>
            </a:r>
            <a:r>
              <a:rPr lang="ru-RU" dirty="0" smtClean="0">
                <a:latin typeface="Times New Roman Tj" pitchFamily="18" charset="-52"/>
              </a:rPr>
              <a:t>, ки </a:t>
            </a:r>
            <a:r>
              <a:rPr lang="ru-RU" dirty="0" err="1" smtClean="0">
                <a:latin typeface="Times New Roman Tj" pitchFamily="18" charset="-52"/>
              </a:rPr>
              <a:t>ўро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маљбур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месозад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бешуурона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ќабули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ќарорро</a:t>
            </a:r>
            <a:r>
              <a:rPr lang="ru-RU" dirty="0" smtClean="0">
                <a:latin typeface="Times New Roman Tj" pitchFamily="18" charset="-52"/>
              </a:rPr>
              <a:t> ба </a:t>
            </a:r>
            <a:r>
              <a:rPr lang="ru-RU" dirty="0" err="1" smtClean="0">
                <a:latin typeface="Times New Roman Tj" pitchFamily="18" charset="-52"/>
              </a:rPr>
              <a:t>зимаи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дигарон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гузорад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</a:br>
            <a: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</a:b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Муоширати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психологиро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њар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як инсон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метавонад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ба таври худ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тартиб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дињад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, вале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тартиби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классикии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он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чунин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аст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:</a:t>
            </a:r>
            <a: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  <a:t/>
            </a:r>
            <a:b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7291873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1" cy="504056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b="1" dirty="0" smtClean="0">
                <a:latin typeface="Times New Roman Tj" pitchFamily="18" charset="-52"/>
              </a:rPr>
              <a:t>3. </a:t>
            </a:r>
            <a:r>
              <a:rPr lang="ru-RU" b="1" dirty="0" err="1" smtClean="0">
                <a:latin typeface="Times New Roman Tj" pitchFamily="18" charset="-52"/>
              </a:rPr>
              <a:t>Аќибравї</a:t>
            </a:r>
            <a:r>
              <a:rPr lang="ru-RU" b="1" dirty="0" smtClean="0">
                <a:latin typeface="Times New Roman Tj" pitchFamily="18" charset="-52"/>
              </a:rPr>
              <a:t> (регрессия). </a:t>
            </a:r>
            <a:r>
              <a:rPr lang="ru-RU" dirty="0" smtClean="0">
                <a:latin typeface="Times New Roman Tj" pitchFamily="18" charset="-52"/>
              </a:rPr>
              <a:t>Ин </a:t>
            </a:r>
            <a:r>
              <a:rPr lang="ru-RU" dirty="0" err="1" smtClean="0">
                <a:latin typeface="Times New Roman Tj" pitchFamily="18" charset="-52"/>
              </a:rPr>
              <a:t>муњофизатест</a:t>
            </a:r>
            <a:r>
              <a:rPr lang="ru-RU" dirty="0" smtClean="0">
                <a:latin typeface="Times New Roman Tj" pitchFamily="18" charset="-52"/>
              </a:rPr>
              <a:t>, ки </a:t>
            </a:r>
            <a:r>
              <a:rPr lang="ru-RU" dirty="0" err="1" smtClean="0">
                <a:latin typeface="Times New Roman Tj" pitchFamily="18" charset="-52"/>
              </a:rPr>
              <a:t>њангоми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суст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гардидани</a:t>
            </a:r>
            <a:r>
              <a:rPr lang="ru-RU" dirty="0" smtClean="0">
                <a:latin typeface="Times New Roman Tj" pitchFamily="18" charset="-52"/>
              </a:rPr>
              <a:t> ирода дар </a:t>
            </a:r>
            <a:r>
              <a:rPr lang="ru-RU" dirty="0" err="1" smtClean="0">
                <a:latin typeface="Times New Roman Tj" pitchFamily="18" charset="-52"/>
              </a:rPr>
              <a:t>рафтор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зоњир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мегардад</a:t>
            </a:r>
            <a:r>
              <a:rPr lang="ru-RU" dirty="0" smtClean="0">
                <a:latin typeface="Times New Roman Tj" pitchFamily="18" charset="-52"/>
              </a:rPr>
              <a:t>. Инсон </a:t>
            </a:r>
            <a:r>
              <a:rPr lang="ru-RU" dirty="0" err="1" smtClean="0">
                <a:latin typeface="Times New Roman Tj" pitchFamily="18" charset="-52"/>
              </a:rPr>
              <a:t>шаклњои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мутаасиршавиро</a:t>
            </a:r>
            <a:r>
              <a:rPr lang="ru-RU" dirty="0" smtClean="0">
                <a:latin typeface="Times New Roman Tj" pitchFamily="18" charset="-52"/>
              </a:rPr>
              <a:t>, ки ба </a:t>
            </a:r>
            <a:r>
              <a:rPr lang="ru-RU" dirty="0" err="1" smtClean="0">
                <a:latin typeface="Times New Roman Tj" pitchFamily="18" charset="-52"/>
              </a:rPr>
              <a:t>хусусиятњои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кўдакон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хосанд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интихоб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мекунад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(гиря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мекунад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дод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мезанад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, ба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љанг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мехезад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ба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дигарон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доир ба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проблемањои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худ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шикоят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мекунад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. Ин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бештар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њангоми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сиёсати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берањмонаи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роњбар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нисбати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зертобеон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ё инкишофи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худро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пешбинї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карда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наметавонистани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корманд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зоњир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мешавад)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>
              <a:buNone/>
            </a:pPr>
            <a:r>
              <a:rPr lang="ru-RU" b="1" dirty="0" smtClean="0">
                <a:latin typeface="Times New Roman Tj" pitchFamily="18" charset="-52"/>
              </a:rPr>
              <a:t>4. </a:t>
            </a:r>
            <a:r>
              <a:rPr lang="ru-RU" b="1" dirty="0" err="1" smtClean="0">
                <a:latin typeface="Times New Roman Tj" pitchFamily="18" charset="-52"/>
              </a:rPr>
              <a:t>Инкоркунї</a:t>
            </a:r>
            <a:r>
              <a:rPr lang="ru-RU" b="1" dirty="0" smtClean="0">
                <a:latin typeface="Times New Roman Tj" pitchFamily="18" charset="-52"/>
              </a:rPr>
              <a:t>. </a:t>
            </a:r>
            <a:r>
              <a:rPr lang="ru-RU" dirty="0" err="1" smtClean="0">
                <a:latin typeface="Times New Roman Tj" pitchFamily="18" charset="-52"/>
              </a:rPr>
              <a:t>Њангоме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зоњир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мегардад</a:t>
            </a:r>
            <a:r>
              <a:rPr lang="ru-RU" dirty="0" smtClean="0">
                <a:latin typeface="Times New Roman Tj" pitchFamily="18" charset="-52"/>
              </a:rPr>
              <a:t>, ки одам ба </a:t>
            </a:r>
            <a:r>
              <a:rPr lang="ru-RU" dirty="0" err="1" smtClean="0">
                <a:latin typeface="Times New Roman Tj" pitchFamily="18" charset="-52"/>
              </a:rPr>
              <a:t>љои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њалли</a:t>
            </a:r>
            <a:r>
              <a:rPr lang="ru-RU" dirty="0" smtClean="0">
                <a:latin typeface="Times New Roman Tj" pitchFamily="18" charset="-52"/>
              </a:rPr>
              <a:t> проблема, </a:t>
            </a:r>
            <a:r>
              <a:rPr lang="ru-RU" dirty="0" err="1" smtClean="0">
                <a:latin typeface="Times New Roman Tj" pitchFamily="18" charset="-52"/>
              </a:rPr>
              <a:t>вуљуд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надоштани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онро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эълон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мекунад</a:t>
            </a:r>
            <a:r>
              <a:rPr lang="ru-RU" dirty="0" smtClean="0">
                <a:latin typeface="Times New Roman Tj" pitchFamily="18" charset="-52"/>
              </a:rPr>
              <a:t>. 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(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Изтироби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беихтиёрона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ё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салоњият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роњбарро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маљбур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месозад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кормандони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худро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водор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созад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, то ба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љои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такмил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додани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мањсулот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ё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тањияи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нави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наќшаи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маркетинг бо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шиддат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кор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карда,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љои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мањсулоти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фурўхташударо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пур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кунанд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)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</a:br>
            <a: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</a:b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Муоширати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психологиро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њар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як инсон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метавонад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ба таври худ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тартиб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дињад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, вале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тартиби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классикии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он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чунин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аст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:</a:t>
            </a:r>
            <a: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  <a:t/>
            </a:r>
            <a:b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7291873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1" cy="489654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dirty="0" smtClean="0">
                <a:latin typeface="Times New Roman Tj" pitchFamily="18" charset="-52"/>
              </a:rPr>
              <a:t>5. </a:t>
            </a:r>
            <a:r>
              <a:rPr lang="ru-RU" b="1" dirty="0" err="1" smtClean="0">
                <a:latin typeface="Times New Roman Tj" pitchFamily="18" charset="-52"/>
              </a:rPr>
              <a:t>Мањдудкунї</a:t>
            </a:r>
            <a:r>
              <a:rPr lang="ru-RU" b="1" dirty="0" smtClean="0">
                <a:latin typeface="Times New Roman Tj" pitchFamily="18" charset="-52"/>
              </a:rPr>
              <a:t> - </a:t>
            </a:r>
            <a:r>
              <a:rPr lang="ru-RU" dirty="0" err="1" smtClean="0">
                <a:latin typeface="Times New Roman Tj" pitchFamily="18" charset="-52"/>
              </a:rPr>
              <a:t>њангоми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стресси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сахт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зоњир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мегардад</a:t>
            </a:r>
            <a:r>
              <a:rPr lang="ru-RU" dirty="0" smtClean="0">
                <a:latin typeface="Times New Roman Tj" pitchFamily="18" charset="-52"/>
              </a:rPr>
              <a:t> ва инсон </a:t>
            </a:r>
            <a:r>
              <a:rPr lang="ru-RU" dirty="0" err="1" smtClean="0">
                <a:latin typeface="Times New Roman Tj" pitchFamily="18" charset="-52"/>
              </a:rPr>
              <a:t>ќисми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захмхурдаи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љони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худро</a:t>
            </a:r>
            <a:r>
              <a:rPr lang="ru-RU" dirty="0" smtClean="0">
                <a:latin typeface="Times New Roman Tj" pitchFamily="18" charset="-52"/>
              </a:rPr>
              <a:t> аз </a:t>
            </a:r>
            <a:r>
              <a:rPr lang="ru-RU" dirty="0" err="1" smtClean="0">
                <a:latin typeface="Times New Roman Tj" pitchFamily="18" charset="-52"/>
              </a:rPr>
              <a:t>боќимонда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фањмишњо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пинњон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мекунад</a:t>
            </a:r>
            <a:r>
              <a:rPr lang="ru-RU" dirty="0" smtClean="0">
                <a:latin typeface="Times New Roman Tj" pitchFamily="18" charset="-52"/>
              </a:rPr>
              <a:t>. 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(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Роњбарон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њангоми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ба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бўњрон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гирифтор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шудан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ба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мураккабии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вазъият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сарфањм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нарафта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чунин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мешуморанд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, ки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њамаи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онро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дар як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лањза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ислоњ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кардан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мумкин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аст,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бинобар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ин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ќабули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ќарорро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кашол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медињад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ва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ваќтро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аз даст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медињанд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)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>
              <a:buNone/>
            </a:pPr>
            <a:r>
              <a:rPr lang="ru-RU" b="1" dirty="0" smtClean="0">
                <a:latin typeface="Times New Roman Tj" pitchFamily="18" charset="-52"/>
              </a:rPr>
              <a:t>6. </a:t>
            </a:r>
            <a:r>
              <a:rPr lang="ru-RU" b="1" dirty="0" err="1" smtClean="0">
                <a:latin typeface="Times New Roman Tj" pitchFamily="18" charset="-52"/>
              </a:rPr>
              <a:t>Ангехтпазирї</a:t>
            </a:r>
            <a:r>
              <a:rPr lang="ru-RU" b="1" dirty="0" smtClean="0">
                <a:latin typeface="Times New Roman Tj" pitchFamily="18" charset="-52"/>
              </a:rPr>
              <a:t> (</a:t>
            </a:r>
            <a:r>
              <a:rPr lang="ru-RU" b="1" dirty="0" err="1" smtClean="0">
                <a:latin typeface="Times New Roman Tj" pitchFamily="18" charset="-52"/>
              </a:rPr>
              <a:t>реактивї</a:t>
            </a:r>
            <a:r>
              <a:rPr lang="ru-RU" b="1" dirty="0" smtClean="0">
                <a:latin typeface="Times New Roman Tj" pitchFamily="18" charset="-52"/>
              </a:rPr>
              <a:t>) </a:t>
            </a:r>
            <a:r>
              <a:rPr lang="ru-RU" dirty="0" err="1" smtClean="0">
                <a:latin typeface="Times New Roman Tj" pitchFamily="18" charset="-52"/>
              </a:rPr>
              <a:t>ваќте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рохбар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мефањмад</a:t>
            </a:r>
            <a:r>
              <a:rPr lang="ru-RU" dirty="0" smtClean="0">
                <a:latin typeface="Times New Roman Tj" pitchFamily="18" charset="-52"/>
              </a:rPr>
              <a:t>, ки ба ў </a:t>
            </a:r>
            <a:r>
              <a:rPr lang="ru-RU" dirty="0" err="1" smtClean="0">
                <a:latin typeface="Times New Roman Tj" pitchFamily="18" charset="-52"/>
              </a:rPr>
              <a:t>чизе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дастрас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нест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зоњир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мегардад</a:t>
            </a:r>
            <a:r>
              <a:rPr lang="ru-RU" dirty="0" smtClean="0">
                <a:latin typeface="Times New Roman Tj" pitchFamily="18" charset="-52"/>
              </a:rPr>
              <a:t> ва ба самти </a:t>
            </a:r>
            <a:r>
              <a:rPr lang="ru-RU" dirty="0" err="1" smtClean="0">
                <a:latin typeface="Times New Roman Tj" pitchFamily="18" charset="-52"/>
              </a:rPr>
              <a:t>мукобил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мисли</a:t>
            </a:r>
            <a:r>
              <a:rPr lang="ru-RU" dirty="0" smtClean="0">
                <a:latin typeface="Times New Roman Tj" pitchFamily="18" charset="-52"/>
              </a:rPr>
              <a:t> «</a:t>
            </a:r>
            <a:r>
              <a:rPr lang="ru-RU" dirty="0" err="1" smtClean="0">
                <a:latin typeface="Times New Roman Tj" pitchFamily="18" charset="-52"/>
              </a:rPr>
              <a:t>ќадкашии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ангур</a:t>
            </a:r>
            <a:r>
              <a:rPr lang="ru-RU" dirty="0" smtClean="0">
                <a:latin typeface="Times New Roman Tj" pitchFamily="18" charset="-52"/>
              </a:rPr>
              <a:t>!» </a:t>
            </a:r>
            <a:r>
              <a:rPr lang="ru-RU" dirty="0" err="1" smtClean="0">
                <a:latin typeface="Times New Roman Tj" pitchFamily="18" charset="-52"/>
              </a:rPr>
              <a:t>харакат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мекунад</a:t>
            </a:r>
            <a:r>
              <a:rPr lang="ru-RU" dirty="0" smtClean="0">
                <a:latin typeface="Times New Roman Tj" pitchFamily="18" charset="-52"/>
              </a:rPr>
              <a:t>. Дар ин </a:t>
            </a:r>
            <a:r>
              <a:rPr lang="ru-RU" dirty="0" err="1" smtClean="0">
                <a:latin typeface="Times New Roman Tj" pitchFamily="18" charset="-52"/>
              </a:rPr>
              <a:t>лањза</a:t>
            </a:r>
            <a:r>
              <a:rPr lang="ru-RU" dirty="0" smtClean="0">
                <a:latin typeface="Times New Roman Tj" pitchFamily="18" charset="-52"/>
              </a:rPr>
              <a:t> роњбар </a:t>
            </a:r>
            <a:r>
              <a:rPr lang="ru-RU" dirty="0" err="1" smtClean="0">
                <a:latin typeface="Times New Roman Tj" pitchFamily="18" charset="-52"/>
              </a:rPr>
              <a:t>метавонад</a:t>
            </a:r>
            <a:r>
              <a:rPr lang="ru-RU" dirty="0" smtClean="0">
                <a:latin typeface="Times New Roman Tj" pitchFamily="18" charset="-52"/>
              </a:rPr>
              <a:t> ќарори </a:t>
            </a:r>
            <a:r>
              <a:rPr lang="ru-RU" dirty="0" err="1" smtClean="0">
                <a:latin typeface="Times New Roman Tj" pitchFamily="18" charset="-52"/>
              </a:rPr>
              <a:t>нодуруст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ќабул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намояд</a:t>
            </a:r>
            <a:r>
              <a:rPr lang="ru-RU" dirty="0" smtClean="0">
                <a:latin typeface="Times New Roman Tj" pitchFamily="18" charset="-52"/>
              </a:rPr>
              <a:t>. 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(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Масалан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котибаи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љавони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худро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барои «рафтори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ношоям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»,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яъне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ошиќ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шудан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ба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муовинаш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(вале на ба ў)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озод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намояд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, ё «аз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рўи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принсип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»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созишномаи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муфидро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рад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намояд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)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</a:br>
            <a: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</a:b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Муоширати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психологиро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њар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як инсон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метавонад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ба таври худ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тартиб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дињад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, вале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тартиби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классикии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он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чунин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аст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:</a:t>
            </a:r>
            <a: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  <a:t/>
            </a:r>
            <a:b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7291873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1" cy="489654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 Tj" pitchFamily="18" charset="-52"/>
              </a:rPr>
              <a:t>7. </a:t>
            </a:r>
            <a:r>
              <a:rPr lang="ru-RU" b="1" dirty="0" err="1" smtClean="0">
                <a:solidFill>
                  <a:schemeClr val="tx1"/>
                </a:solidFill>
                <a:latin typeface="Times New Roman Tj" pitchFamily="18" charset="-52"/>
              </a:rPr>
              <a:t>Калоннишондињї</a:t>
            </a:r>
            <a:r>
              <a:rPr lang="ru-RU" b="1" dirty="0" smtClean="0">
                <a:solidFill>
                  <a:schemeClr val="tx1"/>
                </a:solidFill>
                <a:latin typeface="Times New Roman Tj" pitchFamily="18" charset="-52"/>
              </a:rPr>
              <a:t>,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гузаронидан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ё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кўчонидани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талаботњои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худ,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њиссиёт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шавќу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њавас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тасаввурот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њатто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хусусиятњои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характер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одамони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дигар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иборат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аст. 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(Роњбари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саргарми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лоиња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гумон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дорад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, ки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кормандонаш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низ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мисли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ў барои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амали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намудани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ин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лоиња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фикр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карда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истодаанд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)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 Tj" pitchFamily="18" charset="-52"/>
              </a:rPr>
              <a:t>8. </a:t>
            </a:r>
            <a:r>
              <a:rPr lang="ru-RU" b="1" dirty="0" err="1" smtClean="0">
                <a:solidFill>
                  <a:schemeClr val="tx1"/>
                </a:solidFill>
                <a:latin typeface="Times New Roman Tj" pitchFamily="18" charset="-52"/>
              </a:rPr>
              <a:t>Сублиматсия</a:t>
            </a:r>
            <a:r>
              <a:rPr lang="ru-RU" b="1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Бисёр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ваќт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њангоми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амали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иљрошуда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ќонеъ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гардидан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вуљуд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меояд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ки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маќсади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дастнорас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бо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дигараш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иваз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карда мешавад. 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(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Масалан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одаме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, ки дар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оила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проблема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дорад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метавонад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супоришњои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иловагиро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дар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корхона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иљро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намояд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, то ин ки ба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кор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дода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шуда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диќќати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худро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аз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проблемаи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љойдошта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дур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созад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)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Баъзе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роњбарон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ин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хусусиятњоро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медонанд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ва ба он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кормандон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(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махсусан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занон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)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афзалият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медињанд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ки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оила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барпо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накардаанд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ё дар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солњои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наздик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маќсади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хонадор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шудан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надоранд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>
              <a:buNone/>
            </a:pPr>
            <a:endParaRPr lang="ru-RU" sz="1200" b="1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 Tj" pitchFamily="18" charset="-52"/>
              </a:rPr>
              <a:t>1. </a:t>
            </a:r>
            <a:r>
              <a:rPr lang="ru-RU" sz="1200" b="1" dirty="0" err="1" smtClean="0">
                <a:solidFill>
                  <a:schemeClr val="tx1"/>
                </a:solidFill>
                <a:latin typeface="Times New Roman Tj" pitchFamily="18" charset="-52"/>
              </a:rPr>
              <a:t>Сублиматсия</a:t>
            </a:r>
            <a:r>
              <a:rPr lang="ru-RU" sz="1200" b="1" dirty="0" smtClean="0">
                <a:solidFill>
                  <a:schemeClr val="tx1"/>
                </a:solidFill>
                <a:latin typeface="Times New Roman Tj" pitchFamily="18" charset="-52"/>
              </a:rPr>
              <a:t> - </a:t>
            </a:r>
            <a:r>
              <a:rPr lang="ru-RU" sz="1200" b="1" dirty="0" err="1" smtClean="0">
                <a:solidFill>
                  <a:schemeClr val="tx1"/>
                </a:solidFill>
                <a:latin typeface="Times New Roman Tj" pitchFamily="18" charset="-52"/>
              </a:rPr>
              <a:t>тањвили</a:t>
            </a:r>
            <a:r>
              <a:rPr lang="ru-RU" sz="1200" b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  <a:latin typeface="Times New Roman Tj" pitchFamily="18" charset="-52"/>
              </a:rPr>
              <a:t>майлу</a:t>
            </a:r>
            <a:r>
              <a:rPr lang="ru-RU" sz="1200" b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  <a:latin typeface="Times New Roman Tj" pitchFamily="18" charset="-52"/>
              </a:rPr>
              <a:t>хоњиш</a:t>
            </a:r>
            <a:r>
              <a:rPr lang="ru-RU" sz="1200" b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  <a:latin typeface="Times New Roman Tj" pitchFamily="18" charset="-52"/>
              </a:rPr>
              <a:t>нисбат</a:t>
            </a:r>
            <a:r>
              <a:rPr lang="ru-RU" sz="1200" b="1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sz="1200" b="1" dirty="0" err="1" smtClean="0">
                <a:solidFill>
                  <a:schemeClr val="tx1"/>
                </a:solidFill>
                <a:latin typeface="Times New Roman Tj" pitchFamily="18" charset="-52"/>
              </a:rPr>
              <a:t>љинси</a:t>
            </a:r>
            <a:r>
              <a:rPr lang="ru-RU" sz="1200" b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  <a:latin typeface="Times New Roman Tj" pitchFamily="18" charset="-52"/>
              </a:rPr>
              <a:t>муќобил</a:t>
            </a:r>
            <a:r>
              <a:rPr lang="ru-RU" sz="1200" b="1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</a:br>
            <a: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</a:b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Муоширати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психологиро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њар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як инсон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метавонад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ба таври худ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тартиб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дињад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, вале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тартиби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классикии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он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чунин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аст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:</a:t>
            </a:r>
            <a: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  <a:t/>
            </a:r>
            <a:b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7291873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1" cy="489654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Вале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чунин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амал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на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њама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ваќт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натиљаи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хуб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меорад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чунки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ноќаноатмандї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аз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вазъи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оилавї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на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танњо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коршоямии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корманд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таъсир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мерасонад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балки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онро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љанљолї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менамояд. </a:t>
            </a:r>
          </a:p>
          <a:p>
            <a:pPr algn="just"/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Баъзан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чунин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корманд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боѓараз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на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натиљаи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кор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балки ба раванди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кор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диќќат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медињад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бинобар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ин,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хулосањои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худро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доимо аз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нав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дида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баромада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аќидаи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худро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аз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нав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кор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мекунад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ѓайрањо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 </a:t>
            </a:r>
          </a:p>
          <a:p>
            <a:pPr algn="just"/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Њангоми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ќабули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ќарор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вай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мавќуф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гузошта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мешавад, роњбар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љои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он ки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корњои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муњим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машѓул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шавад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диќќати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худро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ба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корњои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навбатї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ва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фаврї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равона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карданро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афзалтар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 Tj" pitchFamily="18" charset="-52"/>
              </a:rPr>
              <a:t>мешуморад</a:t>
            </a:r>
            <a:r>
              <a:rPr lang="ru-RU" dirty="0" smtClean="0">
                <a:solidFill>
                  <a:schemeClr val="tx1"/>
                </a:solidFill>
                <a:latin typeface="Times New Roman Tj" pitchFamily="18" charset="-52"/>
              </a:rPr>
              <a:t>.</a:t>
            </a:r>
            <a:endParaRPr lang="ru-RU" b="1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pPr algn="just">
              <a:lnSpc>
                <a:spcPct val="120000"/>
              </a:lnSpc>
            </a:pPr>
            <a:endParaRPr lang="ru-RU" dirty="0" smtClean="0">
              <a:solidFill>
                <a:schemeClr val="tx1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600" b="1" dirty="0" smtClean="0">
                <a:latin typeface="Times New Roman Tj" pitchFamily="18" charset="-52"/>
              </a:rPr>
              <a:t/>
            </a:r>
            <a:br>
              <a:rPr lang="ru-RU" sz="3600" b="1" dirty="0" smtClean="0">
                <a:latin typeface="Times New Roman Tj" pitchFamily="18" charset="-52"/>
              </a:rPr>
            </a:br>
            <a: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</a:br>
            <a: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</a:b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Муоширати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психологиро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њар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як инсон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метавонад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ба таври худ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тартиб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дињад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, вале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тартиби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классикии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он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 Tj" pitchFamily="18" charset="-52"/>
              </a:rPr>
              <a:t>чунин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 аст</a:t>
            </a:r>
            <a:r>
              <a:rPr lang="ru-RU" sz="2700" b="1" i="1" dirty="0" smtClean="0">
                <a:solidFill>
                  <a:schemeClr val="tx1"/>
                </a:solidFill>
                <a:latin typeface="Times New Roman Tj" pitchFamily="18" charset="-52"/>
              </a:rPr>
              <a:t>:</a:t>
            </a:r>
            <a: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  <a:latin typeface="Times New Roman Tj" pitchFamily="18" charset="-52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  <a:t/>
            </a:r>
            <a:br>
              <a:rPr lang="ru-RU" sz="3300" i="1" dirty="0" smtClean="0">
                <a:solidFill>
                  <a:schemeClr val="tx1"/>
                </a:solidFill>
                <a:latin typeface="Times New Roman Tj" pitchFamily="18" charset="-52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7291873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1929</TotalTime>
  <Words>1076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       ПСИХОЛОГИЯИ ЌАБУЛИ ЌАРОР </vt:lpstr>
      <vt:lpstr>  Таъсири шуур ба қабули қарор   </vt:lpstr>
      <vt:lpstr>  Таъсири шуур ба қабули қарор   </vt:lpstr>
      <vt:lpstr>  Таъсири шуур ба қабули қарор   </vt:lpstr>
      <vt:lpstr>     Муоширати психологиро њар як инсон метавонад ба таври худ тартиб дињад, вале тартиби классикии он чунин аст:    </vt:lpstr>
      <vt:lpstr>     Муоширати психологиро њар як инсон метавонад ба таври худ тартиб дињад, вале тартиби классикии он чунин аст:    </vt:lpstr>
      <vt:lpstr>     Муоширати психологиро њар як инсон метавонад ба таври худ тартиб дињад, вале тартиби классикии он чунин аст:    </vt:lpstr>
      <vt:lpstr>     Муоширати психологиро њар як инсон метавонад ба таври худ тартиб дињад, вале тартиби классикии он чунин аст:    </vt:lpstr>
      <vt:lpstr>     Муоширати психологиро њар як инсон метавонад ба таври худ тартиб дињад, вале тартиби классикии он чунин аст:    </vt:lpstr>
      <vt:lpstr>     Муоширати психологиро њар як инсон метавонад ба таври худ тартиб дињад, вале тартиби классикии он чунин аст:   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ПСИХОЛОГИЯИ ЌАБУЛИ ЌАРОРЊО</dc:title>
  <dc:creator>Admin</dc:creator>
  <cp:lastModifiedBy>PC</cp:lastModifiedBy>
  <cp:revision>136</cp:revision>
  <dcterms:created xsi:type="dcterms:W3CDTF">2017-11-09T12:46:10Z</dcterms:created>
  <dcterms:modified xsi:type="dcterms:W3CDTF">2018-10-12T14:55:39Z</dcterms:modified>
</cp:coreProperties>
</file>