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1" r:id="rId4"/>
    <p:sldId id="282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512168"/>
          </a:xfrm>
        </p:spPr>
        <p:txBody>
          <a:bodyPr>
            <a:normAutofit/>
          </a:bodyPr>
          <a:lstStyle/>
          <a:p>
            <a:pPr algn="ctr"/>
            <a:r>
              <a:rPr lang="ru-RU" sz="4000" cap="small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РОЊБАРЇ ВА САРВАРЇ </a:t>
            </a:r>
            <a:endParaRPr lang="ru-RU" sz="4000" cap="small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Times New Roman Tj" pitchFamily="18" charset="-52"/>
              </a:rPr>
              <a:t>УСЛУБИ САРВАРЇ ВА РОЊБАРЇ</a:t>
            </a:r>
            <a:endParaRPr lang="ru-RU" sz="3600" b="1" i="1" dirty="0">
              <a:solidFill>
                <a:srgbClr val="FF0000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32859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Ба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камбудињои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услуби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авторитарї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дохил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:</a:t>
            </a:r>
          </a:p>
          <a:p>
            <a:pPr marL="365125" lvl="0" indent="-1841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истифода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набурдани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ташаббус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ва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иќтидори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эљодї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;</a:t>
            </a:r>
            <a:endParaRPr lang="ru-RU" sz="2200" dirty="0" smtClean="0">
              <a:solidFill>
                <a:srgbClr val="002060"/>
              </a:solidFill>
              <a:latin typeface="Times New Roman Tj" pitchFamily="18" charset="-52"/>
            </a:endParaRPr>
          </a:p>
          <a:p>
            <a:pPr marL="365125" lvl="0" indent="-1841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набудани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њавасмандии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самараноки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мењнат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;</a:t>
            </a:r>
          </a:p>
          <a:p>
            <a:pPr marL="365125" lvl="0" indent="-1841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низоми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ноњинљори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назорат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;</a:t>
            </a:r>
          </a:p>
          <a:p>
            <a:pPr marL="365125" lvl="0" indent="-1841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бюрократии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будани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аппарати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идоракунї;</a:t>
            </a:r>
          </a:p>
          <a:p>
            <a:pPr marL="365125" lvl="0" indent="-1841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ноќаноатмандии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иљрокунандагон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нисбати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мењнати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худ;</a:t>
            </a:r>
          </a:p>
          <a:p>
            <a:pPr marL="365125" lvl="0" indent="-18415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дараљаи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баланди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вобастагии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фаъолияти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гурўњ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аз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фишори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 Tj" pitchFamily="18" charset="-52"/>
              </a:rPr>
              <a:t>доимии</a:t>
            </a:r>
            <a:r>
              <a:rPr lang="ru-RU" sz="2200" dirty="0" smtClean="0">
                <a:solidFill>
                  <a:srgbClr val="002060"/>
                </a:solidFill>
                <a:latin typeface="Times New Roman Tj" pitchFamily="18" charset="-52"/>
              </a:rPr>
              <a:t> роњбар.</a:t>
            </a: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Аксари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кормандон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роњбарии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авторитарї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муносибати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манфї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эљоду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ташаббуси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худро</a:t>
            </a:r>
            <a:r>
              <a:rPr lang="ru-RU" sz="2200" dirty="0" smtClean="0">
                <a:latin typeface="Times New Roman Tj" pitchFamily="18" charset="-52"/>
              </a:rPr>
              <a:t> аз даст дода, </a:t>
            </a:r>
            <a:r>
              <a:rPr lang="ru-RU" sz="2200" dirty="0" err="1" smtClean="0">
                <a:latin typeface="Times New Roman Tj" pitchFamily="18" charset="-52"/>
              </a:rPr>
              <a:t>хоњиши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андешидани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проблемањоро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чунки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бояд</a:t>
            </a:r>
            <a:r>
              <a:rPr lang="ru-RU" sz="2200" dirty="0" smtClean="0">
                <a:latin typeface="Times New Roman Tj" pitchFamily="18" charset="-52"/>
              </a:rPr>
              <a:t> доимо бо </a:t>
            </a:r>
            <a:r>
              <a:rPr lang="ru-RU" sz="2200" dirty="0" err="1" smtClean="0">
                <a:latin typeface="Times New Roman Tj" pitchFamily="18" charset="-52"/>
              </a:rPr>
              <a:t>супоришњои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боло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амал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метавонанд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бечунучаро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итоат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</a:t>
            </a:r>
            <a:r>
              <a:rPr lang="ru-RU" sz="2200" dirty="0" smtClean="0">
                <a:latin typeface="Times New Roman Tj" pitchFamily="18" charset="-52"/>
              </a:rPr>
              <a:t>, вале барои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бенињоят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душвор</a:t>
            </a:r>
            <a:r>
              <a:rPr lang="ru-RU" sz="2200" dirty="0" smtClean="0">
                <a:latin typeface="Times New Roman Tj" pitchFamily="18" charset="-52"/>
              </a:rPr>
              <a:t> аст, ки ба </a:t>
            </a:r>
            <a:r>
              <a:rPr lang="ru-RU" sz="2200" dirty="0" err="1" smtClean="0">
                <a:latin typeface="Times New Roman Tj" pitchFamily="18" charset="-52"/>
              </a:rPr>
              <a:t>амалњои</a:t>
            </a:r>
            <a:r>
              <a:rPr lang="ru-RU" sz="2200" dirty="0" smtClean="0">
                <a:latin typeface="Times New Roman Tj" pitchFamily="18" charset="-52"/>
              </a:rPr>
              <a:t> роњбар дар </a:t>
            </a:r>
            <a:r>
              <a:rPr lang="ru-RU" sz="2200" dirty="0" err="1" smtClean="0">
                <a:latin typeface="Times New Roman Tj" pitchFamily="18" charset="-52"/>
              </a:rPr>
              <a:t>ташкилот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беэтино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монанд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1845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Шароитњои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бењтарини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љустуљў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коргарони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худпарасту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мустаќил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њељ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намехоњанд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муддати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дароз</a:t>
            </a:r>
            <a:r>
              <a:rPr lang="ru-RU" sz="2400" dirty="0" smtClean="0">
                <a:latin typeface="Times New Roman Tj" pitchFamily="18" charset="-52"/>
              </a:rPr>
              <a:t> дар як </a:t>
            </a:r>
            <a:r>
              <a:rPr lang="ru-RU" sz="2400" dirty="0" err="1" smtClean="0">
                <a:latin typeface="Times New Roman Tj" pitchFamily="18" charset="-52"/>
              </a:rPr>
              <a:t>вазифа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монанд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роњбар ба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салоњияти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иловагї</a:t>
            </a:r>
            <a:r>
              <a:rPr lang="ru-RU" sz="2400" dirty="0" smtClean="0">
                <a:latin typeface="Times New Roman Tj" pitchFamily="18" charset="-52"/>
              </a:rPr>
              <a:t> додан </a:t>
            </a:r>
            <a:r>
              <a:rPr lang="ru-RU" sz="2400" dirty="0" err="1" smtClean="0">
                <a:latin typeface="Times New Roman Tj" pitchFamily="18" charset="-52"/>
              </a:rPr>
              <a:t>нахоњад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Корманде</a:t>
            </a:r>
            <a:r>
              <a:rPr lang="ru-RU" sz="2400" dirty="0" smtClean="0">
                <a:latin typeface="Times New Roman Tj" pitchFamily="18" charset="-52"/>
              </a:rPr>
              <a:t>, ки ба </a:t>
            </a:r>
            <a:r>
              <a:rPr lang="ru-RU" sz="2400" dirty="0" err="1" smtClean="0">
                <a:latin typeface="Times New Roman Tj" pitchFamily="18" charset="-52"/>
              </a:rPr>
              <a:t>худтакмилдињї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пешравї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дастурњои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консервативї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муфассал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тањиягардида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зуд ба </a:t>
            </a:r>
            <a:r>
              <a:rPr lang="ru-RU" sz="2400" dirty="0" err="1" smtClean="0">
                <a:latin typeface="Times New Roman Tj" pitchFamily="18" charset="-52"/>
              </a:rPr>
              <a:t>дилаш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мезанад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Онњое</a:t>
            </a:r>
            <a:r>
              <a:rPr lang="ru-RU" sz="2400" dirty="0" smtClean="0">
                <a:latin typeface="Times New Roman Tj" pitchFamily="18" charset="-52"/>
              </a:rPr>
              <a:t>, ки аз кори худ </a:t>
            </a:r>
            <a:r>
              <a:rPr lang="ru-RU" sz="2400" dirty="0" err="1" smtClean="0">
                <a:latin typeface="Times New Roman Tj" pitchFamily="18" charset="-52"/>
              </a:rPr>
              <a:t>ќаноатманд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нестанд</a:t>
            </a:r>
            <a:r>
              <a:rPr lang="ru-RU" sz="2400" dirty="0" smtClean="0">
                <a:latin typeface="Times New Roman Tj" pitchFamily="18" charset="-52"/>
              </a:rPr>
              <a:t>, (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гузаштани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хатогї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љониби</a:t>
            </a:r>
            <a:r>
              <a:rPr lang="ru-RU" sz="2400" dirty="0" smtClean="0">
                <a:latin typeface="Times New Roman Tj" pitchFamily="18" charset="-52"/>
              </a:rPr>
              <a:t> роњбар, ба </a:t>
            </a:r>
            <a:r>
              <a:rPr lang="ru-RU" sz="2400" dirty="0" err="1" smtClean="0">
                <a:latin typeface="Times New Roman Tj" pitchFamily="18" charset="-52"/>
              </a:rPr>
              <a:t>љои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задани</a:t>
            </a:r>
            <a:r>
              <a:rPr lang="ru-RU" sz="2400" dirty="0" smtClean="0">
                <a:latin typeface="Times New Roman Tj" pitchFamily="18" charset="-52"/>
              </a:rPr>
              <a:t> он, аз он </a:t>
            </a:r>
            <a:r>
              <a:rPr lang="ru-RU" sz="2400" dirty="0" err="1" smtClean="0">
                <a:latin typeface="Times New Roman Tj" pitchFamily="18" charset="-52"/>
              </a:rPr>
              <a:t>хушнуд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), </a:t>
            </a:r>
            <a:r>
              <a:rPr lang="ru-RU" sz="2400" dirty="0" err="1" smtClean="0">
                <a:latin typeface="Times New Roman Tj" pitchFamily="18" charset="-52"/>
              </a:rPr>
              <a:t>метавонанд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њатто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махфиёна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коршиканї</a:t>
            </a:r>
            <a:r>
              <a:rPr lang="ru-RU" sz="2400" dirty="0" smtClean="0">
                <a:latin typeface="Times New Roman Tj" pitchFamily="18" charset="-52"/>
              </a:rPr>
              <a:t> даст </a:t>
            </a:r>
            <a:r>
              <a:rPr lang="ru-RU" sz="2400" dirty="0" err="1" smtClean="0">
                <a:latin typeface="Times New Roman Tj" pitchFamily="18" charset="-52"/>
              </a:rPr>
              <a:t>зананд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вазифа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суст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хато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кунанд</a:t>
            </a:r>
            <a:r>
              <a:rPr lang="ru-RU" sz="2400" dirty="0" smtClean="0">
                <a:latin typeface="Times New Roman Tj" pitchFamily="18" charset="-52"/>
              </a:rPr>
              <a:t> ва ё </a:t>
            </a:r>
            <a:r>
              <a:rPr lang="ru-RU" sz="2400" dirty="0" err="1" smtClean="0">
                <a:latin typeface="Times New Roman Tj" pitchFamily="18" charset="-52"/>
              </a:rPr>
              <a:t>сифатро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инобат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нагиранд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ctr">
              <a:spcBef>
                <a:spcPts val="0"/>
              </a:spcBef>
              <a:buNone/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1845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муќоиса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авторитарї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тарзи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демократї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медињад</a:t>
            </a:r>
            <a:r>
              <a:rPr lang="ru-RU" sz="2400" dirty="0" smtClean="0">
                <a:latin typeface="Times New Roman Tj" pitchFamily="18" charset="-52"/>
              </a:rPr>
              <a:t>, ки: </a:t>
            </a:r>
          </a:p>
          <a:p>
            <a:pPr marL="727075" lvl="0" indent="-255588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ташаббус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њавасманд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гардида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иќтидори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эљодии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иљрокунандаро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ошкор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карда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7075" lvl="0" indent="-255588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вазифањои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инноватсионї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ѓайристандартї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бомуваффаќият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њал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карда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7075" lvl="0" indent="-255588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маромњои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моддї-шартномавии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мењнатї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самаранок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истифода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бурда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7075" lvl="0" indent="-255588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механизмњои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психологии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маромњои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мењнатї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низ дохил карда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7075" lvl="0" indent="-255588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ќаноатмандии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иљрокунандагон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аз кори худ баланд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бардошта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7075" lvl="0" indent="-255588" algn="just"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дар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коллективи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мењнатї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муњити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хуби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психологї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ташкил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карда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ѓайрањо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1845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демократї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маънои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фикри</a:t>
            </a:r>
            <a:r>
              <a:rPr lang="ru-RU" sz="2400" dirty="0" smtClean="0">
                <a:latin typeface="Times New Roman Tj" pitchFamily="18" charset="-52"/>
              </a:rPr>
              <a:t> шахсии роњбар </a:t>
            </a:r>
            <a:r>
              <a:rPr lang="ru-RU" sz="2400" dirty="0" err="1" smtClean="0">
                <a:latin typeface="Times New Roman Tj" pitchFamily="18" charset="-52"/>
              </a:rPr>
              <a:t>бебањс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набуда</a:t>
            </a:r>
            <a:r>
              <a:rPr lang="ru-RU" sz="2400" dirty="0" smtClean="0">
                <a:latin typeface="Times New Roman Tj" pitchFamily="18" charset="-52"/>
              </a:rPr>
              <a:t>, он њамчун </a:t>
            </a:r>
            <a:r>
              <a:rPr lang="ru-RU" sz="2400" dirty="0" err="1" smtClean="0">
                <a:latin typeface="Times New Roman Tj" pitchFamily="18" charset="-52"/>
              </a:rPr>
              <a:t>нуќтаи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асосї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коркарди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мувофиќ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хизмат</a:t>
            </a:r>
            <a:r>
              <a:rPr lang="ru-RU" sz="2400" dirty="0" smtClean="0">
                <a:latin typeface="Times New Roman Tj" pitchFamily="18" charset="-52"/>
              </a:rPr>
              <a:t> менамояд.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Роњи </a:t>
            </a:r>
            <a:r>
              <a:rPr lang="ru-RU" sz="2400" dirty="0" err="1" smtClean="0">
                <a:latin typeface="Times New Roman Tj" pitchFamily="18" charset="-52"/>
              </a:rPr>
              <a:t>бењтарин</a:t>
            </a:r>
            <a:r>
              <a:rPr lang="ru-RU" sz="2400" dirty="0" smtClean="0">
                <a:latin typeface="Times New Roman Tj" pitchFamily="18" charset="-52"/>
              </a:rPr>
              <a:t>, ин ба </a:t>
            </a:r>
            <a:r>
              <a:rPr lang="ru-RU" sz="2400" dirty="0" err="1" smtClean="0">
                <a:latin typeface="Times New Roman Tj" pitchFamily="18" charset="-52"/>
              </a:rPr>
              <a:t>њисоб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пешнињодоти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корманд</a:t>
            </a:r>
            <a:r>
              <a:rPr lang="ru-RU" sz="2400" dirty="0" smtClean="0">
                <a:latin typeface="Times New Roman Tj" pitchFamily="18" charset="-52"/>
              </a:rPr>
              <a:t> мебошад.</a:t>
            </a: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Дастовардњои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демократии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боварии</a:t>
            </a:r>
            <a:r>
              <a:rPr lang="ru-RU" sz="2400" dirty="0" smtClean="0">
                <a:latin typeface="Times New Roman Tj" pitchFamily="18" charset="-52"/>
              </a:rPr>
              <a:t> худи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Яке аз </a:t>
            </a:r>
            <a:r>
              <a:rPr lang="ru-RU" sz="2400" dirty="0" err="1" smtClean="0">
                <a:latin typeface="Times New Roman Tj" pitchFamily="18" charset="-52"/>
              </a:rPr>
              <a:t>афзалиятњои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демократї</a:t>
            </a:r>
            <a:r>
              <a:rPr lang="ru-RU" sz="2400" dirty="0" smtClean="0">
                <a:latin typeface="Times New Roman Tj" pitchFamily="18" charset="-52"/>
              </a:rPr>
              <a:t> ин </a:t>
            </a:r>
            <a:r>
              <a:rPr lang="ru-RU" sz="2400" dirty="0" err="1" smtClean="0">
                <a:latin typeface="Times New Roman Tj" pitchFamily="18" charset="-52"/>
              </a:rPr>
              <a:t>боварии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ќатъї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аъзоёни</a:t>
            </a:r>
            <a:r>
              <a:rPr lang="ru-RU" sz="2400" dirty="0" smtClean="0">
                <a:latin typeface="Times New Roman Tj" pitchFamily="18" charset="-52"/>
              </a:rPr>
              <a:t> коллектив ба он мебошад, ки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фармоиши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боло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додашударо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накарда</a:t>
            </a:r>
            <a:r>
              <a:rPr lang="ru-RU" sz="2400" dirty="0" smtClean="0">
                <a:latin typeface="Times New Roman Tj" pitchFamily="18" charset="-52"/>
              </a:rPr>
              <a:t>, балки дар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коркард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интихоби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якљоя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амалї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Мањз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њиссиёт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коргаронро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водор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месозад</a:t>
            </a:r>
            <a:r>
              <a:rPr lang="ru-RU" sz="2400" dirty="0" smtClean="0">
                <a:latin typeface="Times New Roman Tj" pitchFamily="18" charset="-52"/>
              </a:rPr>
              <a:t>, ки барои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муштарак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ташаббус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дињанд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18457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err="1" smtClean="0">
                <a:latin typeface="Times New Roman Tj" pitchFamily="18" charset="-52"/>
              </a:rPr>
              <a:t>Баъзан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идоракунии </a:t>
            </a:r>
            <a:r>
              <a:rPr lang="ru-RU" sz="2400" dirty="0" err="1" smtClean="0">
                <a:latin typeface="Times New Roman Tj" pitchFamily="18" charset="-52"/>
              </a:rPr>
              <a:t>псевдо-демократї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бардурўѓ</a:t>
            </a:r>
            <a:r>
              <a:rPr lang="ru-RU" sz="2400" dirty="0" smtClean="0">
                <a:latin typeface="Times New Roman Tj" pitchFamily="18" charset="-52"/>
              </a:rPr>
              <a:t>)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бурда </a:t>
            </a:r>
            <a:r>
              <a:rPr lang="ru-RU" sz="2400" dirty="0" smtClean="0">
                <a:latin typeface="Times New Roman Tj" pitchFamily="18" charset="-52"/>
              </a:rPr>
              <a:t>мешавад.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маънои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ки роњбар </a:t>
            </a:r>
            <a:r>
              <a:rPr lang="ru-RU" sz="2400" dirty="0" err="1" smtClean="0">
                <a:latin typeface="Times New Roman Tj" pitchFamily="18" charset="-52"/>
              </a:rPr>
              <a:t>вонамуд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фикру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аќида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пешнињоди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ким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кадом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раѓбати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ўро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овардааст</a:t>
            </a:r>
            <a:r>
              <a:rPr lang="ru-RU" sz="2400" dirty="0" smtClean="0">
                <a:latin typeface="Times New Roman Tj" pitchFamily="18" charset="-52"/>
              </a:rPr>
              <a:t>, вале дар </a:t>
            </a:r>
            <a:r>
              <a:rPr lang="ru-RU" sz="2400" dirty="0" err="1" smtClean="0">
                <a:latin typeface="Times New Roman Tj" pitchFamily="18" charset="-52"/>
              </a:rPr>
              <a:t>асл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ў </a:t>
            </a:r>
            <a:r>
              <a:rPr lang="ru-RU" sz="2400" dirty="0" err="1" smtClean="0">
                <a:latin typeface="Times New Roman Tj" pitchFamily="18" charset="-52"/>
              </a:rPr>
              <a:t>аллакай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ќарорро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кардааст.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</a:t>
            </a:r>
            <a:r>
              <a:rPr lang="ru-RU" sz="2400" dirty="0" smtClean="0">
                <a:latin typeface="Times New Roman Tj" pitchFamily="18" charset="-52"/>
              </a:rPr>
              <a:t> ба роњбар барои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њиссиёту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њолати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рўњии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услуб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баќост</a:t>
            </a:r>
            <a:r>
              <a:rPr lang="ru-RU" sz="2400" dirty="0" smtClean="0">
                <a:latin typeface="Times New Roman Tj" pitchFamily="18" charset="-52"/>
              </a:rPr>
              <a:t>: дар </a:t>
            </a:r>
            <a:r>
              <a:rPr lang="ru-RU" sz="2400" dirty="0" err="1" smtClean="0">
                <a:latin typeface="Times New Roman Tj" pitchFamily="18" charset="-52"/>
              </a:rPr>
              <a:t>охир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њаќиќї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амалии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роњбарро</a:t>
            </a:r>
            <a:r>
              <a:rPr lang="ru-RU" sz="2400" dirty="0" smtClean="0">
                <a:latin typeface="Times New Roman Tj" pitchFamily="18" charset="-52"/>
              </a:rPr>
              <a:t> пай </a:t>
            </a:r>
            <a:r>
              <a:rPr lang="ru-RU" sz="2400" dirty="0" err="1" smtClean="0">
                <a:latin typeface="Times New Roman Tj" pitchFamily="18" charset="-52"/>
              </a:rPr>
              <a:t>мебаранд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фањманд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ќурбонии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бозињои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демократии роњбар </a:t>
            </a:r>
            <a:r>
              <a:rPr lang="ru-RU" sz="2400" dirty="0" err="1" smtClean="0">
                <a:latin typeface="Times New Roman Tj" pitchFamily="18" charset="-52"/>
              </a:rPr>
              <a:t>гардидаанд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натиљаи</a:t>
            </a:r>
            <a:r>
              <a:rPr lang="ru-RU" sz="2400" dirty="0" smtClean="0">
                <a:latin typeface="Times New Roman Tj" pitchFamily="18" charset="-52"/>
              </a:rPr>
              <a:t> кори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бадтар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авторитарї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Консепсияи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маъмулии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сеюм</a:t>
            </a:r>
            <a:r>
              <a:rPr lang="ru-RU" sz="2400" dirty="0" smtClean="0">
                <a:latin typeface="Times New Roman Tj" pitchFamily="18" charset="-52"/>
              </a:rPr>
              <a:t> - </a:t>
            </a:r>
            <a:r>
              <a:rPr lang="ru-RU" sz="2400" dirty="0" err="1" smtClean="0">
                <a:latin typeface="Times New Roman Tj" pitchFamily="18" charset="-52"/>
              </a:rPr>
              <a:t>мобайниро</a:t>
            </a:r>
            <a:r>
              <a:rPr lang="ru-RU" sz="2400" dirty="0" smtClean="0">
                <a:latin typeface="Times New Roman Tj" pitchFamily="18" charset="-52"/>
              </a:rPr>
              <a:t> низ дар бар </a:t>
            </a:r>
            <a:r>
              <a:rPr lang="ru-RU" sz="2400" dirty="0" err="1" smtClean="0">
                <a:latin typeface="Times New Roman Tj" pitchFamily="18" charset="-52"/>
              </a:rPr>
              <a:t>мегирад</a:t>
            </a:r>
            <a:r>
              <a:rPr lang="ru-RU" sz="2400" dirty="0" smtClean="0">
                <a:latin typeface="Times New Roman Tj" pitchFamily="18" charset="-52"/>
              </a:rPr>
              <a:t>, ки он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тавсиф дода мешавад:</a:t>
            </a:r>
          </a:p>
          <a:p>
            <a:pPr marL="546100" lvl="0" indent="-185738" algn="just">
              <a:spcBef>
                <a:spcPts val="0"/>
              </a:spcBef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канораљўи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кардан аз ќабули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ќарорњои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муњими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стратегї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546100" lvl="0" indent="-185738" algn="just">
              <a:spcBef>
                <a:spcPts val="0"/>
              </a:spcBef>
            </a:pP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бо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пешнињоди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кор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мављуд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будани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имкони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бо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роњи худ,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яъне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худ ба худ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амал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кардан;</a:t>
            </a:r>
          </a:p>
          <a:p>
            <a:pPr marL="546100" lvl="0" indent="-185738" algn="just">
              <a:spcBef>
                <a:spcPts val="0"/>
              </a:spcBef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назорати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ками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зердастон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546100" lvl="0" indent="-185738" algn="just">
              <a:spcBef>
                <a:spcPts val="0"/>
              </a:spcBef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истифода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бурдани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ќабули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шаклњои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ќарори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коллективона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барои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саркашї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аз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масъулият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546100" lvl="0" indent="-185738" algn="just">
              <a:spcBef>
                <a:spcPts val="0"/>
              </a:spcBef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беэътиної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нисбати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танќид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546100" lvl="0" indent="-185738" algn="just">
              <a:spcBef>
                <a:spcPts val="0"/>
              </a:spcBef>
            </a:pP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бепарвої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нисбати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кормандон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400" i="1" dirty="0" err="1" smtClean="0">
                <a:solidFill>
                  <a:srgbClr val="7030A0"/>
                </a:solidFill>
                <a:latin typeface="Times New Roman Tj" pitchFamily="18" charset="-52"/>
              </a:rPr>
              <a:t>ѓайрањо</a:t>
            </a:r>
            <a:r>
              <a:rPr lang="ru-RU" sz="24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Чун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ќоида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вай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мерасонад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истиснои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њолатњое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кормандони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бенињояд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баландихтисос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роњбар њамчун </a:t>
            </a:r>
            <a:r>
              <a:rPr lang="ru-RU" sz="2400" dirty="0" err="1" smtClean="0">
                <a:latin typeface="Times New Roman Tj" pitchFamily="18" charset="-52"/>
              </a:rPr>
              <a:t>ташкилотчї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заиф</a:t>
            </a:r>
            <a:r>
              <a:rPr lang="ru-RU" sz="2400" dirty="0" smtClean="0">
                <a:latin typeface="Times New Roman Tj" pitchFamily="18" charset="-52"/>
              </a:rPr>
              <a:t> аст.</a:t>
            </a:r>
          </a:p>
          <a:p>
            <a:pPr algn="just">
              <a:spcBef>
                <a:spcPts val="0"/>
              </a:spcBef>
              <a:buNone/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Тавре </a:t>
            </a:r>
            <a:r>
              <a:rPr lang="ru-RU" sz="2400" dirty="0" err="1" smtClean="0">
                <a:latin typeface="Times New Roman Tj" pitchFamily="18" charset="-52"/>
              </a:rPr>
              <a:t>дида</a:t>
            </a:r>
            <a:r>
              <a:rPr lang="ru-RU" sz="2400" dirty="0" smtClean="0">
                <a:latin typeface="Times New Roman Tj" pitchFamily="18" charset="-52"/>
              </a:rPr>
              <a:t> мешавад, дар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фаъолияти </a:t>
            </a:r>
            <a:r>
              <a:rPr lang="ru-RU" sz="2400" dirty="0" err="1" smtClean="0">
                <a:latin typeface="Times New Roman Tj" pitchFamily="18" charset="-52"/>
              </a:rPr>
              <a:t>ташкилот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робитаи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якхела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дар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баъзе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соњањои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фаъолият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услуби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авторитарї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самараноктар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аст (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дар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артиш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),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дар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баъзе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–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соњањо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танњо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услуби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демократї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маориф), дар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баъзеи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дигар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-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танњо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мобайнї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фаъолияти илмї ё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бадеї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Аз </a:t>
            </a: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рў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чиз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вазъияти</a:t>
            </a:r>
            <a:r>
              <a:rPr lang="ru-RU" sz="2400" dirty="0" smtClean="0">
                <a:latin typeface="Times New Roman Tj" pitchFamily="18" charset="-52"/>
              </a:rPr>
              <a:t> мушаххас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аст, ки дар </a:t>
            </a:r>
            <a:r>
              <a:rPr lang="ru-RU" sz="2400" dirty="0" err="1" smtClean="0">
                <a:latin typeface="Times New Roman Tj" pitchFamily="18" charset="-52"/>
              </a:rPr>
              <a:t>навбати</a:t>
            </a:r>
            <a:r>
              <a:rPr lang="ru-RU" sz="2400" dirty="0" smtClean="0">
                <a:latin typeface="Times New Roman Tj" pitchFamily="18" charset="-52"/>
              </a:rPr>
              <a:t> худ, шароити фаъолияти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характери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вазифаи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њалшаванда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тахассуси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иљрокунандагон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давомнокии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њамкорњоро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Модели </a:t>
            </a:r>
            <a:r>
              <a:rPr lang="ru-RU" sz="2400" dirty="0" err="1" smtClean="0">
                <a:latin typeface="Times New Roman Tj" pitchFamily="18" charset="-52"/>
              </a:rPr>
              <a:t>седараљагии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баъдтар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тарафи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муњаќиќи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амрикої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Ренсис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Лайкерт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консепсияи</a:t>
            </a:r>
            <a:r>
              <a:rPr lang="ru-RU" sz="2400" dirty="0" smtClean="0">
                <a:latin typeface="Times New Roman Tj" pitchFamily="18" charset="-52"/>
              </a:rPr>
              <a:t> континуум (</a:t>
            </a:r>
            <a:r>
              <a:rPr lang="ru-RU" sz="2400" dirty="0" err="1" smtClean="0">
                <a:latin typeface="Times New Roman Tj" pitchFamily="18" charset="-52"/>
              </a:rPr>
              <a:t>пайдарпай-мутаасил</a:t>
            </a:r>
            <a:r>
              <a:rPr lang="ru-RU" sz="2400" dirty="0" smtClean="0">
                <a:latin typeface="Times New Roman Tj" pitchFamily="18" charset="-52"/>
              </a:rPr>
              <a:t>)-и </a:t>
            </a:r>
            <a:r>
              <a:rPr lang="ru-RU" sz="2400" dirty="0" err="1" smtClean="0">
                <a:latin typeface="Times New Roman Tj" pitchFamily="18" charset="-52"/>
              </a:rPr>
              <a:t>њамин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услубњо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шакл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дароварда</a:t>
            </a:r>
            <a:r>
              <a:rPr lang="ru-RU" sz="2400" dirty="0" smtClean="0">
                <a:latin typeface="Times New Roman Tj" pitchFamily="18" charset="-52"/>
              </a:rPr>
              <a:t> шудааст.</a:t>
            </a:r>
          </a:p>
          <a:p>
            <a:pPr algn="just">
              <a:spcBef>
                <a:spcPts val="0"/>
              </a:spcBef>
              <a:buNone/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300" dirty="0" err="1" smtClean="0">
                <a:latin typeface="Times New Roman Tj" pitchFamily="18" charset="-52"/>
              </a:rPr>
              <a:t>Ренсис</a:t>
            </a:r>
            <a:r>
              <a:rPr lang="ru-RU" sz="2300" dirty="0" smtClean="0">
                <a:latin typeface="Times New Roman Tj" pitchFamily="18" charset="-52"/>
              </a:rPr>
              <a:t> </a:t>
            </a:r>
            <a:r>
              <a:rPr lang="ru-RU" sz="2300" dirty="0" err="1" smtClean="0">
                <a:latin typeface="Times New Roman Tj" pitchFamily="18" charset="-52"/>
              </a:rPr>
              <a:t>Лайкерт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чор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низоми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асосии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роњбариро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људо</a:t>
            </a:r>
            <a:r>
              <a:rPr lang="ru-RU" sz="2300" dirty="0" smtClean="0">
                <a:latin typeface="Times New Roman Tj" pitchFamily="18" charset="-52"/>
              </a:rPr>
              <a:t> кардааст:</a:t>
            </a:r>
          </a:p>
          <a:p>
            <a:pPr algn="just">
              <a:spcBef>
                <a:spcPts val="0"/>
              </a:spcBef>
            </a:pPr>
            <a:r>
              <a:rPr lang="ru-RU" sz="2300" b="1" dirty="0" err="1" smtClean="0">
                <a:latin typeface="Times New Roman Tj" pitchFamily="18" charset="-52"/>
              </a:rPr>
              <a:t>Низоми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аввал</a:t>
            </a:r>
            <a:r>
              <a:rPr lang="ru-RU" sz="2300" b="1" dirty="0" smtClean="0">
                <a:latin typeface="Times New Roman Tj" pitchFamily="18" charset="-52"/>
              </a:rPr>
              <a:t> (якум)</a:t>
            </a:r>
            <a:r>
              <a:rPr lang="ru-RU" sz="2300" dirty="0" smtClean="0">
                <a:latin typeface="Times New Roman Tj" pitchFamily="18" charset="-52"/>
              </a:rPr>
              <a:t> – 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ба ин низом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роњбарони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типи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авторитарї-истисмориро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дохил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мекунанд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, ки он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маљмўи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сифатњои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фардии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автократро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дар бар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мегирад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300" b="1" dirty="0" err="1" smtClean="0">
                <a:latin typeface="Times New Roman Tj" pitchFamily="18" charset="-52"/>
              </a:rPr>
              <a:t>Низоми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дуюм</a:t>
            </a:r>
            <a:r>
              <a:rPr lang="ru-RU" sz="2300" dirty="0" smtClean="0">
                <a:latin typeface="Times New Roman Tj" pitchFamily="18" charset="-52"/>
              </a:rPr>
              <a:t> – 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ин низом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роњбарони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типи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авторитарии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хайрхоњонаро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дар бар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мегирад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, ки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муносибатњои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авторитариро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нисбат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зертобеон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тарафдоранд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, вале ба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онњо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иљозат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медиханд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, ки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баъзан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дар ќабули ќарорњо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иштирок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намоянд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300" dirty="0" err="1" smtClean="0">
                <a:latin typeface="Times New Roman Tj" pitchFamily="18" charset="-52"/>
              </a:rPr>
              <a:t>Маромнокї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дар ин </a:t>
            </a:r>
            <a:r>
              <a:rPr lang="ru-RU" sz="2300" dirty="0" err="1" smtClean="0">
                <a:latin typeface="Times New Roman Tj" pitchFamily="18" charset="-52"/>
              </a:rPr>
              <a:t>љо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асосан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њавасмандї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баъзан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љазо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равона</a:t>
            </a:r>
            <a:r>
              <a:rPr lang="ru-RU" sz="2300" dirty="0" smtClean="0">
                <a:latin typeface="Times New Roman Tj" pitchFamily="18" charset="-52"/>
              </a:rPr>
              <a:t> карда мешавад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lvl="0" algn="just">
              <a:spcBef>
                <a:spcPts val="0"/>
              </a:spcBef>
            </a:pPr>
            <a:r>
              <a:rPr lang="ru-RU" sz="2300" b="1" dirty="0" err="1" smtClean="0">
                <a:latin typeface="Times New Roman Tj" pitchFamily="18" charset="-52"/>
              </a:rPr>
              <a:t>Низоми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сеюм</a:t>
            </a:r>
            <a:r>
              <a:rPr lang="ru-RU" sz="2300" dirty="0" smtClean="0">
                <a:latin typeface="Times New Roman Tj" pitchFamily="18" charset="-52"/>
              </a:rPr>
              <a:t> –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роњбароне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, ки ба ин низом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тааллуќ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доранд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услуби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машваратї-демократии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роњбариро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истифода</a:t>
            </a:r>
            <a:r>
              <a:rPr lang="ru-RU" sz="23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rgbClr val="7030A0"/>
                </a:solidFill>
                <a:latin typeface="Times New Roman Tj" pitchFamily="18" charset="-52"/>
              </a:rPr>
              <a:t>мебаранд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328592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2200" dirty="0" smtClean="0">
                <a:latin typeface="Times New Roman Tj" pitchFamily="18" charset="-52"/>
              </a:rPr>
              <a:t>Бо </a:t>
            </a:r>
            <a:r>
              <a:rPr lang="ru-RU" sz="2200" dirty="0" err="1" smtClean="0">
                <a:latin typeface="Times New Roman Tj" pitchFamily="18" charset="-52"/>
              </a:rPr>
              <a:t>эътимоди</a:t>
            </a:r>
            <a:r>
              <a:rPr lang="ru-RU" sz="2200" dirty="0" smtClean="0">
                <a:latin typeface="Times New Roman Tj" pitchFamily="18" charset="-52"/>
              </a:rPr>
              <a:t> баланд, вале ба </a:t>
            </a:r>
            <a:r>
              <a:rPr lang="ru-RU" sz="2200" dirty="0" err="1" smtClean="0">
                <a:latin typeface="Times New Roman Tj" pitchFamily="18" charset="-52"/>
              </a:rPr>
              <a:t>зердастон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комилан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бовар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накарда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аъзоёни</a:t>
            </a:r>
            <a:r>
              <a:rPr lang="ru-RU" sz="2200" dirty="0" smtClean="0">
                <a:latin typeface="Times New Roman Tj" pitchFamily="18" charset="-52"/>
              </a:rPr>
              <a:t> коллектив </a:t>
            </a:r>
            <a:r>
              <a:rPr lang="ru-RU" sz="2200" dirty="0" err="1" smtClean="0">
                <a:latin typeface="Times New Roman Tj" pitchFamily="18" charset="-52"/>
              </a:rPr>
              <a:t>муносибати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хубро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интизор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мешаванд</a:t>
            </a:r>
            <a:r>
              <a:rPr lang="ru-RU" sz="2200" dirty="0" smtClean="0">
                <a:latin typeface="Times New Roman Tj" pitchFamily="18" charset="-52"/>
              </a:rPr>
              <a:t> ва ба </a:t>
            </a:r>
            <a:r>
              <a:rPr lang="ru-RU" sz="2200" dirty="0" err="1" smtClean="0">
                <a:latin typeface="Times New Roman Tj" pitchFamily="18" charset="-52"/>
              </a:rPr>
              <a:t>пешнињоди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алтернативањои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нав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имкон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Роњбарони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тип дар </a:t>
            </a:r>
            <a:r>
              <a:rPr lang="ru-RU" sz="2200" dirty="0" err="1" smtClean="0">
                <a:latin typeface="Times New Roman Tj" pitchFamily="18" charset="-52"/>
              </a:rPr>
              <a:t>охир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ќарорро</a:t>
            </a:r>
            <a:r>
              <a:rPr lang="ru-RU" sz="2200" dirty="0" smtClean="0">
                <a:latin typeface="Times New Roman Tj" pitchFamily="18" charset="-52"/>
              </a:rPr>
              <a:t> бо сари худ (</a:t>
            </a:r>
            <a:r>
              <a:rPr lang="ru-RU" sz="2200" dirty="0" err="1" smtClean="0">
                <a:latin typeface="Times New Roman Tj" pitchFamily="18" charset="-52"/>
              </a:rPr>
              <a:t>шахсан</a:t>
            </a:r>
            <a:r>
              <a:rPr lang="ru-RU" sz="2200" dirty="0" smtClean="0">
                <a:latin typeface="Times New Roman Tj" pitchFamily="18" charset="-52"/>
              </a:rPr>
              <a:t>) </a:t>
            </a:r>
            <a:r>
              <a:rPr lang="ru-RU" sz="2200" dirty="0" err="1" smtClean="0">
                <a:latin typeface="Times New Roman Tj" pitchFamily="18" charset="-52"/>
              </a:rPr>
              <a:t>ќабул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масъулиятро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пурра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гардан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мегирад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њатто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агар</a:t>
            </a:r>
            <a:r>
              <a:rPr lang="ru-RU" sz="2200" dirty="0" smtClean="0">
                <a:latin typeface="Times New Roman Tj" pitchFamily="18" charset="-52"/>
              </a:rPr>
              <a:t> он ба </a:t>
            </a:r>
            <a:r>
              <a:rPr lang="ru-RU" sz="2200" dirty="0" err="1" smtClean="0">
                <a:latin typeface="Times New Roman Tj" pitchFamily="18" charset="-52"/>
              </a:rPr>
              <a:t>тавсияњои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нодурусти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тобеон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ёбад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b="1" dirty="0" err="1" smtClean="0">
                <a:latin typeface="Times New Roman Tj" pitchFamily="18" charset="-52"/>
              </a:rPr>
              <a:t>Низоми</a:t>
            </a:r>
            <a:r>
              <a:rPr lang="ru-RU" sz="2200" b="1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чорум</a:t>
            </a:r>
            <a:r>
              <a:rPr lang="ru-RU" sz="2200" dirty="0" smtClean="0">
                <a:latin typeface="Times New Roman Tj" pitchFamily="18" charset="-52"/>
              </a:rPr>
              <a:t> -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њалли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гурўњї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иштироки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фаъолонаи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аъзоёни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коллектив дар ќабули ќарорњо мебошад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Роњбарон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комилан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тобеони</a:t>
            </a:r>
            <a:r>
              <a:rPr lang="ru-RU" sz="2200" dirty="0" smtClean="0">
                <a:latin typeface="Times New Roman Tj" pitchFamily="18" charset="-52"/>
              </a:rPr>
              <a:t> худ </a:t>
            </a:r>
            <a:r>
              <a:rPr lang="ru-RU" sz="2200" dirty="0" err="1" smtClean="0">
                <a:latin typeface="Times New Roman Tj" pitchFamily="18" charset="-52"/>
              </a:rPr>
              <a:t>боварї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дошта</a:t>
            </a:r>
            <a:r>
              <a:rPr lang="ru-RU" sz="2200" dirty="0" smtClean="0">
                <a:latin typeface="Times New Roman Tj" pitchFamily="18" charset="-52"/>
              </a:rPr>
              <a:t>, бо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дўстона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муносибат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 ва пеш аз </a:t>
            </a:r>
            <a:r>
              <a:rPr lang="ru-RU" sz="2200" dirty="0" err="1" smtClean="0">
                <a:latin typeface="Times New Roman Tj" pitchFamily="18" charset="-52"/>
              </a:rPr>
              <a:t>њама</a:t>
            </a:r>
            <a:r>
              <a:rPr lang="ru-RU" sz="2200" dirty="0" smtClean="0">
                <a:latin typeface="Times New Roman Tj" pitchFamily="18" charset="-52"/>
              </a:rPr>
              <a:t>, дар идоракунии коллектив ба </a:t>
            </a:r>
            <a:r>
              <a:rPr lang="ru-RU" sz="2200" dirty="0" err="1" smtClean="0">
                <a:latin typeface="Times New Roman Tj" pitchFamily="18" charset="-52"/>
              </a:rPr>
              <a:t>марказгурезї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майл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Бинобар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ин,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диќќати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худро</a:t>
            </a:r>
            <a:r>
              <a:rPr lang="ru-RU" sz="2200" dirty="0" smtClean="0">
                <a:latin typeface="Times New Roman Tj" pitchFamily="18" charset="-52"/>
              </a:rPr>
              <a:t> пеш аз </a:t>
            </a:r>
            <a:r>
              <a:rPr lang="ru-RU" sz="2200" dirty="0" err="1" smtClean="0">
                <a:latin typeface="Times New Roman Tj" pitchFamily="18" charset="-52"/>
              </a:rPr>
              <a:t>њама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њалли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мушкилоте</a:t>
            </a:r>
            <a:r>
              <a:rPr lang="ru-RU" sz="2200" dirty="0" smtClean="0">
                <a:latin typeface="Times New Roman Tj" pitchFamily="18" charset="-52"/>
              </a:rPr>
              <a:t>, ки дар назди </a:t>
            </a:r>
            <a:r>
              <a:rPr lang="ru-RU" sz="2200" dirty="0" err="1" smtClean="0">
                <a:latin typeface="Times New Roman Tj" pitchFamily="18" charset="-52"/>
              </a:rPr>
              <a:t>коргарон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меистад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равона</a:t>
            </a:r>
            <a:r>
              <a:rPr lang="ru-RU" sz="2200" dirty="0" smtClean="0">
                <a:latin typeface="Times New Roman Tj" pitchFamily="18" charset="-52"/>
              </a:rPr>
              <a:t> карда, </a:t>
            </a:r>
            <a:r>
              <a:rPr lang="ru-RU" sz="2200" dirty="0" err="1" smtClean="0">
                <a:latin typeface="Times New Roman Tj" pitchFamily="18" charset="-52"/>
              </a:rPr>
              <a:t>њамаљониба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кўмак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мерасонанд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Роберт Блейк ва </a:t>
            </a:r>
            <a:r>
              <a:rPr lang="ru-RU" sz="2400" dirty="0" err="1" smtClean="0">
                <a:latin typeface="Times New Roman Tj" pitchFamily="18" charset="-52"/>
              </a:rPr>
              <a:t>Љон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Мутсон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панљ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кардаанд</a:t>
            </a:r>
            <a:r>
              <a:rPr lang="ru-RU" sz="2400" dirty="0" smtClean="0">
                <a:latin typeface="Times New Roman Tj" pitchFamily="18" charset="-52"/>
              </a:rPr>
              <a:t>, ки ин </a:t>
            </a:r>
            <a:r>
              <a:rPr lang="ru-RU" sz="2400" dirty="0" err="1" smtClean="0">
                <a:latin typeface="Times New Roman Tj" pitchFamily="18" charset="-52"/>
              </a:rPr>
              <a:t>услубњо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чунинанд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1.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Менељере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, ки ба фаъолияти коллектив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дахолат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намекунад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аслан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аз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воќеањои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коллектив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дураст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endParaRPr lang="ru-RU" sz="2400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умуман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њавасмандгардонии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фаъолиятњои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намекунад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тобеонро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ѓамхорї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2.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дорои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услуби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роњбарие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, ки ба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президенти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клуби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беруназшањрї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хос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Ў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мешуморад</a:t>
            </a:r>
            <a:r>
              <a:rPr lang="ru-RU" sz="2400" dirty="0" smtClean="0">
                <a:latin typeface="Times New Roman Tj" pitchFamily="18" charset="-52"/>
              </a:rPr>
              <a:t>, ки бо </a:t>
            </a:r>
            <a:r>
              <a:rPr lang="ru-RU" sz="2400" dirty="0" err="1" smtClean="0">
                <a:latin typeface="Times New Roman Tj" pitchFamily="18" charset="-52"/>
              </a:rPr>
              <a:t>назардошти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ањамият</a:t>
            </a:r>
            <a:r>
              <a:rPr lang="ru-RU" sz="2400" dirty="0" smtClean="0">
                <a:latin typeface="Times New Roman Tj" pitchFamily="18" charset="-52"/>
              </a:rPr>
              <a:t> додан ба </a:t>
            </a:r>
            <a:r>
              <a:rPr lang="ru-RU" sz="2400" dirty="0" err="1" smtClean="0">
                <a:latin typeface="Times New Roman Tj" pitchFamily="18" charset="-52"/>
              </a:rPr>
              <a:t>муносибатњои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байнињамдигарии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муносибатњои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дўстона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фароњам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овардани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микроиклими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фоидаовар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натиљањои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баланди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саъю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иловагї</a:t>
            </a:r>
            <a:r>
              <a:rPr lang="ru-RU" sz="2400" dirty="0" smtClean="0">
                <a:latin typeface="Times New Roman Tj" pitchFamily="18" charset="-52"/>
              </a:rPr>
              <a:t>) </a:t>
            </a:r>
            <a:r>
              <a:rPr lang="ru-RU" sz="2400" dirty="0" err="1" smtClean="0">
                <a:latin typeface="Times New Roman Tj" pitchFamily="18" charset="-52"/>
              </a:rPr>
              <a:t>муваффаќ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мумкин</a:t>
            </a:r>
            <a:r>
              <a:rPr lang="ru-RU" sz="2400" dirty="0" smtClean="0">
                <a:latin typeface="Times New Roman Tj" pitchFamily="18" charset="-52"/>
              </a:rPr>
              <a:t> аст.</a:t>
            </a: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4968552"/>
          </a:xfrm>
        </p:spPr>
        <p:txBody>
          <a:bodyPr>
            <a:noAutofit/>
          </a:bodyPr>
          <a:lstStyle/>
          <a:p>
            <a:pPr algn="just"/>
            <a:r>
              <a:rPr lang="ru-RU" sz="2100" dirty="0" smtClean="0">
                <a:latin typeface="Times New Roman Tj" pitchFamily="18" charset="-52"/>
              </a:rPr>
              <a:t>Се </a:t>
            </a:r>
            <a:r>
              <a:rPr lang="ru-RU" sz="2100" dirty="0" err="1" smtClean="0">
                <a:latin typeface="Times New Roman Tj" pitchFamily="18" charset="-52"/>
              </a:rPr>
              <a:t>намуди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сарвариро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људо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мекунанд</a:t>
            </a:r>
            <a:r>
              <a:rPr lang="ru-RU" sz="2100" dirty="0" smtClean="0">
                <a:latin typeface="Times New Roman Tj" pitchFamily="18" charset="-52"/>
              </a:rPr>
              <a:t>: </a:t>
            </a:r>
            <a:r>
              <a:rPr lang="ru-RU" sz="2100" dirty="0" err="1" smtClean="0">
                <a:latin typeface="Times New Roman Tj" pitchFamily="18" charset="-52"/>
              </a:rPr>
              <a:t>роњнамо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сарвар</a:t>
            </a:r>
            <a:r>
              <a:rPr lang="ru-RU" sz="2100" dirty="0" smtClean="0">
                <a:latin typeface="Times New Roman Tj" pitchFamily="18" charset="-52"/>
              </a:rPr>
              <a:t> (дар </a:t>
            </a:r>
            <a:r>
              <a:rPr lang="ru-RU" sz="2100" dirty="0" err="1" smtClean="0">
                <a:latin typeface="Times New Roman Tj" pitchFamily="18" charset="-52"/>
              </a:rPr>
              <a:t>маънои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мањдуди</a:t>
            </a:r>
            <a:r>
              <a:rPr lang="ru-RU" sz="2100" dirty="0" smtClean="0">
                <a:latin typeface="Times New Roman Tj" pitchFamily="18" charset="-52"/>
              </a:rPr>
              <a:t> калима) ва </a:t>
            </a:r>
            <a:r>
              <a:rPr lang="ru-RU" sz="2100" dirty="0" err="1" smtClean="0">
                <a:latin typeface="Times New Roman Tj" pitchFamily="18" charset="-52"/>
              </a:rPr>
              <a:t>сарвари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вазъиятї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Роњнамо</a:t>
            </a:r>
            <a:r>
              <a:rPr lang="ru-RU" sz="2100" dirty="0" smtClean="0">
                <a:latin typeface="Times New Roman Tj" pitchFamily="18" charset="-52"/>
              </a:rPr>
              <a:t> – аз </a:t>
            </a:r>
            <a:r>
              <a:rPr lang="ru-RU" sz="2100" dirty="0" err="1" smtClean="0">
                <a:latin typeface="Times New Roman Tj" pitchFamily="18" charset="-52"/>
              </a:rPr>
              <a:t>њама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аъзои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аторитети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,  </a:t>
            </a:r>
            <a:r>
              <a:rPr lang="ru-RU" sz="2100" dirty="0" err="1" smtClean="0">
                <a:latin typeface="Times New Roman Tj" pitchFamily="18" charset="-52"/>
              </a:rPr>
              <a:t>соњиби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истеъдоди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баланди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талќин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боваркунонї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100" dirty="0" smtClean="0">
                <a:latin typeface="Times New Roman Tj" pitchFamily="18" charset="-52"/>
              </a:rPr>
              <a:t>Ба </a:t>
            </a:r>
            <a:r>
              <a:rPr lang="ru-RU" sz="2100" dirty="0" err="1" smtClean="0">
                <a:latin typeface="Times New Roman Tj" pitchFamily="18" charset="-52"/>
              </a:rPr>
              <a:t>дигар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аъзоёни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гурўњ</a:t>
            </a:r>
            <a:r>
              <a:rPr lang="ru-RU" sz="2100" dirty="0" smtClean="0">
                <a:latin typeface="Times New Roman Tj" pitchFamily="18" charset="-52"/>
              </a:rPr>
              <a:t> ў ба </a:t>
            </a:r>
            <a:r>
              <a:rPr lang="ru-RU" sz="2100" dirty="0" err="1" smtClean="0">
                <a:latin typeface="Times New Roman Tj" pitchFamily="18" charset="-52"/>
              </a:rPr>
              <a:t>воситаи</a:t>
            </a:r>
            <a:r>
              <a:rPr lang="ru-RU" sz="2100" dirty="0" smtClean="0">
                <a:latin typeface="Times New Roman Tj" pitchFamily="18" charset="-52"/>
              </a:rPr>
              <a:t> калима, </a:t>
            </a:r>
            <a:r>
              <a:rPr lang="ru-RU" sz="2100" dirty="0" err="1" smtClean="0">
                <a:latin typeface="Times New Roman Tj" pitchFamily="18" charset="-52"/>
              </a:rPr>
              <a:t>имою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ишора</a:t>
            </a:r>
            <a:r>
              <a:rPr lang="ru-RU" sz="2100" dirty="0" smtClean="0">
                <a:latin typeface="Times New Roman Tj" pitchFamily="18" charset="-52"/>
              </a:rPr>
              <a:t> ва </a:t>
            </a:r>
            <a:r>
              <a:rPr lang="ru-RU" sz="2100" dirty="0" err="1" smtClean="0">
                <a:latin typeface="Times New Roman Tj" pitchFamily="18" charset="-52"/>
              </a:rPr>
              <a:t>нуќтаи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назар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таъсир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мерасонад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100" dirty="0" err="1" smtClean="0">
                <a:latin typeface="Times New Roman Tj" pitchFamily="18" charset="-52"/>
              </a:rPr>
              <a:t>Ралф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Стогдилл</a:t>
            </a:r>
            <a:r>
              <a:rPr lang="ru-RU" sz="2100" dirty="0" smtClean="0">
                <a:latin typeface="Times New Roman Tj" pitchFamily="18" charset="-52"/>
              </a:rPr>
              <a:t> – психологи </a:t>
            </a:r>
            <a:r>
              <a:rPr lang="ru-RU" sz="2100" dirty="0" err="1" smtClean="0">
                <a:latin typeface="Times New Roman Tj" pitchFamily="18" charset="-52"/>
              </a:rPr>
              <a:t>америкої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номгўи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сифатњои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сарвар-роњбаладро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номбар</a:t>
            </a:r>
            <a:r>
              <a:rPr lang="ru-RU" sz="2100" dirty="0" smtClean="0">
                <a:latin typeface="Times New Roman Tj" pitchFamily="18" charset="-52"/>
              </a:rPr>
              <a:t> кардааст: </a:t>
            </a:r>
          </a:p>
          <a:p>
            <a:pPr marL="727075" indent="-255588" algn="just"/>
            <a:r>
              <a:rPr lang="ru-RU" sz="2100" dirty="0" smtClean="0">
                <a:latin typeface="Times New Roman Tj" pitchFamily="18" charset="-52"/>
              </a:rPr>
              <a:t>1) </a:t>
            </a:r>
            <a:r>
              <a:rPr lang="ru-RU" sz="2100" dirty="0" err="1" smtClean="0">
                <a:latin typeface="Times New Roman Tj" pitchFamily="18" charset="-52"/>
              </a:rPr>
              <a:t>сифатњои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љисмонї</a:t>
            </a:r>
            <a:r>
              <a:rPr lang="ru-RU" sz="2100" dirty="0" smtClean="0">
                <a:latin typeface="Times New Roman Tj" pitchFamily="18" charset="-52"/>
              </a:rPr>
              <a:t> - </a:t>
            </a:r>
            <a:r>
              <a:rPr lang="ru-RU" sz="2100" dirty="0" err="1" smtClean="0">
                <a:latin typeface="Times New Roman Tj" pitchFamily="18" charset="-52"/>
              </a:rPr>
              <a:t>фаъол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ѓаюр</a:t>
            </a:r>
            <a:r>
              <a:rPr lang="ru-RU" sz="2100" dirty="0" smtClean="0">
                <a:latin typeface="Times New Roman Tj" pitchFamily="18" charset="-52"/>
              </a:rPr>
              <a:t>, солим, </a:t>
            </a:r>
            <a:r>
              <a:rPr lang="ru-RU" sz="2100" dirty="0" err="1" smtClean="0">
                <a:latin typeface="Times New Roman Tj" pitchFamily="18" charset="-52"/>
              </a:rPr>
              <a:t>пурќувват</a:t>
            </a:r>
            <a:r>
              <a:rPr lang="ru-RU" sz="2100" dirty="0" smtClean="0">
                <a:latin typeface="Times New Roman Tj" pitchFamily="18" charset="-52"/>
              </a:rPr>
              <a:t>;</a:t>
            </a:r>
          </a:p>
          <a:p>
            <a:pPr marL="727075" indent="-255588" algn="just"/>
            <a:r>
              <a:rPr lang="ru-RU" sz="2100" dirty="0" smtClean="0">
                <a:latin typeface="Times New Roman Tj" pitchFamily="18" charset="-52"/>
              </a:rPr>
              <a:t>2) </a:t>
            </a:r>
            <a:r>
              <a:rPr lang="ru-RU" sz="2100" dirty="0" err="1" smtClean="0">
                <a:latin typeface="Times New Roman Tj" pitchFamily="18" charset="-52"/>
              </a:rPr>
              <a:t>сифатњои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шахсї</a:t>
            </a:r>
            <a:r>
              <a:rPr lang="ru-RU" sz="2100" dirty="0" smtClean="0">
                <a:latin typeface="Times New Roman Tj" pitchFamily="18" charset="-52"/>
              </a:rPr>
              <a:t> – </a:t>
            </a:r>
            <a:r>
              <a:rPr lang="ru-RU" sz="2100" dirty="0" err="1" smtClean="0">
                <a:latin typeface="Times New Roman Tj" pitchFamily="18" charset="-52"/>
              </a:rPr>
              <a:t>ќобилияти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мувофиќшавї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устуворї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муътамандї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кўшиш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мувофаќият</a:t>
            </a:r>
            <a:r>
              <a:rPr lang="ru-RU" sz="2100" dirty="0" smtClean="0">
                <a:latin typeface="Times New Roman Tj" pitchFamily="18" charset="-52"/>
              </a:rPr>
              <a:t>;</a:t>
            </a:r>
          </a:p>
          <a:p>
            <a:pPr marL="727075" indent="-255588" algn="just"/>
            <a:r>
              <a:rPr lang="ru-RU" sz="2100" dirty="0" smtClean="0">
                <a:latin typeface="Times New Roman Tj" pitchFamily="18" charset="-52"/>
              </a:rPr>
              <a:t>3) </a:t>
            </a:r>
            <a:r>
              <a:rPr lang="ru-RU" sz="2100" dirty="0" err="1" smtClean="0">
                <a:latin typeface="Times New Roman Tj" pitchFamily="18" charset="-52"/>
              </a:rPr>
              <a:t>сифатњои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зењнї</a:t>
            </a:r>
            <a:r>
              <a:rPr lang="ru-RU" sz="2100" dirty="0" smtClean="0">
                <a:latin typeface="Times New Roman Tj" pitchFamily="18" charset="-52"/>
              </a:rPr>
              <a:t> - </a:t>
            </a:r>
            <a:r>
              <a:rPr lang="ru-RU" sz="2100" dirty="0" err="1" smtClean="0">
                <a:latin typeface="Times New Roman Tj" pitchFamily="18" charset="-52"/>
              </a:rPr>
              <a:t>аќл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мањорати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ќабул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кардани</a:t>
            </a:r>
            <a:r>
              <a:rPr lang="ru-RU" sz="2100" dirty="0" smtClean="0">
                <a:latin typeface="Times New Roman Tj" pitchFamily="18" charset="-52"/>
              </a:rPr>
              <a:t> ќарори </a:t>
            </a:r>
            <a:r>
              <a:rPr lang="ru-RU" sz="2100" dirty="0" err="1" smtClean="0">
                <a:latin typeface="Times New Roman Tj" pitchFamily="18" charset="-52"/>
              </a:rPr>
              <a:t>зарурї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интуитсия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оѓози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эљодї</a:t>
            </a:r>
            <a:r>
              <a:rPr lang="ru-RU" sz="2100" dirty="0" smtClean="0">
                <a:latin typeface="Times New Roman Tj" pitchFamily="18" charset="-52"/>
              </a:rPr>
              <a:t>;</a:t>
            </a:r>
          </a:p>
          <a:p>
            <a:pPr marL="727075" indent="-255588" algn="just"/>
            <a:r>
              <a:rPr lang="ru-RU" sz="2100" dirty="0" smtClean="0">
                <a:latin typeface="Times New Roman Tj" pitchFamily="18" charset="-52"/>
              </a:rPr>
              <a:t>4) </a:t>
            </a:r>
            <a:r>
              <a:rPr lang="ru-RU" sz="2100" dirty="0" err="1" smtClean="0">
                <a:latin typeface="Times New Roman Tj" pitchFamily="18" charset="-52"/>
              </a:rPr>
              <a:t>ќобилиятї</a:t>
            </a:r>
            <a:r>
              <a:rPr lang="ru-RU" sz="2100" dirty="0" smtClean="0">
                <a:latin typeface="Times New Roman Tj" pitchFamily="18" charset="-52"/>
              </a:rPr>
              <a:t> – </a:t>
            </a:r>
            <a:r>
              <a:rPr lang="ru-RU" sz="2100" dirty="0" err="1" smtClean="0">
                <a:latin typeface="Times New Roman Tj" pitchFamily="18" charset="-52"/>
              </a:rPr>
              <a:t>њамкорї</a:t>
            </a:r>
            <a:r>
              <a:rPr lang="ru-RU" sz="2100" dirty="0" smtClean="0">
                <a:latin typeface="Times New Roman Tj" pitchFamily="18" charset="-52"/>
              </a:rPr>
              <a:t>, муоширати </a:t>
            </a:r>
            <a:r>
              <a:rPr lang="ru-RU" sz="2100" dirty="0" err="1" smtClean="0">
                <a:latin typeface="Times New Roman Tj" pitchFamily="18" charset="-52"/>
              </a:rPr>
              <a:t>озод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боодобї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дипломатї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0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3.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Менељере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, ки ба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услуби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роњбарии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авторитарї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майл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дорад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диќќати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худро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асосан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њалли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вазифањои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љалб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менамояд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4.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Услуби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ташкилї-бюрократї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барои он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менељероне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хос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мебошад, ки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кўшиш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менамоянд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мувозинати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байни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њалли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вазифањои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мушкилоти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иљтимоии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нигоњ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дошта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шавад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endParaRPr lang="ru-RU" sz="2400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Њамзамон</a:t>
            </a:r>
            <a:r>
              <a:rPr lang="ru-RU" sz="2400" dirty="0" smtClean="0">
                <a:latin typeface="Times New Roman Tj" pitchFamily="18" charset="-52"/>
              </a:rPr>
              <a:t>, ў ба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проблемањои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мушкилоти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иљтимоии</a:t>
            </a:r>
            <a:r>
              <a:rPr lang="ru-RU" sz="2400" dirty="0" smtClean="0">
                <a:latin typeface="Times New Roman Tj" pitchFamily="18" charset="-52"/>
              </a:rPr>
              <a:t> коллектив </a:t>
            </a:r>
            <a:r>
              <a:rPr lang="ru-RU" sz="2400" dirty="0" err="1" smtClean="0">
                <a:latin typeface="Times New Roman Tj" pitchFamily="18" charset="-52"/>
              </a:rPr>
              <a:t>диќќати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даркорї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намедињад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Аксар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ў </a:t>
            </a:r>
            <a:r>
              <a:rPr lang="ru-RU" sz="2400" dirty="0" err="1" smtClean="0">
                <a:latin typeface="Times New Roman Tj" pitchFamily="18" charset="-52"/>
              </a:rPr>
              <a:t>сиёсати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иштироки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имконпазирро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дар фаъолияти </a:t>
            </a:r>
            <a:r>
              <a:rPr lang="ru-RU" sz="2400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менамояд, то ин ки </a:t>
            </a:r>
            <a:r>
              <a:rPr lang="ru-RU" sz="2400" dirty="0" err="1" smtClean="0">
                <a:latin typeface="Times New Roman Tj" pitchFamily="18" charset="-52"/>
              </a:rPr>
              <a:t>роњбари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болої</a:t>
            </a:r>
            <a:r>
              <a:rPr lang="ru-RU" sz="2400" dirty="0" smtClean="0">
                <a:latin typeface="Times New Roman Tj" pitchFamily="18" charset="-52"/>
              </a:rPr>
              <a:t> аз ў </a:t>
            </a:r>
            <a:r>
              <a:rPr lang="ru-RU" sz="2400" dirty="0" err="1" smtClean="0">
                <a:latin typeface="Times New Roman Tj" pitchFamily="18" charset="-52"/>
              </a:rPr>
              <a:t>комилан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ќаноатманд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диќќати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баъзан</a:t>
            </a:r>
            <a:r>
              <a:rPr lang="ru-RU" sz="2400" dirty="0" smtClean="0">
                <a:latin typeface="Times New Roman Tj" pitchFamily="18" charset="-52"/>
              </a:rPr>
              <a:t> барои </a:t>
            </a:r>
            <a:r>
              <a:rPr lang="ru-RU" sz="2400" dirty="0" err="1" smtClean="0">
                <a:latin typeface="Times New Roman Tj" pitchFamily="18" charset="-52"/>
              </a:rPr>
              <a:t>њалли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проблемањои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равона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созад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446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5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бо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услуби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сардори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даста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оид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проблемањои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иљтимоии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коргарони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худ,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оид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рушди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ќобилиятњои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онњо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доимо </a:t>
            </a:r>
            <a:r>
              <a:rPr lang="ru-RU" sz="2400" dirty="0" err="1" smtClean="0">
                <a:solidFill>
                  <a:srgbClr val="7030A0"/>
                </a:solidFill>
                <a:latin typeface="Times New Roman Tj" pitchFamily="18" charset="-52"/>
              </a:rPr>
              <a:t>ѓамхорї</a:t>
            </a:r>
            <a:r>
              <a:rPr lang="ru-RU" sz="2400" dirty="0" smtClean="0">
                <a:solidFill>
                  <a:srgbClr val="7030A0"/>
                </a:solidFill>
                <a:latin typeface="Times New Roman Tj" pitchFamily="18" charset="-52"/>
              </a:rPr>
              <a:t> менамояд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Ў  </a:t>
            </a:r>
            <a:r>
              <a:rPr lang="ru-RU" sz="2400" dirty="0" err="1" smtClean="0">
                <a:latin typeface="Times New Roman Tj" pitchFamily="18" charset="-52"/>
              </a:rPr>
              <a:t>муътаќид</a:t>
            </a:r>
            <a:r>
              <a:rPr lang="ru-RU" sz="2400" dirty="0" smtClean="0">
                <a:latin typeface="Times New Roman Tj" pitchFamily="18" charset="-52"/>
              </a:rPr>
              <a:t> аст, ки фаъолияти </a:t>
            </a:r>
            <a:r>
              <a:rPr lang="ru-RU" sz="2400" dirty="0" err="1" smtClean="0">
                <a:latin typeface="Times New Roman Tj" pitchFamily="18" charset="-52"/>
              </a:rPr>
              <a:t>хуби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истењсолиро</a:t>
            </a:r>
            <a:r>
              <a:rPr lang="ru-RU" sz="2400" dirty="0" smtClean="0">
                <a:latin typeface="Times New Roman Tj" pitchFamily="18" charset="-52"/>
              </a:rPr>
              <a:t> аз он </a:t>
            </a:r>
            <a:r>
              <a:rPr lang="ru-RU" sz="2400" dirty="0" err="1" smtClean="0">
                <a:latin typeface="Times New Roman Tj" pitchFamily="18" charset="-52"/>
              </a:rPr>
              <a:t>шахсоне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интизор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мумкин</a:t>
            </a:r>
            <a:r>
              <a:rPr lang="ru-RU" sz="2400" dirty="0" smtClean="0">
                <a:latin typeface="Times New Roman Tj" pitchFamily="18" charset="-52"/>
              </a:rPr>
              <a:t> аст, ки </a:t>
            </a:r>
            <a:r>
              <a:rPr lang="ru-RU" sz="2400" dirty="0" err="1" smtClean="0">
                <a:latin typeface="Times New Roman Tj" pitchFamily="18" charset="-52"/>
              </a:rPr>
              <a:t>вазифањои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истењсолиро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дар як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арзишњои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ташкилотро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муњаё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месозад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Менељер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бо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сардори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даста</a:t>
            </a:r>
            <a:r>
              <a:rPr lang="ru-RU" sz="2400" dirty="0" smtClean="0">
                <a:latin typeface="Times New Roman Tj" pitchFamily="18" charset="-52"/>
              </a:rPr>
              <a:t>, дар </a:t>
            </a:r>
            <a:r>
              <a:rPr lang="ru-RU" sz="2400" dirty="0" err="1" smtClean="0">
                <a:latin typeface="Times New Roman Tj" pitchFamily="18" charset="-52"/>
              </a:rPr>
              <a:t>бораи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ѓамхорї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</a:t>
            </a:r>
            <a:r>
              <a:rPr lang="ru-RU" sz="2400" dirty="0" smtClean="0">
                <a:latin typeface="Times New Roman Tj" pitchFamily="18" charset="-52"/>
              </a:rPr>
              <a:t>, ба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мерасонад</a:t>
            </a:r>
            <a:r>
              <a:rPr lang="ru-RU" sz="2400" dirty="0" smtClean="0">
                <a:latin typeface="Times New Roman Tj" pitchFamily="18" charset="-52"/>
              </a:rPr>
              <a:t>, ки ба </a:t>
            </a:r>
            <a:r>
              <a:rPr lang="ru-RU" sz="2400" dirty="0" err="1" smtClean="0">
                <a:latin typeface="Times New Roman Tj" pitchFamily="18" charset="-52"/>
              </a:rPr>
              <a:t>болоравии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мансабї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гарданд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саъю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кўшиш</a:t>
            </a:r>
            <a:r>
              <a:rPr lang="ru-RU" sz="2400" dirty="0" smtClean="0">
                <a:latin typeface="Times New Roman Tj" pitchFamily="18" charset="-52"/>
              </a:rPr>
              <a:t> менамояд, ки </a:t>
            </a:r>
            <a:r>
              <a:rPr lang="ru-RU" sz="2400" dirty="0" err="1" smtClean="0">
                <a:latin typeface="Times New Roman Tj" pitchFamily="18" charset="-52"/>
              </a:rPr>
              <a:t>муассиса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ташкилот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рушд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Гарчанде</a:t>
            </a:r>
            <a:r>
              <a:rPr lang="ru-RU" sz="2400" dirty="0" smtClean="0">
                <a:latin typeface="Times New Roman Tj" pitchFamily="18" charset="-52"/>
              </a:rPr>
              <a:t> Блейк ва Мутон </a:t>
            </a:r>
            <a:r>
              <a:rPr lang="ru-RU" sz="2400" dirty="0" err="1" smtClean="0">
                <a:latin typeface="Times New Roman Tj" pitchFamily="18" charset="-52"/>
              </a:rPr>
              <a:t>хуб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медонанд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сардори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баъзан</a:t>
            </a:r>
            <a:r>
              <a:rPr lang="ru-RU" sz="2400" dirty="0" smtClean="0">
                <a:latin typeface="Times New Roman Tj" pitchFamily="18" charset="-52"/>
              </a:rPr>
              <a:t> дар њолатњои </a:t>
            </a:r>
            <a:r>
              <a:rPr lang="ru-RU" sz="2400" dirty="0" err="1" smtClean="0">
                <a:latin typeface="Times New Roman Tj" pitchFamily="18" charset="-52"/>
              </a:rPr>
              <a:t>истењсолї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хеле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душвор</a:t>
            </a:r>
            <a:r>
              <a:rPr lang="ru-RU" sz="2400" dirty="0" smtClean="0">
                <a:latin typeface="Times New Roman Tj" pitchFamily="18" charset="-52"/>
              </a:rPr>
              <a:t> аст, вале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коллективи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коргарї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маъмулї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мешуморанд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25658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b="1" dirty="0" smtClean="0">
                <a:latin typeface="Times New Roman Tj" pitchFamily="18" charset="-52"/>
              </a:rPr>
              <a:t>1. </a:t>
            </a:r>
            <a:r>
              <a:rPr lang="ru-RU" sz="2200" b="1" dirty="0" err="1" smtClean="0">
                <a:latin typeface="Times New Roman Tj" pitchFamily="18" charset="-52"/>
              </a:rPr>
              <a:t>Дастурдињї</a:t>
            </a:r>
            <a:r>
              <a:rPr lang="ru-RU" sz="2200" b="1" dirty="0" smtClean="0">
                <a:latin typeface="Times New Roman Tj" pitchFamily="18" charset="-52"/>
              </a:rPr>
              <a:t>.</a:t>
            </a:r>
            <a:r>
              <a:rPr lang="ru-RU" sz="2200" dirty="0" smtClean="0">
                <a:latin typeface="Times New Roman Tj" pitchFamily="18" charset="-52"/>
              </a:rPr>
              <a:t> Роњбар </a:t>
            </a:r>
            <a:r>
              <a:rPr lang="ru-RU" sz="2200" dirty="0" err="1" smtClean="0">
                <a:latin typeface="Times New Roman Tj" pitchFamily="18" charset="-52"/>
              </a:rPr>
              <a:t>бештар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њадафњои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истењсолї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камтар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муносибатњои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инсонї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майл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Аъзоёни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коллектив бо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сатњи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пасти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камолот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тавсиф дода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онњо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хоњиши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масъулият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ташаббусро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надоранд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бинобар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ин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онњо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нишондодњои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ќатъї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дастурњо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назорати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ќатъї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ниёз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доранд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b="1" dirty="0" smtClean="0">
                <a:latin typeface="Times New Roman Tj" pitchFamily="18" charset="-52"/>
              </a:rPr>
              <a:t>2. </a:t>
            </a:r>
            <a:r>
              <a:rPr lang="ru-RU" sz="2200" b="1" dirty="0" err="1" smtClean="0">
                <a:latin typeface="Times New Roman Tj" pitchFamily="18" charset="-52"/>
              </a:rPr>
              <a:t>Фурўхтан</a:t>
            </a:r>
            <a:r>
              <a:rPr lang="ru-RU" sz="2200" b="1" dirty="0" smtClean="0">
                <a:latin typeface="Times New Roman Tj" pitchFamily="18" charset="-52"/>
              </a:rPr>
              <a:t>.</a:t>
            </a:r>
            <a:r>
              <a:rPr lang="ru-RU" sz="2200" dirty="0" smtClean="0">
                <a:latin typeface="Times New Roman Tj" pitchFamily="18" charset="-52"/>
              </a:rPr>
              <a:t> Роњбар дар дараљаи </a:t>
            </a:r>
            <a:r>
              <a:rPr lang="ru-RU" sz="2200" dirty="0" err="1" smtClean="0">
                <a:latin typeface="Times New Roman Tj" pitchFamily="18" charset="-52"/>
              </a:rPr>
              <a:t>муайян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вазифаи</a:t>
            </a:r>
            <a:r>
              <a:rPr lang="ru-RU" sz="2200" dirty="0" smtClean="0">
                <a:latin typeface="Times New Roman Tj" pitchFamily="18" charset="-52"/>
              </a:rPr>
              <a:t> мушаххас ва </a:t>
            </a:r>
            <a:r>
              <a:rPr lang="ru-RU" sz="2200" dirty="0" err="1" smtClean="0">
                <a:latin typeface="Times New Roman Tj" pitchFamily="18" charset="-52"/>
              </a:rPr>
              <a:t>муносибат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тобеон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баробар</a:t>
            </a:r>
            <a:r>
              <a:rPr lang="ru-RU" sz="2200" dirty="0" smtClean="0">
                <a:latin typeface="Times New Roman Tj" pitchFamily="18" charset="-52"/>
              </a:rPr>
              <a:t> аст.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муносибат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далели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он аст, ки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тобеъон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мехоњанд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масъулиятро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 даст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гиранд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вале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онњо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таљрибаи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кофї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ањлона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муносибати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дурусти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байнињамдигарї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њангоми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расидан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њадафњои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истењсолиро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надоранд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sz="2200" dirty="0" smtClean="0">
                <a:latin typeface="Times New Roman Tj" pitchFamily="18" charset="-52"/>
              </a:rPr>
              <a:t>Аз ин </a:t>
            </a:r>
            <a:r>
              <a:rPr lang="ru-RU" sz="2200" dirty="0" err="1" smtClean="0">
                <a:latin typeface="Times New Roman Tj" pitchFamily="18" charset="-52"/>
              </a:rPr>
              <a:t>рў</a:t>
            </a:r>
            <a:r>
              <a:rPr lang="ru-RU" sz="2200" dirty="0" smtClean="0">
                <a:latin typeface="Times New Roman Tj" pitchFamily="18" charset="-52"/>
              </a:rPr>
              <a:t>, роњбар </a:t>
            </a:r>
            <a:r>
              <a:rPr lang="ru-RU" sz="2200" dirty="0" err="1" smtClean="0">
                <a:latin typeface="Times New Roman Tj" pitchFamily="18" charset="-52"/>
              </a:rPr>
              <a:t>маљбур</a:t>
            </a:r>
            <a:r>
              <a:rPr lang="ru-RU" sz="2200" dirty="0" smtClean="0">
                <a:latin typeface="Times New Roman Tj" pitchFamily="18" charset="-52"/>
              </a:rPr>
              <a:t> мешавад, ки аз </a:t>
            </a:r>
            <a:r>
              <a:rPr lang="ru-RU" sz="2200" dirty="0" err="1" smtClean="0">
                <a:latin typeface="Times New Roman Tj" pitchFamily="18" charset="-52"/>
              </a:rPr>
              <a:t>рўи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нишондодњои</a:t>
            </a:r>
            <a:r>
              <a:rPr lang="ru-RU" sz="2200" dirty="0" smtClean="0">
                <a:latin typeface="Times New Roman Tj" pitchFamily="18" charset="-52"/>
              </a:rPr>
              <a:t> мушаххас,  </a:t>
            </a:r>
            <a:r>
              <a:rPr lang="ru-RU" sz="2200" dirty="0" err="1" smtClean="0">
                <a:latin typeface="Times New Roman Tj" pitchFamily="18" charset="-52"/>
              </a:rPr>
              <a:t>дастурамал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баъзан</a:t>
            </a:r>
            <a:r>
              <a:rPr lang="ru-RU" sz="2200" dirty="0" smtClean="0">
                <a:latin typeface="Times New Roman Tj" pitchFamily="18" charset="-52"/>
              </a:rPr>
              <a:t> аз номи худ, </a:t>
            </a:r>
            <a:r>
              <a:rPr lang="ru-RU" sz="2200" dirty="0" err="1" smtClean="0">
                <a:latin typeface="Times New Roman Tj" pitchFamily="18" charset="-52"/>
              </a:rPr>
              <a:t>баромад</a:t>
            </a:r>
            <a:r>
              <a:rPr lang="ru-RU" sz="2200" dirty="0" smtClean="0">
                <a:latin typeface="Times New Roman Tj" pitchFamily="18" charset="-52"/>
              </a:rPr>
              <a:t> карда, </a:t>
            </a:r>
            <a:r>
              <a:rPr lang="ru-RU" sz="2200" dirty="0" err="1" smtClean="0">
                <a:latin typeface="Times New Roman Tj" pitchFamily="18" charset="-52"/>
              </a:rPr>
              <a:t>тобеинро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имкон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дињад</a:t>
            </a:r>
            <a:r>
              <a:rPr lang="ru-RU" sz="2200" dirty="0" smtClean="0">
                <a:latin typeface="Times New Roman Tj" pitchFamily="18" charset="-52"/>
              </a:rPr>
              <a:t>, то </a:t>
            </a:r>
            <a:r>
              <a:rPr lang="ru-RU" sz="2200" dirty="0" err="1" smtClean="0">
                <a:latin typeface="Times New Roman Tj" pitchFamily="18" charset="-52"/>
              </a:rPr>
              <a:t>љиду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љањд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мустаќилият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зоњир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Олимони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амрикої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Пол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Херсї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ва К.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Бланшар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чор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роњбариро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вобаста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аз дараљаи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муайяни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камолоти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иљрокунандагон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људо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кардаанд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:</a:t>
            </a:r>
            <a:endParaRPr lang="ru-RU" sz="20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25658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b="1" dirty="0" smtClean="0">
                <a:latin typeface="Times New Roman Tj" pitchFamily="18" charset="-52"/>
              </a:rPr>
              <a:t>3. </a:t>
            </a:r>
            <a:r>
              <a:rPr lang="ru-RU" sz="2200" b="1" dirty="0" err="1" smtClean="0">
                <a:latin typeface="Times New Roman Tj" pitchFamily="18" charset="-52"/>
              </a:rPr>
              <a:t>Иштирок</a:t>
            </a:r>
            <a:r>
              <a:rPr lang="ru-RU" sz="2200" b="1" dirty="0" smtClean="0">
                <a:latin typeface="Times New Roman Tj" pitchFamily="18" charset="-52"/>
              </a:rPr>
              <a:t> кардан.</a:t>
            </a:r>
            <a:r>
              <a:rPr lang="ru-RU" sz="2200" dirty="0" smtClean="0">
                <a:latin typeface="Times New Roman Tj" pitchFamily="18" charset="-52"/>
              </a:rPr>
              <a:t> Ин </a:t>
            </a:r>
            <a:r>
              <a:rPr lang="ru-RU" sz="2200" dirty="0" err="1" smtClean="0">
                <a:latin typeface="Times New Roman Tj" pitchFamily="18" charset="-52"/>
              </a:rPr>
              <a:t>услуб</a:t>
            </a:r>
            <a:r>
              <a:rPr lang="ru-RU" sz="2200" dirty="0" smtClean="0">
                <a:latin typeface="Times New Roman Tj" pitchFamily="18" charset="-52"/>
              </a:rPr>
              <a:t> бо дараљаи </a:t>
            </a:r>
            <a:r>
              <a:rPr lang="ru-RU" sz="2200" dirty="0" err="1" smtClean="0">
                <a:latin typeface="Times New Roman Tj" pitchFamily="18" charset="-52"/>
              </a:rPr>
              <a:t>баланди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камолот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хос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буда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аъзоёни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коллектив, </a:t>
            </a:r>
            <a:r>
              <a:rPr lang="ru-RU" sz="2200" dirty="0" err="1" smtClean="0">
                <a:latin typeface="Times New Roman Tj" pitchFamily="18" charset="-52"/>
              </a:rPr>
              <a:t>њарчанд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метавонанд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масъулиятро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гардан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намегиранд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Бинобар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ин,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вазифаи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асосии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дар ин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љо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нишон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додани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маромњои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баланд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таъмин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намудани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иштироки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зердастон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дар ќабули ќарор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бе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талаби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ќатъии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иљрои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он мебошад.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Зердастон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якљоягї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менељер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тањияи</a:t>
            </a:r>
            <a:r>
              <a:rPr lang="ru-RU" sz="2200" dirty="0" smtClean="0">
                <a:latin typeface="Times New Roman Tj" pitchFamily="18" charset="-52"/>
              </a:rPr>
              <a:t> тактика ва </a:t>
            </a:r>
            <a:r>
              <a:rPr lang="ru-RU" sz="2200" dirty="0" err="1" smtClean="0">
                <a:latin typeface="Times New Roman Tj" pitchFamily="18" charset="-52"/>
              </a:rPr>
              <a:t>стратегияи</a:t>
            </a:r>
            <a:r>
              <a:rPr lang="ru-RU" sz="2200" dirty="0" smtClean="0">
                <a:latin typeface="Times New Roman Tj" pitchFamily="18" charset="-52"/>
              </a:rPr>
              <a:t> фаъолияти коллектив </a:t>
            </a:r>
            <a:r>
              <a:rPr lang="ru-RU" sz="2200" dirty="0" err="1" smtClean="0">
                <a:latin typeface="Times New Roman Tj" pitchFamily="18" charset="-52"/>
              </a:rPr>
              <a:t>иштирок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менамоянд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b="1" dirty="0" smtClean="0">
                <a:latin typeface="Times New Roman Tj" pitchFamily="18" charset="-52"/>
              </a:rPr>
              <a:t>4. </a:t>
            </a:r>
            <a:r>
              <a:rPr lang="ru-RU" sz="2200" b="1" dirty="0" err="1" smtClean="0">
                <a:latin typeface="Times New Roman Tj" pitchFamily="18" charset="-52"/>
              </a:rPr>
              <a:t>Намояндагї</a:t>
            </a:r>
            <a:r>
              <a:rPr lang="ru-RU" sz="2200" b="1" dirty="0" smtClean="0">
                <a:latin typeface="Times New Roman Tj" pitchFamily="18" charset="-52"/>
              </a:rPr>
              <a:t> (</a:t>
            </a:r>
            <a:r>
              <a:rPr lang="ru-RU" sz="2200" b="1" dirty="0" err="1" smtClean="0">
                <a:latin typeface="Times New Roman Tj" pitchFamily="18" charset="-52"/>
              </a:rPr>
              <a:t>вакил</a:t>
            </a:r>
            <a:r>
              <a:rPr lang="ru-RU" sz="2200" b="1" dirty="0" smtClean="0">
                <a:latin typeface="Times New Roman Tj" pitchFamily="18" charset="-52"/>
              </a:rPr>
              <a:t>).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чорум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расидан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дараљаи </a:t>
            </a:r>
            <a:r>
              <a:rPr lang="ru-RU" sz="2200" dirty="0" err="1" smtClean="0">
                <a:latin typeface="Times New Roman Tj" pitchFamily="18" charset="-52"/>
              </a:rPr>
              <a:t>баланди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камолот</a:t>
            </a:r>
            <a:r>
              <a:rPr lang="ru-RU" sz="2200" dirty="0" smtClean="0">
                <a:latin typeface="Times New Roman Tj" pitchFamily="18" charset="-52"/>
              </a:rPr>
              <a:t> дар коллектив, </a:t>
            </a:r>
            <a:r>
              <a:rPr lang="ru-RU" sz="2200" dirty="0" err="1" smtClean="0">
                <a:latin typeface="Times New Roman Tj" pitchFamily="18" charset="-52"/>
              </a:rPr>
              <a:t>мувофиќат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Бинобар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ин,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зердастон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барои фаъолияти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истењсолии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худ,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хоњишу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кўшиши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ўњда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гирифтани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масъулиятро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доранд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r>
              <a:rPr lang="ru-RU" sz="2200" dirty="0" err="1" smtClean="0">
                <a:latin typeface="Times New Roman Tj" pitchFamily="18" charset="-52"/>
              </a:rPr>
              <a:t>Менељер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муайян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вазифаи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истењсолї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муносибатњои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инсонї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тобеон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имкон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медињад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мустаќилона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амал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Олимони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амрикої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Пол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Херсї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ва К.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Бланшар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чор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роњбариро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вобаста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аз дараљаи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муайяни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камолоти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иљрокунандагон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људо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кардаанд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Times New Roman Tj" pitchFamily="18" charset="-52"/>
              </a:rPr>
              <a:t>:</a:t>
            </a:r>
            <a:endParaRPr lang="ru-RU" sz="20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47260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latin typeface="Times New Roman Tj" pitchFamily="18" charset="-52"/>
              </a:rPr>
              <a:t>Ба </a:t>
            </a:r>
            <a:r>
              <a:rPr lang="ru-RU" sz="2200" dirty="0" err="1" smtClean="0">
                <a:latin typeface="Times New Roman Tj" pitchFamily="18" charset="-52"/>
              </a:rPr>
              <a:t>сифати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муосири </a:t>
            </a:r>
            <a:r>
              <a:rPr lang="ru-RU" sz="2200" dirty="0" err="1" smtClean="0">
                <a:latin typeface="Times New Roman Tj" pitchFamily="18" charset="-52"/>
              </a:rPr>
              <a:t>роҳбарї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олимон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b="1" dirty="0" smtClean="0">
                <a:latin typeface="Times New Roman Tj" pitchFamily="18" charset="-52"/>
              </a:rPr>
              <a:t>идоракунии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b="1" dirty="0" err="1" smtClean="0">
                <a:latin typeface="Times New Roman Tj" pitchFamily="18" charset="-52"/>
              </a:rPr>
              <a:t>шарикиро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пешниҳод менамоянд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нишонањои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асосии</a:t>
            </a:r>
            <a:r>
              <a:rPr lang="ru-RU" sz="2200" dirty="0" smtClean="0">
                <a:latin typeface="Times New Roman Tj" pitchFamily="18" charset="-52"/>
              </a:rPr>
              <a:t> он </a:t>
            </a: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аст:</a:t>
            </a:r>
          </a:p>
          <a:p>
            <a:pPr marL="722313" lvl="0" indent="-180975"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машваратњои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мунтазами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роњбар бо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зердастон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2313" lvl="0" indent="-180975"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самимият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дар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муносибати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байни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роњбар ва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тобеон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2313" lvl="0" indent="-180975"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љалби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зердастон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дар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тањия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ва ќабули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ќарорњои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ташкилї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2313" lvl="0" indent="-180975"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якчанд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ваколатњоро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тобеон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пешнињод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намудани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роњбар;</a:t>
            </a:r>
          </a:p>
          <a:p>
            <a:pPr marL="722313" lvl="0" indent="-180975"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иштироки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кормандони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ќаторї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њам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дар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банаќшагирї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њам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дар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татбиќи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таѓйиротњои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ташкилї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722313" lvl="0" indent="-180975"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ташкили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сохторҳои махсуси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гурӯҳӣ, 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ки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ҳуқуқи мустақилона  қабул кардани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қарорҳоро дорад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ғайра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latin typeface="Times New Roman Tj" pitchFamily="18" charset="-52"/>
              </a:rPr>
              <a:t>Ин тип, </a:t>
            </a:r>
            <a:r>
              <a:rPr lang="ru-RU" sz="2200" dirty="0" smtClean="0">
                <a:latin typeface="Times New Roman Tj" pitchFamily="18" charset="-52"/>
              </a:rPr>
              <a:t>дар </a:t>
            </a:r>
            <a:r>
              <a:rPr lang="ru-RU" sz="2200" dirty="0" err="1" smtClean="0">
                <a:latin typeface="Times New Roman Tj" pitchFamily="18" charset="-52"/>
              </a:rPr>
              <a:t>ташкилотњое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инкишоф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меёбад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коргарон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тахассуси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баланди</a:t>
            </a:r>
            <a:r>
              <a:rPr lang="ru-RU" sz="2200" dirty="0" smtClean="0">
                <a:latin typeface="Times New Roman Tj" pitchFamily="18" charset="-52"/>
              </a:rPr>
              <a:t> касбї </a:t>
            </a:r>
            <a:r>
              <a:rPr lang="ru-RU" sz="2200" dirty="0" err="1" smtClean="0">
                <a:latin typeface="Times New Roman Tj" pitchFamily="18" charset="-52"/>
              </a:rPr>
              <a:t>буда</a:t>
            </a:r>
            <a:r>
              <a:rPr lang="ru-RU" sz="2200" dirty="0" smtClean="0">
                <a:latin typeface="Times New Roman Tj" pitchFamily="18" charset="-52"/>
              </a:rPr>
              <a:t>, ба </a:t>
            </a:r>
            <a:r>
              <a:rPr lang="ru-RU" sz="2200" dirty="0" err="1" smtClean="0">
                <a:latin typeface="Times New Roman Tj" pitchFamily="18" charset="-52"/>
              </a:rPr>
              <a:t>иноватсия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раѓбат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latin typeface="Times New Roman Tj" pitchFamily="18" charset="-52"/>
              </a:rPr>
              <a:t>Аз </a:t>
            </a:r>
            <a:r>
              <a:rPr lang="ru-RU" sz="2200" dirty="0" err="1" smtClean="0">
                <a:latin typeface="Times New Roman Tj" pitchFamily="18" charset="-52"/>
              </a:rPr>
              <a:t>уњдаи</a:t>
            </a:r>
            <a:r>
              <a:rPr lang="ru-RU" sz="2200" dirty="0" smtClean="0">
                <a:latin typeface="Times New Roman Tj" pitchFamily="18" charset="-52"/>
              </a:rPr>
              <a:t> ин </a:t>
            </a:r>
            <a:r>
              <a:rPr lang="ru-RU" sz="2200" dirty="0" err="1" smtClean="0">
                <a:latin typeface="Times New Roman Tj" pitchFamily="18" charset="-52"/>
              </a:rPr>
              <a:t>баромадан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басо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мушкил</a:t>
            </a:r>
            <a:r>
              <a:rPr lang="ru-RU" sz="2200" dirty="0" smtClean="0">
                <a:latin typeface="Times New Roman Tj" pitchFamily="18" charset="-52"/>
              </a:rPr>
              <a:t> аст, </a:t>
            </a:r>
            <a:r>
              <a:rPr lang="ru-RU" sz="2200" dirty="0" err="1" smtClean="0">
                <a:latin typeface="Times New Roman Tj" pitchFamily="18" charset="-52"/>
              </a:rPr>
              <a:t>чунки</a:t>
            </a:r>
            <a:r>
              <a:rPr lang="ru-RU" sz="2200" dirty="0" smtClean="0">
                <a:latin typeface="Times New Roman Tj" pitchFamily="18" charset="-52"/>
              </a:rPr>
              <a:t> ин </a:t>
            </a:r>
            <a:r>
              <a:rPr lang="ru-RU" sz="2200" dirty="0" err="1" smtClean="0">
                <a:latin typeface="Times New Roman Tj" pitchFamily="18" charset="-52"/>
              </a:rPr>
              <a:t>услуб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танхо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роҳбари тачрибадор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идеале, ки ба </a:t>
            </a:r>
            <a:r>
              <a:rPr lang="ru-RU" sz="2200" dirty="0" err="1" smtClean="0">
                <a:latin typeface="Times New Roman Tj" pitchFamily="18" charset="-52"/>
              </a:rPr>
              <a:t>методҳои машваратӣ </a:t>
            </a:r>
            <a:r>
              <a:rPr lang="ru-RU" sz="2200" dirty="0" smtClean="0">
                <a:latin typeface="Times New Roman Tj" pitchFamily="18" charset="-52"/>
              </a:rPr>
              <a:t>дар </a:t>
            </a:r>
            <a:r>
              <a:rPr lang="ru-RU" sz="2200" dirty="0" err="1" smtClean="0">
                <a:latin typeface="Times New Roman Tj" pitchFamily="18" charset="-52"/>
              </a:rPr>
              <a:t>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майл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мувофиќ</a:t>
            </a:r>
            <a:r>
              <a:rPr lang="ru-RU" sz="2200" dirty="0" smtClean="0">
                <a:latin typeface="Times New Roman Tj" pitchFamily="18" charset="-52"/>
              </a:rPr>
              <a:t> аст.</a:t>
            </a:r>
            <a:endParaRPr lang="ru-RU" sz="2200" b="1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  <a:buNone/>
            </a:pPr>
            <a:endParaRPr lang="ru-RU" sz="24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2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32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3200" dirty="0">
              <a:solidFill>
                <a:srgbClr val="FF000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904656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 Tj" pitchFamily="18" charset="-52"/>
              </a:rPr>
              <a:t>БА ДИЌЌАТАТОН ТАШАККУР!</a:t>
            </a:r>
            <a:endParaRPr lang="ru-RU" sz="4800" dirty="0" smtClean="0">
              <a:latin typeface="Times New Roman Tj" pitchFamily="18" charset="-52"/>
            </a:endParaRP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166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Сарвар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нисбат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роњбалад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камэътибортар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аст</a:t>
            </a:r>
            <a:r>
              <a:rPr lang="ru-RU" sz="2200" dirty="0" smtClean="0">
                <a:latin typeface="Times New Roman Tj" pitchFamily="18" charset="-52"/>
              </a:rPr>
              <a:t>. Дар </a:t>
            </a:r>
            <a:r>
              <a:rPr lang="ru-RU" sz="2200" dirty="0" err="1" smtClean="0">
                <a:latin typeface="Times New Roman Tj" pitchFamily="18" charset="-52"/>
              </a:rPr>
              <a:t>ќатори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талќин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боваркунонидан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ўро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зарур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меояд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њар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замон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таљрибаи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худро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ташвиќ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Чун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ќоида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таъсири</a:t>
            </a:r>
            <a:r>
              <a:rPr lang="ru-RU" sz="2200" dirty="0" smtClean="0">
                <a:latin typeface="Times New Roman Tj" pitchFamily="18" charset="-52"/>
              </a:rPr>
              <a:t> он </a:t>
            </a:r>
            <a:r>
              <a:rPr lang="ru-RU" sz="2200" dirty="0" err="1" smtClean="0">
                <a:latin typeface="Times New Roman Tj" pitchFamily="18" charset="-52"/>
              </a:rPr>
              <a:t>танњо</a:t>
            </a:r>
            <a:r>
              <a:rPr lang="ru-RU" sz="2200" dirty="0" smtClean="0">
                <a:latin typeface="Times New Roman Tj" pitchFamily="18" charset="-52"/>
              </a:rPr>
              <a:t> як </a:t>
            </a:r>
            <a:r>
              <a:rPr lang="ru-RU" sz="2200" dirty="0" err="1" smtClean="0">
                <a:latin typeface="Times New Roman Tj" pitchFamily="18" charset="-52"/>
              </a:rPr>
              <a:t>ќисми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аъзоёни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гурўњро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мегирад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Сарвари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вазъиятї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сифатњои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шахсие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танњо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ягон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вазъияти</a:t>
            </a:r>
            <a:r>
              <a:rPr lang="ru-RU" sz="2200" dirty="0" smtClean="0">
                <a:latin typeface="Times New Roman Tj" pitchFamily="18" charset="-52"/>
              </a:rPr>
              <a:t> мушаххас </a:t>
            </a:r>
            <a:r>
              <a:rPr lang="ru-RU" sz="2200" dirty="0" err="1" smtClean="0">
                <a:latin typeface="Times New Roman Tj" pitchFamily="18" charset="-52"/>
              </a:rPr>
              <a:t>ањмият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дорад</a:t>
            </a:r>
            <a:r>
              <a:rPr lang="ru-RU" sz="2200" dirty="0" smtClean="0">
                <a:latin typeface="Times New Roman Tj" pitchFamily="18" charset="-52"/>
              </a:rPr>
              <a:t>, дар бар </a:t>
            </a:r>
            <a:r>
              <a:rPr lang="ru-RU" sz="2200" dirty="0" err="1" smtClean="0">
                <a:latin typeface="Times New Roman Tj" pitchFamily="18" charset="-52"/>
              </a:rPr>
              <a:t>мегирад</a:t>
            </a:r>
            <a:r>
              <a:rPr lang="ru-RU" sz="2200" dirty="0" smtClean="0">
                <a:latin typeface="Times New Roman Tj" pitchFamily="18" charset="-52"/>
              </a:rPr>
              <a:t>: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чорабинњои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тантанавї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дар коллектив,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чорабинии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варзишї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саёњати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туристї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њоказо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Сарвар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созанда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вайронкор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бошад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Сарвари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созанда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тамоми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кўшиши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худро</a:t>
            </a:r>
            <a:r>
              <a:rPr lang="ru-RU" sz="2200" dirty="0" smtClean="0">
                <a:latin typeface="Times New Roman Tj" pitchFamily="18" charset="-52"/>
              </a:rPr>
              <a:t> ба он </a:t>
            </a:r>
            <a:r>
              <a:rPr lang="ru-RU" sz="2200" dirty="0" err="1" smtClean="0">
                <a:latin typeface="Times New Roman Tj" pitchFamily="18" charset="-52"/>
              </a:rPr>
              <a:t>сарф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вазифањои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зимаи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гурўњ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гузошташуда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иљро</a:t>
            </a:r>
            <a:r>
              <a:rPr lang="ru-RU" sz="2200" dirty="0" smtClean="0"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latin typeface="Times New Roman Tj" pitchFamily="18" charset="-52"/>
              </a:rPr>
              <a:t>шавад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Сарвари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 Tj" pitchFamily="18" charset="-52"/>
              </a:rPr>
              <a:t>вайронкор</a:t>
            </a:r>
            <a:r>
              <a:rPr lang="ru-RU" sz="22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барои </a:t>
            </a:r>
            <a:r>
              <a:rPr lang="ru-RU" sz="2200" dirty="0" err="1" smtClean="0">
                <a:latin typeface="Times New Roman Tj" pitchFamily="18" charset="-52"/>
              </a:rPr>
              <a:t>ноил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шудан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њадафњои</a:t>
            </a:r>
            <a:r>
              <a:rPr lang="ru-RU" sz="2200" dirty="0" smtClean="0">
                <a:latin typeface="Times New Roman Tj" pitchFamily="18" charset="-52"/>
              </a:rPr>
              <a:t> худ, </a:t>
            </a:r>
            <a:r>
              <a:rPr lang="ru-RU" sz="2200" dirty="0" err="1" smtClean="0">
                <a:latin typeface="Times New Roman Tj" pitchFamily="18" charset="-52"/>
              </a:rPr>
              <a:t>муқобили гурўњ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баромад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, ё </a:t>
            </a:r>
            <a:r>
              <a:rPr lang="ru-RU" sz="2200" dirty="0" err="1" smtClean="0">
                <a:latin typeface="Times New Roman Tj" pitchFamily="18" charset="-52"/>
              </a:rPr>
              <a:t>сару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калобаашро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гум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чунин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мешуморад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танҳо </a:t>
            </a:r>
            <a:r>
              <a:rPr lang="ru-RU" sz="2200" dirty="0" smtClean="0">
                <a:latin typeface="Times New Roman Tj" pitchFamily="18" charset="-52"/>
              </a:rPr>
              <a:t>роњи </a:t>
            </a:r>
            <a:r>
              <a:rPr lang="ru-RU" sz="2200" dirty="0" err="1" smtClean="0">
                <a:latin typeface="Times New Roman Tj" pitchFamily="18" charset="-52"/>
              </a:rPr>
              <a:t>пешнињодкардаи</a:t>
            </a:r>
            <a:r>
              <a:rPr lang="ru-RU" sz="2200" dirty="0" smtClean="0">
                <a:latin typeface="Times New Roman Tj" pitchFamily="18" charset="-52"/>
              </a:rPr>
              <a:t> ў ба </a:t>
            </a:r>
            <a:r>
              <a:rPr lang="ru-RU" sz="2200" dirty="0" err="1" smtClean="0">
                <a:latin typeface="Times New Roman Tj" pitchFamily="18" charset="-52"/>
              </a:rPr>
              <a:t>муваффаќият</a:t>
            </a:r>
            <a:r>
              <a:rPr lang="ru-RU" sz="2200" dirty="0" smtClean="0">
                <a:latin typeface="Times New Roman Tj" pitchFamily="18" charset="-52"/>
              </a:rPr>
              <a:t> бурда </a:t>
            </a:r>
            <a:r>
              <a:rPr lang="ru-RU" sz="2200" dirty="0" err="1" smtClean="0">
                <a:latin typeface="Times New Roman Tj" pitchFamily="18" charset="-52"/>
              </a:rPr>
              <a:t>расонида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300" dirty="0" smtClean="0">
                <a:latin typeface="Times New Roman Tj" pitchFamily="18" charset="-52"/>
              </a:rPr>
              <a:t>Роњи </a:t>
            </a:r>
            <a:r>
              <a:rPr lang="ru-RU" sz="2300" dirty="0" err="1" smtClean="0">
                <a:latin typeface="Times New Roman Tj" pitchFamily="18" charset="-52"/>
              </a:rPr>
              <a:t>мазкур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рўи</a:t>
            </a:r>
            <a:r>
              <a:rPr lang="ru-RU" sz="2300" dirty="0" smtClean="0">
                <a:latin typeface="Times New Roman Tj" pitchFamily="18" charset="-52"/>
              </a:rPr>
              <a:t> эњсосот, вале </a:t>
            </a:r>
            <a:r>
              <a:rPr lang="ru-RU" sz="2300" dirty="0" err="1" smtClean="0">
                <a:latin typeface="Times New Roman Tj" pitchFamily="18" charset="-52"/>
              </a:rPr>
              <a:t>беэњтиётона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мањз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њисоби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эњсосотњое</a:t>
            </a:r>
            <a:r>
              <a:rPr lang="ru-RU" sz="2300" dirty="0" smtClean="0">
                <a:latin typeface="Times New Roman Tj" pitchFamily="18" charset="-52"/>
              </a:rPr>
              <a:t>, ки </a:t>
            </a:r>
            <a:r>
              <a:rPr lang="ru-RU" sz="2300" dirty="0" err="1" smtClean="0">
                <a:latin typeface="Times New Roman Tj" pitchFamily="18" charset="-52"/>
              </a:rPr>
              <a:t>баъзе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аъзоёни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гурўњро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сироят</a:t>
            </a:r>
            <a:r>
              <a:rPr lang="ru-RU" sz="2300" dirty="0" smtClean="0">
                <a:latin typeface="Times New Roman Tj" pitchFamily="18" charset="-52"/>
              </a:rPr>
              <a:t> кардааст, </a:t>
            </a:r>
            <a:r>
              <a:rPr lang="ru-RU" sz="2300" dirty="0" err="1" smtClean="0">
                <a:latin typeface="Times New Roman Tj" pitchFamily="18" charset="-52"/>
              </a:rPr>
              <a:t>муайян</a:t>
            </a:r>
            <a:r>
              <a:rPr lang="ru-RU" sz="2300" dirty="0" smtClean="0">
                <a:latin typeface="Times New Roman Tj" pitchFamily="18" charset="-52"/>
              </a:rPr>
              <a:t> карда мешавад, ки </a:t>
            </a:r>
            <a:r>
              <a:rPr lang="ru-RU" sz="2300" dirty="0" err="1" smtClean="0">
                <a:latin typeface="Times New Roman Tj" pitchFamily="18" charset="-52"/>
              </a:rPr>
              <a:t>онњо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метавонанд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пайи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сарвари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вайронкор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раванд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Чунин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сарварон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аксар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ваќт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одамони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башўромадаро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барои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амалњои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харобиовар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даъват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менамоянд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, ки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баъдан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онҳо пушаймон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3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мешаванд</a:t>
            </a:r>
            <a:r>
              <a:rPr lang="ru-RU" sz="2300" i="1" dirty="0" smtClean="0">
                <a:solidFill>
                  <a:srgbClr val="FF0000"/>
                </a:solidFill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300" b="1" dirty="0" err="1" smtClean="0">
                <a:latin typeface="Times New Roman Tj" pitchFamily="18" charset="-52"/>
              </a:rPr>
              <a:t>Услуби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сарварї</a:t>
            </a:r>
            <a:r>
              <a:rPr lang="ru-RU" sz="2300" b="1" dirty="0" smtClean="0">
                <a:latin typeface="Times New Roman Tj" pitchFamily="18" charset="-52"/>
              </a:rPr>
              <a:t> аз </a:t>
            </a:r>
            <a:r>
              <a:rPr lang="ru-RU" sz="2300" b="1" dirty="0" err="1" smtClean="0">
                <a:latin typeface="Times New Roman Tj" pitchFamily="18" charset="-52"/>
              </a:rPr>
              <a:t>услуби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роњбарї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фарќ</a:t>
            </a:r>
            <a:r>
              <a:rPr lang="ru-RU" sz="2300" b="1" dirty="0" smtClean="0">
                <a:latin typeface="Times New Roman Tj" pitchFamily="18" charset="-52"/>
              </a:rPr>
              <a:t> </a:t>
            </a:r>
            <a:r>
              <a:rPr lang="ru-RU" sz="2300" b="1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300" dirty="0" smtClean="0">
                <a:latin typeface="Times New Roman Tj" pitchFamily="18" charset="-52"/>
              </a:rPr>
              <a:t>Дар </a:t>
            </a:r>
            <a:r>
              <a:rPr lang="ru-RU" sz="2300" dirty="0" err="1" smtClean="0">
                <a:latin typeface="Times New Roman Tj" pitchFamily="18" charset="-52"/>
              </a:rPr>
              <a:t>зери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услуби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роњбарї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маљмўи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метоњои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таъсирасонї</a:t>
            </a:r>
            <a:r>
              <a:rPr lang="ru-RU" sz="2300" dirty="0" smtClean="0">
                <a:latin typeface="Times New Roman Tj" pitchFamily="18" charset="-52"/>
              </a:rPr>
              <a:t> ба </a:t>
            </a:r>
            <a:r>
              <a:rPr lang="ru-RU" sz="2300" dirty="0" err="1" smtClean="0">
                <a:latin typeface="Times New Roman Tj" pitchFamily="18" charset="-52"/>
              </a:rPr>
              <a:t>зердастон</a:t>
            </a:r>
            <a:r>
              <a:rPr lang="ru-RU" sz="2300" dirty="0" smtClean="0">
                <a:latin typeface="Times New Roman Tj" pitchFamily="18" charset="-52"/>
              </a:rPr>
              <a:t>, ки роњбар барои </a:t>
            </a:r>
            <a:r>
              <a:rPr lang="ru-RU" sz="2300" dirty="0" err="1" smtClean="0">
                <a:latin typeface="Times New Roman Tj" pitchFamily="18" charset="-52"/>
              </a:rPr>
              <a:t>тарз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одат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характери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иљрои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њамин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методњо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истифода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мебарад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фањмида</a:t>
            </a:r>
            <a:r>
              <a:rPr lang="ru-RU" sz="2300" dirty="0" smtClean="0">
                <a:latin typeface="Times New Roman Tj" pitchFamily="18" charset="-52"/>
              </a:rPr>
              <a:t> мешавад. </a:t>
            </a:r>
          </a:p>
          <a:p>
            <a:r>
              <a:rPr lang="ru-RU" sz="2300" dirty="0" err="1" smtClean="0">
                <a:latin typeface="Times New Roman Tj" pitchFamily="18" charset="-52"/>
              </a:rPr>
              <a:t>Намудњои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гуногуни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роњбарї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мављуд</a:t>
            </a:r>
            <a:r>
              <a:rPr lang="ru-RU" sz="2300" dirty="0" smtClean="0">
                <a:latin typeface="Times New Roman Tj" pitchFamily="18" charset="-52"/>
              </a:rPr>
              <a:t> аст, ки аз </a:t>
            </a:r>
            <a:r>
              <a:rPr lang="ru-RU" sz="2300" dirty="0" err="1" smtClean="0">
                <a:latin typeface="Times New Roman Tj" pitchFamily="18" charset="-52"/>
              </a:rPr>
              <a:t>њама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маъруфаш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типологияи</a:t>
            </a:r>
            <a:r>
              <a:rPr lang="ru-RU" sz="2300" dirty="0" smtClean="0">
                <a:latin typeface="Times New Roman Tj" pitchFamily="18" charset="-52"/>
              </a:rPr>
              <a:t> Курд Левин мебошад:</a:t>
            </a:r>
          </a:p>
          <a:p>
            <a:r>
              <a:rPr lang="ru-RU" sz="2300" dirty="0" smtClean="0">
                <a:solidFill>
                  <a:srgbClr val="FF0000"/>
                </a:solidFill>
                <a:latin typeface="Times New Roman Tj" pitchFamily="18" charset="-52"/>
              </a:rPr>
              <a:t>- </a:t>
            </a:r>
            <a:r>
              <a:rPr lang="ru-RU" sz="2300" dirty="0" err="1" smtClean="0">
                <a:solidFill>
                  <a:srgbClr val="FF0000"/>
                </a:solidFill>
                <a:latin typeface="Times New Roman Tj" pitchFamily="18" charset="-52"/>
              </a:rPr>
              <a:t>авторитарї</a:t>
            </a:r>
            <a:r>
              <a:rPr lang="ru-RU" sz="2300" dirty="0" smtClean="0">
                <a:solidFill>
                  <a:srgbClr val="FF0000"/>
                </a:solidFill>
                <a:latin typeface="Times New Roman Tj" pitchFamily="18" charset="-52"/>
              </a:rPr>
              <a:t>; - </a:t>
            </a:r>
            <a:r>
              <a:rPr lang="ru-RU" sz="2300" dirty="0" err="1" smtClean="0">
                <a:solidFill>
                  <a:srgbClr val="FF0000"/>
                </a:solidFill>
                <a:latin typeface="Times New Roman Tj" pitchFamily="18" charset="-52"/>
              </a:rPr>
              <a:t>демократї</a:t>
            </a:r>
            <a:r>
              <a:rPr lang="ru-RU" sz="2300" dirty="0" smtClean="0">
                <a:solidFill>
                  <a:srgbClr val="FF0000"/>
                </a:solidFill>
                <a:latin typeface="Times New Roman Tj" pitchFamily="18" charset="-52"/>
              </a:rPr>
              <a:t>; - </a:t>
            </a:r>
            <a:r>
              <a:rPr lang="ru-RU" sz="2300" dirty="0" err="1" smtClean="0">
                <a:solidFill>
                  <a:srgbClr val="FF0000"/>
                </a:solidFill>
                <a:latin typeface="Times New Roman Tj" pitchFamily="18" charset="-52"/>
              </a:rPr>
              <a:t>бетарафї</a:t>
            </a:r>
            <a:r>
              <a:rPr lang="ru-RU" sz="2300" dirty="0" smtClean="0">
                <a:solidFill>
                  <a:srgbClr val="FF0000"/>
                </a:solidFill>
                <a:latin typeface="Times New Roman Tj" pitchFamily="18" charset="-52"/>
              </a:rPr>
              <a:t> (ё </a:t>
            </a:r>
            <a:r>
              <a:rPr lang="ru-RU" sz="2300" dirty="0" err="1" smtClean="0">
                <a:solidFill>
                  <a:srgbClr val="FF0000"/>
                </a:solidFill>
                <a:latin typeface="Times New Roman Tj" pitchFamily="18" charset="-52"/>
              </a:rPr>
              <a:t>худсарї</a:t>
            </a:r>
            <a:r>
              <a:rPr lang="ru-RU" sz="2300" dirty="0" smtClean="0">
                <a:solidFill>
                  <a:srgbClr val="FF0000"/>
                </a:solidFill>
                <a:latin typeface="Times New Roman Tj" pitchFamily="18" charset="-52"/>
              </a:rPr>
              <a:t>).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Баъзан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мафњумњо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синонимњоро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иваз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менамоянд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бетараф</a:t>
            </a:r>
            <a:r>
              <a:rPr lang="ru-RU" sz="2400" dirty="0" smtClean="0">
                <a:latin typeface="Times New Roman Tj" pitchFamily="18" charset="-52"/>
              </a:rPr>
              <a:t> либерал ё </a:t>
            </a:r>
            <a:r>
              <a:rPr lang="ru-RU" sz="2400" dirty="0" err="1" smtClean="0">
                <a:latin typeface="Times New Roman Tj" pitchFamily="18" charset="-52"/>
              </a:rPr>
              <a:t>мусоњилакоронаро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авторитарї</a:t>
            </a:r>
            <a:r>
              <a:rPr lang="ru-RU" sz="2400" dirty="0" smtClean="0">
                <a:latin typeface="Times New Roman Tj" pitchFamily="18" charset="-52"/>
              </a:rPr>
              <a:t> - </a:t>
            </a:r>
            <a:r>
              <a:rPr lang="ru-RU" sz="2400" dirty="0" err="1" smtClean="0">
                <a:latin typeface="Times New Roman Tj" pitchFamily="18" charset="-52"/>
              </a:rPr>
              <a:t>автократї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дастуриро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демократї</a:t>
            </a:r>
            <a:r>
              <a:rPr lang="ru-RU" sz="2400" dirty="0" smtClean="0">
                <a:latin typeface="Times New Roman Tj" pitchFamily="18" charset="-52"/>
              </a:rPr>
              <a:t> - </a:t>
            </a:r>
            <a:r>
              <a:rPr lang="ru-RU" sz="2400" dirty="0" err="1" smtClean="0">
                <a:latin typeface="Times New Roman Tj" pitchFamily="18" charset="-52"/>
              </a:rPr>
              <a:t>дастаљамъонаро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услубњо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рўи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характери</a:t>
            </a:r>
            <a:r>
              <a:rPr lang="ru-RU" sz="2400" dirty="0" smtClean="0">
                <a:latin typeface="Times New Roman Tj" pitchFamily="18" charset="-52"/>
              </a:rPr>
              <a:t> ќабули ќарор, дараљаи </a:t>
            </a:r>
            <a:r>
              <a:rPr lang="ru-RU" sz="2400" dirty="0" err="1" smtClean="0">
                <a:latin typeface="Times New Roman Tj" pitchFamily="18" charset="-52"/>
              </a:rPr>
              <a:t>ваколатдињї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вакилон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назорат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маљмўи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муљозотњои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истифодашуда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ѓайрањо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Вале </a:t>
            </a:r>
            <a:r>
              <a:rPr lang="ru-RU" sz="2400" dirty="0" err="1" smtClean="0">
                <a:latin typeface="Times New Roman Tj" pitchFamily="18" charset="-52"/>
              </a:rPr>
              <a:t>фарќияти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он, ба </a:t>
            </a:r>
            <a:r>
              <a:rPr lang="ru-RU" sz="2400" dirty="0" err="1" smtClean="0">
                <a:latin typeface="Times New Roman Tj" pitchFamily="18" charset="-52"/>
              </a:rPr>
              <a:t>њар</a:t>
            </a:r>
            <a:r>
              <a:rPr lang="ru-RU" sz="2400" dirty="0" smtClean="0">
                <a:latin typeface="Times New Roman Tj" pitchFamily="18" charset="-52"/>
              </a:rPr>
              <a:t> њол,  </a:t>
            </a:r>
            <a:r>
              <a:rPr lang="ru-RU" sz="2400" dirty="0" err="1" smtClean="0">
                <a:latin typeface="Times New Roman Tj" pitchFamily="18" charset="-52"/>
              </a:rPr>
              <a:t>методњои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бењтарини</a:t>
            </a:r>
            <a:r>
              <a:rPr lang="ru-RU" sz="2400" dirty="0" smtClean="0">
                <a:latin typeface="Times New Roman Tj" pitchFamily="18" charset="-52"/>
              </a:rPr>
              <a:t> идоракунї: </a:t>
            </a:r>
            <a:r>
              <a:rPr lang="ru-RU" sz="2400" dirty="0" err="1" smtClean="0">
                <a:latin typeface="Times New Roman Tj" pitchFamily="18" charset="-52"/>
              </a:rPr>
              <a:t>фармоишњои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афзалиятноки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дастаљамъона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муоњидавї</a:t>
            </a:r>
            <a:r>
              <a:rPr lang="ru-RU" sz="2400" dirty="0" smtClean="0">
                <a:latin typeface="Times New Roman Tj" pitchFamily="18" charset="-52"/>
              </a:rPr>
              <a:t>, бо </a:t>
            </a:r>
            <a:r>
              <a:rPr lang="ru-RU" sz="2400" dirty="0" err="1" smtClean="0">
                <a:latin typeface="Times New Roman Tj" pitchFamily="18" charset="-52"/>
              </a:rPr>
              <a:t>назардошти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хусусиятњои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иљтимоию</a:t>
            </a:r>
            <a:r>
              <a:rPr lang="ru-RU" sz="2400" dirty="0" smtClean="0">
                <a:latin typeface="Times New Roman Tj" pitchFamily="18" charset="-52"/>
              </a:rPr>
              <a:t> психологии идоракунї ё </a:t>
            </a:r>
            <a:r>
              <a:rPr lang="ru-RU" sz="2400" dirty="0" err="1" smtClean="0">
                <a:latin typeface="Times New Roman Tj" pitchFamily="18" charset="-52"/>
              </a:rPr>
              <a:t>номуратаб</a:t>
            </a:r>
            <a:r>
              <a:rPr lang="ru-RU" sz="2400" dirty="0" smtClean="0">
                <a:latin typeface="Times New Roman Tj" pitchFamily="18" charset="-52"/>
              </a:rPr>
              <a:t> мебошад.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Олимони рус </a:t>
            </a:r>
            <a:r>
              <a:rPr lang="ru-RU" sz="2400" dirty="0" err="1" smtClean="0">
                <a:latin typeface="Times New Roman Tj" pitchFamily="18" charset="-52"/>
              </a:rPr>
              <a:t>Татяна</a:t>
            </a:r>
            <a:r>
              <a:rPr lang="ru-RU" sz="2400" dirty="0" smtClean="0">
                <a:latin typeface="Times New Roman Tj" pitchFamily="18" charset="-52"/>
              </a:rPr>
              <a:t> Лобанова ва Ярослав Михайлов </a:t>
            </a:r>
            <a:r>
              <a:rPr lang="ru-RU" sz="2400" dirty="0" err="1" smtClean="0">
                <a:latin typeface="Times New Roman Tj" pitchFamily="18" charset="-52"/>
              </a:rPr>
              <a:t>хусусиятњои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авторитарї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демократиро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муќоиса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намудаанд</a:t>
            </a:r>
            <a:r>
              <a:rPr lang="ru-RU" sz="2400" dirty="0" smtClean="0">
                <a:latin typeface="Times New Roman Tj" pitchFamily="18" charset="-52"/>
              </a:rPr>
              <a:t> (</a:t>
            </a:r>
            <a:r>
              <a:rPr lang="ru-RU" sz="2400" dirty="0" err="1" smtClean="0">
                <a:latin typeface="Times New Roman Tj" pitchFamily="18" charset="-52"/>
              </a:rPr>
              <a:t>бетарафон</a:t>
            </a:r>
            <a:r>
              <a:rPr lang="ru-RU" sz="2400" dirty="0" smtClean="0">
                <a:latin typeface="Times New Roman Tj" pitchFamily="18" charset="-52"/>
              </a:rPr>
              <a:t> бисёр </a:t>
            </a:r>
            <a:r>
              <a:rPr lang="ru-RU" sz="2400" dirty="0" err="1" smtClean="0">
                <a:latin typeface="Times New Roman Tj" pitchFamily="18" charset="-52"/>
              </a:rPr>
              <a:t>кам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вомехўранд</a:t>
            </a:r>
            <a:r>
              <a:rPr lang="ru-RU" sz="2400" dirty="0" smtClean="0">
                <a:latin typeface="Times New Roman Tj" pitchFamily="18" charset="-52"/>
              </a:rPr>
              <a:t>):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692696"/>
          <a:ext cx="8640960" cy="5544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720"/>
                <a:gridCol w="3704760"/>
                <a:gridCol w="604859"/>
                <a:gridCol w="3715621"/>
              </a:tblGrid>
              <a:tr h="522272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Tj" pitchFamily="18" charset="-52"/>
                          <a:ea typeface="Times New Roman"/>
                        </a:rPr>
                        <a:t>№</a:t>
                      </a:r>
                      <a:endParaRPr lang="ru-RU" sz="24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31470" indent="101600" algn="ctr">
                        <a:lnSpc>
                          <a:spcPct val="150000"/>
                        </a:lnSpc>
                      </a:pPr>
                      <a:r>
                        <a:rPr lang="ru-RU" sz="2400" b="1" dirty="0" err="1">
                          <a:latin typeface="Times New Roman Tj" pitchFamily="18" charset="-52"/>
                          <a:ea typeface="Times New Roman"/>
                        </a:rPr>
                        <a:t>Услуби</a:t>
                      </a:r>
                      <a:r>
                        <a:rPr lang="ru-RU" sz="2400" b="1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400" b="1" dirty="0" err="1">
                          <a:latin typeface="Times New Roman Tj" pitchFamily="18" charset="-52"/>
                          <a:ea typeface="Times New Roman"/>
                        </a:rPr>
                        <a:t>авторитарї</a:t>
                      </a:r>
                      <a:endParaRPr lang="ru-RU" sz="24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Tj" pitchFamily="18" charset="-52"/>
                          <a:ea typeface="Times New Roman"/>
                        </a:rPr>
                        <a:t>№</a:t>
                      </a:r>
                      <a:endParaRPr lang="ru-RU" sz="24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 Tj" pitchFamily="18" charset="-52"/>
                          <a:ea typeface="Times New Roman"/>
                        </a:rPr>
                        <a:t>Услуби</a:t>
                      </a:r>
                      <a:r>
                        <a:rPr lang="ru-RU" sz="2400" b="1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400" b="1" dirty="0" err="1">
                          <a:latin typeface="Times New Roman Tj" pitchFamily="18" charset="-52"/>
                          <a:ea typeface="Times New Roman"/>
                        </a:rPr>
                        <a:t>демократї</a:t>
                      </a:r>
                      <a:endParaRPr lang="ru-RU" sz="24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57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1.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Истифодаи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методхои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бартаридоштаи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Times New Roman Tj" pitchFamily="18" charset="-52"/>
                          <a:ea typeface="Times New Roman"/>
                        </a:rPr>
                        <a:t>идоракун</a:t>
                      </a:r>
                      <a:r>
                        <a:rPr lang="ru-RU" sz="2000" dirty="0" smtClean="0">
                          <a:latin typeface="Times New Roman Tj" pitchFamily="18" charset="-52"/>
                          <a:ea typeface="Times New Roman"/>
                        </a:rPr>
                        <a:t>ї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1.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Такя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ба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методњои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иљтимої-психологї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ва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иќтисодї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23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2.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Майл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ба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вазифа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2.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Майл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ба инсон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23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3.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Марказонидани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ваколатњо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3.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Ба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вакилон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ваколат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додан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357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4.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Ќарорро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ба сари худ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ќабул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кардан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4.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Ќарорро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якљоя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ќабул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кардан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23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5.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 Tj" pitchFamily="18" charset="-52"/>
                          <a:ea typeface="Times New Roman"/>
                        </a:rPr>
                        <a:t>Пахши ташаббус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5.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Ташвиќ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  <a:cs typeface="Times New Roman Tj"/>
                        </a:rPr>
                        <a:t>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  <a:cs typeface="Times New Roman Tj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  <a:cs typeface="Times New Roman Tj"/>
                        </a:rPr>
                        <a:t>ташаббус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23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6.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 Tj" pitchFamily="18" charset="-52"/>
                          <a:ea typeface="Times New Roman"/>
                        </a:rPr>
                        <a:t>Назорати сахт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6.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Назорати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муътадил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23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7.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Маълумоти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 smtClean="0">
                          <a:latin typeface="Times New Roman Tj" pitchFamily="18" charset="-52"/>
                          <a:ea typeface="Times New Roman"/>
                        </a:rPr>
                        <a:t>бенињоят</a:t>
                      </a:r>
                      <a:r>
                        <a:rPr lang="ru-RU" sz="2000" dirty="0" smtClean="0">
                          <a:latin typeface="Times New Roman Tj" pitchFamily="18" charset="-52"/>
                          <a:ea typeface="Times New Roman"/>
                          <a:cs typeface="Times New Roman Tj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  <a:cs typeface="Times New Roman Tj"/>
                        </a:rPr>
                        <a:t>кам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7.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Маълумоти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пурра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,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ошкоро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323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8.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 Tj" pitchFamily="18" charset="-52"/>
                          <a:ea typeface="Times New Roman"/>
                        </a:rPr>
                        <a:t>Бењтар шуморидани љ</a:t>
                      </a:r>
                      <a:r>
                        <a:rPr lang="ru-RU" sz="2000">
                          <a:latin typeface="Times New Roman Tj" pitchFamily="18" charset="-52"/>
                          <a:ea typeface="Times New Roman"/>
                          <a:cs typeface="Times New Roman Tj"/>
                        </a:rPr>
                        <a:t>азо</a:t>
                      </a:r>
                      <a:endParaRPr lang="ru-RU" sz="200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8.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 Tj" pitchFamily="18" charset="-52"/>
                          <a:ea typeface="Times New Roman"/>
                        </a:rPr>
                        <a:t>Њавасмандї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357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9.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 Tj" pitchFamily="18" charset="-52"/>
                          <a:ea typeface="Times New Roman"/>
                        </a:rPr>
                        <a:t>Тоби танќид надоштан, барњам додани нописандї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9.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Тоб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овардан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ба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танќид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357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10.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Даѓалї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,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исроркорї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,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баъзан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даѓалї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дар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муошират</a:t>
                      </a:r>
                      <a:endParaRPr lang="ru-RU" sz="2000" dirty="0">
                        <a:latin typeface="Times New Roman Tj" pitchFamily="18" charset="-52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10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 Tj" pitchFamily="18" charset="-52"/>
                        </a:rPr>
                        <a:t>.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 Tj" pitchFamily="18" charset="-52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Некхоњ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,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баодоб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,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муомулаи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хуб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дар </a:t>
                      </a:r>
                      <a:r>
                        <a:rPr lang="ru-RU" sz="2000" dirty="0" err="1">
                          <a:latin typeface="Times New Roman Tj" pitchFamily="18" charset="-52"/>
                          <a:ea typeface="Times New Roman"/>
                        </a:rPr>
                        <a:t>муошират</a:t>
                      </a:r>
                      <a:r>
                        <a:rPr lang="ru-RU" sz="2000" dirty="0">
                          <a:latin typeface="Times New Roman Tj" pitchFamily="18" charset="-52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36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36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36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36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Чи</a:t>
            </a:r>
            <a:r>
              <a:rPr lang="ru-RU" sz="2400" dirty="0" smtClean="0">
                <a:latin typeface="Times New Roman Tj" pitchFamily="18" charset="-52"/>
              </a:rPr>
              <a:t> тавре ки </a:t>
            </a:r>
            <a:r>
              <a:rPr lang="ru-RU" sz="2400" dirty="0" err="1" smtClean="0">
                <a:latin typeface="Times New Roman Tj" pitchFamily="18" charset="-52"/>
              </a:rPr>
              <a:t>дида</a:t>
            </a:r>
            <a:r>
              <a:rPr lang="ru-RU" sz="2400" dirty="0" smtClean="0">
                <a:latin typeface="Times New Roman Tj" pitchFamily="18" charset="-52"/>
              </a:rPr>
              <a:t> мешавад, </a:t>
            </a:r>
            <a:r>
              <a:rPr lang="ru-RU" sz="2400" dirty="0" err="1" smtClean="0">
                <a:latin typeface="Times New Roman Tj" pitchFamily="18" charset="-52"/>
              </a:rPr>
              <a:t>тарзи</a:t>
            </a:r>
            <a:r>
              <a:rPr lang="ru-RU" sz="2400" dirty="0" smtClean="0">
                <a:latin typeface="Times New Roman Tj" pitchFamily="18" charset="-52"/>
              </a:rPr>
              <a:t> идоракунии </a:t>
            </a:r>
            <a:r>
              <a:rPr lang="ru-RU" sz="2400" dirty="0" err="1" smtClean="0">
                <a:latin typeface="Times New Roman Tj" pitchFamily="18" charset="-52"/>
              </a:rPr>
              <a:t>демократї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ташаббўсњои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меорад</a:t>
            </a:r>
            <a:r>
              <a:rPr lang="ru-RU" sz="2400" dirty="0" smtClean="0">
                <a:latin typeface="Times New Roman Tj" pitchFamily="18" charset="-52"/>
              </a:rPr>
              <a:t>, дар </a:t>
            </a:r>
            <a:r>
              <a:rPr lang="ru-RU" sz="2400" dirty="0" err="1" smtClean="0">
                <a:latin typeface="Times New Roman Tj" pitchFamily="18" charset="-52"/>
              </a:rPr>
              <a:t>натиља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бурд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Вале </a:t>
            </a:r>
            <a:r>
              <a:rPr lang="ru-RU" sz="2400" dirty="0" err="1" smtClean="0">
                <a:latin typeface="Times New Roman Tj" pitchFamily="18" charset="-52"/>
              </a:rPr>
              <a:t>услуби</a:t>
            </a:r>
            <a:r>
              <a:rPr lang="ru-RU" sz="2400" dirty="0" smtClean="0">
                <a:latin typeface="Times New Roman Tj" pitchFamily="18" charset="-52"/>
              </a:rPr>
              <a:t> демократии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на дар </a:t>
            </a: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шароитњо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ќобили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Он дар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шароитњои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зерин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ба таври назаррас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мувофаќат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пайдо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мекунад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:</a:t>
            </a:r>
          </a:p>
          <a:p>
            <a:pPr marL="541338" lvl="0" indent="-180975" algn="just">
              <a:spcBef>
                <a:spcPts val="0"/>
              </a:spcBef>
            </a:pP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коллективи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устувору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мустањкам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;</a:t>
            </a:r>
          </a:p>
          <a:p>
            <a:pPr marL="541338" lvl="0" indent="-180975" algn="just">
              <a:spcBef>
                <a:spcPts val="0"/>
              </a:spcBef>
            </a:pP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кормандони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баландихтисоси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касбї;</a:t>
            </a:r>
          </a:p>
          <a:p>
            <a:pPr marL="541338" lvl="0" indent="-180975" algn="just">
              <a:spcBef>
                <a:spcPts val="0"/>
              </a:spcBef>
            </a:pP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мављуд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будани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кормандони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фаъол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ташаббускор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ѓайристандарти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андешакунанда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(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њатто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шумораи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кам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њам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бошад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);</a:t>
            </a:r>
          </a:p>
          <a:p>
            <a:pPr marL="541338" lvl="0" indent="-180975" algn="just">
              <a:spcBef>
                <a:spcPts val="0"/>
              </a:spcBef>
            </a:pP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набудани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шароитњои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ѓайриоддї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(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нињої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);</a:t>
            </a:r>
          </a:p>
          <a:p>
            <a:pPr marL="541338" lvl="0" indent="-180975" algn="just">
              <a:spcBef>
                <a:spcPts val="0"/>
              </a:spcBef>
            </a:pP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имкони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амалї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намудани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арзишњои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моддии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кирої</a:t>
            </a:r>
            <a:r>
              <a:rPr lang="ru-RU" sz="2400" i="1" dirty="0" smtClean="0">
                <a:solidFill>
                  <a:schemeClr val="accent3">
                    <a:lumMod val="50000"/>
                  </a:schemeClr>
                </a:solidFill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авторитарї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њангоми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мављуд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будани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њадди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аќал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шароит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маврид</a:t>
            </a:r>
            <a:r>
              <a:rPr lang="ru-RU" sz="2200" dirty="0" smtClean="0">
                <a:latin typeface="Times New Roman Tj" pitchFamily="18" charset="-52"/>
              </a:rPr>
              <a:t> аст: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а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)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оне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ки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вазъияти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истењсолї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онро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талаб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мекунад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;</a:t>
            </a:r>
            <a:r>
              <a:rPr lang="ru-RU" sz="2200" i="1" dirty="0" smtClean="0">
                <a:latin typeface="Times New Roman Tj" pitchFamily="18" charset="-52"/>
              </a:rPr>
              <a:t> </a:t>
            </a:r>
            <a:endParaRPr lang="ru-RU" sz="2200" i="1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б)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њайати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кормандон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ихтиёрї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ва бо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љону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дил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методњои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авторитарї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розигї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медињанд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. </a:t>
            </a:r>
            <a:endParaRPr lang="ru-RU" sz="2200" i="1" dirty="0" smtClean="0">
              <a:solidFill>
                <a:srgbClr val="FF0000"/>
              </a:solidFill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авторитарї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афзалиятњои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муњимро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мебошад:</a:t>
            </a:r>
          </a:p>
          <a:p>
            <a:pPr marL="360363" indent="-179388" algn="just">
              <a:spcBef>
                <a:spcPts val="0"/>
              </a:spcBef>
              <a:buBlip>
                <a:blip r:embed="rId2"/>
              </a:buBlip>
            </a:pP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идоракунии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возењу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фавриро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таъмин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менамояд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360363" indent="-179388" algn="just">
              <a:spcBef>
                <a:spcPts val="0"/>
              </a:spcBef>
              <a:buBlip>
                <a:blip r:embed="rId2"/>
              </a:buBlip>
            </a:pP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ягонагии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воќеии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амалњои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идоракуниро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барои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ноил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шудан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маќсадњои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гузошташуда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вуљуд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меорад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360363" indent="-179388" algn="just">
              <a:spcBef>
                <a:spcPts val="0"/>
              </a:spcBef>
              <a:buBlip>
                <a:blip r:embed="rId2"/>
              </a:buBlip>
            </a:pP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ваќти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ќабули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ќарорро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њадди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аќќал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кам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мекунад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дар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ташкилотњои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хурд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њангоми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таѓйирёбии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шароитњои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беруна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аксуламалњои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зудро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таъмин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менамояд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360363" indent="-179388" algn="just">
              <a:spcBef>
                <a:spcPts val="0"/>
              </a:spcBef>
              <a:buBlip>
                <a:blip r:embed="rId2"/>
              </a:buBlip>
            </a:pP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харољотњои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махсусро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талаб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намекунад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;</a:t>
            </a:r>
          </a:p>
          <a:p>
            <a:pPr marL="360363" indent="-179388" algn="just">
              <a:spcBef>
                <a:spcPts val="0"/>
              </a:spcBef>
              <a:buBlip>
                <a:blip r:embed="rId2"/>
              </a:buBlip>
            </a:pP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ба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корхонањои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љавону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навтаъсис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имкон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медињад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, ки зуд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самаранок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аз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ўњдаи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мушкилоти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дар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пешистода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бароянд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муваффаќ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7030A0"/>
                </a:solidFill>
                <a:latin typeface="Times New Roman Tj" pitchFamily="18" charset="-52"/>
              </a:rPr>
              <a:t>гарданд</a:t>
            </a:r>
            <a:r>
              <a:rPr lang="ru-RU" sz="2200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Баъзе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коргарон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авторитарии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роњбариро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нисбатан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осонтар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ќабул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Њамин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тавр </a:t>
            </a:r>
            <a:r>
              <a:rPr lang="ru-RU" sz="2200" dirty="0" err="1" smtClean="0">
                <a:latin typeface="Times New Roman Tj" pitchFamily="18" charset="-52"/>
              </a:rPr>
              <a:t>њам</a:t>
            </a:r>
            <a:r>
              <a:rPr lang="ru-RU" sz="2200" dirty="0" smtClean="0">
                <a:latin typeface="Times New Roman Tj" pitchFamily="18" charset="-52"/>
              </a:rPr>
              <a:t> мешавад, ки </a:t>
            </a:r>
            <a:r>
              <a:rPr lang="ru-RU" sz="2200" dirty="0" err="1" smtClean="0">
                <a:latin typeface="Times New Roman Tj" pitchFamily="18" charset="-52"/>
              </a:rPr>
              <a:t>корманд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вазифадор</a:t>
            </a:r>
            <a:r>
              <a:rPr lang="ru-RU" sz="2200" dirty="0" smtClean="0">
                <a:latin typeface="Times New Roman Tj" pitchFamily="18" charset="-52"/>
              </a:rPr>
              <a:t> аст, кори </a:t>
            </a:r>
            <a:r>
              <a:rPr lang="ru-RU" sz="2200" dirty="0" err="1" smtClean="0">
                <a:latin typeface="Times New Roman Tj" pitchFamily="18" charset="-52"/>
              </a:rPr>
              <a:t>мушкилеро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мисли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ба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хати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баландшиддати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механикї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мошинњои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автоматии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ёрирасон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кўмак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расониданро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иљро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Бинобар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smtClean="0">
                <a:latin typeface="Times New Roman Tj" pitchFamily="18" charset="-52"/>
              </a:rPr>
              <a:t>ин, ў </a:t>
            </a:r>
            <a:r>
              <a:rPr lang="ru-RU" sz="2200" dirty="0" err="1" smtClean="0">
                <a:latin typeface="Times New Roman Tj" pitchFamily="18" charset="-52"/>
              </a:rPr>
              <a:t>гирифтани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фармоиш</a:t>
            </a:r>
            <a:r>
              <a:rPr lang="ru-RU" sz="2200" dirty="0" smtClean="0">
                <a:latin typeface="Times New Roman Tj" pitchFamily="18" charset="-52"/>
              </a:rPr>
              <a:t>, дар </a:t>
            </a:r>
            <a:r>
              <a:rPr lang="ru-RU" sz="2200" dirty="0" err="1" smtClean="0">
                <a:latin typeface="Times New Roman Tj" pitchFamily="18" charset="-52"/>
              </a:rPr>
              <a:t>љои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кораш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мондан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аниќ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мувофиќи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нишондодњо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иљро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кардани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ўњдадорињояшро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афзалтар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мешуморад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Њамчунин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корхонањо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кормандоне</a:t>
            </a:r>
            <a:r>
              <a:rPr lang="ru-RU" sz="2200" dirty="0" smtClean="0">
                <a:latin typeface="Times New Roman Tj" pitchFamily="18" charset="-52"/>
              </a:rPr>
              <a:t> низ </a:t>
            </a:r>
            <a:r>
              <a:rPr lang="ru-RU" sz="2200" dirty="0" err="1" smtClean="0">
                <a:latin typeface="Times New Roman Tj" pitchFamily="18" charset="-52"/>
              </a:rPr>
              <a:t>њастанд</a:t>
            </a:r>
            <a:r>
              <a:rPr lang="ru-RU" sz="2200" dirty="0" smtClean="0">
                <a:latin typeface="Times New Roman Tj" pitchFamily="18" charset="-52"/>
              </a:rPr>
              <a:t>, ки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хонадон</a:t>
            </a:r>
            <a:r>
              <a:rPr lang="ru-RU" sz="2200" dirty="0" smtClean="0">
                <a:latin typeface="Times New Roman Tj" pitchFamily="18" charset="-52"/>
              </a:rPr>
              <a:t> ба таври </a:t>
            </a:r>
            <a:r>
              <a:rPr lang="ru-RU" sz="2200" dirty="0" err="1" smtClean="0">
                <a:latin typeface="Times New Roman Tj" pitchFamily="18" charset="-52"/>
              </a:rPr>
              <a:t>авторитарї</a:t>
            </a:r>
            <a:r>
              <a:rPr lang="ru-RU" sz="2200" dirty="0" smtClean="0">
                <a:latin typeface="Times New Roman Tj" pitchFamily="18" charset="-52"/>
              </a:rPr>
              <a:t> ва </a:t>
            </a:r>
            <a:r>
              <a:rPr lang="ru-RU" sz="2200" dirty="0" err="1" smtClean="0">
                <a:latin typeface="Times New Roman Tj" pitchFamily="18" charset="-52"/>
              </a:rPr>
              <a:t>анъанањои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патриархалї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тарбия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ёфтаанд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  <a:endParaRPr lang="ru-RU" sz="2200" dirty="0" smtClean="0"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200" dirty="0" err="1" smtClean="0">
                <a:latin typeface="Times New Roman Tj" pitchFamily="18" charset="-52"/>
              </a:rPr>
              <a:t>Онҳо </a:t>
            </a:r>
            <a:r>
              <a:rPr lang="ru-RU" sz="2200" dirty="0" err="1" smtClean="0">
                <a:latin typeface="Times New Roman Tj" pitchFamily="18" charset="-52"/>
              </a:rPr>
              <a:t>бе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ягон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душвори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таъсири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авторитариро</a:t>
            </a:r>
            <a:r>
              <a:rPr lang="ru-RU" sz="2200" dirty="0" smtClean="0">
                <a:latin typeface="Times New Roman Tj" pitchFamily="18" charset="-52"/>
              </a:rPr>
              <a:t> дар коллектив </a:t>
            </a:r>
            <a:r>
              <a:rPr lang="ru-RU" sz="2200" dirty="0" err="1" smtClean="0">
                <a:latin typeface="Times New Roman Tj" pitchFamily="18" charset="-52"/>
              </a:rPr>
              <a:t>ќабул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мекунанд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ѓайр</a:t>
            </a:r>
            <a:r>
              <a:rPr lang="ru-RU" sz="2200" dirty="0" smtClean="0">
                <a:latin typeface="Times New Roman Tj" pitchFamily="18" charset="-52"/>
              </a:rPr>
              <a:t> аз он, </a:t>
            </a:r>
            <a:r>
              <a:rPr lang="ru-RU" sz="2200" dirty="0" err="1" smtClean="0">
                <a:latin typeface="Times New Roman Tj" pitchFamily="18" charset="-52"/>
              </a:rPr>
              <a:t>мутобиќ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шудани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услуби</a:t>
            </a:r>
            <a:r>
              <a:rPr lang="ru-RU" sz="2200" dirty="0" smtClean="0">
                <a:latin typeface="Times New Roman Tj" pitchFamily="18" charset="-52"/>
              </a:rPr>
              <a:t> идоракунии </a:t>
            </a:r>
            <a:r>
              <a:rPr lang="ru-RU" sz="2200" dirty="0" err="1" smtClean="0">
                <a:latin typeface="Times New Roman Tj" pitchFamily="18" charset="-52"/>
              </a:rPr>
              <a:t>демократї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бенињоят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мушкил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буда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боиси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саркашї</a:t>
            </a:r>
            <a:r>
              <a:rPr lang="ru-RU" sz="2200" dirty="0" smtClean="0">
                <a:latin typeface="Times New Roman Tj" pitchFamily="18" charset="-52"/>
              </a:rPr>
              <a:t> аз </a:t>
            </a:r>
            <a:r>
              <a:rPr lang="ru-RU" sz="2200" dirty="0" err="1" smtClean="0">
                <a:latin typeface="Times New Roman Tj" pitchFamily="18" charset="-52"/>
              </a:rPr>
              <a:t>кор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гардад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Услуби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роњбарї</a:t>
            </a:r>
            <a:r>
              <a:rPr lang="ru-RU" sz="2800" i="1" dirty="0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rgbClr val="7030A0"/>
                </a:solidFill>
                <a:effectLst/>
                <a:latin typeface="Times New Roman Tj" pitchFamily="18" charset="-52"/>
              </a:rPr>
              <a:t>сарварї</a:t>
            </a:r>
            <a:endParaRPr lang="ru-RU" sz="2800" i="1" dirty="0">
              <a:solidFill>
                <a:srgbClr val="7030A0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1642</TotalTime>
  <Words>2556</Words>
  <Application>Microsoft Office PowerPoint</Application>
  <PresentationFormat>Экран (4:3)</PresentationFormat>
  <Paragraphs>199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РОЊБАРЇ ВА САРВАРЇ 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Услуби роњбарї ва сарварї</vt:lpstr>
      <vt:lpstr>Олимони амрикої Пол Херсї ва К. Бланшар чор услуби роњбариро вобаста аз дараљаи муайяни камолоти иљрокунандагон људо кардаанд:</vt:lpstr>
      <vt:lpstr>Олимони амрикої Пол Херсї ва К. Бланшар чор услуби роњбариро вобаста аз дараљаи муайяни камолоти иљрокунандагон људо кардаанд:</vt:lpstr>
      <vt:lpstr>Услуби роњбарї ва сарварї</vt:lpstr>
      <vt:lpstr>Слайд 25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ВА МЕТОДЊОИ ПСИХОЛОГИЯИ ИДОРАКУНЇ</dc:title>
  <dc:creator>PC</dc:creator>
  <cp:lastModifiedBy>PC</cp:lastModifiedBy>
  <cp:revision>152</cp:revision>
  <dcterms:created xsi:type="dcterms:W3CDTF">2018-06-01T15:31:39Z</dcterms:created>
  <dcterms:modified xsi:type="dcterms:W3CDTF">2018-10-16T06:26:52Z</dcterms:modified>
</cp:coreProperties>
</file>