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09" r:id="rId2"/>
    <p:sldId id="849" r:id="rId3"/>
    <p:sldId id="850" r:id="rId4"/>
    <p:sldId id="851" r:id="rId5"/>
    <p:sldId id="854" r:id="rId6"/>
    <p:sldId id="853" r:id="rId7"/>
    <p:sldId id="846" r:id="rId8"/>
    <p:sldId id="847" r:id="rId9"/>
    <p:sldId id="852" r:id="rId10"/>
    <p:sldId id="779" r:id="rId11"/>
    <p:sldId id="778" r:id="rId12"/>
    <p:sldId id="781" r:id="rId13"/>
    <p:sldId id="782" r:id="rId14"/>
    <p:sldId id="855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848" r:id="rId24"/>
    <p:sldId id="856" r:id="rId25"/>
    <p:sldId id="857" r:id="rId26"/>
    <p:sldId id="858" r:id="rId27"/>
    <p:sldId id="859" r:id="rId28"/>
    <p:sldId id="860" r:id="rId29"/>
    <p:sldId id="861" r:id="rId30"/>
    <p:sldId id="862" r:id="rId31"/>
    <p:sldId id="863" r:id="rId32"/>
    <p:sldId id="864" r:id="rId33"/>
    <p:sldId id="865" r:id="rId34"/>
    <p:sldId id="866" r:id="rId35"/>
    <p:sldId id="867" r:id="rId36"/>
    <p:sldId id="868" r:id="rId37"/>
    <p:sldId id="869" r:id="rId38"/>
    <p:sldId id="870" r:id="rId39"/>
    <p:sldId id="871" r:id="rId40"/>
    <p:sldId id="872" r:id="rId41"/>
    <p:sldId id="873" r:id="rId42"/>
    <p:sldId id="874" r:id="rId43"/>
    <p:sldId id="875" r:id="rId44"/>
    <p:sldId id="876" r:id="rId45"/>
    <p:sldId id="877" r:id="rId46"/>
    <p:sldId id="878" r:id="rId47"/>
    <p:sldId id="879" r:id="rId48"/>
    <p:sldId id="408" r:id="rId4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B9BD5"/>
    <a:srgbClr val="5730E8"/>
    <a:srgbClr val="D2DCF0"/>
    <a:srgbClr val="FFFF00"/>
    <a:srgbClr val="FF0000"/>
    <a:srgbClr val="990033"/>
    <a:srgbClr val="003399"/>
    <a:srgbClr val="9ADA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6" autoAdjust="0"/>
    <p:restoredTop sz="94434" autoAdjust="0"/>
  </p:normalViewPr>
  <p:slideViewPr>
    <p:cSldViewPr>
      <p:cViewPr varScale="1">
        <p:scale>
          <a:sx n="93" d="100"/>
          <a:sy n="93" d="100"/>
        </p:scale>
        <p:origin x="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>
        <p:scale>
          <a:sx n="75" d="100"/>
          <a:sy n="75" d="100"/>
        </p:scale>
        <p:origin x="-2286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00110-0901-4179-A1EC-52DCF2003E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79AED9-04F8-494F-98FC-099C302E63F5}">
      <dgm:prSet phldrT="[Text]" custT="1"/>
      <dgm:spPr/>
      <dgm:t>
        <a:bodyPr/>
        <a:lstStyle/>
        <a:p>
          <a:r>
            <a:rPr lang="ru-RU" sz="2000" dirty="0"/>
            <a:t>Орган, принимающий решения по проекту</a:t>
          </a:r>
          <a:r>
            <a:rPr lang="de-DE" sz="2000" dirty="0"/>
            <a:t> (PEG)</a:t>
          </a:r>
        </a:p>
        <a:p>
          <a:r>
            <a:rPr lang="ru-RU" sz="2000" dirty="0"/>
            <a:t>например,</a:t>
          </a:r>
          <a:r>
            <a:rPr lang="de-DE" sz="2000" dirty="0"/>
            <a:t> </a:t>
          </a:r>
          <a:r>
            <a:rPr lang="ru-RU" sz="2000" dirty="0"/>
            <a:t>управляющая группа</a:t>
          </a:r>
        </a:p>
      </dgm:t>
    </dgm:pt>
    <dgm:pt modelId="{8EF5DB4D-EBBF-4320-8A67-C6FA90198360}" type="parTrans" cxnId="{B3C73332-42F1-484E-8B98-2B2666C5CBD2}">
      <dgm:prSet/>
      <dgm:spPr/>
      <dgm:t>
        <a:bodyPr/>
        <a:lstStyle/>
        <a:p>
          <a:endParaRPr lang="de-DE" sz="2000"/>
        </a:p>
      </dgm:t>
    </dgm:pt>
    <dgm:pt modelId="{5E4EC24A-4B22-463C-B283-0C277E42C8AC}" type="sibTrans" cxnId="{B3C73332-42F1-484E-8B98-2B2666C5CBD2}">
      <dgm:prSet/>
      <dgm:spPr/>
      <dgm:t>
        <a:bodyPr/>
        <a:lstStyle/>
        <a:p>
          <a:endParaRPr lang="de-DE" sz="2000"/>
        </a:p>
      </dgm:t>
    </dgm:pt>
    <dgm:pt modelId="{B04DA3DA-1660-4502-8BCD-4D4884ED4783}">
      <dgm:prSet phldrT="[Text]" custT="1"/>
      <dgm:spPr/>
      <dgm:t>
        <a:bodyPr/>
        <a:lstStyle/>
        <a:p>
          <a:r>
            <a:rPr lang="ru-RU" sz="2000" dirty="0"/>
            <a:t>Команда, отвечающая за исполнение проекта</a:t>
          </a:r>
          <a:endParaRPr lang="de-DE" sz="2000" dirty="0"/>
        </a:p>
        <a:p>
          <a:r>
            <a:rPr lang="de-DE" sz="2000" dirty="0"/>
            <a:t>(PDT)</a:t>
          </a:r>
        </a:p>
      </dgm:t>
    </dgm:pt>
    <dgm:pt modelId="{5D06D0F4-AFA3-4546-9E76-512817700F53}" type="parTrans" cxnId="{69355687-FA80-4E54-BD5D-927D7156E3A6}">
      <dgm:prSet/>
      <dgm:spPr/>
      <dgm:t>
        <a:bodyPr/>
        <a:lstStyle/>
        <a:p>
          <a:endParaRPr lang="de-DE" sz="2000"/>
        </a:p>
      </dgm:t>
    </dgm:pt>
    <dgm:pt modelId="{EA5F7767-B35D-492E-98FA-434E55A017B2}" type="sibTrans" cxnId="{69355687-FA80-4E54-BD5D-927D7156E3A6}">
      <dgm:prSet/>
      <dgm:spPr/>
      <dgm:t>
        <a:bodyPr/>
        <a:lstStyle/>
        <a:p>
          <a:endParaRPr lang="de-DE" sz="2000"/>
        </a:p>
      </dgm:t>
    </dgm:pt>
    <dgm:pt modelId="{E3BD1CBA-982B-4AFB-B548-9ACC80858A44}">
      <dgm:prSet phldrT="[Text]" custT="1"/>
      <dgm:spPr/>
      <dgm:t>
        <a:bodyPr/>
        <a:lstStyle/>
        <a:p>
          <a:r>
            <a:rPr lang="ru-RU" sz="2000" dirty="0"/>
            <a:t>Рабочая группа</a:t>
          </a:r>
          <a:r>
            <a:rPr lang="de-DE" sz="2000" dirty="0"/>
            <a:t> 1</a:t>
          </a:r>
        </a:p>
      </dgm:t>
    </dgm:pt>
    <dgm:pt modelId="{4CF883C8-6363-4E37-A4E6-DF658275DBE1}" type="parTrans" cxnId="{313A955F-28A5-43FE-9029-547C46E8A29F}">
      <dgm:prSet/>
      <dgm:spPr/>
      <dgm:t>
        <a:bodyPr/>
        <a:lstStyle/>
        <a:p>
          <a:endParaRPr lang="de-DE" sz="2000"/>
        </a:p>
      </dgm:t>
    </dgm:pt>
    <dgm:pt modelId="{C7CF8D0A-4F8F-4DD5-83AA-13869FA137FB}" type="sibTrans" cxnId="{313A955F-28A5-43FE-9029-547C46E8A29F}">
      <dgm:prSet/>
      <dgm:spPr/>
      <dgm:t>
        <a:bodyPr/>
        <a:lstStyle/>
        <a:p>
          <a:endParaRPr lang="de-DE" sz="2000"/>
        </a:p>
      </dgm:t>
    </dgm:pt>
    <dgm:pt modelId="{8B9AE4B3-A6F6-4EBC-A319-1E4B68BFDDFB}">
      <dgm:prSet custT="1"/>
      <dgm:spPr/>
      <dgm:t>
        <a:bodyPr/>
        <a:lstStyle/>
        <a:p>
          <a:r>
            <a:rPr lang="ru-RU" sz="2000" dirty="0"/>
            <a:t>Рабочая группа</a:t>
          </a:r>
          <a:r>
            <a:rPr lang="de-DE" sz="2000" dirty="0"/>
            <a:t> 2</a:t>
          </a:r>
        </a:p>
      </dgm:t>
    </dgm:pt>
    <dgm:pt modelId="{80E58648-73D0-4F8B-BC1B-649BB39238BB}" type="parTrans" cxnId="{0BA450FD-915F-47C5-82F0-4F576E1A4E82}">
      <dgm:prSet/>
      <dgm:spPr/>
      <dgm:t>
        <a:bodyPr/>
        <a:lstStyle/>
        <a:p>
          <a:endParaRPr lang="de-DE"/>
        </a:p>
      </dgm:t>
    </dgm:pt>
    <dgm:pt modelId="{FAC04D6B-72A2-4CF8-8F36-56EF4012ABA8}" type="sibTrans" cxnId="{0BA450FD-915F-47C5-82F0-4F576E1A4E82}">
      <dgm:prSet/>
      <dgm:spPr/>
      <dgm:t>
        <a:bodyPr/>
        <a:lstStyle/>
        <a:p>
          <a:endParaRPr lang="de-DE"/>
        </a:p>
      </dgm:t>
    </dgm:pt>
    <dgm:pt modelId="{B7E42D63-B9D6-4D44-B049-CDC28F32A055}">
      <dgm:prSet custT="1"/>
      <dgm:spPr/>
      <dgm:t>
        <a:bodyPr/>
        <a:lstStyle/>
        <a:p>
          <a:r>
            <a:rPr lang="ru-RU" sz="2000" dirty="0"/>
            <a:t>Рабочая группа</a:t>
          </a:r>
          <a:r>
            <a:rPr lang="de-DE" sz="2000" dirty="0"/>
            <a:t> 3</a:t>
          </a:r>
        </a:p>
      </dgm:t>
    </dgm:pt>
    <dgm:pt modelId="{260FC32D-796E-440F-B747-A867556FDD19}" type="parTrans" cxnId="{0F99BDF6-0B90-4B24-A4A7-FB8392F03AE2}">
      <dgm:prSet/>
      <dgm:spPr/>
      <dgm:t>
        <a:bodyPr/>
        <a:lstStyle/>
        <a:p>
          <a:endParaRPr lang="de-DE"/>
        </a:p>
      </dgm:t>
    </dgm:pt>
    <dgm:pt modelId="{64EDA306-D212-4425-97F0-906AA6F4F16E}" type="sibTrans" cxnId="{0F99BDF6-0B90-4B24-A4A7-FB8392F03AE2}">
      <dgm:prSet/>
      <dgm:spPr/>
      <dgm:t>
        <a:bodyPr/>
        <a:lstStyle/>
        <a:p>
          <a:endParaRPr lang="de-DE"/>
        </a:p>
      </dgm:t>
    </dgm:pt>
    <dgm:pt modelId="{7DAFFD62-CEEA-4E68-A73D-CF02DF91B9E2}">
      <dgm:prSet custT="1"/>
      <dgm:spPr/>
      <dgm:t>
        <a:bodyPr/>
        <a:lstStyle/>
        <a:p>
          <a:r>
            <a:rPr lang="ru-RU" sz="1400" dirty="0"/>
            <a:t>Внешнее консультирование</a:t>
          </a:r>
          <a:endParaRPr lang="de-DE" sz="1400" dirty="0"/>
        </a:p>
      </dgm:t>
    </dgm:pt>
    <dgm:pt modelId="{61D5C8DC-0E44-437D-B858-F085C207CB98}" type="parTrans" cxnId="{06155717-A893-4CDE-BBA5-8A466F157AE2}">
      <dgm:prSet/>
      <dgm:spPr/>
      <dgm:t>
        <a:bodyPr/>
        <a:lstStyle/>
        <a:p>
          <a:endParaRPr lang="de-DE"/>
        </a:p>
      </dgm:t>
    </dgm:pt>
    <dgm:pt modelId="{3A2209AF-8746-4B44-9E9A-F8741658895E}" type="sibTrans" cxnId="{06155717-A893-4CDE-BBA5-8A466F157AE2}">
      <dgm:prSet/>
      <dgm:spPr/>
      <dgm:t>
        <a:bodyPr/>
        <a:lstStyle/>
        <a:p>
          <a:endParaRPr lang="de-DE"/>
        </a:p>
      </dgm:t>
    </dgm:pt>
    <dgm:pt modelId="{5329DD01-269E-4C4B-AF18-4B0E755F4EDC}" type="pres">
      <dgm:prSet presAssocID="{B1E00110-0901-4179-A1EC-52DCF2003E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45F67-DA19-4C01-99CB-1F323F0C8BCB}" type="pres">
      <dgm:prSet presAssocID="{7DAFFD62-CEEA-4E68-A73D-CF02DF91B9E2}" presName="hierRoot1" presStyleCnt="0"/>
      <dgm:spPr/>
    </dgm:pt>
    <dgm:pt modelId="{E5991636-9FCF-47E5-9155-F8ED2C53A089}" type="pres">
      <dgm:prSet presAssocID="{7DAFFD62-CEEA-4E68-A73D-CF02DF91B9E2}" presName="composite" presStyleCnt="0"/>
      <dgm:spPr/>
    </dgm:pt>
    <dgm:pt modelId="{8EF133F4-B0BB-446B-BAFF-8B4732F524B7}" type="pres">
      <dgm:prSet presAssocID="{7DAFFD62-CEEA-4E68-A73D-CF02DF91B9E2}" presName="background" presStyleLbl="node0" presStyleIdx="0" presStyleCnt="2"/>
      <dgm:spPr>
        <a:solidFill>
          <a:srgbClr val="FFFF00"/>
        </a:solidFill>
      </dgm:spPr>
    </dgm:pt>
    <dgm:pt modelId="{7979DF5F-6EBE-48A0-A7A3-95782BB91AC9}" type="pres">
      <dgm:prSet presAssocID="{7DAFFD62-CEEA-4E68-A73D-CF02DF91B9E2}" presName="text" presStyleLbl="fgAcc0" presStyleIdx="0" presStyleCnt="2">
        <dgm:presLayoutVars>
          <dgm:chPref val="3"/>
        </dgm:presLayoutVars>
      </dgm:prSet>
      <dgm:spPr/>
    </dgm:pt>
    <dgm:pt modelId="{27513979-27DF-4F38-9481-8AB405EE6D6E}" type="pres">
      <dgm:prSet presAssocID="{7DAFFD62-CEEA-4E68-A73D-CF02DF91B9E2}" presName="hierChild2" presStyleCnt="0"/>
      <dgm:spPr/>
    </dgm:pt>
    <dgm:pt modelId="{D24F3027-74C9-456C-9596-89DDC3BEFC07}" type="pres">
      <dgm:prSet presAssocID="{AF79AED9-04F8-494F-98FC-099C302E63F5}" presName="hierRoot1" presStyleCnt="0"/>
      <dgm:spPr/>
    </dgm:pt>
    <dgm:pt modelId="{4529B988-EB53-4645-89AA-323657F1E0B0}" type="pres">
      <dgm:prSet presAssocID="{AF79AED9-04F8-494F-98FC-099C302E63F5}" presName="composite" presStyleCnt="0"/>
      <dgm:spPr/>
    </dgm:pt>
    <dgm:pt modelId="{131CFB8C-ADCA-4106-9DAC-9B2D3509AF98}" type="pres">
      <dgm:prSet presAssocID="{AF79AED9-04F8-494F-98FC-099C302E63F5}" presName="background" presStyleLbl="node0" presStyleIdx="1" presStyleCnt="2"/>
      <dgm:spPr/>
    </dgm:pt>
    <dgm:pt modelId="{73D48AF8-F38C-4346-B5B3-C86906C36E5F}" type="pres">
      <dgm:prSet presAssocID="{AF79AED9-04F8-494F-98FC-099C302E63F5}" presName="text" presStyleLbl="fgAcc0" presStyleIdx="1" presStyleCnt="2" custScaleX="166021" custScaleY="121952">
        <dgm:presLayoutVars>
          <dgm:chPref val="3"/>
        </dgm:presLayoutVars>
      </dgm:prSet>
      <dgm:spPr/>
    </dgm:pt>
    <dgm:pt modelId="{7F18160E-BC91-4063-BCEB-31B92B013041}" type="pres">
      <dgm:prSet presAssocID="{AF79AED9-04F8-494F-98FC-099C302E63F5}" presName="hierChild2" presStyleCnt="0"/>
      <dgm:spPr/>
    </dgm:pt>
    <dgm:pt modelId="{12A15F9C-C8BC-4BCA-9D89-B69AB42A341A}" type="pres">
      <dgm:prSet presAssocID="{5D06D0F4-AFA3-4546-9E76-512817700F53}" presName="Name10" presStyleLbl="parChTrans1D2" presStyleIdx="0" presStyleCnt="1"/>
      <dgm:spPr/>
    </dgm:pt>
    <dgm:pt modelId="{C8662D29-BB3C-40C0-A114-B07DDF2DA28A}" type="pres">
      <dgm:prSet presAssocID="{B04DA3DA-1660-4502-8BCD-4D4884ED4783}" presName="hierRoot2" presStyleCnt="0"/>
      <dgm:spPr/>
    </dgm:pt>
    <dgm:pt modelId="{7F004790-B4B3-48AD-901C-21C03C42EA2E}" type="pres">
      <dgm:prSet presAssocID="{B04DA3DA-1660-4502-8BCD-4D4884ED4783}" presName="composite2" presStyleCnt="0"/>
      <dgm:spPr/>
    </dgm:pt>
    <dgm:pt modelId="{AC439F63-8669-418D-BE3D-01325E24404B}" type="pres">
      <dgm:prSet presAssocID="{B04DA3DA-1660-4502-8BCD-4D4884ED4783}" presName="background2" presStyleLbl="node2" presStyleIdx="0" presStyleCnt="1"/>
      <dgm:spPr/>
    </dgm:pt>
    <dgm:pt modelId="{68E6A747-7DDE-4C94-A9E4-CBDF858B0D89}" type="pres">
      <dgm:prSet presAssocID="{B04DA3DA-1660-4502-8BCD-4D4884ED4783}" presName="text2" presStyleLbl="fgAcc2" presStyleIdx="0" presStyleCnt="1" custScaleX="155586">
        <dgm:presLayoutVars>
          <dgm:chPref val="3"/>
        </dgm:presLayoutVars>
      </dgm:prSet>
      <dgm:spPr/>
    </dgm:pt>
    <dgm:pt modelId="{342BA511-4C5F-4529-8C1A-38D52C3966EC}" type="pres">
      <dgm:prSet presAssocID="{B04DA3DA-1660-4502-8BCD-4D4884ED4783}" presName="hierChild3" presStyleCnt="0"/>
      <dgm:spPr/>
    </dgm:pt>
    <dgm:pt modelId="{C373BC2C-9B4B-49B1-B7CE-EEA2C25B0B35}" type="pres">
      <dgm:prSet presAssocID="{4CF883C8-6363-4E37-A4E6-DF658275DBE1}" presName="Name17" presStyleLbl="parChTrans1D3" presStyleIdx="0" presStyleCnt="3"/>
      <dgm:spPr/>
    </dgm:pt>
    <dgm:pt modelId="{A6E462CD-0114-4640-B243-6B07605D4237}" type="pres">
      <dgm:prSet presAssocID="{E3BD1CBA-982B-4AFB-B548-9ACC80858A44}" presName="hierRoot3" presStyleCnt="0"/>
      <dgm:spPr/>
    </dgm:pt>
    <dgm:pt modelId="{16746CAF-DB01-44CB-A1E8-92E34E9E0A7D}" type="pres">
      <dgm:prSet presAssocID="{E3BD1CBA-982B-4AFB-B548-9ACC80858A44}" presName="composite3" presStyleCnt="0"/>
      <dgm:spPr/>
    </dgm:pt>
    <dgm:pt modelId="{23E4A995-2B78-4382-9BC8-1083DF66D75B}" type="pres">
      <dgm:prSet presAssocID="{E3BD1CBA-982B-4AFB-B548-9ACC80858A44}" presName="background3" presStyleLbl="node3" presStyleIdx="0" presStyleCnt="3"/>
      <dgm:spPr/>
    </dgm:pt>
    <dgm:pt modelId="{223D6CC1-9961-4807-83CE-88CB9E2C330C}" type="pres">
      <dgm:prSet presAssocID="{E3BD1CBA-982B-4AFB-B548-9ACC80858A44}" presName="text3" presStyleLbl="fgAcc3" presStyleIdx="0" presStyleCnt="3">
        <dgm:presLayoutVars>
          <dgm:chPref val="3"/>
        </dgm:presLayoutVars>
      </dgm:prSet>
      <dgm:spPr/>
    </dgm:pt>
    <dgm:pt modelId="{CBE0685F-AE44-4F22-955C-576BF12BF4AF}" type="pres">
      <dgm:prSet presAssocID="{E3BD1CBA-982B-4AFB-B548-9ACC80858A44}" presName="hierChild4" presStyleCnt="0"/>
      <dgm:spPr/>
    </dgm:pt>
    <dgm:pt modelId="{567B002F-CA3F-4E70-8D41-6FAC91062FEE}" type="pres">
      <dgm:prSet presAssocID="{80E58648-73D0-4F8B-BC1B-649BB39238BB}" presName="Name17" presStyleLbl="parChTrans1D3" presStyleIdx="1" presStyleCnt="3"/>
      <dgm:spPr/>
    </dgm:pt>
    <dgm:pt modelId="{41D2D9E9-47C1-49F4-8C95-CBF2D14C59E0}" type="pres">
      <dgm:prSet presAssocID="{8B9AE4B3-A6F6-4EBC-A319-1E4B68BFDDFB}" presName="hierRoot3" presStyleCnt="0"/>
      <dgm:spPr/>
    </dgm:pt>
    <dgm:pt modelId="{6D45A5EB-2C67-4F5B-9CAE-D0187B0814F7}" type="pres">
      <dgm:prSet presAssocID="{8B9AE4B3-A6F6-4EBC-A319-1E4B68BFDDFB}" presName="composite3" presStyleCnt="0"/>
      <dgm:spPr/>
    </dgm:pt>
    <dgm:pt modelId="{9992A22B-17C8-4E8A-8128-E10F498F7D34}" type="pres">
      <dgm:prSet presAssocID="{8B9AE4B3-A6F6-4EBC-A319-1E4B68BFDDFB}" presName="background3" presStyleLbl="node3" presStyleIdx="1" presStyleCnt="3"/>
      <dgm:spPr/>
    </dgm:pt>
    <dgm:pt modelId="{83968DAD-DF0A-4835-8463-1217730008E7}" type="pres">
      <dgm:prSet presAssocID="{8B9AE4B3-A6F6-4EBC-A319-1E4B68BFDDFB}" presName="text3" presStyleLbl="fgAcc3" presStyleIdx="1" presStyleCnt="3" custLinFactNeighborX="-4014" custLinFactNeighborY="2977">
        <dgm:presLayoutVars>
          <dgm:chPref val="3"/>
        </dgm:presLayoutVars>
      </dgm:prSet>
      <dgm:spPr/>
    </dgm:pt>
    <dgm:pt modelId="{B1A0824E-B570-46C9-ADDA-B9592556D190}" type="pres">
      <dgm:prSet presAssocID="{8B9AE4B3-A6F6-4EBC-A319-1E4B68BFDDFB}" presName="hierChild4" presStyleCnt="0"/>
      <dgm:spPr/>
    </dgm:pt>
    <dgm:pt modelId="{F5F28AED-49E4-4DB3-BC95-556797904160}" type="pres">
      <dgm:prSet presAssocID="{260FC32D-796E-440F-B747-A867556FDD19}" presName="Name17" presStyleLbl="parChTrans1D3" presStyleIdx="2" presStyleCnt="3"/>
      <dgm:spPr/>
    </dgm:pt>
    <dgm:pt modelId="{449781B4-4078-455C-B593-479366F3CA1E}" type="pres">
      <dgm:prSet presAssocID="{B7E42D63-B9D6-4D44-B049-CDC28F32A055}" presName="hierRoot3" presStyleCnt="0"/>
      <dgm:spPr/>
    </dgm:pt>
    <dgm:pt modelId="{2947F061-4C67-441B-A947-623C97C09BBF}" type="pres">
      <dgm:prSet presAssocID="{B7E42D63-B9D6-4D44-B049-CDC28F32A055}" presName="composite3" presStyleCnt="0"/>
      <dgm:spPr/>
    </dgm:pt>
    <dgm:pt modelId="{B76B8250-DB91-4502-AE92-B2196E3F9F8F}" type="pres">
      <dgm:prSet presAssocID="{B7E42D63-B9D6-4D44-B049-CDC28F32A055}" presName="background3" presStyleLbl="node3" presStyleIdx="2" presStyleCnt="3"/>
      <dgm:spPr/>
    </dgm:pt>
    <dgm:pt modelId="{0022DD42-31B6-4009-893D-B476F27C24DF}" type="pres">
      <dgm:prSet presAssocID="{B7E42D63-B9D6-4D44-B049-CDC28F32A055}" presName="text3" presStyleLbl="fgAcc3" presStyleIdx="2" presStyleCnt="3">
        <dgm:presLayoutVars>
          <dgm:chPref val="3"/>
        </dgm:presLayoutVars>
      </dgm:prSet>
      <dgm:spPr/>
    </dgm:pt>
    <dgm:pt modelId="{7BB2F014-C420-4F4B-BB00-07CCA0E0E5BB}" type="pres">
      <dgm:prSet presAssocID="{B7E42D63-B9D6-4D44-B049-CDC28F32A055}" presName="hierChild4" presStyleCnt="0"/>
      <dgm:spPr/>
    </dgm:pt>
  </dgm:ptLst>
  <dgm:cxnLst>
    <dgm:cxn modelId="{CBDEB010-905A-4AE5-8F35-C151B20C1E5C}" type="presOf" srcId="{260FC32D-796E-440F-B747-A867556FDD19}" destId="{F5F28AED-49E4-4DB3-BC95-556797904160}" srcOrd="0" destOrd="0" presId="urn:microsoft.com/office/officeart/2005/8/layout/hierarchy1"/>
    <dgm:cxn modelId="{58BAFF11-6388-4A45-B8B3-FE2FE5A33F04}" type="presOf" srcId="{7DAFFD62-CEEA-4E68-A73D-CF02DF91B9E2}" destId="{7979DF5F-6EBE-48A0-A7A3-95782BB91AC9}" srcOrd="0" destOrd="0" presId="urn:microsoft.com/office/officeart/2005/8/layout/hierarchy1"/>
    <dgm:cxn modelId="{06155717-A893-4CDE-BBA5-8A466F157AE2}" srcId="{B1E00110-0901-4179-A1EC-52DCF2003ECF}" destId="{7DAFFD62-CEEA-4E68-A73D-CF02DF91B9E2}" srcOrd="0" destOrd="0" parTransId="{61D5C8DC-0E44-437D-B858-F085C207CB98}" sibTransId="{3A2209AF-8746-4B44-9E9A-F8741658895E}"/>
    <dgm:cxn modelId="{1789EF21-7B80-4F5D-88DE-241BA90373FD}" type="presOf" srcId="{AF79AED9-04F8-494F-98FC-099C302E63F5}" destId="{73D48AF8-F38C-4346-B5B3-C86906C36E5F}" srcOrd="0" destOrd="0" presId="urn:microsoft.com/office/officeart/2005/8/layout/hierarchy1"/>
    <dgm:cxn modelId="{B3C73332-42F1-484E-8B98-2B2666C5CBD2}" srcId="{B1E00110-0901-4179-A1EC-52DCF2003ECF}" destId="{AF79AED9-04F8-494F-98FC-099C302E63F5}" srcOrd="1" destOrd="0" parTransId="{8EF5DB4D-EBBF-4320-8A67-C6FA90198360}" sibTransId="{5E4EC24A-4B22-463C-B283-0C277E42C8AC}"/>
    <dgm:cxn modelId="{0937214A-84E2-4315-8FB5-A1332DF9F650}" type="presOf" srcId="{B7E42D63-B9D6-4D44-B049-CDC28F32A055}" destId="{0022DD42-31B6-4009-893D-B476F27C24DF}" srcOrd="0" destOrd="0" presId="urn:microsoft.com/office/officeart/2005/8/layout/hierarchy1"/>
    <dgm:cxn modelId="{117B9F53-C06C-461C-96FA-5A1D4B2EB5B8}" type="presOf" srcId="{8B9AE4B3-A6F6-4EBC-A319-1E4B68BFDDFB}" destId="{83968DAD-DF0A-4835-8463-1217730008E7}" srcOrd="0" destOrd="0" presId="urn:microsoft.com/office/officeart/2005/8/layout/hierarchy1"/>
    <dgm:cxn modelId="{313A955F-28A5-43FE-9029-547C46E8A29F}" srcId="{B04DA3DA-1660-4502-8BCD-4D4884ED4783}" destId="{E3BD1CBA-982B-4AFB-B548-9ACC80858A44}" srcOrd="0" destOrd="0" parTransId="{4CF883C8-6363-4E37-A4E6-DF658275DBE1}" sibTransId="{C7CF8D0A-4F8F-4DD5-83AA-13869FA137FB}"/>
    <dgm:cxn modelId="{7FF5F760-98A1-4A99-B6E7-A9E95A3756F1}" type="presOf" srcId="{5D06D0F4-AFA3-4546-9E76-512817700F53}" destId="{12A15F9C-C8BC-4BCA-9D89-B69AB42A341A}" srcOrd="0" destOrd="0" presId="urn:microsoft.com/office/officeart/2005/8/layout/hierarchy1"/>
    <dgm:cxn modelId="{94902277-4123-4E4E-8B1E-26402BA0A1AD}" type="presOf" srcId="{4CF883C8-6363-4E37-A4E6-DF658275DBE1}" destId="{C373BC2C-9B4B-49B1-B7CE-EEA2C25B0B35}" srcOrd="0" destOrd="0" presId="urn:microsoft.com/office/officeart/2005/8/layout/hierarchy1"/>
    <dgm:cxn modelId="{E5CDE97F-C38A-4B33-9C7D-E3BCCFCD671E}" type="presOf" srcId="{E3BD1CBA-982B-4AFB-B548-9ACC80858A44}" destId="{223D6CC1-9961-4807-83CE-88CB9E2C330C}" srcOrd="0" destOrd="0" presId="urn:microsoft.com/office/officeart/2005/8/layout/hierarchy1"/>
    <dgm:cxn modelId="{69355687-FA80-4E54-BD5D-927D7156E3A6}" srcId="{AF79AED9-04F8-494F-98FC-099C302E63F5}" destId="{B04DA3DA-1660-4502-8BCD-4D4884ED4783}" srcOrd="0" destOrd="0" parTransId="{5D06D0F4-AFA3-4546-9E76-512817700F53}" sibTransId="{EA5F7767-B35D-492E-98FA-434E55A017B2}"/>
    <dgm:cxn modelId="{CB6F8D96-2FEC-4384-89B5-19250237D3DB}" type="presOf" srcId="{80E58648-73D0-4F8B-BC1B-649BB39238BB}" destId="{567B002F-CA3F-4E70-8D41-6FAC91062FEE}" srcOrd="0" destOrd="0" presId="urn:microsoft.com/office/officeart/2005/8/layout/hierarchy1"/>
    <dgm:cxn modelId="{1300AEC8-EEC3-4BE7-9CE3-BCA4146EEFD1}" type="presOf" srcId="{B1E00110-0901-4179-A1EC-52DCF2003ECF}" destId="{5329DD01-269E-4C4B-AF18-4B0E755F4EDC}" srcOrd="0" destOrd="0" presId="urn:microsoft.com/office/officeart/2005/8/layout/hierarchy1"/>
    <dgm:cxn modelId="{0F99BDF6-0B90-4B24-A4A7-FB8392F03AE2}" srcId="{B04DA3DA-1660-4502-8BCD-4D4884ED4783}" destId="{B7E42D63-B9D6-4D44-B049-CDC28F32A055}" srcOrd="2" destOrd="0" parTransId="{260FC32D-796E-440F-B747-A867556FDD19}" sibTransId="{64EDA306-D212-4425-97F0-906AA6F4F16E}"/>
    <dgm:cxn modelId="{EAE417F9-E61F-44DA-A4FF-1246F6BA2418}" type="presOf" srcId="{B04DA3DA-1660-4502-8BCD-4D4884ED4783}" destId="{68E6A747-7DDE-4C94-A9E4-CBDF858B0D89}" srcOrd="0" destOrd="0" presId="urn:microsoft.com/office/officeart/2005/8/layout/hierarchy1"/>
    <dgm:cxn modelId="{0BA450FD-915F-47C5-82F0-4F576E1A4E82}" srcId="{B04DA3DA-1660-4502-8BCD-4D4884ED4783}" destId="{8B9AE4B3-A6F6-4EBC-A319-1E4B68BFDDFB}" srcOrd="1" destOrd="0" parTransId="{80E58648-73D0-4F8B-BC1B-649BB39238BB}" sibTransId="{FAC04D6B-72A2-4CF8-8F36-56EF4012ABA8}"/>
    <dgm:cxn modelId="{2886C28A-3881-4161-B6F9-4DF6B4BF672D}" type="presParOf" srcId="{5329DD01-269E-4C4B-AF18-4B0E755F4EDC}" destId="{EBD45F67-DA19-4C01-99CB-1F323F0C8BCB}" srcOrd="0" destOrd="0" presId="urn:microsoft.com/office/officeart/2005/8/layout/hierarchy1"/>
    <dgm:cxn modelId="{CB25CBF7-B617-4820-BEA6-5B67FB2C6E30}" type="presParOf" srcId="{EBD45F67-DA19-4C01-99CB-1F323F0C8BCB}" destId="{E5991636-9FCF-47E5-9155-F8ED2C53A089}" srcOrd="0" destOrd="0" presId="urn:microsoft.com/office/officeart/2005/8/layout/hierarchy1"/>
    <dgm:cxn modelId="{DA857ABF-EC70-4AD7-9ABE-A39F16F8FC6C}" type="presParOf" srcId="{E5991636-9FCF-47E5-9155-F8ED2C53A089}" destId="{8EF133F4-B0BB-446B-BAFF-8B4732F524B7}" srcOrd="0" destOrd="0" presId="urn:microsoft.com/office/officeart/2005/8/layout/hierarchy1"/>
    <dgm:cxn modelId="{0F911CFE-C017-4DE5-BEE0-BED3217EC831}" type="presParOf" srcId="{E5991636-9FCF-47E5-9155-F8ED2C53A089}" destId="{7979DF5F-6EBE-48A0-A7A3-95782BB91AC9}" srcOrd="1" destOrd="0" presId="urn:microsoft.com/office/officeart/2005/8/layout/hierarchy1"/>
    <dgm:cxn modelId="{8A8951F6-ADE4-4B65-882D-FF649DB777AF}" type="presParOf" srcId="{EBD45F67-DA19-4C01-99CB-1F323F0C8BCB}" destId="{27513979-27DF-4F38-9481-8AB405EE6D6E}" srcOrd="1" destOrd="0" presId="urn:microsoft.com/office/officeart/2005/8/layout/hierarchy1"/>
    <dgm:cxn modelId="{C4348EA5-D733-4921-84EF-9FB33052A5C0}" type="presParOf" srcId="{5329DD01-269E-4C4B-AF18-4B0E755F4EDC}" destId="{D24F3027-74C9-456C-9596-89DDC3BEFC07}" srcOrd="1" destOrd="0" presId="urn:microsoft.com/office/officeart/2005/8/layout/hierarchy1"/>
    <dgm:cxn modelId="{AB8EB220-E908-4383-8B46-04EBDAF76D56}" type="presParOf" srcId="{D24F3027-74C9-456C-9596-89DDC3BEFC07}" destId="{4529B988-EB53-4645-89AA-323657F1E0B0}" srcOrd="0" destOrd="0" presId="urn:microsoft.com/office/officeart/2005/8/layout/hierarchy1"/>
    <dgm:cxn modelId="{8B5BBA6A-8D0F-4109-93B7-DC73EA2BF1E9}" type="presParOf" srcId="{4529B988-EB53-4645-89AA-323657F1E0B0}" destId="{131CFB8C-ADCA-4106-9DAC-9B2D3509AF98}" srcOrd="0" destOrd="0" presId="urn:microsoft.com/office/officeart/2005/8/layout/hierarchy1"/>
    <dgm:cxn modelId="{7DAE60FD-29B9-4140-9554-336968A65303}" type="presParOf" srcId="{4529B988-EB53-4645-89AA-323657F1E0B0}" destId="{73D48AF8-F38C-4346-B5B3-C86906C36E5F}" srcOrd="1" destOrd="0" presId="urn:microsoft.com/office/officeart/2005/8/layout/hierarchy1"/>
    <dgm:cxn modelId="{A4EAB2C2-5927-435B-8879-75644043C458}" type="presParOf" srcId="{D24F3027-74C9-456C-9596-89DDC3BEFC07}" destId="{7F18160E-BC91-4063-BCEB-31B92B013041}" srcOrd="1" destOrd="0" presId="urn:microsoft.com/office/officeart/2005/8/layout/hierarchy1"/>
    <dgm:cxn modelId="{01D03115-1629-4788-8B7A-929957B20B9B}" type="presParOf" srcId="{7F18160E-BC91-4063-BCEB-31B92B013041}" destId="{12A15F9C-C8BC-4BCA-9D89-B69AB42A341A}" srcOrd="0" destOrd="0" presId="urn:microsoft.com/office/officeart/2005/8/layout/hierarchy1"/>
    <dgm:cxn modelId="{2345E1BC-DBF1-4843-BB41-668B1CEBC6E7}" type="presParOf" srcId="{7F18160E-BC91-4063-BCEB-31B92B013041}" destId="{C8662D29-BB3C-40C0-A114-B07DDF2DA28A}" srcOrd="1" destOrd="0" presId="urn:microsoft.com/office/officeart/2005/8/layout/hierarchy1"/>
    <dgm:cxn modelId="{CC4637D6-47D4-4146-ADCE-4B72E05EF26F}" type="presParOf" srcId="{C8662D29-BB3C-40C0-A114-B07DDF2DA28A}" destId="{7F004790-B4B3-48AD-901C-21C03C42EA2E}" srcOrd="0" destOrd="0" presId="urn:microsoft.com/office/officeart/2005/8/layout/hierarchy1"/>
    <dgm:cxn modelId="{EB182A1A-1D3B-46CD-90E6-D1DB94795085}" type="presParOf" srcId="{7F004790-B4B3-48AD-901C-21C03C42EA2E}" destId="{AC439F63-8669-418D-BE3D-01325E24404B}" srcOrd="0" destOrd="0" presId="urn:microsoft.com/office/officeart/2005/8/layout/hierarchy1"/>
    <dgm:cxn modelId="{A0787E7B-B6A7-4892-BF93-152400D1123A}" type="presParOf" srcId="{7F004790-B4B3-48AD-901C-21C03C42EA2E}" destId="{68E6A747-7DDE-4C94-A9E4-CBDF858B0D89}" srcOrd="1" destOrd="0" presId="urn:microsoft.com/office/officeart/2005/8/layout/hierarchy1"/>
    <dgm:cxn modelId="{A0975AE7-2E3B-4EA9-A79B-18BC0B83C754}" type="presParOf" srcId="{C8662D29-BB3C-40C0-A114-B07DDF2DA28A}" destId="{342BA511-4C5F-4529-8C1A-38D52C3966EC}" srcOrd="1" destOrd="0" presId="urn:microsoft.com/office/officeart/2005/8/layout/hierarchy1"/>
    <dgm:cxn modelId="{FC4CEA6E-A9CF-41C5-B361-D141DC82FD91}" type="presParOf" srcId="{342BA511-4C5F-4529-8C1A-38D52C3966EC}" destId="{C373BC2C-9B4B-49B1-B7CE-EEA2C25B0B35}" srcOrd="0" destOrd="0" presId="urn:microsoft.com/office/officeart/2005/8/layout/hierarchy1"/>
    <dgm:cxn modelId="{7B42D0C1-B4B7-435B-A5F8-4758EDDE46E7}" type="presParOf" srcId="{342BA511-4C5F-4529-8C1A-38D52C3966EC}" destId="{A6E462CD-0114-4640-B243-6B07605D4237}" srcOrd="1" destOrd="0" presId="urn:microsoft.com/office/officeart/2005/8/layout/hierarchy1"/>
    <dgm:cxn modelId="{D39E95CE-6659-4D20-A604-695EEA9F0EF3}" type="presParOf" srcId="{A6E462CD-0114-4640-B243-6B07605D4237}" destId="{16746CAF-DB01-44CB-A1E8-92E34E9E0A7D}" srcOrd="0" destOrd="0" presId="urn:microsoft.com/office/officeart/2005/8/layout/hierarchy1"/>
    <dgm:cxn modelId="{62936975-3117-44BC-A727-FE2F2C846289}" type="presParOf" srcId="{16746CAF-DB01-44CB-A1E8-92E34E9E0A7D}" destId="{23E4A995-2B78-4382-9BC8-1083DF66D75B}" srcOrd="0" destOrd="0" presId="urn:microsoft.com/office/officeart/2005/8/layout/hierarchy1"/>
    <dgm:cxn modelId="{BE07C7E8-7B62-4F56-87E9-DDACFD387A63}" type="presParOf" srcId="{16746CAF-DB01-44CB-A1E8-92E34E9E0A7D}" destId="{223D6CC1-9961-4807-83CE-88CB9E2C330C}" srcOrd="1" destOrd="0" presId="urn:microsoft.com/office/officeart/2005/8/layout/hierarchy1"/>
    <dgm:cxn modelId="{83B225EF-D665-4458-A28B-D52BD38FEA98}" type="presParOf" srcId="{A6E462CD-0114-4640-B243-6B07605D4237}" destId="{CBE0685F-AE44-4F22-955C-576BF12BF4AF}" srcOrd="1" destOrd="0" presId="urn:microsoft.com/office/officeart/2005/8/layout/hierarchy1"/>
    <dgm:cxn modelId="{1C16BDC8-6E9E-4025-AB66-5FCA500B762A}" type="presParOf" srcId="{342BA511-4C5F-4529-8C1A-38D52C3966EC}" destId="{567B002F-CA3F-4E70-8D41-6FAC91062FEE}" srcOrd="2" destOrd="0" presId="urn:microsoft.com/office/officeart/2005/8/layout/hierarchy1"/>
    <dgm:cxn modelId="{E34C318A-55CA-4381-B619-080BE51ED984}" type="presParOf" srcId="{342BA511-4C5F-4529-8C1A-38D52C3966EC}" destId="{41D2D9E9-47C1-49F4-8C95-CBF2D14C59E0}" srcOrd="3" destOrd="0" presId="urn:microsoft.com/office/officeart/2005/8/layout/hierarchy1"/>
    <dgm:cxn modelId="{B6DA5784-8CEC-4730-B387-D71FB5427689}" type="presParOf" srcId="{41D2D9E9-47C1-49F4-8C95-CBF2D14C59E0}" destId="{6D45A5EB-2C67-4F5B-9CAE-D0187B0814F7}" srcOrd="0" destOrd="0" presId="urn:microsoft.com/office/officeart/2005/8/layout/hierarchy1"/>
    <dgm:cxn modelId="{82386AC6-4DFB-4B18-9239-DB0137E5DBA0}" type="presParOf" srcId="{6D45A5EB-2C67-4F5B-9CAE-D0187B0814F7}" destId="{9992A22B-17C8-4E8A-8128-E10F498F7D34}" srcOrd="0" destOrd="0" presId="urn:microsoft.com/office/officeart/2005/8/layout/hierarchy1"/>
    <dgm:cxn modelId="{03EDDEAF-4876-4EFA-8EF1-2BDCD75A6007}" type="presParOf" srcId="{6D45A5EB-2C67-4F5B-9CAE-D0187B0814F7}" destId="{83968DAD-DF0A-4835-8463-1217730008E7}" srcOrd="1" destOrd="0" presId="urn:microsoft.com/office/officeart/2005/8/layout/hierarchy1"/>
    <dgm:cxn modelId="{67267886-EC96-438B-A53F-6FCA00B6819B}" type="presParOf" srcId="{41D2D9E9-47C1-49F4-8C95-CBF2D14C59E0}" destId="{B1A0824E-B570-46C9-ADDA-B9592556D190}" srcOrd="1" destOrd="0" presId="urn:microsoft.com/office/officeart/2005/8/layout/hierarchy1"/>
    <dgm:cxn modelId="{3BEBFC84-787F-437A-8AEA-97F0000A6C6A}" type="presParOf" srcId="{342BA511-4C5F-4529-8C1A-38D52C3966EC}" destId="{F5F28AED-49E4-4DB3-BC95-556797904160}" srcOrd="4" destOrd="0" presId="urn:microsoft.com/office/officeart/2005/8/layout/hierarchy1"/>
    <dgm:cxn modelId="{49749CE3-EE6C-4857-A2CD-EA230C148C6D}" type="presParOf" srcId="{342BA511-4C5F-4529-8C1A-38D52C3966EC}" destId="{449781B4-4078-455C-B593-479366F3CA1E}" srcOrd="5" destOrd="0" presId="urn:microsoft.com/office/officeart/2005/8/layout/hierarchy1"/>
    <dgm:cxn modelId="{F3851CC5-473F-4A1E-B776-77FB1B276343}" type="presParOf" srcId="{449781B4-4078-455C-B593-479366F3CA1E}" destId="{2947F061-4C67-441B-A947-623C97C09BBF}" srcOrd="0" destOrd="0" presId="urn:microsoft.com/office/officeart/2005/8/layout/hierarchy1"/>
    <dgm:cxn modelId="{2769DC1E-F110-4479-8B52-B41B053B4D4B}" type="presParOf" srcId="{2947F061-4C67-441B-A947-623C97C09BBF}" destId="{B76B8250-DB91-4502-AE92-B2196E3F9F8F}" srcOrd="0" destOrd="0" presId="urn:microsoft.com/office/officeart/2005/8/layout/hierarchy1"/>
    <dgm:cxn modelId="{A74E869B-8917-47DD-9C4F-739F120646DB}" type="presParOf" srcId="{2947F061-4C67-441B-A947-623C97C09BBF}" destId="{0022DD42-31B6-4009-893D-B476F27C24DF}" srcOrd="1" destOrd="0" presId="urn:microsoft.com/office/officeart/2005/8/layout/hierarchy1"/>
    <dgm:cxn modelId="{B3AA395F-6539-4B57-A87C-DF79FD6F68E0}" type="presParOf" srcId="{449781B4-4078-455C-B593-479366F3CA1E}" destId="{7BB2F014-C420-4F4B-BB00-07CCA0E0E5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00CF0-1105-448B-8A74-A90616BA88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4FE5DB-7E09-4ABB-8E3B-4430F05448D3}">
      <dgm:prSet phldrT="[Text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Фаза планирования</a:t>
          </a:r>
          <a:endParaRPr lang="de-DE" sz="2800" dirty="0">
            <a:solidFill>
              <a:schemeClr val="tx1"/>
            </a:solidFill>
          </a:endParaRPr>
        </a:p>
      </dgm:t>
    </dgm:pt>
    <dgm:pt modelId="{57A3EF35-4F34-4376-991E-0D29BEA6C322}" type="parTrans" cxnId="{BB423C3C-D922-4B65-B18B-3AF8D7F6165C}">
      <dgm:prSet/>
      <dgm:spPr/>
      <dgm:t>
        <a:bodyPr/>
        <a:lstStyle/>
        <a:p>
          <a:endParaRPr lang="de-DE"/>
        </a:p>
      </dgm:t>
    </dgm:pt>
    <dgm:pt modelId="{9ECF4A98-B38A-4BC5-9A3D-8AF23C8EF989}" type="sibTrans" cxnId="{BB423C3C-D922-4B65-B18B-3AF8D7F6165C}">
      <dgm:prSet/>
      <dgm:spPr/>
      <dgm:t>
        <a:bodyPr/>
        <a:lstStyle/>
        <a:p>
          <a:endParaRPr lang="de-DE"/>
        </a:p>
      </dgm:t>
    </dgm:pt>
    <dgm:pt modelId="{824C0012-651D-4FDA-AECC-7478580A29FC}">
      <dgm:prSet phldrT="[Text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Планирование структуры проекта</a:t>
          </a:r>
          <a:r>
            <a:rPr lang="de-DE" sz="2000" b="1" dirty="0">
              <a:solidFill>
                <a:schemeClr val="tx1"/>
              </a:solidFill>
            </a:rPr>
            <a:t> (</a:t>
          </a:r>
          <a:r>
            <a:rPr lang="ru-RU" sz="2000" b="1" dirty="0">
              <a:solidFill>
                <a:schemeClr val="tx1"/>
              </a:solidFill>
            </a:rPr>
            <a:t>ПСП</a:t>
          </a:r>
          <a:r>
            <a:rPr lang="de-DE" sz="2000" b="1" dirty="0">
              <a:solidFill>
                <a:schemeClr val="tx1"/>
              </a:solidFill>
            </a:rPr>
            <a:t>)</a:t>
          </a:r>
        </a:p>
        <a:p>
          <a:r>
            <a:rPr lang="de-DE" sz="1800" dirty="0">
              <a:solidFill>
                <a:schemeClr val="tx1"/>
              </a:solidFill>
            </a:rPr>
            <a:t>= </a:t>
          </a:r>
          <a:r>
            <a:rPr lang="ru-RU" sz="1800" dirty="0">
              <a:solidFill>
                <a:schemeClr val="tx1"/>
              </a:solidFill>
            </a:rPr>
            <a:t>планирование всех рабочих пакетов вплоть до уровня отдельных мероприятий, включая планирование затрат времени, средств и ресурсов.</a:t>
          </a:r>
        </a:p>
        <a:p>
          <a:endParaRPr lang="de-DE" sz="1800" dirty="0">
            <a:solidFill>
              <a:schemeClr val="tx1"/>
            </a:solidFill>
          </a:endParaRPr>
        </a:p>
      </dgm:t>
    </dgm:pt>
    <dgm:pt modelId="{2750C680-7305-4712-AEB1-F884A1A0314C}" type="parTrans" cxnId="{6FABAFD8-5ED3-4B87-BF6B-B52250932D26}">
      <dgm:prSet/>
      <dgm:spPr/>
      <dgm:t>
        <a:bodyPr/>
        <a:lstStyle/>
        <a:p>
          <a:endParaRPr lang="de-DE"/>
        </a:p>
      </dgm:t>
    </dgm:pt>
    <dgm:pt modelId="{978E969D-EACD-4F5F-AA07-2B82E0922575}" type="sibTrans" cxnId="{6FABAFD8-5ED3-4B87-BF6B-B52250932D26}">
      <dgm:prSet/>
      <dgm:spPr/>
      <dgm:t>
        <a:bodyPr/>
        <a:lstStyle/>
        <a:p>
          <a:endParaRPr lang="de-DE"/>
        </a:p>
      </dgm:t>
    </dgm:pt>
    <dgm:pt modelId="{1082F520-50FF-4F61-874F-3BDC1B0684CD}">
      <dgm:prSet phldrT="[Text]" custT="1"/>
      <dgm:spPr/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</a:rPr>
            <a:t>Планирование графика реализации проекта</a:t>
          </a:r>
          <a:r>
            <a:rPr lang="de-DE" sz="2000" b="1" dirty="0">
              <a:solidFill>
                <a:schemeClr val="tx1"/>
              </a:solidFill>
            </a:rPr>
            <a:t>(</a:t>
          </a:r>
          <a:r>
            <a:rPr lang="ru-RU" sz="2000" b="1" dirty="0">
              <a:solidFill>
                <a:schemeClr val="tx1"/>
              </a:solidFill>
            </a:rPr>
            <a:t>ПРП</a:t>
          </a:r>
          <a:r>
            <a:rPr lang="de-DE" sz="2000" b="1" dirty="0">
              <a:solidFill>
                <a:schemeClr val="tx1"/>
              </a:solidFill>
            </a:rPr>
            <a:t>)</a:t>
          </a:r>
        </a:p>
        <a:p>
          <a:pPr algn="ctr"/>
          <a:r>
            <a:rPr lang="de-DE" sz="1800" dirty="0">
              <a:solidFill>
                <a:schemeClr val="tx1"/>
              </a:solidFill>
            </a:rPr>
            <a:t>= </a:t>
          </a:r>
        </a:p>
        <a:p>
          <a:pPr algn="l"/>
          <a:r>
            <a:rPr lang="de-DE" sz="1800" dirty="0">
              <a:solidFill>
                <a:schemeClr val="tx1"/>
              </a:solidFill>
            </a:rPr>
            <a:t>- </a:t>
          </a:r>
          <a:r>
            <a:rPr lang="ru-RU" sz="1800" dirty="0">
              <a:solidFill>
                <a:schemeClr val="tx1"/>
              </a:solidFill>
            </a:rPr>
            <a:t>планирование последовательности реализации проекта и сроков</a:t>
          </a:r>
          <a:endParaRPr lang="en-US" sz="1800" dirty="0">
            <a:solidFill>
              <a:schemeClr val="tx1"/>
            </a:solidFill>
          </a:endParaRPr>
        </a:p>
        <a:p>
          <a:pPr algn="l"/>
          <a:r>
            <a:rPr lang="de-DE" sz="1800" dirty="0">
              <a:solidFill>
                <a:schemeClr val="tx1"/>
              </a:solidFill>
            </a:rPr>
            <a:t>- </a:t>
          </a:r>
          <a:r>
            <a:rPr lang="ru-RU" sz="1800" dirty="0">
              <a:solidFill>
                <a:schemeClr val="tx1"/>
              </a:solidFill>
            </a:rPr>
            <a:t>планирование ресурсов/стоимости</a:t>
          </a:r>
          <a:endParaRPr lang="de-DE" sz="1800" dirty="0">
            <a:solidFill>
              <a:schemeClr val="tx1"/>
            </a:solidFill>
          </a:endParaRPr>
        </a:p>
        <a:p>
          <a:pPr algn="l"/>
          <a:r>
            <a:rPr lang="de-DE" sz="1800" dirty="0">
              <a:solidFill>
                <a:schemeClr val="tx1"/>
              </a:solidFill>
            </a:rPr>
            <a:t>- </a:t>
          </a:r>
          <a:r>
            <a:rPr lang="ru-RU" sz="1800" dirty="0">
              <a:solidFill>
                <a:schemeClr val="tx1"/>
              </a:solidFill>
            </a:rPr>
            <a:t>планирование рисков</a:t>
          </a:r>
          <a:endParaRPr lang="de-DE" sz="1800" dirty="0">
            <a:solidFill>
              <a:schemeClr val="tx1"/>
            </a:solidFill>
          </a:endParaRPr>
        </a:p>
        <a:p>
          <a:pPr algn="ctr"/>
          <a:endParaRPr lang="de-DE" sz="2700" dirty="0">
            <a:solidFill>
              <a:schemeClr val="tx1"/>
            </a:solidFill>
          </a:endParaRPr>
        </a:p>
      </dgm:t>
    </dgm:pt>
    <dgm:pt modelId="{C853A9FB-0863-4268-B370-28ABDBA58D11}" type="parTrans" cxnId="{EEE156F6-D760-4AB8-AF83-1B85DD21D3FC}">
      <dgm:prSet/>
      <dgm:spPr/>
      <dgm:t>
        <a:bodyPr/>
        <a:lstStyle/>
        <a:p>
          <a:endParaRPr lang="de-DE"/>
        </a:p>
      </dgm:t>
    </dgm:pt>
    <dgm:pt modelId="{D59B7A98-154C-4F3E-9474-B5A078A5E8AE}" type="sibTrans" cxnId="{EEE156F6-D760-4AB8-AF83-1B85DD21D3FC}">
      <dgm:prSet/>
      <dgm:spPr/>
      <dgm:t>
        <a:bodyPr/>
        <a:lstStyle/>
        <a:p>
          <a:endParaRPr lang="de-DE"/>
        </a:p>
      </dgm:t>
    </dgm:pt>
    <dgm:pt modelId="{BBE65213-1B56-4AC1-870A-9ACF92F73931}" type="pres">
      <dgm:prSet presAssocID="{AD500CF0-1105-448B-8A74-A90616BA88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B56A53-7729-4BD6-ABB0-E642FF62B963}" type="pres">
      <dgm:prSet presAssocID="{EB4FE5DB-7E09-4ABB-8E3B-4430F05448D3}" presName="root1" presStyleCnt="0"/>
      <dgm:spPr/>
    </dgm:pt>
    <dgm:pt modelId="{A7B4C11D-E947-4896-88A8-56FDFA825C7F}" type="pres">
      <dgm:prSet presAssocID="{EB4FE5DB-7E09-4ABB-8E3B-4430F05448D3}" presName="LevelOneTextNode" presStyleLbl="node0" presStyleIdx="0" presStyleCnt="1">
        <dgm:presLayoutVars>
          <dgm:chPref val="3"/>
        </dgm:presLayoutVars>
      </dgm:prSet>
      <dgm:spPr/>
    </dgm:pt>
    <dgm:pt modelId="{583577C7-6E33-47F2-82C6-21701670E867}" type="pres">
      <dgm:prSet presAssocID="{EB4FE5DB-7E09-4ABB-8E3B-4430F05448D3}" presName="level2hierChild" presStyleCnt="0"/>
      <dgm:spPr/>
    </dgm:pt>
    <dgm:pt modelId="{BC57D028-DC12-485F-8D4E-0849BCB2F272}" type="pres">
      <dgm:prSet presAssocID="{2750C680-7305-4712-AEB1-F884A1A0314C}" presName="conn2-1" presStyleLbl="parChTrans1D2" presStyleIdx="0" presStyleCnt="2"/>
      <dgm:spPr/>
    </dgm:pt>
    <dgm:pt modelId="{AD2D7203-473F-436C-8530-D264ED97D0EC}" type="pres">
      <dgm:prSet presAssocID="{2750C680-7305-4712-AEB1-F884A1A0314C}" presName="connTx" presStyleLbl="parChTrans1D2" presStyleIdx="0" presStyleCnt="2"/>
      <dgm:spPr/>
    </dgm:pt>
    <dgm:pt modelId="{FAF08189-0E09-454D-A18C-0066E99970FF}" type="pres">
      <dgm:prSet presAssocID="{824C0012-651D-4FDA-AECC-7478580A29FC}" presName="root2" presStyleCnt="0"/>
      <dgm:spPr/>
    </dgm:pt>
    <dgm:pt modelId="{51F9CFCD-15B2-4538-9AB9-B954335C94CB}" type="pres">
      <dgm:prSet presAssocID="{824C0012-651D-4FDA-AECC-7478580A29FC}" presName="LevelTwoTextNode" presStyleLbl="node2" presStyleIdx="0" presStyleCnt="2" custScaleX="111810" custScaleY="111914" custLinFactNeighborX="-169" custLinFactNeighborY="369">
        <dgm:presLayoutVars>
          <dgm:chPref val="3"/>
        </dgm:presLayoutVars>
      </dgm:prSet>
      <dgm:spPr/>
    </dgm:pt>
    <dgm:pt modelId="{F63D3375-B163-4205-99EB-7EF4D9E556D0}" type="pres">
      <dgm:prSet presAssocID="{824C0012-651D-4FDA-AECC-7478580A29FC}" presName="level3hierChild" presStyleCnt="0"/>
      <dgm:spPr/>
    </dgm:pt>
    <dgm:pt modelId="{8292FE66-7DE7-4AC8-BE42-774BF96AFE97}" type="pres">
      <dgm:prSet presAssocID="{C853A9FB-0863-4268-B370-28ABDBA58D11}" presName="conn2-1" presStyleLbl="parChTrans1D2" presStyleIdx="1" presStyleCnt="2"/>
      <dgm:spPr/>
    </dgm:pt>
    <dgm:pt modelId="{CF53D667-616F-4A78-ADA6-E677C451EA8A}" type="pres">
      <dgm:prSet presAssocID="{C853A9FB-0863-4268-B370-28ABDBA58D11}" presName="connTx" presStyleLbl="parChTrans1D2" presStyleIdx="1" presStyleCnt="2"/>
      <dgm:spPr/>
    </dgm:pt>
    <dgm:pt modelId="{9DA404D9-9FC9-4811-A029-41C57839C602}" type="pres">
      <dgm:prSet presAssocID="{1082F520-50FF-4F61-874F-3BDC1B0684CD}" presName="root2" presStyleCnt="0"/>
      <dgm:spPr/>
    </dgm:pt>
    <dgm:pt modelId="{5477F06F-07AC-4277-A0D1-E986CB505F30}" type="pres">
      <dgm:prSet presAssocID="{1082F520-50FF-4F61-874F-3BDC1B0684CD}" presName="LevelTwoTextNode" presStyleLbl="node2" presStyleIdx="1" presStyleCnt="2" custScaleX="113041" custScaleY="152903">
        <dgm:presLayoutVars>
          <dgm:chPref val="3"/>
        </dgm:presLayoutVars>
      </dgm:prSet>
      <dgm:spPr/>
    </dgm:pt>
    <dgm:pt modelId="{9C26B040-14EC-40D7-A43B-C7581F418B03}" type="pres">
      <dgm:prSet presAssocID="{1082F520-50FF-4F61-874F-3BDC1B0684CD}" presName="level3hierChild" presStyleCnt="0"/>
      <dgm:spPr/>
    </dgm:pt>
  </dgm:ptLst>
  <dgm:cxnLst>
    <dgm:cxn modelId="{5D7BC508-BCED-44D1-8425-C451ECD3C990}" type="presOf" srcId="{1082F520-50FF-4F61-874F-3BDC1B0684CD}" destId="{5477F06F-07AC-4277-A0D1-E986CB505F30}" srcOrd="0" destOrd="0" presId="urn:microsoft.com/office/officeart/2005/8/layout/hierarchy2"/>
    <dgm:cxn modelId="{6C046A0D-143C-4DEE-A88A-3BA7AD8D2DD5}" type="presOf" srcId="{2750C680-7305-4712-AEB1-F884A1A0314C}" destId="{BC57D028-DC12-485F-8D4E-0849BCB2F272}" srcOrd="0" destOrd="0" presId="urn:microsoft.com/office/officeart/2005/8/layout/hierarchy2"/>
    <dgm:cxn modelId="{75DCAC1C-A216-4DA2-B785-64C6D772EB29}" type="presOf" srcId="{C853A9FB-0863-4268-B370-28ABDBA58D11}" destId="{8292FE66-7DE7-4AC8-BE42-774BF96AFE97}" srcOrd="0" destOrd="0" presId="urn:microsoft.com/office/officeart/2005/8/layout/hierarchy2"/>
    <dgm:cxn modelId="{31E3DB3B-5305-4EC2-956B-CCFC4FA50990}" type="presOf" srcId="{AD500CF0-1105-448B-8A74-A90616BA880F}" destId="{BBE65213-1B56-4AC1-870A-9ACF92F73931}" srcOrd="0" destOrd="0" presId="urn:microsoft.com/office/officeart/2005/8/layout/hierarchy2"/>
    <dgm:cxn modelId="{BB423C3C-D922-4B65-B18B-3AF8D7F6165C}" srcId="{AD500CF0-1105-448B-8A74-A90616BA880F}" destId="{EB4FE5DB-7E09-4ABB-8E3B-4430F05448D3}" srcOrd="0" destOrd="0" parTransId="{57A3EF35-4F34-4376-991E-0D29BEA6C322}" sibTransId="{9ECF4A98-B38A-4BC5-9A3D-8AF23C8EF989}"/>
    <dgm:cxn modelId="{2D885348-CF60-4F30-9051-76B617063FED}" type="presOf" srcId="{824C0012-651D-4FDA-AECC-7478580A29FC}" destId="{51F9CFCD-15B2-4538-9AB9-B954335C94CB}" srcOrd="0" destOrd="0" presId="urn:microsoft.com/office/officeart/2005/8/layout/hierarchy2"/>
    <dgm:cxn modelId="{A09304A8-AAE2-431C-8527-893FEEEEA74B}" type="presOf" srcId="{C853A9FB-0863-4268-B370-28ABDBA58D11}" destId="{CF53D667-616F-4A78-ADA6-E677C451EA8A}" srcOrd="1" destOrd="0" presId="urn:microsoft.com/office/officeart/2005/8/layout/hierarchy2"/>
    <dgm:cxn modelId="{6FABAFD8-5ED3-4B87-BF6B-B52250932D26}" srcId="{EB4FE5DB-7E09-4ABB-8E3B-4430F05448D3}" destId="{824C0012-651D-4FDA-AECC-7478580A29FC}" srcOrd="0" destOrd="0" parTransId="{2750C680-7305-4712-AEB1-F884A1A0314C}" sibTransId="{978E969D-EACD-4F5F-AA07-2B82E0922575}"/>
    <dgm:cxn modelId="{B96F4FE0-63D5-44D6-9385-93FE0C2B2204}" type="presOf" srcId="{2750C680-7305-4712-AEB1-F884A1A0314C}" destId="{AD2D7203-473F-436C-8530-D264ED97D0EC}" srcOrd="1" destOrd="0" presId="urn:microsoft.com/office/officeart/2005/8/layout/hierarchy2"/>
    <dgm:cxn modelId="{EEE156F6-D760-4AB8-AF83-1B85DD21D3FC}" srcId="{EB4FE5DB-7E09-4ABB-8E3B-4430F05448D3}" destId="{1082F520-50FF-4F61-874F-3BDC1B0684CD}" srcOrd="1" destOrd="0" parTransId="{C853A9FB-0863-4268-B370-28ABDBA58D11}" sibTransId="{D59B7A98-154C-4F3E-9474-B5A078A5E8AE}"/>
    <dgm:cxn modelId="{552A6EF8-0A79-4536-B464-6FDE9EBD7E64}" type="presOf" srcId="{EB4FE5DB-7E09-4ABB-8E3B-4430F05448D3}" destId="{A7B4C11D-E947-4896-88A8-56FDFA825C7F}" srcOrd="0" destOrd="0" presId="urn:microsoft.com/office/officeart/2005/8/layout/hierarchy2"/>
    <dgm:cxn modelId="{8F0F8034-3644-4A68-B165-CC559CDA8B17}" type="presParOf" srcId="{BBE65213-1B56-4AC1-870A-9ACF92F73931}" destId="{5FB56A53-7729-4BD6-ABB0-E642FF62B963}" srcOrd="0" destOrd="0" presId="urn:microsoft.com/office/officeart/2005/8/layout/hierarchy2"/>
    <dgm:cxn modelId="{52351E9C-7D72-49FC-A7A3-86EEEFE8D257}" type="presParOf" srcId="{5FB56A53-7729-4BD6-ABB0-E642FF62B963}" destId="{A7B4C11D-E947-4896-88A8-56FDFA825C7F}" srcOrd="0" destOrd="0" presId="urn:microsoft.com/office/officeart/2005/8/layout/hierarchy2"/>
    <dgm:cxn modelId="{1BDB6B7D-7AFC-4695-92BA-F46D9E88CEF3}" type="presParOf" srcId="{5FB56A53-7729-4BD6-ABB0-E642FF62B963}" destId="{583577C7-6E33-47F2-82C6-21701670E867}" srcOrd="1" destOrd="0" presId="urn:microsoft.com/office/officeart/2005/8/layout/hierarchy2"/>
    <dgm:cxn modelId="{54B1051D-3477-47A4-979F-E4672E50E6A4}" type="presParOf" srcId="{583577C7-6E33-47F2-82C6-21701670E867}" destId="{BC57D028-DC12-485F-8D4E-0849BCB2F272}" srcOrd="0" destOrd="0" presId="urn:microsoft.com/office/officeart/2005/8/layout/hierarchy2"/>
    <dgm:cxn modelId="{B044CAE2-E33E-4E94-98DF-9F0027762BC8}" type="presParOf" srcId="{BC57D028-DC12-485F-8D4E-0849BCB2F272}" destId="{AD2D7203-473F-436C-8530-D264ED97D0EC}" srcOrd="0" destOrd="0" presId="urn:microsoft.com/office/officeart/2005/8/layout/hierarchy2"/>
    <dgm:cxn modelId="{4F25CF15-7EBB-455F-80E4-957141DF5616}" type="presParOf" srcId="{583577C7-6E33-47F2-82C6-21701670E867}" destId="{FAF08189-0E09-454D-A18C-0066E99970FF}" srcOrd="1" destOrd="0" presId="urn:microsoft.com/office/officeart/2005/8/layout/hierarchy2"/>
    <dgm:cxn modelId="{CA353BBE-1F7F-4132-B453-14267DA386E1}" type="presParOf" srcId="{FAF08189-0E09-454D-A18C-0066E99970FF}" destId="{51F9CFCD-15B2-4538-9AB9-B954335C94CB}" srcOrd="0" destOrd="0" presId="urn:microsoft.com/office/officeart/2005/8/layout/hierarchy2"/>
    <dgm:cxn modelId="{23B884C3-67D7-4CA1-8C9D-1E98D6C4CAF2}" type="presParOf" srcId="{FAF08189-0E09-454D-A18C-0066E99970FF}" destId="{F63D3375-B163-4205-99EB-7EF4D9E556D0}" srcOrd="1" destOrd="0" presId="urn:microsoft.com/office/officeart/2005/8/layout/hierarchy2"/>
    <dgm:cxn modelId="{63F684FD-32DD-4B30-831A-5FF82C9BEC34}" type="presParOf" srcId="{583577C7-6E33-47F2-82C6-21701670E867}" destId="{8292FE66-7DE7-4AC8-BE42-774BF96AFE97}" srcOrd="2" destOrd="0" presId="urn:microsoft.com/office/officeart/2005/8/layout/hierarchy2"/>
    <dgm:cxn modelId="{251A95A6-204C-4B4B-A1E8-868C974C49BB}" type="presParOf" srcId="{8292FE66-7DE7-4AC8-BE42-774BF96AFE97}" destId="{CF53D667-616F-4A78-ADA6-E677C451EA8A}" srcOrd="0" destOrd="0" presId="urn:microsoft.com/office/officeart/2005/8/layout/hierarchy2"/>
    <dgm:cxn modelId="{96BF544A-B13A-4C48-960D-5EE1F6748E4E}" type="presParOf" srcId="{583577C7-6E33-47F2-82C6-21701670E867}" destId="{9DA404D9-9FC9-4811-A029-41C57839C602}" srcOrd="3" destOrd="0" presId="urn:microsoft.com/office/officeart/2005/8/layout/hierarchy2"/>
    <dgm:cxn modelId="{E0ABF7B5-BD97-43A5-8845-3C11D59A9979}" type="presParOf" srcId="{9DA404D9-9FC9-4811-A029-41C57839C602}" destId="{5477F06F-07AC-4277-A0D1-E986CB505F30}" srcOrd="0" destOrd="0" presId="urn:microsoft.com/office/officeart/2005/8/layout/hierarchy2"/>
    <dgm:cxn modelId="{D4CF4479-E5EC-44B8-B82E-21EA7A245ED7}" type="presParOf" srcId="{9DA404D9-9FC9-4811-A029-41C57839C602}" destId="{9C26B040-14EC-40D7-A43B-C7581F418B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C1C87-C180-409C-866F-11D6526D38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480E17-4337-41F5-8BA6-D695045D312B}">
      <dgm:prSet phldrT="[Text]"/>
      <dgm:spPr/>
      <dgm:t>
        <a:bodyPr/>
        <a:lstStyle/>
        <a:p>
          <a:r>
            <a:rPr lang="ru-RU" dirty="0"/>
            <a:t>Описание фактической ситуации</a:t>
          </a:r>
        </a:p>
      </dgm:t>
    </dgm:pt>
    <dgm:pt modelId="{DF104396-ACF5-421F-BB66-54EEE1C3EB7D}" type="parTrans" cxnId="{2F96F2FE-241D-4CED-9358-303D5A4EBBF2}">
      <dgm:prSet/>
      <dgm:spPr/>
      <dgm:t>
        <a:bodyPr/>
        <a:lstStyle/>
        <a:p>
          <a:endParaRPr lang="de-DE"/>
        </a:p>
      </dgm:t>
    </dgm:pt>
    <dgm:pt modelId="{79905697-3B8A-4F1D-8EA3-287FAF002F70}" type="sibTrans" cxnId="{2F96F2FE-241D-4CED-9358-303D5A4EBBF2}">
      <dgm:prSet/>
      <dgm:spPr/>
      <dgm:t>
        <a:bodyPr/>
        <a:lstStyle/>
        <a:p>
          <a:endParaRPr lang="de-DE"/>
        </a:p>
      </dgm:t>
    </dgm:pt>
    <dgm:pt modelId="{9318CB45-2F53-4E6F-9FD6-127145A89DFB}">
      <dgm:prSet phldrT="[Text]"/>
      <dgm:spPr/>
      <dgm:t>
        <a:bodyPr/>
        <a:lstStyle/>
        <a:p>
          <a:r>
            <a:rPr lang="ru-RU" dirty="0"/>
            <a:t>Анализ фактической ситуации</a:t>
          </a:r>
        </a:p>
      </dgm:t>
    </dgm:pt>
    <dgm:pt modelId="{1C015563-6E19-47EA-BE7A-9226BF48CDFF}" type="parTrans" cxnId="{1A2A6C36-C00B-4AC4-8461-8F7BEEB74453}">
      <dgm:prSet/>
      <dgm:spPr/>
      <dgm:t>
        <a:bodyPr/>
        <a:lstStyle/>
        <a:p>
          <a:endParaRPr lang="de-DE"/>
        </a:p>
      </dgm:t>
    </dgm:pt>
    <dgm:pt modelId="{4B05EBCB-3F72-459B-A202-711BA99FBA3F}" type="sibTrans" cxnId="{1A2A6C36-C00B-4AC4-8461-8F7BEEB74453}">
      <dgm:prSet/>
      <dgm:spPr/>
      <dgm:t>
        <a:bodyPr/>
        <a:lstStyle/>
        <a:p>
          <a:endParaRPr lang="de-DE"/>
        </a:p>
      </dgm:t>
    </dgm:pt>
    <dgm:pt modelId="{2CBFCCF1-1959-4AE3-8BE0-F0294F88FD3B}">
      <dgm:prSet phldrT="[Text]"/>
      <dgm:spPr/>
      <dgm:t>
        <a:bodyPr/>
        <a:lstStyle/>
        <a:p>
          <a:r>
            <a:rPr lang="ru-RU" dirty="0"/>
            <a:t>Выбор оптимального решения</a:t>
          </a:r>
        </a:p>
      </dgm:t>
    </dgm:pt>
    <dgm:pt modelId="{170843CC-D4A0-4247-8E19-E5CA7B085E07}" type="parTrans" cxnId="{D0B0CB58-39C7-4511-9D5B-CC9B165669FA}">
      <dgm:prSet/>
      <dgm:spPr/>
      <dgm:t>
        <a:bodyPr/>
        <a:lstStyle/>
        <a:p>
          <a:endParaRPr lang="de-DE"/>
        </a:p>
      </dgm:t>
    </dgm:pt>
    <dgm:pt modelId="{480CBEBE-EE09-496E-B896-4492AB681C99}" type="sibTrans" cxnId="{D0B0CB58-39C7-4511-9D5B-CC9B165669FA}">
      <dgm:prSet/>
      <dgm:spPr/>
      <dgm:t>
        <a:bodyPr/>
        <a:lstStyle/>
        <a:p>
          <a:endParaRPr lang="de-DE"/>
        </a:p>
      </dgm:t>
    </dgm:pt>
    <dgm:pt modelId="{6A762768-0F15-48FD-A3A1-2364666DD72A}">
      <dgm:prSet/>
      <dgm:spPr/>
      <dgm:t>
        <a:bodyPr/>
        <a:lstStyle/>
        <a:p>
          <a:r>
            <a:rPr lang="ru-RU" dirty="0"/>
            <a:t>Реализация решения</a:t>
          </a:r>
          <a:endParaRPr lang="de-DE" dirty="0"/>
        </a:p>
      </dgm:t>
    </dgm:pt>
    <dgm:pt modelId="{19BF2509-F100-4063-A135-9F88E614F61E}" type="parTrans" cxnId="{2AD4D2F5-CE4A-4AD7-90E6-4B19E8C1A24D}">
      <dgm:prSet/>
      <dgm:spPr/>
      <dgm:t>
        <a:bodyPr/>
        <a:lstStyle/>
        <a:p>
          <a:endParaRPr lang="de-DE"/>
        </a:p>
      </dgm:t>
    </dgm:pt>
    <dgm:pt modelId="{47DF3E2E-393A-4B6B-8480-CAA867485928}" type="sibTrans" cxnId="{2AD4D2F5-CE4A-4AD7-90E6-4B19E8C1A24D}">
      <dgm:prSet/>
      <dgm:spPr/>
      <dgm:t>
        <a:bodyPr/>
        <a:lstStyle/>
        <a:p>
          <a:endParaRPr lang="de-DE"/>
        </a:p>
      </dgm:t>
    </dgm:pt>
    <dgm:pt modelId="{BD8D66EB-C905-466D-85BA-0BEFD5D7C0C1}" type="pres">
      <dgm:prSet presAssocID="{93AC1C87-C180-409C-866F-11D6526D38AB}" presName="CompostProcess" presStyleCnt="0">
        <dgm:presLayoutVars>
          <dgm:dir/>
          <dgm:resizeHandles val="exact"/>
        </dgm:presLayoutVars>
      </dgm:prSet>
      <dgm:spPr/>
    </dgm:pt>
    <dgm:pt modelId="{4BC62C71-5800-4050-A7EE-ED3190C88A04}" type="pres">
      <dgm:prSet presAssocID="{93AC1C87-C180-409C-866F-11D6526D38AB}" presName="arrow" presStyleLbl="bgShp" presStyleIdx="0" presStyleCnt="1"/>
      <dgm:spPr>
        <a:solidFill>
          <a:srgbClr val="92D050"/>
        </a:solidFill>
      </dgm:spPr>
    </dgm:pt>
    <dgm:pt modelId="{F577A437-75DD-4C7A-A352-2A987837ADB8}" type="pres">
      <dgm:prSet presAssocID="{93AC1C87-C180-409C-866F-11D6526D38AB}" presName="linearProcess" presStyleCnt="0"/>
      <dgm:spPr/>
    </dgm:pt>
    <dgm:pt modelId="{29014EB8-C81A-473F-89B4-8B8F2960D6DC}" type="pres">
      <dgm:prSet presAssocID="{E9480E17-4337-41F5-8BA6-D695045D312B}" presName="textNode" presStyleLbl="node1" presStyleIdx="0" presStyleCnt="4">
        <dgm:presLayoutVars>
          <dgm:bulletEnabled val="1"/>
        </dgm:presLayoutVars>
      </dgm:prSet>
      <dgm:spPr/>
    </dgm:pt>
    <dgm:pt modelId="{8FF57901-2546-43C4-A043-90F5C780170F}" type="pres">
      <dgm:prSet presAssocID="{79905697-3B8A-4F1D-8EA3-287FAF002F70}" presName="sibTrans" presStyleCnt="0"/>
      <dgm:spPr/>
    </dgm:pt>
    <dgm:pt modelId="{DF34F1EE-3F07-4E2E-8E3A-96B145A8BB44}" type="pres">
      <dgm:prSet presAssocID="{9318CB45-2F53-4E6F-9FD6-127145A89DFB}" presName="textNode" presStyleLbl="node1" presStyleIdx="1" presStyleCnt="4">
        <dgm:presLayoutVars>
          <dgm:bulletEnabled val="1"/>
        </dgm:presLayoutVars>
      </dgm:prSet>
      <dgm:spPr/>
    </dgm:pt>
    <dgm:pt modelId="{41AC077F-8B08-490D-A918-53B4DFC5668B}" type="pres">
      <dgm:prSet presAssocID="{4B05EBCB-3F72-459B-A202-711BA99FBA3F}" presName="sibTrans" presStyleCnt="0"/>
      <dgm:spPr/>
    </dgm:pt>
    <dgm:pt modelId="{4AF4FC92-C693-4927-AA54-2B7AADAACBCA}" type="pres">
      <dgm:prSet presAssocID="{2CBFCCF1-1959-4AE3-8BE0-F0294F88FD3B}" presName="textNode" presStyleLbl="node1" presStyleIdx="2" presStyleCnt="4">
        <dgm:presLayoutVars>
          <dgm:bulletEnabled val="1"/>
        </dgm:presLayoutVars>
      </dgm:prSet>
      <dgm:spPr/>
    </dgm:pt>
    <dgm:pt modelId="{AAC40C44-39D5-4975-A1FE-FE4FE60DBE06}" type="pres">
      <dgm:prSet presAssocID="{480CBEBE-EE09-496E-B896-4492AB681C99}" presName="sibTrans" presStyleCnt="0"/>
      <dgm:spPr/>
    </dgm:pt>
    <dgm:pt modelId="{03CB648A-12F7-4AA3-AC5B-25908245F588}" type="pres">
      <dgm:prSet presAssocID="{6A762768-0F15-48FD-A3A1-2364666DD72A}" presName="textNode" presStyleLbl="node1" presStyleIdx="3" presStyleCnt="4" custLinFactNeighborX="44150" custLinFactNeighborY="1683">
        <dgm:presLayoutVars>
          <dgm:bulletEnabled val="1"/>
        </dgm:presLayoutVars>
      </dgm:prSet>
      <dgm:spPr/>
    </dgm:pt>
  </dgm:ptLst>
  <dgm:cxnLst>
    <dgm:cxn modelId="{1A2A6C36-C00B-4AC4-8461-8F7BEEB74453}" srcId="{93AC1C87-C180-409C-866F-11D6526D38AB}" destId="{9318CB45-2F53-4E6F-9FD6-127145A89DFB}" srcOrd="1" destOrd="0" parTransId="{1C015563-6E19-47EA-BE7A-9226BF48CDFF}" sibTransId="{4B05EBCB-3F72-459B-A202-711BA99FBA3F}"/>
    <dgm:cxn modelId="{FC0AB23F-C8B2-417F-875D-0DD9B7073A9F}" type="presOf" srcId="{93AC1C87-C180-409C-866F-11D6526D38AB}" destId="{BD8D66EB-C905-466D-85BA-0BEFD5D7C0C1}" srcOrd="0" destOrd="0" presId="urn:microsoft.com/office/officeart/2005/8/layout/hProcess9"/>
    <dgm:cxn modelId="{4E367F4B-5422-46A9-9B89-14AECE8C8E38}" type="presOf" srcId="{6A762768-0F15-48FD-A3A1-2364666DD72A}" destId="{03CB648A-12F7-4AA3-AC5B-25908245F588}" srcOrd="0" destOrd="0" presId="urn:microsoft.com/office/officeart/2005/8/layout/hProcess9"/>
    <dgm:cxn modelId="{46C6514F-E39F-44CA-8AC6-876D6CFBA857}" type="presOf" srcId="{2CBFCCF1-1959-4AE3-8BE0-F0294F88FD3B}" destId="{4AF4FC92-C693-4927-AA54-2B7AADAACBCA}" srcOrd="0" destOrd="0" presId="urn:microsoft.com/office/officeart/2005/8/layout/hProcess9"/>
    <dgm:cxn modelId="{D0B0CB58-39C7-4511-9D5B-CC9B165669FA}" srcId="{93AC1C87-C180-409C-866F-11D6526D38AB}" destId="{2CBFCCF1-1959-4AE3-8BE0-F0294F88FD3B}" srcOrd="2" destOrd="0" parTransId="{170843CC-D4A0-4247-8E19-E5CA7B085E07}" sibTransId="{480CBEBE-EE09-496E-B896-4492AB681C99}"/>
    <dgm:cxn modelId="{CE64F7DA-9707-4DDC-927D-F9D663C173E4}" type="presOf" srcId="{E9480E17-4337-41F5-8BA6-D695045D312B}" destId="{29014EB8-C81A-473F-89B4-8B8F2960D6DC}" srcOrd="0" destOrd="0" presId="urn:microsoft.com/office/officeart/2005/8/layout/hProcess9"/>
    <dgm:cxn modelId="{EE424EEE-DBDB-4BB1-9381-DADBEFC1F73F}" type="presOf" srcId="{9318CB45-2F53-4E6F-9FD6-127145A89DFB}" destId="{DF34F1EE-3F07-4E2E-8E3A-96B145A8BB44}" srcOrd="0" destOrd="0" presId="urn:microsoft.com/office/officeart/2005/8/layout/hProcess9"/>
    <dgm:cxn modelId="{2AD4D2F5-CE4A-4AD7-90E6-4B19E8C1A24D}" srcId="{93AC1C87-C180-409C-866F-11D6526D38AB}" destId="{6A762768-0F15-48FD-A3A1-2364666DD72A}" srcOrd="3" destOrd="0" parTransId="{19BF2509-F100-4063-A135-9F88E614F61E}" sibTransId="{47DF3E2E-393A-4B6B-8480-CAA867485928}"/>
    <dgm:cxn modelId="{2F96F2FE-241D-4CED-9358-303D5A4EBBF2}" srcId="{93AC1C87-C180-409C-866F-11D6526D38AB}" destId="{E9480E17-4337-41F5-8BA6-D695045D312B}" srcOrd="0" destOrd="0" parTransId="{DF104396-ACF5-421F-BB66-54EEE1C3EB7D}" sibTransId="{79905697-3B8A-4F1D-8EA3-287FAF002F70}"/>
    <dgm:cxn modelId="{5AF12C4D-E11A-4C0C-A545-F50D1334F2FB}" type="presParOf" srcId="{BD8D66EB-C905-466D-85BA-0BEFD5D7C0C1}" destId="{4BC62C71-5800-4050-A7EE-ED3190C88A04}" srcOrd="0" destOrd="0" presId="urn:microsoft.com/office/officeart/2005/8/layout/hProcess9"/>
    <dgm:cxn modelId="{DD7053F9-9BE1-46EC-A560-C96BCE09C272}" type="presParOf" srcId="{BD8D66EB-C905-466D-85BA-0BEFD5D7C0C1}" destId="{F577A437-75DD-4C7A-A352-2A987837ADB8}" srcOrd="1" destOrd="0" presId="urn:microsoft.com/office/officeart/2005/8/layout/hProcess9"/>
    <dgm:cxn modelId="{207B1B8A-694F-4E18-ADE2-1C1D0070AE65}" type="presParOf" srcId="{F577A437-75DD-4C7A-A352-2A987837ADB8}" destId="{29014EB8-C81A-473F-89B4-8B8F2960D6DC}" srcOrd="0" destOrd="0" presId="urn:microsoft.com/office/officeart/2005/8/layout/hProcess9"/>
    <dgm:cxn modelId="{D6B5DDFB-9A78-4085-855D-FF0C14C7B676}" type="presParOf" srcId="{F577A437-75DD-4C7A-A352-2A987837ADB8}" destId="{8FF57901-2546-43C4-A043-90F5C780170F}" srcOrd="1" destOrd="0" presId="urn:microsoft.com/office/officeart/2005/8/layout/hProcess9"/>
    <dgm:cxn modelId="{BF9F9410-A76E-4904-9D85-B5D00BC5E579}" type="presParOf" srcId="{F577A437-75DD-4C7A-A352-2A987837ADB8}" destId="{DF34F1EE-3F07-4E2E-8E3A-96B145A8BB44}" srcOrd="2" destOrd="0" presId="urn:microsoft.com/office/officeart/2005/8/layout/hProcess9"/>
    <dgm:cxn modelId="{FA10949F-EE35-445A-BC06-15236457C5AD}" type="presParOf" srcId="{F577A437-75DD-4C7A-A352-2A987837ADB8}" destId="{41AC077F-8B08-490D-A918-53B4DFC5668B}" srcOrd="3" destOrd="0" presId="urn:microsoft.com/office/officeart/2005/8/layout/hProcess9"/>
    <dgm:cxn modelId="{C5752348-C748-4B3A-9101-2E6AB609A2CD}" type="presParOf" srcId="{F577A437-75DD-4C7A-A352-2A987837ADB8}" destId="{4AF4FC92-C693-4927-AA54-2B7AADAACBCA}" srcOrd="4" destOrd="0" presId="urn:microsoft.com/office/officeart/2005/8/layout/hProcess9"/>
    <dgm:cxn modelId="{B1B71CE8-7FA3-4B6C-9CEE-3FF05E909ECB}" type="presParOf" srcId="{F577A437-75DD-4C7A-A352-2A987837ADB8}" destId="{AAC40C44-39D5-4975-A1FE-FE4FE60DBE06}" srcOrd="5" destOrd="0" presId="urn:microsoft.com/office/officeart/2005/8/layout/hProcess9"/>
    <dgm:cxn modelId="{A1C25BD4-4D5B-4E64-ADAB-C6968234E93D}" type="presParOf" srcId="{F577A437-75DD-4C7A-A352-2A987837ADB8}" destId="{03CB648A-12F7-4AA3-AC5B-25908245F58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63823-B244-412B-8E05-7ADACEF601F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181F9C-4F29-48C3-B68A-5D7374C4C1A0}">
      <dgm:prSet phldrT="[Text]" custT="1"/>
      <dgm:spPr/>
      <dgm:t>
        <a:bodyPr/>
        <a:lstStyle/>
        <a:p>
          <a:r>
            <a:rPr lang="ru-RU" sz="2000" dirty="0"/>
            <a:t>Контроль сроков</a:t>
          </a:r>
          <a:endParaRPr lang="de-DE" sz="2000" dirty="0"/>
        </a:p>
      </dgm:t>
    </dgm:pt>
    <dgm:pt modelId="{0A630304-3F47-46FE-8616-8B864FE9DF23}" type="parTrans" cxnId="{0FCA69EF-5CF3-4C38-9F75-7BDA3CF87416}">
      <dgm:prSet/>
      <dgm:spPr/>
      <dgm:t>
        <a:bodyPr/>
        <a:lstStyle/>
        <a:p>
          <a:endParaRPr lang="de-DE"/>
        </a:p>
      </dgm:t>
    </dgm:pt>
    <dgm:pt modelId="{A84FF06D-4343-46AB-941B-08DD312B1BA1}" type="sibTrans" cxnId="{0FCA69EF-5CF3-4C38-9F75-7BDA3CF87416}">
      <dgm:prSet custT="1"/>
      <dgm:spPr/>
      <dgm:t>
        <a:bodyPr/>
        <a:lstStyle/>
        <a:p>
          <a:r>
            <a:rPr lang="ru-RU" sz="2000" dirty="0"/>
            <a:t>Обновление планирования</a:t>
          </a:r>
          <a:endParaRPr lang="de-DE" sz="2000" dirty="0"/>
        </a:p>
      </dgm:t>
    </dgm:pt>
    <dgm:pt modelId="{0909EDA2-FEC9-470A-9DB0-63781B4B0D50}">
      <dgm:prSet phldrT="[Text]" custT="1"/>
      <dgm:spPr/>
      <dgm:t>
        <a:bodyPr/>
        <a:lstStyle/>
        <a:p>
          <a:r>
            <a:rPr lang="ru-RU" sz="2000" dirty="0"/>
            <a:t>Контроль расходов</a:t>
          </a:r>
          <a:endParaRPr lang="de-DE" sz="2000" dirty="0"/>
        </a:p>
      </dgm:t>
    </dgm:pt>
    <dgm:pt modelId="{07F282CB-941E-4422-9A47-CA19ADCDBD3A}" type="parTrans" cxnId="{BDEAC90C-9042-41E2-82E7-777C372ACF22}">
      <dgm:prSet/>
      <dgm:spPr/>
      <dgm:t>
        <a:bodyPr/>
        <a:lstStyle/>
        <a:p>
          <a:endParaRPr lang="de-DE"/>
        </a:p>
      </dgm:t>
    </dgm:pt>
    <dgm:pt modelId="{EDBC3C94-6ABD-480C-ACB4-BE9C4EDC5441}" type="sibTrans" cxnId="{BDEAC90C-9042-41E2-82E7-777C372ACF22}">
      <dgm:prSet custT="1"/>
      <dgm:spPr/>
      <dgm:t>
        <a:bodyPr/>
        <a:lstStyle/>
        <a:p>
          <a:r>
            <a:rPr lang="ru-RU" sz="2000" dirty="0"/>
            <a:t>Предметный контроль</a:t>
          </a:r>
          <a:endParaRPr lang="de-DE" sz="2000" dirty="0"/>
        </a:p>
      </dgm:t>
    </dgm:pt>
    <dgm:pt modelId="{7E9F58E3-B4CF-4B0C-89E4-2B48BD6874D7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2000" b="1" dirty="0"/>
            <a:t>+ Рекомендации по ответным мерам и мониторингу для РП</a:t>
          </a:r>
          <a:endParaRPr lang="de-DE" sz="2000" b="1" dirty="0"/>
        </a:p>
      </dgm:t>
    </dgm:pt>
    <dgm:pt modelId="{5F49F9C3-2D84-4A05-8B2E-D8517B02D720}" type="parTrans" cxnId="{C9D5006C-B046-4801-B208-5AD6479662A8}">
      <dgm:prSet/>
      <dgm:spPr/>
      <dgm:t>
        <a:bodyPr/>
        <a:lstStyle/>
        <a:p>
          <a:endParaRPr lang="de-DE"/>
        </a:p>
      </dgm:t>
    </dgm:pt>
    <dgm:pt modelId="{A97232E5-7B93-4EAC-A2D4-4F473395D852}" type="sibTrans" cxnId="{C9D5006C-B046-4801-B208-5AD6479662A8}">
      <dgm:prSet/>
      <dgm:spPr/>
      <dgm:t>
        <a:bodyPr/>
        <a:lstStyle/>
        <a:p>
          <a:endParaRPr lang="de-DE"/>
        </a:p>
      </dgm:t>
    </dgm:pt>
    <dgm:pt modelId="{DDF9125E-E8B8-40E5-9F2D-16B058CDF4E5}">
      <dgm:prSet phldrT="[Text]" custT="1"/>
      <dgm:spPr/>
      <dgm:t>
        <a:bodyPr/>
        <a:lstStyle/>
        <a:p>
          <a:r>
            <a:rPr lang="ru-RU" sz="2000" dirty="0"/>
            <a:t>Контроль исполнения договоров</a:t>
          </a:r>
        </a:p>
      </dgm:t>
    </dgm:pt>
    <dgm:pt modelId="{09A9A6ED-D282-4A5E-B808-5EB65B20A99A}" type="parTrans" cxnId="{AF56252D-0548-42D6-BD8F-DC4E460C6BA6}">
      <dgm:prSet/>
      <dgm:spPr/>
      <dgm:t>
        <a:bodyPr/>
        <a:lstStyle/>
        <a:p>
          <a:endParaRPr lang="de-DE"/>
        </a:p>
      </dgm:t>
    </dgm:pt>
    <dgm:pt modelId="{F4CF94C9-9B2E-489E-8EF5-796AC94042BF}" type="sibTrans" cxnId="{AF56252D-0548-42D6-BD8F-DC4E460C6BA6}">
      <dgm:prSet custT="1"/>
      <dgm:spPr/>
      <dgm:t>
        <a:bodyPr/>
        <a:lstStyle/>
        <a:p>
          <a:r>
            <a:rPr lang="ru-RU" sz="2000" dirty="0"/>
            <a:t>Текущая проектная документация</a:t>
          </a:r>
        </a:p>
      </dgm:t>
    </dgm:pt>
    <dgm:pt modelId="{E78D3D18-141C-4032-B2BC-40CCFAD4089A}" type="pres">
      <dgm:prSet presAssocID="{05C63823-B244-412B-8E05-7ADACEF601F9}" presName="Name0" presStyleCnt="0">
        <dgm:presLayoutVars>
          <dgm:chMax/>
          <dgm:chPref/>
          <dgm:dir/>
          <dgm:animLvl val="lvl"/>
        </dgm:presLayoutVars>
      </dgm:prSet>
      <dgm:spPr/>
    </dgm:pt>
    <dgm:pt modelId="{8EDE5E25-B878-443B-B0B9-DEDF49CCBD81}" type="pres">
      <dgm:prSet presAssocID="{FE181F9C-4F29-48C3-B68A-5D7374C4C1A0}" presName="composite" presStyleCnt="0"/>
      <dgm:spPr/>
    </dgm:pt>
    <dgm:pt modelId="{63D231A5-4C44-408F-9FC6-76BE4A2D86B4}" type="pres">
      <dgm:prSet presAssocID="{FE181F9C-4F29-48C3-B68A-5D7374C4C1A0}" presName="Parent1" presStyleLbl="node1" presStyleIdx="0" presStyleCnt="6" custScaleX="121060" custLinFactNeighborX="-51173" custLinFactNeighborY="-96">
        <dgm:presLayoutVars>
          <dgm:chMax val="1"/>
          <dgm:chPref val="1"/>
          <dgm:bulletEnabled val="1"/>
        </dgm:presLayoutVars>
      </dgm:prSet>
      <dgm:spPr/>
    </dgm:pt>
    <dgm:pt modelId="{A85F0F75-B483-4AE2-9206-7C38DA3CFF75}" type="pres">
      <dgm:prSet presAssocID="{FE181F9C-4F29-48C3-B68A-5D7374C4C1A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51DA99-61E5-46E7-A342-07AAC39A6F5D}" type="pres">
      <dgm:prSet presAssocID="{FE181F9C-4F29-48C3-B68A-5D7374C4C1A0}" presName="BalanceSpacing" presStyleCnt="0"/>
      <dgm:spPr/>
    </dgm:pt>
    <dgm:pt modelId="{5B24F376-81E3-488F-A803-766A4223B09A}" type="pres">
      <dgm:prSet presAssocID="{FE181F9C-4F29-48C3-B68A-5D7374C4C1A0}" presName="BalanceSpacing1" presStyleCnt="0"/>
      <dgm:spPr/>
    </dgm:pt>
    <dgm:pt modelId="{29868C00-BDB2-4BCD-B735-FB3414D42A9A}" type="pres">
      <dgm:prSet presAssocID="{A84FF06D-4343-46AB-941B-08DD312B1BA1}" presName="Accent1Text" presStyleLbl="node1" presStyleIdx="1" presStyleCnt="6" custScaleX="119503" custLinFactNeighborX="-651" custLinFactNeighborY="74838"/>
      <dgm:spPr/>
    </dgm:pt>
    <dgm:pt modelId="{1F86F963-C3FC-4E29-9A3F-79E8DE442385}" type="pres">
      <dgm:prSet presAssocID="{A84FF06D-4343-46AB-941B-08DD312B1BA1}" presName="spaceBetweenRectangles" presStyleCnt="0"/>
      <dgm:spPr/>
    </dgm:pt>
    <dgm:pt modelId="{99AF8C62-2F24-4540-B88D-6C53EA285156}" type="pres">
      <dgm:prSet presAssocID="{0909EDA2-FEC9-470A-9DB0-63781B4B0D50}" presName="composite" presStyleCnt="0"/>
      <dgm:spPr/>
    </dgm:pt>
    <dgm:pt modelId="{0787AF5F-40CC-4F94-8518-D64A4BA3FF8F}" type="pres">
      <dgm:prSet presAssocID="{0909EDA2-FEC9-470A-9DB0-63781B4B0D50}" presName="Parent1" presStyleLbl="node1" presStyleIdx="2" presStyleCnt="6" custScaleX="124056" custLinFactX="-32239" custLinFactNeighborX="-100000" custLinFactNeighborY="-96805">
        <dgm:presLayoutVars>
          <dgm:chMax val="1"/>
          <dgm:chPref val="1"/>
          <dgm:bulletEnabled val="1"/>
        </dgm:presLayoutVars>
      </dgm:prSet>
      <dgm:spPr/>
    </dgm:pt>
    <dgm:pt modelId="{695FD092-7A16-495A-A9CE-4FFEE578121C}" type="pres">
      <dgm:prSet presAssocID="{0909EDA2-FEC9-470A-9DB0-63781B4B0D50}" presName="Childtext1" presStyleLbl="revTx" presStyleIdx="1" presStyleCnt="3" custScaleX="181169" custScaleY="98812" custLinFactX="85565" custLinFactNeighborX="100000" custLinFactNeighborY="-10658">
        <dgm:presLayoutVars>
          <dgm:chMax val="0"/>
          <dgm:chPref val="0"/>
          <dgm:bulletEnabled val="1"/>
        </dgm:presLayoutVars>
      </dgm:prSet>
      <dgm:spPr/>
    </dgm:pt>
    <dgm:pt modelId="{26D3B952-2764-43E3-9F09-12F5F4DCDD99}" type="pres">
      <dgm:prSet presAssocID="{0909EDA2-FEC9-470A-9DB0-63781B4B0D50}" presName="BalanceSpacing" presStyleCnt="0"/>
      <dgm:spPr/>
    </dgm:pt>
    <dgm:pt modelId="{61625268-2F63-4E65-B272-69C937AAC75D}" type="pres">
      <dgm:prSet presAssocID="{0909EDA2-FEC9-470A-9DB0-63781B4B0D50}" presName="BalanceSpacing1" presStyleCnt="0"/>
      <dgm:spPr/>
    </dgm:pt>
    <dgm:pt modelId="{35436496-C821-4DE7-87ED-FCE523DD3517}" type="pres">
      <dgm:prSet presAssocID="{EDBC3C94-6ABD-480C-ACB4-BE9C4EDC5441}" presName="Accent1Text" presStyleLbl="node1" presStyleIdx="3" presStyleCnt="6" custScaleX="108492" custScaleY="89274" custLinFactX="-100259" custLinFactNeighborX="-200000" custLinFactNeighborY="-15405"/>
      <dgm:spPr/>
    </dgm:pt>
    <dgm:pt modelId="{6EB060AA-4993-4513-9513-0CFF239CCF65}" type="pres">
      <dgm:prSet presAssocID="{EDBC3C94-6ABD-480C-ACB4-BE9C4EDC5441}" presName="spaceBetweenRectangles" presStyleCnt="0"/>
      <dgm:spPr/>
    </dgm:pt>
    <dgm:pt modelId="{42B0DC95-B295-4BDF-A6D4-26D9229AB25C}" type="pres">
      <dgm:prSet presAssocID="{DDF9125E-E8B8-40E5-9F2D-16B058CDF4E5}" presName="composite" presStyleCnt="0"/>
      <dgm:spPr/>
    </dgm:pt>
    <dgm:pt modelId="{3AF1FAB2-0AEE-452C-8E3D-1D18B7A76B54}" type="pres">
      <dgm:prSet presAssocID="{DDF9125E-E8B8-40E5-9F2D-16B058CDF4E5}" presName="Parent1" presStyleLbl="node1" presStyleIdx="4" presStyleCnt="6" custScaleX="121060" custLinFactNeighborX="-51824" custLinFactNeighborY="-20001">
        <dgm:presLayoutVars>
          <dgm:chMax val="1"/>
          <dgm:chPref val="1"/>
          <dgm:bulletEnabled val="1"/>
        </dgm:presLayoutVars>
      </dgm:prSet>
      <dgm:spPr/>
    </dgm:pt>
    <dgm:pt modelId="{F41CF3BD-D7D9-4E02-A400-0F80B6AE9EEF}" type="pres">
      <dgm:prSet presAssocID="{DDF9125E-E8B8-40E5-9F2D-16B058CDF4E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831C5CF-B553-4728-935A-C4FFAA081058}" type="pres">
      <dgm:prSet presAssocID="{DDF9125E-E8B8-40E5-9F2D-16B058CDF4E5}" presName="BalanceSpacing" presStyleCnt="0"/>
      <dgm:spPr/>
    </dgm:pt>
    <dgm:pt modelId="{56AA726D-FA50-443B-AF48-C184DC7671A7}" type="pres">
      <dgm:prSet presAssocID="{DDF9125E-E8B8-40E5-9F2D-16B058CDF4E5}" presName="BalanceSpacing1" presStyleCnt="0"/>
      <dgm:spPr/>
    </dgm:pt>
    <dgm:pt modelId="{B918A405-B084-4D9A-AFF4-2BF4578872DE}" type="pres">
      <dgm:prSet presAssocID="{F4CF94C9-9B2E-489E-8EF5-796AC94042BF}" presName="Accent1Text" presStyleLbl="node1" presStyleIdx="5" presStyleCnt="6" custScaleX="117556" custLinFactNeighborX="-63419" custLinFactNeighborY="-27887"/>
      <dgm:spPr/>
    </dgm:pt>
  </dgm:ptLst>
  <dgm:cxnLst>
    <dgm:cxn modelId="{BDEAC90C-9042-41E2-82E7-777C372ACF22}" srcId="{05C63823-B244-412B-8E05-7ADACEF601F9}" destId="{0909EDA2-FEC9-470A-9DB0-63781B4B0D50}" srcOrd="1" destOrd="0" parTransId="{07F282CB-941E-4422-9A47-CA19ADCDBD3A}" sibTransId="{EDBC3C94-6ABD-480C-ACB4-BE9C4EDC5441}"/>
    <dgm:cxn modelId="{1027B925-C9F9-47AC-BC2C-1C0119BB4B2D}" type="presOf" srcId="{A84FF06D-4343-46AB-941B-08DD312B1BA1}" destId="{29868C00-BDB2-4BCD-B735-FB3414D42A9A}" srcOrd="0" destOrd="0" presId="urn:microsoft.com/office/officeart/2008/layout/AlternatingHexagons"/>
    <dgm:cxn modelId="{AF56252D-0548-42D6-BD8F-DC4E460C6BA6}" srcId="{05C63823-B244-412B-8E05-7ADACEF601F9}" destId="{DDF9125E-E8B8-40E5-9F2D-16B058CDF4E5}" srcOrd="2" destOrd="0" parTransId="{09A9A6ED-D282-4A5E-B808-5EB65B20A99A}" sibTransId="{F4CF94C9-9B2E-489E-8EF5-796AC94042BF}"/>
    <dgm:cxn modelId="{C9D5006C-B046-4801-B208-5AD6479662A8}" srcId="{0909EDA2-FEC9-470A-9DB0-63781B4B0D50}" destId="{7E9F58E3-B4CF-4B0C-89E4-2B48BD6874D7}" srcOrd="0" destOrd="0" parTransId="{5F49F9C3-2D84-4A05-8B2E-D8517B02D720}" sibTransId="{A97232E5-7B93-4EAC-A2D4-4F473395D852}"/>
    <dgm:cxn modelId="{DAB79187-BF7E-4A60-98CC-7134822CA57D}" type="presOf" srcId="{EDBC3C94-6ABD-480C-ACB4-BE9C4EDC5441}" destId="{35436496-C821-4DE7-87ED-FCE523DD3517}" srcOrd="0" destOrd="0" presId="urn:microsoft.com/office/officeart/2008/layout/AlternatingHexagons"/>
    <dgm:cxn modelId="{6AF54AAF-F92F-4049-86A9-EB9C7EDC0509}" type="presOf" srcId="{05C63823-B244-412B-8E05-7ADACEF601F9}" destId="{E78D3D18-141C-4032-B2BC-40CCFAD4089A}" srcOrd="0" destOrd="0" presId="urn:microsoft.com/office/officeart/2008/layout/AlternatingHexagons"/>
    <dgm:cxn modelId="{FA9CC1B3-3556-427F-8515-2E57F55FF3FB}" type="presOf" srcId="{7E9F58E3-B4CF-4B0C-89E4-2B48BD6874D7}" destId="{695FD092-7A16-495A-A9CE-4FFEE578121C}" srcOrd="0" destOrd="0" presId="urn:microsoft.com/office/officeart/2008/layout/AlternatingHexagons"/>
    <dgm:cxn modelId="{7DA91EC6-6D32-4F40-90DA-52FCB2853E24}" type="presOf" srcId="{0909EDA2-FEC9-470A-9DB0-63781B4B0D50}" destId="{0787AF5F-40CC-4F94-8518-D64A4BA3FF8F}" srcOrd="0" destOrd="0" presId="urn:microsoft.com/office/officeart/2008/layout/AlternatingHexagons"/>
    <dgm:cxn modelId="{BD9179CB-5586-46CA-A36B-F83C53DC092C}" type="presOf" srcId="{DDF9125E-E8B8-40E5-9F2D-16B058CDF4E5}" destId="{3AF1FAB2-0AEE-452C-8E3D-1D18B7A76B54}" srcOrd="0" destOrd="0" presId="urn:microsoft.com/office/officeart/2008/layout/AlternatingHexagons"/>
    <dgm:cxn modelId="{0FCA69EF-5CF3-4C38-9F75-7BDA3CF87416}" srcId="{05C63823-B244-412B-8E05-7ADACEF601F9}" destId="{FE181F9C-4F29-48C3-B68A-5D7374C4C1A0}" srcOrd="0" destOrd="0" parTransId="{0A630304-3F47-46FE-8616-8B864FE9DF23}" sibTransId="{A84FF06D-4343-46AB-941B-08DD312B1BA1}"/>
    <dgm:cxn modelId="{B4AEBAEF-37E8-453E-BD27-EBC70CA7155B}" type="presOf" srcId="{F4CF94C9-9B2E-489E-8EF5-796AC94042BF}" destId="{B918A405-B084-4D9A-AFF4-2BF4578872DE}" srcOrd="0" destOrd="0" presId="urn:microsoft.com/office/officeart/2008/layout/AlternatingHexagons"/>
    <dgm:cxn modelId="{3B95E9F5-FBCD-421B-BC0E-6A50CF55C6C3}" type="presOf" srcId="{FE181F9C-4F29-48C3-B68A-5D7374C4C1A0}" destId="{63D231A5-4C44-408F-9FC6-76BE4A2D86B4}" srcOrd="0" destOrd="0" presId="urn:microsoft.com/office/officeart/2008/layout/AlternatingHexagons"/>
    <dgm:cxn modelId="{E2B2C907-9DC1-4C52-81A8-CC121881D36D}" type="presParOf" srcId="{E78D3D18-141C-4032-B2BC-40CCFAD4089A}" destId="{8EDE5E25-B878-443B-B0B9-DEDF49CCBD81}" srcOrd="0" destOrd="0" presId="urn:microsoft.com/office/officeart/2008/layout/AlternatingHexagons"/>
    <dgm:cxn modelId="{A76FC7A9-1E24-4AE8-B2F2-769C975992BC}" type="presParOf" srcId="{8EDE5E25-B878-443B-B0B9-DEDF49CCBD81}" destId="{63D231A5-4C44-408F-9FC6-76BE4A2D86B4}" srcOrd="0" destOrd="0" presId="urn:microsoft.com/office/officeart/2008/layout/AlternatingHexagons"/>
    <dgm:cxn modelId="{7F9643C8-3168-47EC-BB0C-9B22FFB33CE0}" type="presParOf" srcId="{8EDE5E25-B878-443B-B0B9-DEDF49CCBD81}" destId="{A85F0F75-B483-4AE2-9206-7C38DA3CFF75}" srcOrd="1" destOrd="0" presId="urn:microsoft.com/office/officeart/2008/layout/AlternatingHexagons"/>
    <dgm:cxn modelId="{619F9E53-33B3-404F-B2A9-8A6625581F3A}" type="presParOf" srcId="{8EDE5E25-B878-443B-B0B9-DEDF49CCBD81}" destId="{8251DA99-61E5-46E7-A342-07AAC39A6F5D}" srcOrd="2" destOrd="0" presId="urn:microsoft.com/office/officeart/2008/layout/AlternatingHexagons"/>
    <dgm:cxn modelId="{6B2F6391-1E4E-4A25-A324-F3087A95DB45}" type="presParOf" srcId="{8EDE5E25-B878-443B-B0B9-DEDF49CCBD81}" destId="{5B24F376-81E3-488F-A803-766A4223B09A}" srcOrd="3" destOrd="0" presId="urn:microsoft.com/office/officeart/2008/layout/AlternatingHexagons"/>
    <dgm:cxn modelId="{DDD82185-03E3-43EC-91FE-A371993556F6}" type="presParOf" srcId="{8EDE5E25-B878-443B-B0B9-DEDF49CCBD81}" destId="{29868C00-BDB2-4BCD-B735-FB3414D42A9A}" srcOrd="4" destOrd="0" presId="urn:microsoft.com/office/officeart/2008/layout/AlternatingHexagons"/>
    <dgm:cxn modelId="{E374D230-EBA9-4211-9EBB-3AD888E91EFD}" type="presParOf" srcId="{E78D3D18-141C-4032-B2BC-40CCFAD4089A}" destId="{1F86F963-C3FC-4E29-9A3F-79E8DE442385}" srcOrd="1" destOrd="0" presId="urn:microsoft.com/office/officeart/2008/layout/AlternatingHexagons"/>
    <dgm:cxn modelId="{69D0BB14-C044-4EA1-AA83-D99C7079A652}" type="presParOf" srcId="{E78D3D18-141C-4032-B2BC-40CCFAD4089A}" destId="{99AF8C62-2F24-4540-B88D-6C53EA285156}" srcOrd="2" destOrd="0" presId="urn:microsoft.com/office/officeart/2008/layout/AlternatingHexagons"/>
    <dgm:cxn modelId="{E72326FF-80C2-4302-89AC-044E61D6AC79}" type="presParOf" srcId="{99AF8C62-2F24-4540-B88D-6C53EA285156}" destId="{0787AF5F-40CC-4F94-8518-D64A4BA3FF8F}" srcOrd="0" destOrd="0" presId="urn:microsoft.com/office/officeart/2008/layout/AlternatingHexagons"/>
    <dgm:cxn modelId="{853952FE-4AE7-457E-9FFF-64EDFD8E5416}" type="presParOf" srcId="{99AF8C62-2F24-4540-B88D-6C53EA285156}" destId="{695FD092-7A16-495A-A9CE-4FFEE578121C}" srcOrd="1" destOrd="0" presId="urn:microsoft.com/office/officeart/2008/layout/AlternatingHexagons"/>
    <dgm:cxn modelId="{0A591E61-9C99-4DB9-A900-EFA46114D4DD}" type="presParOf" srcId="{99AF8C62-2F24-4540-B88D-6C53EA285156}" destId="{26D3B952-2764-43E3-9F09-12F5F4DCDD99}" srcOrd="2" destOrd="0" presId="urn:microsoft.com/office/officeart/2008/layout/AlternatingHexagons"/>
    <dgm:cxn modelId="{C416A81A-560E-4F88-B6D5-3593402240C5}" type="presParOf" srcId="{99AF8C62-2F24-4540-B88D-6C53EA285156}" destId="{61625268-2F63-4E65-B272-69C937AAC75D}" srcOrd="3" destOrd="0" presId="urn:microsoft.com/office/officeart/2008/layout/AlternatingHexagons"/>
    <dgm:cxn modelId="{147A4F9E-DC41-4931-AE78-77383528B90E}" type="presParOf" srcId="{99AF8C62-2F24-4540-B88D-6C53EA285156}" destId="{35436496-C821-4DE7-87ED-FCE523DD3517}" srcOrd="4" destOrd="0" presId="urn:microsoft.com/office/officeart/2008/layout/AlternatingHexagons"/>
    <dgm:cxn modelId="{A726D094-A10C-4A7E-A2BF-6E0A3DAABB27}" type="presParOf" srcId="{E78D3D18-141C-4032-B2BC-40CCFAD4089A}" destId="{6EB060AA-4993-4513-9513-0CFF239CCF65}" srcOrd="3" destOrd="0" presId="urn:microsoft.com/office/officeart/2008/layout/AlternatingHexagons"/>
    <dgm:cxn modelId="{FE7C391E-76FE-4356-8153-913504A3404B}" type="presParOf" srcId="{E78D3D18-141C-4032-B2BC-40CCFAD4089A}" destId="{42B0DC95-B295-4BDF-A6D4-26D9229AB25C}" srcOrd="4" destOrd="0" presId="urn:microsoft.com/office/officeart/2008/layout/AlternatingHexagons"/>
    <dgm:cxn modelId="{3317E8FC-F46E-48E5-9020-33EE80C1E76A}" type="presParOf" srcId="{42B0DC95-B295-4BDF-A6D4-26D9229AB25C}" destId="{3AF1FAB2-0AEE-452C-8E3D-1D18B7A76B54}" srcOrd="0" destOrd="0" presId="urn:microsoft.com/office/officeart/2008/layout/AlternatingHexagons"/>
    <dgm:cxn modelId="{7CEDF7A2-F7C9-48AF-A5F9-8BF7C9B117C6}" type="presParOf" srcId="{42B0DC95-B295-4BDF-A6D4-26D9229AB25C}" destId="{F41CF3BD-D7D9-4E02-A400-0F80B6AE9EEF}" srcOrd="1" destOrd="0" presId="urn:microsoft.com/office/officeart/2008/layout/AlternatingHexagons"/>
    <dgm:cxn modelId="{AF5E9640-C40C-41BE-B1C0-E935AF2D2AE6}" type="presParOf" srcId="{42B0DC95-B295-4BDF-A6D4-26D9229AB25C}" destId="{9831C5CF-B553-4728-935A-C4FFAA081058}" srcOrd="2" destOrd="0" presId="urn:microsoft.com/office/officeart/2008/layout/AlternatingHexagons"/>
    <dgm:cxn modelId="{232ED01E-9B95-4471-BD04-DBB096C13A17}" type="presParOf" srcId="{42B0DC95-B295-4BDF-A6D4-26D9229AB25C}" destId="{56AA726D-FA50-443B-AF48-C184DC7671A7}" srcOrd="3" destOrd="0" presId="urn:microsoft.com/office/officeart/2008/layout/AlternatingHexagons"/>
    <dgm:cxn modelId="{856848CD-4E55-462D-BACF-7AE7E994FFC9}" type="presParOf" srcId="{42B0DC95-B295-4BDF-A6D4-26D9229AB25C}" destId="{B918A405-B084-4D9A-AFF4-2BF4578872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8AED-49E4-4DB3-BC95-556797904160}">
      <dsp:nvSpPr>
        <dsp:cNvPr id="0" name=""/>
        <dsp:cNvSpPr/>
      </dsp:nvSpPr>
      <dsp:spPr>
        <a:xfrm>
          <a:off x="4312205" y="3067498"/>
          <a:ext cx="2203467" cy="524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12"/>
              </a:lnTo>
              <a:lnTo>
                <a:pt x="2203467" y="357312"/>
              </a:lnTo>
              <a:lnTo>
                <a:pt x="2203467" y="524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B002F-CA3F-4E70-8D41-6FAC91062FEE}">
      <dsp:nvSpPr>
        <dsp:cNvPr id="0" name=""/>
        <dsp:cNvSpPr/>
      </dsp:nvSpPr>
      <dsp:spPr>
        <a:xfrm>
          <a:off x="4194119" y="3067498"/>
          <a:ext cx="91440" cy="526588"/>
        </a:xfrm>
        <a:custGeom>
          <a:avLst/>
          <a:gdLst/>
          <a:ahLst/>
          <a:cxnLst/>
          <a:rect l="0" t="0" r="0" b="0"/>
          <a:pathLst>
            <a:path>
              <a:moveTo>
                <a:pt x="118085" y="0"/>
              </a:moveTo>
              <a:lnTo>
                <a:pt x="118085" y="359575"/>
              </a:lnTo>
              <a:lnTo>
                <a:pt x="45720" y="359575"/>
              </a:lnTo>
              <a:lnTo>
                <a:pt x="45720" y="526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3BC2C-9B4B-49B1-B7CE-EEA2C25B0B35}">
      <dsp:nvSpPr>
        <dsp:cNvPr id="0" name=""/>
        <dsp:cNvSpPr/>
      </dsp:nvSpPr>
      <dsp:spPr>
        <a:xfrm>
          <a:off x="2108737" y="3067498"/>
          <a:ext cx="2203467" cy="524325"/>
        </a:xfrm>
        <a:custGeom>
          <a:avLst/>
          <a:gdLst/>
          <a:ahLst/>
          <a:cxnLst/>
          <a:rect l="0" t="0" r="0" b="0"/>
          <a:pathLst>
            <a:path>
              <a:moveTo>
                <a:pt x="2203467" y="0"/>
              </a:moveTo>
              <a:lnTo>
                <a:pt x="2203467" y="357312"/>
              </a:lnTo>
              <a:lnTo>
                <a:pt x="0" y="357312"/>
              </a:lnTo>
              <a:lnTo>
                <a:pt x="0" y="524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5F9C-C8BC-4BCA-9D89-B69AB42A341A}">
      <dsp:nvSpPr>
        <dsp:cNvPr id="0" name=""/>
        <dsp:cNvSpPr/>
      </dsp:nvSpPr>
      <dsp:spPr>
        <a:xfrm>
          <a:off x="4266485" y="1398371"/>
          <a:ext cx="91440" cy="524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133F4-B0BB-446B-BAFF-8B4732F524B7}">
      <dsp:nvSpPr>
        <dsp:cNvPr id="0" name=""/>
        <dsp:cNvSpPr/>
      </dsp:nvSpPr>
      <dsp:spPr>
        <a:xfrm>
          <a:off x="612193" y="2263"/>
          <a:ext cx="1802836" cy="114480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DF5F-6EBE-48A0-A7A3-95782BB91AC9}">
      <dsp:nvSpPr>
        <dsp:cNvPr id="0" name=""/>
        <dsp:cNvSpPr/>
      </dsp:nvSpPr>
      <dsp:spPr>
        <a:xfrm>
          <a:off x="812509" y="192563"/>
          <a:ext cx="1802836" cy="114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Внешнее консультирование</a:t>
          </a:r>
          <a:endParaRPr lang="de-DE" sz="1400" kern="1200" dirty="0"/>
        </a:p>
      </dsp:txBody>
      <dsp:txXfrm>
        <a:off x="846039" y="226093"/>
        <a:ext cx="1735776" cy="1077741"/>
      </dsp:txXfrm>
    </dsp:sp>
    <dsp:sp modelId="{131CFB8C-ADCA-4106-9DAC-9B2D3509AF98}">
      <dsp:nvSpPr>
        <dsp:cNvPr id="0" name=""/>
        <dsp:cNvSpPr/>
      </dsp:nvSpPr>
      <dsp:spPr>
        <a:xfrm>
          <a:off x="2815661" y="2263"/>
          <a:ext cx="2993087" cy="1396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48AF8-F38C-4346-B5B3-C86906C36E5F}">
      <dsp:nvSpPr>
        <dsp:cNvPr id="0" name=""/>
        <dsp:cNvSpPr/>
      </dsp:nvSpPr>
      <dsp:spPr>
        <a:xfrm>
          <a:off x="3015976" y="192563"/>
          <a:ext cx="2993087" cy="1396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Орган, принимающий решения по проекту</a:t>
          </a:r>
          <a:r>
            <a:rPr lang="de-DE" sz="2000" kern="1200" dirty="0"/>
            <a:t> (PEG)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например,</a:t>
          </a:r>
          <a:r>
            <a:rPr lang="de-DE" sz="2000" kern="1200" dirty="0"/>
            <a:t> </a:t>
          </a:r>
          <a:r>
            <a:rPr lang="ru-RU" sz="2000" kern="1200" dirty="0"/>
            <a:t>управляющая группа</a:t>
          </a:r>
        </a:p>
      </dsp:txBody>
      <dsp:txXfrm>
        <a:off x="3056867" y="233454"/>
        <a:ext cx="2911305" cy="1314326"/>
      </dsp:txXfrm>
    </dsp:sp>
    <dsp:sp modelId="{AC439F63-8669-418D-BE3D-01325E24404B}">
      <dsp:nvSpPr>
        <dsp:cNvPr id="0" name=""/>
        <dsp:cNvSpPr/>
      </dsp:nvSpPr>
      <dsp:spPr>
        <a:xfrm>
          <a:off x="2909724" y="1922696"/>
          <a:ext cx="2804961" cy="114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6A747-7DDE-4C94-A9E4-CBDF858B0D89}">
      <dsp:nvSpPr>
        <dsp:cNvPr id="0" name=""/>
        <dsp:cNvSpPr/>
      </dsp:nvSpPr>
      <dsp:spPr>
        <a:xfrm>
          <a:off x="3110039" y="2112996"/>
          <a:ext cx="2804961" cy="114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Команда, отвечающая за исполнение проекта</a:t>
          </a: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(PDT)</a:t>
          </a:r>
        </a:p>
      </dsp:txBody>
      <dsp:txXfrm>
        <a:off x="3143569" y="2146526"/>
        <a:ext cx="2737901" cy="1077741"/>
      </dsp:txXfrm>
    </dsp:sp>
    <dsp:sp modelId="{23E4A995-2B78-4382-9BC8-1083DF66D75B}">
      <dsp:nvSpPr>
        <dsp:cNvPr id="0" name=""/>
        <dsp:cNvSpPr/>
      </dsp:nvSpPr>
      <dsp:spPr>
        <a:xfrm>
          <a:off x="1207319" y="3591823"/>
          <a:ext cx="1802836" cy="114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D6CC1-9961-4807-83CE-88CB9E2C330C}">
      <dsp:nvSpPr>
        <dsp:cNvPr id="0" name=""/>
        <dsp:cNvSpPr/>
      </dsp:nvSpPr>
      <dsp:spPr>
        <a:xfrm>
          <a:off x="1407634" y="3782122"/>
          <a:ext cx="1802836" cy="114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Рабочая группа</a:t>
          </a:r>
          <a:r>
            <a:rPr lang="de-DE" sz="2000" kern="1200" dirty="0"/>
            <a:t> 1</a:t>
          </a:r>
        </a:p>
      </dsp:txBody>
      <dsp:txXfrm>
        <a:off x="1441164" y="3815652"/>
        <a:ext cx="1735776" cy="1077741"/>
      </dsp:txXfrm>
    </dsp:sp>
    <dsp:sp modelId="{9992A22B-17C8-4E8A-8128-E10F498F7D34}">
      <dsp:nvSpPr>
        <dsp:cNvPr id="0" name=""/>
        <dsp:cNvSpPr/>
      </dsp:nvSpPr>
      <dsp:spPr>
        <a:xfrm>
          <a:off x="3338420" y="3594087"/>
          <a:ext cx="1802836" cy="114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68DAD-DF0A-4835-8463-1217730008E7}">
      <dsp:nvSpPr>
        <dsp:cNvPr id="0" name=""/>
        <dsp:cNvSpPr/>
      </dsp:nvSpPr>
      <dsp:spPr>
        <a:xfrm>
          <a:off x="3538736" y="3784386"/>
          <a:ext cx="1802836" cy="114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Рабочая группа</a:t>
          </a:r>
          <a:r>
            <a:rPr lang="de-DE" sz="2000" kern="1200" dirty="0"/>
            <a:t> 2</a:t>
          </a:r>
        </a:p>
      </dsp:txBody>
      <dsp:txXfrm>
        <a:off x="3572266" y="3817916"/>
        <a:ext cx="1735776" cy="1077741"/>
      </dsp:txXfrm>
    </dsp:sp>
    <dsp:sp modelId="{B76B8250-DB91-4502-AE92-B2196E3F9F8F}">
      <dsp:nvSpPr>
        <dsp:cNvPr id="0" name=""/>
        <dsp:cNvSpPr/>
      </dsp:nvSpPr>
      <dsp:spPr>
        <a:xfrm>
          <a:off x="5614254" y="3591823"/>
          <a:ext cx="1802836" cy="114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2DD42-31B6-4009-893D-B476F27C24DF}">
      <dsp:nvSpPr>
        <dsp:cNvPr id="0" name=""/>
        <dsp:cNvSpPr/>
      </dsp:nvSpPr>
      <dsp:spPr>
        <a:xfrm>
          <a:off x="5814569" y="3782122"/>
          <a:ext cx="1802836" cy="114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Рабочая группа</a:t>
          </a:r>
          <a:r>
            <a:rPr lang="de-DE" sz="2000" kern="1200" dirty="0"/>
            <a:t> 3</a:t>
          </a:r>
        </a:p>
      </dsp:txBody>
      <dsp:txXfrm>
        <a:off x="5848099" y="3815652"/>
        <a:ext cx="1735776" cy="1077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4C11D-E947-4896-88A8-56FDFA825C7F}">
      <dsp:nvSpPr>
        <dsp:cNvPr id="0" name=""/>
        <dsp:cNvSpPr/>
      </dsp:nvSpPr>
      <dsp:spPr>
        <a:xfrm>
          <a:off x="7884" y="1653082"/>
          <a:ext cx="3246047" cy="162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Фаза планирования</a:t>
          </a:r>
          <a:endParaRPr lang="de-DE" sz="2800" kern="1200" dirty="0">
            <a:solidFill>
              <a:schemeClr val="tx1"/>
            </a:solidFill>
          </a:endParaRPr>
        </a:p>
      </dsp:txBody>
      <dsp:txXfrm>
        <a:off x="55421" y="1700619"/>
        <a:ext cx="3150973" cy="1527949"/>
      </dsp:txXfrm>
    </dsp:sp>
    <dsp:sp modelId="{BC57D028-DC12-485F-8D4E-0849BCB2F272}">
      <dsp:nvSpPr>
        <dsp:cNvPr id="0" name=""/>
        <dsp:cNvSpPr/>
      </dsp:nvSpPr>
      <dsp:spPr>
        <a:xfrm rot="18817455">
          <a:off x="2963389" y="1756677"/>
          <a:ext cx="1874017" cy="59268"/>
        </a:xfrm>
        <a:custGeom>
          <a:avLst/>
          <a:gdLst/>
          <a:ahLst/>
          <a:cxnLst/>
          <a:rect l="0" t="0" r="0" b="0"/>
          <a:pathLst>
            <a:path>
              <a:moveTo>
                <a:pt x="0" y="29634"/>
              </a:moveTo>
              <a:lnTo>
                <a:pt x="1874017" y="29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3853548" y="1739461"/>
        <a:ext cx="93700" cy="93700"/>
      </dsp:txXfrm>
    </dsp:sp>
    <dsp:sp modelId="{51F9CFCD-15B2-4538-9AB9-B954335C94CB}">
      <dsp:nvSpPr>
        <dsp:cNvPr id="0" name=""/>
        <dsp:cNvSpPr/>
      </dsp:nvSpPr>
      <dsp:spPr>
        <a:xfrm>
          <a:off x="4546865" y="199834"/>
          <a:ext cx="3629405" cy="1816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Планирование структуры проекта</a:t>
          </a:r>
          <a:r>
            <a:rPr lang="de-DE" sz="2000" b="1" kern="1200" dirty="0">
              <a:solidFill>
                <a:schemeClr val="tx1"/>
              </a:solidFill>
            </a:rPr>
            <a:t> (</a:t>
          </a:r>
          <a:r>
            <a:rPr lang="ru-RU" sz="2000" b="1" kern="1200" dirty="0">
              <a:solidFill>
                <a:schemeClr val="tx1"/>
              </a:solidFill>
            </a:rPr>
            <a:t>ПСП</a:t>
          </a:r>
          <a:r>
            <a:rPr lang="de-DE" sz="2000" b="1" kern="1200" dirty="0">
              <a:solidFill>
                <a:schemeClr val="tx1"/>
              </a:solidFill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= </a:t>
          </a:r>
          <a:r>
            <a:rPr lang="ru-RU" sz="1800" kern="1200" dirty="0">
              <a:solidFill>
                <a:schemeClr val="tx1"/>
              </a:solidFill>
            </a:rPr>
            <a:t>планирование всех рабочих пакетов вплоть до уровня отдельных мероприятий, включая планирование затрат времени, средств и ресурсов.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solidFill>
              <a:schemeClr val="tx1"/>
            </a:solidFill>
          </a:endParaRPr>
        </a:p>
      </dsp:txBody>
      <dsp:txXfrm>
        <a:off x="4600065" y="253034"/>
        <a:ext cx="3523005" cy="1709990"/>
      </dsp:txXfrm>
    </dsp:sp>
    <dsp:sp modelId="{8292FE66-7DE7-4AC8-BE42-774BF96AFE97}">
      <dsp:nvSpPr>
        <dsp:cNvPr id="0" name=""/>
        <dsp:cNvSpPr/>
      </dsp:nvSpPr>
      <dsp:spPr>
        <a:xfrm rot="2305313">
          <a:off x="3074493" y="2949920"/>
          <a:ext cx="1657296" cy="59268"/>
        </a:xfrm>
        <a:custGeom>
          <a:avLst/>
          <a:gdLst/>
          <a:ahLst/>
          <a:cxnLst/>
          <a:rect l="0" t="0" r="0" b="0"/>
          <a:pathLst>
            <a:path>
              <a:moveTo>
                <a:pt x="0" y="29634"/>
              </a:moveTo>
              <a:lnTo>
                <a:pt x="1657296" y="29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861709" y="2938122"/>
        <a:ext cx="82864" cy="82864"/>
      </dsp:txXfrm>
    </dsp:sp>
    <dsp:sp modelId="{5477F06F-07AC-4277-A0D1-E986CB505F30}">
      <dsp:nvSpPr>
        <dsp:cNvPr id="0" name=""/>
        <dsp:cNvSpPr/>
      </dsp:nvSpPr>
      <dsp:spPr>
        <a:xfrm>
          <a:off x="4552350" y="2253690"/>
          <a:ext cx="3669364" cy="2481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Планирование графика реализации проекта</a:t>
          </a:r>
          <a:r>
            <a:rPr lang="de-DE" sz="2000" b="1" kern="1200" dirty="0">
              <a:solidFill>
                <a:schemeClr val="tx1"/>
              </a:solidFill>
            </a:rPr>
            <a:t>(</a:t>
          </a:r>
          <a:r>
            <a:rPr lang="ru-RU" sz="2000" b="1" kern="1200" dirty="0">
              <a:solidFill>
                <a:schemeClr val="tx1"/>
              </a:solidFill>
            </a:rPr>
            <a:t>ПРП</a:t>
          </a:r>
          <a:r>
            <a:rPr lang="de-DE" sz="2000" b="1" kern="1200" dirty="0">
              <a:solidFill>
                <a:schemeClr val="tx1"/>
              </a:solidFill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=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- </a:t>
          </a:r>
          <a:r>
            <a:rPr lang="ru-RU" sz="1800" kern="1200" dirty="0">
              <a:solidFill>
                <a:schemeClr val="tx1"/>
              </a:solidFill>
            </a:rPr>
            <a:t>планирование последовательности реализации проекта и сроков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- </a:t>
          </a:r>
          <a:r>
            <a:rPr lang="ru-RU" sz="1800" kern="1200" dirty="0">
              <a:solidFill>
                <a:schemeClr val="tx1"/>
              </a:solidFill>
            </a:rPr>
            <a:t>планирование ресурсов/стоимости</a:t>
          </a:r>
          <a:endParaRPr lang="de-DE" sz="18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- </a:t>
          </a:r>
          <a:r>
            <a:rPr lang="ru-RU" sz="1800" kern="1200" dirty="0">
              <a:solidFill>
                <a:schemeClr val="tx1"/>
              </a:solidFill>
            </a:rPr>
            <a:t>планирование рисков</a:t>
          </a:r>
          <a:endParaRPr lang="de-DE" sz="18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700" kern="1200" dirty="0">
            <a:solidFill>
              <a:schemeClr val="tx1"/>
            </a:solidFill>
          </a:endParaRPr>
        </a:p>
      </dsp:txBody>
      <dsp:txXfrm>
        <a:off x="4625035" y="2326375"/>
        <a:ext cx="3523994" cy="2336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62C71-5800-4050-A7EE-ED3190C88A04}">
      <dsp:nvSpPr>
        <dsp:cNvPr id="0" name=""/>
        <dsp:cNvSpPr/>
      </dsp:nvSpPr>
      <dsp:spPr>
        <a:xfrm>
          <a:off x="617219" y="0"/>
          <a:ext cx="6995160" cy="492918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14EB8-C81A-473F-89B4-8B8F2960D6DC}">
      <dsp:nvSpPr>
        <dsp:cNvPr id="0" name=""/>
        <dsp:cNvSpPr/>
      </dsp:nvSpPr>
      <dsp:spPr>
        <a:xfrm>
          <a:off x="4118" y="1478756"/>
          <a:ext cx="1981051" cy="1971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Описание фактической ситуации</a:t>
          </a:r>
        </a:p>
      </dsp:txBody>
      <dsp:txXfrm>
        <a:off x="100367" y="1575005"/>
        <a:ext cx="1788553" cy="1779177"/>
      </dsp:txXfrm>
    </dsp:sp>
    <dsp:sp modelId="{DF34F1EE-3F07-4E2E-8E3A-96B145A8BB44}">
      <dsp:nvSpPr>
        <dsp:cNvPr id="0" name=""/>
        <dsp:cNvSpPr/>
      </dsp:nvSpPr>
      <dsp:spPr>
        <a:xfrm>
          <a:off x="2084222" y="1478756"/>
          <a:ext cx="1981051" cy="1971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Анализ фактической ситуации</a:t>
          </a:r>
        </a:p>
      </dsp:txBody>
      <dsp:txXfrm>
        <a:off x="2180471" y="1575005"/>
        <a:ext cx="1788553" cy="1779177"/>
      </dsp:txXfrm>
    </dsp:sp>
    <dsp:sp modelId="{4AF4FC92-C693-4927-AA54-2B7AADAACBCA}">
      <dsp:nvSpPr>
        <dsp:cNvPr id="0" name=""/>
        <dsp:cNvSpPr/>
      </dsp:nvSpPr>
      <dsp:spPr>
        <a:xfrm>
          <a:off x="4164326" y="1478756"/>
          <a:ext cx="1981051" cy="1971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Выбор оптимального решения</a:t>
          </a:r>
        </a:p>
      </dsp:txBody>
      <dsp:txXfrm>
        <a:off x="4260575" y="1575005"/>
        <a:ext cx="1788553" cy="1779177"/>
      </dsp:txXfrm>
    </dsp:sp>
    <dsp:sp modelId="{03CB648A-12F7-4AA3-AC5B-25908245F588}">
      <dsp:nvSpPr>
        <dsp:cNvPr id="0" name=""/>
        <dsp:cNvSpPr/>
      </dsp:nvSpPr>
      <dsp:spPr>
        <a:xfrm>
          <a:off x="6248548" y="1511939"/>
          <a:ext cx="1981051" cy="1971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Реализация решения</a:t>
          </a:r>
          <a:endParaRPr lang="de-DE" sz="1900" kern="1200" dirty="0"/>
        </a:p>
      </dsp:txBody>
      <dsp:txXfrm>
        <a:off x="6344797" y="1608188"/>
        <a:ext cx="1788553" cy="177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231A5-4C44-408F-9FC6-76BE4A2D86B4}">
      <dsp:nvSpPr>
        <dsp:cNvPr id="0" name=""/>
        <dsp:cNvSpPr/>
      </dsp:nvSpPr>
      <dsp:spPr>
        <a:xfrm rot="5400000">
          <a:off x="2795235" y="-48594"/>
          <a:ext cx="1826121" cy="1923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сроков</a:t>
          </a:r>
          <a:endParaRPr lang="de-DE" sz="2000" kern="1200" dirty="0"/>
        </a:p>
      </dsp:txBody>
      <dsp:txXfrm rot="-5400000">
        <a:off x="3067193" y="304355"/>
        <a:ext cx="1282206" cy="1217414"/>
      </dsp:txXfrm>
    </dsp:sp>
    <dsp:sp modelId="{A85F0F75-B483-4AE2-9206-7C38DA3CFF75}">
      <dsp:nvSpPr>
        <dsp:cNvPr id="0" name=""/>
        <dsp:cNvSpPr/>
      </dsp:nvSpPr>
      <dsp:spPr>
        <a:xfrm>
          <a:off x="5363866" y="366746"/>
          <a:ext cx="2037951" cy="1095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68C00-BDB2-4BCD-B735-FB3414D42A9A}">
      <dsp:nvSpPr>
        <dsp:cNvPr id="0" name=""/>
        <dsp:cNvSpPr/>
      </dsp:nvSpPr>
      <dsp:spPr>
        <a:xfrm rot="5400000">
          <a:off x="1882068" y="1331927"/>
          <a:ext cx="1826121" cy="18985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Обновление планирования</a:t>
          </a:r>
          <a:endParaRPr lang="de-DE" sz="2000" kern="1200" dirty="0"/>
        </a:p>
      </dsp:txBody>
      <dsp:txXfrm rot="-5400000">
        <a:off x="2162271" y="1672508"/>
        <a:ext cx="1265716" cy="1217414"/>
      </dsp:txXfrm>
    </dsp:sp>
    <dsp:sp modelId="{0787AF5F-40CC-4F94-8518-D64A4BA3FF8F}">
      <dsp:nvSpPr>
        <dsp:cNvPr id="0" name=""/>
        <dsp:cNvSpPr/>
      </dsp:nvSpPr>
      <dsp:spPr>
        <a:xfrm rot="5400000">
          <a:off x="1046326" y="-72394"/>
          <a:ext cx="1826121" cy="19709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расходов</a:t>
          </a:r>
          <a:endParaRPr lang="de-DE" sz="2000" kern="1200" dirty="0"/>
        </a:p>
      </dsp:txBody>
      <dsp:txXfrm rot="-5400000">
        <a:off x="1302418" y="304354"/>
        <a:ext cx="1313939" cy="1217414"/>
      </dsp:txXfrm>
    </dsp:sp>
    <dsp:sp modelId="{695FD092-7A16-495A-A9CE-4FFEE578121C}">
      <dsp:nvSpPr>
        <dsp:cNvPr id="0" name=""/>
        <dsp:cNvSpPr/>
      </dsp:nvSpPr>
      <dsp:spPr>
        <a:xfrm>
          <a:off x="4087309" y="1806489"/>
          <a:ext cx="3573034" cy="108265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+ Рекомендации по ответным мерам и мониторингу для РП</a:t>
          </a:r>
          <a:endParaRPr lang="de-DE" sz="2000" b="1" kern="1200" dirty="0"/>
        </a:p>
      </dsp:txBody>
      <dsp:txXfrm>
        <a:off x="4087309" y="1806489"/>
        <a:ext cx="3573034" cy="1082656"/>
      </dsp:txXfrm>
    </dsp:sp>
    <dsp:sp modelId="{35436496-C821-4DE7-87ED-FCE523DD3517}">
      <dsp:nvSpPr>
        <dsp:cNvPr id="0" name=""/>
        <dsp:cNvSpPr/>
      </dsp:nvSpPr>
      <dsp:spPr>
        <a:xfrm rot="5400000">
          <a:off x="190708" y="1321460"/>
          <a:ext cx="1630251" cy="17236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Предметный контроль</a:t>
          </a:r>
          <a:endParaRPr lang="de-DE" sz="2000" kern="1200" dirty="0"/>
        </a:p>
      </dsp:txBody>
      <dsp:txXfrm rot="-5400000">
        <a:off x="431288" y="1639863"/>
        <a:ext cx="1149093" cy="1086834"/>
      </dsp:txXfrm>
    </dsp:sp>
    <dsp:sp modelId="{3AF1FAB2-0AEE-452C-8E3D-1D18B7A76B54}">
      <dsp:nvSpPr>
        <dsp:cNvPr id="0" name=""/>
        <dsp:cNvSpPr/>
      </dsp:nvSpPr>
      <dsp:spPr>
        <a:xfrm rot="5400000">
          <a:off x="2784892" y="2687707"/>
          <a:ext cx="1826121" cy="1923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исполнения договоров</a:t>
          </a:r>
        </a:p>
      </dsp:txBody>
      <dsp:txXfrm rot="-5400000">
        <a:off x="3056850" y="3040656"/>
        <a:ext cx="1282206" cy="1217414"/>
      </dsp:txXfrm>
    </dsp:sp>
    <dsp:sp modelId="{F41CF3BD-D7D9-4E02-A400-0F80B6AE9EEF}">
      <dsp:nvSpPr>
        <dsp:cNvPr id="0" name=""/>
        <dsp:cNvSpPr/>
      </dsp:nvSpPr>
      <dsp:spPr>
        <a:xfrm>
          <a:off x="5363866" y="3466769"/>
          <a:ext cx="2037951" cy="1095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8A405-B084-4D9A-AFF4-2BF4578872DE}">
      <dsp:nvSpPr>
        <dsp:cNvPr id="0" name=""/>
        <dsp:cNvSpPr/>
      </dsp:nvSpPr>
      <dsp:spPr>
        <a:xfrm rot="5400000">
          <a:off x="884856" y="2571534"/>
          <a:ext cx="1826121" cy="18676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Текущая проектная документация</a:t>
          </a:r>
        </a:p>
      </dsp:txBody>
      <dsp:txXfrm rot="-5400000">
        <a:off x="1175369" y="2896648"/>
        <a:ext cx="1245094" cy="121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fld id="{3892C1DB-372E-4BD7-AD28-A67D8E562FE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149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defTabSz="95250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fld id="{69FF6758-4B3F-4DAF-B39F-6AAA80B2DC0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022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Univers LT 45 Light" pitchFamily="2" charset="0"/>
              </a:defRPr>
            </a:lvl1pPr>
            <a:lvl2pPr marL="742882" indent="-285724">
              <a:defRPr sz="2000">
                <a:solidFill>
                  <a:schemeClr val="tx1"/>
                </a:solidFill>
                <a:latin typeface="Univers LT 45 Light" pitchFamily="2" charset="0"/>
              </a:defRPr>
            </a:lvl2pPr>
            <a:lvl3pPr marL="1142895" indent="-228579">
              <a:defRPr sz="2000">
                <a:solidFill>
                  <a:schemeClr val="tx1"/>
                </a:solidFill>
                <a:latin typeface="Univers LT 45 Light" pitchFamily="2" charset="0"/>
              </a:defRPr>
            </a:lvl3pPr>
            <a:lvl4pPr marL="1600053" indent="-228579">
              <a:defRPr sz="2000">
                <a:solidFill>
                  <a:schemeClr val="tx1"/>
                </a:solidFill>
                <a:latin typeface="Univers LT 45 Light" pitchFamily="2" charset="0"/>
              </a:defRPr>
            </a:lvl4pPr>
            <a:lvl5pPr marL="2057212" indent="-228579">
              <a:defRPr sz="2000">
                <a:solidFill>
                  <a:schemeClr val="tx1"/>
                </a:solidFill>
                <a:latin typeface="Univers LT 45 Light" pitchFamily="2" charset="0"/>
              </a:defRPr>
            </a:lvl5pPr>
            <a:lvl6pPr marL="2514370" indent="-22857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6pPr>
            <a:lvl7pPr marL="2971528" indent="-22857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7pPr>
            <a:lvl8pPr marL="3428687" indent="-22857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8pPr>
            <a:lvl9pPr marL="3885845" indent="-22857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8760DFD2-835A-4A41-9C05-DCFC097B2C50}" type="slidenum">
              <a:rPr lang="de-DE" altLang="de-DE" sz="1100">
                <a:latin typeface="Times New Roman" pitchFamily="18" charset="0"/>
              </a:rPr>
              <a:pPr/>
              <a:t>48</a:t>
            </a:fld>
            <a:endParaRPr lang="de-DE" altLang="de-DE" sz="11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67400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Helfrich · 01/2017 · Seite </a:t>
            </a:r>
            <a:fld id="{C537D33F-A958-4275-9589-47B438513C2C}" type="slidenum">
              <a:rPr lang="de-DE" altLang="de-DE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de-DE" altLang="de-DE" sz="9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66294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©  2017 BVS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429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2400"/>
            <a:ext cx="6443663" cy="83820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6200000">
            <a:off x="5619750" y="171450"/>
            <a:ext cx="1143000" cy="6477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alt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3575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Grundlagen des Projektmanagements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CFFCC"/>
          </a:solidFill>
        </p:spPr>
        <p:txBody>
          <a:bodyPr/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99"/>
          </a:solidFill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61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962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7338" y="179388"/>
            <a:ext cx="2058987" cy="59467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27738" cy="59467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950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8229600" cy="8016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8772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8229600" cy="8016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14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500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Хельфрих 03/2019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386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65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851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876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94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02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32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67400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Helfrich · 03/2019 · Seite </a:t>
            </a:r>
            <a:fld id="{0AF177BF-99E0-464A-AC43-173C5EBFE030}" type="slidenum">
              <a:rPr lang="de-DE" altLang="de-DE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de-DE" altLang="de-DE" sz="900" dirty="0">
              <a:solidFill>
                <a:srgbClr val="000000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2400" y="66294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©  2019 BVS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429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2400"/>
            <a:ext cx="6443663" cy="83820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-5400000">
            <a:off x="5619750" y="171450"/>
            <a:ext cx="1143000" cy="6477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alt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9388"/>
            <a:ext cx="82296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03575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Workshop Projekt- und Zeitmanagement</a:t>
            </a:r>
          </a:p>
        </p:txBody>
      </p:sp>
    </p:spTree>
    <p:extLst>
      <p:ext uri="{BB962C8B-B14F-4D97-AF65-F5344CB8AC3E}">
        <p14:creationId xmlns:p14="http://schemas.microsoft.com/office/powerpoint/2010/main" val="28542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b="1"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0637" y="154781"/>
            <a:ext cx="6075547" cy="837816"/>
          </a:xfrm>
          <a:custGeom>
            <a:avLst/>
            <a:gdLst/>
            <a:ahLst/>
            <a:cxnLst/>
            <a:rect l="l" t="t" r="r" b="b"/>
            <a:pathLst>
              <a:path w="7105015" h="923925">
                <a:moveTo>
                  <a:pt x="0" y="0"/>
                </a:moveTo>
                <a:lnTo>
                  <a:pt x="7104888" y="0"/>
                </a:lnTo>
                <a:lnTo>
                  <a:pt x="7104888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solidFill>
            <a:srgbClr val="D2DC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91345" y="0"/>
            <a:ext cx="612496" cy="1066992"/>
          </a:xfrm>
          <a:custGeom>
            <a:avLst/>
            <a:gdLst/>
            <a:ahLst/>
            <a:cxnLst/>
            <a:rect l="l" t="t" r="r" b="b"/>
            <a:pathLst>
              <a:path w="716279" h="1176655">
                <a:moveTo>
                  <a:pt x="716279" y="0"/>
                </a:moveTo>
                <a:lnTo>
                  <a:pt x="669452" y="0"/>
                </a:lnTo>
                <a:lnTo>
                  <a:pt x="0" y="1176527"/>
                </a:lnTo>
                <a:lnTo>
                  <a:pt x="716279" y="1176527"/>
                </a:lnTo>
                <a:lnTo>
                  <a:pt x="716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7584" y="2115527"/>
            <a:ext cx="7893648" cy="1756974"/>
          </a:xfrm>
          <a:prstGeom prst="rect">
            <a:avLst/>
          </a:prstGeom>
          <a:solidFill>
            <a:srgbClr val="D2DCF0"/>
          </a:solidFill>
        </p:spPr>
        <p:txBody>
          <a:bodyPr vert="horz" wrap="square" lIns="0" tIns="94062" rIns="0" bIns="0" rtlCol="0">
            <a:spAutoFit/>
          </a:bodyPr>
          <a:lstStyle/>
          <a:p>
            <a:pPr algn="ctr">
              <a:spcBef>
                <a:spcPts val="741"/>
              </a:spcBef>
            </a:pP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Часть</a:t>
            </a:r>
            <a:r>
              <a:rPr lang="de-DE" sz="3600" kern="1200" spc="9" dirty="0">
                <a:solidFill>
                  <a:schemeClr val="tx1"/>
                </a:solidFill>
                <a:ea typeface="+mn-ea"/>
                <a:cs typeface="Arial"/>
              </a:rPr>
              <a:t> I</a:t>
            </a:r>
            <a:b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</a:b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Управление проектами</a:t>
            </a:r>
            <a:r>
              <a:rPr lang="de-DE" sz="3600" kern="1200" spc="9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(проектный менеджмент)</a:t>
            </a:r>
            <a:endParaRPr sz="3600" kern="1200" spc="9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992" y="4465474"/>
            <a:ext cx="3766128" cy="1382513"/>
          </a:xfrm>
          <a:prstGeom prst="rect">
            <a:avLst/>
          </a:prstGeom>
          <a:noFill/>
        </p:spPr>
        <p:txBody>
          <a:bodyPr vert="horz" wrap="square" lIns="0" tIns="94062" rIns="0" bIns="0" rtlCol="0">
            <a:spAutoFit/>
          </a:bodyPr>
          <a:lstStyle/>
          <a:p>
            <a:pPr>
              <a:spcBef>
                <a:spcPts val="741"/>
              </a:spcBef>
            </a:pPr>
            <a:r>
              <a:rPr lang="ru-RU" sz="1800" spc="9" dirty="0">
                <a:latin typeface="Arial"/>
                <a:cs typeface="Arial"/>
              </a:rPr>
              <a:t>Исполнительный директор</a:t>
            </a:r>
            <a:endParaRPr lang="de-DE" sz="1800" dirty="0">
              <a:latin typeface="Arial"/>
              <a:cs typeface="Arial"/>
            </a:endParaRPr>
          </a:p>
          <a:p>
            <a:pPr>
              <a:spcBef>
                <a:spcPts val="741"/>
              </a:spcBef>
            </a:pPr>
            <a:r>
              <a:rPr lang="ru-RU" sz="1800" b="1" spc="-9" dirty="0" err="1">
                <a:latin typeface="Arial"/>
                <a:cs typeface="Arial"/>
              </a:rPr>
              <a:t>Раймунд</a:t>
            </a:r>
            <a:r>
              <a:rPr lang="ru-RU" sz="1800" b="1" spc="-9" dirty="0">
                <a:latin typeface="Arial"/>
                <a:cs typeface="Arial"/>
              </a:rPr>
              <a:t> </a:t>
            </a:r>
            <a:r>
              <a:rPr lang="ru-RU" sz="1800" b="1" spc="-9" dirty="0" err="1">
                <a:latin typeface="Arial"/>
                <a:cs typeface="Arial"/>
              </a:rPr>
              <a:t>Хельфрих</a:t>
            </a:r>
            <a:endParaRPr lang="de-DE" sz="1800" b="1" spc="-9" dirty="0">
              <a:latin typeface="Arial"/>
              <a:cs typeface="Arial"/>
            </a:endParaRPr>
          </a:p>
          <a:p>
            <a:pPr>
              <a:spcBef>
                <a:spcPts val="741"/>
              </a:spcBef>
            </a:pPr>
            <a:r>
              <a:rPr lang="ru-RU" sz="1800" spc="-13" dirty="0">
                <a:latin typeface="Arial"/>
                <a:cs typeface="Arial"/>
              </a:rPr>
              <a:t>Баварская школа государственного управления</a:t>
            </a:r>
            <a:r>
              <a:rPr lang="de-DE" sz="1800" spc="-13" dirty="0">
                <a:latin typeface="Arial"/>
                <a:cs typeface="Arial"/>
              </a:rPr>
              <a:t> </a:t>
            </a:r>
            <a:r>
              <a:rPr lang="de-DE" sz="1800" spc="-9" dirty="0">
                <a:latin typeface="Arial"/>
                <a:cs typeface="Arial"/>
              </a:rPr>
              <a:t>(BVS)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4598" y="-13867"/>
            <a:ext cx="6960046" cy="1076464"/>
          </a:xfrm>
          <a:prstGeom prst="rect">
            <a:avLst/>
          </a:prstGeom>
        </p:spPr>
        <p:txBody>
          <a:bodyPr vert="horz" wrap="square" lIns="0" tIns="212613" rIns="0" bIns="0" rtlCol="0">
            <a:spAutoFit/>
          </a:bodyPr>
          <a:lstStyle/>
          <a:p>
            <a:pPr marL="400736">
              <a:spcBef>
                <a:spcPts val="1674"/>
              </a:spcBef>
            </a:pPr>
            <a:r>
              <a:rPr lang="ru-RU" sz="2800" b="1" spc="9" dirty="0">
                <a:latin typeface="Arial"/>
                <a:cs typeface="Arial"/>
              </a:rPr>
              <a:t>Семинар для выпускников программ ФХЗ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57764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13576" cy="801687"/>
          </a:xfrm>
        </p:spPr>
        <p:txBody>
          <a:bodyPr/>
          <a:lstStyle/>
          <a:p>
            <a:pPr algn="l"/>
            <a:r>
              <a:rPr lang="ru-RU" sz="2800" dirty="0"/>
              <a:t>Организация проекта</a:t>
            </a:r>
            <a:r>
              <a:rPr lang="de-DE" sz="2800" dirty="0"/>
              <a:t> IV – </a:t>
            </a:r>
            <a:br>
              <a:rPr lang="ru-RU" sz="2800" dirty="0"/>
            </a:br>
            <a:r>
              <a:rPr lang="ru-RU" sz="2800" dirty="0"/>
              <a:t>структура подразделений проекта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93226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lkenförmige Legende 4"/>
          <p:cNvSpPr/>
          <p:nvPr/>
        </p:nvSpPr>
        <p:spPr>
          <a:xfrm>
            <a:off x="6361525" y="3160930"/>
            <a:ext cx="2813271" cy="796469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Руководитель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РП</a:t>
            </a:r>
            <a:r>
              <a:rPr lang="de-DE" sz="1400" dirty="0">
                <a:solidFill>
                  <a:schemeClr val="tx1"/>
                </a:solidFill>
              </a:rPr>
              <a:t>) + </a:t>
            </a:r>
            <a:r>
              <a:rPr lang="ru-RU" sz="1400" dirty="0">
                <a:solidFill>
                  <a:schemeClr val="tx1"/>
                </a:solidFill>
              </a:rPr>
              <a:t>Сотрудники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СП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Wolkenförmige Legende 5"/>
          <p:cNvSpPr/>
          <p:nvPr/>
        </p:nvSpPr>
        <p:spPr>
          <a:xfrm>
            <a:off x="6660232" y="1046625"/>
            <a:ext cx="1800200" cy="145238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Упр. </a:t>
            </a:r>
            <a:r>
              <a:rPr lang="ru-RU" sz="1400" dirty="0" err="1">
                <a:solidFill>
                  <a:schemeClr val="tx1"/>
                </a:solidFill>
              </a:rPr>
              <a:t>здрв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Совет персонала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Эксперты</a:t>
            </a:r>
            <a:r>
              <a:rPr lang="de-DE" sz="14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90296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9388"/>
            <a:ext cx="8444805" cy="801687"/>
          </a:xfrm>
        </p:spPr>
        <p:txBody>
          <a:bodyPr/>
          <a:lstStyle/>
          <a:p>
            <a:r>
              <a:rPr lang="ru-RU" sz="2800" dirty="0"/>
              <a:t>Краткое описание фаз проекта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" y="1124744"/>
            <a:ext cx="8208912" cy="5328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922F4-3054-4D14-BFB9-2F0002C246E0}"/>
              </a:ext>
            </a:extLst>
          </p:cNvPr>
          <p:cNvSpPr txBox="1"/>
          <p:nvPr/>
        </p:nvSpPr>
        <p:spPr>
          <a:xfrm>
            <a:off x="187921" y="1124744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Модифицированная модель водопада для реализации проектов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980EB-B628-4474-A3C0-E6ADAA152A27}"/>
              </a:ext>
            </a:extLst>
          </p:cNvPr>
          <p:cNvSpPr txBox="1"/>
          <p:nvPr/>
        </p:nvSpPr>
        <p:spPr>
          <a:xfrm>
            <a:off x="5868143" y="1709519"/>
            <a:ext cx="3024337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Контрольные точки проекта:</a:t>
            </a:r>
          </a:p>
          <a:p>
            <a:r>
              <a:rPr lang="ru-RU" sz="1100" b="1" dirty="0"/>
              <a:t>- решение о прекращении/продолжении </a:t>
            </a:r>
          </a:p>
          <a:p>
            <a:r>
              <a:rPr lang="ru-RU" sz="1100" b="1" dirty="0"/>
              <a:t>- решения, определяющие дальнейшее направление</a:t>
            </a:r>
          </a:p>
          <a:p>
            <a:r>
              <a:rPr lang="ru-RU" sz="1100" b="1" dirty="0"/>
              <a:t>- коммуникация/информация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6E894-A494-413C-906E-FE4A93E96550}"/>
              </a:ext>
            </a:extLst>
          </p:cNvPr>
          <p:cNvSpPr txBox="1"/>
          <p:nvPr/>
        </p:nvSpPr>
        <p:spPr>
          <a:xfrm>
            <a:off x="390836" y="2641848"/>
            <a:ext cx="1008112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Определение проблемы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47F47-3DB4-4412-ABBC-F6DD0471FA07}"/>
              </a:ext>
            </a:extLst>
          </p:cNvPr>
          <p:cNvSpPr txBox="1"/>
          <p:nvPr/>
        </p:nvSpPr>
        <p:spPr>
          <a:xfrm>
            <a:off x="1398948" y="3056909"/>
            <a:ext cx="792088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Определение цели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DE62A-E5B5-404D-B722-51668E396DAE}"/>
              </a:ext>
            </a:extLst>
          </p:cNvPr>
          <p:cNvSpPr txBox="1"/>
          <p:nvPr/>
        </p:nvSpPr>
        <p:spPr>
          <a:xfrm>
            <a:off x="2267744" y="3494167"/>
            <a:ext cx="1008112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Проектное планирование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22FE9-93B6-4AA8-BF58-8EDF2A06AB59}"/>
              </a:ext>
            </a:extLst>
          </p:cNvPr>
          <p:cNvSpPr txBox="1"/>
          <p:nvPr/>
        </p:nvSpPr>
        <p:spPr>
          <a:xfrm>
            <a:off x="2771799" y="3101173"/>
            <a:ext cx="89138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Контр.точка</a:t>
            </a:r>
            <a:endParaRPr lang="ru-RU" sz="9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BCCE6-FDA9-408D-A602-C242671F508B}"/>
              </a:ext>
            </a:extLst>
          </p:cNvPr>
          <p:cNvSpPr txBox="1"/>
          <p:nvPr/>
        </p:nvSpPr>
        <p:spPr>
          <a:xfrm>
            <a:off x="3663181" y="3563417"/>
            <a:ext cx="9963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Контр.точка</a:t>
            </a:r>
            <a:endParaRPr lang="ru-RU" sz="9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2F4F2-1F8E-4B20-9EC5-F699CC363C2C}"/>
              </a:ext>
            </a:extLst>
          </p:cNvPr>
          <p:cNvSpPr txBox="1"/>
          <p:nvPr/>
        </p:nvSpPr>
        <p:spPr>
          <a:xfrm>
            <a:off x="5508104" y="4437112"/>
            <a:ext cx="9963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Контр.точка</a:t>
            </a:r>
            <a:endParaRPr lang="ru-RU" sz="9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24588-1DA9-48BA-8C1A-6F8A20DBC46D}"/>
              </a:ext>
            </a:extLst>
          </p:cNvPr>
          <p:cNvSpPr txBox="1"/>
          <p:nvPr/>
        </p:nvSpPr>
        <p:spPr>
          <a:xfrm>
            <a:off x="6516216" y="4917649"/>
            <a:ext cx="8640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Контр.точка</a:t>
            </a:r>
            <a:endParaRPr lang="ru-RU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0723A-5971-4AB3-96EB-CB0902C3F455}"/>
              </a:ext>
            </a:extLst>
          </p:cNvPr>
          <p:cNvSpPr txBox="1"/>
          <p:nvPr/>
        </p:nvSpPr>
        <p:spPr>
          <a:xfrm>
            <a:off x="4040547" y="3070395"/>
            <a:ext cx="2016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Фаза: </a:t>
            </a:r>
            <a:r>
              <a:rPr lang="ru-RU" sz="1100" dirty="0"/>
              <a:t>этап</a:t>
            </a:r>
            <a:r>
              <a:rPr lang="ru-RU" sz="1100" b="1" dirty="0"/>
              <a:t> </a:t>
            </a:r>
            <a:r>
              <a:rPr lang="ru-RU" sz="1100" dirty="0"/>
              <a:t>планирования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33D87-F6EC-4F6F-A6FC-462B3B0133AD}"/>
              </a:ext>
            </a:extLst>
          </p:cNvPr>
          <p:cNvSpPr txBox="1"/>
          <p:nvPr/>
        </p:nvSpPr>
        <p:spPr>
          <a:xfrm>
            <a:off x="3563888" y="2564904"/>
            <a:ext cx="3024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Times New Roman" panose="02020603050405020304" pitchFamily="18" charset="0"/>
              </a:rPr>
              <a:t>Фаза</a:t>
            </a:r>
            <a:r>
              <a:rPr lang="de-DE" sz="1100" b="1" dirty="0">
                <a:cs typeface="Times New Roman" panose="02020603050405020304" pitchFamily="18" charset="0"/>
              </a:rPr>
              <a:t>: </a:t>
            </a:r>
            <a:r>
              <a:rPr lang="ru-RU" sz="1100" dirty="0">
                <a:cs typeface="Times New Roman" panose="02020603050405020304" pitchFamily="18" charset="0"/>
              </a:rPr>
              <a:t>этап</a:t>
            </a:r>
            <a:r>
              <a:rPr lang="ru-RU" sz="1100" b="1" dirty="0">
                <a:cs typeface="Times New Roman" panose="02020603050405020304" pitchFamily="18" charset="0"/>
              </a:rPr>
              <a:t> </a:t>
            </a:r>
            <a:r>
              <a:rPr lang="ru-RU" sz="1100" dirty="0">
                <a:cs typeface="Times New Roman" panose="02020603050405020304" pitchFamily="18" charset="0"/>
              </a:rPr>
              <a:t>запуска и определения проекта</a:t>
            </a:r>
            <a:endParaRPr lang="ru-R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6FE76-45F6-4CCB-B52E-97419ABFCC36}"/>
              </a:ext>
            </a:extLst>
          </p:cNvPr>
          <p:cNvSpPr txBox="1"/>
          <p:nvPr/>
        </p:nvSpPr>
        <p:spPr>
          <a:xfrm>
            <a:off x="5616116" y="4104591"/>
            <a:ext cx="2016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Фаза</a:t>
            </a:r>
            <a:r>
              <a:rPr lang="de-DE" sz="1100" b="1" dirty="0"/>
              <a:t>: </a:t>
            </a:r>
            <a:r>
              <a:rPr lang="ru-RU" sz="1100" dirty="0"/>
              <a:t>этап</a:t>
            </a:r>
            <a:r>
              <a:rPr lang="ru-RU" sz="1100" b="1" dirty="0"/>
              <a:t> </a:t>
            </a:r>
            <a:r>
              <a:rPr lang="ru-RU" sz="1100" dirty="0"/>
              <a:t>реализации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B93CC-D089-4B99-BCCC-6ACACC68D717}"/>
              </a:ext>
            </a:extLst>
          </p:cNvPr>
          <p:cNvSpPr txBox="1"/>
          <p:nvPr/>
        </p:nvSpPr>
        <p:spPr>
          <a:xfrm>
            <a:off x="3268278" y="3895962"/>
            <a:ext cx="996305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Описание</a:t>
            </a:r>
          </a:p>
          <a:p>
            <a:pPr algn="ctr"/>
            <a:r>
              <a:rPr lang="ru-RU" sz="900" dirty="0"/>
              <a:t>фактической ситуации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0157C-D6D4-4642-805D-31BCCCA54CE3}"/>
              </a:ext>
            </a:extLst>
          </p:cNvPr>
          <p:cNvSpPr txBox="1"/>
          <p:nvPr/>
        </p:nvSpPr>
        <p:spPr>
          <a:xfrm>
            <a:off x="4151759" y="4384839"/>
            <a:ext cx="996305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Анализ</a:t>
            </a:r>
          </a:p>
          <a:p>
            <a:pPr algn="ctr"/>
            <a:r>
              <a:rPr lang="ru-RU" sz="900" dirty="0"/>
              <a:t>фактической ситуации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03C944-58AD-4465-95B4-D3EC0DB19AFB}"/>
              </a:ext>
            </a:extLst>
          </p:cNvPr>
          <p:cNvSpPr txBox="1"/>
          <p:nvPr/>
        </p:nvSpPr>
        <p:spPr>
          <a:xfrm>
            <a:off x="5112060" y="4827431"/>
            <a:ext cx="1008112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Концепции/</a:t>
            </a:r>
          </a:p>
          <a:p>
            <a:r>
              <a:rPr lang="ru-RU" sz="900" b="1" dirty="0"/>
              <a:t>наилучшее решение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A4303A-DF75-4F5C-8FF8-0A0575668711}"/>
              </a:ext>
            </a:extLst>
          </p:cNvPr>
          <p:cNvSpPr txBox="1"/>
          <p:nvPr/>
        </p:nvSpPr>
        <p:spPr>
          <a:xfrm>
            <a:off x="6017896" y="5310083"/>
            <a:ext cx="996640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Осуществление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60239-A018-4038-B62E-C28219E33E78}"/>
              </a:ext>
            </a:extLst>
          </p:cNvPr>
          <p:cNvSpPr txBox="1"/>
          <p:nvPr/>
        </p:nvSpPr>
        <p:spPr>
          <a:xfrm>
            <a:off x="7013345" y="5727045"/>
            <a:ext cx="1085856" cy="5078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Контроль поставленных целей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65CD1-09C9-4E0D-ADA3-4DD198A68AF5}"/>
              </a:ext>
            </a:extLst>
          </p:cNvPr>
          <p:cNvSpPr txBox="1"/>
          <p:nvPr/>
        </p:nvSpPr>
        <p:spPr>
          <a:xfrm>
            <a:off x="2051719" y="5335262"/>
            <a:ext cx="22128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</a:rPr>
              <a:t>Постоянный обратный контроль и управление проектом (по содержанию,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ru-RU" sz="900" dirty="0">
                <a:solidFill>
                  <a:srgbClr val="FF0000"/>
                </a:solidFill>
              </a:rPr>
              <a:t>срокам, кадрам, финансам)</a:t>
            </a:r>
          </a:p>
          <a:p>
            <a:r>
              <a:rPr lang="ru-RU" sz="900" dirty="0">
                <a:solidFill>
                  <a:srgbClr val="FF0000"/>
                </a:solidFill>
              </a:rPr>
              <a:t>= </a:t>
            </a:r>
            <a:r>
              <a:rPr lang="ru-RU" sz="900" b="1" dirty="0">
                <a:solidFill>
                  <a:srgbClr val="FF0000"/>
                </a:solidFill>
              </a:rPr>
              <a:t>сопутствующий контроллинг проекта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DC7036-808E-4ADC-8884-FB0AD6B6EF6A}"/>
              </a:ext>
            </a:extLst>
          </p:cNvPr>
          <p:cNvSpPr txBox="1"/>
          <p:nvPr/>
        </p:nvSpPr>
        <p:spPr>
          <a:xfrm>
            <a:off x="5336887" y="5886749"/>
            <a:ext cx="15829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Фаза: </a:t>
            </a:r>
            <a:r>
              <a:rPr lang="ru-RU" sz="1100" dirty="0"/>
              <a:t>этап</a:t>
            </a:r>
            <a:r>
              <a:rPr lang="ru-RU" sz="1100" b="1" dirty="0"/>
              <a:t> </a:t>
            </a:r>
            <a:r>
              <a:rPr lang="ru-RU" sz="1100" dirty="0"/>
              <a:t>оценки и </a:t>
            </a:r>
            <a:br>
              <a:rPr lang="ru-RU" sz="1100" dirty="0"/>
            </a:br>
            <a:r>
              <a:rPr lang="ru-RU" sz="1100" dirty="0"/>
              <a:t>завершение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587778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Фаза</a:t>
            </a:r>
            <a:r>
              <a:rPr lang="de-DE" sz="2800" dirty="0">
                <a:cs typeface="Times New Roman" panose="02020603050405020304" pitchFamily="18" charset="0"/>
              </a:rPr>
              <a:t> 1: </a:t>
            </a:r>
            <a:r>
              <a:rPr lang="ru-RU" sz="2800" dirty="0">
                <a:cs typeface="Times New Roman" panose="02020603050405020304" pitchFamily="18" charset="0"/>
              </a:rPr>
              <a:t>Запуск и 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определение проекта</a:t>
            </a:r>
            <a:endParaRPr lang="de-DE" sz="2800" dirty="0">
              <a:cs typeface="Times New Roman" panose="02020603050405020304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Постановка проблемы</a:t>
            </a:r>
            <a:endParaRPr lang="de-DE" dirty="0"/>
          </a:p>
          <a:p>
            <a:r>
              <a:rPr lang="ru-RU" dirty="0"/>
              <a:t>Определение качественных и количественных, поддающиеся измерению целей проекта (цели результатов и/или реализации, а также </a:t>
            </a:r>
            <a:r>
              <a:rPr lang="ru-RU" dirty="0" err="1"/>
              <a:t>нецелей</a:t>
            </a:r>
            <a:r>
              <a:rPr lang="ru-RU" dirty="0"/>
              <a:t>)</a:t>
            </a:r>
          </a:p>
          <a:p>
            <a:r>
              <a:rPr lang="ru-RU" dirty="0"/>
              <a:t>Установление сроков начала и окончания проекта</a:t>
            </a:r>
          </a:p>
          <a:p>
            <a:r>
              <a:rPr lang="ru-RU" dirty="0"/>
              <a:t>Определение максимальной стоимости проекта</a:t>
            </a:r>
          </a:p>
          <a:p>
            <a:r>
              <a:rPr lang="ru-RU" dirty="0"/>
              <a:t>Выявление требований к организации проекта</a:t>
            </a:r>
          </a:p>
          <a:p>
            <a:r>
              <a:rPr lang="ru-RU" dirty="0"/>
              <a:t>Определение объема ресурсов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Gestreifter Pfeil nach rechts 7"/>
          <p:cNvSpPr/>
          <p:nvPr/>
        </p:nvSpPr>
        <p:spPr>
          <a:xfrm>
            <a:off x="466725" y="5017614"/>
            <a:ext cx="1368152" cy="648072"/>
          </a:xfrm>
          <a:prstGeom prst="stripedRightArrow">
            <a:avLst/>
          </a:prstGeom>
          <a:solidFill>
            <a:srgbClr val="573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83768" y="5110817"/>
            <a:ext cx="4032448" cy="461665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400" dirty="0">
                <a:solidFill>
                  <a:srgbClr val="000000"/>
                </a:solidFill>
                <a:latin typeface="Arial" charset="0"/>
              </a:rPr>
              <a:t>Проектное задание</a:t>
            </a:r>
            <a:endParaRPr lang="de-DE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751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9" name="Rectangle 65"/>
          <p:cNvSpPr>
            <a:spLocks noChangeArrowheads="1"/>
          </p:cNvSpPr>
          <p:nvPr/>
        </p:nvSpPr>
        <p:spPr bwMode="auto">
          <a:xfrm>
            <a:off x="450850" y="404664"/>
            <a:ext cx="541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Проектное задание</a:t>
            </a:r>
            <a:r>
              <a:rPr lang="de-DE" altLang="de-DE" sz="2800" b="1" dirty="0">
                <a:latin typeface="+mj-lt"/>
              </a:rPr>
              <a:t> I</a:t>
            </a:r>
            <a:br>
              <a:rPr lang="de-DE" altLang="de-DE" b="1" dirty="0">
                <a:latin typeface="+mj-lt"/>
              </a:rPr>
            </a:br>
            <a:endParaRPr lang="de-DE" altLang="de-DE" b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26E2F-8DA4-E944-B7B8-E2256CBD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24744"/>
            <a:ext cx="7442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408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Проектное задание</a:t>
            </a:r>
            <a:r>
              <a:rPr lang="de-DE" altLang="de-DE" sz="2800" b="1" dirty="0">
                <a:latin typeface="+mj-lt"/>
              </a:rPr>
              <a:t> II</a:t>
            </a:r>
            <a:endParaRPr lang="de-DE" altLang="de-DE" b="1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0F68B4-B5F0-604B-8BEB-B943B5441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981075"/>
            <a:ext cx="7289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20088"/>
            <a:ext cx="6908304" cy="1143000"/>
          </a:xfrm>
        </p:spPr>
        <p:txBody>
          <a:bodyPr/>
          <a:lstStyle/>
          <a:p>
            <a:pPr algn="l"/>
            <a:r>
              <a:rPr lang="ru-RU" sz="2800" dirty="0"/>
              <a:t>Фаза</a:t>
            </a:r>
            <a:r>
              <a:rPr lang="de-DE" sz="2800" dirty="0"/>
              <a:t> 2: </a:t>
            </a:r>
            <a:r>
              <a:rPr lang="ru-RU" sz="2800" dirty="0"/>
              <a:t>Планирование проекта</a:t>
            </a:r>
            <a:endParaRPr lang="de-DE" sz="2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792311"/>
              </p:ext>
            </p:extLst>
          </p:nvPr>
        </p:nvGraphicFramePr>
        <p:xfrm>
          <a:off x="457200" y="1268760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43749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52413" y="1019175"/>
            <a:ext cx="8640762" cy="29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altLang="zh-CN" sz="1600" b="1" dirty="0">
                <a:latin typeface="+mj-lt"/>
                <a:ea typeface="宋体" pitchFamily="2" charset="-122"/>
                <a:cs typeface="Times New Roman" pitchFamily="18" charset="0"/>
              </a:rPr>
              <a:t>План структуры проекта </a:t>
            </a:r>
            <a:r>
              <a:rPr lang="ru-RU" altLang="zh-CN" sz="1600" dirty="0">
                <a:latin typeface="+mj-lt"/>
                <a:ea typeface="宋体" pitchFamily="2" charset="-122"/>
                <a:cs typeface="Times New Roman" pitchFamily="18" charset="0"/>
              </a:rPr>
              <a:t>включает в себя все задачи (= рабочие пакеты) для достижения цели проекта. Количество рабочих пакетов остается постоянным в течение всего периода реализации проекта</a:t>
            </a:r>
            <a:r>
              <a:rPr lang="en-US" altLang="zh-CN" sz="1600" dirty="0">
                <a:latin typeface="+mj-lt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altLang="zh-CN" sz="1600" dirty="0">
                <a:latin typeface="+mj-lt"/>
                <a:ea typeface="宋体" pitchFamily="2" charset="-122"/>
                <a:cs typeface="Times New Roman" pitchFamily="18" charset="0"/>
              </a:rPr>
              <a:t>В </a:t>
            </a:r>
            <a:r>
              <a:rPr lang="ru-RU" altLang="zh-CN" sz="1600" b="1" dirty="0">
                <a:latin typeface="+mj-lt"/>
                <a:ea typeface="宋体" pitchFamily="2" charset="-122"/>
                <a:cs typeface="Times New Roman" pitchFamily="18" charset="0"/>
              </a:rPr>
              <a:t>рабочем пакете (РП) </a:t>
            </a:r>
            <a:r>
              <a:rPr lang="ru-RU" altLang="zh-CN" sz="1600" dirty="0">
                <a:latin typeface="+mj-lt"/>
                <a:ea typeface="宋体" pitchFamily="2" charset="-122"/>
                <a:cs typeface="Times New Roman" pitchFamily="18" charset="0"/>
              </a:rPr>
              <a:t>описывается выполненная задача с наименьшим количеством накладок.  Она формирует самый нижний уровень структурного плана проекта. </a:t>
            </a:r>
          </a:p>
          <a:p>
            <a:pPr>
              <a:lnSpc>
                <a:spcPct val="150000"/>
              </a:lnSpc>
              <a:defRPr/>
            </a:pPr>
            <a:endParaRPr lang="en-US" altLang="zh-CN" sz="1600" dirty="0"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accent2"/>
              </a:solidFill>
              <a:latin typeface="Univers LT 45 Light" panose="02000403030000020003" pitchFamily="2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accent2"/>
              </a:solidFill>
              <a:latin typeface="Univers LT 45 Light" panose="02000403030000020003" pitchFamily="2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92163" name="Group 108"/>
          <p:cNvGrpSpPr>
            <a:grpSpLocks/>
          </p:cNvGrpSpPr>
          <p:nvPr/>
        </p:nvGrpSpPr>
        <p:grpSpPr bwMode="auto">
          <a:xfrm>
            <a:off x="2801938" y="2824163"/>
            <a:ext cx="1106487" cy="531812"/>
            <a:chOff x="1912" y="1779"/>
            <a:chExt cx="755" cy="335"/>
          </a:xfrm>
        </p:grpSpPr>
        <p:sp>
          <p:nvSpPr>
            <p:cNvPr id="92222" name="Rectangle 42"/>
            <p:cNvSpPr>
              <a:spLocks noChangeArrowheads="1"/>
            </p:cNvSpPr>
            <p:nvPr/>
          </p:nvSpPr>
          <p:spPr bwMode="auto">
            <a:xfrm>
              <a:off x="1941" y="1797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/>
            </a:p>
          </p:txBody>
        </p:sp>
        <p:sp>
          <p:nvSpPr>
            <p:cNvPr id="92223" name="Rectangle 44"/>
            <p:cNvSpPr>
              <a:spLocks noChangeArrowheads="1"/>
            </p:cNvSpPr>
            <p:nvPr/>
          </p:nvSpPr>
          <p:spPr bwMode="auto">
            <a:xfrm>
              <a:off x="1912" y="1779"/>
              <a:ext cx="68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Общий проект</a:t>
              </a:r>
              <a:endParaRPr lang="de-DE" altLang="de-DE" sz="1000" b="1" dirty="0">
                <a:latin typeface="GillSans" pitchFamily="34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2164" name="Group 103"/>
          <p:cNvGrpSpPr>
            <a:grpSpLocks/>
          </p:cNvGrpSpPr>
          <p:nvPr/>
        </p:nvGrpSpPr>
        <p:grpSpPr bwMode="auto">
          <a:xfrm>
            <a:off x="1524000" y="3357563"/>
            <a:ext cx="3646488" cy="790575"/>
            <a:chOff x="1040" y="2115"/>
            <a:chExt cx="2488" cy="498"/>
          </a:xfrm>
        </p:grpSpPr>
        <p:grpSp>
          <p:nvGrpSpPr>
            <p:cNvPr id="92209" name="Group 35"/>
            <p:cNvGrpSpPr>
              <a:grpSpLocks/>
            </p:cNvGrpSpPr>
            <p:nvPr/>
          </p:nvGrpSpPr>
          <p:grpSpPr bwMode="auto">
            <a:xfrm>
              <a:off x="1442" y="2115"/>
              <a:ext cx="1724" cy="182"/>
              <a:chOff x="1850" y="2296"/>
              <a:chExt cx="1724" cy="182"/>
            </a:xfrm>
          </p:grpSpPr>
          <p:grpSp>
            <p:nvGrpSpPr>
              <p:cNvPr id="92216" name="Group 36"/>
              <p:cNvGrpSpPr>
                <a:grpSpLocks/>
              </p:cNvGrpSpPr>
              <p:nvPr/>
            </p:nvGrpSpPr>
            <p:grpSpPr bwMode="auto">
              <a:xfrm>
                <a:off x="1850" y="2387"/>
                <a:ext cx="1724" cy="91"/>
                <a:chOff x="1850" y="2387"/>
                <a:chExt cx="1724" cy="91"/>
              </a:xfrm>
            </p:grpSpPr>
            <p:sp>
              <p:nvSpPr>
                <p:cNvPr id="92218" name="Line 37"/>
                <p:cNvSpPr>
                  <a:spLocks noChangeShapeType="1"/>
                </p:cNvSpPr>
                <p:nvPr/>
              </p:nvSpPr>
              <p:spPr bwMode="auto">
                <a:xfrm>
                  <a:off x="1850" y="2387"/>
                  <a:ext cx="17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2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850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22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712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221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74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217" name="Line 41"/>
              <p:cNvSpPr>
                <a:spLocks noChangeShapeType="1"/>
              </p:cNvSpPr>
              <p:nvPr/>
            </p:nvSpPr>
            <p:spPr bwMode="auto">
              <a:xfrm flipV="1">
                <a:off x="2712" y="2296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210" name="Rectangle 43"/>
            <p:cNvSpPr>
              <a:spLocks noChangeArrowheads="1"/>
            </p:cNvSpPr>
            <p:nvPr/>
          </p:nvSpPr>
          <p:spPr bwMode="auto">
            <a:xfrm>
              <a:off x="1079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/>
            </a:p>
          </p:txBody>
        </p:sp>
        <p:sp>
          <p:nvSpPr>
            <p:cNvPr id="92211" name="Rectangle 45"/>
            <p:cNvSpPr>
              <a:spLocks noChangeArrowheads="1"/>
            </p:cNvSpPr>
            <p:nvPr/>
          </p:nvSpPr>
          <p:spPr bwMode="auto">
            <a:xfrm>
              <a:off x="1940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92212" name="Rectangle 46"/>
            <p:cNvSpPr>
              <a:spLocks noChangeArrowheads="1"/>
            </p:cNvSpPr>
            <p:nvPr/>
          </p:nvSpPr>
          <p:spPr bwMode="auto">
            <a:xfrm>
              <a:off x="2802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/>
            </a:p>
          </p:txBody>
        </p:sp>
        <p:sp>
          <p:nvSpPr>
            <p:cNvPr id="92213" name="Rectangle 47"/>
            <p:cNvSpPr>
              <a:spLocks noChangeArrowheads="1"/>
            </p:cNvSpPr>
            <p:nvPr/>
          </p:nvSpPr>
          <p:spPr bwMode="auto">
            <a:xfrm>
              <a:off x="1040" y="2278"/>
              <a:ext cx="60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zh-CN" sz="1000" b="1" dirty="0" err="1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Подпроект</a:t>
              </a:r>
              <a:r>
                <a:rPr lang="en-US" altLang="zh-CN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 1</a:t>
              </a:r>
              <a:endParaRPr lang="de-DE" altLang="de-DE" sz="1000" b="1" dirty="0">
                <a:latin typeface="GillSans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2214" name="Rectangle 48"/>
            <p:cNvSpPr>
              <a:spLocks noChangeArrowheads="1"/>
            </p:cNvSpPr>
            <p:nvPr/>
          </p:nvSpPr>
          <p:spPr bwMode="auto">
            <a:xfrm>
              <a:off x="1900" y="2278"/>
              <a:ext cx="60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zh-CN" sz="1000" b="1" dirty="0" err="1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Подпроект</a:t>
              </a:r>
              <a:r>
                <a:rPr lang="en-US" altLang="zh-CN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 2</a:t>
              </a:r>
              <a:endParaRPr lang="de-DE" altLang="de-DE" sz="1000" b="1" dirty="0">
                <a:latin typeface="GillSans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2215" name="Rectangle 49"/>
            <p:cNvSpPr>
              <a:spLocks noChangeArrowheads="1"/>
            </p:cNvSpPr>
            <p:nvPr/>
          </p:nvSpPr>
          <p:spPr bwMode="auto">
            <a:xfrm>
              <a:off x="2762" y="2278"/>
              <a:ext cx="60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zh-CN" sz="1000" b="1" dirty="0" err="1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Подпроект</a:t>
              </a:r>
              <a:r>
                <a:rPr lang="en-US" altLang="zh-CN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rPr>
                <a:t> 3</a:t>
              </a:r>
              <a:endParaRPr lang="de-DE" altLang="de-DE" sz="1000" b="1" dirty="0">
                <a:latin typeface="GillSans" pitchFamily="34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2165" name="Group 107"/>
          <p:cNvGrpSpPr>
            <a:grpSpLocks/>
          </p:cNvGrpSpPr>
          <p:nvPr/>
        </p:nvGrpSpPr>
        <p:grpSpPr bwMode="auto">
          <a:xfrm>
            <a:off x="1514475" y="4149725"/>
            <a:ext cx="3657600" cy="1873250"/>
            <a:chOff x="1033" y="2614"/>
            <a:chExt cx="2496" cy="1180"/>
          </a:xfrm>
        </p:grpSpPr>
        <p:grpSp>
          <p:nvGrpSpPr>
            <p:cNvPr id="92167" name="Group 104"/>
            <p:cNvGrpSpPr>
              <a:grpSpLocks/>
            </p:cNvGrpSpPr>
            <p:nvPr/>
          </p:nvGrpSpPr>
          <p:grpSpPr bwMode="auto">
            <a:xfrm>
              <a:off x="1033" y="2614"/>
              <a:ext cx="772" cy="1180"/>
              <a:chOff x="1033" y="2614"/>
              <a:chExt cx="772" cy="1180"/>
            </a:xfrm>
          </p:grpSpPr>
          <p:sp>
            <p:nvSpPr>
              <p:cNvPr id="92196" name="Line 50"/>
              <p:cNvSpPr>
                <a:spLocks noChangeShapeType="1"/>
              </p:cNvSpPr>
              <p:nvPr/>
            </p:nvSpPr>
            <p:spPr bwMode="auto">
              <a:xfrm>
                <a:off x="1442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197" name="Rectangle 53"/>
              <p:cNvSpPr>
                <a:spLocks noChangeArrowheads="1"/>
              </p:cNvSpPr>
              <p:nvPr/>
            </p:nvSpPr>
            <p:spPr bwMode="auto">
              <a:xfrm>
                <a:off x="1079" y="2704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98" name="Rectangle 54"/>
              <p:cNvSpPr>
                <a:spLocks noChangeArrowheads="1"/>
              </p:cNvSpPr>
              <p:nvPr/>
            </p:nvSpPr>
            <p:spPr bwMode="auto">
              <a:xfrm>
                <a:off x="1079" y="3067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99" name="Rectangle 55"/>
              <p:cNvSpPr>
                <a:spLocks noChangeArrowheads="1"/>
              </p:cNvSpPr>
              <p:nvPr/>
            </p:nvSpPr>
            <p:spPr bwMode="auto">
              <a:xfrm>
                <a:off x="1079" y="288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200" name="Rectangle 56"/>
              <p:cNvSpPr>
                <a:spLocks noChangeArrowheads="1"/>
              </p:cNvSpPr>
              <p:nvPr/>
            </p:nvSpPr>
            <p:spPr bwMode="auto">
              <a:xfrm>
                <a:off x="1079" y="324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201" name="Rectangle 57"/>
              <p:cNvSpPr>
                <a:spLocks noChangeArrowheads="1"/>
              </p:cNvSpPr>
              <p:nvPr/>
            </p:nvSpPr>
            <p:spPr bwMode="auto">
              <a:xfrm>
                <a:off x="1079" y="3430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202" name="Rectangle 58"/>
              <p:cNvSpPr>
                <a:spLocks noChangeArrowheads="1"/>
              </p:cNvSpPr>
              <p:nvPr/>
            </p:nvSpPr>
            <p:spPr bwMode="auto">
              <a:xfrm>
                <a:off x="1079" y="3612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203" name="Rectangle 59"/>
              <p:cNvSpPr>
                <a:spLocks noChangeArrowheads="1"/>
              </p:cNvSpPr>
              <p:nvPr/>
            </p:nvSpPr>
            <p:spPr bwMode="auto">
              <a:xfrm>
                <a:off x="1033" y="2686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1.1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4" name="Rectangle 60"/>
              <p:cNvSpPr>
                <a:spLocks noChangeArrowheads="1"/>
              </p:cNvSpPr>
              <p:nvPr/>
            </p:nvSpPr>
            <p:spPr bwMode="auto">
              <a:xfrm>
                <a:off x="1033" y="2868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1.2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5" name="Rectangle 61"/>
              <p:cNvSpPr>
                <a:spLocks noChangeArrowheads="1"/>
              </p:cNvSpPr>
              <p:nvPr/>
            </p:nvSpPr>
            <p:spPr bwMode="auto">
              <a:xfrm>
                <a:off x="1040" y="3049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1.3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6" name="Rectangle 62"/>
              <p:cNvSpPr>
                <a:spLocks noChangeArrowheads="1"/>
              </p:cNvSpPr>
              <p:nvPr/>
            </p:nvSpPr>
            <p:spPr bwMode="auto">
              <a:xfrm>
                <a:off x="1040" y="3231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1.4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7" name="Rectangle 63"/>
              <p:cNvSpPr>
                <a:spLocks noChangeArrowheads="1"/>
              </p:cNvSpPr>
              <p:nvPr/>
            </p:nvSpPr>
            <p:spPr bwMode="auto">
              <a:xfrm>
                <a:off x="1040" y="3412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1.5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8" name="Rectangle 64"/>
              <p:cNvSpPr>
                <a:spLocks noChangeArrowheads="1"/>
              </p:cNvSpPr>
              <p:nvPr/>
            </p:nvSpPr>
            <p:spPr bwMode="auto">
              <a:xfrm>
                <a:off x="1040" y="3594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1.6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Group 105"/>
            <p:cNvGrpSpPr>
              <a:grpSpLocks/>
            </p:cNvGrpSpPr>
            <p:nvPr/>
          </p:nvGrpSpPr>
          <p:grpSpPr bwMode="auto">
            <a:xfrm>
              <a:off x="1894" y="2614"/>
              <a:ext cx="772" cy="1179"/>
              <a:chOff x="1894" y="2614"/>
              <a:chExt cx="772" cy="1179"/>
            </a:xfrm>
          </p:grpSpPr>
          <p:sp>
            <p:nvSpPr>
              <p:cNvPr id="92183" name="Line 51"/>
              <p:cNvSpPr>
                <a:spLocks noChangeShapeType="1"/>
              </p:cNvSpPr>
              <p:nvPr/>
            </p:nvSpPr>
            <p:spPr bwMode="auto">
              <a:xfrm>
                <a:off x="2304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184" name="Rectangle 79"/>
              <p:cNvSpPr>
                <a:spLocks noChangeArrowheads="1"/>
              </p:cNvSpPr>
              <p:nvPr/>
            </p:nvSpPr>
            <p:spPr bwMode="auto">
              <a:xfrm>
                <a:off x="1940" y="2703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85" name="Rectangle 80"/>
              <p:cNvSpPr>
                <a:spLocks noChangeArrowheads="1"/>
              </p:cNvSpPr>
              <p:nvPr/>
            </p:nvSpPr>
            <p:spPr bwMode="auto">
              <a:xfrm>
                <a:off x="1940" y="306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86" name="Rectangle 81"/>
              <p:cNvSpPr>
                <a:spLocks noChangeArrowheads="1"/>
              </p:cNvSpPr>
              <p:nvPr/>
            </p:nvSpPr>
            <p:spPr bwMode="auto">
              <a:xfrm>
                <a:off x="1940" y="2885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87" name="Rectangle 82"/>
              <p:cNvSpPr>
                <a:spLocks noChangeArrowheads="1"/>
              </p:cNvSpPr>
              <p:nvPr/>
            </p:nvSpPr>
            <p:spPr bwMode="auto">
              <a:xfrm>
                <a:off x="1940" y="3248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88" name="Rectangle 83"/>
              <p:cNvSpPr>
                <a:spLocks noChangeArrowheads="1"/>
              </p:cNvSpPr>
              <p:nvPr/>
            </p:nvSpPr>
            <p:spPr bwMode="auto">
              <a:xfrm>
                <a:off x="1940" y="342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89" name="Rectangle 84"/>
              <p:cNvSpPr>
                <a:spLocks noChangeArrowheads="1"/>
              </p:cNvSpPr>
              <p:nvPr/>
            </p:nvSpPr>
            <p:spPr bwMode="auto">
              <a:xfrm>
                <a:off x="1940" y="3611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90" name="Rectangle 85"/>
              <p:cNvSpPr>
                <a:spLocks noChangeArrowheads="1"/>
              </p:cNvSpPr>
              <p:nvPr/>
            </p:nvSpPr>
            <p:spPr bwMode="auto">
              <a:xfrm>
                <a:off x="1894" y="2685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2.1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1" name="Rectangle 86"/>
              <p:cNvSpPr>
                <a:spLocks noChangeArrowheads="1"/>
              </p:cNvSpPr>
              <p:nvPr/>
            </p:nvSpPr>
            <p:spPr bwMode="auto">
              <a:xfrm>
                <a:off x="1894" y="2867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2.2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2" name="Rectangle 87"/>
              <p:cNvSpPr>
                <a:spLocks noChangeArrowheads="1"/>
              </p:cNvSpPr>
              <p:nvPr/>
            </p:nvSpPr>
            <p:spPr bwMode="auto">
              <a:xfrm>
                <a:off x="1901" y="3048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2.3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3" name="Rectangle 88"/>
              <p:cNvSpPr>
                <a:spLocks noChangeArrowheads="1"/>
              </p:cNvSpPr>
              <p:nvPr/>
            </p:nvSpPr>
            <p:spPr bwMode="auto">
              <a:xfrm>
                <a:off x="1901" y="3230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2.4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4" name="Rectangle 89"/>
              <p:cNvSpPr>
                <a:spLocks noChangeArrowheads="1"/>
              </p:cNvSpPr>
              <p:nvPr/>
            </p:nvSpPr>
            <p:spPr bwMode="auto">
              <a:xfrm>
                <a:off x="1901" y="3411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2.5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5" name="Rectangle 90"/>
              <p:cNvSpPr>
                <a:spLocks noChangeArrowheads="1"/>
              </p:cNvSpPr>
              <p:nvPr/>
            </p:nvSpPr>
            <p:spPr bwMode="auto">
              <a:xfrm>
                <a:off x="1901" y="3593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2.6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2169" name="Group 106"/>
            <p:cNvGrpSpPr>
              <a:grpSpLocks/>
            </p:cNvGrpSpPr>
            <p:nvPr/>
          </p:nvGrpSpPr>
          <p:grpSpPr bwMode="auto">
            <a:xfrm>
              <a:off x="2757" y="2614"/>
              <a:ext cx="772" cy="1179"/>
              <a:chOff x="2757" y="2614"/>
              <a:chExt cx="772" cy="1179"/>
            </a:xfrm>
          </p:grpSpPr>
          <p:sp>
            <p:nvSpPr>
              <p:cNvPr id="92170" name="Line 52"/>
              <p:cNvSpPr>
                <a:spLocks noChangeShapeType="1"/>
              </p:cNvSpPr>
              <p:nvPr/>
            </p:nvSpPr>
            <p:spPr bwMode="auto">
              <a:xfrm>
                <a:off x="3165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171" name="Rectangle 91"/>
              <p:cNvSpPr>
                <a:spLocks noChangeArrowheads="1"/>
              </p:cNvSpPr>
              <p:nvPr/>
            </p:nvSpPr>
            <p:spPr bwMode="auto">
              <a:xfrm>
                <a:off x="2803" y="2703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2" name="Rectangle 92"/>
              <p:cNvSpPr>
                <a:spLocks noChangeArrowheads="1"/>
              </p:cNvSpPr>
              <p:nvPr/>
            </p:nvSpPr>
            <p:spPr bwMode="auto">
              <a:xfrm>
                <a:off x="2803" y="306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3" name="Rectangle 93"/>
              <p:cNvSpPr>
                <a:spLocks noChangeArrowheads="1"/>
              </p:cNvSpPr>
              <p:nvPr/>
            </p:nvSpPr>
            <p:spPr bwMode="auto">
              <a:xfrm>
                <a:off x="2803" y="2885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4" name="Rectangle 94"/>
              <p:cNvSpPr>
                <a:spLocks noChangeArrowheads="1"/>
              </p:cNvSpPr>
              <p:nvPr/>
            </p:nvSpPr>
            <p:spPr bwMode="auto">
              <a:xfrm>
                <a:off x="2803" y="3248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5" name="Rectangle 95"/>
              <p:cNvSpPr>
                <a:spLocks noChangeArrowheads="1"/>
              </p:cNvSpPr>
              <p:nvPr/>
            </p:nvSpPr>
            <p:spPr bwMode="auto">
              <a:xfrm>
                <a:off x="2803" y="342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6" name="Rectangle 96"/>
              <p:cNvSpPr>
                <a:spLocks noChangeArrowheads="1"/>
              </p:cNvSpPr>
              <p:nvPr/>
            </p:nvSpPr>
            <p:spPr bwMode="auto">
              <a:xfrm>
                <a:off x="2803" y="3611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/>
              </a:p>
            </p:txBody>
          </p:sp>
          <p:sp>
            <p:nvSpPr>
              <p:cNvPr id="92177" name="Rectangle 97"/>
              <p:cNvSpPr>
                <a:spLocks noChangeArrowheads="1"/>
              </p:cNvSpPr>
              <p:nvPr/>
            </p:nvSpPr>
            <p:spPr bwMode="auto">
              <a:xfrm>
                <a:off x="2757" y="2685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3.1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78" name="Rectangle 98"/>
              <p:cNvSpPr>
                <a:spLocks noChangeArrowheads="1"/>
              </p:cNvSpPr>
              <p:nvPr/>
            </p:nvSpPr>
            <p:spPr bwMode="auto">
              <a:xfrm>
                <a:off x="2757" y="2867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3.2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79" name="Rectangle 99"/>
              <p:cNvSpPr>
                <a:spLocks noChangeArrowheads="1"/>
              </p:cNvSpPr>
              <p:nvPr/>
            </p:nvSpPr>
            <p:spPr bwMode="auto">
              <a:xfrm>
                <a:off x="2764" y="3048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3.3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0" name="Rectangle 100"/>
              <p:cNvSpPr>
                <a:spLocks noChangeArrowheads="1"/>
              </p:cNvSpPr>
              <p:nvPr/>
            </p:nvSpPr>
            <p:spPr bwMode="auto">
              <a:xfrm>
                <a:off x="2764" y="3230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3.4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1" name="Rectangle 101"/>
              <p:cNvSpPr>
                <a:spLocks noChangeArrowheads="1"/>
              </p:cNvSpPr>
              <p:nvPr/>
            </p:nvSpPr>
            <p:spPr bwMode="auto">
              <a:xfrm>
                <a:off x="2764" y="3411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3.5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2" name="Rectangle 102"/>
              <p:cNvSpPr>
                <a:spLocks noChangeArrowheads="1"/>
              </p:cNvSpPr>
              <p:nvPr/>
            </p:nvSpPr>
            <p:spPr bwMode="auto">
              <a:xfrm>
                <a:off x="2764" y="3593"/>
                <a:ext cx="36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 3.6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7416" name="Rectangle 110"/>
          <p:cNvSpPr>
            <a:spLocks noChangeArrowheads="1"/>
          </p:cNvSpPr>
          <p:nvPr/>
        </p:nvSpPr>
        <p:spPr bwMode="auto">
          <a:xfrm>
            <a:off x="304800" y="404664"/>
            <a:ext cx="5562600" cy="4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План структуры проекта</a:t>
            </a:r>
            <a:endParaRPr lang="de-DE" alt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89857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0"/>
          <p:cNvSpPr>
            <a:spLocks noChangeArrowheads="1"/>
          </p:cNvSpPr>
          <p:nvPr/>
        </p:nvSpPr>
        <p:spPr bwMode="auto">
          <a:xfrm>
            <a:off x="317500" y="13414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/>
          </a:p>
        </p:txBody>
      </p:sp>
      <p:sp>
        <p:nvSpPr>
          <p:cNvPr id="93187" name="Rectangle 61"/>
          <p:cNvSpPr>
            <a:spLocks noChangeArrowheads="1"/>
          </p:cNvSpPr>
          <p:nvPr/>
        </p:nvSpPr>
        <p:spPr bwMode="auto">
          <a:xfrm>
            <a:off x="317500" y="1312863"/>
            <a:ext cx="6158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>
                <a:latin typeface="GillSans" pitchFamily="34" charset="0"/>
              </a:rPr>
              <a:t>Проект</a:t>
            </a:r>
            <a:r>
              <a:rPr lang="de-DE" altLang="de-DE" sz="1000" b="1" dirty="0">
                <a:latin typeface="GillSans" pitchFamily="34" charset="0"/>
              </a:rPr>
              <a:t>:</a:t>
            </a:r>
          </a:p>
        </p:txBody>
      </p:sp>
      <p:sp>
        <p:nvSpPr>
          <p:cNvPr id="93188" name="Rectangle 62"/>
          <p:cNvSpPr>
            <a:spLocks noChangeArrowheads="1"/>
          </p:cNvSpPr>
          <p:nvPr/>
        </p:nvSpPr>
        <p:spPr bwMode="auto">
          <a:xfrm>
            <a:off x="317500" y="15573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/>
          </a:p>
        </p:txBody>
      </p:sp>
      <p:sp>
        <p:nvSpPr>
          <p:cNvPr id="93189" name="Rectangle 63"/>
          <p:cNvSpPr>
            <a:spLocks noChangeArrowheads="1"/>
          </p:cNvSpPr>
          <p:nvPr/>
        </p:nvSpPr>
        <p:spPr bwMode="auto">
          <a:xfrm>
            <a:off x="317500" y="1528763"/>
            <a:ext cx="8290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 err="1">
                <a:latin typeface="GillSans" pitchFamily="34" charset="0"/>
              </a:rPr>
              <a:t>Подпроект</a:t>
            </a:r>
            <a:r>
              <a:rPr lang="de-DE" altLang="de-DE" sz="1000" b="1" dirty="0">
                <a:latin typeface="GillSans" pitchFamily="34" charset="0"/>
              </a:rPr>
              <a:t>:</a:t>
            </a:r>
          </a:p>
        </p:txBody>
      </p:sp>
      <p:sp>
        <p:nvSpPr>
          <p:cNvPr id="93190" name="Rectangle 64"/>
          <p:cNvSpPr>
            <a:spLocks noChangeArrowheads="1"/>
          </p:cNvSpPr>
          <p:nvPr/>
        </p:nvSpPr>
        <p:spPr bwMode="auto">
          <a:xfrm>
            <a:off x="317500" y="17732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/>
          </a:p>
        </p:txBody>
      </p:sp>
      <p:sp>
        <p:nvSpPr>
          <p:cNvPr id="93191" name="Rectangle 65"/>
          <p:cNvSpPr>
            <a:spLocks noChangeArrowheads="1"/>
          </p:cNvSpPr>
          <p:nvPr/>
        </p:nvSpPr>
        <p:spPr bwMode="auto">
          <a:xfrm>
            <a:off x="317500" y="1744663"/>
            <a:ext cx="103425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>
                <a:latin typeface="GillSans" pitchFamily="34" charset="0"/>
              </a:rPr>
              <a:t>Рабочий пакет</a:t>
            </a:r>
            <a:r>
              <a:rPr lang="de-DE" altLang="de-DE" sz="1000" b="1" dirty="0">
                <a:latin typeface="GillSans" pitchFamily="34" charset="0"/>
              </a:rPr>
              <a:t>:</a:t>
            </a:r>
          </a:p>
        </p:txBody>
      </p:sp>
      <p:sp>
        <p:nvSpPr>
          <p:cNvPr id="93192" name="Rectangle 66"/>
          <p:cNvSpPr>
            <a:spLocks noChangeArrowheads="1"/>
          </p:cNvSpPr>
          <p:nvPr/>
        </p:nvSpPr>
        <p:spPr bwMode="auto">
          <a:xfrm>
            <a:off x="317500" y="19891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/>
          </a:p>
        </p:txBody>
      </p:sp>
      <p:sp>
        <p:nvSpPr>
          <p:cNvPr id="93193" name="Rectangle 67"/>
          <p:cNvSpPr>
            <a:spLocks noChangeArrowheads="1"/>
          </p:cNvSpPr>
          <p:nvPr/>
        </p:nvSpPr>
        <p:spPr bwMode="auto">
          <a:xfrm>
            <a:off x="317500" y="1960563"/>
            <a:ext cx="13484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>
                <a:latin typeface="GillSans" pitchFamily="34" charset="0"/>
              </a:rPr>
              <a:t>Ответственное лицо</a:t>
            </a:r>
            <a:r>
              <a:rPr lang="de-DE" altLang="de-DE" sz="1000" b="1" dirty="0">
                <a:latin typeface="GillSans" pitchFamily="34" charset="0"/>
              </a:rPr>
              <a:t>:</a:t>
            </a:r>
          </a:p>
        </p:txBody>
      </p:sp>
      <p:grpSp>
        <p:nvGrpSpPr>
          <p:cNvPr id="93194" name="Group 154"/>
          <p:cNvGrpSpPr>
            <a:grpSpLocks/>
          </p:cNvGrpSpPr>
          <p:nvPr/>
        </p:nvGrpSpPr>
        <p:grpSpPr bwMode="auto">
          <a:xfrm>
            <a:off x="317500" y="2276475"/>
            <a:ext cx="6315075" cy="720725"/>
            <a:chOff x="217" y="1434"/>
            <a:chExt cx="4309" cy="454"/>
          </a:xfrm>
        </p:grpSpPr>
        <p:sp>
          <p:nvSpPr>
            <p:cNvPr id="93236" name="Rectangle 68"/>
            <p:cNvSpPr>
              <a:spLocks noChangeArrowheads="1"/>
            </p:cNvSpPr>
            <p:nvPr/>
          </p:nvSpPr>
          <p:spPr bwMode="auto">
            <a:xfrm>
              <a:off x="217" y="1434"/>
              <a:ext cx="4309" cy="45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37" name="Rectangle 69"/>
            <p:cNvSpPr>
              <a:spLocks noChangeArrowheads="1"/>
            </p:cNvSpPr>
            <p:nvPr/>
          </p:nvSpPr>
          <p:spPr bwMode="auto">
            <a:xfrm>
              <a:off x="217" y="1434"/>
              <a:ext cx="268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>
                  <a:latin typeface="GillSans" pitchFamily="34" charset="0"/>
                </a:rPr>
                <a:t>Результаты: </a:t>
              </a:r>
              <a:r>
                <a:rPr lang="ru-RU" altLang="de-DE" sz="1000" dirty="0">
                  <a:latin typeface="GillSans" pitchFamily="34" charset="0"/>
                </a:rPr>
                <a:t>Что должно быть достигнуто после завершения проекта?</a:t>
              </a:r>
              <a:endParaRPr lang="de-DE" altLang="de-DE" sz="1000" dirty="0">
                <a:latin typeface="GillSans" pitchFamily="34" charset="0"/>
              </a:endParaRPr>
            </a:p>
          </p:txBody>
        </p:sp>
      </p:grpSp>
      <p:grpSp>
        <p:nvGrpSpPr>
          <p:cNvPr id="93195" name="Group 155"/>
          <p:cNvGrpSpPr>
            <a:grpSpLocks/>
          </p:cNvGrpSpPr>
          <p:nvPr/>
        </p:nvGrpSpPr>
        <p:grpSpPr bwMode="auto">
          <a:xfrm>
            <a:off x="317500" y="3068638"/>
            <a:ext cx="6315075" cy="720725"/>
            <a:chOff x="217" y="1933"/>
            <a:chExt cx="4309" cy="454"/>
          </a:xfrm>
        </p:grpSpPr>
        <p:sp>
          <p:nvSpPr>
            <p:cNvPr id="93234" name="Rectangle 70"/>
            <p:cNvSpPr>
              <a:spLocks noChangeArrowheads="1"/>
            </p:cNvSpPr>
            <p:nvPr/>
          </p:nvSpPr>
          <p:spPr bwMode="auto">
            <a:xfrm>
              <a:off x="217" y="1933"/>
              <a:ext cx="4309" cy="45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35" name="Rectangle 71"/>
            <p:cNvSpPr>
              <a:spLocks noChangeArrowheads="1"/>
            </p:cNvSpPr>
            <p:nvPr/>
          </p:nvSpPr>
          <p:spPr bwMode="auto">
            <a:xfrm>
              <a:off x="217" y="1933"/>
              <a:ext cx="18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>
                  <a:latin typeface="GillSans" pitchFamily="34" charset="0"/>
                </a:rPr>
                <a:t>Содержание: </a:t>
              </a:r>
              <a:r>
                <a:rPr lang="ru-RU" altLang="de-DE" sz="1000" dirty="0">
                  <a:latin typeface="GillSans" pitchFamily="34" charset="0"/>
                </a:rPr>
                <a:t>Какие задачи следует выполнить</a:t>
              </a:r>
              <a:r>
                <a:rPr lang="ru-RU" altLang="de-DE" sz="1000" b="1" dirty="0">
                  <a:latin typeface="GillSans" pitchFamily="34" charset="0"/>
                </a:rPr>
                <a:t>?</a:t>
              </a:r>
            </a:p>
          </p:txBody>
        </p:sp>
      </p:grpSp>
      <p:grpSp>
        <p:nvGrpSpPr>
          <p:cNvPr id="93196" name="Group 156"/>
          <p:cNvGrpSpPr>
            <a:grpSpLocks/>
          </p:cNvGrpSpPr>
          <p:nvPr/>
        </p:nvGrpSpPr>
        <p:grpSpPr bwMode="auto">
          <a:xfrm>
            <a:off x="317500" y="3859213"/>
            <a:ext cx="6315075" cy="1370012"/>
            <a:chOff x="217" y="2431"/>
            <a:chExt cx="4309" cy="863"/>
          </a:xfrm>
        </p:grpSpPr>
        <p:sp>
          <p:nvSpPr>
            <p:cNvPr id="93218" name="Rectangle 72"/>
            <p:cNvSpPr>
              <a:spLocks noChangeArrowheads="1"/>
            </p:cNvSpPr>
            <p:nvPr/>
          </p:nvSpPr>
          <p:spPr bwMode="auto">
            <a:xfrm>
              <a:off x="217" y="2431"/>
              <a:ext cx="4309" cy="86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19" name="Rectangle 73"/>
            <p:cNvSpPr>
              <a:spLocks noChangeArrowheads="1"/>
            </p:cNvSpPr>
            <p:nvPr/>
          </p:nvSpPr>
          <p:spPr bwMode="auto">
            <a:xfrm>
              <a:off x="217" y="2432"/>
              <a:ext cx="219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>
                  <a:latin typeface="GillSans" pitchFamily="34" charset="0"/>
                </a:rPr>
                <a:t>Этапы/даты окончания: </a:t>
              </a:r>
              <a:r>
                <a:rPr lang="ru-RU" altLang="de-DE" sz="1000" dirty="0">
                  <a:latin typeface="GillSans" pitchFamily="34" charset="0"/>
                </a:rPr>
                <a:t>Какие сроки запланированы?</a:t>
              </a:r>
              <a:endParaRPr lang="de-DE" altLang="de-DE" sz="1000" dirty="0">
                <a:latin typeface="GillSans" pitchFamily="34" charset="0"/>
              </a:endParaRPr>
            </a:p>
          </p:txBody>
        </p:sp>
        <p:grpSp>
          <p:nvGrpSpPr>
            <p:cNvPr id="93220" name="Group 152"/>
            <p:cNvGrpSpPr>
              <a:grpSpLocks/>
            </p:cNvGrpSpPr>
            <p:nvPr/>
          </p:nvGrpSpPr>
          <p:grpSpPr bwMode="auto">
            <a:xfrm>
              <a:off x="242" y="2596"/>
              <a:ext cx="4102" cy="562"/>
              <a:chOff x="242" y="2596"/>
              <a:chExt cx="4102" cy="562"/>
            </a:xfrm>
          </p:grpSpPr>
          <p:grpSp>
            <p:nvGrpSpPr>
              <p:cNvPr id="93221" name="Group 133"/>
              <p:cNvGrpSpPr>
                <a:grpSpLocks/>
              </p:cNvGrpSpPr>
              <p:nvPr/>
            </p:nvGrpSpPr>
            <p:grpSpPr bwMode="auto">
              <a:xfrm>
                <a:off x="262" y="2613"/>
                <a:ext cx="4082" cy="545"/>
                <a:chOff x="262" y="2522"/>
                <a:chExt cx="4082" cy="545"/>
              </a:xfrm>
            </p:grpSpPr>
            <p:sp>
              <p:nvSpPr>
                <p:cNvPr id="9322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62" y="2522"/>
                  <a:ext cx="4082" cy="136"/>
                </a:xfrm>
                <a:prstGeom prst="rect">
                  <a:avLst/>
                </a:prstGeom>
                <a:solidFill>
                  <a:schemeClr val="hlink">
                    <a:alpha val="50195"/>
                  </a:schemeClr>
                </a:solidFill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2" y="2931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2" y="2659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2" y="2795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9" name="Line 125"/>
                <p:cNvSpPr>
                  <a:spLocks noChangeShapeType="1"/>
                </p:cNvSpPr>
                <p:nvPr/>
              </p:nvSpPr>
              <p:spPr bwMode="auto">
                <a:xfrm>
                  <a:off x="852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0" name="Line 126"/>
                <p:cNvSpPr>
                  <a:spLocks noChangeShapeType="1"/>
                </p:cNvSpPr>
                <p:nvPr/>
              </p:nvSpPr>
              <p:spPr bwMode="auto">
                <a:xfrm>
                  <a:off x="1532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1" name="Line 127"/>
                <p:cNvSpPr>
                  <a:spLocks noChangeShapeType="1"/>
                </p:cNvSpPr>
                <p:nvPr/>
              </p:nvSpPr>
              <p:spPr bwMode="auto">
                <a:xfrm>
                  <a:off x="2213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2" name="Line 128"/>
                <p:cNvSpPr>
                  <a:spLocks noChangeShapeType="1"/>
                </p:cNvSpPr>
                <p:nvPr/>
              </p:nvSpPr>
              <p:spPr bwMode="auto">
                <a:xfrm>
                  <a:off x="2893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3" name="Line 129"/>
                <p:cNvSpPr>
                  <a:spLocks noChangeShapeType="1"/>
                </p:cNvSpPr>
                <p:nvPr/>
              </p:nvSpPr>
              <p:spPr bwMode="auto">
                <a:xfrm>
                  <a:off x="3664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93222" name="Rectangle 130"/>
              <p:cNvSpPr>
                <a:spLocks noChangeArrowheads="1"/>
              </p:cNvSpPr>
              <p:nvPr/>
            </p:nvSpPr>
            <p:spPr bwMode="auto">
              <a:xfrm>
                <a:off x="242" y="2596"/>
                <a:ext cx="35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>
                    <a:latin typeface="GillSans" pitchFamily="34" charset="0"/>
                  </a:rPr>
                  <a:t>Этапы</a:t>
                </a:r>
                <a:endParaRPr lang="de-DE" altLang="de-DE" sz="1000" dirty="0">
                  <a:latin typeface="GillSans" pitchFamily="34" charset="0"/>
                </a:endParaRPr>
              </a:p>
            </p:txBody>
          </p:sp>
          <p:sp>
            <p:nvSpPr>
              <p:cNvPr id="93223" name="Rectangle 131"/>
              <p:cNvSpPr>
                <a:spLocks noChangeArrowheads="1"/>
              </p:cNvSpPr>
              <p:nvPr/>
            </p:nvSpPr>
            <p:spPr bwMode="auto">
              <a:xfrm>
                <a:off x="832" y="2596"/>
                <a:ext cx="39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>
                    <a:latin typeface="GillSans" pitchFamily="34" charset="0"/>
                  </a:rPr>
                  <a:t>Начало</a:t>
                </a:r>
                <a:endParaRPr lang="de-DE" altLang="de-DE" sz="1000" dirty="0">
                  <a:latin typeface="GillSans" pitchFamily="34" charset="0"/>
                </a:endParaRPr>
              </a:p>
            </p:txBody>
          </p:sp>
          <p:sp>
            <p:nvSpPr>
              <p:cNvPr id="93224" name="Rectangle 132"/>
              <p:cNvSpPr>
                <a:spLocks noChangeArrowheads="1"/>
              </p:cNvSpPr>
              <p:nvPr/>
            </p:nvSpPr>
            <p:spPr bwMode="auto">
              <a:xfrm>
                <a:off x="3644" y="2596"/>
                <a:ext cx="538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>
                    <a:latin typeface="GillSans" pitchFamily="34" charset="0"/>
                  </a:rPr>
                  <a:t>Окончание</a:t>
                </a:r>
                <a:endParaRPr lang="de-DE" altLang="de-DE" sz="1000" dirty="0">
                  <a:latin typeface="GillSans" pitchFamily="34" charset="0"/>
                </a:endParaRPr>
              </a:p>
            </p:txBody>
          </p:sp>
        </p:grpSp>
      </p:grpSp>
      <p:grpSp>
        <p:nvGrpSpPr>
          <p:cNvPr id="93197" name="Group 159"/>
          <p:cNvGrpSpPr>
            <a:grpSpLocks/>
          </p:cNvGrpSpPr>
          <p:nvPr/>
        </p:nvGrpSpPr>
        <p:grpSpPr bwMode="auto">
          <a:xfrm>
            <a:off x="317500" y="5300663"/>
            <a:ext cx="6315075" cy="1152525"/>
            <a:chOff x="217" y="3339"/>
            <a:chExt cx="4309" cy="726"/>
          </a:xfrm>
        </p:grpSpPr>
        <p:sp>
          <p:nvSpPr>
            <p:cNvPr id="93199" name="Line 139"/>
            <p:cNvSpPr>
              <a:spLocks noChangeShapeType="1"/>
            </p:cNvSpPr>
            <p:nvPr/>
          </p:nvSpPr>
          <p:spPr bwMode="auto">
            <a:xfrm>
              <a:off x="852" y="3521"/>
              <a:ext cx="0" cy="49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93200" name="Group 158"/>
            <p:cNvGrpSpPr>
              <a:grpSpLocks/>
            </p:cNvGrpSpPr>
            <p:nvPr/>
          </p:nvGrpSpPr>
          <p:grpSpPr bwMode="auto">
            <a:xfrm>
              <a:off x="217" y="3339"/>
              <a:ext cx="4309" cy="726"/>
              <a:chOff x="217" y="3339"/>
              <a:chExt cx="4309" cy="726"/>
            </a:xfrm>
          </p:grpSpPr>
          <p:sp>
            <p:nvSpPr>
              <p:cNvPr id="93201" name="Rectangle 145"/>
              <p:cNvSpPr>
                <a:spLocks noChangeArrowheads="1"/>
              </p:cNvSpPr>
              <p:nvPr/>
            </p:nvSpPr>
            <p:spPr bwMode="auto">
              <a:xfrm>
                <a:off x="262" y="3521"/>
                <a:ext cx="590" cy="499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grpSp>
            <p:nvGrpSpPr>
              <p:cNvPr id="93202" name="Group 157"/>
              <p:cNvGrpSpPr>
                <a:grpSpLocks/>
              </p:cNvGrpSpPr>
              <p:nvPr/>
            </p:nvGrpSpPr>
            <p:grpSpPr bwMode="auto">
              <a:xfrm>
                <a:off x="217" y="3339"/>
                <a:ext cx="4309" cy="726"/>
                <a:chOff x="217" y="3339"/>
                <a:chExt cx="4309" cy="726"/>
              </a:xfrm>
            </p:grpSpPr>
            <p:sp>
              <p:nvSpPr>
                <p:cNvPr id="93203" name="Rectangle 74"/>
                <p:cNvSpPr>
                  <a:spLocks noChangeArrowheads="1"/>
                </p:cNvSpPr>
                <p:nvPr/>
              </p:nvSpPr>
              <p:spPr bwMode="auto">
                <a:xfrm>
                  <a:off x="217" y="3339"/>
                  <a:ext cx="4309" cy="72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04" name="Rectangle 75"/>
                <p:cNvSpPr>
                  <a:spLocks noChangeArrowheads="1"/>
                </p:cNvSpPr>
                <p:nvPr/>
              </p:nvSpPr>
              <p:spPr bwMode="auto">
                <a:xfrm>
                  <a:off x="217" y="3339"/>
                  <a:ext cx="3208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ru-RU" altLang="de-DE" sz="1000" b="1" dirty="0">
                      <a:latin typeface="GillSans" pitchFamily="34" charset="0"/>
                    </a:rPr>
                    <a:t>Оценка затрат: </a:t>
                  </a:r>
                  <a:r>
                    <a:rPr lang="ru-RU" altLang="de-DE" sz="1000" dirty="0">
                      <a:latin typeface="GillSans" pitchFamily="34" charset="0"/>
                    </a:rPr>
                    <a:t>Какие затраты или какое использование ресурсов следует ожидать?</a:t>
                  </a:r>
                </a:p>
              </p:txBody>
            </p:sp>
            <p:grpSp>
              <p:nvGrpSpPr>
                <p:cNvPr id="93205" name="Group 153"/>
                <p:cNvGrpSpPr>
                  <a:grpSpLocks/>
                </p:cNvGrpSpPr>
                <p:nvPr/>
              </p:nvGrpSpPr>
              <p:grpSpPr bwMode="auto">
                <a:xfrm>
                  <a:off x="242" y="3503"/>
                  <a:ext cx="4102" cy="517"/>
                  <a:chOff x="242" y="3503"/>
                  <a:chExt cx="4102" cy="517"/>
                </a:xfrm>
              </p:grpSpPr>
              <p:sp>
                <p:nvSpPr>
                  <p:cNvPr id="9320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260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440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8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657"/>
                    <a:ext cx="4082" cy="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de-DE" altLang="de-DE" sz="2400" dirty="0"/>
                  </a:p>
                </p:txBody>
              </p:sp>
              <p:sp>
                <p:nvSpPr>
                  <p:cNvPr id="932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521"/>
                    <a:ext cx="4082" cy="136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de-DE" altLang="de-DE" sz="2400" dirty="0"/>
                  </a:p>
                </p:txBody>
              </p:sp>
              <p:sp>
                <p:nvSpPr>
                  <p:cNvPr id="9321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503"/>
                    <a:ext cx="536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ru-RU" altLang="de-DE" sz="1000" dirty="0">
                        <a:latin typeface="GillSans" pitchFamily="34" charset="0"/>
                      </a:rPr>
                      <a:t>Месяц</a:t>
                    </a:r>
                    <a:r>
                      <a:rPr lang="de-DE" altLang="de-DE" sz="1000" dirty="0">
                        <a:latin typeface="GillSans" pitchFamily="34" charset="0"/>
                      </a:rPr>
                      <a:t>/</a:t>
                    </a:r>
                    <a:r>
                      <a:rPr lang="ru-RU" altLang="de-DE" sz="1000" dirty="0">
                        <a:latin typeface="GillSans" pitchFamily="34" charset="0"/>
                      </a:rPr>
                      <a:t>Год</a:t>
                    </a:r>
                    <a:endParaRPr lang="de-DE" altLang="de-DE" sz="1000" dirty="0">
                      <a:latin typeface="GillSans" pitchFamily="34" charset="0"/>
                    </a:endParaRPr>
                  </a:p>
                </p:txBody>
              </p:sp>
              <p:sp>
                <p:nvSpPr>
                  <p:cNvPr id="93212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702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ru-RU" altLang="de-DE" sz="1000" dirty="0">
                        <a:latin typeface="GillSans" pitchFamily="34" charset="0"/>
                      </a:rPr>
                      <a:t>Затраты</a:t>
                    </a:r>
                    <a:endParaRPr lang="de-DE" altLang="de-DE" sz="1000" dirty="0">
                      <a:latin typeface="GillSans" pitchFamily="34" charset="0"/>
                    </a:endParaRPr>
                  </a:p>
                  <a:p>
                    <a:pPr eaLnBrk="1" hangingPunct="1"/>
                    <a:r>
                      <a:rPr lang="ru-RU" altLang="de-DE" sz="1000" dirty="0">
                        <a:latin typeface="GillSans" pitchFamily="34" charset="0"/>
                      </a:rPr>
                      <a:t>Ресурсы</a:t>
                    </a:r>
                    <a:endParaRPr lang="de-DE" altLang="de-DE" sz="1000" dirty="0">
                      <a:latin typeface="GillSans" pitchFamily="34" charset="0"/>
                    </a:endParaRPr>
                  </a:p>
                </p:txBody>
              </p:sp>
              <p:sp>
                <p:nvSpPr>
                  <p:cNvPr id="9321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077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802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211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982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</p:grpSp>
          </p:grpSp>
        </p:grpSp>
      </p:grpSp>
      <p:sp>
        <p:nvSpPr>
          <p:cNvPr id="18447" name="Rectangle 160"/>
          <p:cNvSpPr>
            <a:spLocks noChangeArrowheads="1"/>
          </p:cNvSpPr>
          <p:nvPr/>
        </p:nvSpPr>
        <p:spPr bwMode="auto">
          <a:xfrm>
            <a:off x="383450" y="295276"/>
            <a:ext cx="548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Рабочий пакет</a:t>
            </a:r>
            <a:endParaRPr lang="de-DE" alt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3222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04788" y="908050"/>
            <a:ext cx="66944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>
                <a:solidFill>
                  <a:schemeClr val="accent2"/>
                </a:solidFill>
                <a:latin typeface="GillSans" pitchFamily="34" charset="0"/>
              </a:rPr>
              <a:t>Проект</a:t>
            </a:r>
            <a:r>
              <a:rPr lang="de-DE" altLang="de-DE" sz="1000" b="1" dirty="0">
                <a:solidFill>
                  <a:schemeClr val="accent2"/>
                </a:solidFill>
                <a:latin typeface="GillSans" pitchFamily="34" charset="0"/>
              </a:rPr>
              <a:t>: ______________________________________________________  </a:t>
            </a:r>
            <a:r>
              <a:rPr lang="ru-RU" altLang="de-DE" sz="1000" b="1" dirty="0">
                <a:solidFill>
                  <a:schemeClr val="accent2"/>
                </a:solidFill>
                <a:latin typeface="GillSans" pitchFamily="34" charset="0"/>
              </a:rPr>
              <a:t>Год</a:t>
            </a:r>
            <a:r>
              <a:rPr lang="de-DE" altLang="de-DE" sz="1000" b="1" dirty="0">
                <a:solidFill>
                  <a:schemeClr val="accent2"/>
                </a:solidFill>
                <a:latin typeface="GillSans" pitchFamily="34" charset="0"/>
              </a:rPr>
              <a:t>: ________________</a:t>
            </a:r>
          </a:p>
        </p:txBody>
      </p:sp>
      <p:sp>
        <p:nvSpPr>
          <p:cNvPr id="94211" name="Rectangle 13"/>
          <p:cNvSpPr>
            <a:spLocks noChangeArrowheads="1"/>
          </p:cNvSpPr>
          <p:nvPr/>
        </p:nvSpPr>
        <p:spPr bwMode="auto">
          <a:xfrm>
            <a:off x="317500" y="1628775"/>
            <a:ext cx="6448425" cy="47529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4212" name="Rectangle 15"/>
          <p:cNvSpPr>
            <a:spLocks noChangeArrowheads="1"/>
          </p:cNvSpPr>
          <p:nvPr/>
        </p:nvSpPr>
        <p:spPr bwMode="auto">
          <a:xfrm>
            <a:off x="317500" y="1698625"/>
            <a:ext cx="9765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dirty="0">
                <a:latin typeface="GillSans" pitchFamily="34" charset="0"/>
                <a:ea typeface="宋体" pitchFamily="2" charset="-122"/>
                <a:cs typeface="Times New Roman" pitchFamily="18" charset="0"/>
              </a:rPr>
              <a:t>Рабочий пакет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13" name="Line 60"/>
          <p:cNvSpPr>
            <a:spLocks noChangeShapeType="1"/>
          </p:cNvSpPr>
          <p:nvPr/>
        </p:nvSpPr>
        <p:spPr bwMode="auto">
          <a:xfrm>
            <a:off x="317500" y="21336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4" name="Line 61"/>
          <p:cNvSpPr>
            <a:spLocks noChangeShapeType="1"/>
          </p:cNvSpPr>
          <p:nvPr/>
        </p:nvSpPr>
        <p:spPr bwMode="auto">
          <a:xfrm>
            <a:off x="317500" y="23495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5" name="Line 62"/>
          <p:cNvSpPr>
            <a:spLocks noChangeShapeType="1"/>
          </p:cNvSpPr>
          <p:nvPr/>
        </p:nvSpPr>
        <p:spPr bwMode="auto">
          <a:xfrm>
            <a:off x="317500" y="25654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6" name="Line 63"/>
          <p:cNvSpPr>
            <a:spLocks noChangeShapeType="1"/>
          </p:cNvSpPr>
          <p:nvPr/>
        </p:nvSpPr>
        <p:spPr bwMode="auto">
          <a:xfrm>
            <a:off x="317500" y="27813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7" name="Line 64"/>
          <p:cNvSpPr>
            <a:spLocks noChangeShapeType="1"/>
          </p:cNvSpPr>
          <p:nvPr/>
        </p:nvSpPr>
        <p:spPr bwMode="auto">
          <a:xfrm>
            <a:off x="12477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8" name="Line 65"/>
          <p:cNvSpPr>
            <a:spLocks noChangeShapeType="1"/>
          </p:cNvSpPr>
          <p:nvPr/>
        </p:nvSpPr>
        <p:spPr bwMode="auto">
          <a:xfrm>
            <a:off x="17811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9" name="Rectangle 66"/>
          <p:cNvSpPr>
            <a:spLocks noChangeArrowheads="1"/>
          </p:cNvSpPr>
          <p:nvPr/>
        </p:nvSpPr>
        <p:spPr bwMode="auto">
          <a:xfrm>
            <a:off x="1247775" y="1700213"/>
            <a:ext cx="6046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zh-CN" sz="1000" dirty="0">
                <a:latin typeface="GillSans" pitchFamily="34" charset="0"/>
                <a:ea typeface="宋体" pitchFamily="2" charset="-122"/>
                <a:cs typeface="Times New Roman" pitchFamily="18" charset="0"/>
              </a:rPr>
              <a:t>Период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20" name="Rectangle 67"/>
          <p:cNvSpPr>
            <a:spLocks noChangeArrowheads="1"/>
          </p:cNvSpPr>
          <p:nvPr/>
        </p:nvSpPr>
        <p:spPr bwMode="auto">
          <a:xfrm>
            <a:off x="1781175" y="1700213"/>
            <a:ext cx="554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zh-CN" sz="1000" dirty="0">
                <a:latin typeface="GillSans" pitchFamily="34" charset="0"/>
                <a:ea typeface="宋体" pitchFamily="2" charset="-122"/>
                <a:cs typeface="Times New Roman" pitchFamily="18" charset="0"/>
              </a:rPr>
              <a:t>Месяц</a:t>
            </a:r>
            <a:endParaRPr lang="en-US" altLang="zh-CN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  <a:p>
            <a:pPr eaLnBrk="1" hangingPunct="1"/>
            <a:r>
              <a:rPr lang="ru-RU" altLang="de-DE" sz="1000" dirty="0">
                <a:latin typeface="GillSans" pitchFamily="34" charset="0"/>
                <a:ea typeface="宋体" pitchFamily="2" charset="-122"/>
                <a:cs typeface="Times New Roman" pitchFamily="18" charset="0"/>
              </a:rPr>
              <a:t>неделя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21" name="Line 68"/>
          <p:cNvSpPr>
            <a:spLocks noChangeShapeType="1"/>
          </p:cNvSpPr>
          <p:nvPr/>
        </p:nvSpPr>
        <p:spPr bwMode="auto">
          <a:xfrm>
            <a:off x="2312988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2" name="Line 69"/>
          <p:cNvSpPr>
            <a:spLocks noChangeShapeType="1"/>
          </p:cNvSpPr>
          <p:nvPr/>
        </p:nvSpPr>
        <p:spPr bwMode="auto">
          <a:xfrm>
            <a:off x="251142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3" name="Line 70"/>
          <p:cNvSpPr>
            <a:spLocks noChangeShapeType="1"/>
          </p:cNvSpPr>
          <p:nvPr/>
        </p:nvSpPr>
        <p:spPr bwMode="auto">
          <a:xfrm>
            <a:off x="2711450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4" name="Line 71"/>
          <p:cNvSpPr>
            <a:spLocks noChangeShapeType="1"/>
          </p:cNvSpPr>
          <p:nvPr/>
        </p:nvSpPr>
        <p:spPr bwMode="auto">
          <a:xfrm>
            <a:off x="2909888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5" name="Line 72"/>
          <p:cNvSpPr>
            <a:spLocks noChangeShapeType="1"/>
          </p:cNvSpPr>
          <p:nvPr/>
        </p:nvSpPr>
        <p:spPr bwMode="auto">
          <a:xfrm>
            <a:off x="3109913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6" name="Line 73"/>
          <p:cNvSpPr>
            <a:spLocks noChangeShapeType="1"/>
          </p:cNvSpPr>
          <p:nvPr/>
        </p:nvSpPr>
        <p:spPr bwMode="auto">
          <a:xfrm>
            <a:off x="3308350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7" name="Line 74"/>
          <p:cNvSpPr>
            <a:spLocks noChangeShapeType="1"/>
          </p:cNvSpPr>
          <p:nvPr/>
        </p:nvSpPr>
        <p:spPr bwMode="auto">
          <a:xfrm>
            <a:off x="35083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Rectangle 75"/>
          <p:cNvSpPr>
            <a:spLocks noChangeArrowheads="1"/>
          </p:cNvSpPr>
          <p:nvPr/>
        </p:nvSpPr>
        <p:spPr bwMode="auto">
          <a:xfrm>
            <a:off x="304800" y="280988"/>
            <a:ext cx="61394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График реализации проекта</a:t>
            </a:r>
            <a:r>
              <a:rPr lang="de-DE" altLang="de-DE" sz="2800" dirty="0">
                <a:latin typeface="+mj-lt"/>
              </a:rPr>
              <a:t>: </a:t>
            </a:r>
            <a:r>
              <a:rPr lang="ru-RU" altLang="de-DE" sz="2800" b="1" dirty="0">
                <a:latin typeface="+mj-lt"/>
              </a:rPr>
              <a:t>столбиковая диаграмма</a:t>
            </a:r>
            <a:endParaRPr lang="de-DE" alt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95451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53975"/>
            <a:ext cx="7484368" cy="1143000"/>
          </a:xfrm>
        </p:spPr>
        <p:txBody>
          <a:bodyPr/>
          <a:lstStyle/>
          <a:p>
            <a:pPr algn="l"/>
            <a:r>
              <a:rPr lang="ru-RU" sz="2800" dirty="0"/>
              <a:t>Фаза</a:t>
            </a:r>
            <a:r>
              <a:rPr lang="de-DE" sz="2800" dirty="0"/>
              <a:t> 3: </a:t>
            </a:r>
            <a:r>
              <a:rPr lang="ru-RU" sz="2800" dirty="0"/>
              <a:t>Стадия реализации</a:t>
            </a:r>
            <a:endParaRPr lang="de-DE" sz="2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42910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3754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/>
              <a:t>Содержание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363272" cy="4705134"/>
          </a:xfrm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dirty="0"/>
              <a:t>Что такое управление проектами</a:t>
            </a:r>
            <a:r>
              <a:rPr lang="de-DE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dirty="0"/>
              <a:t>Что такое проект</a:t>
            </a:r>
            <a:r>
              <a:rPr lang="de-DE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dirty="0"/>
              <a:t>Основы организации проекта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dirty="0"/>
              <a:t>Краткое описание фаз проекта - модифицированная модель водопада</a:t>
            </a:r>
            <a:endParaRPr lang="en-US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dirty="0"/>
              <a:t>Ход реализации проектов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01687"/>
          </a:xfrm>
        </p:spPr>
        <p:txBody>
          <a:bodyPr/>
          <a:lstStyle/>
          <a:p>
            <a:r>
              <a:rPr lang="ru-RU" sz="2800" dirty="0"/>
              <a:t>Фаза</a:t>
            </a:r>
            <a:r>
              <a:rPr lang="de-DE" sz="2800" dirty="0"/>
              <a:t> 4: </a:t>
            </a:r>
            <a:r>
              <a:rPr lang="ru-RU" sz="2800" dirty="0"/>
              <a:t>Оценка и завершение проекта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29188"/>
          </a:xfrm>
        </p:spPr>
        <p:txBody>
          <a:bodyPr/>
          <a:lstStyle/>
          <a:p>
            <a:r>
              <a:rPr lang="ru-RU" dirty="0"/>
              <a:t>Оценка</a:t>
            </a:r>
            <a:r>
              <a:rPr lang="de-DE" dirty="0"/>
              <a:t> </a:t>
            </a:r>
            <a:r>
              <a:rPr lang="de-DE" b="0" dirty="0"/>
              <a:t>= </a:t>
            </a:r>
            <a:r>
              <a:rPr lang="ru-RU" b="0" dirty="0"/>
              <a:t>сравнение целей проекта с его результатами</a:t>
            </a:r>
          </a:p>
          <a:p>
            <a:r>
              <a:rPr lang="ru-RU" dirty="0"/>
              <a:t>Завершение проекта</a:t>
            </a:r>
            <a:r>
              <a:rPr lang="de-DE" dirty="0"/>
              <a:t>:</a:t>
            </a:r>
          </a:p>
          <a:p>
            <a:pPr lvl="1"/>
            <a:r>
              <a:rPr lang="ru-RU" dirty="0"/>
              <a:t>сдача проекта</a:t>
            </a:r>
          </a:p>
          <a:p>
            <a:pPr lvl="1"/>
            <a:r>
              <a:rPr lang="ru-RU" dirty="0"/>
              <a:t>анализ результатов проекта - что было хорошо, что могло бы быть лучше в будущем, выполнен ли проект в срок и в рамках бюджета?</a:t>
            </a:r>
          </a:p>
          <a:p>
            <a:pPr lvl="1"/>
            <a:r>
              <a:rPr lang="ru-RU" dirty="0"/>
              <a:t>документирование профессионального и методологического опыта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de-DE" dirty="0"/>
              <a:t>		</a:t>
            </a:r>
            <a:r>
              <a:rPr lang="ru-RU" b="1" dirty="0">
                <a:solidFill>
                  <a:srgbClr val="5730E8"/>
                </a:solidFill>
              </a:rPr>
              <a:t>Отчёт о результатах проекта</a:t>
            </a: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ru-RU" dirty="0"/>
              <a:t>Завершение проекта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Gestreifter Pfeil nach rechts 3"/>
          <p:cNvSpPr/>
          <p:nvPr/>
        </p:nvSpPr>
        <p:spPr>
          <a:xfrm>
            <a:off x="1027122" y="4869160"/>
            <a:ext cx="1152128" cy="2880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Контроллинг проекта</a:t>
            </a:r>
            <a:endParaRPr lang="de-DE" sz="28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65630"/>
              </p:ext>
            </p:extLst>
          </p:nvPr>
        </p:nvGraphicFramePr>
        <p:xfrm>
          <a:off x="1043608" y="1412776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47960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 bwMode="auto">
          <a:xfrm>
            <a:off x="0" y="127647"/>
            <a:ext cx="7452320" cy="80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Краткое описание хода реализации проекта</a:t>
            </a:r>
            <a:br>
              <a:rPr lang="de-DE" sz="2800" dirty="0"/>
            </a:br>
            <a:endParaRPr lang="de-DE" altLang="de-DE" sz="2800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549847" y="2670284"/>
            <a:ext cx="1933575" cy="1943100"/>
            <a:chOff x="1992" y="1700"/>
            <a:chExt cx="1218" cy="1224"/>
          </a:xfrm>
        </p:grpSpPr>
        <p:sp>
          <p:nvSpPr>
            <p:cNvPr id="95244" name="AutoShape 39"/>
            <p:cNvSpPr>
              <a:spLocks noChangeArrowheads="1"/>
            </p:cNvSpPr>
            <p:nvPr/>
          </p:nvSpPr>
          <p:spPr bwMode="auto">
            <a:xfrm rot="5130805">
              <a:off x="1989" y="1703"/>
              <a:ext cx="1224" cy="12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59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18" y="16997"/>
                  </a:moveTo>
                  <a:cubicBezTo>
                    <a:pt x="2216" y="15282"/>
                    <a:pt x="1389" y="13079"/>
                    <a:pt x="1389" y="10800"/>
                  </a:cubicBezTo>
                  <a:cubicBezTo>
                    <a:pt x="1389" y="5602"/>
                    <a:pt x="5602" y="1389"/>
                    <a:pt x="10800" y="1389"/>
                  </a:cubicBezTo>
                  <a:cubicBezTo>
                    <a:pt x="15997" y="1389"/>
                    <a:pt x="20211" y="5602"/>
                    <a:pt x="20211" y="10800"/>
                  </a:cubicBezTo>
                  <a:cubicBezTo>
                    <a:pt x="20211" y="13079"/>
                    <a:pt x="19383" y="15282"/>
                    <a:pt x="17881" y="16997"/>
                  </a:cubicBezTo>
                  <a:lnTo>
                    <a:pt x="18927" y="17912"/>
                  </a:lnTo>
                  <a:cubicBezTo>
                    <a:pt x="20650" y="15943"/>
                    <a:pt x="21600" y="1341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16"/>
                    <a:pt x="949" y="15943"/>
                    <a:pt x="2672" y="17912"/>
                  </a:cubicBezTo>
                  <a:lnTo>
                    <a:pt x="3718" y="16997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245" name="AutoShape 40"/>
            <p:cNvSpPr>
              <a:spLocks noChangeArrowheads="1"/>
            </p:cNvSpPr>
            <p:nvPr/>
          </p:nvSpPr>
          <p:spPr bwMode="auto">
            <a:xfrm rot="-3034354">
              <a:off x="2122" y="2659"/>
              <a:ext cx="181" cy="136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600">
                <a:latin typeface="Univers LT 45 Light" pitchFamily="2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162050" y="2230438"/>
            <a:ext cx="2833886" cy="792162"/>
            <a:chOff x="1079" y="1570"/>
            <a:chExt cx="1310" cy="499"/>
          </a:xfrm>
        </p:grpSpPr>
        <p:sp>
          <p:nvSpPr>
            <p:cNvPr id="95242" name="Freeform 3"/>
            <p:cNvSpPr>
              <a:spLocks/>
            </p:cNvSpPr>
            <p:nvPr/>
          </p:nvSpPr>
          <p:spPr bwMode="auto">
            <a:xfrm>
              <a:off x="1079" y="1570"/>
              <a:ext cx="1214" cy="499"/>
            </a:xfrm>
            <a:custGeom>
              <a:avLst/>
              <a:gdLst>
                <a:gd name="T0" fmla="*/ 0 w 1927098"/>
                <a:gd name="T1" fmla="*/ 0 h 713613"/>
                <a:gd name="T2" fmla="*/ 0 w 1927098"/>
                <a:gd name="T3" fmla="*/ 0 h 713613"/>
                <a:gd name="T4" fmla="*/ 0 w 1927098"/>
                <a:gd name="T5" fmla="*/ 0 h 713613"/>
                <a:gd name="T6" fmla="*/ 0 w 1927098"/>
                <a:gd name="T7" fmla="*/ 0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5243" name="Rectangle 2"/>
            <p:cNvSpPr>
              <a:spLocks noChangeArrowheads="1"/>
            </p:cNvSpPr>
            <p:nvPr/>
          </p:nvSpPr>
          <p:spPr bwMode="auto">
            <a:xfrm>
              <a:off x="1079" y="1570"/>
              <a:ext cx="131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600" dirty="0">
                  <a:solidFill>
                    <a:srgbClr val="FF0000"/>
                  </a:solidFill>
                  <a:latin typeface="Univers LT 45 Light" pitchFamily="2" charset="0"/>
                </a:rPr>
                <a:t>Определение проекта</a:t>
              </a:r>
              <a:r>
                <a:rPr lang="de-DE" altLang="de-DE" sz="1600" dirty="0">
                  <a:solidFill>
                    <a:srgbClr val="FF0000"/>
                  </a:solidFill>
                  <a:latin typeface="Univers LT 45 Light" pitchFamily="2" charset="0"/>
                </a:rPr>
                <a:t>:</a:t>
              </a:r>
              <a:br>
                <a:rPr lang="de-DE" altLang="de-DE" sz="1600" dirty="0">
                  <a:solidFill>
                    <a:srgbClr val="FF0000"/>
                  </a:solidFill>
                  <a:latin typeface="Univers LT 45 Light" pitchFamily="2" charset="0"/>
                </a:rPr>
              </a:br>
              <a:r>
                <a:rPr lang="de-DE" altLang="de-DE" sz="1600" dirty="0">
                  <a:latin typeface="Univers LT 45 Light" pitchFamily="2" charset="0"/>
                </a:rPr>
                <a:t>- </a:t>
              </a:r>
              <a:r>
                <a:rPr lang="ru-RU" altLang="de-DE" sz="1600" dirty="0">
                  <a:latin typeface="Univers LT 45 Light" pitchFamily="2" charset="0"/>
                </a:rPr>
                <a:t>анализ проблемы</a:t>
              </a:r>
              <a:br>
                <a:rPr lang="de-DE" altLang="de-DE" sz="1600" dirty="0">
                  <a:latin typeface="Univers LT 45 Light" pitchFamily="2" charset="0"/>
                </a:rPr>
              </a:br>
              <a:r>
                <a:rPr lang="de-DE" altLang="de-DE" sz="1600" dirty="0">
                  <a:latin typeface="Univers LT 45 Light" pitchFamily="2" charset="0"/>
                </a:rPr>
                <a:t>- </a:t>
              </a:r>
              <a:r>
                <a:rPr lang="ru-RU" altLang="de-DE" sz="1600" dirty="0">
                  <a:latin typeface="Univers LT 45 Light" pitchFamily="2" charset="0"/>
                </a:rPr>
                <a:t>пояснение заказа/поручения</a:t>
              </a:r>
              <a:br>
                <a:rPr lang="de-DE" altLang="de-DE" sz="1600" dirty="0">
                  <a:latin typeface="Univers LT 45 Light" pitchFamily="2" charset="0"/>
                </a:rPr>
              </a:br>
              <a:r>
                <a:rPr lang="de-DE" altLang="de-DE" sz="1600" dirty="0">
                  <a:latin typeface="Univers LT 45 Light" pitchFamily="2" charset="0"/>
                </a:rPr>
                <a:t>- </a:t>
              </a:r>
              <a:r>
                <a:rPr lang="ru-RU" altLang="de-DE" sz="1600" b="1" dirty="0">
                  <a:latin typeface="Univers LT 45 Light" pitchFamily="2" charset="0"/>
                </a:rPr>
                <a:t>проектное задание</a:t>
              </a:r>
              <a:endParaRPr lang="de-DE" altLang="de-DE" sz="1600" b="1" dirty="0">
                <a:latin typeface="Univers LT 45 Light" pitchFamily="2" charset="0"/>
              </a:endParaRP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1192213" y="3897313"/>
            <a:ext cx="2447925" cy="504825"/>
            <a:chOff x="1079" y="2341"/>
            <a:chExt cx="1214" cy="318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1079" y="2341"/>
              <a:ext cx="1214" cy="318"/>
            </a:xfrm>
            <a:custGeom>
              <a:avLst/>
              <a:gdLst>
                <a:gd name="T0" fmla="*/ 0 w 1927098"/>
                <a:gd name="T1" fmla="*/ 0 h 713613"/>
                <a:gd name="T2" fmla="*/ 0 w 1927098"/>
                <a:gd name="T3" fmla="*/ 0 h 713613"/>
                <a:gd name="T4" fmla="*/ 0 w 1927098"/>
                <a:gd name="T5" fmla="*/ 0 h 713613"/>
                <a:gd name="T6" fmla="*/ 0 w 1927098"/>
                <a:gd name="T7" fmla="*/ 0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5241" name="Rectangle 2"/>
            <p:cNvSpPr>
              <a:spLocks noChangeArrowheads="1"/>
            </p:cNvSpPr>
            <p:nvPr/>
          </p:nvSpPr>
          <p:spPr bwMode="auto">
            <a:xfrm>
              <a:off x="1079" y="2342"/>
              <a:ext cx="117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600" dirty="0">
                  <a:solidFill>
                    <a:srgbClr val="FF0000"/>
                  </a:solidFill>
                  <a:latin typeface="Univers LT 45 Light" pitchFamily="2" charset="0"/>
                </a:rPr>
                <a:t>Завершение проекта</a:t>
              </a:r>
              <a:r>
                <a:rPr lang="de-DE" altLang="de-DE" sz="1600" dirty="0">
                  <a:solidFill>
                    <a:srgbClr val="FF0000"/>
                  </a:solidFill>
                  <a:latin typeface="Univers LT 45 Light" pitchFamily="2" charset="0"/>
                </a:rPr>
                <a:t>:</a:t>
              </a:r>
              <a:br>
                <a:rPr lang="de-DE" altLang="de-DE" sz="1600" dirty="0">
                  <a:solidFill>
                    <a:srgbClr val="FF0000"/>
                  </a:solidFill>
                  <a:latin typeface="Univers LT 45 Light" pitchFamily="2" charset="0"/>
                </a:rPr>
              </a:br>
              <a:r>
                <a:rPr lang="de-DE" altLang="de-DE" sz="1600" dirty="0">
                  <a:latin typeface="Univers LT 45 Light" pitchFamily="2" charset="0"/>
                </a:rPr>
                <a:t>- </a:t>
              </a:r>
              <a:r>
                <a:rPr lang="ru-RU" altLang="de-DE" sz="1600" dirty="0">
                  <a:latin typeface="Univers LT 45 Light" pitchFamily="2" charset="0"/>
                </a:rPr>
                <a:t>заключительный отчет</a:t>
              </a:r>
              <a:endParaRPr lang="de-DE" altLang="de-DE" sz="1600" dirty="0">
                <a:latin typeface="Univers LT 45 Light" pitchFamily="2" charset="0"/>
              </a:endParaRPr>
            </a:p>
            <a:p>
              <a:pPr eaLnBrk="1" hangingPunct="1"/>
              <a:r>
                <a:rPr lang="de-DE" altLang="de-DE" sz="1600" dirty="0">
                  <a:latin typeface="Univers LT 45 Light" pitchFamily="2" charset="0"/>
                </a:rPr>
                <a:t>- </a:t>
              </a:r>
              <a:r>
                <a:rPr lang="ru-RU" altLang="de-DE" sz="1600" dirty="0">
                  <a:latin typeface="Univers LT 45 Light" pitchFamily="2" charset="0"/>
                </a:rPr>
                <a:t>документация</a:t>
              </a:r>
              <a:endParaRPr lang="de-DE" altLang="de-DE" sz="1600" dirty="0">
                <a:latin typeface="Univers LT 45 Light" pitchFamily="2" charset="0"/>
              </a:endParaRP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4160837" y="3789361"/>
            <a:ext cx="4252809" cy="2297101"/>
            <a:chOff x="2621" y="2387"/>
            <a:chExt cx="1617" cy="566"/>
          </a:xfrm>
          <a:noFill/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621" y="2387"/>
              <a:ext cx="1361" cy="408"/>
            </a:xfrm>
            <a:custGeom>
              <a:avLst/>
              <a:gdLst>
                <a:gd name="T0" fmla="*/ 0 w 1927098"/>
                <a:gd name="T1" fmla="*/ 0 h 713613"/>
                <a:gd name="T2" fmla="*/ 1361 w 1927098"/>
                <a:gd name="T3" fmla="*/ 0 h 713613"/>
                <a:gd name="T4" fmla="*/ 1361 w 1927098"/>
                <a:gd name="T5" fmla="*/ 408 h 713613"/>
                <a:gd name="T6" fmla="*/ 0 w 1927098"/>
                <a:gd name="T7" fmla="*/ 408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de-DE" sz="1600">
                <a:latin typeface="Univers LT 45 Light" panose="02000403030000020003" pitchFamily="2" charset="0"/>
              </a:endParaRP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2968" y="2636"/>
              <a:ext cx="1270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1600" dirty="0">
                  <a:solidFill>
                    <a:srgbClr val="FF0000"/>
                  </a:solidFill>
                  <a:latin typeface="Univers LT 45 Light" panose="02000403030000020003" pitchFamily="2" charset="0"/>
                </a:rPr>
                <a:t> </a:t>
              </a:r>
              <a:r>
                <a:rPr lang="ru-RU" altLang="de-DE" sz="1600" dirty="0">
                  <a:solidFill>
                    <a:srgbClr val="FF0000"/>
                  </a:solidFill>
                  <a:latin typeface="Univers LT 45 Light" panose="02000403030000020003" pitchFamily="2" charset="0"/>
                </a:rPr>
                <a:t>Реализация проекта</a:t>
              </a:r>
              <a:r>
                <a:rPr lang="de-DE" altLang="de-DE" sz="1600" dirty="0">
                  <a:solidFill>
                    <a:srgbClr val="FF0000"/>
                  </a:solidFill>
                  <a:latin typeface="Univers LT 45 Light" panose="02000403030000020003" pitchFamily="2" charset="0"/>
                </a:rPr>
                <a:t>:</a:t>
              </a:r>
              <a:br>
                <a:rPr lang="de-DE" altLang="de-DE" sz="1600" dirty="0">
                  <a:latin typeface="Univers LT 45 Light" panose="02000403030000020003" pitchFamily="2" charset="0"/>
                </a:rPr>
              </a:br>
              <a:r>
                <a:rPr lang="de-DE" altLang="de-DE" sz="1600" dirty="0">
                  <a:latin typeface="Univers LT 45 Light" panose="02000403030000020003" pitchFamily="2" charset="0"/>
                </a:rPr>
                <a:t> - </a:t>
              </a:r>
              <a:r>
                <a:rPr lang="ru-RU" altLang="de-DE" sz="1600" dirty="0">
                  <a:latin typeface="Univers LT 45 Light" panose="02000403030000020003" pitchFamily="2" charset="0"/>
                </a:rPr>
                <a:t>реализация рабочих пакетов</a:t>
              </a:r>
              <a:br>
                <a:rPr lang="de-DE" altLang="de-DE" sz="1600" dirty="0">
                  <a:latin typeface="Univers LT 45 Light" panose="02000403030000020003" pitchFamily="2" charset="0"/>
                </a:rPr>
              </a:br>
              <a:r>
                <a:rPr lang="de-DE" altLang="de-DE" sz="1600" dirty="0">
                  <a:latin typeface="Univers LT 45 Light" panose="02000403030000020003" pitchFamily="2" charset="0"/>
                </a:rPr>
                <a:t> 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753945" y="1874728"/>
            <a:ext cx="3579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de-DE" dirty="0">
                <a:solidFill>
                  <a:srgbClr val="FF0000"/>
                </a:solidFill>
                <a:latin typeface="Univers LT 45 Light" panose="02000403030000020003" pitchFamily="2" charset="0"/>
              </a:rPr>
              <a:t>Планирование проекта</a:t>
            </a:r>
            <a:r>
              <a:rPr lang="de-DE" altLang="de-DE" dirty="0">
                <a:solidFill>
                  <a:srgbClr val="FF0000"/>
                </a:solidFill>
                <a:latin typeface="Univers LT 45 Light" panose="02000403030000020003" pitchFamily="2" charset="0"/>
              </a:rPr>
              <a:t>:</a:t>
            </a:r>
            <a:endParaRPr lang="de-DE" altLang="de-DE" dirty="0">
              <a:latin typeface="Univers LT 45 Light" panose="0200040303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систематический анализ внешних условий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план структуры проекта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описание рабочего пакета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планирование фаз проекта (контрольные точки)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график реализации проекта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план использования ресурсов и расходов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планирование рисков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de-DE" sz="1600" dirty="0">
                <a:latin typeface="Univers LT 45 Light" panose="02000403030000020003" pitchFamily="2" charset="0"/>
              </a:rPr>
              <a:t>план коммуникации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87331" y="3389796"/>
            <a:ext cx="2698944" cy="400110"/>
          </a:xfrm>
          <a:prstGeom prst="rect">
            <a:avLst/>
          </a:prstGeom>
          <a:solidFill>
            <a:srgbClr val="D2DCF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Контроллинг проекта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08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0637" y="154781"/>
            <a:ext cx="6075547" cy="837816"/>
          </a:xfrm>
          <a:custGeom>
            <a:avLst/>
            <a:gdLst/>
            <a:ahLst/>
            <a:cxnLst/>
            <a:rect l="l" t="t" r="r" b="b"/>
            <a:pathLst>
              <a:path w="7105015" h="923925">
                <a:moveTo>
                  <a:pt x="0" y="0"/>
                </a:moveTo>
                <a:lnTo>
                  <a:pt x="7104888" y="0"/>
                </a:lnTo>
                <a:lnTo>
                  <a:pt x="7104888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solidFill>
            <a:srgbClr val="D2DC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91345" y="0"/>
            <a:ext cx="612496" cy="1066992"/>
          </a:xfrm>
          <a:custGeom>
            <a:avLst/>
            <a:gdLst/>
            <a:ahLst/>
            <a:cxnLst/>
            <a:rect l="l" t="t" r="r" b="b"/>
            <a:pathLst>
              <a:path w="716279" h="1176655">
                <a:moveTo>
                  <a:pt x="716279" y="0"/>
                </a:moveTo>
                <a:lnTo>
                  <a:pt x="669452" y="0"/>
                </a:lnTo>
                <a:lnTo>
                  <a:pt x="0" y="1176527"/>
                </a:lnTo>
                <a:lnTo>
                  <a:pt x="716279" y="1176527"/>
                </a:lnTo>
                <a:lnTo>
                  <a:pt x="716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7015" y="2173072"/>
            <a:ext cx="7697433" cy="1756974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406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741"/>
              </a:spcBef>
            </a:pP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Часть</a:t>
            </a:r>
            <a:r>
              <a:rPr lang="de-DE" sz="3600" kern="1200" spc="9" dirty="0">
                <a:solidFill>
                  <a:schemeClr val="tx1"/>
                </a:solidFill>
                <a:ea typeface="+mn-ea"/>
                <a:cs typeface="Arial"/>
              </a:rPr>
              <a:t> II</a:t>
            </a:r>
            <a:b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</a:br>
            <a:r>
              <a:rPr lang="de-DE" sz="3600" kern="1200" spc="9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Управление временем</a:t>
            </a:r>
            <a:b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</a:br>
            <a:r>
              <a:rPr lang="ru-RU" sz="3600" kern="1200" spc="9" dirty="0">
                <a:solidFill>
                  <a:schemeClr val="tx1"/>
                </a:solidFill>
                <a:ea typeface="+mn-ea"/>
                <a:cs typeface="Arial"/>
              </a:rPr>
              <a:t>(тайм-менеджмент)</a:t>
            </a:r>
            <a:endParaRPr sz="3600" kern="1200" spc="9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325629" y="-9472"/>
            <a:ext cx="6553813" cy="1076464"/>
          </a:xfrm>
          <a:prstGeom prst="rect">
            <a:avLst/>
          </a:prstGeom>
        </p:spPr>
        <p:txBody>
          <a:bodyPr vert="horz" wrap="square" lIns="0" tIns="212613" rIns="0" bIns="0" rtlCol="0">
            <a:spAutoFit/>
          </a:bodyPr>
          <a:lstStyle/>
          <a:p>
            <a:pPr marL="400736">
              <a:spcBef>
                <a:spcPts val="1674"/>
              </a:spcBef>
            </a:pPr>
            <a:r>
              <a:rPr lang="ru-RU" sz="2800" b="1" spc="9" dirty="0">
                <a:latin typeface="Arial"/>
                <a:cs typeface="Arial"/>
              </a:rPr>
              <a:t>Семинар для выпускников программ ФХЗ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615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165618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Время</a:t>
            </a:r>
            <a:r>
              <a:rPr sz="280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1268760"/>
            <a:ext cx="8532440" cy="540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r>
              <a:rPr lang="ru-RU" sz="2400" spc="-5" dirty="0">
                <a:latin typeface="Arial"/>
                <a:cs typeface="Arial"/>
              </a:rPr>
              <a:t>Время</a:t>
            </a:r>
            <a:r>
              <a:rPr lang="de-DE" sz="2400" spc="-5" dirty="0">
                <a:latin typeface="Arial"/>
                <a:cs typeface="Arial"/>
              </a:rPr>
              <a:t>…</a:t>
            </a:r>
          </a:p>
          <a:p>
            <a:pPr marL="469924" indent="-457200"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355639" algn="l"/>
                <a:tab pos="356276" algn="l"/>
              </a:tabLst>
            </a:pPr>
            <a:r>
              <a:rPr lang="de-DE" sz="2400" dirty="0">
                <a:latin typeface="Arial"/>
                <a:cs typeface="Arial"/>
              </a:rPr>
              <a:t>… </a:t>
            </a:r>
            <a:r>
              <a:rPr lang="ru-RU" sz="2400" spc="-5" dirty="0">
                <a:latin typeface="Arial"/>
                <a:cs typeface="Arial"/>
              </a:rPr>
              <a:t>это ограниченное благо</a:t>
            </a:r>
          </a:p>
          <a:p>
            <a:pPr marL="356276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lang="ru-RU" sz="2400" spc="-5" dirty="0">
                <a:latin typeface="Arial"/>
                <a:cs typeface="Arial"/>
              </a:rPr>
              <a:t>не продается</a:t>
            </a:r>
          </a:p>
          <a:p>
            <a:pPr marL="356276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lang="ru-RU" sz="2400" dirty="0">
                <a:latin typeface="Arial"/>
                <a:cs typeface="Arial"/>
              </a:rPr>
              <a:t>нельзя сберечь и отложить на хранение</a:t>
            </a:r>
          </a:p>
          <a:p>
            <a:pPr marL="356276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lang="ru-RU" sz="2400" dirty="0">
                <a:latin typeface="Arial"/>
                <a:cs typeface="Arial"/>
              </a:rPr>
              <a:t>нельзя приумножить</a:t>
            </a:r>
          </a:p>
          <a:p>
            <a:pPr marL="356276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 </a:t>
            </a:r>
            <a:r>
              <a:rPr lang="ru-RU" sz="2400" spc="-5" dirty="0">
                <a:latin typeface="Arial"/>
                <a:cs typeface="Arial"/>
              </a:rPr>
              <a:t>бежит непрерывно и безвозвратно</a:t>
            </a:r>
          </a:p>
          <a:p>
            <a:pPr marL="356276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endParaRPr lang="de-DE" sz="2800" dirty="0">
              <a:latin typeface="Arial"/>
              <a:cs typeface="Arial"/>
            </a:endParaRPr>
          </a:p>
          <a:p>
            <a:pPr marL="12724">
              <a:spcBef>
                <a:spcPts val="571"/>
              </a:spcBef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r>
              <a:rPr lang="ru-RU" sz="2400" b="1" dirty="0">
                <a:latin typeface="Arial"/>
                <a:cs typeface="Arial"/>
              </a:rPr>
              <a:t>Управление временем</a:t>
            </a:r>
            <a:r>
              <a:rPr lang="ru-RU" sz="2400" dirty="0">
                <a:latin typeface="Arial"/>
                <a:cs typeface="Arial"/>
              </a:rPr>
              <a:t> - это </a:t>
            </a:r>
            <a:r>
              <a:rPr lang="ru-RU" sz="2400" b="1" dirty="0">
                <a:latin typeface="Arial"/>
                <a:cs typeface="Arial"/>
              </a:rPr>
              <a:t>организация времени посредством планирования</a:t>
            </a:r>
            <a:r>
              <a:rPr lang="ru-RU" sz="2400" dirty="0">
                <a:latin typeface="Arial"/>
                <a:cs typeface="Arial"/>
              </a:rPr>
              <a:t> и применения проверенных методов работы с целью эффективного и продуктивного использования времени для улучшения результатов и качества жизни. </a:t>
            </a:r>
          </a:p>
          <a:p>
            <a:pPr marL="12724">
              <a:spcBef>
                <a:spcPts val="571"/>
              </a:spcBef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7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373886"/>
            <a:ext cx="633670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Почему у нас мало времени?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95536" y="1340768"/>
            <a:ext cx="8352928" cy="509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Типичные </a:t>
            </a:r>
            <a:r>
              <a:rPr lang="ru-RU" sz="2405" b="1" dirty="0">
                <a:latin typeface="Arial"/>
                <a:cs typeface="Arial"/>
              </a:rPr>
              <a:t>«пожиратели времени»</a:t>
            </a:r>
            <a:r>
              <a:rPr lang="de-DE" sz="2405" dirty="0">
                <a:latin typeface="Arial"/>
                <a:cs typeface="Arial"/>
              </a:rPr>
              <a:t>:</a:t>
            </a:r>
          </a:p>
          <a:p>
            <a:pPr marL="814344" indent="-343552">
              <a:lnSpc>
                <a:spcPts val="2640"/>
              </a:lnSpc>
              <a:spcBef>
                <a:spcPts val="907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spc="-5" dirty="0">
                <a:latin typeface="Arial"/>
                <a:cs typeface="Arial"/>
              </a:rPr>
              <a:t>желание быть задействованным повсюду</a:t>
            </a:r>
          </a:p>
          <a:p>
            <a:pPr marL="814344" indent="-343552">
              <a:lnSpc>
                <a:spcPts val="2640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dirty="0">
                <a:latin typeface="Arial"/>
                <a:cs typeface="Arial"/>
              </a:rPr>
              <a:t>желание всегда знать все факты целиком</a:t>
            </a:r>
          </a:p>
          <a:p>
            <a:pPr marL="814344" indent="-343552">
              <a:lnSpc>
                <a:spcPts val="2640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dirty="0">
                <a:latin typeface="Arial"/>
                <a:cs typeface="Arial"/>
              </a:rPr>
              <a:t>постоянное стремление взяться за решение проблемы немедленно</a:t>
            </a:r>
          </a:p>
          <a:p>
            <a:pPr marL="814344" indent="-343552">
              <a:lnSpc>
                <a:spcPts val="2640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spc="-5" dirty="0">
                <a:latin typeface="Arial"/>
                <a:cs typeface="Arial"/>
              </a:rPr>
              <a:t>невозможность сказать «нет»</a:t>
            </a:r>
            <a:endParaRPr lang="de-DE" sz="2204" dirty="0">
              <a:latin typeface="Arial"/>
              <a:cs typeface="Arial"/>
            </a:endParaRPr>
          </a:p>
          <a:p>
            <a:pPr marL="814344" marR="719550" indent="-343552">
              <a:lnSpc>
                <a:spcPts val="2124"/>
              </a:lnSpc>
              <a:spcBef>
                <a:spcPts val="49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dirty="0">
                <a:latin typeface="Arial"/>
                <a:cs typeface="Arial"/>
              </a:rPr>
              <a:t>желание быть всегда доступным всем для разговора </a:t>
            </a:r>
            <a:endParaRPr lang="de-DE" sz="2204" dirty="0">
              <a:latin typeface="Arial"/>
              <a:cs typeface="Arial"/>
            </a:endParaRPr>
          </a:p>
          <a:p>
            <a:pPr marL="814344" marR="519144" indent="-343552">
              <a:lnSpc>
                <a:spcPct val="80000"/>
              </a:lnSpc>
              <a:spcBef>
                <a:spcPts val="53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spc="-5" dirty="0">
                <a:latin typeface="Arial"/>
                <a:cs typeface="Arial"/>
              </a:rPr>
              <a:t>желание иметь все документы наготове</a:t>
            </a:r>
            <a:endParaRPr lang="de-DE" sz="2204" dirty="0">
              <a:latin typeface="Arial"/>
              <a:cs typeface="Arial"/>
            </a:endParaRPr>
          </a:p>
          <a:p>
            <a:pPr marL="814344" indent="-343552">
              <a:lnSpc>
                <a:spcPts val="2640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spc="-5" dirty="0">
                <a:latin typeface="Arial"/>
                <a:cs typeface="Arial"/>
              </a:rPr>
              <a:t>желание выполнять самостоятельно все второстепенные дела</a:t>
            </a:r>
          </a:p>
          <a:p>
            <a:pPr marL="814344" indent="-343552">
              <a:lnSpc>
                <a:spcPts val="2640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2204" dirty="0">
                <a:latin typeface="Arial"/>
                <a:cs typeface="Arial"/>
              </a:rPr>
              <a:t>неумение игнорировать отвлекающие факторы</a:t>
            </a:r>
          </a:p>
          <a:p>
            <a:pPr marL="470792">
              <a:lnSpc>
                <a:spcPts val="2640"/>
              </a:lnSpc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endParaRPr lang="ru-RU" sz="2204" dirty="0">
              <a:latin typeface="Arial"/>
              <a:cs typeface="Arial"/>
            </a:endParaRPr>
          </a:p>
          <a:p>
            <a:pPr marL="470792">
              <a:lnSpc>
                <a:spcPts val="2640"/>
              </a:lnSpc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r>
              <a:rPr lang="ru-RU" sz="2204" b="1" spc="-5" dirty="0">
                <a:solidFill>
                  <a:srgbClr val="FF0000"/>
                </a:solidFill>
                <a:latin typeface="Arial"/>
                <a:cs typeface="Arial"/>
              </a:rPr>
              <a:t>Недостаток времени приводит к ошибкам и стрессу!</a:t>
            </a:r>
            <a:endParaRPr lang="de-DE" sz="2204" spc="-5" dirty="0">
              <a:latin typeface="Arial"/>
              <a:cs typeface="Arial"/>
            </a:endParaRPr>
          </a:p>
          <a:p>
            <a:pPr marL="470792">
              <a:lnSpc>
                <a:spcPts val="2640"/>
              </a:lnSpc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r>
              <a:rPr lang="ru-RU" sz="2400" b="1" spc="-5" dirty="0">
                <a:latin typeface="Arial"/>
                <a:cs typeface="Arial"/>
              </a:rPr>
              <a:t>А какие у Вас «пожиратели времени»</a:t>
            </a:r>
            <a:r>
              <a:rPr lang="de-DE" sz="2400" b="1" spc="-5" dirty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42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117213"/>
            <a:ext cx="6604654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Исходная основа: письменное планирование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51520" y="1196752"/>
            <a:ext cx="8640960" cy="540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b="1" dirty="0">
                <a:latin typeface="Arial"/>
                <a:cs typeface="Arial"/>
              </a:rPr>
              <a:t>Планирование = все задачи </a:t>
            </a:r>
            <a:r>
              <a:rPr lang="ru-RU" sz="1800" dirty="0">
                <a:latin typeface="Arial"/>
                <a:cs typeface="Arial"/>
              </a:rPr>
              <a:t>- в идеале </a:t>
            </a:r>
            <a:r>
              <a:rPr lang="ru-RU" sz="1800" b="1" dirty="0">
                <a:latin typeface="Arial"/>
                <a:cs typeface="Arial"/>
              </a:rPr>
              <a:t>с</a:t>
            </a:r>
            <a:r>
              <a:rPr lang="ru-RU" sz="1800" dirty="0">
                <a:latin typeface="Arial"/>
                <a:cs typeface="Arial"/>
              </a:rPr>
              <a:t> конкретной </a:t>
            </a:r>
            <a:r>
              <a:rPr lang="ru-RU" sz="1800" b="1" dirty="0">
                <a:latin typeface="Arial"/>
                <a:cs typeface="Arial"/>
              </a:rPr>
              <a:t>целью</a:t>
            </a:r>
            <a:r>
              <a:rPr lang="ru-RU" sz="1800" dirty="0">
                <a:latin typeface="Arial"/>
                <a:cs typeface="Arial"/>
              </a:rPr>
              <a:t> (SMART) - фиксируются </a:t>
            </a:r>
            <a:r>
              <a:rPr lang="ru-RU" sz="1800" b="1" dirty="0">
                <a:latin typeface="Arial"/>
                <a:cs typeface="Arial"/>
              </a:rPr>
              <a:t>в письменном виде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b="1" dirty="0">
                <a:latin typeface="Arial"/>
                <a:cs typeface="Arial"/>
              </a:rPr>
              <a:t>расставляются приоритеты </a:t>
            </a:r>
            <a:r>
              <a:rPr lang="ru-RU" sz="1800" dirty="0">
                <a:latin typeface="Arial"/>
                <a:cs typeface="Arial"/>
              </a:rPr>
              <a:t>и указывается </a:t>
            </a:r>
            <a:r>
              <a:rPr lang="ru-RU" sz="1800" b="1" dirty="0">
                <a:latin typeface="Arial"/>
                <a:cs typeface="Arial"/>
              </a:rPr>
              <a:t>оценка необходимого времени</a:t>
            </a:r>
            <a:endParaRPr lang="ru-RU" sz="1800" dirty="0">
              <a:latin typeface="Arial"/>
              <a:cs typeface="Arial"/>
            </a:endParaRPr>
          </a:p>
          <a:p>
            <a:pPr marL="12724"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lang="de-DE" sz="1800" dirty="0">
              <a:latin typeface="Arial"/>
              <a:cs typeface="Arial"/>
            </a:endParaRPr>
          </a:p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b="1" dirty="0">
                <a:latin typeface="Arial"/>
                <a:cs typeface="Arial"/>
              </a:rPr>
              <a:t>Периоды планирования</a:t>
            </a:r>
            <a:r>
              <a:rPr lang="de-DE" sz="1800" dirty="0">
                <a:latin typeface="Arial"/>
                <a:cs typeface="Arial"/>
              </a:rPr>
              <a:t>: </a:t>
            </a:r>
          </a:p>
          <a:p>
            <a:pPr marL="8134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ориентировочное долгосрочное планирование, </a:t>
            </a:r>
            <a:r>
              <a:rPr lang="ru-RU" sz="1800" b="1" dirty="0">
                <a:latin typeface="Arial"/>
                <a:cs typeface="Arial"/>
              </a:rPr>
              <a:t>минимум</a:t>
            </a:r>
            <a:r>
              <a:rPr lang="ru-RU" sz="1800" dirty="0">
                <a:latin typeface="Arial"/>
                <a:cs typeface="Arial"/>
              </a:rPr>
              <a:t> на один </a:t>
            </a:r>
            <a:r>
              <a:rPr lang="ru-RU" sz="1800" b="1" dirty="0">
                <a:latin typeface="Arial"/>
                <a:cs typeface="Arial"/>
              </a:rPr>
              <a:t>месяц</a:t>
            </a:r>
            <a:r>
              <a:rPr lang="ru-RU" sz="1800" dirty="0">
                <a:latin typeface="Arial"/>
                <a:cs typeface="Arial"/>
              </a:rPr>
              <a:t>, лучше дольше; инструменты: задачи в </a:t>
            </a:r>
            <a:r>
              <a:rPr lang="ru-RU" sz="1800" dirty="0" err="1">
                <a:latin typeface="Arial"/>
                <a:cs typeface="Arial"/>
              </a:rPr>
              <a:t>Outlook</a:t>
            </a:r>
            <a:endParaRPr lang="de-DE" sz="1800" dirty="0">
              <a:latin typeface="Arial"/>
              <a:cs typeface="Arial"/>
            </a:endParaRPr>
          </a:p>
          <a:p>
            <a:pPr marL="8134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подробное </a:t>
            </a:r>
            <a:r>
              <a:rPr lang="ru-RU" sz="1800" b="1" dirty="0">
                <a:latin typeface="Arial"/>
                <a:cs typeface="Arial"/>
              </a:rPr>
              <a:t>понедельное</a:t>
            </a:r>
            <a:r>
              <a:rPr lang="ru-RU" sz="1800" dirty="0">
                <a:latin typeface="Arial"/>
                <a:cs typeface="Arial"/>
              </a:rPr>
              <a:t> планирование; календарь в </a:t>
            </a:r>
            <a:r>
              <a:rPr lang="ru-RU" sz="1800" dirty="0" err="1">
                <a:latin typeface="Arial"/>
                <a:cs typeface="Arial"/>
              </a:rPr>
              <a:t>Outlook</a:t>
            </a:r>
            <a:r>
              <a:rPr lang="ru-RU" sz="1800" dirty="0">
                <a:latin typeface="Arial"/>
                <a:cs typeface="Arial"/>
              </a:rPr>
              <a:t> как вспомогательное средство</a:t>
            </a:r>
            <a:endParaRPr lang="de-DE" sz="1800" dirty="0">
              <a:latin typeface="Arial"/>
              <a:cs typeface="Arial"/>
            </a:endParaRPr>
          </a:p>
          <a:p>
            <a:pPr marL="8134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конкретное </a:t>
            </a:r>
            <a:r>
              <a:rPr lang="ru-RU" sz="1800" b="1" dirty="0">
                <a:latin typeface="Arial"/>
                <a:cs typeface="Arial"/>
              </a:rPr>
              <a:t>ежедневное</a:t>
            </a:r>
            <a:r>
              <a:rPr lang="ru-RU" sz="1800" dirty="0">
                <a:latin typeface="Arial"/>
                <a:cs typeface="Arial"/>
              </a:rPr>
              <a:t> планирование </a:t>
            </a:r>
            <a:r>
              <a:rPr lang="de-DE" sz="1800" dirty="0">
                <a:latin typeface="Arial"/>
                <a:cs typeface="Arial"/>
              </a:rPr>
              <a:t>(</a:t>
            </a:r>
            <a:r>
              <a:rPr lang="ru-RU" sz="1800" dirty="0">
                <a:latin typeface="Arial"/>
                <a:cs typeface="Arial"/>
              </a:rPr>
              <a:t>метод «Альпы»</a:t>
            </a:r>
            <a:r>
              <a:rPr lang="de-DE" sz="1800" dirty="0">
                <a:latin typeface="Arial"/>
                <a:cs typeface="Arial"/>
              </a:rPr>
              <a:t>)</a:t>
            </a:r>
            <a:endParaRPr lang="ru-RU" sz="1800" dirty="0">
              <a:latin typeface="Arial"/>
              <a:cs typeface="Arial"/>
            </a:endParaRPr>
          </a:p>
          <a:p>
            <a:pPr marL="469924" lvl="1"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lang="de-DE" sz="1800" dirty="0">
              <a:latin typeface="Arial"/>
              <a:cs typeface="Arial"/>
            </a:endParaRPr>
          </a:p>
          <a:p>
            <a:pPr marL="12724"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r>
              <a:rPr lang="ru-RU" sz="1800" b="1" dirty="0">
                <a:latin typeface="Arial"/>
                <a:cs typeface="Arial"/>
              </a:rPr>
              <a:t>Преимущества</a:t>
            </a:r>
            <a:r>
              <a:rPr lang="de-DE" sz="1800" b="1" dirty="0">
                <a:latin typeface="Arial"/>
                <a:cs typeface="Arial"/>
              </a:rPr>
              <a:t>:</a:t>
            </a:r>
          </a:p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сохранение обозримости </a:t>
            </a:r>
          </a:p>
          <a:p>
            <a:pPr marL="356276" marR="329555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правильное расставление приоритетов</a:t>
            </a:r>
          </a:p>
          <a:p>
            <a:pPr marL="356276" marR="5090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оптимальное использование навыков </a:t>
            </a:r>
          </a:p>
          <a:p>
            <a:pPr marL="356276" marR="5090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разгрузка памяти</a:t>
            </a:r>
          </a:p>
          <a:p>
            <a:pPr marL="356276" marR="5090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>
                <a:latin typeface="Arial"/>
                <a:cs typeface="Arial"/>
              </a:rPr>
              <a:t>увеличение вероятности успеха</a:t>
            </a:r>
          </a:p>
          <a:p>
            <a:pPr marL="356276" marR="5090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800" dirty="0" err="1">
                <a:latin typeface="Arial"/>
                <a:cs typeface="Arial"/>
              </a:rPr>
              <a:t>самомотивация</a:t>
            </a:r>
            <a:endParaRPr lang="de-DE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489654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Расстановка приоритетов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55576" y="1916832"/>
            <a:ext cx="7704856" cy="311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Разделение по степени важности и/или срочности</a:t>
            </a:r>
            <a:r>
              <a:rPr lang="de-DE" sz="2405" dirty="0">
                <a:latin typeface="Arial"/>
                <a:cs typeface="Arial"/>
              </a:rPr>
              <a:t>:</a:t>
            </a:r>
          </a:p>
          <a:p>
            <a:pPr marL="355624" indent="-342900"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важное = служит для достижения целей</a:t>
            </a:r>
          </a:p>
          <a:p>
            <a:pPr marL="355624" indent="-342900"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срочное = к определенному сроку</a:t>
            </a:r>
          </a:p>
          <a:p>
            <a:pPr marL="355624" indent="-342900"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622846" algn="l"/>
                <a:tab pos="623482" algn="l"/>
              </a:tabLst>
            </a:pPr>
            <a:endParaRPr lang="de-DE" sz="2405" dirty="0">
              <a:latin typeface="Arial"/>
              <a:cs typeface="Arial"/>
            </a:endParaRPr>
          </a:p>
          <a:p>
            <a:pPr marL="12724"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Вспомогательные средства</a:t>
            </a:r>
            <a:r>
              <a:rPr lang="de-DE" sz="2405" dirty="0">
                <a:latin typeface="Arial"/>
                <a:cs typeface="Arial"/>
              </a:rPr>
              <a:t>:</a:t>
            </a:r>
          </a:p>
          <a:p>
            <a:pPr marL="623482" indent="-610758"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sz="2405" dirty="0">
                <a:latin typeface="Arial"/>
                <a:cs typeface="Arial"/>
              </a:rPr>
              <a:t>ABC-</a:t>
            </a:r>
            <a:r>
              <a:rPr lang="ru-RU" sz="2405" dirty="0">
                <a:latin typeface="Arial"/>
                <a:cs typeface="Arial"/>
              </a:rPr>
              <a:t>анализ</a:t>
            </a:r>
            <a:endParaRPr sz="2405" dirty="0">
              <a:latin typeface="Arial"/>
              <a:cs typeface="Arial"/>
            </a:endParaRPr>
          </a:p>
          <a:p>
            <a:pPr marL="623482" indent="-610758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принцип Парето</a:t>
            </a:r>
            <a:endParaRPr sz="2405" dirty="0">
              <a:latin typeface="Arial"/>
              <a:cs typeface="Arial"/>
            </a:endParaRPr>
          </a:p>
          <a:p>
            <a:pPr marL="623482" indent="-610758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принцип Эйзенхауэра</a:t>
            </a:r>
            <a:endParaRPr sz="240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383" y="362331"/>
            <a:ext cx="5843295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Анализ </a:t>
            </a:r>
            <a:r>
              <a:rPr lang="de-DE" sz="2800" spc="-5" dirty="0"/>
              <a:t>ABC</a:t>
            </a:r>
            <a:br>
              <a:rPr lang="de-DE" sz="2800" spc="-5" dirty="0"/>
            </a:br>
            <a:endParaRPr sz="2800" spc="-5" dirty="0"/>
          </a:p>
        </p:txBody>
      </p:sp>
      <p:sp>
        <p:nvSpPr>
          <p:cNvPr id="3" name="object 3"/>
          <p:cNvSpPr/>
          <p:nvPr/>
        </p:nvSpPr>
        <p:spPr>
          <a:xfrm>
            <a:off x="856840" y="2329098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object 4"/>
          <p:cNvSpPr/>
          <p:nvPr/>
        </p:nvSpPr>
        <p:spPr>
          <a:xfrm>
            <a:off x="856840" y="2329098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1150926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65%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5082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spc="-5" dirty="0">
                <a:latin typeface="Arial"/>
                <a:cs typeface="Arial"/>
              </a:rPr>
              <a:t>20%</a:t>
            </a:r>
            <a:endParaRPr sz="180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1063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15%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840" y="4926231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9" name="object 9"/>
          <p:cNvSpPr/>
          <p:nvPr/>
        </p:nvSpPr>
        <p:spPr>
          <a:xfrm>
            <a:off x="856840" y="4926231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0" name="object 10"/>
          <p:cNvSpPr txBox="1"/>
          <p:nvPr/>
        </p:nvSpPr>
        <p:spPr>
          <a:xfrm>
            <a:off x="6049294" y="5016314"/>
            <a:ext cx="484768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65%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840" y="5016314"/>
            <a:ext cx="5548353" cy="683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tabLst>
                <a:tab pos="928861" algn="l"/>
              </a:tabLst>
            </a:pPr>
            <a:r>
              <a:rPr sz="1803" dirty="0">
                <a:latin typeface="Arial"/>
                <a:cs typeface="Arial"/>
              </a:rPr>
              <a:t>15%	20%</a:t>
            </a:r>
          </a:p>
          <a:p>
            <a:pPr marL="1150898">
              <a:spcBef>
                <a:spcPts val="967"/>
              </a:spcBef>
            </a:pPr>
            <a:r>
              <a:rPr lang="ru-RU" sz="1803" b="1" spc="-5" dirty="0">
                <a:latin typeface="Arial"/>
                <a:cs typeface="Arial"/>
              </a:rPr>
              <a:t>Фактическое использование времени</a:t>
            </a:r>
          </a:p>
        </p:txBody>
      </p:sp>
      <p:sp>
        <p:nvSpPr>
          <p:cNvPr id="12" name="object 12"/>
          <p:cNvSpPr/>
          <p:nvPr/>
        </p:nvSpPr>
        <p:spPr>
          <a:xfrm>
            <a:off x="856840" y="3194046"/>
            <a:ext cx="5843296" cy="1732313"/>
          </a:xfrm>
          <a:custGeom>
            <a:avLst/>
            <a:gdLst/>
            <a:ahLst/>
            <a:cxnLst/>
            <a:rect l="l" t="t" r="r" b="b"/>
            <a:pathLst>
              <a:path w="5832475" h="1729104">
                <a:moveTo>
                  <a:pt x="0" y="0"/>
                </a:moveTo>
                <a:lnTo>
                  <a:pt x="0" y="1728978"/>
                </a:lnTo>
                <a:lnTo>
                  <a:pt x="5832348" y="1728977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3" name="object 13"/>
          <p:cNvSpPr/>
          <p:nvPr/>
        </p:nvSpPr>
        <p:spPr>
          <a:xfrm>
            <a:off x="856840" y="3194046"/>
            <a:ext cx="5843296" cy="1732313"/>
          </a:xfrm>
          <a:custGeom>
            <a:avLst/>
            <a:gdLst/>
            <a:ahLst/>
            <a:cxnLst/>
            <a:rect l="l" t="t" r="r" b="b"/>
            <a:pathLst>
              <a:path w="5832475" h="1729104">
                <a:moveTo>
                  <a:pt x="0" y="0"/>
                </a:moveTo>
                <a:lnTo>
                  <a:pt x="0" y="1728978"/>
                </a:lnTo>
                <a:lnTo>
                  <a:pt x="5832348" y="1728977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4" name="object 14"/>
          <p:cNvSpPr/>
          <p:nvPr/>
        </p:nvSpPr>
        <p:spPr>
          <a:xfrm>
            <a:off x="1577503" y="3194046"/>
            <a:ext cx="2742564" cy="1732313"/>
          </a:xfrm>
          <a:custGeom>
            <a:avLst/>
            <a:gdLst/>
            <a:ahLst/>
            <a:cxnLst/>
            <a:rect l="l" t="t" r="r" b="b"/>
            <a:pathLst>
              <a:path w="2737485" h="1729104">
                <a:moveTo>
                  <a:pt x="2737103" y="0"/>
                </a:moveTo>
                <a:lnTo>
                  <a:pt x="0" y="17289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5" name="object 15"/>
          <p:cNvSpPr/>
          <p:nvPr/>
        </p:nvSpPr>
        <p:spPr>
          <a:xfrm>
            <a:off x="3164639" y="3194046"/>
            <a:ext cx="2669403" cy="1732313"/>
          </a:xfrm>
          <a:custGeom>
            <a:avLst/>
            <a:gdLst/>
            <a:ahLst/>
            <a:cxnLst/>
            <a:rect l="l" t="t" r="r" b="b"/>
            <a:pathLst>
              <a:path w="2664459" h="1729104">
                <a:moveTo>
                  <a:pt x="2663952" y="0"/>
                </a:moveTo>
                <a:lnTo>
                  <a:pt x="0" y="17289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6" name="object 16"/>
          <p:cNvSpPr txBox="1"/>
          <p:nvPr/>
        </p:nvSpPr>
        <p:spPr>
          <a:xfrm>
            <a:off x="1080006" y="3594839"/>
            <a:ext cx="1322346" cy="12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>
                <a:latin typeface="Arial"/>
                <a:cs typeface="Arial"/>
              </a:rPr>
              <a:t>Задачи типа «А»</a:t>
            </a:r>
            <a:endParaRPr sz="1803" dirty="0">
              <a:latin typeface="Arial"/>
              <a:cs typeface="Arial"/>
            </a:endParaRPr>
          </a:p>
          <a:p>
            <a:pPr marL="12724">
              <a:spcBef>
                <a:spcPts val="1092"/>
              </a:spcBef>
            </a:pPr>
            <a:r>
              <a:rPr lang="ru-RU" sz="1803" dirty="0">
                <a:latin typeface="Arial"/>
                <a:cs typeface="Arial"/>
              </a:rPr>
              <a:t>очень важные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9255" y="3594839"/>
            <a:ext cx="1514740" cy="973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314"/>
            <a:r>
              <a:rPr lang="ru-RU" sz="1803" b="1" dirty="0">
                <a:latin typeface="Arial"/>
                <a:cs typeface="Arial"/>
              </a:rPr>
              <a:t>Задачи типа «В»</a:t>
            </a:r>
            <a:endParaRPr sz="1803" dirty="0">
              <a:latin typeface="Arial"/>
              <a:cs typeface="Arial"/>
            </a:endParaRPr>
          </a:p>
          <a:p>
            <a:pPr marL="12724">
              <a:spcBef>
                <a:spcPts val="1092"/>
              </a:spcBef>
            </a:pPr>
            <a:r>
              <a:rPr lang="ru-RU" sz="1803" dirty="0">
                <a:latin typeface="Arial"/>
                <a:cs typeface="Arial"/>
              </a:rPr>
              <a:t>важные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3935" y="3594839"/>
            <a:ext cx="1876200" cy="973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34"/>
            <a:r>
              <a:rPr lang="ru-RU" sz="1803" b="1" dirty="0">
                <a:latin typeface="Arial"/>
                <a:cs typeface="Arial"/>
              </a:rPr>
              <a:t>Задачи типа «С»</a:t>
            </a:r>
            <a:endParaRPr sz="1803" dirty="0">
              <a:latin typeface="Arial"/>
              <a:cs typeface="Arial"/>
            </a:endParaRPr>
          </a:p>
          <a:p>
            <a:pPr marL="12724">
              <a:spcBef>
                <a:spcPts val="1092"/>
              </a:spcBef>
            </a:pPr>
            <a:r>
              <a:rPr lang="ru-RU" sz="1803" dirty="0">
                <a:latin typeface="Arial"/>
                <a:cs typeface="Arial"/>
              </a:rPr>
              <a:t>несущественные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9684" y="4421615"/>
            <a:ext cx="2380451" cy="27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spc="-5" dirty="0">
                <a:latin typeface="Arial"/>
                <a:cs typeface="Arial"/>
              </a:rPr>
              <a:t>повседневные задачи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9684" y="297800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215646"/>
                </a:moveTo>
                <a:lnTo>
                  <a:pt x="15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1" name="object 21"/>
          <p:cNvSpPr/>
          <p:nvPr/>
        </p:nvSpPr>
        <p:spPr>
          <a:xfrm>
            <a:off x="5835049" y="2906239"/>
            <a:ext cx="1909" cy="288189"/>
          </a:xfrm>
          <a:custGeom>
            <a:avLst/>
            <a:gdLst/>
            <a:ahLst/>
            <a:cxnLst/>
            <a:rect l="l" t="t" r="r" b="b"/>
            <a:pathLst>
              <a:path w="1904" h="287654">
                <a:moveTo>
                  <a:pt x="0" y="287274"/>
                </a:moveTo>
                <a:lnTo>
                  <a:pt x="15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2" name="object 22"/>
          <p:cNvSpPr/>
          <p:nvPr/>
        </p:nvSpPr>
        <p:spPr>
          <a:xfrm>
            <a:off x="1577502" y="492623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0"/>
                </a:moveTo>
                <a:lnTo>
                  <a:pt x="1524" y="215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3" name="object 23"/>
          <p:cNvSpPr/>
          <p:nvPr/>
        </p:nvSpPr>
        <p:spPr>
          <a:xfrm>
            <a:off x="3164640" y="492623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0"/>
                </a:moveTo>
                <a:lnTo>
                  <a:pt x="1524" y="215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4" name="object 24"/>
          <p:cNvSpPr txBox="1"/>
          <p:nvPr/>
        </p:nvSpPr>
        <p:spPr>
          <a:xfrm>
            <a:off x="856840" y="1622408"/>
            <a:ext cx="6399167" cy="1017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Функционально-стоимостный анализ использования времени</a:t>
            </a:r>
            <a:endParaRPr sz="2405" dirty="0">
              <a:latin typeface="Times New Roman"/>
              <a:cs typeface="Times New Roman"/>
            </a:endParaRPr>
          </a:p>
          <a:p>
            <a:pPr marL="1839909"/>
            <a:r>
              <a:rPr lang="ru-RU" sz="1803" b="1" spc="-5" dirty="0">
                <a:latin typeface="Arial"/>
                <a:cs typeface="Arial"/>
              </a:rPr>
              <a:t>Ценность вида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8041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274892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Анализ </a:t>
            </a:r>
            <a:r>
              <a:rPr lang="de-DE" sz="2800" spc="-5" dirty="0"/>
              <a:t>ABC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3568" y="1556792"/>
            <a:ext cx="7128792" cy="518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905958"/>
            <a:r>
              <a:rPr lang="ru-RU" sz="2405" dirty="0">
                <a:latin typeface="Arial"/>
                <a:cs typeface="Arial"/>
              </a:rPr>
              <a:t>Критерии решения</a:t>
            </a:r>
            <a:r>
              <a:rPr lang="de-DE" sz="2405" dirty="0">
                <a:latin typeface="Arial"/>
                <a:cs typeface="Arial"/>
              </a:rPr>
              <a:t> </a:t>
            </a:r>
            <a:r>
              <a:rPr lang="ru-RU" sz="2405" dirty="0">
                <a:latin typeface="Arial"/>
                <a:cs typeface="Arial"/>
              </a:rPr>
              <a:t>для задач типа «А»:  выполнение задачи</a:t>
            </a:r>
            <a:r>
              <a:rPr sz="2405" dirty="0">
                <a:latin typeface="Arial"/>
                <a:cs typeface="Arial"/>
              </a:rPr>
              <a:t>…</a:t>
            </a:r>
          </a:p>
          <a:p>
            <a:pPr>
              <a:spcBef>
                <a:spcPts val="20"/>
              </a:spcBef>
            </a:pPr>
            <a:endParaRPr sz="2605" dirty="0">
              <a:latin typeface="Times New Roman"/>
              <a:cs typeface="Times New Roman"/>
            </a:endParaRPr>
          </a:p>
          <a:p>
            <a:pPr marL="661655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661019" algn="l"/>
                <a:tab pos="661655" algn="l"/>
              </a:tabLst>
            </a:pPr>
            <a:r>
              <a:rPr sz="2405" dirty="0">
                <a:latin typeface="Arial"/>
                <a:cs typeface="Arial"/>
              </a:rPr>
              <a:t>... </a:t>
            </a:r>
            <a:r>
              <a:rPr lang="ru-RU" sz="2405" dirty="0">
                <a:latin typeface="Arial"/>
                <a:cs typeface="Arial"/>
              </a:rPr>
              <a:t>вносит вклад в достижение ключевых целей</a:t>
            </a:r>
          </a:p>
          <a:p>
            <a:pPr marL="661655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661019" algn="l"/>
                <a:tab pos="661655" algn="l"/>
              </a:tabLst>
            </a:pPr>
            <a:r>
              <a:rPr sz="2405" dirty="0">
                <a:latin typeface="Arial"/>
                <a:cs typeface="Arial"/>
              </a:rPr>
              <a:t>…</a:t>
            </a:r>
            <a:r>
              <a:rPr lang="ru-RU" sz="2405" dirty="0">
                <a:latin typeface="Arial"/>
                <a:cs typeface="Arial"/>
              </a:rPr>
              <a:t>облегчает выполнение последующих задач</a:t>
            </a:r>
          </a:p>
          <a:p>
            <a:pPr marL="661655" marR="1344941" indent="-343552">
              <a:lnSpc>
                <a:spcPts val="2585"/>
              </a:lnSpc>
              <a:spcBef>
                <a:spcPts val="58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661019" algn="l"/>
                <a:tab pos="661655" algn="l"/>
              </a:tabLst>
            </a:pPr>
            <a:r>
              <a:rPr sz="2405" dirty="0">
                <a:latin typeface="Arial"/>
                <a:cs typeface="Arial"/>
              </a:rPr>
              <a:t>…</a:t>
            </a:r>
            <a:r>
              <a:rPr lang="ru-RU" sz="2405" dirty="0">
                <a:latin typeface="Arial"/>
                <a:cs typeface="Arial"/>
              </a:rPr>
              <a:t>вносит максимальный вклад в достижение общих целей</a:t>
            </a:r>
          </a:p>
          <a:p>
            <a:pPr marL="661655" marR="109428" indent="-343552">
              <a:lnSpc>
                <a:spcPts val="2595"/>
              </a:lnSpc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661019" algn="l"/>
                <a:tab pos="661655" algn="l"/>
              </a:tabLst>
            </a:pPr>
            <a:r>
              <a:rPr sz="2405" dirty="0">
                <a:latin typeface="Arial"/>
                <a:cs typeface="Arial"/>
              </a:rPr>
              <a:t>…, </a:t>
            </a:r>
            <a:r>
              <a:rPr lang="ru-RU" sz="2405" spc="-5" dirty="0">
                <a:latin typeface="Arial"/>
                <a:cs typeface="Arial"/>
              </a:rPr>
              <a:t>которое приносит наибольшую пользу в долгосрочной или краткосрочной перспективе</a:t>
            </a:r>
          </a:p>
          <a:p>
            <a:pPr marL="661655" marR="851881" indent="-343552">
              <a:lnSpc>
                <a:spcPts val="2585"/>
              </a:lnSpc>
              <a:spcBef>
                <a:spcPts val="57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661019" algn="l"/>
                <a:tab pos="661655" algn="l"/>
              </a:tabLst>
            </a:pPr>
            <a:r>
              <a:rPr lang="ru-RU" sz="2405" dirty="0">
                <a:latin typeface="Arial"/>
                <a:cs typeface="Arial"/>
              </a:rPr>
              <a:t>невыполнение задания приводит к негативным последствиям</a:t>
            </a:r>
          </a:p>
        </p:txBody>
      </p:sp>
    </p:spTree>
    <p:extLst>
      <p:ext uri="{BB962C8B-B14F-4D97-AF65-F5344CB8AC3E}">
        <p14:creationId xmlns:p14="http://schemas.microsoft.com/office/powerpoint/2010/main" val="27710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/>
              <a:t>Управление проектами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/>
              <a:t>… </a:t>
            </a:r>
            <a:r>
              <a:rPr lang="ru-RU" b="0" dirty="0"/>
              <a:t>означает </a:t>
            </a:r>
            <a:r>
              <a:rPr lang="ru-RU" dirty="0"/>
              <a:t>совокупность</a:t>
            </a:r>
            <a:r>
              <a:rPr lang="ru-RU" b="0" dirty="0"/>
              <a:t> управленческих задач, организации, методов и средств для инициирования, определения, планирования, контроля и завершения проектов</a:t>
            </a:r>
            <a:r>
              <a:rPr lang="de-DE" b="0" dirty="0"/>
              <a:t>.</a:t>
            </a:r>
            <a:br>
              <a:rPr lang="de-DE" b="0" dirty="0"/>
            </a:br>
            <a:r>
              <a:rPr lang="de-DE" b="0" dirty="0"/>
              <a:t>(DIN 69901)</a:t>
            </a:r>
          </a:p>
          <a:p>
            <a:pPr marL="0" indent="0">
              <a:buNone/>
            </a:pPr>
            <a:r>
              <a:rPr lang="ru-RU" b="0" dirty="0"/>
              <a:t>или</a:t>
            </a:r>
            <a:endParaRPr lang="de-DE" b="0" dirty="0"/>
          </a:p>
          <a:p>
            <a:pPr marL="0" indent="0">
              <a:buNone/>
            </a:pPr>
            <a:r>
              <a:rPr lang="ru-RU" b="0" dirty="0"/>
              <a:t>Управление проектами - это применение </a:t>
            </a:r>
            <a:r>
              <a:rPr lang="ru-RU" dirty="0"/>
              <a:t>методов, инструментов, техник и компетенций </a:t>
            </a:r>
            <a:r>
              <a:rPr lang="ru-RU" b="0" dirty="0"/>
              <a:t>в проекте.</a:t>
            </a:r>
            <a:r>
              <a:rPr lang="de-DE" b="0" dirty="0"/>
              <a:t> </a:t>
            </a:r>
            <a:endParaRPr lang="ru-RU" b="0" dirty="0"/>
          </a:p>
          <a:p>
            <a:pPr marL="0" indent="0">
              <a:buNone/>
            </a:pPr>
            <a:r>
              <a:rPr lang="de-DE" b="0" dirty="0"/>
              <a:t>(ISO 21500)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24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374229"/>
            <a:ext cx="583264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Анализ </a:t>
            </a:r>
            <a:r>
              <a:rPr sz="2800" spc="-5" dirty="0"/>
              <a:t>ABC</a:t>
            </a:r>
            <a:r>
              <a:rPr sz="2800" dirty="0"/>
              <a:t>:</a:t>
            </a:r>
            <a:r>
              <a:rPr sz="2800" spc="-195" dirty="0"/>
              <a:t> </a:t>
            </a:r>
            <a:r>
              <a:rPr lang="ru-RU" sz="2800" spc="-195" dirty="0"/>
              <a:t>порядок </a:t>
            </a:r>
            <a:r>
              <a:rPr lang="ru-RU" sz="2800" spc="-5" dirty="0"/>
              <a:t>действий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27598" y="1553517"/>
            <a:ext cx="6624721" cy="4321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482" marR="429439" indent="-610758">
              <a:lnSpc>
                <a:spcPct val="79800"/>
              </a:lnSpc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Составьте список всех задач, подлежащих выполнению за указанный период</a:t>
            </a:r>
          </a:p>
          <a:p>
            <a:pPr marL="623482" marR="888144" indent="-610758">
              <a:lnSpc>
                <a:spcPts val="2304"/>
              </a:lnSpc>
              <a:spcBef>
                <a:spcPts val="551"/>
              </a:spcBef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Упорядочьте задачи в соответствии с их важностью</a:t>
            </a:r>
          </a:p>
          <a:p>
            <a:pPr marL="623482" marR="15269" indent="-610758">
              <a:lnSpc>
                <a:spcPct val="79800"/>
              </a:lnSpc>
              <a:spcBef>
                <a:spcPts val="591"/>
              </a:spcBef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Дайте оценку задачам по шкале ABC (A=15%, B=20%, C=65%)</a:t>
            </a:r>
          </a:p>
          <a:p>
            <a:pPr marL="623482" marR="463158" indent="-610758">
              <a:lnSpc>
                <a:spcPct val="80000"/>
              </a:lnSpc>
              <a:spcBef>
                <a:spcPts val="566"/>
              </a:spcBef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Убедитесь, что бюджет времени соответствует значимости задач</a:t>
            </a:r>
          </a:p>
          <a:p>
            <a:pPr marL="623482" marR="463158" indent="-610758">
              <a:lnSpc>
                <a:spcPct val="80000"/>
              </a:lnSpc>
              <a:spcBef>
                <a:spcPts val="566"/>
              </a:spcBef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Внесите исправления; сосредоточьтесь на задачах типа «А»</a:t>
            </a:r>
          </a:p>
          <a:p>
            <a:pPr marL="623482" marR="599307" indent="-610758">
              <a:lnSpc>
                <a:spcPct val="79800"/>
              </a:lnSpc>
              <a:spcBef>
                <a:spcPts val="1302"/>
              </a:spcBef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Проверьте возможность делегирования задач типа «</a:t>
            </a:r>
            <a:r>
              <a:rPr lang="ru-RU" sz="2405" dirty="0" err="1">
                <a:latin typeface="Arial"/>
                <a:cs typeface="Arial"/>
              </a:rPr>
              <a:t>B</a:t>
            </a:r>
            <a:r>
              <a:rPr lang="ru-RU" sz="2405" dirty="0">
                <a:latin typeface="Arial"/>
                <a:cs typeface="Arial"/>
              </a:rPr>
              <a:t>» и «</a:t>
            </a:r>
            <a:r>
              <a:rPr lang="ru-RU" sz="2405" dirty="0" err="1">
                <a:latin typeface="Arial"/>
                <a:cs typeface="Arial"/>
              </a:rPr>
              <a:t>C</a:t>
            </a:r>
            <a:r>
              <a:rPr lang="ru-RU" sz="2405" dirty="0">
                <a:latin typeface="Arial"/>
                <a:cs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4918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300948"/>
            <a:ext cx="5852839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Принцип Парето</a:t>
            </a:r>
            <a:r>
              <a:rPr sz="2800" spc="-85" dirty="0"/>
              <a:t> </a:t>
            </a:r>
            <a:r>
              <a:rPr sz="2800" spc="-5" dirty="0"/>
              <a:t>(</a:t>
            </a:r>
            <a:r>
              <a:rPr lang="ru-RU" sz="2800" spc="-5" dirty="0"/>
              <a:t>правило </a:t>
            </a:r>
            <a:r>
              <a:rPr sz="2800" spc="-5" dirty="0"/>
              <a:t>80:20)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282" y="1394263"/>
            <a:ext cx="5613636" cy="748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ru-RU" sz="2405" dirty="0">
                <a:latin typeface="Arial"/>
                <a:cs typeface="Arial"/>
              </a:rPr>
              <a:t>При 20% усилий достигается 80% результатов и наоборот.</a:t>
            </a:r>
          </a:p>
        </p:txBody>
      </p:sp>
      <p:sp>
        <p:nvSpPr>
          <p:cNvPr id="4" name="object 4"/>
          <p:cNvSpPr/>
          <p:nvPr/>
        </p:nvSpPr>
        <p:spPr>
          <a:xfrm>
            <a:off x="1587711" y="2350056"/>
            <a:ext cx="3893409" cy="2746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1056623" y="5440356"/>
            <a:ext cx="6539713" cy="1110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ru-RU" sz="2405" dirty="0">
                <a:latin typeface="Arial"/>
                <a:cs typeface="Arial"/>
              </a:rPr>
              <a:t>Определяете факторы достижения результата в соотношении 20:80: самый высокий приоритет!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EBE50-2551-4E5D-997F-F8DC0D36D83C}"/>
              </a:ext>
            </a:extLst>
          </p:cNvPr>
          <p:cNvSpPr txBox="1"/>
          <p:nvPr/>
        </p:nvSpPr>
        <p:spPr>
          <a:xfrm>
            <a:off x="1830016" y="4789565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Время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B9ED-3E5C-4788-992F-B244730FA0F9}"/>
              </a:ext>
            </a:extLst>
          </p:cNvPr>
          <p:cNvSpPr txBox="1"/>
          <p:nvPr/>
        </p:nvSpPr>
        <p:spPr>
          <a:xfrm>
            <a:off x="1835696" y="2253752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Время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3441C-49F7-4089-85DE-D7101F4E277F}"/>
              </a:ext>
            </a:extLst>
          </p:cNvPr>
          <p:cNvSpPr txBox="1"/>
          <p:nvPr/>
        </p:nvSpPr>
        <p:spPr>
          <a:xfrm>
            <a:off x="4047003" y="4762961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82A07-C1C8-4E6E-8CE1-AB973D0AC1DA}"/>
              </a:ext>
            </a:extLst>
          </p:cNvPr>
          <p:cNvSpPr txBox="1"/>
          <p:nvPr/>
        </p:nvSpPr>
        <p:spPr>
          <a:xfrm>
            <a:off x="4047003" y="2286527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84332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224" y="373479"/>
            <a:ext cx="3969751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Принцип Эйзенхауэра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90941" y="1618953"/>
            <a:ext cx="7565158" cy="370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Принцип: сначала делайте важное, а затем срочное!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0527" y="2507288"/>
            <a:ext cx="76341" cy="944088"/>
          </a:xfrm>
          <a:custGeom>
            <a:avLst/>
            <a:gdLst/>
            <a:ahLst/>
            <a:cxnLst/>
            <a:rect l="l" t="t" r="r" b="b"/>
            <a:pathLst>
              <a:path w="76200" h="94233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34289" y="60197"/>
                </a:lnTo>
                <a:lnTo>
                  <a:pt x="38100" y="58673"/>
                </a:lnTo>
                <a:lnTo>
                  <a:pt x="41147" y="60197"/>
                </a:lnTo>
                <a:lnTo>
                  <a:pt x="42671" y="64007"/>
                </a:lnTo>
                <a:lnTo>
                  <a:pt x="42671" y="76200"/>
                </a:lnTo>
                <a:lnTo>
                  <a:pt x="76200" y="76200"/>
                </a:lnTo>
                <a:close/>
              </a:path>
              <a:path w="76200" h="942339">
                <a:moveTo>
                  <a:pt x="42671" y="76200"/>
                </a:moveTo>
                <a:lnTo>
                  <a:pt x="42671" y="64007"/>
                </a:lnTo>
                <a:lnTo>
                  <a:pt x="41147" y="60197"/>
                </a:lnTo>
                <a:lnTo>
                  <a:pt x="38100" y="58673"/>
                </a:lnTo>
                <a:lnTo>
                  <a:pt x="34289" y="60197"/>
                </a:lnTo>
                <a:lnTo>
                  <a:pt x="33527" y="64007"/>
                </a:lnTo>
                <a:lnTo>
                  <a:pt x="33527" y="76200"/>
                </a:lnTo>
                <a:lnTo>
                  <a:pt x="42671" y="76200"/>
                </a:lnTo>
                <a:close/>
              </a:path>
              <a:path w="76200" h="942339">
                <a:moveTo>
                  <a:pt x="42671" y="937260"/>
                </a:moveTo>
                <a:lnTo>
                  <a:pt x="42671" y="76200"/>
                </a:lnTo>
                <a:lnTo>
                  <a:pt x="33527" y="76200"/>
                </a:lnTo>
                <a:lnTo>
                  <a:pt x="33527" y="937260"/>
                </a:lnTo>
                <a:lnTo>
                  <a:pt x="34289" y="940308"/>
                </a:lnTo>
                <a:lnTo>
                  <a:pt x="38100" y="941832"/>
                </a:lnTo>
                <a:lnTo>
                  <a:pt x="41147" y="940308"/>
                </a:lnTo>
                <a:lnTo>
                  <a:pt x="42671" y="937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1956666" y="5321510"/>
            <a:ext cx="1412952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>
                <a:latin typeface="Arial"/>
                <a:cs typeface="Arial"/>
              </a:rPr>
              <a:t>Срочность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2338" y="5461215"/>
            <a:ext cx="1808654" cy="76341"/>
          </a:xfrm>
          <a:custGeom>
            <a:avLst/>
            <a:gdLst/>
            <a:ahLst/>
            <a:cxnLst/>
            <a:rect l="l" t="t" r="r" b="b"/>
            <a:pathLst>
              <a:path w="1805304" h="76200">
                <a:moveTo>
                  <a:pt x="1746503" y="38100"/>
                </a:moveTo>
                <a:lnTo>
                  <a:pt x="1744979" y="35052"/>
                </a:lnTo>
                <a:lnTo>
                  <a:pt x="1741931" y="33528"/>
                </a:lnTo>
                <a:lnTo>
                  <a:pt x="4572" y="32004"/>
                </a:lnTo>
                <a:lnTo>
                  <a:pt x="1524" y="33528"/>
                </a:lnTo>
                <a:lnTo>
                  <a:pt x="0" y="36576"/>
                </a:lnTo>
                <a:lnTo>
                  <a:pt x="1524" y="40386"/>
                </a:lnTo>
                <a:lnTo>
                  <a:pt x="4572" y="41148"/>
                </a:lnTo>
                <a:lnTo>
                  <a:pt x="1741931" y="42672"/>
                </a:lnTo>
                <a:lnTo>
                  <a:pt x="1744979" y="41910"/>
                </a:lnTo>
                <a:lnTo>
                  <a:pt x="1746503" y="38100"/>
                </a:lnTo>
                <a:close/>
              </a:path>
              <a:path w="1805304" h="76200">
                <a:moveTo>
                  <a:pt x="1805165" y="38100"/>
                </a:moveTo>
                <a:lnTo>
                  <a:pt x="1728965" y="0"/>
                </a:lnTo>
                <a:lnTo>
                  <a:pt x="1728965" y="33516"/>
                </a:lnTo>
                <a:lnTo>
                  <a:pt x="1741931" y="33528"/>
                </a:lnTo>
                <a:lnTo>
                  <a:pt x="1744979" y="35052"/>
                </a:lnTo>
                <a:lnTo>
                  <a:pt x="1746503" y="38100"/>
                </a:lnTo>
                <a:lnTo>
                  <a:pt x="1746503" y="67430"/>
                </a:lnTo>
                <a:lnTo>
                  <a:pt x="1805165" y="38100"/>
                </a:lnTo>
                <a:close/>
              </a:path>
              <a:path w="1805304" h="76200">
                <a:moveTo>
                  <a:pt x="1746503" y="67430"/>
                </a:moveTo>
                <a:lnTo>
                  <a:pt x="1746503" y="38100"/>
                </a:lnTo>
                <a:lnTo>
                  <a:pt x="1744979" y="41910"/>
                </a:lnTo>
                <a:lnTo>
                  <a:pt x="1741931" y="42672"/>
                </a:lnTo>
                <a:lnTo>
                  <a:pt x="1728965" y="42660"/>
                </a:lnTo>
                <a:lnTo>
                  <a:pt x="1728965" y="76200"/>
                </a:lnTo>
                <a:lnTo>
                  <a:pt x="1746503" y="67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0995"/>
              </p:ext>
            </p:extLst>
          </p:nvPr>
        </p:nvGraphicFramePr>
        <p:xfrm>
          <a:off x="1798964" y="2188270"/>
          <a:ext cx="4141188" cy="3057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028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  <a:cs typeface="Arial"/>
                        </a:rPr>
                        <a:t>Задачи типа «</a:t>
                      </a:r>
                      <a:r>
                        <a:rPr lang="de-DE" sz="1800" b="1" dirty="0">
                          <a:latin typeface="+mn-lt"/>
                          <a:cs typeface="Arial"/>
                        </a:rPr>
                        <a:t>B</a:t>
                      </a:r>
                      <a:r>
                        <a:rPr lang="ru-RU" sz="1800" b="1" dirty="0">
                          <a:latin typeface="+mn-lt"/>
                          <a:cs typeface="Arial"/>
                        </a:rPr>
                        <a:t>»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02895" marR="4724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600" spc="-5" dirty="0">
                          <a:latin typeface="+mn-lt"/>
                          <a:cs typeface="Arial"/>
                        </a:rPr>
                        <a:t>Установите срок (или будьте готовы делегировать)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4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Задачи типа «А»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600" dirty="0">
                          <a:latin typeface="+mn-lt"/>
                          <a:cs typeface="Arial"/>
                        </a:rPr>
                        <a:t>Сделай это прямо сейчас</a:t>
                      </a:r>
                    </a:p>
                  </a:txBody>
                  <a:tcPr marL="0" marR="0" marT="44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028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  <a:cs typeface="Arial"/>
                        </a:rPr>
                        <a:t>Задачи типа «</a:t>
                      </a:r>
                      <a:r>
                        <a:rPr lang="de-DE" sz="1800" b="1" dirty="0">
                          <a:latin typeface="+mn-lt"/>
                          <a:cs typeface="Arial"/>
                        </a:rPr>
                        <a:t>C</a:t>
                      </a:r>
                      <a:r>
                        <a:rPr lang="ru-RU" sz="1800" b="1" dirty="0">
                          <a:latin typeface="+mn-lt"/>
                          <a:cs typeface="Arial"/>
                        </a:rPr>
                        <a:t>»</a:t>
                      </a:r>
                      <a:endParaRPr lang="ru-RU" sz="1800" dirty="0">
                        <a:latin typeface="+mn-lt"/>
                        <a:cs typeface="Arial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600" spc="-5" dirty="0">
                          <a:latin typeface="Arial"/>
                          <a:cs typeface="Arial"/>
                        </a:rPr>
                        <a:t>Делегируйте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424351" y="4077072"/>
            <a:ext cx="887087" cy="101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9" name="object 9"/>
          <p:cNvSpPr txBox="1"/>
          <p:nvPr/>
        </p:nvSpPr>
        <p:spPr>
          <a:xfrm>
            <a:off x="1395875" y="3691976"/>
            <a:ext cx="269304" cy="1246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24">
              <a:lnSpc>
                <a:spcPts val="2094"/>
              </a:lnSpc>
            </a:pPr>
            <a:r>
              <a:rPr lang="ru-RU" sz="1803" b="1" spc="-5" dirty="0">
                <a:latin typeface="Arial"/>
                <a:cs typeface="Arial"/>
              </a:rPr>
              <a:t>Важность</a:t>
            </a:r>
            <a:endParaRPr sz="180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986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" y="116632"/>
            <a:ext cx="6336704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 marR="5090"/>
            <a:r>
              <a:rPr lang="ru-RU" sz="2800" dirty="0"/>
              <a:t>Основные правила определения приоритетов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9560" y="1446891"/>
            <a:ext cx="7344808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482" marR="35628" indent="-610758" algn="just">
              <a:lnSpc>
                <a:spcPts val="2595"/>
              </a:lnSpc>
              <a:buAutoNum type="arabicPeriod"/>
              <a:tabLst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Концентрация сил на целях и успешности (уделить внимание только одному делу)</a:t>
            </a:r>
          </a:p>
          <a:p>
            <a:pPr marL="623482" marR="35628" indent="-610758" algn="just">
              <a:lnSpc>
                <a:spcPts val="2595"/>
              </a:lnSpc>
              <a:buAutoNum type="arabicPeriod"/>
              <a:tabLst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Разделить задания на приоритетные категории «</a:t>
            </a:r>
            <a:r>
              <a:rPr lang="ru-RU" sz="2405" dirty="0" err="1">
                <a:latin typeface="Arial"/>
                <a:cs typeface="Arial"/>
              </a:rPr>
              <a:t>A</a:t>
            </a:r>
            <a:r>
              <a:rPr lang="ru-RU" sz="2405" dirty="0">
                <a:latin typeface="Arial"/>
                <a:cs typeface="Arial"/>
              </a:rPr>
              <a:t>», «</a:t>
            </a:r>
            <a:r>
              <a:rPr lang="ru-RU" sz="2405" dirty="0" err="1">
                <a:latin typeface="Arial"/>
                <a:cs typeface="Arial"/>
              </a:rPr>
              <a:t>B</a:t>
            </a:r>
            <a:r>
              <a:rPr lang="ru-RU" sz="2405" dirty="0">
                <a:latin typeface="Arial"/>
                <a:cs typeface="Arial"/>
              </a:rPr>
              <a:t>», «</a:t>
            </a:r>
            <a:r>
              <a:rPr lang="ru-RU" sz="2405" dirty="0" err="1">
                <a:latin typeface="Arial"/>
                <a:cs typeface="Arial"/>
              </a:rPr>
              <a:t>C</a:t>
            </a:r>
            <a:r>
              <a:rPr lang="ru-RU" sz="2405" dirty="0">
                <a:latin typeface="Arial"/>
                <a:cs typeface="Arial"/>
              </a:rPr>
              <a:t>» (сосредоточиться на самом необходимом)</a:t>
            </a:r>
          </a:p>
          <a:p>
            <a:pPr marL="623482" marR="35628" indent="-610758" algn="just">
              <a:lnSpc>
                <a:spcPts val="2595"/>
              </a:lnSpc>
              <a:buAutoNum type="arabicPeriod"/>
              <a:tabLst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Важность прежде срочности («оставить как есть» и «делегировать задачи»)</a:t>
            </a:r>
          </a:p>
          <a:p>
            <a:pPr marL="623482" marR="35628" indent="-610758" algn="just">
              <a:lnSpc>
                <a:spcPts val="2595"/>
              </a:lnSpc>
              <a:buAutoNum type="arabicPeriod"/>
              <a:tabLst>
                <a:tab pos="623482" algn="l"/>
              </a:tabLst>
            </a:pPr>
            <a:r>
              <a:rPr lang="ru-RU" sz="2405" dirty="0">
                <a:latin typeface="Arial"/>
                <a:cs typeface="Arial"/>
              </a:rPr>
              <a:t>Работать каждый день над долгосрочной задачей типа «А»</a:t>
            </a:r>
          </a:p>
        </p:txBody>
      </p:sp>
    </p:spTree>
    <p:extLst>
      <p:ext uri="{BB962C8B-B14F-4D97-AF65-F5344CB8AC3E}">
        <p14:creationId xmlns:p14="http://schemas.microsoft.com/office/powerpoint/2010/main" val="20221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404664"/>
            <a:ext cx="5760640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Нет времени на планирование</a:t>
            </a:r>
            <a:r>
              <a:rPr sz="2800"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8590" y="1773418"/>
            <a:ext cx="6827746" cy="371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ru-RU" sz="2204" dirty="0">
                <a:latin typeface="Arial"/>
                <a:cs typeface="Arial"/>
              </a:rPr>
              <a:t>Прохожий прогуливается по лесу и встречает работника лесозаготовки, который спешно и кропотливо распиливает уже срубленное дерево на маленькие кусочки.</a:t>
            </a:r>
            <a:endParaRPr sz="2204" dirty="0">
              <a:latin typeface="Arial"/>
              <a:cs typeface="Arial"/>
            </a:endParaRPr>
          </a:p>
          <a:p>
            <a:pPr marL="12724" marR="55349"/>
            <a:r>
              <a:rPr lang="ru-RU" sz="2204" dirty="0">
                <a:latin typeface="Arial"/>
                <a:cs typeface="Arial"/>
              </a:rPr>
              <a:t>Прохожий подходит ближе, чтобы понять, почему лесоруб так старается изо всех сил, и затем говорит: "Простите, но я кое-что заметил: Ваша пила абсолютно затупилась! Разве вы не хотите заточить ее?"</a:t>
            </a:r>
          </a:p>
          <a:p>
            <a:pPr marL="12724">
              <a:lnSpc>
                <a:spcPts val="2640"/>
              </a:lnSpc>
            </a:pPr>
            <a:r>
              <a:rPr lang="ru-RU" sz="2204" dirty="0">
                <a:latin typeface="Arial"/>
                <a:cs typeface="Arial"/>
              </a:rPr>
              <a:t>Лесоруб стонет от усталости и отвечает:</a:t>
            </a:r>
          </a:p>
          <a:p>
            <a:pPr marL="12724">
              <a:lnSpc>
                <a:spcPts val="2640"/>
              </a:lnSpc>
            </a:pPr>
            <a:r>
              <a:rPr lang="ru-RU" sz="2204" dirty="0">
                <a:latin typeface="Arial"/>
                <a:cs typeface="Arial"/>
              </a:rPr>
              <a:t>"У меня нет на это времени: я должен пилить!</a:t>
            </a:r>
            <a:endParaRPr sz="220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890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6" y="146198"/>
            <a:ext cx="7160543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Метод</a:t>
            </a:r>
            <a:r>
              <a:rPr lang="de-DE" sz="2800" spc="-5" dirty="0"/>
              <a:t> </a:t>
            </a:r>
            <a:r>
              <a:rPr lang="ru-RU" sz="2800" spc="-5" dirty="0"/>
              <a:t>«Альпы» </a:t>
            </a:r>
            <a:r>
              <a:rPr lang="de-DE" sz="2800" spc="-5" dirty="0"/>
              <a:t>(</a:t>
            </a:r>
            <a:r>
              <a:rPr lang="ru-RU" sz="2800" spc="-5" dirty="0"/>
              <a:t>ежедневное планирование</a:t>
            </a:r>
            <a:r>
              <a:rPr lang="de-DE" sz="2800" spc="-5" dirty="0"/>
              <a:t>)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0267" y="1501635"/>
            <a:ext cx="361349" cy="4846261"/>
          </a:xfrm>
          <a:prstGeom prst="rect">
            <a:avLst/>
          </a:prstGeom>
          <a:solidFill>
            <a:srgbClr val="99CCFF"/>
          </a:solidFill>
          <a:ln w="9525">
            <a:solidFill>
              <a:srgbClr val="3366FF"/>
            </a:solidFill>
          </a:ln>
        </p:spPr>
        <p:txBody>
          <a:bodyPr vert="horz" wrap="square" lIns="0" tIns="39443" rIns="0" bIns="0" rtlCol="0">
            <a:spAutoFit/>
          </a:bodyPr>
          <a:lstStyle/>
          <a:p>
            <a:pPr marL="91614" algn="just">
              <a:spcBef>
                <a:spcPts val="311"/>
              </a:spcBef>
            </a:pPr>
            <a:r>
              <a:rPr sz="1803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 marL="91614" marR="85888" algn="just">
              <a:lnSpc>
                <a:spcPct val="250599"/>
              </a:lnSpc>
              <a:spcBef>
                <a:spcPts val="1503"/>
              </a:spcBef>
            </a:pPr>
            <a:r>
              <a:rPr sz="1803" b="1" dirty="0">
                <a:solidFill>
                  <a:srgbClr val="0000FF"/>
                </a:solidFill>
                <a:latin typeface="Arial"/>
                <a:cs typeface="Arial"/>
              </a:rPr>
              <a:t>L  P  E  </a:t>
            </a:r>
            <a:r>
              <a:rPr sz="1803" b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7972" y="1541562"/>
            <a:ext cx="4848018" cy="221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>
                <a:latin typeface="Arial"/>
                <a:cs typeface="Arial"/>
              </a:rPr>
              <a:t>Составление списка заданий</a:t>
            </a:r>
            <a:r>
              <a:rPr sz="1803" spc="-5" dirty="0">
                <a:latin typeface="Arial"/>
                <a:cs typeface="Arial"/>
              </a:rPr>
              <a:t>: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buChar char="•"/>
              <a:tabLst>
                <a:tab pos="155871" algn="l"/>
              </a:tabLst>
            </a:pPr>
            <a:r>
              <a:rPr lang="ru-RU" sz="1803" spc="-5" dirty="0">
                <a:latin typeface="Arial"/>
                <a:cs typeface="Arial"/>
              </a:rPr>
              <a:t>сроки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r>
              <a:rPr lang="ru-RU" sz="1803" spc="-5" dirty="0">
                <a:latin typeface="Arial"/>
                <a:cs typeface="Arial"/>
              </a:rPr>
              <a:t>список задач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buChar char="•"/>
              <a:tabLst>
                <a:tab pos="155871" algn="l"/>
              </a:tabLst>
            </a:pPr>
            <a:r>
              <a:rPr lang="ru-RU" sz="1803" spc="-5" dirty="0">
                <a:latin typeface="Arial"/>
                <a:cs typeface="Arial"/>
              </a:rPr>
              <a:t>нерешённые вопросы с предыдущего дня</a:t>
            </a: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r>
              <a:rPr lang="ru-RU" sz="1803" spc="-5" dirty="0">
                <a:latin typeface="Arial"/>
                <a:cs typeface="Arial"/>
              </a:rPr>
              <a:t>новые задачи</a:t>
            </a: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r>
              <a:rPr lang="ru-RU" sz="1803" spc="-5" dirty="0">
                <a:latin typeface="Arial"/>
                <a:cs typeface="Arial"/>
              </a:rPr>
              <a:t>периодические операции (почта, телефонные звонки)</a:t>
            </a:r>
            <a:endParaRPr lang="de-DE" sz="1803" spc="-5" dirty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endParaRPr sz="180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7972" y="3908068"/>
            <a:ext cx="450615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800" b="1" dirty="0"/>
              <a:t>Оценка времени, которое необходимо для выполнения задания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7972" y="4563649"/>
            <a:ext cx="69205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0" b="1" dirty="0"/>
              <a:t>Резервирование временного запаса</a:t>
            </a:r>
            <a:r>
              <a:rPr lang="de-DE" sz="1800" b="1" dirty="0"/>
              <a:t> </a:t>
            </a:r>
            <a:r>
              <a:rPr lang="ru-RU" sz="1800" b="1" dirty="0"/>
              <a:t>для непредвиденных ситуаций </a:t>
            </a:r>
            <a:r>
              <a:rPr lang="de-DE" sz="1800" b="1" dirty="0">
                <a:latin typeface="Arial"/>
                <a:cs typeface="Arial"/>
              </a:rPr>
              <a:t>(20 %)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238" y="5282213"/>
            <a:ext cx="7382218" cy="83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>
                <a:latin typeface="Arial"/>
                <a:cs typeface="Arial"/>
              </a:rPr>
              <a:t>Решение о приоритетах </a:t>
            </a:r>
            <a:r>
              <a:rPr lang="ru-RU" sz="1803" dirty="0">
                <a:latin typeface="Arial"/>
                <a:cs typeface="Arial"/>
              </a:rPr>
              <a:t>(что обязательно необходимо сделать в этот день?)</a:t>
            </a:r>
          </a:p>
          <a:p>
            <a:pPr marL="12724"/>
            <a:endParaRPr sz="1803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4236" y="5969285"/>
            <a:ext cx="7166195" cy="55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>
                <a:latin typeface="Arial"/>
                <a:cs typeface="Arial"/>
              </a:rPr>
              <a:t>Последующая проверка, обновление плана на следующий день</a:t>
            </a:r>
          </a:p>
        </p:txBody>
      </p:sp>
      <p:sp>
        <p:nvSpPr>
          <p:cNvPr id="10" name="object 10"/>
          <p:cNvSpPr/>
          <p:nvPr/>
        </p:nvSpPr>
        <p:spPr>
          <a:xfrm>
            <a:off x="6073359" y="1411937"/>
            <a:ext cx="2381215" cy="1445397"/>
          </a:xfrm>
          <a:custGeom>
            <a:avLst/>
            <a:gdLst/>
            <a:ahLst/>
            <a:cxnLst/>
            <a:rect l="l" t="t" r="r" b="b"/>
            <a:pathLst>
              <a:path w="2376804" h="1442720">
                <a:moveTo>
                  <a:pt x="0" y="1370952"/>
                </a:moveTo>
                <a:lnTo>
                  <a:pt x="23650" y="1312244"/>
                </a:lnTo>
                <a:lnTo>
                  <a:pt x="47279" y="1253713"/>
                </a:lnTo>
                <a:lnTo>
                  <a:pt x="70874" y="1195526"/>
                </a:lnTo>
                <a:lnTo>
                  <a:pt x="94423" y="1137852"/>
                </a:lnTo>
                <a:lnTo>
                  <a:pt x="117914" y="1080858"/>
                </a:lnTo>
                <a:lnTo>
                  <a:pt x="141334" y="1024713"/>
                </a:lnTo>
                <a:lnTo>
                  <a:pt x="164670" y="969584"/>
                </a:lnTo>
                <a:lnTo>
                  <a:pt x="187911" y="915640"/>
                </a:lnTo>
                <a:lnTo>
                  <a:pt x="211045" y="863048"/>
                </a:lnTo>
                <a:lnTo>
                  <a:pt x="234057" y="811976"/>
                </a:lnTo>
                <a:lnTo>
                  <a:pt x="256937" y="762593"/>
                </a:lnTo>
                <a:lnTo>
                  <a:pt x="279672" y="715066"/>
                </a:lnTo>
                <a:lnTo>
                  <a:pt x="302249" y="669564"/>
                </a:lnTo>
                <a:lnTo>
                  <a:pt x="324657" y="626253"/>
                </a:lnTo>
                <a:lnTo>
                  <a:pt x="346882" y="585303"/>
                </a:lnTo>
                <a:lnTo>
                  <a:pt x="368912" y="546881"/>
                </a:lnTo>
                <a:lnTo>
                  <a:pt x="390736" y="511155"/>
                </a:lnTo>
                <a:lnTo>
                  <a:pt x="412340" y="478294"/>
                </a:lnTo>
                <a:lnTo>
                  <a:pt x="454840" y="421835"/>
                </a:lnTo>
                <a:lnTo>
                  <a:pt x="496314" y="378847"/>
                </a:lnTo>
                <a:lnTo>
                  <a:pt x="543880" y="350213"/>
                </a:lnTo>
                <a:lnTo>
                  <a:pt x="570747" y="349300"/>
                </a:lnTo>
                <a:lnTo>
                  <a:pt x="597240" y="358592"/>
                </a:lnTo>
                <a:lnTo>
                  <a:pt x="649114" y="401812"/>
                </a:lnTo>
                <a:lnTo>
                  <a:pt x="674500" y="432752"/>
                </a:lnTo>
                <a:lnTo>
                  <a:pt x="699523" y="467918"/>
                </a:lnTo>
                <a:lnTo>
                  <a:pt x="724186" y="505816"/>
                </a:lnTo>
                <a:lnTo>
                  <a:pt x="748492" y="544952"/>
                </a:lnTo>
                <a:lnTo>
                  <a:pt x="772443" y="583831"/>
                </a:lnTo>
                <a:lnTo>
                  <a:pt x="796043" y="620958"/>
                </a:lnTo>
                <a:lnTo>
                  <a:pt x="819293" y="654840"/>
                </a:lnTo>
                <a:lnTo>
                  <a:pt x="864760" y="706888"/>
                </a:lnTo>
                <a:lnTo>
                  <a:pt x="908865" y="728018"/>
                </a:lnTo>
                <a:lnTo>
                  <a:pt x="930414" y="723252"/>
                </a:lnTo>
                <a:lnTo>
                  <a:pt x="972177" y="680886"/>
                </a:lnTo>
                <a:lnTo>
                  <a:pt x="992515" y="645909"/>
                </a:lnTo>
                <a:lnTo>
                  <a:pt x="1012493" y="603555"/>
                </a:lnTo>
                <a:lnTo>
                  <a:pt x="1032111" y="555189"/>
                </a:lnTo>
                <a:lnTo>
                  <a:pt x="1051370" y="502174"/>
                </a:lnTo>
                <a:lnTo>
                  <a:pt x="1070271" y="445875"/>
                </a:lnTo>
                <a:lnTo>
                  <a:pt x="1088815" y="387657"/>
                </a:lnTo>
                <a:lnTo>
                  <a:pt x="1107002" y="328883"/>
                </a:lnTo>
                <a:lnTo>
                  <a:pt x="1124833" y="270917"/>
                </a:lnTo>
                <a:lnTo>
                  <a:pt x="1142310" y="215125"/>
                </a:lnTo>
                <a:lnTo>
                  <a:pt x="1159434" y="162870"/>
                </a:lnTo>
                <a:lnTo>
                  <a:pt x="1176204" y="115516"/>
                </a:lnTo>
                <a:lnTo>
                  <a:pt x="1192622" y="74428"/>
                </a:lnTo>
                <a:lnTo>
                  <a:pt x="1224406" y="16506"/>
                </a:lnTo>
                <a:lnTo>
                  <a:pt x="1258912" y="0"/>
                </a:lnTo>
                <a:lnTo>
                  <a:pt x="1276424" y="12901"/>
                </a:lnTo>
                <a:lnTo>
                  <a:pt x="1307754" y="74395"/>
                </a:lnTo>
                <a:lnTo>
                  <a:pt x="1322162" y="117881"/>
                </a:lnTo>
                <a:lnTo>
                  <a:pt x="1336127" y="166455"/>
                </a:lnTo>
                <a:lnTo>
                  <a:pt x="1349944" y="217564"/>
                </a:lnTo>
                <a:lnTo>
                  <a:pt x="1363909" y="268654"/>
                </a:lnTo>
                <a:lnTo>
                  <a:pt x="1378316" y="317172"/>
                </a:lnTo>
                <a:lnTo>
                  <a:pt x="1393462" y="360564"/>
                </a:lnTo>
                <a:lnTo>
                  <a:pt x="1409643" y="396278"/>
                </a:lnTo>
                <a:lnTo>
                  <a:pt x="1446288" y="434454"/>
                </a:lnTo>
                <a:lnTo>
                  <a:pt x="1467032" y="432488"/>
                </a:lnTo>
                <a:lnTo>
                  <a:pt x="1512914" y="391998"/>
                </a:lnTo>
                <a:lnTo>
                  <a:pt x="1537491" y="358773"/>
                </a:lnTo>
                <a:lnTo>
                  <a:pt x="1562783" y="320426"/>
                </a:lnTo>
                <a:lnTo>
                  <a:pt x="1588510" y="279607"/>
                </a:lnTo>
                <a:lnTo>
                  <a:pt x="1614391" y="238965"/>
                </a:lnTo>
                <a:lnTo>
                  <a:pt x="1640145" y="201149"/>
                </a:lnTo>
                <a:lnTo>
                  <a:pt x="1665490" y="168809"/>
                </a:lnTo>
                <a:lnTo>
                  <a:pt x="1713833" y="131149"/>
                </a:lnTo>
                <a:lnTo>
                  <a:pt x="1736268" y="131129"/>
                </a:lnTo>
                <a:lnTo>
                  <a:pt x="1757172" y="147180"/>
                </a:lnTo>
                <a:lnTo>
                  <a:pt x="1782220" y="197066"/>
                </a:lnTo>
                <a:lnTo>
                  <a:pt x="1803711" y="274181"/>
                </a:lnTo>
                <a:lnTo>
                  <a:pt x="1813467" y="320977"/>
                </a:lnTo>
                <a:lnTo>
                  <a:pt x="1822748" y="372215"/>
                </a:lnTo>
                <a:lnTo>
                  <a:pt x="1831692" y="427106"/>
                </a:lnTo>
                <a:lnTo>
                  <a:pt x="1840435" y="484860"/>
                </a:lnTo>
                <a:lnTo>
                  <a:pt x="1849118" y="544691"/>
                </a:lnTo>
                <a:lnTo>
                  <a:pt x="1857876" y="605809"/>
                </a:lnTo>
                <a:lnTo>
                  <a:pt x="1866849" y="667425"/>
                </a:lnTo>
                <a:lnTo>
                  <a:pt x="1876175" y="728751"/>
                </a:lnTo>
                <a:lnTo>
                  <a:pt x="1885991" y="788999"/>
                </a:lnTo>
                <a:lnTo>
                  <a:pt x="1896435" y="847380"/>
                </a:lnTo>
                <a:lnTo>
                  <a:pt x="1907646" y="903105"/>
                </a:lnTo>
                <a:lnTo>
                  <a:pt x="1919761" y="955386"/>
                </a:lnTo>
                <a:lnTo>
                  <a:pt x="1932918" y="1003434"/>
                </a:lnTo>
                <a:lnTo>
                  <a:pt x="1947256" y="1046461"/>
                </a:lnTo>
                <a:lnTo>
                  <a:pt x="1962912" y="1083678"/>
                </a:lnTo>
                <a:lnTo>
                  <a:pt x="1991513" y="1135051"/>
                </a:lnTo>
                <a:lnTo>
                  <a:pt x="2024782" y="1181225"/>
                </a:lnTo>
                <a:lnTo>
                  <a:pt x="2061638" y="1222588"/>
                </a:lnTo>
                <a:lnTo>
                  <a:pt x="2101003" y="1259531"/>
                </a:lnTo>
                <a:lnTo>
                  <a:pt x="2141797" y="1292441"/>
                </a:lnTo>
                <a:lnTo>
                  <a:pt x="2182941" y="1321708"/>
                </a:lnTo>
                <a:lnTo>
                  <a:pt x="2223354" y="1347720"/>
                </a:lnTo>
                <a:lnTo>
                  <a:pt x="2261958" y="1370867"/>
                </a:lnTo>
                <a:lnTo>
                  <a:pt x="2297673" y="1391538"/>
                </a:lnTo>
                <a:lnTo>
                  <a:pt x="2329420" y="1410121"/>
                </a:lnTo>
                <a:lnTo>
                  <a:pt x="2356119" y="1427005"/>
                </a:lnTo>
                <a:lnTo>
                  <a:pt x="2376690" y="14425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1" name="object 11"/>
          <p:cNvSpPr txBox="1"/>
          <p:nvPr/>
        </p:nvSpPr>
        <p:spPr>
          <a:xfrm>
            <a:off x="5847649" y="2548775"/>
            <a:ext cx="246201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spc="-5" dirty="0">
                <a:latin typeface="Arial"/>
                <a:cs typeface="Arial"/>
              </a:rPr>
              <a:t>A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2038" y="1479996"/>
            <a:ext cx="212483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L</a:t>
            </a:r>
            <a:endParaRPr sz="240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1794" y="1098289"/>
            <a:ext cx="229660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P</a:t>
            </a:r>
            <a:endParaRPr sz="240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8866" y="1250971"/>
            <a:ext cx="229660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E</a:t>
            </a:r>
            <a:endParaRPr sz="240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0573" y="2396092"/>
            <a:ext cx="246201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spc="-5" dirty="0">
                <a:latin typeface="Arial"/>
                <a:cs typeface="Arial"/>
              </a:rPr>
              <a:t>N</a:t>
            </a:r>
            <a:endParaRPr sz="24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0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37" y="332656"/>
            <a:ext cx="597666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Правила планирования времени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3226" y="1665521"/>
            <a:ext cx="7061102" cy="3984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sz="2405" dirty="0">
                <a:latin typeface="Arial"/>
                <a:cs typeface="Arial"/>
              </a:rPr>
              <a:t>3 </a:t>
            </a:r>
            <a:r>
              <a:rPr lang="ru-RU" sz="2405" dirty="0">
                <a:latin typeface="Arial"/>
                <a:cs typeface="Arial"/>
              </a:rPr>
              <a:t>блока распределения времени:</a:t>
            </a:r>
          </a:p>
          <a:p>
            <a:pPr marL="510874" lvl="1" indent="-154598">
              <a:spcBef>
                <a:spcPts val="681"/>
              </a:spcBef>
              <a:buChar char="-"/>
              <a:tabLst>
                <a:tab pos="511510" algn="l"/>
              </a:tabLst>
            </a:pPr>
            <a:r>
              <a:rPr lang="ru-RU" sz="2004" spc="-5" dirty="0">
                <a:latin typeface="Arial"/>
                <a:cs typeface="Arial"/>
              </a:rPr>
              <a:t>около 60% на планируемую деятельность (около 5 ч.)</a:t>
            </a:r>
          </a:p>
          <a:p>
            <a:pPr marL="510874" lvl="1" indent="-154598">
              <a:spcBef>
                <a:spcPts val="681"/>
              </a:spcBef>
              <a:buChar char="-"/>
              <a:tabLst>
                <a:tab pos="511510" algn="l"/>
              </a:tabLst>
            </a:pPr>
            <a:r>
              <a:rPr lang="ru-RU" sz="2004" spc="-5" dirty="0">
                <a:latin typeface="Arial"/>
                <a:cs typeface="Arial"/>
              </a:rPr>
              <a:t>около 20% на творческую деятельность / повышение квалификации (около 1,5 ч.) - в зависимости от вида деятельности!</a:t>
            </a:r>
          </a:p>
          <a:p>
            <a:pPr marL="510874" lvl="1" indent="-154598">
              <a:spcBef>
                <a:spcPts val="681"/>
              </a:spcBef>
              <a:buChar char="-"/>
              <a:tabLst>
                <a:tab pos="511510" algn="l"/>
              </a:tabLst>
            </a:pPr>
            <a:r>
              <a:rPr lang="ru-RU" sz="2004" spc="-5" dirty="0">
                <a:latin typeface="Arial"/>
                <a:cs typeface="Arial"/>
              </a:rPr>
              <a:t>около 20% зоны про запас (около 1,5 ч.)</a:t>
            </a:r>
          </a:p>
          <a:p>
            <a:pPr marL="3562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Определение конечных сроков для всех видов деятельности</a:t>
            </a:r>
          </a:p>
          <a:p>
            <a:pPr marL="356276" marR="121515" lvl="1" indent="-343552">
              <a:lnSpc>
                <a:spcPts val="2585"/>
              </a:lnSpc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Установка и соблюдение приоритетов при выполнении задач</a:t>
            </a:r>
          </a:p>
          <a:p>
            <a:pPr marL="355624" indent="-342900">
              <a:spcBef>
                <a:spcPts val="240"/>
              </a:spcBef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Делегирование задач (если возможно)</a:t>
            </a:r>
          </a:p>
        </p:txBody>
      </p:sp>
    </p:spTree>
    <p:extLst>
      <p:ext uri="{BB962C8B-B14F-4D97-AF65-F5344CB8AC3E}">
        <p14:creationId xmlns:p14="http://schemas.microsoft.com/office/powerpoint/2010/main" val="42769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325451"/>
            <a:ext cx="5328592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b="1" spc="-5" dirty="0">
                <a:latin typeface="+mj-lt"/>
              </a:rPr>
              <a:t>Кривая производительности</a:t>
            </a:r>
            <a:endParaRPr sz="2800" b="1" spc="-5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60" y="1412776"/>
            <a:ext cx="5769880" cy="468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92108-8D22-4AD3-893E-96CB96AC7690}"/>
              </a:ext>
            </a:extLst>
          </p:cNvPr>
          <p:cNvSpPr txBox="1"/>
          <p:nvPr/>
        </p:nvSpPr>
        <p:spPr>
          <a:xfrm>
            <a:off x="1547664" y="1412776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Кривая производительности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61B20-7410-4692-9908-21BBED622012}"/>
              </a:ext>
            </a:extLst>
          </p:cNvPr>
          <p:cNvSpPr txBox="1"/>
          <p:nvPr/>
        </p:nvSpPr>
        <p:spPr>
          <a:xfrm rot="16200000">
            <a:off x="-90228" y="3410708"/>
            <a:ext cx="21741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Производительность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9E7D2-49B1-4587-8EAE-F906EC75C355}"/>
              </a:ext>
            </a:extLst>
          </p:cNvPr>
          <p:cNvSpPr txBox="1"/>
          <p:nvPr/>
        </p:nvSpPr>
        <p:spPr>
          <a:xfrm>
            <a:off x="1403648" y="5589240"/>
            <a:ext cx="999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Время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10A87D4-2B01-4740-A400-F74AB26FDD5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Хельфрих 03/2019</a:t>
            </a:r>
          </a:p>
        </p:txBody>
      </p:sp>
    </p:spTree>
    <p:extLst>
      <p:ext uri="{BB962C8B-B14F-4D97-AF65-F5344CB8AC3E}">
        <p14:creationId xmlns:p14="http://schemas.microsoft.com/office/powerpoint/2010/main" val="2169106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554461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Кривая производительности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27598" y="1542612"/>
            <a:ext cx="7488817" cy="4672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209312"/>
            <a:r>
              <a:rPr lang="ru-RU" sz="2405" dirty="0">
                <a:latin typeface="Arial"/>
                <a:cs typeface="Arial"/>
              </a:rPr>
              <a:t>Ежедневная организация работы в соответствии с кривой производительности увеличивает продуктивность</a:t>
            </a:r>
            <a:r>
              <a:rPr sz="2405" dirty="0">
                <a:latin typeface="Arial"/>
                <a:cs typeface="Arial"/>
              </a:rPr>
              <a:t>:</a:t>
            </a:r>
          </a:p>
          <a:p>
            <a:pPr marL="1043379" marR="399538" indent="-343552">
              <a:lnSpc>
                <a:spcPts val="2164"/>
              </a:lnSpc>
              <a:spcBef>
                <a:spcPts val="2144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z="2004" spc="-5" dirty="0">
                <a:latin typeface="Arial"/>
                <a:cs typeface="Arial"/>
              </a:rPr>
              <a:t>запланируйте выполнение задач типа «А» во время пиковой нагрузки в утреннее время</a:t>
            </a:r>
          </a:p>
          <a:p>
            <a:pPr marL="1043379" indent="-343552">
              <a:spcBef>
                <a:spcPts val="204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z="2004" spc="-5" dirty="0">
                <a:latin typeface="Arial"/>
                <a:cs typeface="Arial"/>
              </a:rPr>
              <a:t>работайте над задачами типа «С» во время упадка производительности</a:t>
            </a:r>
          </a:p>
          <a:p>
            <a:pPr marL="1043379" indent="-343552">
              <a:spcBef>
                <a:spcPts val="204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z="2004" spc="-5" dirty="0">
                <a:latin typeface="Arial"/>
                <a:cs typeface="Arial"/>
              </a:rPr>
              <a:t>выполняйте задачи типа «</a:t>
            </a:r>
            <a:r>
              <a:rPr lang="ru-RU" sz="2004" spc="-5" dirty="0" err="1">
                <a:latin typeface="Arial"/>
                <a:cs typeface="Arial"/>
              </a:rPr>
              <a:t>B</a:t>
            </a:r>
            <a:r>
              <a:rPr lang="ru-RU" sz="2004" spc="-5" dirty="0">
                <a:latin typeface="Arial"/>
                <a:cs typeface="Arial"/>
              </a:rPr>
              <a:t>» после того, как кривая производительности повысится во второй половине дня.</a:t>
            </a:r>
            <a:endParaRPr sz="2204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054" dirty="0">
              <a:latin typeface="Times New Roman"/>
              <a:cs typeface="Times New Roman"/>
            </a:endParaRPr>
          </a:p>
          <a:p>
            <a:pPr marL="12724"/>
            <a:r>
              <a:rPr lang="ru-RU" sz="2405" dirty="0">
                <a:latin typeface="Arial"/>
                <a:cs typeface="Arial"/>
              </a:rPr>
              <a:t>Регулярно делайте короткие перерывы</a:t>
            </a:r>
          </a:p>
          <a:p>
            <a:pPr marL="12724">
              <a:spcBef>
                <a:spcPts val="982"/>
              </a:spcBef>
            </a:pPr>
            <a:r>
              <a:rPr lang="ru-RU" sz="2004" spc="-5" dirty="0">
                <a:latin typeface="Arial"/>
                <a:cs typeface="Arial"/>
              </a:rPr>
              <a:t>Оптимально: после 1 часа работы 10 минут перерыва</a:t>
            </a:r>
          </a:p>
        </p:txBody>
      </p:sp>
    </p:spTree>
    <p:extLst>
      <p:ext uri="{BB962C8B-B14F-4D97-AF65-F5344CB8AC3E}">
        <p14:creationId xmlns:p14="http://schemas.microsoft.com/office/powerpoint/2010/main" val="112939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739" y="188640"/>
            <a:ext cx="6081227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 marR="5090"/>
            <a:r>
              <a:rPr lang="ru-RU" sz="2800" b="1" spc="-10" dirty="0">
                <a:latin typeface="+mj-lt"/>
              </a:rPr>
              <a:t>Концентрация внимания в течение 60 минут</a:t>
            </a:r>
            <a:endParaRPr sz="2800" b="1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960" y="1676282"/>
            <a:ext cx="5592006" cy="4443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8BFFF-7E07-491C-A812-837CA96E264A}"/>
              </a:ext>
            </a:extLst>
          </p:cNvPr>
          <p:cNvSpPr txBox="1"/>
          <p:nvPr/>
        </p:nvSpPr>
        <p:spPr>
          <a:xfrm>
            <a:off x="1187624" y="56612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Минуты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2D1AE-25B6-5246-83CB-40478BFDC1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Хельфрих 03/2019</a:t>
            </a:r>
          </a:p>
        </p:txBody>
      </p:sp>
    </p:spTree>
    <p:extLst>
      <p:ext uri="{BB962C8B-B14F-4D97-AF65-F5344CB8AC3E}">
        <p14:creationId xmlns:p14="http://schemas.microsoft.com/office/powerpoint/2010/main" val="301938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586" y="321146"/>
            <a:ext cx="8229600" cy="80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/>
              <a:t>Проект и управление проектами</a:t>
            </a:r>
            <a:endParaRPr lang="de-DE" altLang="de-DE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42" y="980728"/>
            <a:ext cx="8820472" cy="5853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ru-RU" altLang="de-DE" b="0" dirty="0"/>
              <a:t>Основные характеристики проекта:</a:t>
            </a:r>
          </a:p>
          <a:p>
            <a:r>
              <a:rPr lang="ru-RU" altLang="de-DE" b="0" dirty="0"/>
              <a:t>новизна или </a:t>
            </a:r>
            <a:r>
              <a:rPr lang="ru-RU" altLang="de-DE" dirty="0"/>
              <a:t>уникальность</a:t>
            </a:r>
            <a:r>
              <a:rPr lang="ru-RU" altLang="de-DE" b="0" dirty="0"/>
              <a:t> задачи</a:t>
            </a:r>
            <a:endParaRPr lang="de-DE" altLang="de-DE" sz="2400" b="0" dirty="0"/>
          </a:p>
          <a:p>
            <a:r>
              <a:rPr lang="ru-RU" altLang="de-DE" b="0" dirty="0"/>
              <a:t>высокая </a:t>
            </a:r>
            <a:r>
              <a:rPr lang="ru-RU" altLang="de-DE" dirty="0"/>
              <a:t>комплексность</a:t>
            </a:r>
            <a:endParaRPr lang="de-DE" altLang="de-DE" sz="2400" dirty="0"/>
          </a:p>
          <a:p>
            <a:r>
              <a:rPr lang="ru-RU" altLang="de-DE" b="0" dirty="0"/>
              <a:t>повышенный риск </a:t>
            </a:r>
          </a:p>
          <a:p>
            <a:r>
              <a:rPr lang="ru-RU" altLang="de-DE" dirty="0"/>
              <a:t>временные и финансовые ограничения</a:t>
            </a:r>
          </a:p>
          <a:p>
            <a:r>
              <a:rPr lang="ru-RU" altLang="de-DE" b="0" dirty="0"/>
              <a:t>необходимость участия нескольких отделов </a:t>
            </a:r>
          </a:p>
          <a:p>
            <a:pPr marL="0" indent="0">
              <a:buNone/>
            </a:pPr>
            <a:endParaRPr lang="de-DE" altLang="de-DE" sz="1200" b="0" dirty="0"/>
          </a:p>
          <a:p>
            <a:pPr>
              <a:buFontTx/>
              <a:buNone/>
            </a:pPr>
            <a:r>
              <a:rPr lang="ru-RU" altLang="de-DE" b="0" dirty="0"/>
              <a:t>Проектная работа особенно эффективна, когда</a:t>
            </a:r>
          </a:p>
          <a:p>
            <a:r>
              <a:rPr lang="ru-RU" altLang="de-DE" b="0" dirty="0"/>
              <a:t>потенциал линейной </a:t>
            </a:r>
            <a:r>
              <a:rPr lang="ru-RU" altLang="de-DE" b="0" dirty="0" err="1"/>
              <a:t>огрструктуры</a:t>
            </a:r>
            <a:r>
              <a:rPr lang="ru-RU" altLang="de-DE" b="0" dirty="0"/>
              <a:t> управления исчерпан</a:t>
            </a:r>
          </a:p>
          <a:p>
            <a:r>
              <a:rPr lang="ru-RU" altLang="de-DE" b="0" dirty="0"/>
              <a:t>постановка задачи очень сложна и значима</a:t>
            </a:r>
            <a:endParaRPr lang="de-DE" altLang="de-DE" sz="1200" dirty="0"/>
          </a:p>
          <a:p>
            <a:pPr marL="0" indent="0">
              <a:buNone/>
            </a:pPr>
            <a:r>
              <a:rPr lang="ru-RU" b="0" dirty="0">
                <a:solidFill>
                  <a:srgbClr val="0070C0"/>
                </a:solidFill>
              </a:rPr>
              <a:t>Поэтому управление проектами </a:t>
            </a:r>
            <a:r>
              <a:rPr lang="ru-RU" dirty="0">
                <a:solidFill>
                  <a:srgbClr val="0070C0"/>
                </a:solidFill>
              </a:rPr>
              <a:t>представляет собой </a:t>
            </a:r>
            <a:r>
              <a:rPr lang="ru-RU" b="0" dirty="0">
                <a:solidFill>
                  <a:srgbClr val="0070C0"/>
                </a:solidFill>
              </a:rPr>
              <a:t>комплексную </a:t>
            </a:r>
            <a:r>
              <a:rPr lang="ru-RU" dirty="0">
                <a:solidFill>
                  <a:srgbClr val="0070C0"/>
                </a:solidFill>
              </a:rPr>
              <a:t>организационную и управленческую концепцию </a:t>
            </a:r>
            <a:r>
              <a:rPr lang="ru-RU" b="0" dirty="0">
                <a:solidFill>
                  <a:srgbClr val="0070C0"/>
                </a:solidFill>
              </a:rPr>
              <a:t>для решения сложных задач.</a:t>
            </a:r>
          </a:p>
          <a:p>
            <a:pPr marL="0" indent="0">
              <a:buNone/>
            </a:pPr>
            <a:r>
              <a:rPr lang="de-DE" sz="2400" b="0" dirty="0">
                <a:solidFill>
                  <a:srgbClr val="0070C0"/>
                </a:solidFill>
              </a:rPr>
              <a:t>.</a:t>
            </a:r>
            <a:r>
              <a:rPr lang="ru-RU" sz="2400" b="0" dirty="0">
                <a:solidFill>
                  <a:srgbClr val="0070C0"/>
                </a:solidFill>
              </a:rPr>
              <a:t> </a:t>
            </a:r>
            <a:endParaRPr lang="de-DE" altLang="de-DE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769" y="357771"/>
            <a:ext cx="3332937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«Час тишины»</a:t>
            </a:r>
            <a:endParaRPr sz="2800" spc="-5" dirty="0"/>
          </a:p>
        </p:txBody>
      </p:sp>
      <p:sp>
        <p:nvSpPr>
          <p:cNvPr id="3" name="object 3"/>
          <p:cNvSpPr/>
          <p:nvPr/>
        </p:nvSpPr>
        <p:spPr>
          <a:xfrm>
            <a:off x="603933" y="2417733"/>
            <a:ext cx="3557507" cy="2694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object 4"/>
          <p:cNvSpPr txBox="1"/>
          <p:nvPr/>
        </p:nvSpPr>
        <p:spPr>
          <a:xfrm>
            <a:off x="683582" y="1767303"/>
            <a:ext cx="6282895" cy="264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Эффект полотна пилы</a:t>
            </a:r>
            <a:endParaRPr sz="2405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705" dirty="0">
              <a:latin typeface="Times New Roman"/>
              <a:cs typeface="Times New Roman"/>
            </a:endParaRPr>
          </a:p>
          <a:p>
            <a:pPr marL="3752982"/>
            <a:r>
              <a:rPr lang="ru-RU" sz="2004" spc="-10" dirty="0">
                <a:latin typeface="Arial"/>
                <a:cs typeface="Arial"/>
              </a:rPr>
              <a:t>Помехи:</a:t>
            </a:r>
          </a:p>
          <a:p>
            <a:pPr marL="3752982"/>
            <a:r>
              <a:rPr lang="ru-RU" sz="2004" spc="-10" dirty="0">
                <a:latin typeface="Arial"/>
                <a:cs typeface="Arial"/>
              </a:rPr>
              <a:t>прибл. 1-3 секунды</a:t>
            </a:r>
          </a:p>
          <a:p>
            <a:pPr marL="3752982"/>
            <a:endParaRPr sz="2054" dirty="0">
              <a:latin typeface="Times New Roman"/>
              <a:cs typeface="Times New Roman"/>
            </a:endParaRPr>
          </a:p>
          <a:p>
            <a:pPr marL="3752982" marR="5090"/>
            <a:r>
              <a:rPr lang="ru-RU" sz="2004" spc="-5" dirty="0">
                <a:latin typeface="Arial"/>
                <a:cs typeface="Arial"/>
              </a:rPr>
              <a:t>Потеря концентрации</a:t>
            </a:r>
            <a:r>
              <a:rPr sz="2004" spc="-5" dirty="0">
                <a:latin typeface="Arial"/>
                <a:cs typeface="Arial"/>
              </a:rPr>
              <a:t>:  </a:t>
            </a:r>
            <a:r>
              <a:rPr lang="ru-RU" sz="2004" spc="-5" dirty="0">
                <a:latin typeface="Arial"/>
                <a:cs typeface="Arial"/>
              </a:rPr>
              <a:t>примерно</a:t>
            </a:r>
            <a:r>
              <a:rPr sz="2004" spc="-5" dirty="0">
                <a:latin typeface="Arial"/>
                <a:cs typeface="Arial"/>
              </a:rPr>
              <a:t> 20</a:t>
            </a:r>
            <a:r>
              <a:rPr sz="2004" spc="-75" dirty="0">
                <a:latin typeface="Arial"/>
                <a:cs typeface="Arial"/>
              </a:rPr>
              <a:t> </a:t>
            </a:r>
            <a:r>
              <a:rPr lang="ru-RU" sz="2004" spc="-10" dirty="0">
                <a:latin typeface="Arial"/>
                <a:cs typeface="Arial"/>
              </a:rPr>
              <a:t>минут</a:t>
            </a:r>
            <a:endParaRPr sz="2004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923" y="5355347"/>
            <a:ext cx="6476373" cy="1115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Экономия времени благодаря часу тишины</a:t>
            </a:r>
          </a:p>
          <a:p>
            <a:pPr marL="12724">
              <a:spcBef>
                <a:spcPts val="982"/>
              </a:spcBef>
            </a:pPr>
            <a:r>
              <a:rPr lang="ru-RU" sz="2004" spc="-5" dirty="0">
                <a:latin typeface="Arial"/>
                <a:cs typeface="Arial"/>
              </a:rPr>
              <a:t>(защита</a:t>
            </a:r>
            <a:r>
              <a:rPr lang="en-US" sz="2004" spc="-5" dirty="0">
                <a:latin typeface="Arial"/>
                <a:cs typeface="Arial"/>
              </a:rPr>
              <a:t> </a:t>
            </a:r>
            <a:r>
              <a:rPr lang="ru-RU" sz="2004" spc="-5" dirty="0">
                <a:latin typeface="Arial"/>
                <a:cs typeface="Arial"/>
              </a:rPr>
              <a:t>от помех, предусмотренная в ежедневном графике)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C105B-15AD-4AA7-8E3D-9E6A74414EF2}"/>
              </a:ext>
            </a:extLst>
          </p:cNvPr>
          <p:cNvSpPr txBox="1"/>
          <p:nvPr/>
        </p:nvSpPr>
        <p:spPr>
          <a:xfrm>
            <a:off x="971600" y="2263844"/>
            <a:ext cx="26137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Эффект полотна пилы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C847-BAD7-468E-9500-BC50AA6DE5B7}"/>
              </a:ext>
            </a:extLst>
          </p:cNvPr>
          <p:cNvSpPr txBox="1"/>
          <p:nvPr/>
        </p:nvSpPr>
        <p:spPr>
          <a:xfrm rot="16200000">
            <a:off x="-148164" y="4051659"/>
            <a:ext cx="18161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Работоспособность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F2F4B-8563-46FF-B5B3-F161C3AEA909}"/>
              </a:ext>
            </a:extLst>
          </p:cNvPr>
          <p:cNvSpPr txBox="1"/>
          <p:nvPr/>
        </p:nvSpPr>
        <p:spPr>
          <a:xfrm>
            <a:off x="1691680" y="4663514"/>
            <a:ext cx="1893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Перерывы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EEA2D-83F5-4EE3-AF6D-94BD9B77F127}"/>
              </a:ext>
            </a:extLst>
          </p:cNvPr>
          <p:cNvSpPr txBox="1"/>
          <p:nvPr/>
        </p:nvSpPr>
        <p:spPr>
          <a:xfrm>
            <a:off x="906669" y="4839009"/>
            <a:ext cx="7850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Время</a:t>
            </a:r>
          </a:p>
        </p:txBody>
      </p:sp>
    </p:spTree>
    <p:extLst>
      <p:ext uri="{BB962C8B-B14F-4D97-AF65-F5344CB8AC3E}">
        <p14:creationId xmlns:p14="http://schemas.microsoft.com/office/powerpoint/2010/main" val="306577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6" y="137814"/>
            <a:ext cx="6480720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Руководство через делегирование задач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3225" y="1364489"/>
            <a:ext cx="7061103" cy="535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>
                <a:latin typeface="Arial"/>
                <a:cs typeface="Arial"/>
              </a:rPr>
              <a:t>Делегирование может осуществляться в случае</a:t>
            </a:r>
            <a:r>
              <a:rPr sz="2405" dirty="0">
                <a:latin typeface="Arial"/>
                <a:cs typeface="Arial"/>
              </a:rPr>
              <a:t>…</a:t>
            </a:r>
          </a:p>
          <a:p>
            <a:pPr marL="356276" indent="-343552">
              <a:spcBef>
                <a:spcPts val="26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выполнении повседневных задачах</a:t>
            </a:r>
          </a:p>
          <a:p>
            <a:pPr marL="356276" indent="-343552">
              <a:spcBef>
                <a:spcPts val="26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подготовительной работы (проекты...)</a:t>
            </a:r>
          </a:p>
          <a:p>
            <a:pPr marL="356276" indent="-343552">
              <a:spcBef>
                <a:spcPts val="26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участия в качестве заместителя на заседаний</a:t>
            </a:r>
            <a:endParaRPr sz="2204" dirty="0">
              <a:latin typeface="Arial"/>
              <a:cs typeface="Arial"/>
            </a:endParaRPr>
          </a:p>
          <a:p>
            <a:pPr marL="12724">
              <a:spcBef>
                <a:spcPts val="254"/>
              </a:spcBef>
              <a:tabLst>
                <a:tab pos="355639" algn="l"/>
              </a:tabLst>
            </a:pPr>
            <a:r>
              <a:rPr sz="1503" spc="431" dirty="0">
                <a:solidFill>
                  <a:srgbClr val="E4005C"/>
                </a:solidFill>
                <a:latin typeface="Wingdings"/>
                <a:cs typeface="Wingdings"/>
              </a:rPr>
              <a:t></a:t>
            </a:r>
            <a:r>
              <a:rPr sz="1503" spc="431" dirty="0">
                <a:solidFill>
                  <a:srgbClr val="E4005C"/>
                </a:solidFill>
                <a:latin typeface="Times New Roman"/>
                <a:cs typeface="Times New Roman"/>
              </a:rPr>
              <a:t>	</a:t>
            </a:r>
            <a:r>
              <a:rPr sz="2204" dirty="0">
                <a:latin typeface="Arial"/>
                <a:cs typeface="Arial"/>
              </a:rPr>
              <a:t>…</a:t>
            </a:r>
          </a:p>
          <a:p>
            <a:pPr marL="12724">
              <a:spcBef>
                <a:spcPts val="1323"/>
              </a:spcBef>
            </a:pPr>
            <a:r>
              <a:rPr lang="ru-RU" sz="2405" dirty="0">
                <a:latin typeface="Arial"/>
                <a:cs typeface="Arial"/>
              </a:rPr>
              <a:t>Делегирование не допускается в случае</a:t>
            </a:r>
            <a:r>
              <a:rPr sz="2405" dirty="0">
                <a:latin typeface="Arial"/>
                <a:cs typeface="Arial"/>
              </a:rPr>
              <a:t>…</a:t>
            </a:r>
          </a:p>
          <a:p>
            <a:pPr marL="356276" indent="-343552">
              <a:spcBef>
                <a:spcPts val="26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настоящих управленческих функций</a:t>
            </a:r>
          </a:p>
          <a:p>
            <a:pPr marL="356276" indent="-343552">
              <a:spcBef>
                <a:spcPts val="26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руководства и мотивации сотрудников</a:t>
            </a:r>
          </a:p>
          <a:p>
            <a:pPr marL="356276" marR="5090" indent="-343552">
              <a:lnSpc>
                <a:spcPts val="2385"/>
              </a:lnSpc>
              <a:spcBef>
                <a:spcPts val="55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задач с высокой важностью и высокой долей риска</a:t>
            </a:r>
          </a:p>
          <a:p>
            <a:pPr marL="356276" indent="-343552">
              <a:spcBef>
                <a:spcPts val="219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исключительно особых случаях</a:t>
            </a:r>
          </a:p>
          <a:p>
            <a:pPr marL="356276" indent="-343552">
              <a:spcBef>
                <a:spcPts val="26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строго конфиденциальных вопросов</a:t>
            </a:r>
          </a:p>
          <a:p>
            <a:pPr marL="12724">
              <a:spcBef>
                <a:spcPts val="254"/>
              </a:spcBef>
              <a:tabLst>
                <a:tab pos="355639" algn="l"/>
              </a:tabLst>
            </a:pPr>
            <a:r>
              <a:rPr sz="1503" spc="431" dirty="0">
                <a:solidFill>
                  <a:srgbClr val="E4005C"/>
                </a:solidFill>
                <a:latin typeface="Wingdings"/>
                <a:cs typeface="Wingdings"/>
              </a:rPr>
              <a:t></a:t>
            </a:r>
            <a:r>
              <a:rPr sz="1503" spc="431" dirty="0">
                <a:solidFill>
                  <a:srgbClr val="E4005C"/>
                </a:solidFill>
                <a:latin typeface="Times New Roman"/>
                <a:cs typeface="Times New Roman"/>
              </a:rPr>
              <a:t>	</a:t>
            </a:r>
            <a:r>
              <a:rPr sz="2204" dirty="0">
                <a:latin typeface="Arial"/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3971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346455"/>
            <a:ext cx="6025879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Преимущества делегирования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484784"/>
            <a:ext cx="7128792" cy="370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94158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Снижение нагрузки, выигрыш во времени для важных задач</a:t>
            </a:r>
          </a:p>
          <a:p>
            <a:pPr marL="356276" marR="94158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Использование специальных знаний и опыта соответствующих сотрудников</a:t>
            </a:r>
          </a:p>
          <a:p>
            <a:pPr marL="356276" marR="94158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Развитие и продвижение способностей, инициативности, независимости и компетентности сотрудников</a:t>
            </a:r>
          </a:p>
          <a:p>
            <a:pPr marL="356276" marR="94158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Положительное влияние на мотивацию сотрудников и удовлетворенность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13680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91" y="117213"/>
            <a:ext cx="6840760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Собственные </a:t>
            </a:r>
            <a:r>
              <a:rPr lang="ru-RU" sz="2800" dirty="0" err="1"/>
              <a:t>антистимулы</a:t>
            </a:r>
            <a:r>
              <a:rPr lang="ru-RU" sz="2800" dirty="0"/>
              <a:t> при делегировании полномочий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43890" y="1508245"/>
            <a:ext cx="7988550" cy="480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1140082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Нет времени на объяснение и контроль делегируемых задач (нетерпеливость?)</a:t>
            </a:r>
          </a:p>
          <a:p>
            <a:pPr marL="356276" marR="1140082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Непонятно, что именно следует делегировать, поскольку задача детально неизвестна (информация?)</a:t>
            </a:r>
          </a:p>
          <a:p>
            <a:pPr marL="356276" marR="1140082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Вера в то, что сам сможешь сделать работу лучше и быстрее и тем самым сэкономить время в краткосрочной перспективе (высокомерие?)</a:t>
            </a:r>
          </a:p>
          <a:p>
            <a:pPr marL="356276" marR="1140082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Страх конфликтов с руководителем из-за поручения выполнения делегируемой задачи (неясность распределения управленческих функций?)</a:t>
            </a:r>
          </a:p>
          <a:p>
            <a:pPr marL="356276" marR="1140082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Некоторые задачи неохотно делегируются, так как с удовольствием выполняется самостоятельно (увлечение?)</a:t>
            </a:r>
          </a:p>
        </p:txBody>
      </p:sp>
    </p:spTree>
    <p:extLst>
      <p:ext uri="{BB962C8B-B14F-4D97-AF65-F5344CB8AC3E}">
        <p14:creationId xmlns:p14="http://schemas.microsoft.com/office/powerpoint/2010/main" val="24650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189606"/>
            <a:ext cx="6696744" cy="86177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/>
              <a:t>Собственные </a:t>
            </a:r>
            <a:r>
              <a:rPr lang="ru-RU" sz="2800" dirty="0" err="1"/>
              <a:t>антистимулы</a:t>
            </a:r>
            <a:r>
              <a:rPr lang="ru-RU" sz="2800" dirty="0"/>
              <a:t> при делегировании задач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83574" y="1508245"/>
            <a:ext cx="6116853" cy="3303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5090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Страх за имидж или потерю авторитета (утрата власти?)</a:t>
            </a:r>
          </a:p>
          <a:p>
            <a:pPr marL="356276" marR="5090" indent="-343552">
              <a:lnSpc>
                <a:spcPts val="2455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Отсутствие готовности идти на риск (боязнь?)</a:t>
            </a:r>
          </a:p>
          <a:p>
            <a:pPr marL="356276" marR="267843" indent="-343552">
              <a:lnSpc>
                <a:spcPct val="92800"/>
              </a:lnSpc>
              <a:spcBef>
                <a:spcPts val="49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Неуверенность в способностях и желании сотрудников выполнять обязанности (поверхностное знание сотрудников?)</a:t>
            </a:r>
          </a:p>
          <a:p>
            <a:pPr marL="356276" marR="267843" indent="-343552">
              <a:lnSpc>
                <a:spcPct val="92800"/>
              </a:lnSpc>
              <a:spcBef>
                <a:spcPts val="496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Неясно, как следует реагировать при отказе от выполнения делегированных задач (слабость руководства?)</a:t>
            </a:r>
          </a:p>
        </p:txBody>
      </p:sp>
    </p:spTree>
    <p:extLst>
      <p:ext uri="{BB962C8B-B14F-4D97-AF65-F5344CB8AC3E}">
        <p14:creationId xmlns:p14="http://schemas.microsoft.com/office/powerpoint/2010/main" val="39546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475252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Правила делегирования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27588" y="1335487"/>
            <a:ext cx="6141663" cy="538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932043" indent="-343552">
              <a:lnSpc>
                <a:spcPts val="2214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Необходимо объяснять не только задачу, но и общие условия и цель</a:t>
            </a:r>
          </a:p>
          <a:p>
            <a:pPr marL="356276" marR="932043" indent="-343552">
              <a:lnSpc>
                <a:spcPts val="2214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Обсудите смысл задания</a:t>
            </a:r>
          </a:p>
          <a:p>
            <a:pPr marL="356276" marR="932043" indent="-343552">
              <a:lnSpc>
                <a:spcPts val="2214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Четко определите ответственность</a:t>
            </a:r>
          </a:p>
          <a:p>
            <a:pPr marL="356276" marR="230307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Проявите интерес и поинтересуйтесь промежуточными результатами</a:t>
            </a:r>
          </a:p>
          <a:p>
            <a:pPr marL="356276" marR="230307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Будьте контактным лицом для сотрудника, которому делегированы задачи</a:t>
            </a:r>
          </a:p>
          <a:p>
            <a:pPr marL="356276" marR="230307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dirty="0">
                <a:latin typeface="Arial"/>
                <a:cs typeface="Arial"/>
              </a:rPr>
              <a:t>Определите критерии успеха (количество, качество, промежуточные и окончательные сроки)</a:t>
            </a:r>
          </a:p>
          <a:p>
            <a:pPr marL="356276" marR="230307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204" spc="-5" dirty="0">
                <a:latin typeface="Arial"/>
                <a:cs typeface="Arial"/>
              </a:rPr>
              <a:t>Обеспечьте взаимное понимание задач</a:t>
            </a:r>
          </a:p>
          <a:p>
            <a:pPr>
              <a:spcBef>
                <a:spcPts val="20"/>
              </a:spcBef>
            </a:pPr>
            <a:endParaRPr sz="2405" dirty="0">
              <a:latin typeface="Times New Roman"/>
              <a:cs typeface="Times New Roman"/>
            </a:endParaRPr>
          </a:p>
          <a:p>
            <a:pPr marL="12724">
              <a:spcBef>
                <a:spcPts val="5"/>
              </a:spcBef>
            </a:pPr>
            <a:r>
              <a:rPr lang="ru-RU" sz="2204" spc="-5" dirty="0">
                <a:latin typeface="Arial"/>
                <a:cs typeface="Arial"/>
              </a:rPr>
              <a:t>Делегирование задач</a:t>
            </a:r>
            <a:r>
              <a:rPr sz="2204" spc="-5" dirty="0">
                <a:latin typeface="Arial"/>
                <a:cs typeface="Arial"/>
              </a:rPr>
              <a:t>: </a:t>
            </a:r>
            <a:r>
              <a:rPr lang="ru-RU" sz="2204" dirty="0">
                <a:latin typeface="Arial"/>
                <a:cs typeface="Arial"/>
              </a:rPr>
              <a:t>выяснение следующих вопросов:</a:t>
            </a:r>
            <a:endParaRPr sz="2204" dirty="0">
              <a:latin typeface="Arial"/>
              <a:cs typeface="Arial"/>
            </a:endParaRPr>
          </a:p>
          <a:p>
            <a:pPr marL="12724">
              <a:spcBef>
                <a:spcPts val="70"/>
              </a:spcBef>
              <a:tabLst>
                <a:tab pos="928225" algn="l"/>
                <a:tab pos="1844999" algn="l"/>
                <a:tab pos="3216024" algn="l"/>
                <a:tab pos="4244134" algn="l"/>
              </a:tabLst>
            </a:pPr>
            <a:r>
              <a:rPr lang="ru-RU" sz="2204" dirty="0">
                <a:latin typeface="Arial"/>
                <a:cs typeface="Arial"/>
              </a:rPr>
              <a:t>Что</a:t>
            </a:r>
            <a:r>
              <a:rPr sz="2204" dirty="0">
                <a:latin typeface="Arial"/>
                <a:cs typeface="Arial"/>
              </a:rPr>
              <a:t>?	</a:t>
            </a:r>
            <a:r>
              <a:rPr lang="ru-RU" sz="2204" dirty="0">
                <a:latin typeface="Arial"/>
                <a:cs typeface="Arial"/>
              </a:rPr>
              <a:t>Кто</a:t>
            </a:r>
            <a:r>
              <a:rPr sz="2204" dirty="0">
                <a:latin typeface="Arial"/>
                <a:cs typeface="Arial"/>
              </a:rPr>
              <a:t>?	</a:t>
            </a:r>
            <a:r>
              <a:rPr lang="ru-RU" sz="2204" dirty="0">
                <a:latin typeface="Arial"/>
                <a:cs typeface="Arial"/>
              </a:rPr>
              <a:t>Почему</a:t>
            </a:r>
            <a:r>
              <a:rPr sz="2204" dirty="0">
                <a:latin typeface="Arial"/>
                <a:cs typeface="Arial"/>
              </a:rPr>
              <a:t>?	</a:t>
            </a:r>
            <a:r>
              <a:rPr lang="ru-RU" sz="2204" dirty="0">
                <a:latin typeface="Arial"/>
                <a:cs typeface="Arial"/>
              </a:rPr>
              <a:t>Как</a:t>
            </a:r>
            <a:r>
              <a:rPr sz="2204" dirty="0">
                <a:latin typeface="Arial"/>
                <a:cs typeface="Arial"/>
              </a:rPr>
              <a:t>?	</a:t>
            </a:r>
            <a:r>
              <a:rPr lang="ru-RU" sz="2204" dirty="0">
                <a:latin typeface="Arial"/>
                <a:cs typeface="Arial"/>
              </a:rPr>
              <a:t>Когда должно быть выполнено</a:t>
            </a:r>
            <a:r>
              <a:rPr sz="2204" spc="-5" dirty="0">
                <a:latin typeface="Arial"/>
                <a:cs typeface="Arial"/>
              </a:rPr>
              <a:t>?</a:t>
            </a:r>
            <a:endParaRPr sz="220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595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446237"/>
            <a:ext cx="453650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/>
              <a:t>Ошибки делегирования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3583" y="1478231"/>
            <a:ext cx="6480705" cy="4307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717005" indent="-343552">
              <a:lnSpc>
                <a:spcPts val="2685"/>
              </a:lnSpc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Распределение несвязанных между собой индивидуальных задач</a:t>
            </a:r>
          </a:p>
          <a:p>
            <a:pPr marL="356276" marR="717005" indent="-343552">
              <a:lnSpc>
                <a:spcPts val="2685"/>
              </a:lnSpc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Неясная постановка задачи</a:t>
            </a:r>
          </a:p>
          <a:p>
            <a:pPr marL="356276" indent="-343552">
              <a:spcBef>
                <a:spcPts val="39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Слишком конкретный / слишком поверхностный контроль</a:t>
            </a:r>
          </a:p>
          <a:p>
            <a:pPr marL="356276" indent="-343552">
              <a:spcBef>
                <a:spcPts val="39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Неясное согласование сроков </a:t>
            </a:r>
          </a:p>
          <a:p>
            <a:pPr marL="356276" indent="-343552">
              <a:spcBef>
                <a:spcPts val="39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Двойное делегирование</a:t>
            </a:r>
            <a:endParaRPr sz="2405" dirty="0">
              <a:latin typeface="Arial"/>
              <a:cs typeface="Arial"/>
            </a:endParaRPr>
          </a:p>
          <a:p>
            <a:pPr marL="356276" indent="-343552">
              <a:spcBef>
                <a:spcPts val="39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Допущение обратного делегирования</a:t>
            </a:r>
          </a:p>
          <a:p>
            <a:pPr marL="356276" indent="-343552">
              <a:spcBef>
                <a:spcPts val="39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Чрезмерная личная опека и контроль</a:t>
            </a:r>
            <a:endParaRPr sz="2405" dirty="0">
              <a:latin typeface="Arial"/>
              <a:cs typeface="Arial"/>
            </a:endParaRPr>
          </a:p>
          <a:p>
            <a:pPr marL="356276" indent="-343552">
              <a:spcBef>
                <a:spcPts val="396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2405" dirty="0">
                <a:latin typeface="Arial"/>
                <a:cs typeface="Arial"/>
              </a:rPr>
              <a:t>Делегирование также своего собственного стиля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73510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251520" y="964406"/>
            <a:ext cx="8229600" cy="4929188"/>
          </a:xfrm>
        </p:spPr>
        <p:txBody>
          <a:bodyPr/>
          <a:lstStyle/>
          <a:p>
            <a:r>
              <a:rPr lang="ru-RU" b="0" dirty="0"/>
              <a:t>планируйте все задачи в письменной форме</a:t>
            </a:r>
          </a:p>
          <a:p>
            <a:r>
              <a:rPr lang="ru-RU" b="0" dirty="0"/>
              <a:t>планируйте на долгосрочную перспективу</a:t>
            </a:r>
          </a:p>
          <a:p>
            <a:r>
              <a:rPr lang="ru-RU" b="0" dirty="0"/>
              <a:t>планируйте не более 60 %  от дня</a:t>
            </a:r>
          </a:p>
          <a:p>
            <a:r>
              <a:rPr lang="ru-RU" b="0" dirty="0"/>
              <a:t>ежедневно обновляйте / проверяйте свое планирование</a:t>
            </a:r>
          </a:p>
          <a:p>
            <a:r>
              <a:rPr lang="ru-RU" b="0" dirty="0"/>
              <a:t>расставляйте приоритеты среди ваших задач, решайте в первую очередь задачи типа «А», а также важные и срочные задачи и уделяйте им достаточно времени</a:t>
            </a:r>
          </a:p>
          <a:p>
            <a:r>
              <a:rPr lang="ru-RU" b="0" dirty="0"/>
              <a:t>всегда начинайте день с выполнения задач типа «А» </a:t>
            </a:r>
          </a:p>
          <a:p>
            <a:r>
              <a:rPr lang="ru-RU" b="0" dirty="0"/>
              <a:t>делегируйте второстепенные задачи, пропускайте или выполняйте их в неэффективные периоды времени</a:t>
            </a:r>
          </a:p>
          <a:p>
            <a:r>
              <a:rPr lang="ru-RU" b="0" dirty="0"/>
              <a:t>избегайте отвлекающих факторов, например звуковой сигнал со смартфона</a:t>
            </a:r>
          </a:p>
          <a:p>
            <a:r>
              <a:rPr lang="ru-RU" b="0" dirty="0"/>
              <a:t>обеспечьте периоды времени для спокойной работы (без помех)</a:t>
            </a:r>
          </a:p>
          <a:p>
            <a:r>
              <a:rPr lang="ru-RU" b="0" dirty="0"/>
              <a:t>постоянно задавайте себе вопрос, на чем Вы проводите время и действительно ли это все необходимо (встречи, рассылка почты сотрудникам, вопросы от сотрудников...) и оправданно ли затраченное на это время</a:t>
            </a:r>
          </a:p>
          <a:p>
            <a:r>
              <a:rPr lang="ru-RU" b="0" dirty="0"/>
              <a:t>говорите «нет» хоть иногда.</a:t>
            </a:r>
            <a:endParaRPr lang="de-DE" sz="19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Заключение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4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42106" y="2019566"/>
            <a:ext cx="8459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3600" dirty="0">
              <a:latin typeface="+mj-lt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de-DE" sz="3600" b="1" dirty="0">
                <a:latin typeface="+mj-lt"/>
              </a:rPr>
              <a:t>Остались ли у Вас вопросы?</a:t>
            </a:r>
            <a:endParaRPr lang="de-DE" altLang="de-DE" sz="2000" dirty="0">
              <a:latin typeface="+mj-lt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000">
              <a:latin typeface="+mj-lt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50824" y="333375"/>
            <a:ext cx="71294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de-DE" sz="4000" dirty="0">
                <a:latin typeface="+mj-lt"/>
              </a:rPr>
              <a:t>Благодарим Вас за проявленный интерес </a:t>
            </a:r>
            <a:r>
              <a:rPr lang="de-DE" altLang="de-DE" sz="4000" dirty="0">
                <a:latin typeface="+mj-lt"/>
              </a:rPr>
              <a:t>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429000"/>
            <a:ext cx="536344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3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de-DE" sz="3600" b="1" dirty="0">
                <a:latin typeface="+mj-lt"/>
              </a:rPr>
              <a:t>Обсуждение</a:t>
            </a:r>
            <a:r>
              <a:rPr lang="de-DE" altLang="de-DE" sz="3600" b="1" dirty="0">
                <a:latin typeface="+mj-lt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1076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Волшебный треугольник УП</a:t>
            </a:r>
            <a:endParaRPr lang="de-DE" sz="2800" dirty="0"/>
          </a:p>
        </p:txBody>
      </p:sp>
      <p:sp>
        <p:nvSpPr>
          <p:cNvPr id="4" name="Gleichschenkliges Dreieck 3"/>
          <p:cNvSpPr/>
          <p:nvPr/>
        </p:nvSpPr>
        <p:spPr>
          <a:xfrm>
            <a:off x="2195736" y="2276872"/>
            <a:ext cx="4104456" cy="2952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14003" y="3785690"/>
            <a:ext cx="148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/>
              <a:t>Качество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26021" y="1815207"/>
            <a:ext cx="207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Объем работ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551609" y="4998367"/>
            <a:ext cx="172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/>
              <a:t>Стоимость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2141" y="5029145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/>
              <a:t>Время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60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304800" y="280988"/>
            <a:ext cx="647149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>
                <a:latin typeface="+mj-lt"/>
              </a:rPr>
              <a:t>Успешный запуск проекта требует</a:t>
            </a:r>
            <a:r>
              <a:rPr lang="de-DE" altLang="de-DE" sz="2800" b="1" dirty="0">
                <a:latin typeface="+mj-lt"/>
              </a:rPr>
              <a:t>…</a:t>
            </a:r>
            <a:br>
              <a:rPr lang="de-DE" altLang="de-DE" sz="2800" b="1" dirty="0">
                <a:latin typeface="+mj-lt"/>
              </a:rPr>
            </a:br>
            <a:endParaRPr lang="de-DE" altLang="de-DE" sz="2800" b="1" dirty="0">
              <a:latin typeface="+mj-lt"/>
            </a:endParaRP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323850" y="1773238"/>
            <a:ext cx="1295400" cy="161925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3085" name="Rectangle 4"/>
          <p:cNvSpPr>
            <a:spLocks noChangeArrowheads="1"/>
          </p:cNvSpPr>
          <p:nvPr/>
        </p:nvSpPr>
        <p:spPr bwMode="auto">
          <a:xfrm>
            <a:off x="323850" y="1847850"/>
            <a:ext cx="12938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200" dirty="0">
                <a:latin typeface="GillSans" pitchFamily="34" charset="0"/>
                <a:cs typeface="Arial" charset="0"/>
              </a:rPr>
              <a:t>Проектная инициатива</a:t>
            </a:r>
          </a:p>
          <a:p>
            <a:pPr eaLnBrk="1" hangingPunct="1"/>
            <a:r>
              <a:rPr lang="ru-RU" altLang="de-DE" sz="1200" dirty="0">
                <a:latin typeface="GillSans" pitchFamily="34" charset="0"/>
                <a:cs typeface="Arial" charset="0"/>
              </a:rPr>
              <a:t>и предварительное исследование</a:t>
            </a:r>
            <a:endParaRPr lang="de-DE" altLang="de-DE" sz="1200" dirty="0">
              <a:latin typeface="GillSans" pitchFamily="34" charset="0"/>
              <a:cs typeface="Arial" charset="0"/>
            </a:endParaRP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387459" y="2836864"/>
            <a:ext cx="11816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200" dirty="0">
                <a:latin typeface="GillSans" pitchFamily="34" charset="0"/>
                <a:cs typeface="Arial" charset="0"/>
              </a:rPr>
              <a:t>„</a:t>
            </a:r>
            <a:r>
              <a:rPr lang="ru-RU" altLang="de-DE" sz="1200" dirty="0">
                <a:latin typeface="GillSans" pitchFamily="34" charset="0"/>
                <a:cs typeface="Arial" charset="0"/>
              </a:rPr>
              <a:t>Нулевая фаза</a:t>
            </a:r>
            <a:r>
              <a:rPr lang="de-DE" altLang="de-DE" sz="1200" dirty="0">
                <a:cs typeface="Arial" charset="0"/>
              </a:rPr>
              <a:t>“</a:t>
            </a:r>
          </a:p>
        </p:txBody>
      </p:sp>
      <p:grpSp>
        <p:nvGrpSpPr>
          <p:cNvPr id="3087" name="Group 6"/>
          <p:cNvGrpSpPr>
            <a:grpSpLocks/>
          </p:cNvGrpSpPr>
          <p:nvPr/>
        </p:nvGrpSpPr>
        <p:grpSpPr bwMode="auto">
          <a:xfrm>
            <a:off x="3203575" y="1773238"/>
            <a:ext cx="1296988" cy="1619250"/>
            <a:chOff x="2018" y="1117"/>
            <a:chExt cx="817" cy="1020"/>
          </a:xfrm>
        </p:grpSpPr>
        <p:sp>
          <p:nvSpPr>
            <p:cNvPr id="3153" name="Rectangle 7"/>
            <p:cNvSpPr>
              <a:spLocks noChangeArrowheads="1"/>
            </p:cNvSpPr>
            <p:nvPr/>
          </p:nvSpPr>
          <p:spPr bwMode="auto">
            <a:xfrm>
              <a:off x="2018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4" name="Rectangle 8"/>
            <p:cNvSpPr>
              <a:spLocks noChangeArrowheads="1"/>
            </p:cNvSpPr>
            <p:nvPr/>
          </p:nvSpPr>
          <p:spPr bwMode="auto">
            <a:xfrm>
              <a:off x="2030" y="1162"/>
              <a:ext cx="805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100" dirty="0">
                  <a:cs typeface="Arial" charset="0"/>
                </a:rPr>
                <a:t>Изучение исходной ситуации</a:t>
              </a:r>
              <a:endParaRPr lang="de-DE" altLang="de-DE" sz="1100" dirty="0">
                <a:cs typeface="Arial" charset="0"/>
              </a:endParaRPr>
            </a:p>
          </p:txBody>
        </p:sp>
      </p:grpSp>
      <p:grpSp>
        <p:nvGrpSpPr>
          <p:cNvPr id="3088" name="Group 9"/>
          <p:cNvGrpSpPr>
            <a:grpSpLocks/>
          </p:cNvGrpSpPr>
          <p:nvPr/>
        </p:nvGrpSpPr>
        <p:grpSpPr bwMode="auto">
          <a:xfrm>
            <a:off x="4643438" y="1773238"/>
            <a:ext cx="1296987" cy="1619250"/>
            <a:chOff x="2925" y="1117"/>
            <a:chExt cx="817" cy="1020"/>
          </a:xfrm>
        </p:grpSpPr>
        <p:sp>
          <p:nvSpPr>
            <p:cNvPr id="3151" name="Rectangle 10"/>
            <p:cNvSpPr>
              <a:spLocks noChangeArrowheads="1"/>
            </p:cNvSpPr>
            <p:nvPr/>
          </p:nvSpPr>
          <p:spPr bwMode="auto">
            <a:xfrm>
              <a:off x="2925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2" name="Rectangle 11"/>
            <p:cNvSpPr>
              <a:spLocks noChangeArrowheads="1"/>
            </p:cNvSpPr>
            <p:nvPr/>
          </p:nvSpPr>
          <p:spPr bwMode="auto">
            <a:xfrm>
              <a:off x="2937" y="1162"/>
              <a:ext cx="805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100" dirty="0">
                  <a:cs typeface="Arial" charset="0"/>
                </a:rPr>
                <a:t>Ключевая проблема -</a:t>
              </a:r>
            </a:p>
            <a:p>
              <a:pPr algn="ctr" eaLnBrk="1" hangingPunct="1"/>
              <a:r>
                <a:rPr lang="ru-RU" altLang="de-DE" sz="1100" dirty="0">
                  <a:cs typeface="Arial" charset="0"/>
                </a:rPr>
                <a:t>анализ</a:t>
              </a:r>
              <a:endParaRPr lang="de-DE" altLang="de-DE" sz="1100" dirty="0">
                <a:cs typeface="Arial" charset="0"/>
              </a:endParaRPr>
            </a:p>
          </p:txBody>
        </p:sp>
      </p:grpSp>
      <p:grpSp>
        <p:nvGrpSpPr>
          <p:cNvPr id="3089" name="Group 12"/>
          <p:cNvGrpSpPr>
            <a:grpSpLocks/>
          </p:cNvGrpSpPr>
          <p:nvPr/>
        </p:nvGrpSpPr>
        <p:grpSpPr bwMode="auto">
          <a:xfrm>
            <a:off x="6081713" y="1773238"/>
            <a:ext cx="1298575" cy="1619250"/>
            <a:chOff x="3831" y="1117"/>
            <a:chExt cx="818" cy="1020"/>
          </a:xfrm>
        </p:grpSpPr>
        <p:sp>
          <p:nvSpPr>
            <p:cNvPr id="3149" name="Rectangle 13"/>
            <p:cNvSpPr>
              <a:spLocks noChangeArrowheads="1"/>
            </p:cNvSpPr>
            <p:nvPr/>
          </p:nvSpPr>
          <p:spPr bwMode="auto">
            <a:xfrm>
              <a:off x="3833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0" name="Rectangle 14"/>
            <p:cNvSpPr>
              <a:spLocks noChangeArrowheads="1"/>
            </p:cNvSpPr>
            <p:nvPr/>
          </p:nvSpPr>
          <p:spPr bwMode="auto">
            <a:xfrm>
              <a:off x="3831" y="1162"/>
              <a:ext cx="81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100" dirty="0">
                  <a:cs typeface="Arial" charset="0"/>
                </a:rPr>
                <a:t>Анализ внешней среды/</a:t>
              </a:r>
            </a:p>
            <a:p>
              <a:pPr algn="ctr" eaLnBrk="1" hangingPunct="1"/>
              <a:r>
                <a:rPr lang="ru-RU" altLang="de-DE" sz="1100" dirty="0">
                  <a:cs typeface="Arial" charset="0"/>
                </a:rPr>
                <a:t>заинтересованные стороны</a:t>
              </a:r>
              <a:endParaRPr lang="de-DE" altLang="de-DE" sz="1100" dirty="0">
                <a:cs typeface="Arial" charset="0"/>
              </a:endParaRPr>
            </a:p>
          </p:txBody>
        </p:sp>
      </p:grp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250825" y="3494088"/>
            <a:ext cx="864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dirty="0">
                <a:cs typeface="Arial" charset="0"/>
              </a:rPr>
              <a:t>.....................................................................................................................................</a:t>
            </a:r>
          </a:p>
        </p:txBody>
      </p:sp>
      <p:sp>
        <p:nvSpPr>
          <p:cNvPr id="3099" name="Rectangle 45"/>
          <p:cNvSpPr>
            <a:spLocks noChangeArrowheads="1"/>
          </p:cNvSpPr>
          <p:nvPr/>
        </p:nvSpPr>
        <p:spPr bwMode="auto">
          <a:xfrm>
            <a:off x="2916238" y="4437063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4400" dirty="0">
                <a:cs typeface="Arial" charset="0"/>
              </a:rPr>
              <a:t> </a:t>
            </a:r>
          </a:p>
        </p:txBody>
      </p:sp>
      <p:grpSp>
        <p:nvGrpSpPr>
          <p:cNvPr id="3100" name="Group 46"/>
          <p:cNvGrpSpPr>
            <a:grpSpLocks/>
          </p:cNvGrpSpPr>
          <p:nvPr/>
        </p:nvGrpSpPr>
        <p:grpSpPr bwMode="auto">
          <a:xfrm>
            <a:off x="7524750" y="1773238"/>
            <a:ext cx="1295400" cy="1619250"/>
            <a:chOff x="4740" y="1117"/>
            <a:chExt cx="816" cy="1020"/>
          </a:xfrm>
        </p:grpSpPr>
        <p:sp>
          <p:nvSpPr>
            <p:cNvPr id="3125" name="Rectangle 47"/>
            <p:cNvSpPr>
              <a:spLocks noChangeArrowheads="1"/>
            </p:cNvSpPr>
            <p:nvPr/>
          </p:nvSpPr>
          <p:spPr bwMode="auto">
            <a:xfrm>
              <a:off x="4740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26" name="Rectangle 48"/>
            <p:cNvSpPr>
              <a:spLocks noChangeArrowheads="1"/>
            </p:cNvSpPr>
            <p:nvPr/>
          </p:nvSpPr>
          <p:spPr bwMode="auto">
            <a:xfrm>
              <a:off x="4752" y="1162"/>
              <a:ext cx="80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100" dirty="0">
                  <a:cs typeface="Arial" charset="0"/>
                </a:rPr>
                <a:t>Организация проекта</a:t>
              </a:r>
              <a:endParaRPr lang="de-DE" altLang="de-DE" sz="1100" dirty="0">
                <a:cs typeface="Arial" charset="0"/>
              </a:endParaRPr>
            </a:p>
          </p:txBody>
        </p:sp>
        <p:sp>
          <p:nvSpPr>
            <p:cNvPr id="3127" name="Rectangle 49"/>
            <p:cNvSpPr>
              <a:spLocks noChangeArrowheads="1"/>
            </p:cNvSpPr>
            <p:nvPr/>
          </p:nvSpPr>
          <p:spPr bwMode="auto">
            <a:xfrm>
              <a:off x="4791" y="1481"/>
              <a:ext cx="31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dirty="0">
                  <a:cs typeface="Arial" charset="0"/>
                </a:rPr>
                <a:t>AG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AN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PM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PL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PMA</a:t>
              </a:r>
            </a:p>
          </p:txBody>
        </p:sp>
      </p:grpSp>
      <p:grpSp>
        <p:nvGrpSpPr>
          <p:cNvPr id="3101" name="Group 50"/>
          <p:cNvGrpSpPr>
            <a:grpSpLocks/>
          </p:cNvGrpSpPr>
          <p:nvPr/>
        </p:nvGrpSpPr>
        <p:grpSpPr bwMode="auto">
          <a:xfrm>
            <a:off x="1763713" y="1773238"/>
            <a:ext cx="1295400" cy="1619250"/>
            <a:chOff x="1111" y="1117"/>
            <a:chExt cx="816" cy="1020"/>
          </a:xfrm>
        </p:grpSpPr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1111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1123" y="1162"/>
              <a:ext cx="78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200" dirty="0"/>
                <a:t>Проектная идея</a:t>
              </a:r>
            </a:p>
            <a:p>
              <a:pPr algn="ctr" eaLnBrk="1" hangingPunct="1"/>
              <a:endParaRPr lang="de-DE" altLang="de-DE" sz="1100" dirty="0">
                <a:cs typeface="Arial" charset="0"/>
              </a:endParaRPr>
            </a:p>
          </p:txBody>
        </p:sp>
      </p:grpSp>
      <p:sp>
        <p:nvSpPr>
          <p:cNvPr id="3102" name="Litebulb"/>
          <p:cNvSpPr>
            <a:spLocks noEditPoints="1" noChangeArrowheads="1"/>
          </p:cNvSpPr>
          <p:nvPr/>
        </p:nvSpPr>
        <p:spPr bwMode="auto">
          <a:xfrm>
            <a:off x="2143125" y="2420938"/>
            <a:ext cx="484188" cy="7254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103" name="Group 54"/>
          <p:cNvGrpSpPr>
            <a:grpSpLocks/>
          </p:cNvGrpSpPr>
          <p:nvPr/>
        </p:nvGrpSpPr>
        <p:grpSpPr bwMode="auto">
          <a:xfrm>
            <a:off x="6375400" y="2492375"/>
            <a:ext cx="788988" cy="792163"/>
            <a:chOff x="1824" y="633"/>
            <a:chExt cx="2834" cy="2849"/>
          </a:xfrm>
        </p:grpSpPr>
        <p:sp>
          <p:nvSpPr>
            <p:cNvPr id="311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104" name="Group 59"/>
          <p:cNvGrpSpPr>
            <a:grpSpLocks/>
          </p:cNvGrpSpPr>
          <p:nvPr/>
        </p:nvGrpSpPr>
        <p:grpSpPr bwMode="auto">
          <a:xfrm>
            <a:off x="4789488" y="2533650"/>
            <a:ext cx="935037" cy="679450"/>
            <a:chOff x="1008" y="1059"/>
            <a:chExt cx="3768" cy="2733"/>
          </a:xfrm>
        </p:grpSpPr>
        <p:sp>
          <p:nvSpPr>
            <p:cNvPr id="3115" name="AutoShape 60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6" name="Oval 61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7" name="Oval 62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8" name="Oval 63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</p:grpSp>
      <p:sp>
        <p:nvSpPr>
          <p:cNvPr id="3105" name="Sound"/>
          <p:cNvSpPr>
            <a:spLocks noEditPoints="1" noChangeArrowheads="1"/>
          </p:cNvSpPr>
          <p:nvPr/>
        </p:nvSpPr>
        <p:spPr bwMode="auto">
          <a:xfrm>
            <a:off x="3636963" y="2678113"/>
            <a:ext cx="503237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3106" name="Documents"/>
          <p:cNvSpPr>
            <a:spLocks noEditPoints="1" noChangeArrowheads="1"/>
          </p:cNvSpPr>
          <p:nvPr/>
        </p:nvSpPr>
        <p:spPr bwMode="auto">
          <a:xfrm>
            <a:off x="8161338" y="2452688"/>
            <a:ext cx="514350" cy="6889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Организация проекта</a:t>
            </a:r>
            <a:r>
              <a:rPr lang="de-DE" sz="2800" dirty="0"/>
              <a:t>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Предпринимаемые меры:</a:t>
            </a:r>
          </a:p>
          <a:p>
            <a:pPr>
              <a:lnSpc>
                <a:spcPct val="150000"/>
              </a:lnSpc>
            </a:pPr>
            <a:r>
              <a:rPr lang="ru-RU" b="0" dirty="0"/>
              <a:t>назначение руководителей проектов (РП) и сотрудников проекта (СП)</a:t>
            </a:r>
          </a:p>
          <a:p>
            <a:pPr>
              <a:lnSpc>
                <a:spcPct val="150000"/>
              </a:lnSpc>
            </a:pPr>
            <a:r>
              <a:rPr lang="ru-RU" b="0" dirty="0"/>
              <a:t>интеграция проектной группы в организацию административного управления</a:t>
            </a:r>
          </a:p>
          <a:p>
            <a:pPr>
              <a:lnSpc>
                <a:spcPct val="150000"/>
              </a:lnSpc>
            </a:pPr>
            <a:r>
              <a:rPr lang="ru-RU" b="0" dirty="0"/>
              <a:t>обеспечение эффективного сотрудничества</a:t>
            </a:r>
          </a:p>
          <a:p>
            <a:pPr>
              <a:lnSpc>
                <a:spcPct val="150000"/>
              </a:lnSpc>
            </a:pPr>
            <a:r>
              <a:rPr lang="ru-RU" b="0" dirty="0"/>
              <a:t>создание информационной системы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78123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Организация проекта</a:t>
            </a:r>
            <a:r>
              <a:rPr lang="de-DE" sz="2800" dirty="0"/>
              <a:t> II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504" y="981075"/>
            <a:ext cx="8229600" cy="4929188"/>
          </a:xfrm>
        </p:spPr>
        <p:txBody>
          <a:bodyPr/>
          <a:lstStyle/>
          <a:p>
            <a:r>
              <a:rPr lang="ru-RU" dirty="0"/>
              <a:t>Функциональная форма организации проекта</a:t>
            </a:r>
            <a:r>
              <a:rPr lang="de-DE" dirty="0"/>
              <a:t> (</a:t>
            </a:r>
            <a:r>
              <a:rPr lang="ru-RU" dirty="0"/>
              <a:t>организуется на базе самостоятельных функциональных подразделений/отделов</a:t>
            </a:r>
            <a:r>
              <a:rPr lang="de-DE" dirty="0"/>
              <a:t>): </a:t>
            </a:r>
          </a:p>
          <a:p>
            <a:pPr lvl="1"/>
            <a:r>
              <a:rPr lang="ru-RU" dirty="0"/>
              <a:t>выполнение проектной работы наряду с «обычной» деятельностью</a:t>
            </a:r>
            <a:endParaRPr lang="de-DE" dirty="0"/>
          </a:p>
          <a:p>
            <a:pPr lvl="1"/>
            <a:r>
              <a:rPr lang="ru-RU" dirty="0"/>
              <a:t>руководство проекта </a:t>
            </a:r>
            <a:r>
              <a:rPr lang="ru-RU" b="1" dirty="0"/>
              <a:t>не может давать указания</a:t>
            </a:r>
            <a:endParaRPr lang="de-DE" dirty="0"/>
          </a:p>
          <a:p>
            <a:r>
              <a:rPr lang="ru-RU" dirty="0"/>
              <a:t>Матричная форма организации проекта:</a:t>
            </a:r>
            <a:endParaRPr lang="de-DE" dirty="0"/>
          </a:p>
          <a:p>
            <a:pPr lvl="1"/>
            <a:r>
              <a:rPr lang="ru-RU" dirty="0"/>
              <a:t>руководство проекта может </a:t>
            </a:r>
            <a:r>
              <a:rPr lang="ru-RU" b="1" dirty="0"/>
              <a:t>давать указания</a:t>
            </a:r>
            <a:endParaRPr lang="de-DE" b="1" dirty="0"/>
          </a:p>
          <a:p>
            <a:pPr lvl="1"/>
            <a:r>
              <a:rPr lang="ru-RU" dirty="0"/>
              <a:t>двойное подчинение сотрудников</a:t>
            </a:r>
            <a:endParaRPr lang="de-DE" dirty="0"/>
          </a:p>
          <a:p>
            <a:r>
              <a:rPr lang="ru-RU" dirty="0"/>
              <a:t>Чисто проектная организационная форма </a:t>
            </a:r>
            <a:r>
              <a:rPr lang="de-DE" dirty="0"/>
              <a:t>(=Task Forces)</a:t>
            </a:r>
            <a:r>
              <a:rPr lang="ru-RU" dirty="0"/>
              <a:t>:</a:t>
            </a:r>
            <a:endParaRPr lang="de-DE" dirty="0"/>
          </a:p>
          <a:p>
            <a:pPr lvl="1"/>
            <a:r>
              <a:rPr lang="ru-RU" dirty="0"/>
              <a:t>руководство проекта и сотрудники проекта образуют отдельное организационное подразделение и отделены от линейной </a:t>
            </a:r>
            <a:r>
              <a:rPr lang="ru-RU" dirty="0" err="1"/>
              <a:t>оргструктуры</a:t>
            </a:r>
            <a:r>
              <a:rPr lang="ru-RU" dirty="0"/>
              <a:t> управления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6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Организация проекта</a:t>
            </a:r>
            <a:r>
              <a:rPr lang="de-DE" sz="2800" dirty="0"/>
              <a:t> III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31037"/>
              </p:ext>
            </p:extLst>
          </p:nvPr>
        </p:nvGraphicFramePr>
        <p:xfrm>
          <a:off x="103341" y="1268760"/>
          <a:ext cx="893315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Функциональная форма организации проекта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Матричная форма организации проекта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Чисто проектная </a:t>
                      </a:r>
                      <a:r>
                        <a:rPr lang="ru-RU" dirty="0" err="1"/>
                        <a:t>оргформа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Плюсы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гибкость и эффективное использование кадровых ресурсов</a:t>
                      </a:r>
                      <a:endParaRPr lang="de-DE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незначительные организационные изменения в руководстве 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/>
                        <a:t>более эффективное выполнение проектных задач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/>
                        <a:t>эффективная и результативная реализация проекта специально выделенным руководителем проекта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четкая ответственность за проект и быстрое принятие решений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с обычной организацией отпадает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эффективные возможности контроля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мотивация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Минусы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всеобъемлющей проектной ответственности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полномочий на указания</a:t>
                      </a:r>
                    </a:p>
                    <a:p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/>
                        <a:t>высокий уровень коммуникации и координации со </a:t>
                      </a:r>
                      <a:r>
                        <a:rPr lang="ru-RU" sz="1500" dirty="0" err="1"/>
                        <a:t>спецал</a:t>
                      </a:r>
                      <a:r>
                        <a:rPr lang="ru-RU" sz="1500" dirty="0"/>
                        <a:t>. управ. кадрами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/>
                        <a:t>угроза чрезмерной нагрузки на сотрудников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/>
                        <a:t>существенное вмешательство в организацию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/>
                        <a:t>непризнание проекта в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6719"/>
      </p:ext>
    </p:extLst>
  </p:cSld>
  <p:clrMapOvr>
    <a:masterClrMapping/>
  </p:clrMapOvr>
</p:sld>
</file>

<file path=ppt/theme/theme1.xml><?xml version="1.0" encoding="utf-8"?>
<a:theme xmlns:a="http://schemas.openxmlformats.org/drawingml/2006/main" name="bvs_neu">
  <a:themeElements>
    <a:clrScheme name="bvs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vs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vs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2291</Words>
  <Application>Microsoft Macintosh PowerPoint</Application>
  <PresentationFormat>Экран (4:3)</PresentationFormat>
  <Paragraphs>471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GillSans</vt:lpstr>
      <vt:lpstr>Times</vt:lpstr>
      <vt:lpstr>Times New Roman</vt:lpstr>
      <vt:lpstr>Univers LT 45 Light</vt:lpstr>
      <vt:lpstr>Wingdings</vt:lpstr>
      <vt:lpstr>bvs_neu</vt:lpstr>
      <vt:lpstr>Часть I Управление проектами (проектный менеджмент)</vt:lpstr>
      <vt:lpstr>Содержание</vt:lpstr>
      <vt:lpstr>Управление проектами</vt:lpstr>
      <vt:lpstr>Проект и управление проектами</vt:lpstr>
      <vt:lpstr>Волшебный треугольник УП</vt:lpstr>
      <vt:lpstr>Презентация PowerPoint</vt:lpstr>
      <vt:lpstr>Организация проекта I</vt:lpstr>
      <vt:lpstr>Организация проекта II</vt:lpstr>
      <vt:lpstr>Организация проекта III</vt:lpstr>
      <vt:lpstr>Организация проекта IV –  структура подразделений проекта</vt:lpstr>
      <vt:lpstr>Краткое описание фаз проекта</vt:lpstr>
      <vt:lpstr>Фаза 1: Запуск и  определение проекта</vt:lpstr>
      <vt:lpstr>Презентация PowerPoint</vt:lpstr>
      <vt:lpstr>Проектное задание II</vt:lpstr>
      <vt:lpstr>Фаза 2: Планирование проекта</vt:lpstr>
      <vt:lpstr>Презентация PowerPoint</vt:lpstr>
      <vt:lpstr>Презентация PowerPoint</vt:lpstr>
      <vt:lpstr>Презентация PowerPoint</vt:lpstr>
      <vt:lpstr>Фаза 3: Стадия реализации</vt:lpstr>
      <vt:lpstr>Фаза 4: Оценка и завершение проекта</vt:lpstr>
      <vt:lpstr>Контроллинг проекта</vt:lpstr>
      <vt:lpstr>Краткое описание хода реализации проекта </vt:lpstr>
      <vt:lpstr>Часть II  Управление временем (тайм-менеджмент)</vt:lpstr>
      <vt:lpstr>Время…</vt:lpstr>
      <vt:lpstr>Почему у нас мало времени?</vt:lpstr>
      <vt:lpstr>Исходная основа: письменное планирование</vt:lpstr>
      <vt:lpstr>Расстановка приоритетов</vt:lpstr>
      <vt:lpstr>Анализ ABC </vt:lpstr>
      <vt:lpstr>Анализ ABC</vt:lpstr>
      <vt:lpstr>Анализ ABC: порядок действий</vt:lpstr>
      <vt:lpstr>Принцип Парето (правило 80:20)</vt:lpstr>
      <vt:lpstr>Принцип Эйзенхауэра</vt:lpstr>
      <vt:lpstr>Основные правила определения приоритетов</vt:lpstr>
      <vt:lpstr>Нет времени на планирование?</vt:lpstr>
      <vt:lpstr>Метод «Альпы» (ежедневное планирование)</vt:lpstr>
      <vt:lpstr>Правила планирования времени</vt:lpstr>
      <vt:lpstr>Кривая производительности</vt:lpstr>
      <vt:lpstr>Кривая производительности</vt:lpstr>
      <vt:lpstr>Концентрация внимания в течение 60 минут</vt:lpstr>
      <vt:lpstr>«Час тишины»</vt:lpstr>
      <vt:lpstr>Руководство через делегирование задач</vt:lpstr>
      <vt:lpstr>Преимущества делегирования</vt:lpstr>
      <vt:lpstr>Собственные антистимулы при делегировании полномочий</vt:lpstr>
      <vt:lpstr>Собственные антистимулы при делегировании задач</vt:lpstr>
      <vt:lpstr>Правила делегирования</vt:lpstr>
      <vt:lpstr>Ошибки делегирования</vt:lpstr>
      <vt:lpstr>Заключение</vt:lpstr>
      <vt:lpstr>Презентация PowerPoint</vt:lpstr>
    </vt:vector>
  </TitlesOfParts>
  <Company>BVS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VLgtD</dc:title>
  <dc:subject>VBWL</dc:subject>
  <dc:creator>Raymund Helfrich</dc:creator>
  <cp:lastModifiedBy>Ivan Yeremenko</cp:lastModifiedBy>
  <cp:revision>285</cp:revision>
  <dcterms:created xsi:type="dcterms:W3CDTF">2005-06-20T19:14:26Z</dcterms:created>
  <dcterms:modified xsi:type="dcterms:W3CDTF">2019-04-05T10:55:52Z</dcterms:modified>
</cp:coreProperties>
</file>