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391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30" r:id="rId34"/>
    <p:sldId id="467" r:id="rId35"/>
  </p:sldIdLst>
  <p:sldSz cx="9144000" cy="6858000" type="screen4x3"/>
  <p:notesSz cx="6662738" cy="9832975"/>
  <p:defaultTextStyle>
    <a:defPPr>
      <a:defRPr lang="en-GB"/>
    </a:defPPr>
    <a:lvl1pPr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6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6" autoAdjust="0"/>
    <p:restoredTop sz="9466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89840" tIns="44920" rIns="89840" bIns="44920" rtlCol="0"/>
          <a:lstStyle>
            <a:lvl1pPr algn="r">
              <a:defRPr sz="1200" smtClean="0"/>
            </a:lvl1pPr>
          </a:lstStyle>
          <a:p>
            <a:pPr>
              <a:defRPr/>
            </a:pPr>
            <a:fld id="{642A36CF-69F2-48BF-81B6-12090BAE3D24}" type="datetimeFigureOut">
              <a:rPr lang="de-DE"/>
              <a:pPr>
                <a:defRPr/>
              </a:pPr>
              <a:t>10.09.2015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89840" tIns="44920" rIns="89840" bIns="449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89D7CF-D6ED-498F-8DA6-2BF59F22B4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200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781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>
            <a:lvl1pPr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773488" y="0"/>
            <a:ext cx="28781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>
            <a:lvl1pPr algn="r"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22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1538" y="738188"/>
            <a:ext cx="4911725" cy="3684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70425"/>
            <a:ext cx="5319713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339263"/>
            <a:ext cx="28781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b" anchorCtr="0" compatLnSpc="1">
            <a:prstTxWarp prst="textNoShape">
              <a:avLst/>
            </a:prstTxWarp>
          </a:bodyPr>
          <a:lstStyle>
            <a:lvl1pPr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773488" y="9339263"/>
            <a:ext cx="28781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76" tIns="48244" rIns="92776" bIns="48244" numCol="1" anchor="b" anchorCtr="0" compatLnSpc="1">
            <a:prstTxWarp prst="textNoShape">
              <a:avLst/>
            </a:prstTxWarp>
          </a:bodyPr>
          <a:lstStyle>
            <a:lvl1pPr algn="r" defTabSz="463237">
              <a:lnSpc>
                <a:spcPct val="100000"/>
              </a:lnSpc>
              <a:tabLst>
                <a:tab pos="745546" algn="l"/>
                <a:tab pos="1492651" algn="l"/>
                <a:tab pos="2238197" algn="l"/>
                <a:tab pos="2985302" algn="l"/>
              </a:tabLst>
              <a:defRPr sz="13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B31F0AE-523D-423F-BB23-E1B8A6E96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569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D379AAB-56B0-4B45-8C47-59194B001F04}" type="slidenum">
              <a:rPr lang="en-GB" altLang="de-DE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eaLnBrk="1" hangingPunct="1"/>
              <a:t>8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11250" y="738188"/>
            <a:ext cx="4440238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1300" cy="442436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altLang="de-DE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4E013E-8A89-49C2-A726-C40514CC1918}" type="slidenum">
              <a:rPr lang="en-GB" altLang="de-DE"/>
              <a:pPr/>
              <a:t>17</a:t>
            </a:fld>
            <a:endParaRPr lang="en-GB" altLang="de-DE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15AD7F-CCDE-42A4-823C-6FC6A918B4C5}" type="slidenum">
              <a:rPr lang="en-GB" altLang="de-DE"/>
              <a:pPr/>
              <a:t>18</a:t>
            </a:fld>
            <a:endParaRPr lang="en-GB" altLang="de-DE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B848D-B9BB-4371-95CC-D87DCA20A6CA}" type="slidenum">
              <a:rPr lang="en-GB" altLang="de-DE"/>
              <a:pPr/>
              <a:t>19</a:t>
            </a:fld>
            <a:endParaRPr lang="en-GB" altLang="de-DE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4FEBD-C784-4495-AA5C-F471F2DF6A64}" type="slidenum">
              <a:rPr lang="en-GB" altLang="de-DE"/>
              <a:pPr/>
              <a:t>20</a:t>
            </a:fld>
            <a:endParaRPr lang="en-GB" altLang="de-DE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5439D0-3AF1-40F9-AFDA-7396C51E5393}" type="slidenum">
              <a:rPr lang="en-GB" altLang="de-DE"/>
              <a:pPr/>
              <a:t>21</a:t>
            </a:fld>
            <a:endParaRPr lang="en-GB" altLang="de-DE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43E60F-8BDC-4451-857B-48EB81E7D806}" type="slidenum">
              <a:rPr lang="en-GB" altLang="de-DE"/>
              <a:pPr/>
              <a:t>22</a:t>
            </a:fld>
            <a:endParaRPr lang="en-GB" altLang="de-DE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A2AADB-D6B5-41A8-9E14-275E48D07414}" type="slidenum">
              <a:rPr lang="en-GB" altLang="de-DE"/>
              <a:pPr/>
              <a:t>23</a:t>
            </a:fld>
            <a:endParaRPr lang="en-GB" altLang="de-DE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07655-1D68-4EB5-A954-2DFA72BB9EDF}" type="slidenum">
              <a:rPr lang="en-GB" altLang="de-DE"/>
              <a:pPr/>
              <a:t>24</a:t>
            </a:fld>
            <a:endParaRPr lang="en-GB" altLang="de-DE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640BF-0CE8-48B3-85E7-3C2DD8BC2DFE}" type="slidenum">
              <a:rPr lang="en-GB" altLang="de-DE"/>
              <a:pPr/>
              <a:t>25</a:t>
            </a:fld>
            <a:endParaRPr lang="en-GB" altLang="de-DE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26EE9-6E18-4DBB-858B-45311B5D6442}" type="slidenum">
              <a:rPr lang="en-GB" altLang="de-DE"/>
              <a:pPr/>
              <a:t>26</a:t>
            </a:fld>
            <a:endParaRPr lang="en-GB" altLang="de-DE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E02792-A671-4349-A13E-A75116901502}" type="slidenum">
              <a:rPr lang="en-GB" altLang="de-DE"/>
              <a:pPr/>
              <a:t>9</a:t>
            </a:fld>
            <a:endParaRPr lang="en-GB" altLang="de-DE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6E958-D9E1-434D-98F5-AA3EF3DAF810}" type="slidenum">
              <a:rPr lang="en-GB" altLang="de-DE"/>
              <a:pPr/>
              <a:t>27</a:t>
            </a:fld>
            <a:endParaRPr lang="en-GB" altLang="de-DE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3A7E5D-A413-47A9-A452-3CD2C1C7717E}" type="slidenum">
              <a:rPr lang="en-GB" altLang="de-DE"/>
              <a:pPr/>
              <a:t>28</a:t>
            </a:fld>
            <a:endParaRPr lang="en-GB" altLang="de-DE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5EC8A1-E6CF-47AF-BE06-02AB2E28BC7B}" type="slidenum">
              <a:rPr lang="en-GB" altLang="de-DE"/>
              <a:pPr/>
              <a:t>29</a:t>
            </a:fld>
            <a:endParaRPr lang="en-GB" altLang="de-DE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CEA9B-30FC-4721-A0C1-D3C31603DA51}" type="slidenum">
              <a:rPr lang="en-GB" altLang="de-DE"/>
              <a:pPr/>
              <a:t>30</a:t>
            </a:fld>
            <a:endParaRPr lang="en-GB" altLang="de-DE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C2EFC-97A7-4DDD-B21C-259EF2D1165C}" type="slidenum">
              <a:rPr lang="en-GB" altLang="de-DE"/>
              <a:pPr/>
              <a:t>31</a:t>
            </a:fld>
            <a:endParaRPr lang="en-GB" altLang="de-DE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BBF792-4EA2-4704-98A5-DC4DE4D1CE9E}" type="slidenum">
              <a:rPr lang="en-GB" altLang="de-DE"/>
              <a:pPr/>
              <a:t>32</a:t>
            </a:fld>
            <a:endParaRPr lang="en-GB" altLang="de-DE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defTabSz="461963" eaLnBrk="0" hangingPunct="0"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619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44538" algn="l"/>
                <a:tab pos="1492250" algn="l"/>
                <a:tab pos="2236788" algn="l"/>
                <a:tab pos="29845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8EEFB09-BAE5-47A3-A13D-60F0C1616FF2}" type="slidenum">
              <a:rPr lang="en-GB" altLang="de-DE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eaLnBrk="1" hangingPunct="1"/>
              <a:t>33</a:t>
            </a:fld>
            <a:endParaRPr lang="en-GB" altLang="de-DE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11250" y="738188"/>
            <a:ext cx="4440238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40" tIns="44920" rIns="89840" bIns="4492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1300" cy="442436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 altLang="de-DE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73FA2-52F3-428E-9C33-CC4B64C16F3F}" type="slidenum">
              <a:rPr lang="en-GB" altLang="de-DE"/>
              <a:pPr/>
              <a:t>10</a:t>
            </a:fld>
            <a:endParaRPr lang="en-GB" altLang="de-DE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709544-C007-426F-9624-42ECEBA23B0A}" type="slidenum">
              <a:rPr lang="en-GB" altLang="de-DE"/>
              <a:pPr/>
              <a:t>11</a:t>
            </a:fld>
            <a:endParaRPr lang="en-GB" altLang="de-DE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3201A-B42C-4173-BDB6-C7B595525425}" type="slidenum">
              <a:rPr lang="en-GB" altLang="de-DE"/>
              <a:pPr/>
              <a:t>12</a:t>
            </a:fld>
            <a:endParaRPr lang="en-GB" altLang="de-DE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3249A5-B423-4027-8C9B-C69EF1843D90}" type="slidenum">
              <a:rPr lang="en-GB" altLang="de-DE"/>
              <a:pPr/>
              <a:t>13</a:t>
            </a:fld>
            <a:endParaRPr lang="en-GB" altLang="de-DE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EF195-895F-4906-9209-EC17CDE24004}" type="slidenum">
              <a:rPr lang="en-GB" altLang="de-DE"/>
              <a:pPr/>
              <a:t>14</a:t>
            </a:fld>
            <a:endParaRPr lang="en-GB" alt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B75F9-28ED-4F41-AC1B-03412AEE4967}" type="slidenum">
              <a:rPr lang="en-GB" altLang="de-DE"/>
              <a:pPr/>
              <a:t>15</a:t>
            </a:fld>
            <a:endParaRPr lang="en-GB" altLang="de-DE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616A98-B6E6-4923-B623-D8B1B651109A}" type="slidenum">
              <a:rPr lang="en-GB" altLang="de-DE"/>
              <a:pPr/>
              <a:t>16</a:t>
            </a:fld>
            <a:endParaRPr lang="en-GB" altLang="de-DE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10457" y="737473"/>
            <a:ext cx="4441825" cy="36873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66274" y="4670663"/>
            <a:ext cx="5322479" cy="44248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8350-6E46-4549-90AC-734603213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9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48EB-1FEA-4D94-B250-79133338D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1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8203-6A2A-4EE5-B5E6-9F875DFA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48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A0CC-8A63-485D-90DA-B35F6CE9B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62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A243-15F1-452C-8C0C-DCDE0FE57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1DC7-E83B-46EA-94D0-85A67ECB6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9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5592-AD36-4B1E-9BD7-1B85D922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88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2057-1A71-4376-BE2D-F3BB16D0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87C7-6EE6-4883-8D60-02C921A6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72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0394-987D-4612-8D4C-06CB6B893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3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FEE5-41C9-4082-BB23-94F240DD3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1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87E8-F984-4130-BDB4-A29EE2D39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5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954E-7BD8-4F97-86DE-122B63967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7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2EF9B8-3CFA-4209-9F5C-BF30D3D3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050"/>
          <p:cNvSpPr txBox="1">
            <a:spLocks noChangeArrowheads="1"/>
          </p:cNvSpPr>
          <p:nvPr/>
        </p:nvSpPr>
        <p:spPr bwMode="auto">
          <a:xfrm>
            <a:off x="685800" y="1676400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3200" b="1" dirty="0">
                <a:solidFill>
                  <a:schemeClr val="tx1"/>
                </a:solidFill>
              </a:rPr>
              <a:t>Hanns-Seidel-Stiftung 2013  </a:t>
            </a:r>
            <a:endParaRPr lang="ru-RU" altLang="de-DE" sz="3200" b="1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de-DE" sz="3200" b="1" dirty="0">
                <a:solidFill>
                  <a:schemeClr val="tx1"/>
                </a:solidFill>
              </a:rPr>
              <a:t>Фонд </a:t>
            </a:r>
            <a:r>
              <a:rPr lang="ru-RU" altLang="de-DE" sz="3200" b="1" dirty="0" err="1">
                <a:solidFill>
                  <a:schemeClr val="tx1"/>
                </a:solidFill>
              </a:rPr>
              <a:t>Ханнса</a:t>
            </a:r>
            <a:r>
              <a:rPr lang="ru-RU" altLang="de-DE" sz="3200" b="1" dirty="0">
                <a:solidFill>
                  <a:schemeClr val="tx1"/>
                </a:solidFill>
              </a:rPr>
              <a:t> </a:t>
            </a:r>
            <a:r>
              <a:rPr lang="ru-RU" altLang="de-DE" sz="3200" b="1" dirty="0" err="1">
                <a:solidFill>
                  <a:schemeClr val="tx1"/>
                </a:solidFill>
              </a:rPr>
              <a:t>Зайделя</a:t>
            </a:r>
            <a:r>
              <a:rPr lang="de-DE" altLang="de-DE" sz="3200" b="1" dirty="0">
                <a:solidFill>
                  <a:schemeClr val="tx1"/>
                </a:solidFill>
              </a:rPr>
              <a:t> 2013</a:t>
            </a:r>
          </a:p>
        </p:txBody>
      </p:sp>
      <p:sp>
        <p:nvSpPr>
          <p:cNvPr id="2051" name="Text Box 2053"/>
          <p:cNvSpPr txBox="1">
            <a:spLocks noChangeArrowheads="1"/>
          </p:cNvSpPr>
          <p:nvPr/>
        </p:nvSpPr>
        <p:spPr bwMode="auto">
          <a:xfrm>
            <a:off x="685800" y="502920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tx1"/>
                </a:solidFill>
              </a:rPr>
              <a:t>Im Dienst von Demokratie, Frieden und Entwicklung</a:t>
            </a:r>
            <a:endParaRPr lang="ru-RU" altLang="de-DE" sz="2400" b="1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de-DE" sz="2400" b="1" dirty="0">
                <a:solidFill>
                  <a:schemeClr val="tx1"/>
                </a:solidFill>
              </a:rPr>
              <a:t>На </a:t>
            </a:r>
            <a:r>
              <a:rPr lang="ru-RU" altLang="de-DE" sz="2400" b="1" dirty="0" smtClean="0">
                <a:solidFill>
                  <a:schemeClr val="tx1"/>
                </a:solidFill>
              </a:rPr>
              <a:t>служб</a:t>
            </a:r>
            <a:r>
              <a:rPr lang="uk-UA" altLang="de-DE" sz="2400" b="1" dirty="0" smtClean="0">
                <a:solidFill>
                  <a:schemeClr val="tx1"/>
                </a:solidFill>
              </a:rPr>
              <a:t>е </a:t>
            </a:r>
            <a:r>
              <a:rPr lang="uk-UA" altLang="de-DE" sz="2400" b="1" dirty="0" err="1" smtClean="0">
                <a:solidFill>
                  <a:schemeClr val="tx1"/>
                </a:solidFill>
              </a:rPr>
              <a:t>демократии</a:t>
            </a:r>
            <a:r>
              <a:rPr lang="uk-UA" altLang="de-DE" sz="2400" b="1" dirty="0" smtClean="0">
                <a:solidFill>
                  <a:schemeClr val="tx1"/>
                </a:solidFill>
              </a:rPr>
              <a:t>, мира и </a:t>
            </a:r>
            <a:r>
              <a:rPr lang="uk-UA" altLang="de-DE" sz="2400" b="1" dirty="0" err="1" smtClean="0">
                <a:solidFill>
                  <a:schemeClr val="tx1"/>
                </a:solidFill>
              </a:rPr>
              <a:t>развития</a:t>
            </a:r>
            <a:endParaRPr lang="de-DE" altLang="de-DE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2056" descr="Le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86106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1124745"/>
            <a:ext cx="7200800" cy="4752528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Задачи плана организации строительных работ</a:t>
            </a:r>
            <a:endParaRPr lang="en-GB" altLang="de-DE" sz="2000" dirty="0"/>
          </a:p>
          <a:p>
            <a:pPr marL="333375" indent="-333375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Правовой статус плана использования площадей</a:t>
            </a:r>
            <a:endParaRPr lang="en-GB" altLang="de-DE" sz="2000" dirty="0"/>
          </a:p>
          <a:p>
            <a:pPr marL="333375" indent="-333375">
              <a:lnSpc>
                <a:spcPct val="15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Правовой статус плана застройки</a:t>
            </a:r>
            <a:endParaRPr lang="en-GB" altLang="de-DE" sz="2000" dirty="0"/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Квалифицированный план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Простой план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Проектирование ландшафта и зеленых насаждений</a:t>
            </a:r>
            <a:endParaRPr lang="en-GB" altLang="de-DE" sz="2000" dirty="0"/>
          </a:p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Экологический отчет</a:t>
            </a:r>
            <a:endParaRPr lang="en-GB" altLang="de-DE" sz="2000" dirty="0"/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816972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196752"/>
            <a:ext cx="749917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План застройки как основа для дальнейших мероприятий</a:t>
            </a:r>
            <a:endParaRPr lang="en-GB" altLang="de-DE" sz="2000" dirty="0"/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Землеустройство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Заказ на строительство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Отчуждение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Преимущественные права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Освоение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Меры по защите природы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Особая форма: на конкретное намерение – соответствующий план застройки</a:t>
            </a:r>
            <a:endParaRPr lang="en-GB" altLang="de-DE" sz="2000" dirty="0"/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391998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1196752"/>
            <a:ext cx="7211144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Неформальные планы</a:t>
            </a:r>
            <a:endParaRPr lang="en-GB" altLang="de-DE" sz="2000" dirty="0"/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План коммунального развития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Градостроительный рамочный план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Характеристики неформальных планов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Предварительный этап плана организации строительных работ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гибкие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наглядные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юридически не обязательные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420010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052736"/>
            <a:ext cx="7643192" cy="5697190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Согласование с другими планами</a:t>
            </a:r>
            <a:endParaRPr lang="en-GB" altLang="de-DE" sz="2000" dirty="0" smtClean="0"/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Цели регионального планирования</a:t>
            </a:r>
            <a:endParaRPr lang="en-GB" altLang="de-DE" sz="2000" dirty="0" smtClean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Принципы </a:t>
            </a:r>
            <a:r>
              <a:rPr lang="ru-RU" altLang="de-DE" sz="2000" dirty="0" smtClean="0">
                <a:solidFill>
                  <a:srgbClr val="000000"/>
                </a:solidFill>
              </a:rPr>
              <a:t>регионального планирования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Проектирование ландшафта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100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Прочие специализированные планы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природы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Парковые леса и защитные лесополосы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Сельское хозяйство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Планирование улиц, железнодорожных путей и воздушного транспорта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от шума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Линии для телефонов, газопроводов и электросетей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Охрана вод, паводки, зона охраны водоснабжения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Оборудование для утилизации отходов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34226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96752"/>
            <a:ext cx="7643192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Согласование с соседними общинами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Общее согласование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Совместные планы использования площадей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Учреждение Союза </a:t>
            </a:r>
            <a:r>
              <a:rPr lang="ru-RU" altLang="de-DE" sz="2000" dirty="0" smtClean="0">
                <a:solidFill>
                  <a:srgbClr val="000000"/>
                </a:solidFill>
              </a:rPr>
              <a:t>проектировщиков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93000"/>
              </a:lnSpc>
              <a:spcBef>
                <a:spcPts val="3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  <a:p>
            <a:pPr marL="333375" indent="-333375">
              <a:lnSpc>
                <a:spcPct val="93000"/>
              </a:lnSpc>
              <a:spcBef>
                <a:spcPts val="3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  <a:p>
            <a:pPr marL="333375" indent="-333375">
              <a:lnSpc>
                <a:spcPct val="93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Тщательное взвешивание различных интересов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целесообразность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обширность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уместность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277580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2"/>
            <a:ext cx="7715200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Тип и диапазон заселения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Развитие демографии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Экономное использования площадей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Политика земельных запасов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Внутреннее развитие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Ориентация на техническую инфраструктуру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Экономное планирование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705996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2"/>
            <a:ext cx="7715200" cy="5410423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Заселение и окружающая среда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Проверка экологии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Сохранение ландшафта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Не допускать расползанию городов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Привязка к имеющимся поселениям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Оформление въездов в поселения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Компенсировать внедрение в природу и ландшафт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фауны и флоры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почвы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климата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ландшафта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200000"/>
              </a:lnSpc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3779087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Проживание 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Потребность в жилых площадях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Общественный транспорт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Среда обитания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Оформление жилых районов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Смешанные типы жилья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Формы домов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Обращение с энергией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309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Промысел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Места для промышленности и промысла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Развитие улиц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Оформление и высота зданий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Озеленение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93000"/>
              </a:lnSpc>
              <a:spcBef>
                <a:spcPts val="3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3808060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Городские центры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Смешанная эксплуатация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Коммерция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Гастрономия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Ремесло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Услуги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Проживание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Администрация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Культура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7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Досуг 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00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Уровни планирования</a:t>
            </a:r>
            <a:endParaRPr lang="de-DE" altLang="de-DE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dirty="0" smtClean="0"/>
              <a:t>Программа развития Баварии</a:t>
            </a:r>
            <a:endParaRPr lang="de-DE" altLang="de-DE" dirty="0" smtClean="0"/>
          </a:p>
          <a:p>
            <a:r>
              <a:rPr lang="ru-RU" altLang="de-DE" dirty="0" smtClean="0"/>
              <a:t>Региональное планирование</a:t>
            </a:r>
            <a:endParaRPr lang="de-DE" altLang="de-DE" dirty="0" smtClean="0"/>
          </a:p>
          <a:p>
            <a:r>
              <a:rPr lang="ru-RU" altLang="de-DE" dirty="0" smtClean="0"/>
              <a:t>План использования площадей</a:t>
            </a:r>
          </a:p>
          <a:p>
            <a:r>
              <a:rPr lang="ru-RU" altLang="de-DE" dirty="0" smtClean="0"/>
              <a:t>План застройки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Центральные учреждения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Нагрузка инфраструктуры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Многоцелевая эксплуатация</a:t>
            </a:r>
            <a:r>
              <a:rPr lang="en-GB" altLang="de-DE" sz="2000" dirty="0" smtClean="0">
                <a:solidFill>
                  <a:srgbClr val="000000"/>
                </a:solidFill>
              </a:rPr>
              <a:t> (</a:t>
            </a:r>
            <a:r>
              <a:rPr lang="ru-RU" altLang="de-DE" sz="2000" dirty="0" smtClean="0">
                <a:solidFill>
                  <a:srgbClr val="000000"/>
                </a:solidFill>
              </a:rPr>
              <a:t>напр., спортзалы</a:t>
            </a:r>
            <a:r>
              <a:rPr lang="en-GB" altLang="de-DE" sz="2000" dirty="0" smtClean="0">
                <a:solidFill>
                  <a:srgbClr val="000000"/>
                </a:solidFill>
              </a:rPr>
              <a:t>)</a:t>
            </a:r>
            <a:r>
              <a:rPr lang="en-GB" altLang="de-DE" sz="2000" dirty="0">
                <a:solidFill>
                  <a:srgbClr val="000000"/>
                </a:solidFill>
              </a:rPr>
              <a:t>‏</a:t>
            </a: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Влияние больших проектов</a:t>
            </a:r>
            <a:r>
              <a:rPr lang="en-GB" altLang="de-DE" sz="2000" dirty="0" smtClean="0">
                <a:solidFill>
                  <a:srgbClr val="000000"/>
                </a:solidFill>
              </a:rPr>
              <a:t> (</a:t>
            </a:r>
            <a:r>
              <a:rPr lang="ru-RU" altLang="de-DE" sz="2000" dirty="0" smtClean="0">
                <a:solidFill>
                  <a:srgbClr val="000000"/>
                </a:solidFill>
              </a:rPr>
              <a:t>напр., торговля</a:t>
            </a:r>
            <a:r>
              <a:rPr lang="en-GB" altLang="de-DE" sz="2000" dirty="0" smtClean="0">
                <a:solidFill>
                  <a:srgbClr val="000000"/>
                </a:solidFill>
              </a:rPr>
              <a:t>)</a:t>
            </a:r>
            <a:r>
              <a:rPr lang="en-GB" altLang="de-DE" sz="2000" dirty="0">
                <a:solidFill>
                  <a:srgbClr val="000000"/>
                </a:solidFill>
              </a:rPr>
              <a:t>‏</a:t>
            </a:r>
          </a:p>
        </p:txBody>
      </p:sp>
    </p:spTree>
    <p:extLst>
      <p:ext uri="{BB962C8B-B14F-4D97-AF65-F5344CB8AC3E}">
        <p14:creationId xmlns:p14="http://schemas.microsoft.com/office/powerpoint/2010/main" xmlns="" val="38540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Особая эксплуатация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Больницы 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ВУЗы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Спортивные стадионы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Выставочные комплексы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Районы для загородных домов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85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Транспорт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Улицы для сквозного проезда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Объезды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жилых районов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Уменьшение транспортного потока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Пешеходные зоны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Места парковки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Велосипедное движение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Железнодорожные переходы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50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Особые защитные меры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Защитные дистанции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Структурирование района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Установление предельных значений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Конструкционная </a:t>
            </a:r>
            <a:r>
              <a:rPr lang="ru-RU" altLang="de-DE" sz="2000" dirty="0" smtClean="0">
                <a:solidFill>
                  <a:srgbClr val="000000"/>
                </a:solidFill>
              </a:rPr>
              <a:t>защита от шума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Особые </a:t>
            </a:r>
            <a:r>
              <a:rPr lang="ru-RU" altLang="de-DE" sz="2000" dirty="0" smtClean="0">
                <a:solidFill>
                  <a:srgbClr val="000000"/>
                </a:solidFill>
              </a:rPr>
              <a:t>установки </a:t>
            </a:r>
            <a:r>
              <a:rPr lang="ru-RU" altLang="de-DE" sz="2000" dirty="0" smtClean="0">
                <a:solidFill>
                  <a:srgbClr val="000000"/>
                </a:solidFill>
              </a:rPr>
              <a:t>для </a:t>
            </a:r>
            <a:r>
              <a:rPr lang="ru-RU" altLang="de-DE" sz="2000" dirty="0" smtClean="0">
                <a:solidFill>
                  <a:srgbClr val="000000"/>
                </a:solidFill>
              </a:rPr>
              <a:t>защиты от шума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зон с рисками наводнения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Защита в </a:t>
            </a:r>
            <a:r>
              <a:rPr lang="ru-RU" altLang="de-DE" sz="2000" dirty="0" smtClean="0">
                <a:solidFill>
                  <a:srgbClr val="000000"/>
                </a:solidFill>
              </a:rPr>
              <a:t>областях с паводками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877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Обеспечение энергией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Концепции обеспечения энергией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err="1" smtClean="0">
                <a:solidFill>
                  <a:srgbClr val="000000"/>
                </a:solidFill>
              </a:rPr>
              <a:t>Энергоэффективное</a:t>
            </a:r>
            <a:r>
              <a:rPr lang="ru-RU" altLang="de-DE" sz="2000" dirty="0" smtClean="0">
                <a:solidFill>
                  <a:srgbClr val="000000"/>
                </a:solidFill>
              </a:rPr>
              <a:t> проектирование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Места установки ветряных генераторов и солнечных коллекторов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27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Оформление зеленых насаждений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Зеленые </a:t>
            </a:r>
            <a:r>
              <a:rPr lang="ru-RU" altLang="de-DE" sz="2000" dirty="0" smtClean="0">
                <a:solidFill>
                  <a:srgbClr val="000000"/>
                </a:solidFill>
              </a:rPr>
              <a:t>зональные полосы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Общественные места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Зеленые насаждения вдоль улиц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Озеленение свободных площадей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50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 </a:t>
            </a:r>
            <a:r>
              <a:rPr lang="ru-RU" altLang="de-DE" sz="3200" dirty="0" smtClean="0"/>
              <a:t>принципы планирования</a:t>
            </a:r>
            <a:endParaRPr lang="en-GB" altLang="de-DE" sz="32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196752"/>
            <a:ext cx="7859216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Облик города</a:t>
            </a:r>
            <a:endParaRPr lang="en-GB" altLang="de-DE" sz="2000" dirty="0"/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Охрана памятников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Учет традиционных методов строительства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Охрана смотровых площадок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Свободная проходимость на выразительных склонах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Оформление общественных мест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93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Вовлечение искусствоведов, например для фонтанов и памятников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93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96752"/>
            <a:ext cx="7787208" cy="522786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Инвентаризация</a:t>
            </a:r>
            <a:endParaRPr lang="en-GB" altLang="de-DE" sz="2000" dirty="0"/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Анализ потребности в жилье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Обследование транспортного потока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Экспертиза относительно коммерции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Экспертиза относительно шума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Экспертиза относительно биологии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Статистические данные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Вышестоящие планы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Аэросъемка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Посещения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Проверка экологии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18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3"/>
            <a:ext cx="7715200" cy="5464398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Основы для расчетов</a:t>
            </a:r>
            <a:endParaRPr lang="en-GB" altLang="de-DE" sz="2000" dirty="0"/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Строительство жилых площадей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Имеющийся потенциал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Потребность </a:t>
            </a:r>
            <a:r>
              <a:rPr lang="en-GB" altLang="de-DE" sz="2000" dirty="0" smtClean="0">
                <a:solidFill>
                  <a:srgbClr val="000000"/>
                </a:solidFill>
              </a:rPr>
              <a:t>(</a:t>
            </a:r>
            <a:r>
              <a:rPr lang="ru-RU" altLang="de-DE" sz="2000" dirty="0" smtClean="0">
                <a:solidFill>
                  <a:srgbClr val="000000"/>
                </a:solidFill>
              </a:rPr>
              <a:t>прогноз населения</a:t>
            </a:r>
            <a:r>
              <a:rPr lang="en-GB" altLang="de-DE" sz="2000" dirty="0" smtClean="0">
                <a:solidFill>
                  <a:srgbClr val="000000"/>
                </a:solidFill>
              </a:rPr>
              <a:t>)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Коммерческие площади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Имеющийся потенциал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Потребность</a:t>
            </a:r>
            <a:r>
              <a:rPr lang="en-GB" altLang="de-DE" sz="2000" dirty="0" smtClean="0">
                <a:solidFill>
                  <a:srgbClr val="000000"/>
                </a:solidFill>
              </a:rPr>
              <a:t> (</a:t>
            </a:r>
            <a:r>
              <a:rPr lang="ru-RU" altLang="de-DE" sz="2000" dirty="0" smtClean="0">
                <a:solidFill>
                  <a:srgbClr val="000000"/>
                </a:solidFill>
              </a:rPr>
              <a:t>прогноз экономического развития</a:t>
            </a:r>
            <a:r>
              <a:rPr lang="en-GB" altLang="de-DE" sz="2000" dirty="0" smtClean="0">
                <a:solidFill>
                  <a:srgbClr val="000000"/>
                </a:solidFill>
              </a:rPr>
              <a:t>)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spcBef>
                <a:spcPts val="1163"/>
              </a:spcBef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Потребность, производительность и положение центральных коммунальных предприятий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spcBef>
                <a:spcPts val="1163"/>
              </a:spcBef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Потребность в улицах и местах парковки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spcBef>
                <a:spcPts val="1163"/>
              </a:spcBef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Расходы </a:t>
            </a:r>
            <a:r>
              <a:rPr lang="en-GB" altLang="de-DE" sz="2000" dirty="0" smtClean="0">
                <a:solidFill>
                  <a:srgbClr val="000000"/>
                </a:solidFill>
              </a:rPr>
              <a:t>/ </a:t>
            </a:r>
            <a:r>
              <a:rPr lang="ru-RU" altLang="de-DE" sz="2000" dirty="0" smtClean="0">
                <a:solidFill>
                  <a:srgbClr val="000000"/>
                </a:solidFill>
              </a:rPr>
              <a:t>градостроительных договор</a:t>
            </a:r>
            <a:endParaRPr lang="en-GB" alt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369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2"/>
            <a:ext cx="7715200" cy="5488211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Содержание плана использования площадей</a:t>
            </a:r>
            <a:endParaRPr lang="en-GB" altLang="de-DE" sz="2000" dirty="0"/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Места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Жилые площади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Смешанные типы жилья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Промышленные и промысловые помещения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81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Особые площади</a:t>
            </a:r>
            <a:r>
              <a:rPr lang="en-GB" altLang="de-DE" sz="2000" dirty="0">
                <a:solidFill>
                  <a:srgbClr val="000000"/>
                </a:solidFill>
              </a:rPr>
              <a:t/>
            </a:r>
            <a:br>
              <a:rPr lang="en-GB" altLang="de-DE" sz="2000" dirty="0">
                <a:solidFill>
                  <a:srgbClr val="000000"/>
                </a:solidFill>
              </a:rPr>
            </a:b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Коммерческие площади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Коммунальные предприятия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Военные учреждения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Площадь транспортного движения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Зеленые насаждения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Сооружения для водоснабжения, канализации, мусора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Парки для спорта и досуга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81000"/>
              </a:lnSpc>
              <a:spcBef>
                <a:spcPts val="225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  <a:p>
            <a:pPr marL="333375" indent="-333375">
              <a:lnSpc>
                <a:spcPct val="81000"/>
              </a:lnSpc>
              <a:spcBef>
                <a:spcPts val="1163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114982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252413" y="0"/>
            <a:ext cx="1655763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92950" y="0"/>
            <a:ext cx="2051050" cy="1268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6" name="Picture 2" descr="D:\Папа\GIZ\перевод\2015\Sept2015\Hans Seidel Stiftung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25" y="-417513"/>
            <a:ext cx="6559550" cy="769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196753"/>
            <a:ext cx="7715200" cy="5464398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Содержание плана застройки</a:t>
            </a:r>
            <a:endParaRPr lang="en-GB" altLang="de-DE" sz="2000" dirty="0"/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Выбор между простым и квалифицированных планом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Исключение</a:t>
            </a:r>
            <a:r>
              <a:rPr lang="en-GB" altLang="de-DE" sz="2000" dirty="0" smtClean="0">
                <a:solidFill>
                  <a:srgbClr val="000000"/>
                </a:solidFill>
              </a:rPr>
              <a:t>: </a:t>
            </a:r>
            <a:r>
              <a:rPr lang="ru-RU" altLang="de-DE" sz="2000" dirty="0" smtClean="0">
                <a:solidFill>
                  <a:srgbClr val="000000"/>
                </a:solidFill>
              </a:rPr>
              <a:t>план застройки в зависимости от проекта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Обязательное установление землепользования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Реализация на основе плана эксплуатации площадей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81000"/>
              </a:lnSpc>
              <a:spcBef>
                <a:spcPts val="1163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1524940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96753"/>
            <a:ext cx="7787208" cy="5585048"/>
          </a:xfrm>
          <a:ln/>
        </p:spPr>
        <p:txBody>
          <a:bodyPr/>
          <a:lstStyle/>
          <a:p>
            <a:pPr marL="333375" indent="-333375">
              <a:lnSpc>
                <a:spcPct val="200000"/>
              </a:lnSpc>
              <a:buSzPct val="45000"/>
              <a:buFont typeface="Wingdings" charset="2"/>
              <a:buChar char="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/>
              <a:t>Содержание плана застройки</a:t>
            </a:r>
            <a:endParaRPr lang="en-GB" altLang="de-DE" sz="2000" dirty="0"/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Совершенствование плана эксплуатации площадей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Исключение пользования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Тип допустимых предприятий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Тип допустимой эксплуатации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81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Мера эксплуатации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Размеры фундаментов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Размеры площадей на этажах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Высота зданий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Количество этажей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Линия застройки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lvl="2">
              <a:lnSpc>
                <a:spcPct val="76000"/>
              </a:lnSpc>
              <a:buSzPct val="45000"/>
              <a:buFont typeface="Wingdings" charset="2"/>
              <a:buChar char="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Красная линия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76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Площади дистанций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733425" lvl="1" indent="-276225">
              <a:lnSpc>
                <a:spcPct val="76000"/>
              </a:lnSpc>
              <a:buSzPct val="45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de-DE" sz="2000" dirty="0" smtClean="0">
                <a:solidFill>
                  <a:srgbClr val="000000"/>
                </a:solidFill>
              </a:rPr>
              <a:t>Стоянки и гаражи</a:t>
            </a:r>
            <a:endParaRPr lang="en-GB" altLang="de-DE" sz="2000" dirty="0">
              <a:solidFill>
                <a:srgbClr val="000000"/>
              </a:solidFill>
            </a:endParaRPr>
          </a:p>
          <a:p>
            <a:pPr marL="333375" indent="-333375">
              <a:lnSpc>
                <a:spcPct val="81000"/>
              </a:lnSpc>
              <a:spcBef>
                <a:spcPts val="1163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44341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0650"/>
            <a:ext cx="8229600" cy="91916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 </a:t>
            </a:r>
            <a:r>
              <a:rPr lang="en-GB" altLang="de-DE" sz="3200" dirty="0" smtClean="0"/>
              <a:t>–</a:t>
            </a:r>
            <a:r>
              <a:rPr lang="ru-RU" altLang="de-DE" sz="3200" dirty="0" smtClean="0"/>
              <a:t> содержание</a:t>
            </a:r>
            <a:endParaRPr lang="en-GB" altLang="de-DE" sz="3200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464175"/>
          </a:xfrm>
          <a:ln/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dirty="0" smtClean="0"/>
              <a:t>Принцип организации строительных работы</a:t>
            </a:r>
            <a:r>
              <a:rPr lang="en-GB" altLang="de-DE" dirty="0" smtClean="0"/>
              <a:t>: </a:t>
            </a:r>
            <a:endParaRPr lang="en-GB" altLang="de-DE" dirty="0"/>
          </a:p>
          <a:p>
            <a:pPr marL="0" indent="0" algn="ctr">
              <a:lnSpc>
                <a:spcPct val="20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dirty="0" smtClean="0"/>
              <a:t>Максимально необходимые регламенты с минимальным количеством</a:t>
            </a:r>
            <a:r>
              <a:rPr lang="en-GB" altLang="de-DE" dirty="0" smtClean="0"/>
              <a:t>!</a:t>
            </a:r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xmlns="" val="4061758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8893175" cy="1628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4098" name="Picture 2" descr="D:\Папа\GIZ\перевод\2015\Sept2015\Hans Seidel Stiftung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44624"/>
            <a:ext cx="5972175" cy="66865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200" dirty="0" smtClean="0"/>
              <a:t>Что понимается под «устойчивым </a:t>
            </a:r>
            <a:r>
              <a:rPr lang="ru-RU" altLang="de-DE" sz="3200" dirty="0" smtClean="0"/>
              <a:t>городским развитием»</a:t>
            </a:r>
            <a:r>
              <a:rPr lang="de-DE" altLang="de-DE" sz="3200" dirty="0" smtClean="0"/>
              <a:t>?</a:t>
            </a:r>
            <a:endParaRPr lang="de-DE" altLang="de-DE" sz="32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de-DE" sz="2400" dirty="0" smtClean="0"/>
              <a:t>Понятие</a:t>
            </a:r>
            <a:endParaRPr lang="en-GB" altLang="de-DE" sz="2400" dirty="0"/>
          </a:p>
          <a:p>
            <a:r>
              <a:rPr lang="ru-RU" altLang="de-DE" sz="2400" dirty="0" smtClean="0"/>
              <a:t>Принципы устойчивого развития</a:t>
            </a:r>
            <a:endParaRPr lang="en-GB" altLang="de-DE" sz="2400" dirty="0"/>
          </a:p>
          <a:p>
            <a:r>
              <a:rPr lang="ru-RU" altLang="de-DE" sz="2400" dirty="0" smtClean="0"/>
              <a:t>Эффективное использование ресурсов</a:t>
            </a:r>
            <a:endParaRPr lang="en-GB" altLang="de-DE" sz="2400" dirty="0"/>
          </a:p>
          <a:p>
            <a:r>
              <a:rPr lang="ru-RU" altLang="de-DE" sz="2400" dirty="0" smtClean="0"/>
              <a:t>Мышление циклами</a:t>
            </a:r>
            <a:endParaRPr lang="en-GB" altLang="de-DE" sz="2400" dirty="0"/>
          </a:p>
          <a:p>
            <a:r>
              <a:rPr lang="ru-RU" altLang="de-DE" sz="2400" dirty="0" smtClean="0"/>
              <a:t>Применение </a:t>
            </a:r>
            <a:r>
              <a:rPr lang="en-GB" altLang="de-DE" sz="2400" dirty="0" smtClean="0"/>
              <a:t>“</a:t>
            </a:r>
            <a:r>
              <a:rPr lang="ru-RU" altLang="de-DE" sz="2400" dirty="0" smtClean="0"/>
              <a:t>бережных</a:t>
            </a:r>
            <a:r>
              <a:rPr lang="en-GB" altLang="de-DE" sz="2400" dirty="0" smtClean="0"/>
              <a:t>” </a:t>
            </a:r>
            <a:r>
              <a:rPr lang="ru-RU" altLang="de-DE" sz="2400" dirty="0" smtClean="0"/>
              <a:t>методов</a:t>
            </a:r>
            <a:endParaRPr lang="en-GB" altLang="de-DE" sz="2400" dirty="0"/>
          </a:p>
          <a:p>
            <a:r>
              <a:rPr lang="ru-RU" altLang="de-DE" sz="2400" dirty="0" smtClean="0"/>
              <a:t>Примеры устойчивого развития городов</a:t>
            </a:r>
            <a:endParaRPr lang="en-GB" altLang="de-DE" sz="2400" dirty="0"/>
          </a:p>
          <a:p>
            <a:endParaRPr lang="en-GB" alt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34883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43132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de-DE" dirty="0" smtClean="0"/>
              <a:t>Регионы планирования Баварии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de-DE" dirty="0" smtClean="0"/>
              <a:t>Регион планирования в Баварии</a:t>
            </a:r>
            <a:endParaRPr lang="de-DE" altLang="de-DE" dirty="0" smtClean="0"/>
          </a:p>
        </p:txBody>
      </p:sp>
      <p:pic>
        <p:nvPicPr>
          <p:cNvPr id="7" name="Picture 4" descr="D:\Папа\GIZ\перевод\2015\Sept2015\Hans Seidel Stiftung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73025"/>
            <a:ext cx="9191626" cy="700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270750" cy="863601"/>
          </a:xfrm>
        </p:spPr>
        <p:txBody>
          <a:bodyPr/>
          <a:lstStyle/>
          <a:p>
            <a:r>
              <a:rPr lang="de-DE" altLang="de-DE" smtClean="0"/>
              <a:t>Flächennutzungsplan</a:t>
            </a:r>
          </a:p>
        </p:txBody>
      </p:sp>
      <p:pic>
        <p:nvPicPr>
          <p:cNvPr id="12291" name="Picture 3" descr="070524-FNP-Ausleg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6" t="5676" r="2350" b="5565"/>
          <a:stretch>
            <a:fillRect/>
          </a:stretch>
        </p:blipFill>
        <p:spPr bwMode="auto">
          <a:xfrm>
            <a:off x="755650" y="117475"/>
            <a:ext cx="8208963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850187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79388"/>
            <a:ext cx="8229600" cy="801687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dirty="0" smtClean="0"/>
              <a:t>Регион планирования в Баварии</a:t>
            </a:r>
            <a:endParaRPr lang="en-GB" altLang="de-DE" dirty="0" smtClean="0"/>
          </a:p>
        </p:txBody>
      </p:sp>
      <p:pic>
        <p:nvPicPr>
          <p:cNvPr id="3075" name="Picture 3" descr="D:\Папа\GIZ\перевод\2015\Sept2015\Hans Seidel Stiftung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7225" y="-754063"/>
            <a:ext cx="10458450" cy="83677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79388"/>
            <a:ext cx="8229600" cy="8016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 dirty="0" smtClean="0"/>
              <a:t>План организации строительных работ</a:t>
            </a:r>
            <a:endParaRPr lang="en-GB" altLang="de-DE" sz="32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39863"/>
            <a:ext cx="8229600" cy="5670550"/>
          </a:xfrm>
          <a:ln/>
        </p:spPr>
        <p:txBody>
          <a:bodyPr/>
          <a:lstStyle/>
          <a:p>
            <a:pPr marL="0" indent="0">
              <a:lnSpc>
                <a:spcPct val="20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2400" dirty="0" smtClean="0"/>
              <a:t>План использования площадей   План застройки</a:t>
            </a:r>
            <a:endParaRPr lang="en-GB" altLang="de-DE" sz="2400" dirty="0"/>
          </a:p>
          <a:p>
            <a:pPr marL="0" indent="0">
              <a:lnSpc>
                <a:spcPct val="20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400" dirty="0"/>
              <a:t>=  </a:t>
            </a:r>
            <a:r>
              <a:rPr lang="ru-RU" altLang="de-DE" sz="2400" dirty="0" smtClean="0"/>
              <a:t>подготовительный        </a:t>
            </a:r>
            <a:r>
              <a:rPr lang="en-GB" altLang="de-DE" sz="2400" dirty="0" smtClean="0"/>
              <a:t>= </a:t>
            </a:r>
            <a:r>
              <a:rPr lang="ru-RU" altLang="de-DE" sz="2400" dirty="0" smtClean="0"/>
              <a:t>обязательный</a:t>
            </a:r>
            <a:endParaRPr lang="en-GB" altLang="de-DE" sz="2400" dirty="0"/>
          </a:p>
          <a:p>
            <a:pPr marL="0" indent="0">
              <a:lnSpc>
                <a:spcPct val="200000"/>
              </a:lnSpc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400" dirty="0"/>
              <a:t>         </a:t>
            </a:r>
            <a:r>
              <a:rPr lang="ru-RU" altLang="de-DE" sz="2400" dirty="0" smtClean="0"/>
              <a:t>план организации строительных работы</a:t>
            </a:r>
            <a:endParaRPr lang="en-GB" altLang="de-DE" sz="2400" dirty="0"/>
          </a:p>
          <a:p>
            <a:pPr>
              <a:lnSpc>
                <a:spcPct val="2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z="2400" dirty="0"/>
          </a:p>
          <a:p>
            <a:pPr>
              <a:lnSpc>
                <a:spcPct val="2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z="2400" dirty="0"/>
          </a:p>
          <a:p>
            <a:pPr>
              <a:lnSpc>
                <a:spcPct val="200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z="2400" dirty="0"/>
          </a:p>
        </p:txBody>
      </p:sp>
    </p:spTree>
    <p:extLst>
      <p:ext uri="{BB962C8B-B14F-4D97-AF65-F5344CB8AC3E}">
        <p14:creationId xmlns:p14="http://schemas.microsoft.com/office/powerpoint/2010/main" xmlns="" val="2392698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SS">
  <a:themeElements>
    <a:clrScheme name="1_H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HS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6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H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756</Words>
  <Application>Microsoft Office PowerPoint</Application>
  <PresentationFormat>Экран (4:3)</PresentationFormat>
  <Paragraphs>260</Paragraphs>
  <Slides>34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1_HSS</vt:lpstr>
      <vt:lpstr>Слайд 1</vt:lpstr>
      <vt:lpstr>Уровни планирования</vt:lpstr>
      <vt:lpstr>Слайд 3</vt:lpstr>
      <vt:lpstr>Регионы планирования Баварии</vt:lpstr>
      <vt:lpstr>Регион планирования в Баварии</vt:lpstr>
      <vt:lpstr>Flächennutzungsplan</vt:lpstr>
      <vt:lpstr>Слайд 7</vt:lpstr>
      <vt:lpstr>Регион планирования в Баварии</vt:lpstr>
      <vt:lpstr>План организации строительных работ</vt:lpstr>
      <vt:lpstr>План организации строительных работ</vt:lpstr>
      <vt:lpstr>План организации строительных работ</vt:lpstr>
      <vt:lpstr>План организации строительных работ</vt:lpstr>
      <vt:lpstr>План организации строительных работ</vt:lpstr>
      <vt:lpstr>План организации строительных работ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принципы планирования</vt:lpstr>
      <vt:lpstr>План организации строительных работ – содержание</vt:lpstr>
      <vt:lpstr>План организации строительных работ – содержание</vt:lpstr>
      <vt:lpstr>План организации строительных работ – содержание</vt:lpstr>
      <vt:lpstr>План организации строительных работ – содержание</vt:lpstr>
      <vt:lpstr>План организации строительных работ – содержание</vt:lpstr>
      <vt:lpstr>План организации строительных работ – содержание</vt:lpstr>
      <vt:lpstr>Слайд 33</vt:lpstr>
      <vt:lpstr>Что понимается под «устойчивым городским развитием»?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Schießl</dc:creator>
  <cp:lastModifiedBy>BEST</cp:lastModifiedBy>
  <cp:revision>155</cp:revision>
  <cp:lastPrinted>2013-04-02T14:59:25Z</cp:lastPrinted>
  <dcterms:modified xsi:type="dcterms:W3CDTF">2015-09-10T05:50:31Z</dcterms:modified>
</cp:coreProperties>
</file>