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5" r:id="rId2"/>
    <p:sldId id="266" r:id="rId3"/>
    <p:sldId id="285" r:id="rId4"/>
    <p:sldId id="267" r:id="rId5"/>
    <p:sldId id="268" r:id="rId6"/>
    <p:sldId id="271" r:id="rId7"/>
    <p:sldId id="272" r:id="rId8"/>
    <p:sldId id="270" r:id="rId9"/>
    <p:sldId id="282" r:id="rId10"/>
    <p:sldId id="278" r:id="rId11"/>
    <p:sldId id="279" r:id="rId12"/>
    <p:sldId id="280" r:id="rId13"/>
    <p:sldId id="281" r:id="rId14"/>
    <p:sldId id="269" r:id="rId15"/>
    <p:sldId id="273" r:id="rId16"/>
    <p:sldId id="274" r:id="rId17"/>
    <p:sldId id="276" r:id="rId18"/>
    <p:sldId id="277" r:id="rId19"/>
    <p:sldId id="275" r:id="rId20"/>
    <p:sldId id="283" r:id="rId21"/>
    <p:sldId id="284" r:id="rId22"/>
    <p:sldId id="286" r:id="rId23"/>
    <p:sldId id="288" r:id="rId24"/>
    <p:sldId id="289" r:id="rId25"/>
    <p:sldId id="287" r:id="rId26"/>
    <p:sldId id="290" r:id="rId27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ECFF"/>
    <a:srgbClr val="FFFFCC"/>
    <a:srgbClr val="D2FCD7"/>
    <a:srgbClr val="FFCCCC"/>
    <a:srgbClr val="CCFFCC"/>
    <a:srgbClr val="99FF99"/>
    <a:srgbClr val="FFFF99"/>
    <a:srgbClr val="DDDDDD"/>
    <a:srgbClr val="FFCCFF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9818" autoAdjust="0"/>
  </p:normalViewPr>
  <p:slideViewPr>
    <p:cSldViewPr snapToGrid="0">
      <p:cViewPr>
        <p:scale>
          <a:sx n="77" d="100"/>
          <a:sy n="77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141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BEE58-622C-458D-88B6-F75F81D66711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4259E-608B-4FD5-BCE4-064BEF24E08A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13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4259E-608B-4FD5-BCE4-064BEF24E08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79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 userDrawn="1"/>
        </p:nvSpPr>
        <p:spPr bwMode="auto">
          <a:xfrm>
            <a:off x="431800" y="6453188"/>
            <a:ext cx="1751013" cy="2460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smtClean="0"/>
              <a:t>Dipl.-Psych. Karsten Mehrtens</a:t>
            </a:r>
          </a:p>
        </p:txBody>
      </p:sp>
      <p:cxnSp>
        <p:nvCxnSpPr>
          <p:cNvPr id="3" name="Gerade Verbindung 8"/>
          <p:cNvCxnSpPr/>
          <p:nvPr userDrawn="1"/>
        </p:nvCxnSpPr>
        <p:spPr>
          <a:xfrm>
            <a:off x="522288" y="774700"/>
            <a:ext cx="97932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0325" y="200025"/>
            <a:ext cx="15986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11158538" y="6394450"/>
            <a:ext cx="7969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58C5A79-A950-4124-8D7C-8E11BEBCF12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22277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818817-723C-4B57-A767-2BBFDC4A02B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431371" y="6453337"/>
            <a:ext cx="17508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Dipl.-Psych. Karsten Mehrtens</a:t>
            </a:r>
            <a:endParaRPr lang="de-DE" sz="100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522711" y="775063"/>
            <a:ext cx="9793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41757" y="209158"/>
            <a:ext cx="1636852" cy="73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686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0151" y="908050"/>
            <a:ext cx="10464800" cy="5794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19201" y="2060575"/>
            <a:ext cx="5120217" cy="403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542618" y="2060576"/>
            <a:ext cx="5122333" cy="1941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542618" y="4154488"/>
            <a:ext cx="5122333" cy="1941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0" y="6569076"/>
            <a:ext cx="2540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2013/14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790951" y="656907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APT-Kursmaterial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896601" y="6569076"/>
            <a:ext cx="783167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E95EA2E-68A1-4AEB-84AF-B8485C27628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xmlns="" val="215719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1"/>
          <p:cNvSpPr>
            <a:spLocks noChangeArrowheads="1"/>
          </p:cNvSpPr>
          <p:nvPr/>
        </p:nvSpPr>
        <p:spPr bwMode="auto">
          <a:xfrm>
            <a:off x="2590800" y="2581275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de-DE" sz="3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Успешно </a:t>
            </a:r>
            <a:r>
              <a:rPr lang="ru-RU" altLang="de-DE" sz="3200" dirty="0">
                <a:latin typeface="Arial" panose="020B0604020202020204" pitchFamily="34" charset="0"/>
                <a:cs typeface="Times New Roman" panose="02020603050405020304" pitchFamily="18" charset="0"/>
              </a:rPr>
              <a:t>вести </a:t>
            </a:r>
            <a:r>
              <a:rPr lang="ru-RU" altLang="de-DE" sz="3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переговоры</a:t>
            </a:r>
            <a:endParaRPr lang="de-DE" altLang="de-DE" sz="3200" dirty="0"/>
          </a:p>
        </p:txBody>
      </p:sp>
      <p:sp>
        <p:nvSpPr>
          <p:cNvPr id="5123" name="Textfeld 3"/>
          <p:cNvSpPr txBox="1">
            <a:spLocks noChangeArrowheads="1"/>
          </p:cNvSpPr>
          <p:nvPr/>
        </p:nvSpPr>
        <p:spPr bwMode="auto">
          <a:xfrm>
            <a:off x="2892699" y="3838435"/>
            <a:ext cx="4815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de-DE" dirty="0" smtClean="0"/>
              <a:t>Дипломированный психолог </a:t>
            </a:r>
            <a:r>
              <a:rPr lang="ru-RU" altLang="de-DE" dirty="0" err="1" smtClean="0"/>
              <a:t>Карстен</a:t>
            </a:r>
            <a:r>
              <a:rPr lang="ru-RU" altLang="de-DE" dirty="0" smtClean="0"/>
              <a:t> </a:t>
            </a:r>
            <a:r>
              <a:rPr lang="ru-RU" altLang="de-DE" dirty="0" err="1" smtClean="0"/>
              <a:t>Мертенс</a:t>
            </a:r>
            <a:r>
              <a:rPr lang="ru-RU" altLang="de-DE" dirty="0" smtClean="0"/>
              <a:t> 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85453" y="260647"/>
            <a:ext cx="3195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Цели активного </a:t>
            </a:r>
            <a:r>
              <a:rPr lang="ru-RU" sz="2000" b="1" dirty="0" smtClean="0"/>
              <a:t>слушания</a:t>
            </a:r>
            <a:endParaRPr lang="de-DE" sz="2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2279576" y="3279657"/>
            <a:ext cx="78731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Создать </a:t>
            </a:r>
            <a:r>
              <a:rPr lang="ru-RU" sz="2400" dirty="0"/>
              <a:t>открытую атмосферу для </a:t>
            </a:r>
            <a:r>
              <a:rPr lang="ru-RU" sz="2400" dirty="0" smtClean="0"/>
              <a:t>обсуждения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Создать доверительную атмосферу</a:t>
            </a:r>
            <a:endParaRPr lang="de-DE" sz="24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Обеспечить  совместное, правильное понимание</a:t>
            </a:r>
            <a:endParaRPr lang="de-DE" sz="24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Создать позитивную атмосферу</a:t>
            </a:r>
            <a:endParaRPr lang="de-DE" sz="24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По-партнёрски выяснять проблемы и находить решения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577" y="1004553"/>
            <a:ext cx="1460551" cy="19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95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91544" y="1052737"/>
            <a:ext cx="10456004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3600"/>
              </a:spcAft>
              <a:buFont typeface="+mj-lt"/>
              <a:buAutoNum type="arabicPeriod"/>
              <a:tabLst>
                <a:tab pos="3498850" algn="l"/>
              </a:tabLst>
            </a:pPr>
            <a:r>
              <a:rPr lang="ru-RU" sz="2400" b="1" dirty="0" smtClean="0"/>
              <a:t>Эхо-ответ</a:t>
            </a:r>
            <a:r>
              <a:rPr lang="de-DE" dirty="0" smtClean="0"/>
              <a:t>	„</a:t>
            </a:r>
            <a:r>
              <a:rPr lang="ru-RU" dirty="0" smtClean="0"/>
              <a:t>Для Вас короткие сроки поставки имеют решающее значение</a:t>
            </a:r>
            <a:r>
              <a:rPr lang="de-DE" dirty="0" smtClean="0"/>
              <a:t>?“</a:t>
            </a:r>
            <a:br>
              <a:rPr lang="de-DE" dirty="0" smtClean="0"/>
            </a:br>
            <a:r>
              <a:rPr lang="ru-RU" dirty="0"/>
              <a:t>Спрашивая, повторить</a:t>
            </a:r>
            <a:r>
              <a:rPr lang="de-DE" dirty="0"/>
              <a:t/>
            </a:r>
            <a:br>
              <a:rPr lang="de-DE" dirty="0"/>
            </a:br>
            <a:r>
              <a:rPr lang="ru-RU" dirty="0" smtClean="0"/>
              <a:t>высказывание партнёра</a:t>
            </a:r>
            <a:r>
              <a:rPr lang="de-DE" dirty="0"/>
              <a:t/>
            </a:r>
            <a:br>
              <a:rPr lang="de-DE" dirty="0"/>
            </a:br>
            <a:r>
              <a:rPr lang="ru-RU" dirty="0" smtClean="0"/>
              <a:t>Цель</a:t>
            </a:r>
            <a:r>
              <a:rPr lang="de-DE" dirty="0" smtClean="0"/>
              <a:t>: </a:t>
            </a:r>
            <a:r>
              <a:rPr lang="ru-RU" dirty="0" smtClean="0"/>
              <a:t>Мотивация к тому, чтобы больше рассказали.</a:t>
            </a:r>
            <a:endParaRPr lang="de-DE" dirty="0" smtClean="0"/>
          </a:p>
          <a:p>
            <a:pPr marL="342900" indent="-342900">
              <a:spcAft>
                <a:spcPts val="3600"/>
              </a:spcAft>
              <a:buFont typeface="+mj-lt"/>
              <a:buAutoNum type="arabicPeriod"/>
              <a:tabLst>
                <a:tab pos="3498850" algn="l"/>
              </a:tabLst>
            </a:pPr>
            <a:r>
              <a:rPr lang="ru-RU" sz="2400" b="1" dirty="0" smtClean="0"/>
              <a:t>Повторение содержания </a:t>
            </a:r>
            <a:r>
              <a:rPr lang="de-DE" dirty="0" smtClean="0"/>
              <a:t>	„ </a:t>
            </a:r>
            <a:r>
              <a:rPr lang="ru-RU" dirty="0"/>
              <a:t>Если я вас правильно понял, </a:t>
            </a:r>
            <a:r>
              <a:rPr lang="ru-RU" dirty="0" smtClean="0"/>
              <a:t> ….</a:t>
            </a:r>
            <a:r>
              <a:rPr lang="de-DE" dirty="0" smtClean="0"/>
              <a:t>“</a:t>
            </a:r>
            <a:br>
              <a:rPr lang="de-DE" dirty="0" smtClean="0"/>
            </a:br>
            <a:r>
              <a:rPr lang="ru-RU" dirty="0" smtClean="0"/>
              <a:t>Цель</a:t>
            </a:r>
            <a:r>
              <a:rPr lang="de-DE" dirty="0" smtClean="0"/>
              <a:t>: </a:t>
            </a:r>
            <a:r>
              <a:rPr lang="ru-RU" dirty="0" smtClean="0"/>
              <a:t>Гарантия того, что Вы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smtClean="0"/>
              <a:t>всё правильно поняли.</a:t>
            </a:r>
            <a:endParaRPr lang="de-DE" dirty="0" smtClean="0"/>
          </a:p>
          <a:p>
            <a:pPr marL="342900" indent="-342900">
              <a:spcAft>
                <a:spcPts val="3600"/>
              </a:spcAft>
              <a:buFont typeface="+mj-lt"/>
              <a:buAutoNum type="arabicPeriod"/>
              <a:tabLst>
                <a:tab pos="3498850" algn="l"/>
              </a:tabLst>
            </a:pPr>
            <a:r>
              <a:rPr lang="ru-RU" sz="2400" b="1" dirty="0" smtClean="0"/>
              <a:t>Усиление высказывания</a:t>
            </a:r>
            <a:r>
              <a:rPr lang="de-DE" dirty="0" smtClean="0"/>
              <a:t>	„</a:t>
            </a:r>
            <a:r>
              <a:rPr lang="ru-RU" dirty="0" smtClean="0"/>
              <a:t>Мм</a:t>
            </a:r>
            <a:r>
              <a:rPr lang="de-DE" dirty="0" smtClean="0"/>
              <a:t>, </a:t>
            </a:r>
            <a:r>
              <a:rPr lang="ru-RU" dirty="0" smtClean="0"/>
              <a:t>Ага</a:t>
            </a:r>
            <a:r>
              <a:rPr lang="de-DE" dirty="0" smtClean="0"/>
              <a:t>, </a:t>
            </a:r>
            <a:r>
              <a:rPr lang="ru-RU" dirty="0" smtClean="0"/>
              <a:t>Так</a:t>
            </a:r>
            <a:r>
              <a:rPr lang="de-DE" dirty="0" smtClean="0"/>
              <a:t>?“ ,  „</a:t>
            </a:r>
            <a:r>
              <a:rPr lang="ru-RU" dirty="0" smtClean="0"/>
              <a:t>Хорошая идея</a:t>
            </a:r>
            <a:r>
              <a:rPr lang="de-DE" dirty="0" smtClean="0"/>
              <a:t>!“</a:t>
            </a:r>
            <a:br>
              <a:rPr lang="de-DE" dirty="0" smtClean="0"/>
            </a:br>
            <a:r>
              <a:rPr lang="ru-RU" dirty="0" smtClean="0"/>
              <a:t>Это сигнализирует о Вашей  заинтересованности.</a:t>
            </a:r>
            <a:endParaRPr lang="de-DE" dirty="0" smtClean="0"/>
          </a:p>
          <a:p>
            <a:pPr marL="342900" indent="-342900">
              <a:spcAft>
                <a:spcPts val="3600"/>
              </a:spcAft>
              <a:buFont typeface="+mj-lt"/>
              <a:buAutoNum type="arabicPeriod"/>
              <a:tabLst>
                <a:tab pos="3498850" algn="l"/>
              </a:tabLst>
            </a:pPr>
            <a:r>
              <a:rPr lang="ru-RU" sz="2400" b="1" dirty="0" smtClean="0"/>
              <a:t>Открытая поза</a:t>
            </a:r>
            <a:r>
              <a:rPr lang="de-DE" dirty="0" smtClean="0"/>
              <a:t>	</a:t>
            </a:r>
            <a:br>
              <a:rPr lang="de-DE" dirty="0" smtClean="0"/>
            </a:br>
            <a:r>
              <a:rPr lang="ru-RU" dirty="0" smtClean="0"/>
              <a:t>Это сигнализирует партнёру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smtClean="0"/>
              <a:t>о Вашем интересе к нему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847528" y="260648"/>
            <a:ext cx="6050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Ведение беседы, ориентированной на партнёра - 1</a:t>
            </a:r>
            <a:r>
              <a:rPr lang="de-DE" sz="2000" b="1" dirty="0" smtClean="0"/>
              <a:t> </a:t>
            </a:r>
            <a:r>
              <a:rPr lang="de-DE" sz="20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20152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880186" y="1268760"/>
            <a:ext cx="10628359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3600"/>
              </a:spcAft>
              <a:buFont typeface="+mj-lt"/>
              <a:buAutoNum type="arabicPeriod" startAt="5"/>
              <a:tabLst>
                <a:tab pos="3498850" algn="l"/>
              </a:tabLst>
            </a:pPr>
            <a:r>
              <a:rPr lang="ru-RU" sz="2400" b="1" dirty="0" smtClean="0"/>
              <a:t>Обращаться к чувствам	</a:t>
            </a:r>
            <a:r>
              <a:rPr lang="de-DE" dirty="0" smtClean="0"/>
              <a:t>	„</a:t>
            </a:r>
            <a:r>
              <a:rPr lang="ru-RU" dirty="0" smtClean="0"/>
              <a:t>И это Вас очень разозлило</a:t>
            </a:r>
            <a:r>
              <a:rPr lang="de-DE" dirty="0" smtClean="0"/>
              <a:t>?“</a:t>
            </a:r>
            <a:br>
              <a:rPr lang="de-DE" dirty="0" smtClean="0"/>
            </a:br>
            <a:r>
              <a:rPr lang="ru-RU" dirty="0" smtClean="0"/>
              <a:t>Побуждение сказать то</a:t>
            </a:r>
            <a:r>
              <a:rPr lang="de-DE" dirty="0" smtClean="0"/>
              <a:t>, </a:t>
            </a:r>
            <a:r>
              <a:rPr lang="ru-RU" dirty="0" smtClean="0"/>
              <a:t>что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smtClean="0"/>
              <a:t>его на самом деле беспокоило</a:t>
            </a:r>
            <a:r>
              <a:rPr lang="de-DE" dirty="0" smtClean="0"/>
              <a:t>.</a:t>
            </a:r>
          </a:p>
          <a:p>
            <a:pPr marL="457200" indent="-457200">
              <a:spcAft>
                <a:spcPts val="3600"/>
              </a:spcAft>
              <a:buFont typeface="+mj-lt"/>
              <a:buAutoNum type="arabicPeriod" startAt="5"/>
              <a:tabLst>
                <a:tab pos="3498850" algn="l"/>
              </a:tabLst>
            </a:pPr>
            <a:r>
              <a:rPr lang="ru-RU" sz="2400" b="1" dirty="0" smtClean="0"/>
              <a:t>Гипотетические </a:t>
            </a:r>
            <a:r>
              <a:rPr lang="ru-RU" sz="2400" b="1" dirty="0"/>
              <a:t>вопросы </a:t>
            </a:r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de-DE" dirty="0" smtClean="0"/>
              <a:t>„</a:t>
            </a:r>
            <a:r>
              <a:rPr lang="ru-RU" dirty="0" smtClean="0"/>
              <a:t> </a:t>
            </a:r>
            <a:r>
              <a:rPr lang="ru-RU" dirty="0"/>
              <a:t>Что самое худшее, что </a:t>
            </a:r>
            <a:r>
              <a:rPr lang="ru-RU" dirty="0" smtClean="0"/>
              <a:t> в таком случае может случиться</a:t>
            </a:r>
            <a:r>
              <a:rPr lang="de-DE" dirty="0" smtClean="0"/>
              <a:t>?“</a:t>
            </a:r>
            <a:br>
              <a:rPr lang="de-DE" dirty="0" smtClean="0"/>
            </a:br>
            <a:r>
              <a:rPr lang="ru-RU" dirty="0" smtClean="0"/>
              <a:t>Помогает партнёру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smtClean="0"/>
              <a:t>обнаружить цели.</a:t>
            </a:r>
            <a:endParaRPr lang="de-DE" dirty="0" smtClean="0"/>
          </a:p>
          <a:p>
            <a:pPr marL="457200" indent="-457200">
              <a:spcAft>
                <a:spcPts val="3600"/>
              </a:spcAft>
              <a:buFont typeface="+mj-lt"/>
              <a:buAutoNum type="arabicPeriod" startAt="5"/>
              <a:tabLst>
                <a:tab pos="3498850" algn="l"/>
              </a:tabLst>
            </a:pPr>
            <a:r>
              <a:rPr lang="ru-RU" sz="2400" b="1" dirty="0" smtClean="0"/>
              <a:t>Паузы</a:t>
            </a:r>
            <a:r>
              <a:rPr lang="de-DE" sz="2400" b="1" dirty="0" smtClean="0"/>
              <a:t>/ </a:t>
            </a:r>
            <a:r>
              <a:rPr lang="ru-RU" sz="2400" b="1" dirty="0" smtClean="0"/>
              <a:t>Молчание         </a:t>
            </a:r>
            <a:r>
              <a:rPr lang="de-DE" dirty="0" smtClean="0"/>
              <a:t>„…………“</a:t>
            </a:r>
            <a:r>
              <a:rPr lang="ru-RU" dirty="0" smtClean="0"/>
              <a:t>  До </a:t>
            </a:r>
            <a:r>
              <a:rPr lang="ru-RU" dirty="0"/>
              <a:t>тех </a:t>
            </a:r>
            <a:r>
              <a:rPr lang="ru-RU" dirty="0" smtClean="0"/>
              <a:t>пор, </a:t>
            </a:r>
            <a:r>
              <a:rPr lang="ru-RU" dirty="0"/>
              <a:t>пока партнер  </a:t>
            </a:r>
            <a:r>
              <a:rPr lang="ru-RU" dirty="0" smtClean="0"/>
              <a:t>не начнёт  </a:t>
            </a:r>
            <a:r>
              <a:rPr lang="ru-RU" dirty="0"/>
              <a:t>больше </a:t>
            </a:r>
            <a:r>
              <a:rPr lang="ru-RU" dirty="0" smtClean="0"/>
              <a:t> рассказывать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ru-RU" dirty="0" smtClean="0"/>
              <a:t>Заставляют партнёра говорить.</a:t>
            </a:r>
            <a:endParaRPr lang="de-DE" dirty="0" smtClean="0"/>
          </a:p>
          <a:p>
            <a:pPr marL="457200" indent="-457200">
              <a:spcAft>
                <a:spcPts val="3600"/>
              </a:spcAft>
              <a:buFont typeface="+mj-lt"/>
              <a:buAutoNum type="arabicPeriod" startAt="5"/>
              <a:tabLst>
                <a:tab pos="3498850" algn="l"/>
              </a:tabLst>
            </a:pPr>
            <a:r>
              <a:rPr lang="ru-RU" sz="2400" b="1" dirty="0" smtClean="0"/>
              <a:t>Техника</a:t>
            </a:r>
            <a:r>
              <a:rPr lang="ru-RU" sz="2400" b="1" dirty="0"/>
              <a:t> </a:t>
            </a:r>
            <a:r>
              <a:rPr lang="ru-RU" sz="2400" b="1" dirty="0" smtClean="0"/>
              <a:t>Случай из жизни</a:t>
            </a: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de-DE" dirty="0" smtClean="0"/>
              <a:t>„</a:t>
            </a:r>
            <a:r>
              <a:rPr lang="ru-RU" dirty="0" smtClean="0"/>
              <a:t>Я знал одного человека,  у него было вот какое решение</a:t>
            </a:r>
            <a:r>
              <a:rPr lang="de-DE" dirty="0" smtClean="0"/>
              <a:t>:“</a:t>
            </a:r>
          </a:p>
        </p:txBody>
      </p:sp>
      <p:sp>
        <p:nvSpPr>
          <p:cNvPr id="4" name="Rechteck 3"/>
          <p:cNvSpPr/>
          <p:nvPr/>
        </p:nvSpPr>
        <p:spPr>
          <a:xfrm>
            <a:off x="1847528" y="260648"/>
            <a:ext cx="6050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Ведение беседы, ориентированной на партнёра - </a:t>
            </a:r>
            <a:r>
              <a:rPr lang="ru-RU" sz="2000" b="1" dirty="0" smtClean="0"/>
              <a:t>2</a:t>
            </a:r>
            <a:r>
              <a:rPr lang="de-DE" sz="2000" b="1" dirty="0" smtClean="0"/>
              <a:t> </a:t>
            </a:r>
            <a:r>
              <a:rPr lang="de-DE" sz="20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40174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75520" y="1484785"/>
            <a:ext cx="10512173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3600"/>
              </a:spcAft>
              <a:buFont typeface="+mj-lt"/>
              <a:buAutoNum type="arabicPeriod" startAt="9"/>
              <a:tabLst>
                <a:tab pos="3498850" algn="l"/>
              </a:tabLst>
            </a:pPr>
            <a:r>
              <a:rPr lang="ru-RU" sz="2400" b="1" dirty="0" smtClean="0"/>
              <a:t>Масштабирование вопросов    </a:t>
            </a:r>
            <a:r>
              <a:rPr lang="de-DE" dirty="0" smtClean="0"/>
              <a:t>„</a:t>
            </a:r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шкале от 1 до 5: Насколько </a:t>
            </a:r>
            <a:r>
              <a:rPr lang="ru-RU" dirty="0" smtClean="0"/>
              <a:t>Вам важен </a:t>
            </a:r>
            <a:r>
              <a:rPr lang="ru-RU" dirty="0"/>
              <a:t>этот аспект </a:t>
            </a:r>
            <a:r>
              <a:rPr lang="de-DE" dirty="0" smtClean="0"/>
              <a:t>?“</a:t>
            </a:r>
            <a:br>
              <a:rPr lang="de-DE" dirty="0" smtClean="0"/>
            </a:br>
            <a:r>
              <a:rPr lang="ru-RU" dirty="0" smtClean="0"/>
              <a:t>Показывает, насколько это сильно.</a:t>
            </a:r>
            <a:endParaRPr lang="de-DE" dirty="0" smtClean="0"/>
          </a:p>
          <a:p>
            <a:pPr marL="457200" indent="-457200">
              <a:spcAft>
                <a:spcPts val="3600"/>
              </a:spcAft>
              <a:buFont typeface="+mj-lt"/>
              <a:buAutoNum type="arabicPeriod" startAt="9"/>
              <a:tabLst>
                <a:tab pos="3498850" algn="l"/>
              </a:tabLst>
            </a:pPr>
            <a:r>
              <a:rPr lang="ru-RU" sz="2400" b="1" dirty="0" smtClean="0"/>
              <a:t>Реальные вопросы 		</a:t>
            </a:r>
            <a:r>
              <a:rPr lang="de-DE" dirty="0" smtClean="0"/>
              <a:t>	„</a:t>
            </a:r>
            <a:r>
              <a:rPr lang="ru-RU" dirty="0" smtClean="0"/>
              <a:t>Каковы риски с Вашей точки зрения</a:t>
            </a:r>
            <a:r>
              <a:rPr lang="de-DE" dirty="0" smtClean="0"/>
              <a:t>?“</a:t>
            </a:r>
            <a:br>
              <a:rPr lang="de-DE" dirty="0" smtClean="0"/>
            </a:br>
            <a:r>
              <a:rPr lang="ru-RU" dirty="0" smtClean="0"/>
              <a:t>Помогает партнёру оценить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ru-RU" dirty="0" smtClean="0"/>
              <a:t>насколько реалистична его идея</a:t>
            </a:r>
            <a:r>
              <a:rPr lang="de-DE" dirty="0" smtClean="0"/>
              <a:t>.</a:t>
            </a:r>
          </a:p>
          <a:p>
            <a:pPr marL="457200" indent="-457200">
              <a:spcAft>
                <a:spcPts val="3600"/>
              </a:spcAft>
              <a:buFont typeface="+mj-lt"/>
              <a:buAutoNum type="arabicPeriod" startAt="9"/>
              <a:tabLst>
                <a:tab pos="3498850" algn="l"/>
              </a:tabLst>
            </a:pPr>
            <a:r>
              <a:rPr lang="ru-RU" sz="2400" b="1" dirty="0" smtClean="0"/>
              <a:t>Побуждать сделать выводы</a:t>
            </a:r>
            <a:r>
              <a:rPr lang="de-DE" dirty="0" smtClean="0"/>
              <a:t>	„</a:t>
            </a:r>
            <a:r>
              <a:rPr lang="ru-RU" dirty="0"/>
              <a:t> Каково </a:t>
            </a:r>
            <a:r>
              <a:rPr lang="ru-RU" dirty="0" smtClean="0"/>
              <a:t>сейчас ваше </a:t>
            </a:r>
            <a:r>
              <a:rPr lang="ru-RU" dirty="0"/>
              <a:t>решение </a:t>
            </a:r>
            <a:r>
              <a:rPr lang="de-DE" dirty="0" smtClean="0"/>
              <a:t>?“</a:t>
            </a:r>
            <a:br>
              <a:rPr lang="de-DE" dirty="0" smtClean="0"/>
            </a:br>
            <a:r>
              <a:rPr lang="ru-RU" dirty="0" smtClean="0"/>
              <a:t>Обеспечивает результаты разговора.</a:t>
            </a:r>
            <a:endParaRPr lang="de-DE" dirty="0" smtClean="0"/>
          </a:p>
          <a:p>
            <a:pPr marL="457200" indent="-457200">
              <a:spcAft>
                <a:spcPts val="3600"/>
              </a:spcAft>
              <a:buFont typeface="+mj-lt"/>
              <a:buAutoNum type="arabicPeriod" startAt="9"/>
              <a:tabLst>
                <a:tab pos="3498850" algn="l"/>
              </a:tabLst>
            </a:pPr>
            <a:r>
              <a:rPr lang="ru-RU" sz="2400" b="1" dirty="0" smtClean="0"/>
              <a:t>Фиксировать</a:t>
            </a:r>
            <a:r>
              <a:rPr lang="de-DE" dirty="0" smtClean="0"/>
              <a:t>	</a:t>
            </a:r>
            <a:r>
              <a:rPr lang="ru-RU" dirty="0" smtClean="0"/>
              <a:t>		</a:t>
            </a:r>
            <a:r>
              <a:rPr lang="de-DE" dirty="0" smtClean="0"/>
              <a:t>„</a:t>
            </a:r>
            <a:r>
              <a:rPr lang="ru-RU" dirty="0" smtClean="0"/>
              <a:t> </a:t>
            </a:r>
            <a:r>
              <a:rPr lang="ru-RU" dirty="0"/>
              <a:t>Можем ли мы согласиться, что мы теперь 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ru-RU" dirty="0" smtClean="0"/>
              <a:t>		</a:t>
            </a:r>
            <a:r>
              <a:rPr lang="de-DE" dirty="0" smtClean="0"/>
              <a:t>  </a:t>
            </a:r>
            <a:r>
              <a:rPr lang="ru-RU" dirty="0" smtClean="0"/>
              <a:t>внесём в договор следующее……..</a:t>
            </a:r>
            <a:r>
              <a:rPr lang="de-DE" dirty="0" smtClean="0"/>
              <a:t>?“</a:t>
            </a:r>
          </a:p>
        </p:txBody>
      </p:sp>
      <p:sp>
        <p:nvSpPr>
          <p:cNvPr id="3" name="Rechteck 2"/>
          <p:cNvSpPr/>
          <p:nvPr/>
        </p:nvSpPr>
        <p:spPr>
          <a:xfrm>
            <a:off x="1847528" y="260648"/>
            <a:ext cx="6050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Ведение беседы, ориентированной на партнёра - </a:t>
            </a:r>
            <a:r>
              <a:rPr lang="ru-RU" sz="2000" b="1" dirty="0" smtClean="0"/>
              <a:t>3</a:t>
            </a:r>
            <a:r>
              <a:rPr lang="de-DE" sz="2000" b="1" dirty="0" smtClean="0"/>
              <a:t> </a:t>
            </a:r>
            <a:r>
              <a:rPr lang="de-DE" sz="20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37558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865" y="5047178"/>
            <a:ext cx="9977485" cy="12668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940297" y="5218926"/>
                <a:ext cx="26098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</a:rPr>
                  <a:t>Дело</a:t>
                </a:r>
                <a14:m>
                  <m:oMath xmlns:m="http://schemas.openxmlformats.org/officeDocument/2006/math">
                    <m:r>
                      <a:rPr lang="de-DE" sz="16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de-DE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1600" b="1" dirty="0" smtClean="0">
                    <a:solidFill>
                      <a:schemeClr val="bg1"/>
                    </a:solidFill>
                  </a:rPr>
                  <a:t>Отношение</a:t>
                </a:r>
                <a:r>
                  <a:rPr lang="de-DE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1600" b="1" dirty="0" smtClean="0">
                    <a:solidFill>
                      <a:schemeClr val="bg1"/>
                    </a:solidFill>
                  </a:rPr>
                  <a:t>разделять</a:t>
                </a:r>
                <a:endParaRPr lang="de-DE" sz="1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97" y="5218926"/>
                <a:ext cx="2609850" cy="58477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168"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2047875" y="5631181"/>
            <a:ext cx="2200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Проблемы отношений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имеют приоритет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430037" y="5542091"/>
            <a:ext cx="1246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Доверие –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это основа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812114" y="5080426"/>
            <a:ext cx="2022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Оценивать разное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восприятие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512070" y="5080426"/>
            <a:ext cx="1720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</a:t>
            </a:r>
            <a:endParaRPr lang="de-D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22019" y="5466381"/>
            <a:ext cx="210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Восприятие</a:t>
            </a:r>
            <a:endParaRPr lang="de-D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egende mit Pfeil nach oben 13"/>
          <p:cNvSpPr/>
          <p:nvPr/>
        </p:nvSpPr>
        <p:spPr>
          <a:xfrm>
            <a:off x="3975362" y="3581399"/>
            <a:ext cx="3152775" cy="1173777"/>
          </a:xfrm>
          <a:prstGeom prst="upArrowCallout">
            <a:avLst>
              <a:gd name="adj1" fmla="val 26613"/>
              <a:gd name="adj2" fmla="val 25000"/>
              <a:gd name="adj3" fmla="val 25000"/>
              <a:gd name="adj4" fmla="val 71429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Интересы</a:t>
            </a:r>
            <a:endParaRPr lang="de-DE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общие, противоположные, взаимодополняющие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Legende mit Pfeil nach oben 14"/>
          <p:cNvSpPr/>
          <p:nvPr/>
        </p:nvSpPr>
        <p:spPr>
          <a:xfrm rot="5400000">
            <a:off x="2876274" y="2072833"/>
            <a:ext cx="1271590" cy="164554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77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2689298" y="2261203"/>
            <a:ext cx="1286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Варианты</a:t>
            </a:r>
            <a:endParaRPr lang="de-DE" sz="2000" b="1" dirty="0" smtClean="0"/>
          </a:p>
          <a:p>
            <a:r>
              <a:rPr lang="ru-RU" sz="1200" dirty="0" smtClean="0"/>
              <a:t>Разрабатывать творческие решения</a:t>
            </a:r>
            <a:endParaRPr lang="de-DE" sz="1200" dirty="0" smtClean="0"/>
          </a:p>
        </p:txBody>
      </p:sp>
      <p:sp>
        <p:nvSpPr>
          <p:cNvPr id="17" name="Legende mit Pfeil nach oben 16"/>
          <p:cNvSpPr/>
          <p:nvPr/>
        </p:nvSpPr>
        <p:spPr>
          <a:xfrm rot="16200000">
            <a:off x="6973994" y="1961127"/>
            <a:ext cx="1271590" cy="187364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964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235195" y="2259809"/>
            <a:ext cx="1440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Объективные критерии</a:t>
            </a:r>
            <a:r>
              <a:rPr lang="de-DE" sz="2000" b="1" dirty="0" smtClean="0"/>
              <a:t>,</a:t>
            </a:r>
          </a:p>
          <a:p>
            <a:r>
              <a:rPr lang="ru-RU" sz="1400" dirty="0"/>
              <a:t>н</a:t>
            </a:r>
            <a:r>
              <a:rPr lang="ru-RU" sz="1400" dirty="0" smtClean="0"/>
              <a:t>ейтральные методы</a:t>
            </a:r>
            <a:endParaRPr lang="de-DE" sz="1400" dirty="0" smtClean="0"/>
          </a:p>
        </p:txBody>
      </p:sp>
      <p:sp>
        <p:nvSpPr>
          <p:cNvPr id="19" name="Legende mit Pfeil nach oben 18"/>
          <p:cNvSpPr/>
          <p:nvPr/>
        </p:nvSpPr>
        <p:spPr>
          <a:xfrm>
            <a:off x="4441898" y="1783136"/>
            <a:ext cx="2130738" cy="1742160"/>
          </a:xfrm>
          <a:prstGeom prst="upArrowCallout">
            <a:avLst>
              <a:gd name="adj1" fmla="val 26613"/>
              <a:gd name="adj2" fmla="val 25000"/>
              <a:gd name="adj3" fmla="val 25000"/>
              <a:gd name="adj4" fmla="val 71429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Совместный поиск хорошего решения для обоих партнёров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Vertikaler Bildlauf 19"/>
          <p:cNvSpPr/>
          <p:nvPr/>
        </p:nvSpPr>
        <p:spPr>
          <a:xfrm>
            <a:off x="3975362" y="856085"/>
            <a:ext cx="3152775" cy="781050"/>
          </a:xfrm>
          <a:prstGeom prst="verticalScroll">
            <a:avLst/>
          </a:prstGeom>
          <a:solidFill>
            <a:srgbClr val="D2FC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Завершение</a:t>
            </a:r>
            <a:r>
              <a:rPr lang="de-DE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>Договор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29642" y="276631"/>
            <a:ext cx="4579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Принцип Гарвардской концепции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xmlns="" val="31730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feil nach rechts 15"/>
          <p:cNvSpPr/>
          <p:nvPr/>
        </p:nvSpPr>
        <p:spPr>
          <a:xfrm>
            <a:off x="1514474" y="2676707"/>
            <a:ext cx="3058861" cy="1285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04824" y="240031"/>
            <a:ext cx="401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Принцип</a:t>
            </a:r>
            <a:r>
              <a:rPr lang="de-DE" sz="2400" dirty="0" smtClean="0"/>
              <a:t> 1 - </a:t>
            </a:r>
            <a:r>
              <a:rPr lang="ru-RU" sz="2400" dirty="0" smtClean="0"/>
              <a:t>Восприятия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1435163" y="873703"/>
            <a:ext cx="8799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Концентрируйся не на фактах </a:t>
            </a:r>
            <a:r>
              <a:rPr lang="de-DE" sz="2400" b="1" dirty="0" smtClean="0"/>
              <a:t> (</a:t>
            </a:r>
            <a:r>
              <a:rPr lang="ru-RU" sz="2400" b="1" dirty="0" smtClean="0"/>
              <a:t>объективное положение дел</a:t>
            </a:r>
            <a:r>
              <a:rPr lang="de-DE" sz="2400" b="1" dirty="0" smtClean="0"/>
              <a:t>),</a:t>
            </a:r>
            <a:br>
              <a:rPr lang="de-DE" sz="2400" b="1" dirty="0" smtClean="0"/>
            </a:br>
            <a:r>
              <a:rPr lang="ru-RU" sz="2400" b="1" dirty="0" smtClean="0"/>
              <a:t>а на восприятия</a:t>
            </a:r>
            <a:r>
              <a:rPr lang="de-DE" sz="2400" b="1" dirty="0" smtClean="0"/>
              <a:t> (</a:t>
            </a:r>
            <a:r>
              <a:rPr lang="ru-RU" sz="2400" b="1" dirty="0" smtClean="0"/>
              <a:t>субъективные точки зрения</a:t>
            </a:r>
            <a:r>
              <a:rPr lang="de-DE" sz="2400" b="1" dirty="0" smtClean="0"/>
              <a:t>)</a:t>
            </a:r>
            <a:endParaRPr lang="de-DE" sz="2400" b="1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4720146" y="2168545"/>
            <a:ext cx="3527795" cy="4173510"/>
            <a:chOff x="4720146" y="2168545"/>
            <a:chExt cx="3527795" cy="417351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20146" y="2168545"/>
              <a:ext cx="3527795" cy="4027647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67308" y="2362774"/>
              <a:ext cx="2357230" cy="1723451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5587881" y="2676707"/>
              <a:ext cx="16302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Справедливо</a:t>
              </a:r>
              <a:endParaRPr lang="de-DE" sz="20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369220" y="2879141"/>
              <a:ext cx="1276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Доверие</a:t>
              </a:r>
              <a:endParaRPr lang="de-DE" sz="2000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066134" y="3191902"/>
              <a:ext cx="12404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Гармония</a:t>
              </a:r>
              <a:endParaRPr lang="de-DE" sz="2000" dirty="0"/>
            </a:p>
          </p:txBody>
        </p:sp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20016" y="3712461"/>
              <a:ext cx="2551332" cy="2629594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6594275" y="4496439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Обман</a:t>
              </a:r>
              <a:r>
                <a:rPr lang="de-DE" b="1" dirty="0" smtClean="0">
                  <a:solidFill>
                    <a:srgbClr val="FF0000"/>
                  </a:solidFill>
                </a:rPr>
                <a:t>!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5835054" y="4493577"/>
              <a:ext cx="965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Досада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834354" y="4794160"/>
              <a:ext cx="15189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Превосходство</a:t>
              </a:r>
            </a:p>
            <a:p>
              <a:r>
                <a:rPr lang="ru-RU" sz="1600" b="1" dirty="0" smtClean="0">
                  <a:solidFill>
                    <a:srgbClr val="FF0000"/>
                  </a:solidFill>
                </a:rPr>
                <a:t> у партнёра</a:t>
              </a:r>
              <a:endParaRPr lang="de-DE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998461" y="4182368"/>
              <a:ext cx="1826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Несправедливо!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1660495" y="2811721"/>
            <a:ext cx="2308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 smtClean="0">
                <a:latin typeface="BrianDB" panose="00000400000000000000" pitchFamily="2" charset="0"/>
              </a:rPr>
              <a:t>??????</a:t>
            </a:r>
            <a:endParaRPr lang="de-DE" sz="6000" b="1" dirty="0">
              <a:latin typeface="BrianDB" panose="00000400000000000000" pitchFamily="2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413177" y="3711609"/>
            <a:ext cx="2724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Старайтесь </a:t>
            </a:r>
            <a:r>
              <a:rPr lang="ru-RU" sz="3200" dirty="0"/>
              <a:t>понять партнера!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xmlns="" val="14531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76287" y="1001733"/>
            <a:ext cx="8861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Различия между предметом переговоров  с одной стороны и отношением к партнёру по переговорам с другой стороны</a:t>
            </a:r>
            <a:endParaRPr lang="de-DE" sz="24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5775" y="3020681"/>
            <a:ext cx="3095460" cy="190713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87" y="2867025"/>
            <a:ext cx="2919455" cy="195024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76287" y="5227854"/>
            <a:ext cx="281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Открытое и ясное </a:t>
            </a:r>
          </a:p>
          <a:p>
            <a:r>
              <a:rPr lang="ru-RU" dirty="0" smtClean="0"/>
              <a:t>представление интересов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419600" y="5227854"/>
            <a:ext cx="3197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Проявлять  гуманность и сопереживание в отношениях друг с </a:t>
            </a:r>
            <a:r>
              <a:rPr lang="ru-RU" dirty="0" smtClean="0"/>
              <a:t>другом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04824" y="240031"/>
            <a:ext cx="848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Принцип 2</a:t>
            </a:r>
            <a:r>
              <a:rPr lang="de-DE" sz="2400" dirty="0" smtClean="0"/>
              <a:t> – </a:t>
            </a:r>
            <a:r>
              <a:rPr lang="ru-RU" sz="2400" dirty="0" smtClean="0"/>
              <a:t>Различение дела и отношения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7617553" y="2550198"/>
            <a:ext cx="44125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Проверить уровень отношений</a:t>
            </a:r>
            <a:endParaRPr lang="de-DE" sz="20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Установить связь с темой</a:t>
            </a:r>
            <a:endParaRPr lang="de-DE" sz="20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Прояснить нарушение отношений</a:t>
            </a:r>
            <a:endParaRPr lang="de-DE" sz="20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Дать аванс доверия</a:t>
            </a:r>
            <a:endParaRPr lang="de-DE" sz="20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Содействовать </a:t>
            </a:r>
            <a:r>
              <a:rPr lang="ru-RU" sz="2000" b="1" dirty="0"/>
              <a:t>укреплению доверия через </a:t>
            </a:r>
            <a:r>
              <a:rPr lang="ru-RU" sz="2000" b="1" dirty="0" smtClean="0"/>
              <a:t> честность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Уважение интересов партнёра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xmlns="" val="18269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9642" y="276631"/>
            <a:ext cx="7457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Принцип</a:t>
            </a:r>
            <a:r>
              <a:rPr lang="de-DE" sz="2400" dirty="0" smtClean="0"/>
              <a:t> 3 – </a:t>
            </a:r>
            <a:r>
              <a:rPr lang="ru-RU" sz="2400" dirty="0" smtClean="0"/>
              <a:t>Баланс интересов вместо защиты позиций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1085850" y="4843075"/>
            <a:ext cx="2150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Интересы</a:t>
            </a:r>
            <a:endParaRPr lang="de-DE" sz="3600" b="1" dirty="0"/>
          </a:p>
        </p:txBody>
      </p:sp>
      <p:pic>
        <p:nvPicPr>
          <p:cNvPr id="5122" name="Picture 2" descr="Bildergebnis für Gewinner Verlierer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949" y="1426091"/>
            <a:ext cx="22987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5211" y="4432816"/>
            <a:ext cx="1400175" cy="1466850"/>
          </a:xfrm>
          <a:prstGeom prst="rect">
            <a:avLst/>
          </a:prstGeom>
        </p:spPr>
      </p:pic>
      <p:cxnSp>
        <p:nvCxnSpPr>
          <p:cNvPr id="7" name="Gerader Verbinder 6"/>
          <p:cNvCxnSpPr/>
          <p:nvPr/>
        </p:nvCxnSpPr>
        <p:spPr>
          <a:xfrm flipV="1">
            <a:off x="1085850" y="1514475"/>
            <a:ext cx="4368799" cy="18764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1085850" y="1304925"/>
            <a:ext cx="4368799" cy="20574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934892" y="2010468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Позиции</a:t>
            </a:r>
            <a:endParaRPr lang="de-DE" sz="36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005386" y="4381410"/>
            <a:ext cx="1152880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96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de-DE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635749" y="3495676"/>
            <a:ext cx="50895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В Гарвардской переговорной концепции: речь идет не о позициях, а о  балансе  интересов</a:t>
            </a:r>
            <a:r>
              <a:rPr lang="de-DE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916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897686" y="1212761"/>
            <a:ext cx="6265114" cy="5019475"/>
            <a:chOff x="2097836" y="1508036"/>
            <a:chExt cx="6265114" cy="5019475"/>
          </a:xfrm>
        </p:grpSpPr>
        <p:cxnSp>
          <p:nvCxnSpPr>
            <p:cNvPr id="2" name="Gerade Verbindung mit Pfeil 1"/>
            <p:cNvCxnSpPr/>
            <p:nvPr/>
          </p:nvCxnSpPr>
          <p:spPr>
            <a:xfrm flipV="1">
              <a:off x="2581275" y="1552575"/>
              <a:ext cx="0" cy="4482925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Gerade Verbindung mit Pfeil 2"/>
            <p:cNvCxnSpPr/>
            <p:nvPr/>
          </p:nvCxnSpPr>
          <p:spPr>
            <a:xfrm>
              <a:off x="2581275" y="6035500"/>
              <a:ext cx="5781675" cy="0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hteck 4"/>
            <p:cNvSpPr/>
            <p:nvPr/>
          </p:nvSpPr>
          <p:spPr>
            <a:xfrm>
              <a:off x="5476875" y="3781425"/>
              <a:ext cx="2762250" cy="2162175"/>
            </a:xfrm>
            <a:prstGeom prst="rect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2705100" y="1619250"/>
              <a:ext cx="2762250" cy="216217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5476875" y="1619250"/>
              <a:ext cx="2762250" cy="2162175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955712" y="1884729"/>
              <a:ext cx="1614545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Совместные </a:t>
              </a:r>
            </a:p>
            <a:p>
              <a:r>
                <a:rPr lang="ru-RU" sz="2000" b="1" dirty="0" smtClean="0"/>
                <a:t>интересы</a:t>
              </a:r>
              <a:endParaRPr lang="de-DE" sz="2000" b="1" dirty="0" smtClean="0"/>
            </a:p>
            <a:p>
              <a:pPr marL="457200" indent="-457200">
                <a:buFont typeface="+mj-lt"/>
                <a:buAutoNum type="arabicPeriod"/>
              </a:pPr>
              <a:r>
                <a:rPr lang="ru-RU" sz="2000" dirty="0" err="1" smtClean="0"/>
                <a:t>Еёж</a:t>
              </a:r>
              <a:endParaRPr lang="de-DE" sz="2000" dirty="0" smtClean="0"/>
            </a:p>
            <a:p>
              <a:pPr marL="457200" indent="-457200">
                <a:buFont typeface="+mj-lt"/>
                <a:buAutoNum type="arabicPeriod"/>
              </a:pPr>
              <a:r>
                <a:rPr lang="ru-RU" sz="2000" dirty="0" err="1" smtClean="0"/>
                <a:t>Ёжз</a:t>
              </a:r>
              <a:endParaRPr lang="de-DE" sz="2000" dirty="0" smtClean="0"/>
            </a:p>
            <a:p>
              <a:pPr marL="457200" indent="-457200">
                <a:buFont typeface="+mj-lt"/>
                <a:buAutoNum type="arabicPeriod"/>
              </a:pPr>
              <a:r>
                <a:rPr lang="ru-RU" sz="2000" dirty="0" err="1" smtClean="0"/>
                <a:t>Жзи</a:t>
              </a:r>
              <a:endParaRPr lang="de-DE" sz="2000" dirty="0" smtClean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222713" y="6127401"/>
              <a:ext cx="32843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Каковы интересы партнера?</a:t>
              </a:r>
              <a:endParaRPr lang="de-DE" sz="2000" dirty="0"/>
            </a:p>
          </p:txBody>
        </p:sp>
        <p:sp>
          <p:nvSpPr>
            <p:cNvPr id="13" name="Textfeld 12"/>
            <p:cNvSpPr txBox="1"/>
            <p:nvPr/>
          </p:nvSpPr>
          <p:spPr>
            <a:xfrm rot="16200000">
              <a:off x="210101" y="3395771"/>
              <a:ext cx="4175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/>
                <a:t>Каковы  </a:t>
              </a:r>
              <a:r>
                <a:rPr lang="ru-RU" sz="2000" dirty="0" smtClean="0"/>
                <a:t> </a:t>
              </a:r>
              <a:r>
                <a:rPr lang="ru-RU" sz="2000" dirty="0"/>
                <a:t>собственные </a:t>
              </a:r>
              <a:r>
                <a:rPr lang="ru-RU" sz="2000" dirty="0" smtClean="0"/>
                <a:t> интересы</a:t>
              </a:r>
              <a:r>
                <a:rPr lang="ru-RU" sz="2000" dirty="0"/>
                <a:t>?</a:t>
              </a:r>
              <a:endParaRPr lang="de-DE" sz="20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319772" y="1884729"/>
              <a:ext cx="1649811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Собственные</a:t>
              </a:r>
              <a:r>
                <a:rPr lang="de-DE" sz="2000" b="1" dirty="0" smtClean="0"/>
                <a:t/>
              </a:r>
              <a:br>
                <a:rPr lang="de-DE" sz="2000" b="1" dirty="0" smtClean="0"/>
              </a:br>
              <a:r>
                <a:rPr lang="ru-RU" sz="2000" b="1" dirty="0" smtClean="0"/>
                <a:t>интересы</a:t>
              </a:r>
              <a:endParaRPr lang="de-DE" sz="2000" b="1" dirty="0" smtClean="0"/>
            </a:p>
            <a:p>
              <a:pPr marL="457200" indent="-457200">
                <a:buFont typeface="+mj-lt"/>
                <a:buAutoNum type="arabicPeriod"/>
              </a:pPr>
              <a:r>
                <a:rPr lang="de-DE" sz="2000" dirty="0" smtClean="0"/>
                <a:t>A</a:t>
              </a:r>
              <a:r>
                <a:rPr lang="ru-RU" sz="2000" dirty="0" err="1" smtClean="0"/>
                <a:t>бв</a:t>
              </a:r>
              <a:endParaRPr lang="de-DE" sz="2000" dirty="0" smtClean="0"/>
            </a:p>
            <a:p>
              <a:pPr marL="457200" indent="-457200">
                <a:buFont typeface="+mj-lt"/>
                <a:buAutoNum type="arabicPeriod"/>
              </a:pPr>
              <a:r>
                <a:rPr lang="ru-RU" sz="2000" dirty="0" smtClean="0"/>
                <a:t>Где</a:t>
              </a:r>
              <a:endParaRPr lang="de-DE" sz="2000" dirty="0" smtClean="0"/>
            </a:p>
            <a:p>
              <a:pPr marL="457200" indent="-457200">
                <a:buFont typeface="+mj-lt"/>
                <a:buAutoNum type="arabicPeriod"/>
              </a:pPr>
              <a:r>
                <a:rPr lang="ru-RU" sz="2000" dirty="0" err="1" smtClean="0"/>
                <a:t>Вгд</a:t>
              </a:r>
              <a:endParaRPr lang="de-DE" sz="2000" dirty="0" smtClean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955712" y="3893016"/>
              <a:ext cx="2367956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Интересы партнёра</a:t>
              </a:r>
            </a:p>
            <a:p>
              <a:r>
                <a:rPr lang="ru-RU" sz="2000" b="1" dirty="0"/>
                <a:t>п</a:t>
              </a:r>
              <a:r>
                <a:rPr lang="ru-RU" sz="2000" b="1" dirty="0" smtClean="0"/>
                <a:t>о переговорам</a:t>
              </a:r>
              <a:endParaRPr lang="de-DE" sz="2000" b="1" dirty="0" smtClean="0"/>
            </a:p>
            <a:p>
              <a:pPr marL="457200" indent="-457200">
                <a:buFont typeface="+mj-lt"/>
                <a:buAutoNum type="arabicPeriod"/>
              </a:pPr>
              <a:r>
                <a:rPr lang="ru-RU" sz="2000" dirty="0" err="1" smtClean="0"/>
                <a:t>Ийк</a:t>
              </a:r>
              <a:endParaRPr lang="de-DE" sz="2000" dirty="0" smtClean="0"/>
            </a:p>
            <a:p>
              <a:pPr marL="457200" indent="-457200">
                <a:buFont typeface="+mj-lt"/>
                <a:buAutoNum type="arabicPeriod"/>
              </a:pPr>
              <a:r>
                <a:rPr lang="ru-RU" sz="2000" dirty="0" err="1" smtClean="0"/>
                <a:t>Зий</a:t>
              </a:r>
              <a:endParaRPr lang="de-DE" sz="2000" dirty="0" smtClean="0"/>
            </a:p>
            <a:p>
              <a:pPr marL="457200" indent="-457200">
                <a:buFont typeface="+mj-lt"/>
                <a:buAutoNum type="arabicPeriod"/>
              </a:pPr>
              <a:r>
                <a:rPr lang="ru-RU" sz="2000" dirty="0" err="1" smtClean="0"/>
                <a:t>Лмн</a:t>
              </a:r>
              <a:endParaRPr lang="de-DE" sz="2000" dirty="0" smtClean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2995823" y="4539346"/>
              <a:ext cx="25657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Вещи, которых не хотят</a:t>
              </a:r>
            </a:p>
            <a:p>
              <a:r>
                <a:rPr lang="ru-RU" dirty="0" smtClean="0"/>
                <a:t>Оба партнёра</a:t>
              </a:r>
              <a:endParaRPr lang="de-DE" dirty="0"/>
            </a:p>
          </p:txBody>
        </p:sp>
      </p:grpSp>
      <p:sp>
        <p:nvSpPr>
          <p:cNvPr id="21" name="Textfeld 20"/>
          <p:cNvSpPr txBox="1"/>
          <p:nvPr/>
        </p:nvSpPr>
        <p:spPr>
          <a:xfrm>
            <a:off x="529642" y="276631"/>
            <a:ext cx="96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Принцип </a:t>
            </a:r>
            <a:r>
              <a:rPr lang="de-DE" sz="2400" dirty="0" smtClean="0"/>
              <a:t>3 – </a:t>
            </a:r>
            <a:r>
              <a:rPr lang="ru-RU" sz="2400" dirty="0" smtClean="0"/>
              <a:t>Матрица интересов </a:t>
            </a:r>
            <a:r>
              <a:rPr lang="de-DE" sz="2400" dirty="0" smtClean="0"/>
              <a:t> </a:t>
            </a:r>
            <a:r>
              <a:rPr lang="ru-RU" sz="2400" dirty="0" smtClean="0"/>
              <a:t>для раскрытия ситуации с интересами</a:t>
            </a:r>
            <a:endParaRPr lang="de-DE" sz="2400" dirty="0"/>
          </a:p>
        </p:txBody>
      </p:sp>
      <p:sp>
        <p:nvSpPr>
          <p:cNvPr id="22" name="Textfeld 21"/>
          <p:cNvSpPr txBox="1"/>
          <p:nvPr/>
        </p:nvSpPr>
        <p:spPr>
          <a:xfrm>
            <a:off x="7498761" y="2405062"/>
            <a:ext cx="450040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/>
              <a:t>Раскройте Ваши </a:t>
            </a:r>
            <a:r>
              <a:rPr lang="ru-RU" sz="2400" b="1" dirty="0"/>
              <a:t>интересы </a:t>
            </a:r>
            <a:r>
              <a:rPr lang="ru-RU" sz="2400" b="1" dirty="0" smtClean="0"/>
              <a:t>:</a:t>
            </a:r>
            <a:endParaRPr lang="ru-RU" sz="2400" b="1" dirty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/>
              <a:t>Это создаёт доверие.</a:t>
            </a:r>
            <a:endParaRPr lang="ru-RU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Это </a:t>
            </a:r>
            <a:r>
              <a:rPr lang="ru-RU" sz="2000" dirty="0"/>
              <a:t>позволяет </a:t>
            </a:r>
            <a:r>
              <a:rPr lang="ru-RU" sz="2000" dirty="0" smtClean="0"/>
              <a:t>достичь баланса интересов.</a:t>
            </a:r>
            <a:endParaRPr lang="ru-RU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Это </a:t>
            </a:r>
            <a:r>
              <a:rPr lang="ru-RU" sz="2000" dirty="0"/>
              <a:t>позволяет проявить </a:t>
            </a:r>
            <a:r>
              <a:rPr lang="ru-RU" sz="2000" dirty="0" smtClean="0"/>
              <a:t>творческий подход  </a:t>
            </a:r>
            <a:r>
              <a:rPr lang="ru-RU" sz="2000" dirty="0"/>
              <a:t>к новым решениям, которые могут быть в интересах обоих партнеров</a:t>
            </a:r>
            <a:r>
              <a:rPr lang="ru-RU" sz="2000" b="1" dirty="0" smtClean="0"/>
              <a:t>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24782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9642" y="276631"/>
            <a:ext cx="98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Принцип</a:t>
            </a:r>
            <a:r>
              <a:rPr lang="de-DE" sz="2400" dirty="0" smtClean="0"/>
              <a:t> 4 – </a:t>
            </a:r>
            <a:r>
              <a:rPr lang="ru-RU" sz="2000" dirty="0" smtClean="0"/>
              <a:t>Разрабатывай много вариантов решения</a:t>
            </a:r>
            <a:r>
              <a:rPr lang="de-DE" sz="2000" dirty="0" smtClean="0"/>
              <a:t> u </a:t>
            </a:r>
            <a:r>
              <a:rPr lang="ru-RU" sz="2000" dirty="0" smtClean="0"/>
              <a:t>только позднее давай оценку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1543050" y="14668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1357" y="1366837"/>
            <a:ext cx="3076575" cy="232025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148007" y="1651516"/>
            <a:ext cx="5005643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/>
              <a:t>Сформулируйте  творческие вопросы, например,</a:t>
            </a:r>
            <a:endParaRPr lang="ru-RU" sz="2000" b="1" dirty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/>
              <a:t>Какие имеются  решения</a:t>
            </a:r>
            <a:r>
              <a:rPr lang="ru-RU" sz="2000" dirty="0"/>
              <a:t>, которые удовлетворяют </a:t>
            </a:r>
            <a:r>
              <a:rPr lang="ru-RU" sz="2000" dirty="0" smtClean="0"/>
              <a:t>Ваши </a:t>
            </a:r>
            <a:r>
              <a:rPr lang="ru-RU" sz="2000" dirty="0"/>
              <a:t>и мои интересы</a:t>
            </a:r>
            <a:r>
              <a:rPr lang="ru-RU" sz="2000" dirty="0" smtClean="0"/>
              <a:t>?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/>
              <a:t>Вам бы помогло,  если бы я дополнительно предложил Вам следующее?</a:t>
            </a:r>
            <a:endParaRPr lang="ru-RU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Что бы Вы могли ещё предложить</a:t>
            </a:r>
            <a:r>
              <a:rPr lang="en-US" sz="2000" dirty="0" smtClean="0"/>
              <a:t> </a:t>
            </a:r>
            <a:r>
              <a:rPr lang="ru-RU" sz="2000" dirty="0" smtClean="0"/>
              <a:t> мне, так, чтобы я  также мог пойти Вам навстречу</a:t>
            </a:r>
            <a:r>
              <a:rPr lang="de-DE" sz="2000" dirty="0" smtClean="0"/>
              <a:t>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66875" y="4059556"/>
            <a:ext cx="28810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Совместная </a:t>
            </a:r>
          </a:p>
          <a:p>
            <a:r>
              <a:rPr lang="ru-RU" sz="2000" b="1" dirty="0" smtClean="0"/>
              <a:t>«мозговая  атака»</a:t>
            </a:r>
            <a:endParaRPr lang="de-DE" sz="2000" b="1" dirty="0" smtClean="0"/>
          </a:p>
          <a:p>
            <a:r>
              <a:rPr lang="ru-RU" dirty="0"/>
              <a:t>для поиска новых, творческих решений, которые отвечают интересам обоих </a:t>
            </a:r>
            <a:r>
              <a:rPr lang="ru-RU" dirty="0" smtClean="0"/>
              <a:t>партнеров.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618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733425" y="3637693"/>
            <a:ext cx="10591800" cy="265833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33425" y="1019175"/>
            <a:ext cx="10591800" cy="24003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95300" y="266700"/>
            <a:ext cx="5396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Когда имеет смысл вести переговоры</a:t>
            </a:r>
            <a:r>
              <a:rPr lang="de-DE" sz="2400" dirty="0" smtClean="0"/>
              <a:t>?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880056" y="1666875"/>
            <a:ext cx="2187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Не имеет смысла</a:t>
            </a:r>
            <a:r>
              <a:rPr lang="de-DE" sz="2000" b="1" dirty="0" smtClean="0"/>
              <a:t>:</a:t>
            </a:r>
            <a:endParaRPr lang="de-DE" sz="2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80056" y="2162175"/>
            <a:ext cx="820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Если сторона может достичь своей цели путём применения власти или силы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80056" y="3682484"/>
            <a:ext cx="4431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Имеет смысл вести переговоры, если</a:t>
            </a:r>
            <a:r>
              <a:rPr lang="de-DE" sz="2000" b="1" dirty="0" smtClean="0"/>
              <a:t>:</a:t>
            </a:r>
            <a:endParaRPr lang="de-DE" sz="2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80056" y="4248150"/>
            <a:ext cx="77480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Если имеется более или менее равный баланс сил  обеих сторон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Существует  взаимозависимость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Существуют противоречивые или различные интересы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 обеих сторон существует принципиальная готовность  к переговорам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 переговорам мотивирует общая цель партнёров по переговорам</a:t>
            </a:r>
            <a:endParaRPr lang="de-DE" dirty="0"/>
          </a:p>
        </p:txBody>
      </p:sp>
      <p:pic>
        <p:nvPicPr>
          <p:cNvPr id="1026" name="Picture 2" descr="Bildergebnis für Gewalt 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2999" y="1237393"/>
            <a:ext cx="1165225" cy="18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ür Partne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4725" y="3750966"/>
            <a:ext cx="2311400" cy="243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54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9642" y="276631"/>
            <a:ext cx="8998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Принцип</a:t>
            </a:r>
            <a:r>
              <a:rPr lang="de-DE" sz="2400" dirty="0" smtClean="0"/>
              <a:t> 4 – </a:t>
            </a:r>
            <a:r>
              <a:rPr lang="ru-RU" sz="2400" dirty="0" smtClean="0"/>
              <a:t>Объективные критерии позволяют избежать  споры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529642" y="1176402"/>
            <a:ext cx="11096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Разрешайте </a:t>
            </a:r>
            <a:r>
              <a:rPr lang="ru-RU" sz="2400" b="1" dirty="0"/>
              <a:t>конфликт интересов путем </a:t>
            </a:r>
            <a:r>
              <a:rPr lang="ru-RU" sz="2400" b="1" dirty="0" smtClean="0"/>
              <a:t>привлечения  </a:t>
            </a:r>
            <a:r>
              <a:rPr lang="ru-RU" sz="2400" b="1" dirty="0"/>
              <a:t>«объективных </a:t>
            </a:r>
            <a:r>
              <a:rPr lang="ru-RU" sz="2400" b="1" dirty="0" smtClean="0"/>
              <a:t>критериев»</a:t>
            </a:r>
            <a:r>
              <a:rPr lang="de-DE" sz="2400" b="1" dirty="0" smtClean="0"/>
              <a:t> </a:t>
            </a:r>
            <a:br>
              <a:rPr lang="de-DE" sz="2400" b="1" dirty="0" smtClean="0"/>
            </a:br>
            <a:r>
              <a:rPr lang="de-DE" sz="2400" b="1" dirty="0" smtClean="0"/>
              <a:t>(</a:t>
            </a:r>
            <a:r>
              <a:rPr lang="ru-RU" sz="2400" b="1" dirty="0" smtClean="0"/>
              <a:t>в смысле нейтральных критериев оценки</a:t>
            </a:r>
            <a:r>
              <a:rPr lang="de-DE" sz="2400" b="1" dirty="0" smtClean="0"/>
              <a:t>)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529642" y="2369306"/>
            <a:ext cx="64960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Ищите</a:t>
            </a:r>
            <a:r>
              <a:rPr lang="de-DE" sz="2000" b="1" dirty="0" smtClean="0"/>
              <a:t> </a:t>
            </a:r>
            <a:r>
              <a:rPr lang="ru-RU" sz="2000" b="1" dirty="0" smtClean="0"/>
              <a:t>общепринятые  </a:t>
            </a:r>
            <a:r>
              <a:rPr lang="ru-RU" sz="2000" b="1" dirty="0"/>
              <a:t>нормы, ценности и </a:t>
            </a:r>
            <a:r>
              <a:rPr lang="ru-RU" sz="2000" b="1" dirty="0" smtClean="0"/>
              <a:t>правовые основы, </a:t>
            </a:r>
            <a:r>
              <a:rPr lang="ru-RU" sz="2000" b="1" dirty="0"/>
              <a:t>которые могут быть использованы в качестве объективных критериев для принятия решений, так как они: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</a:t>
            </a:r>
            <a:r>
              <a:rPr lang="ru-RU" dirty="0" smtClean="0"/>
              <a:t>е зависят от всех субъективных интересов каждого отдельного партнёра по переговорам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ru-RU" dirty="0" smtClean="0"/>
              <a:t>например,</a:t>
            </a:r>
            <a:r>
              <a:rPr lang="en-US" dirty="0" smtClean="0"/>
              <a:t>  </a:t>
            </a:r>
            <a:r>
              <a:rPr lang="ru-RU" dirty="0"/>
              <a:t>о</a:t>
            </a:r>
            <a:r>
              <a:rPr lang="ru-RU" dirty="0" smtClean="0"/>
              <a:t>бщепринятая  </a:t>
            </a:r>
            <a:r>
              <a:rPr lang="ru-RU" dirty="0"/>
              <a:t>рыночная цена за </a:t>
            </a:r>
            <a:r>
              <a:rPr lang="ru-RU" dirty="0" smtClean="0"/>
              <a:t>услугу</a:t>
            </a:r>
            <a:r>
              <a:rPr lang="de-DE" dirty="0" smtClean="0"/>
              <a:t>)</a:t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действительны для всех участвующих в переговорах </a:t>
            </a:r>
            <a:r>
              <a:rPr lang="ru-RU" dirty="0" smtClean="0"/>
              <a:t>партнёров </a:t>
            </a:r>
            <a:r>
              <a:rPr lang="ru-RU" dirty="0"/>
              <a:t>и, следовательно, могут быть </a:t>
            </a:r>
            <a:r>
              <a:rPr lang="ru-RU" dirty="0" smtClean="0"/>
              <a:t>обязательными (например</a:t>
            </a:r>
            <a:r>
              <a:rPr lang="ru-RU" dirty="0"/>
              <a:t>, обычные </a:t>
            </a:r>
            <a:r>
              <a:rPr lang="ru-RU" dirty="0" smtClean="0"/>
              <a:t>общие условия заключения сделок в отрасли)</a:t>
            </a:r>
            <a:r>
              <a:rPr lang="de-DE" dirty="0" smtClean="0"/>
              <a:t>. 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26" name="Picture 2" descr="Bildergebnis für Maßst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1613" y="2568893"/>
            <a:ext cx="2694411" cy="31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3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45990" y="276631"/>
            <a:ext cx="1045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Принцип 4</a:t>
            </a:r>
            <a:r>
              <a:rPr lang="de-DE" sz="2400" dirty="0" smtClean="0"/>
              <a:t> – </a:t>
            </a:r>
            <a:r>
              <a:rPr lang="ru-RU" sz="2400" dirty="0"/>
              <a:t>Объективные критерии </a:t>
            </a:r>
            <a:r>
              <a:rPr lang="ru-RU" sz="2400" dirty="0" smtClean="0"/>
              <a:t>позволяют избежать  споры </a:t>
            </a:r>
            <a:r>
              <a:rPr lang="de-DE" sz="2400" dirty="0" smtClean="0"/>
              <a:t>- </a:t>
            </a:r>
            <a:r>
              <a:rPr lang="ru-RU" sz="2400" dirty="0" smtClean="0"/>
              <a:t>Примеры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914400" y="1348240"/>
            <a:ext cx="600972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/>
              <a:t>Примеры</a:t>
            </a:r>
            <a:r>
              <a:rPr lang="de-DE" sz="2000" b="1" dirty="0" smtClean="0"/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Совместное поручение экспертной оценки стоимости</a:t>
            </a:r>
            <a:endParaRPr lang="de-DE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Принятые в данной местности цены и тексты договоров</a:t>
            </a:r>
            <a:endParaRPr lang="de-DE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Статистика</a:t>
            </a:r>
            <a:endParaRPr lang="de-DE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Нормы</a:t>
            </a:r>
            <a:r>
              <a:rPr lang="de-DE" dirty="0" smtClean="0"/>
              <a:t>/</a:t>
            </a:r>
            <a:r>
              <a:rPr lang="ru-RU" dirty="0" smtClean="0"/>
              <a:t>стандартизация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Отраслевые стандарты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914400" y="4505325"/>
            <a:ext cx="24293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/>
              <a:t>Метод случайности</a:t>
            </a:r>
            <a:r>
              <a:rPr lang="de-DE" sz="2000" b="1" dirty="0" smtClean="0"/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Бросать жребий</a:t>
            </a:r>
            <a:endParaRPr lang="de-DE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Тянуть жребий</a:t>
            </a: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5384215" y="4505325"/>
            <a:ext cx="405444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/>
              <a:t>Другие способы</a:t>
            </a:r>
            <a:r>
              <a:rPr lang="de-DE" sz="2000" b="1" dirty="0" smtClean="0"/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Один из партнёров по переговорам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smtClean="0"/>
              <a:t>делит, другой выбирает  лучшую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      половину</a:t>
            </a: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Аукцион</a:t>
            </a:r>
            <a:endParaRPr lang="de-DE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Определение средней величины</a:t>
            </a:r>
            <a:endParaRPr lang="de-DE" dirty="0" smtClean="0"/>
          </a:p>
        </p:txBody>
      </p:sp>
      <p:pic>
        <p:nvPicPr>
          <p:cNvPr id="2050" name="Picture 2" descr="Bildergebnis für Maßsta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18755">
            <a:off x="5715258" y="1548189"/>
            <a:ext cx="3392356" cy="17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3846" y="4433538"/>
            <a:ext cx="1831609" cy="140022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1182" y="4673122"/>
            <a:ext cx="1651630" cy="157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24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4392" y="0"/>
            <a:ext cx="8906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Принцип </a:t>
            </a:r>
            <a:r>
              <a:rPr lang="de-DE" sz="2400" dirty="0" smtClean="0"/>
              <a:t> 6 – </a:t>
            </a:r>
            <a:r>
              <a:rPr lang="ru-RU" sz="2400" dirty="0" smtClean="0"/>
              <a:t>Примите   решение  за или  против</a:t>
            </a:r>
            <a:r>
              <a:rPr lang="ru-RU" sz="2400" dirty="0"/>
              <a:t> </a:t>
            </a:r>
            <a:r>
              <a:rPr lang="ru-RU" sz="2400" dirty="0" smtClean="0"/>
              <a:t>  решения путём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ru-RU" sz="2400" dirty="0" smtClean="0"/>
              <a:t>сравнения с Вашей лучшей альтернативой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567877" y="1047750"/>
            <a:ext cx="9248776" cy="176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Разработайте до начала переговоров </a:t>
            </a:r>
            <a:r>
              <a:rPr lang="de-DE" dirty="0" smtClean="0"/>
              <a:t> </a:t>
            </a:r>
            <a:r>
              <a:rPr lang="ru-RU" dirty="0" smtClean="0"/>
              <a:t>Вашу </a:t>
            </a:r>
            <a:r>
              <a:rPr lang="de-DE" dirty="0" smtClean="0"/>
              <a:t> </a:t>
            </a:r>
            <a:r>
              <a:rPr lang="ru-RU" dirty="0" smtClean="0"/>
              <a:t>лучшую и худшую альтернативу к </a:t>
            </a:r>
            <a:r>
              <a:rPr lang="ru-RU" dirty="0"/>
              <a:t>переговорному </a:t>
            </a:r>
            <a:r>
              <a:rPr lang="ru-RU" dirty="0" smtClean="0"/>
              <a:t>соглашению (</a:t>
            </a:r>
            <a:r>
              <a:rPr lang="de-DE" dirty="0" smtClean="0"/>
              <a:t>BATNA </a:t>
            </a:r>
            <a:r>
              <a:rPr lang="ru-RU" dirty="0" smtClean="0"/>
              <a:t>и </a:t>
            </a:r>
            <a:r>
              <a:rPr lang="de-DE" dirty="0" smtClean="0"/>
              <a:t>WATNA</a:t>
            </a:r>
            <a:r>
              <a:rPr lang="ru-RU" dirty="0" smtClean="0"/>
              <a:t>)</a:t>
            </a:r>
            <a:endParaRPr lang="de-DE" dirty="0" smtClean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Согласитесь только тогда с решением</a:t>
            </a:r>
            <a:r>
              <a:rPr lang="de-DE" dirty="0" smtClean="0"/>
              <a:t>, </a:t>
            </a:r>
            <a:r>
              <a:rPr lang="ru-RU" dirty="0" smtClean="0"/>
              <a:t>если оно лучше Вашей лучшей альтернативы</a:t>
            </a:r>
            <a:r>
              <a:rPr lang="de-DE" dirty="0" smtClean="0"/>
              <a:t> (</a:t>
            </a:r>
            <a:r>
              <a:rPr lang="ru-RU" dirty="0" smtClean="0"/>
              <a:t>например, лучшее предложение другого поставщика/производителя</a:t>
            </a:r>
            <a:r>
              <a:rPr lang="de-DE" dirty="0" smtClean="0"/>
              <a:t>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Тогда раскройте, в случае необходимости, лучшее предложение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92" y="3042285"/>
            <a:ext cx="6067425" cy="11334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517" y="5222200"/>
            <a:ext cx="6210300" cy="1066800"/>
          </a:xfrm>
          <a:prstGeom prst="rect">
            <a:avLst/>
          </a:prstGeom>
        </p:spPr>
      </p:pic>
      <p:pic>
        <p:nvPicPr>
          <p:cNvPr id="6" name="Picture 2" descr="Bildergebnis für Maßsta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25322" y="3822888"/>
            <a:ext cx="3162299" cy="17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feil nach rechts 6"/>
          <p:cNvSpPr/>
          <p:nvPr/>
        </p:nvSpPr>
        <p:spPr>
          <a:xfrm>
            <a:off x="7126986" y="4145875"/>
            <a:ext cx="485775" cy="561975"/>
          </a:xfrm>
          <a:prstGeom prst="rightArrow">
            <a:avLst>
              <a:gd name="adj1" fmla="val 50000"/>
              <a:gd name="adj2" fmla="val 5508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?</a:t>
            </a:r>
            <a:endParaRPr lang="de-DE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7369873" y="3228975"/>
            <a:ext cx="0" cy="7905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7223839" y="2910215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?</a:t>
            </a:r>
            <a:endParaRPr lang="de-DE" b="1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7367403" y="4818518"/>
            <a:ext cx="0" cy="10943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221369" y="591282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?</a:t>
            </a:r>
            <a:endParaRPr lang="de-DE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8527835" y="2957294"/>
            <a:ext cx="30069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Как высоко Вы оцениваете шансы?</a:t>
            </a:r>
            <a:endParaRPr lang="de-DE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Что было бы в худшем </a:t>
            </a:r>
            <a:r>
              <a:rPr lang="ru-RU" dirty="0" smtClean="0"/>
              <a:t>случае?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Сколько стоит, в случае необходимости, судебный процесс?</a:t>
            </a:r>
            <a:endParaRPr lang="de-DE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У меня больше шансов в суде, чтобы отстоять свои интересы</a:t>
            </a:r>
            <a:r>
              <a:rPr lang="de-DE" dirty="0" smtClean="0"/>
              <a:t>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Ч</a:t>
            </a:r>
            <a:r>
              <a:rPr lang="ru-RU" dirty="0" smtClean="0"/>
              <a:t>то </a:t>
            </a:r>
            <a:r>
              <a:rPr lang="ru-RU" dirty="0"/>
              <a:t>произойдет в случае </a:t>
            </a:r>
            <a:r>
              <a:rPr lang="ru-RU" dirty="0" err="1" smtClean="0"/>
              <a:t>недостижения</a:t>
            </a:r>
            <a:r>
              <a:rPr lang="ru-RU" dirty="0" smtClean="0"/>
              <a:t>  согласия?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179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3077" y="227453"/>
            <a:ext cx="879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Правила обратной связи, если партнёр по переговорам нечестен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2135560" y="2727306"/>
            <a:ext cx="8352928" cy="2722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содержащее оценки/нейтральное изложение дела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Вчера Вы мне сообщили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“,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утром я посмотрел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…..“</a:t>
            </a:r>
            <a:endParaRPr lang="de-D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эффекта                                                                               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«Это разочаровало </a:t>
            </a:r>
            <a:r>
              <a:rPr lang="ru-RU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меня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потому что…»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Выражать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свои 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желания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мне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бы хотелось, чтобы я в будущем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…..“</a:t>
            </a:r>
            <a:b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 descr="https://www.teacherready.org/wp-content/uploads/2015/04/Feedbac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544" y="836712"/>
            <a:ext cx="2880320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 rot="729052">
            <a:off x="5444800" y="1935153"/>
            <a:ext cx="388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Послания от </a:t>
            </a:r>
            <a:r>
              <a:rPr lang="ru-RU" sz="2400" b="1" u="sng" dirty="0" smtClean="0"/>
              <a:t>первого лица</a:t>
            </a:r>
            <a:endParaRPr lang="de-DE" sz="2400" b="1" u="sng" dirty="0"/>
          </a:p>
        </p:txBody>
      </p:sp>
      <p:sp>
        <p:nvSpPr>
          <p:cNvPr id="6" name="Textfeld 5"/>
          <p:cNvSpPr txBox="1"/>
          <p:nvPr/>
        </p:nvSpPr>
        <p:spPr>
          <a:xfrm>
            <a:off x="6816080" y="5733256"/>
            <a:ext cx="2205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оценивать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описать эффект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76250" y="295275"/>
            <a:ext cx="2407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Ход переговоров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769942" y="1152525"/>
            <a:ext cx="58197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Создать атмосферу с помощью </a:t>
            </a:r>
            <a:r>
              <a:rPr lang="ru-RU" dirty="0" smtClean="0"/>
              <a:t>небольшой светской беседы.</a:t>
            </a:r>
            <a:endParaRPr lang="de-DE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/>
              <a:t>Спросить  </a:t>
            </a:r>
            <a:r>
              <a:rPr lang="de-DE" dirty="0" smtClean="0"/>
              <a:t> </a:t>
            </a:r>
            <a:r>
              <a:rPr lang="ru-RU" dirty="0" smtClean="0"/>
              <a:t>партнёра по переговорам об интересах.</a:t>
            </a:r>
            <a:endParaRPr lang="de-DE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/>
              <a:t>Прокомментировать собственные интересы.</a:t>
            </a:r>
            <a:endParaRPr lang="de-DE" sz="2000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/>
              <a:t>Сопоставление одинаковых интересов</a:t>
            </a:r>
            <a:r>
              <a:rPr lang="de-DE" sz="2000" dirty="0" smtClean="0"/>
              <a:t>,</a:t>
            </a:r>
            <a:br>
              <a:rPr lang="de-DE" sz="2000" dirty="0" smtClean="0"/>
            </a:br>
            <a:r>
              <a:rPr lang="ru-RU" sz="2000" dirty="0" smtClean="0"/>
              <a:t>установление спорных моментов.</a:t>
            </a:r>
            <a:endParaRPr lang="de-DE" sz="2000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/>
              <a:t>Развитие идей о том, как найти взаимоприемлемое </a:t>
            </a:r>
            <a:r>
              <a:rPr lang="ru-RU" sz="2000" dirty="0" smtClean="0"/>
              <a:t>для обеих сторон решение </a:t>
            </a:r>
            <a:r>
              <a:rPr lang="ru-RU" sz="2000" dirty="0"/>
              <a:t>в спорных </a:t>
            </a:r>
            <a:r>
              <a:rPr lang="ru-RU" sz="2000" dirty="0" smtClean="0"/>
              <a:t>вопросах.</a:t>
            </a:r>
            <a:endParaRPr lang="de-DE" sz="2000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/>
              <a:t>Формулировка результата </a:t>
            </a:r>
            <a:r>
              <a:rPr lang="ru-RU" sz="2000" dirty="0" smtClean="0"/>
              <a:t>переговоров.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/>
              <a:t>Проверка, </a:t>
            </a:r>
            <a:r>
              <a:rPr lang="ru-RU" sz="2000" dirty="0"/>
              <a:t>является ли результат лучше, чем </a:t>
            </a:r>
            <a:r>
              <a:rPr lang="ru-RU" sz="2000" dirty="0" smtClean="0"/>
              <a:t>самая лучшая  </a:t>
            </a:r>
            <a:r>
              <a:rPr lang="ru-RU" sz="2000" dirty="0"/>
              <a:t>собственная </a:t>
            </a:r>
            <a:r>
              <a:rPr lang="ru-RU" sz="2000" dirty="0" smtClean="0"/>
              <a:t>альтернатива.</a:t>
            </a:r>
            <a:endParaRPr lang="de-DE" sz="2000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/>
              <a:t>Завершение и соглашение.</a:t>
            </a:r>
            <a:endParaRPr lang="de-DE" sz="2000" dirty="0"/>
          </a:p>
        </p:txBody>
      </p:sp>
      <p:pic>
        <p:nvPicPr>
          <p:cNvPr id="3074" name="Picture 2" descr="Bildergebnis für small tal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7574" y="994544"/>
            <a:ext cx="1800226" cy="14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0649" y="1899426"/>
            <a:ext cx="1639514" cy="15809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7574" y="3124197"/>
            <a:ext cx="1786047" cy="15049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22236" y="3997570"/>
            <a:ext cx="1472450" cy="16192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3941" y="4931560"/>
            <a:ext cx="1299851" cy="120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05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055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45212" y="193244"/>
            <a:ext cx="7848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altLang="de-DE" sz="2000" b="1" dirty="0"/>
          </a:p>
        </p:txBody>
      </p:sp>
      <p:cxnSp>
        <p:nvCxnSpPr>
          <p:cNvPr id="7" name="Gerade Verbindung 8"/>
          <p:cNvCxnSpPr/>
          <p:nvPr/>
        </p:nvCxnSpPr>
        <p:spPr>
          <a:xfrm>
            <a:off x="1916033" y="775063"/>
            <a:ext cx="73448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4134" y="209158"/>
            <a:ext cx="1110894" cy="73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0318" y="209158"/>
            <a:ext cx="1227639" cy="73036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07874" y="1325287"/>
            <a:ext cx="93515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ru-RU" sz="3200" b="1" dirty="0" smtClean="0"/>
              <a:t>Желаю Вам успехов и хорошо провести время,</a:t>
            </a:r>
          </a:p>
          <a:p>
            <a:pPr lvl="1" algn="ctr"/>
            <a:r>
              <a:rPr lang="ru-RU" sz="3200" b="1" dirty="0"/>
              <a:t>у</a:t>
            </a:r>
            <a:r>
              <a:rPr lang="ru-RU" sz="3200" b="1" dirty="0" smtClean="0"/>
              <a:t>пражняясь по теме Переговоры!</a:t>
            </a:r>
            <a:endParaRPr lang="de-DE" sz="3200" b="1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0687" y="2780929"/>
            <a:ext cx="40576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44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3950" y="2369075"/>
            <a:ext cx="6200775" cy="248602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57200" y="244673"/>
            <a:ext cx="7684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 этом Вы должны всегда иметь ясное представление</a:t>
            </a:r>
            <a:r>
              <a:rPr lang="de-DE" sz="2400" dirty="0" smtClean="0"/>
              <a:t>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762875" y="2019300"/>
            <a:ext cx="3314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Каков худший </a:t>
            </a:r>
          </a:p>
          <a:p>
            <a:r>
              <a:rPr lang="ru-RU" sz="2000" dirty="0"/>
              <a:t>р</a:t>
            </a:r>
            <a:r>
              <a:rPr lang="ru-RU" sz="2000" dirty="0" smtClean="0"/>
              <a:t>езультат переговоров, который Вы готовы</a:t>
            </a:r>
          </a:p>
          <a:p>
            <a:r>
              <a:rPr lang="ru-RU" sz="2000" dirty="0" smtClean="0"/>
              <a:t> принять</a:t>
            </a:r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7762875" y="4862512"/>
            <a:ext cx="2790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Каков лучший </a:t>
            </a:r>
            <a:r>
              <a:rPr lang="ru-RU" sz="2000" dirty="0" smtClean="0"/>
              <a:t>результат </a:t>
            </a:r>
            <a:r>
              <a:rPr lang="ru-RU" sz="2000" dirty="0"/>
              <a:t>переговоров, который Вы </a:t>
            </a:r>
            <a:r>
              <a:rPr lang="ru-RU" sz="2000" dirty="0" smtClean="0"/>
              <a:t>могли бы достичь</a:t>
            </a:r>
            <a:r>
              <a:rPr lang="de-DE" sz="2000" dirty="0" smtClean="0"/>
              <a:t>?</a:t>
            </a:r>
            <a:endParaRPr lang="de-DE" sz="2000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6886575" y="2295525"/>
            <a:ext cx="876300" cy="7334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 flipV="1">
            <a:off x="6886575" y="4467225"/>
            <a:ext cx="876300" cy="5524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57200" y="1170622"/>
            <a:ext cx="3359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/>
              <a:t>WATNA / BATNA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xmlns="" val="2262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mit Pfeil 2"/>
          <p:cNvCxnSpPr/>
          <p:nvPr/>
        </p:nvCxnSpPr>
        <p:spPr>
          <a:xfrm flipV="1">
            <a:off x="2581275" y="1552575"/>
            <a:ext cx="0" cy="4482925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/>
          <p:cNvCxnSpPr/>
          <p:nvPr/>
        </p:nvCxnSpPr>
        <p:spPr>
          <a:xfrm>
            <a:off x="2581275" y="6035500"/>
            <a:ext cx="5781675" cy="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2705100" y="3781425"/>
            <a:ext cx="2762250" cy="2162175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476875" y="3781425"/>
            <a:ext cx="2762250" cy="2162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705100" y="1619250"/>
            <a:ext cx="2762250" cy="216217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5476875" y="1619250"/>
            <a:ext cx="2762250" cy="2162175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2594069" y="2272387"/>
            <a:ext cx="287405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Победитель</a:t>
            </a:r>
            <a:r>
              <a:rPr lang="de-DE" b="1" dirty="0" smtClean="0"/>
              <a:t>/</a:t>
            </a:r>
            <a:r>
              <a:rPr lang="ru-RU" b="1" dirty="0" smtClean="0"/>
              <a:t>Проигравший</a:t>
            </a:r>
            <a:endParaRPr lang="de-DE" b="1" dirty="0" smtClean="0"/>
          </a:p>
          <a:p>
            <a:pPr algn="ctr"/>
            <a:endParaRPr lang="de-DE" sz="2000" dirty="0"/>
          </a:p>
          <a:p>
            <a:pPr algn="ctr"/>
            <a:r>
              <a:rPr lang="ru-RU" sz="2000" dirty="0"/>
              <a:t>Переговоры,</a:t>
            </a:r>
          </a:p>
          <a:p>
            <a:pPr algn="ctr"/>
            <a:r>
              <a:rPr lang="ru-RU" sz="2000" dirty="0"/>
              <a:t> основанные на </a:t>
            </a:r>
          </a:p>
          <a:p>
            <a:pPr algn="ctr"/>
            <a:r>
              <a:rPr lang="ru-RU" sz="2000" dirty="0" smtClean="0"/>
              <a:t>соперничестве</a:t>
            </a:r>
            <a:endParaRPr lang="de-DE" sz="2000" dirty="0"/>
          </a:p>
        </p:txBody>
      </p:sp>
      <p:sp>
        <p:nvSpPr>
          <p:cNvPr id="20" name="Textfeld 19"/>
          <p:cNvSpPr txBox="1"/>
          <p:nvPr/>
        </p:nvSpPr>
        <p:spPr>
          <a:xfrm>
            <a:off x="5398557" y="2248302"/>
            <a:ext cx="28405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Победитель</a:t>
            </a:r>
            <a:r>
              <a:rPr lang="de-DE" b="1" dirty="0" smtClean="0"/>
              <a:t> / </a:t>
            </a:r>
            <a:r>
              <a:rPr lang="ru-RU" b="1" dirty="0"/>
              <a:t>Победитель </a:t>
            </a:r>
            <a:endParaRPr lang="de-DE" b="1" dirty="0" smtClean="0"/>
          </a:p>
          <a:p>
            <a:pPr algn="ctr"/>
            <a:endParaRPr lang="de-DE" sz="2000" dirty="0"/>
          </a:p>
          <a:p>
            <a:pPr algn="ctr"/>
            <a:r>
              <a:rPr lang="ru-RU" sz="2000" dirty="0" smtClean="0"/>
              <a:t>Переговоры,</a:t>
            </a:r>
          </a:p>
          <a:p>
            <a:pPr algn="ctr"/>
            <a:r>
              <a:rPr lang="ru-RU" sz="2000" dirty="0" smtClean="0"/>
              <a:t> основанные на </a:t>
            </a:r>
          </a:p>
          <a:p>
            <a:pPr algn="ctr"/>
            <a:r>
              <a:rPr lang="ru-RU" sz="2000" dirty="0" smtClean="0"/>
              <a:t>сотрудничестве</a:t>
            </a:r>
            <a:endParaRPr lang="de-DE" sz="2000" dirty="0"/>
          </a:p>
        </p:txBody>
      </p:sp>
      <p:sp>
        <p:nvSpPr>
          <p:cNvPr id="21" name="Textfeld 20"/>
          <p:cNvSpPr txBox="1"/>
          <p:nvPr/>
        </p:nvSpPr>
        <p:spPr>
          <a:xfrm>
            <a:off x="3586587" y="3827375"/>
            <a:ext cx="18119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smtClean="0"/>
              <a:t>„</a:t>
            </a:r>
            <a:r>
              <a:rPr lang="ru-RU" sz="2000" b="1" dirty="0" smtClean="0"/>
              <a:t>Мститель</a:t>
            </a:r>
            <a:r>
              <a:rPr lang="de-DE" sz="2000" b="1" dirty="0" smtClean="0"/>
              <a:t>“</a:t>
            </a:r>
          </a:p>
          <a:p>
            <a:pPr algn="ctr"/>
            <a:endParaRPr lang="de-DE" sz="2000" dirty="0"/>
          </a:p>
          <a:p>
            <a:pPr algn="ctr"/>
            <a:r>
              <a:rPr lang="ru-RU" sz="2000" dirty="0" smtClean="0"/>
              <a:t>Подавляющие </a:t>
            </a:r>
          </a:p>
          <a:p>
            <a:pPr algn="ctr"/>
            <a:r>
              <a:rPr lang="ru-RU" sz="2000" dirty="0" smtClean="0"/>
              <a:t>переговоры</a:t>
            </a:r>
            <a:endParaRPr lang="de-DE" sz="2000" dirty="0"/>
          </a:p>
        </p:txBody>
      </p:sp>
      <p:sp>
        <p:nvSpPr>
          <p:cNvPr id="22" name="Textfeld 21"/>
          <p:cNvSpPr txBox="1"/>
          <p:nvPr/>
        </p:nvSpPr>
        <p:spPr>
          <a:xfrm>
            <a:off x="5595617" y="3827374"/>
            <a:ext cx="17283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Проигравший</a:t>
            </a:r>
            <a:endParaRPr lang="de-DE" sz="2000" b="1" dirty="0" smtClean="0"/>
          </a:p>
          <a:p>
            <a:pPr algn="ctr"/>
            <a:endParaRPr lang="de-DE" sz="2000" dirty="0"/>
          </a:p>
          <a:p>
            <a:pPr algn="ctr"/>
            <a:r>
              <a:rPr lang="ru-RU" sz="2000" dirty="0" smtClean="0"/>
              <a:t>Покорные </a:t>
            </a:r>
          </a:p>
          <a:p>
            <a:pPr algn="ctr"/>
            <a:r>
              <a:rPr lang="ru-RU" sz="2000" dirty="0" smtClean="0"/>
              <a:t>переговоры</a:t>
            </a:r>
            <a:endParaRPr lang="de-DE" sz="2000" dirty="0"/>
          </a:p>
        </p:txBody>
      </p:sp>
      <p:sp>
        <p:nvSpPr>
          <p:cNvPr id="23" name="Textfeld 22"/>
          <p:cNvSpPr txBox="1"/>
          <p:nvPr/>
        </p:nvSpPr>
        <p:spPr>
          <a:xfrm>
            <a:off x="3222713" y="6127401"/>
            <a:ext cx="401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Реализация интересов другой стороны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 rot="16200000">
            <a:off x="210101" y="3411160"/>
            <a:ext cx="417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Осуществление собственных интересов</a:t>
            </a:r>
            <a:endParaRPr lang="de-DE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1217" y="1216787"/>
            <a:ext cx="2159000" cy="20193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6598" y="1072368"/>
            <a:ext cx="2207784" cy="1154069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469" y="4200792"/>
            <a:ext cx="1326021" cy="1819275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2713" y="3884970"/>
            <a:ext cx="1408004" cy="198873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95300" y="279582"/>
            <a:ext cx="323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4 </a:t>
            </a:r>
            <a:r>
              <a:rPr lang="ru-RU" sz="2400" dirty="0" smtClean="0"/>
              <a:t>стратега переговоров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xmlns="" val="15597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6725" y="276225"/>
            <a:ext cx="890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Восемь правил для переговоров, основанных на соперничестве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1076325" y="2057400"/>
            <a:ext cx="10078528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/>
              <a:t>Подведите другую сторону к тому, чтобы сделать первое предложение.</a:t>
            </a:r>
            <a:endParaRPr lang="de-DE" sz="2400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/>
              <a:t>Поставьте под сомнение первоначальное предложение</a:t>
            </a:r>
            <a:r>
              <a:rPr lang="de-DE" sz="2400" dirty="0" smtClean="0"/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/>
              <a:t>Не делайте Ваше встречное предложение с круглыми суммами.</a:t>
            </a:r>
            <a:endParaRPr lang="de-DE" sz="2400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/>
              <a:t>Идите на уступки в цене </a:t>
            </a:r>
            <a:r>
              <a:rPr lang="de-DE" sz="2400" dirty="0" smtClean="0"/>
              <a:t> </a:t>
            </a:r>
            <a:r>
              <a:rPr lang="ru-RU" sz="2400" dirty="0" smtClean="0"/>
              <a:t>мало-помалу</a:t>
            </a:r>
            <a:r>
              <a:rPr lang="de-DE" sz="2400" dirty="0" smtClean="0"/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/>
              <a:t>Из больших количеств сделайте несколько мелких</a:t>
            </a:r>
            <a:r>
              <a:rPr lang="de-DE" sz="2400" dirty="0" smtClean="0"/>
              <a:t> </a:t>
            </a:r>
            <a:r>
              <a:rPr lang="ru-RU" sz="2400" dirty="0" smtClean="0"/>
              <a:t> с ценой для каждого.</a:t>
            </a:r>
            <a:endParaRPr lang="de-DE" sz="2400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/>
              <a:t>Дайте </a:t>
            </a:r>
            <a:r>
              <a:rPr lang="ru-RU" sz="2400" dirty="0" smtClean="0"/>
              <a:t>это  </a:t>
            </a:r>
            <a:r>
              <a:rPr lang="ru-RU" sz="2400" dirty="0"/>
              <a:t>в </a:t>
            </a:r>
            <a:r>
              <a:rPr lang="ru-RU" sz="2400" dirty="0" smtClean="0"/>
              <a:t>письменном виде.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/>
              <a:t>Будьте сдержанны (Проявляйте лучше умеренный интерес)</a:t>
            </a:r>
            <a:r>
              <a:rPr lang="de-DE" sz="2400" dirty="0" smtClean="0"/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/>
              <a:t>Потребуйте сверх цены дополнительные услуги или уступки.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6325" y="820610"/>
            <a:ext cx="2207784" cy="115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53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44989" y="1402081"/>
            <a:ext cx="7953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Гарвардская концепция переговоров</a:t>
            </a:r>
            <a:endParaRPr lang="de-DE" sz="3600" b="1" dirty="0" smtClean="0"/>
          </a:p>
          <a:p>
            <a:pPr algn="ctr"/>
            <a:r>
              <a:rPr lang="de-DE" sz="3600" i="1" dirty="0" smtClean="0"/>
              <a:t> 6 </a:t>
            </a:r>
            <a:r>
              <a:rPr lang="ru-RU" sz="3600" i="1" dirty="0" smtClean="0"/>
              <a:t>принципов</a:t>
            </a:r>
            <a:r>
              <a:rPr lang="de-DE" sz="3600" i="1" dirty="0" smtClean="0"/>
              <a:t>:</a:t>
            </a:r>
            <a:endParaRPr lang="de-DE" sz="3600" i="1" dirty="0"/>
          </a:p>
        </p:txBody>
      </p:sp>
      <p:pic>
        <p:nvPicPr>
          <p:cNvPr id="3074" name="Picture 2" descr="Bildergebnis für Verhandlu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2175" y="2943225"/>
            <a:ext cx="3579004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72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9642" y="276631"/>
            <a:ext cx="5919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Основной принцип Гарвардской концепции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1085850" y="4843075"/>
            <a:ext cx="2150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Интересы</a:t>
            </a:r>
            <a:endParaRPr lang="de-DE" sz="3600" b="1" dirty="0"/>
          </a:p>
        </p:txBody>
      </p:sp>
      <p:pic>
        <p:nvPicPr>
          <p:cNvPr id="5122" name="Picture 2" descr="Bildergebnis für Gewinner Verlierer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949" y="1426091"/>
            <a:ext cx="22987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5211" y="4432816"/>
            <a:ext cx="1400175" cy="1466850"/>
          </a:xfrm>
          <a:prstGeom prst="rect">
            <a:avLst/>
          </a:prstGeom>
        </p:spPr>
      </p:pic>
      <p:cxnSp>
        <p:nvCxnSpPr>
          <p:cNvPr id="7" name="Gerader Verbinder 6"/>
          <p:cNvCxnSpPr/>
          <p:nvPr/>
        </p:nvCxnSpPr>
        <p:spPr>
          <a:xfrm flipV="1">
            <a:off x="1085850" y="1514475"/>
            <a:ext cx="4368799" cy="18764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1085850" y="1304925"/>
            <a:ext cx="4368799" cy="20574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934892" y="2010468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Позиции</a:t>
            </a:r>
            <a:endParaRPr lang="de-DE" sz="36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005386" y="4381410"/>
            <a:ext cx="1152880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96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de-DE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673849" y="3565802"/>
            <a:ext cx="50895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В </a:t>
            </a:r>
            <a:r>
              <a:rPr lang="ru-RU" sz="3200" b="1" dirty="0" smtClean="0"/>
              <a:t>Гарвардской переговорной концепции: </a:t>
            </a:r>
            <a:r>
              <a:rPr lang="ru-RU" sz="3200" b="1" dirty="0"/>
              <a:t>речь идет не о позициях, </a:t>
            </a:r>
            <a:r>
              <a:rPr lang="ru-RU" sz="3200" b="1" dirty="0" smtClean="0"/>
              <a:t>а о  балансе  </a:t>
            </a:r>
            <a:r>
              <a:rPr lang="ru-RU" sz="3200" b="1" dirty="0"/>
              <a:t>интересов</a:t>
            </a:r>
            <a:r>
              <a:rPr lang="de-DE" sz="3200" dirty="0" smtClean="0"/>
              <a:t>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xmlns="" val="18831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3394" y="964857"/>
            <a:ext cx="8208912" cy="513057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526972" y="1358347"/>
            <a:ext cx="3772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Деловой уровень</a:t>
            </a:r>
            <a:endParaRPr lang="de-DE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2517013" y="2638520"/>
            <a:ext cx="74267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Уровень отношений</a:t>
            </a:r>
            <a:endParaRPr lang="de-DE" sz="66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634922" y="1432967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30%</a:t>
            </a:r>
            <a:endParaRPr lang="de-DE" sz="3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774393" y="3700930"/>
            <a:ext cx="1648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 smtClean="0">
                <a:solidFill>
                  <a:srgbClr val="FF0000"/>
                </a:solidFill>
              </a:rPr>
              <a:t>70%</a:t>
            </a:r>
            <a:endParaRPr lang="de-DE" sz="66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16175" y="4673327"/>
            <a:ext cx="3155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Эмоции</a:t>
            </a:r>
            <a:r>
              <a:rPr lang="de-DE" sz="4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!!!!</a:t>
            </a:r>
            <a:endParaRPr lang="de-DE" sz="48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85775" y="253168"/>
            <a:ext cx="9003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Хороший уровень отношений является </a:t>
            </a:r>
            <a:r>
              <a:rPr lang="ru-RU" sz="2000" dirty="0" smtClean="0"/>
              <a:t>предпосылкой для хороших переговоров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xmlns="" val="24349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48259" y="1733550"/>
            <a:ext cx="85052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Правильная позиция при разговоре для переговорных</a:t>
            </a:r>
            <a:r>
              <a:rPr lang="de-DE" sz="2400" b="1" dirty="0" smtClean="0"/>
              <a:t> </a:t>
            </a:r>
            <a:r>
              <a:rPr lang="ru-RU" sz="2400" b="1" dirty="0" smtClean="0"/>
              <a:t>встреч</a:t>
            </a:r>
          </a:p>
          <a:p>
            <a:pPr algn="ctr"/>
            <a:r>
              <a:rPr lang="de-DE" sz="2400" b="1" dirty="0" smtClean="0"/>
              <a:t> </a:t>
            </a:r>
            <a:r>
              <a:rPr lang="ru-RU" sz="2400" b="1" dirty="0" smtClean="0"/>
              <a:t>согласно </a:t>
            </a:r>
            <a:r>
              <a:rPr lang="ru-RU" sz="2400" b="1" dirty="0"/>
              <a:t>Г</a:t>
            </a:r>
            <a:r>
              <a:rPr lang="ru-RU" sz="2400" b="1" dirty="0" smtClean="0"/>
              <a:t>арвардской модели</a:t>
            </a:r>
            <a:r>
              <a:rPr lang="de-DE" sz="2400" b="1" dirty="0" smtClean="0"/>
              <a:t>:</a:t>
            </a:r>
          </a:p>
          <a:p>
            <a:pPr algn="ctr"/>
            <a:endParaRPr lang="de-DE" sz="2400" b="1" dirty="0"/>
          </a:p>
          <a:p>
            <a:pPr algn="ctr"/>
            <a:r>
              <a:rPr lang="ru-RU" sz="4000" b="1" dirty="0" smtClean="0"/>
              <a:t>Активно слушать</a:t>
            </a:r>
            <a:endParaRPr lang="de-DE" sz="40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31" y="3891559"/>
            <a:ext cx="3891110" cy="222349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68470" y="304800"/>
            <a:ext cx="5146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Эффективно реагировать на партнёра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xmlns="" val="9539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1 [Kompatibilitätsmodus]" id="{22B79EED-FD80-4043-B1DD-42E5B9750E23}" vid="{B07AC026-D116-4CD3-AB8B-2A3D40F5D0F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Seminare in Zentralasien</Template>
  <TotalTime>0</TotalTime>
  <Words>921</Words>
  <Application>Microsoft Office PowerPoint</Application>
  <PresentationFormat>Benutzerdefiniert</PresentationFormat>
  <Paragraphs>214</Paragraphs>
  <Slides>26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Office Theme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Karsten Mehrtens</dc:creator>
  <cp:lastModifiedBy>Kirgisistan</cp:lastModifiedBy>
  <cp:revision>215</cp:revision>
  <dcterms:created xsi:type="dcterms:W3CDTF">2015-10-19T18:49:05Z</dcterms:created>
  <dcterms:modified xsi:type="dcterms:W3CDTF">2017-06-02T02:31:40Z</dcterms:modified>
</cp:coreProperties>
</file>