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5" r:id="rId3"/>
    <p:sldId id="316" r:id="rId4"/>
    <p:sldId id="317" r:id="rId5"/>
    <p:sldId id="318" r:id="rId6"/>
    <p:sldId id="311" r:id="rId7"/>
    <p:sldId id="319" r:id="rId8"/>
    <p:sldId id="320" r:id="rId9"/>
    <p:sldId id="321" r:id="rId10"/>
    <p:sldId id="324" r:id="rId11"/>
    <p:sldId id="323" r:id="rId12"/>
    <p:sldId id="325" r:id="rId13"/>
    <p:sldId id="328" r:id="rId14"/>
    <p:sldId id="329" r:id="rId15"/>
    <p:sldId id="330" r:id="rId16"/>
    <p:sldId id="313" r:id="rId17"/>
    <p:sldId id="326" r:id="rId18"/>
    <p:sldId id="33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92" autoAdjust="0"/>
  </p:normalViewPr>
  <p:slideViewPr>
    <p:cSldViewPr snapToGrid="0">
      <p:cViewPr varScale="1">
        <p:scale>
          <a:sx n="41" d="100"/>
          <a:sy n="41" d="100"/>
        </p:scale>
        <p:origin x="54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64399-6977-4228-BBBA-B64671C4372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3B2CE-33B4-4C8C-A824-A222DA0A2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051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74DD-39B2-45C6-814A-3C1C433A198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8EEB-8D62-4D0C-85D2-C5A268D15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79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74DD-39B2-45C6-814A-3C1C433A198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8EEB-8D62-4D0C-85D2-C5A268D15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158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74DD-39B2-45C6-814A-3C1C433A198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8EEB-8D62-4D0C-85D2-C5A268D15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47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74DD-39B2-45C6-814A-3C1C433A198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8EEB-8D62-4D0C-85D2-C5A268D15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28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74DD-39B2-45C6-814A-3C1C433A198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8EEB-8D62-4D0C-85D2-C5A268D15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04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74DD-39B2-45C6-814A-3C1C433A198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8EEB-8D62-4D0C-85D2-C5A268D15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83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74DD-39B2-45C6-814A-3C1C433A198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8EEB-8D62-4D0C-85D2-C5A268D15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99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74DD-39B2-45C6-814A-3C1C433A198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8EEB-8D62-4D0C-85D2-C5A268D15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967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74DD-39B2-45C6-814A-3C1C433A198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8EEB-8D62-4D0C-85D2-C5A268D15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36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74DD-39B2-45C6-814A-3C1C433A198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8EEB-8D62-4D0C-85D2-C5A268D15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12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74DD-39B2-45C6-814A-3C1C433A198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8EEB-8D62-4D0C-85D2-C5A268D15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031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74DD-39B2-45C6-814A-3C1C433A198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D8EEB-8D62-4D0C-85D2-C5A268D15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04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1580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Усулҳои </a:t>
            </a:r>
            <a:r>
              <a:rPr lang="ru-RU" sz="4800" b="1" dirty="0">
                <a:solidFill>
                  <a:srgbClr val="FF0000"/>
                </a:solidFill>
              </a:rPr>
              <a:t>арзёбии самаранокии иқтисодии сармоягузориҳо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g-Cyrl-TJ" sz="2800" b="1" dirty="0" smtClean="0"/>
              <a:t>Муаллими </a:t>
            </a:r>
            <a:r>
              <a:rPr lang="tg-Cyrl-TJ" sz="2800" b="1" dirty="0" smtClean="0"/>
              <a:t>калони АИДнПҶТ</a:t>
            </a:r>
          </a:p>
          <a:p>
            <a:r>
              <a:rPr lang="tg-Cyrl-TJ" sz="2800" b="1" dirty="0" smtClean="0"/>
              <a:t> </a:t>
            </a:r>
            <a:r>
              <a:rPr lang="tg-Cyrl-TJ" sz="2800" b="1" dirty="0" smtClean="0"/>
              <a:t>Хоҷаев </a:t>
            </a:r>
            <a:r>
              <a:rPr lang="tg-Cyrl-TJ" sz="2800" b="1" dirty="0" smtClean="0"/>
              <a:t>Ш.А.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694659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3961"/>
            <a:ext cx="10439400" cy="107663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 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11.2</a:t>
            </a:r>
            <a:r>
              <a:rPr lang="ru-RU" sz="4000" b="1" dirty="0">
                <a:solidFill>
                  <a:srgbClr val="FF0000"/>
                </a:solidFill>
              </a:rPr>
              <a:t>. Усулҳои омории арзёбии иқтисодии лоиҳаҳои инвеститсионӣ </a:t>
            </a: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0594"/>
            <a:ext cx="10515600" cy="4746369"/>
          </a:xfrm>
        </p:spPr>
        <p:txBody>
          <a:bodyPr>
            <a:normAutofit/>
          </a:bodyPr>
          <a:lstStyle/>
          <a:p>
            <a:pPr lvl="0"/>
            <a:r>
              <a:rPr lang="tg-Cyrl-TJ" sz="3200" dirty="0">
                <a:solidFill>
                  <a:prstClr val="black"/>
                </a:solidFill>
              </a:rPr>
              <a:t>Мисол: Як ширкат сармоягузориро барои насб кардани дастгоҳи нави фрезерӣ (барои буриши металл) баррасӣ мекунад. </a:t>
            </a:r>
            <a:r>
              <a:rPr lang="tg-Cyrl-TJ" sz="3200" dirty="0" smtClean="0">
                <a:solidFill>
                  <a:prstClr val="black"/>
                </a:solidFill>
              </a:rPr>
              <a:t>Арзиши </a:t>
            </a:r>
            <a:r>
              <a:rPr lang="tg-Cyrl-TJ" sz="3200" dirty="0">
                <a:solidFill>
                  <a:prstClr val="black"/>
                </a:solidFill>
              </a:rPr>
              <a:t>Лоиҳа </a:t>
            </a:r>
            <a:r>
              <a:rPr lang="en-US" sz="3200" dirty="0">
                <a:solidFill>
                  <a:prstClr val="black"/>
                </a:solidFill>
              </a:rPr>
              <a:t>50 000</a:t>
            </a:r>
            <a:r>
              <a:rPr lang="tg-Cyrl-TJ" sz="3200" dirty="0">
                <a:solidFill>
                  <a:prstClr val="black"/>
                </a:solidFill>
              </a:rPr>
              <a:t> доллари ИМА</a:t>
            </a:r>
            <a:r>
              <a:rPr lang="en-US" sz="3200" dirty="0">
                <a:solidFill>
                  <a:prstClr val="black"/>
                </a:solidFill>
              </a:rPr>
              <a:t>. </a:t>
            </a:r>
            <a:r>
              <a:rPr lang="tg-Cyrl-TJ" sz="3200" dirty="0">
                <a:solidFill>
                  <a:prstClr val="black"/>
                </a:solidFill>
              </a:rPr>
              <a:t>Муҳлати истифодабарии таҷҳизот 5 сол буда, арзиши барҳамдиҳӣ (ликвидационная стоимость) надорад. Меъёри андози ширкат 35% аст. Ширкат усули  фарсудашавии ҳаҷми мутаносибро истифода мебарад (амортизация методом пропорционального списания). Фоидаи тахминии пеш аз андоз аз пешниҳоди сармоягузории пешниҳодшуда инҳоянд:</a:t>
            </a:r>
            <a:endParaRPr lang="en-US" sz="32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tg-Cyrl-TJ" dirty="0" smtClean="0"/>
          </a:p>
        </p:txBody>
      </p:sp>
    </p:spTree>
    <p:extLst>
      <p:ext uri="{BB962C8B-B14F-4D97-AF65-F5344CB8AC3E}">
        <p14:creationId xmlns:p14="http://schemas.microsoft.com/office/powerpoint/2010/main" val="15200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tg-Cyrl-TJ" b="1" dirty="0" smtClean="0">
                <a:solidFill>
                  <a:srgbClr val="FF0000"/>
                </a:solidFill>
              </a:rPr>
              <a:t/>
            </a:r>
            <a:br>
              <a:rPr lang="tg-Cyrl-TJ" b="1" dirty="0" smtClean="0">
                <a:solidFill>
                  <a:srgbClr val="FF0000"/>
                </a:solidFill>
              </a:rPr>
            </a:br>
            <a:r>
              <a:rPr lang="tg-Cyrl-TJ" b="1" dirty="0">
                <a:solidFill>
                  <a:srgbClr val="FF0000"/>
                </a:solidFill>
              </a:rPr>
              <a:t/>
            </a:r>
            <a:br>
              <a:rPr lang="tg-Cyrl-TJ" b="1" dirty="0">
                <a:solidFill>
                  <a:srgbClr val="FF0000"/>
                </a:solidFill>
              </a:rPr>
            </a:br>
            <a:r>
              <a:rPr lang="tg-Cyrl-TJ" b="1" dirty="0" smtClean="0">
                <a:solidFill>
                  <a:srgbClr val="FF0000"/>
                </a:solidFill>
              </a:rPr>
              <a:t/>
            </a:r>
            <a:br>
              <a:rPr lang="tg-Cyrl-TJ" b="1" dirty="0" smtClean="0">
                <a:solidFill>
                  <a:srgbClr val="FF0000"/>
                </a:solidFill>
              </a:rPr>
            </a:br>
            <a:r>
              <a:rPr lang="tg-Cyrl-TJ" b="1" dirty="0" smtClean="0">
                <a:solidFill>
                  <a:srgbClr val="FF0000"/>
                </a:solidFill>
              </a:rPr>
              <a:t>11.2</a:t>
            </a:r>
            <a:r>
              <a:rPr lang="tg-Cyrl-TJ" b="1" dirty="0">
                <a:solidFill>
                  <a:srgbClr val="FF0000"/>
                </a:solidFill>
              </a:rPr>
              <a:t>. Усулҳои омории арзёбии иқтисодии лоиҳаҳои инвеститсионӣ </a:t>
            </a:r>
            <a:br>
              <a:rPr lang="tg-Cyrl-TJ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941" y="1460090"/>
            <a:ext cx="11002297" cy="471687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430413"/>
              </p:ext>
            </p:extLst>
          </p:nvPr>
        </p:nvGraphicFramePr>
        <p:xfrm>
          <a:off x="2695074" y="1211641"/>
          <a:ext cx="7483642" cy="5155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Лист" r:id="rId3" imgW="2571593" imgH="1771567" progId="Excel.Sheet.12">
                  <p:embed/>
                </p:oleObj>
              </mc:Choice>
              <mc:Fallback>
                <p:oleObj name="Лист" r:id="rId3" imgW="2571593" imgH="177156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95074" y="1211641"/>
                        <a:ext cx="7483642" cy="5155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202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3961"/>
            <a:ext cx="10439400" cy="107663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 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11.2</a:t>
            </a:r>
            <a:r>
              <a:rPr lang="ru-RU" sz="4000" b="1" dirty="0">
                <a:solidFill>
                  <a:srgbClr val="FF0000"/>
                </a:solidFill>
              </a:rPr>
              <a:t>. Усулҳои омории арзёбии иқтисодии лоиҳаҳои инвеститсионӣ </a:t>
            </a: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0594"/>
            <a:ext cx="10515600" cy="47463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g-Cyrl-TJ" dirty="0"/>
              <a:t>Инҳоро ҳисоб кунед</a:t>
            </a:r>
            <a:r>
              <a:rPr lang="tg-Cyrl-TJ" dirty="0" smtClean="0"/>
              <a:t>:</a:t>
            </a:r>
          </a:p>
          <a:p>
            <a:pPr marL="0" indent="0">
              <a:buNone/>
            </a:pPr>
            <a:r>
              <a:rPr lang="tg-Cyrl-TJ" dirty="0" smtClean="0"/>
              <a:t>а</a:t>
            </a:r>
            <a:r>
              <a:rPr lang="tg-Cyrl-TJ" dirty="0"/>
              <a:t>) Мӯҳлати </a:t>
            </a:r>
            <a:r>
              <a:rPr lang="tg-Cyrl-TJ" dirty="0" smtClean="0"/>
              <a:t>баргардонидан</a:t>
            </a:r>
            <a:r>
              <a:rPr lang="en-US" dirty="0" smtClean="0"/>
              <a:t> (Payback period)</a:t>
            </a:r>
            <a:r>
              <a:rPr lang="tg-Cyrl-TJ" dirty="0" smtClean="0"/>
              <a:t>.</a:t>
            </a:r>
          </a:p>
          <a:p>
            <a:pPr marL="0" indent="0">
              <a:buNone/>
            </a:pPr>
            <a:r>
              <a:rPr lang="tg-Cyrl-TJ" dirty="0" smtClean="0"/>
              <a:t>б</a:t>
            </a:r>
            <a:r>
              <a:rPr lang="tg-Cyrl-TJ" dirty="0"/>
              <a:t>) Меъёри миёнаи </a:t>
            </a:r>
            <a:r>
              <a:rPr lang="tg-Cyrl-TJ" dirty="0" smtClean="0"/>
              <a:t>даромад</a:t>
            </a:r>
            <a:r>
              <a:rPr lang="en-US" dirty="0" smtClean="0"/>
              <a:t> (Average RR)</a:t>
            </a:r>
            <a:endParaRPr lang="tg-Cyrl-TJ" dirty="0" smtClean="0"/>
          </a:p>
          <a:p>
            <a:pPr marL="0" indent="0">
              <a:buNone/>
            </a:pPr>
            <a:r>
              <a:rPr lang="tg-Cyrl-TJ" dirty="0" smtClean="0"/>
              <a:t>в</a:t>
            </a:r>
            <a:r>
              <a:rPr lang="tg-Cyrl-TJ" dirty="0"/>
              <a:t>) Арзиши </a:t>
            </a:r>
            <a:r>
              <a:rPr lang="tg-Cyrl-TJ" dirty="0" smtClean="0"/>
              <a:t>софи ҷорӣ (</a:t>
            </a:r>
            <a:r>
              <a:rPr lang="en-US" dirty="0" smtClean="0"/>
              <a:t>NPV)</a:t>
            </a:r>
            <a:r>
              <a:rPr lang="tg-Cyrl-TJ" dirty="0" smtClean="0"/>
              <a:t> </a:t>
            </a:r>
            <a:r>
              <a:rPr lang="tg-Cyrl-TJ" dirty="0"/>
              <a:t>бо меъёри тахфифи 10</a:t>
            </a:r>
            <a:r>
              <a:rPr lang="tg-Cyrl-TJ" dirty="0" smtClean="0"/>
              <a:t>% </a:t>
            </a:r>
          </a:p>
          <a:p>
            <a:pPr marL="0" indent="0">
              <a:buNone/>
            </a:pPr>
            <a:r>
              <a:rPr lang="tg-Cyrl-TJ" dirty="0" smtClean="0"/>
              <a:t>г</a:t>
            </a:r>
            <a:r>
              <a:rPr lang="tg-Cyrl-TJ" dirty="0"/>
              <a:t>) Индекси </a:t>
            </a:r>
            <a:r>
              <a:rPr lang="tg-Cyrl-TJ" dirty="0" smtClean="0"/>
              <a:t>даромаднокӣ (</a:t>
            </a:r>
            <a:r>
              <a:rPr lang="en-US" dirty="0"/>
              <a:t>Profitability </a:t>
            </a:r>
            <a:r>
              <a:rPr lang="en-US" dirty="0" smtClean="0"/>
              <a:t>Index</a:t>
            </a:r>
            <a:r>
              <a:rPr lang="tg-Cyrl-TJ" dirty="0" smtClean="0"/>
              <a:t>) </a:t>
            </a:r>
            <a:r>
              <a:rPr lang="tg-Cyrl-TJ" dirty="0"/>
              <a:t>бо меъёри тахфифи 10</a:t>
            </a:r>
            <a:r>
              <a:rPr lang="tg-Cyrl-TJ" dirty="0" smtClean="0"/>
              <a:t>%</a:t>
            </a:r>
          </a:p>
          <a:p>
            <a:pPr marL="0" indent="0">
              <a:buNone/>
            </a:pPr>
            <a:r>
              <a:rPr lang="tg-Cyrl-TJ" dirty="0" smtClean="0"/>
              <a:t>д</a:t>
            </a:r>
            <a:r>
              <a:rPr lang="tg-Cyrl-TJ" dirty="0"/>
              <a:t>) Меъёри даромади </a:t>
            </a:r>
            <a:r>
              <a:rPr lang="tg-Cyrl-TJ" dirty="0" smtClean="0"/>
              <a:t>дохилӣ</a:t>
            </a:r>
            <a:r>
              <a:rPr lang="en-US" dirty="0" smtClean="0"/>
              <a:t> (IRR)</a:t>
            </a:r>
            <a:endParaRPr lang="tg-Cyrl-TJ" dirty="0" smtClean="0"/>
          </a:p>
        </p:txBody>
      </p:sp>
    </p:spTree>
    <p:extLst>
      <p:ext uri="{BB962C8B-B14F-4D97-AF65-F5344CB8AC3E}">
        <p14:creationId xmlns:p14="http://schemas.microsoft.com/office/powerpoint/2010/main" val="278950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3961"/>
            <a:ext cx="10439400" cy="107663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 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11.2</a:t>
            </a:r>
            <a:r>
              <a:rPr lang="ru-RU" sz="4000" b="1" dirty="0">
                <a:solidFill>
                  <a:srgbClr val="FF0000"/>
                </a:solidFill>
              </a:rPr>
              <a:t>. Усулҳои омории арзёбии иқтисодии лоиҳаҳои инвеститсионӣ </a:t>
            </a: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7516" y="1552111"/>
            <a:ext cx="11294936" cy="429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3961"/>
            <a:ext cx="10439400" cy="107663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 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11.2</a:t>
            </a:r>
            <a:r>
              <a:rPr lang="ru-RU" sz="4000" b="1" dirty="0">
                <a:solidFill>
                  <a:srgbClr val="FF0000"/>
                </a:solidFill>
              </a:rPr>
              <a:t>. Усулҳои омории арзёбии иқтисодии лоиҳаҳои инвеститсионӣ </a:t>
            </a: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3199" y="1430594"/>
            <a:ext cx="7411453" cy="521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49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3961"/>
            <a:ext cx="10439400" cy="107663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 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3961"/>
            <a:ext cx="10515600" cy="5823002"/>
          </a:xfrm>
        </p:spPr>
        <p:txBody>
          <a:bodyPr/>
          <a:lstStyle/>
          <a:p>
            <a:r>
              <a:rPr lang="ru-RU" b="1" dirty="0"/>
              <a:t>Мӯҳлати </a:t>
            </a:r>
            <a:r>
              <a:rPr lang="ru-RU" b="1" dirty="0" err="1"/>
              <a:t>баргардонидан</a:t>
            </a:r>
            <a:r>
              <a:rPr lang="ru-RU" b="1" dirty="0"/>
              <a:t> (</a:t>
            </a:r>
            <a:r>
              <a:rPr lang="en-US" b="1" dirty="0"/>
              <a:t>Payback period</a:t>
            </a:r>
            <a:r>
              <a:rPr lang="en-US" b="1" dirty="0" smtClean="0"/>
              <a:t>)</a:t>
            </a:r>
            <a:r>
              <a:rPr lang="en-US" dirty="0" smtClean="0"/>
              <a:t> = </a:t>
            </a:r>
            <a:r>
              <a:rPr lang="ru-RU" dirty="0" smtClean="0"/>
              <a:t>10000+10650+12600+13250 =46500 дар </a:t>
            </a:r>
            <a:r>
              <a:rPr lang="en-US" dirty="0" smtClean="0"/>
              <a:t>4 </a:t>
            </a:r>
            <a:r>
              <a:rPr lang="tg-Cyrl-TJ" dirty="0" smtClean="0"/>
              <a:t>сол</a:t>
            </a:r>
            <a:r>
              <a:rPr lang="en-US" dirty="0" smtClean="0"/>
              <a:t> +3500/19750</a:t>
            </a:r>
            <a:r>
              <a:rPr lang="ru-RU" dirty="0" smtClean="0"/>
              <a:t>=4,18 </a:t>
            </a:r>
            <a:r>
              <a:rPr lang="ru-RU" dirty="0" err="1" smtClean="0"/>
              <a:t>сол</a:t>
            </a:r>
            <a:endParaRPr lang="en-US" dirty="0" smtClean="0"/>
          </a:p>
          <a:p>
            <a:endParaRPr lang="ru-RU" dirty="0" smtClean="0"/>
          </a:p>
          <a:p>
            <a:r>
              <a:rPr lang="ru-RU" b="1" dirty="0" smtClean="0"/>
              <a:t>Меъёри </a:t>
            </a:r>
            <a:r>
              <a:rPr lang="ru-RU" b="1" dirty="0" err="1"/>
              <a:t>миёнаи</a:t>
            </a:r>
            <a:r>
              <a:rPr lang="ru-RU" b="1" dirty="0"/>
              <a:t> </a:t>
            </a:r>
            <a:r>
              <a:rPr lang="ru-RU" b="1" dirty="0" err="1"/>
              <a:t>даромад</a:t>
            </a:r>
            <a:r>
              <a:rPr lang="ru-RU" b="1" dirty="0"/>
              <a:t> </a:t>
            </a:r>
            <a:r>
              <a:rPr lang="en-US" b="1" dirty="0" smtClean="0"/>
              <a:t>(ARR</a:t>
            </a:r>
            <a:r>
              <a:rPr lang="en-US" dirty="0" smtClean="0"/>
              <a:t>)= </a:t>
            </a:r>
            <a:r>
              <a:rPr lang="tg-Cyrl-TJ" dirty="0" smtClean="0"/>
              <a:t>Фоидаи миёна баъди андоз/ Сармоягузории миёна</a:t>
            </a:r>
          </a:p>
          <a:p>
            <a:r>
              <a:rPr lang="tg-Cyrl-TJ" dirty="0" smtClean="0"/>
              <a:t>Фоидаи миёна баъди андоз= (0+650+2600+3250+9750)/5= 16250/5=3250</a:t>
            </a:r>
          </a:p>
          <a:p>
            <a:r>
              <a:rPr lang="tg-Cyrl-TJ" dirty="0" smtClean="0"/>
              <a:t>Сармоягузории миёна= (Арзиши дороиҳо + арзиши бақиявӣ)/2</a:t>
            </a:r>
            <a:r>
              <a:rPr lang="ru-RU" dirty="0" smtClean="0"/>
              <a:t>=</a:t>
            </a:r>
          </a:p>
          <a:p>
            <a:pPr marL="0" indent="0">
              <a:buNone/>
            </a:pPr>
            <a:r>
              <a:rPr lang="ru-RU" dirty="0" smtClean="0"/>
              <a:t>(50000+0)/2=25000</a:t>
            </a:r>
          </a:p>
          <a:p>
            <a:pPr marL="0" indent="0">
              <a:buNone/>
            </a:pPr>
            <a:r>
              <a:rPr lang="en-US" dirty="0" smtClean="0"/>
              <a:t>ARR=3250/25000=0,13 </a:t>
            </a:r>
            <a:r>
              <a:rPr lang="tg-Cyrl-TJ" dirty="0" smtClean="0"/>
              <a:t>ё 13%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7343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716" y="268724"/>
            <a:ext cx="10515600" cy="119136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tg-Cyrl-TJ" b="1" dirty="0" smtClean="0">
                <a:solidFill>
                  <a:srgbClr val="FF0000"/>
                </a:solidFill>
              </a:rPr>
              <a:t/>
            </a:r>
            <a:br>
              <a:rPr lang="tg-Cyrl-TJ" b="1" dirty="0" smtClean="0">
                <a:solidFill>
                  <a:srgbClr val="FF0000"/>
                </a:solidFill>
              </a:rPr>
            </a:br>
            <a:r>
              <a:rPr lang="tg-Cyrl-TJ" b="1" dirty="0">
                <a:solidFill>
                  <a:srgbClr val="FF0000"/>
                </a:solidFill>
              </a:rPr>
              <a:t/>
            </a:r>
            <a:br>
              <a:rPr lang="tg-Cyrl-TJ" b="1" dirty="0">
                <a:solidFill>
                  <a:srgbClr val="FF0000"/>
                </a:solidFill>
              </a:rPr>
            </a:br>
            <a:r>
              <a:rPr lang="tg-Cyrl-TJ" b="1" dirty="0" smtClean="0">
                <a:solidFill>
                  <a:srgbClr val="FF0000"/>
                </a:solidFill>
              </a:rPr>
              <a:t>3. </a:t>
            </a:r>
            <a:r>
              <a:rPr lang="ru-RU" b="1" dirty="0" smtClean="0">
                <a:solidFill>
                  <a:srgbClr val="FF0000"/>
                </a:solidFill>
              </a:rPr>
              <a:t>Усулҳои </a:t>
            </a:r>
            <a:r>
              <a:rPr lang="ru-RU" b="1" dirty="0">
                <a:solidFill>
                  <a:srgbClr val="FF0000"/>
                </a:solidFill>
              </a:rPr>
              <a:t>динамикии арзёбии иқтисодии лоиҳаҳои </a:t>
            </a:r>
            <a:r>
              <a:rPr lang="ru-RU" b="1" dirty="0" smtClean="0">
                <a:solidFill>
                  <a:srgbClr val="FF0000"/>
                </a:solidFill>
              </a:rPr>
              <a:t>инвеститсионӣ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941" y="1563329"/>
            <a:ext cx="11002297" cy="4613634"/>
          </a:xfrm>
        </p:spPr>
        <p:txBody>
          <a:bodyPr>
            <a:normAutofit/>
          </a:bodyPr>
          <a:lstStyle/>
          <a:p>
            <a:r>
              <a:rPr lang="tg-Cyrl-TJ" b="1" dirty="0"/>
              <a:t>Арзиши софи ҷорӣ  </a:t>
            </a:r>
            <a:r>
              <a:rPr lang="tg-Cyrl-TJ" b="1" dirty="0" smtClean="0"/>
              <a:t>(</a:t>
            </a:r>
            <a:r>
              <a:rPr lang="en-US" b="1" dirty="0" smtClean="0"/>
              <a:t>NPV</a:t>
            </a:r>
            <a:r>
              <a:rPr lang="tg-Cyrl-TJ" b="1" dirty="0" smtClean="0"/>
              <a:t>) </a:t>
            </a:r>
            <a:r>
              <a:rPr lang="en-US" dirty="0" smtClean="0"/>
              <a:t>=-</a:t>
            </a:r>
            <a:r>
              <a:rPr lang="en-US" dirty="0"/>
              <a:t>1327,7 </a:t>
            </a:r>
            <a:endParaRPr lang="ru-RU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368" y="2138516"/>
            <a:ext cx="7603273" cy="190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52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tg-Cyrl-TJ" b="1" dirty="0" smtClean="0">
                <a:solidFill>
                  <a:srgbClr val="FF0000"/>
                </a:solidFill>
              </a:rPr>
              <a:t/>
            </a:r>
            <a:br>
              <a:rPr lang="tg-Cyrl-TJ" b="1" dirty="0" smtClean="0">
                <a:solidFill>
                  <a:srgbClr val="FF0000"/>
                </a:solidFill>
              </a:rPr>
            </a:br>
            <a:r>
              <a:rPr lang="tg-Cyrl-TJ" b="1" dirty="0">
                <a:solidFill>
                  <a:srgbClr val="FF0000"/>
                </a:solidFill>
              </a:rPr>
              <a:t/>
            </a:r>
            <a:br>
              <a:rPr lang="tg-Cyrl-TJ" b="1" dirty="0">
                <a:solidFill>
                  <a:srgbClr val="FF0000"/>
                </a:solidFill>
              </a:rPr>
            </a:br>
            <a:r>
              <a:rPr lang="tg-Cyrl-TJ" b="1" dirty="0" smtClean="0">
                <a:solidFill>
                  <a:srgbClr val="FF0000"/>
                </a:solidFill>
              </a:rPr>
              <a:t>3. </a:t>
            </a:r>
            <a:r>
              <a:rPr lang="ru-RU" b="1" dirty="0" smtClean="0">
                <a:solidFill>
                  <a:srgbClr val="FF0000"/>
                </a:solidFill>
              </a:rPr>
              <a:t>Усулҳои </a:t>
            </a:r>
            <a:r>
              <a:rPr lang="ru-RU" b="1" dirty="0">
                <a:solidFill>
                  <a:srgbClr val="FF0000"/>
                </a:solidFill>
              </a:rPr>
              <a:t>динамикии арзёбии иқтисодии лоиҳаҳои инвеститсионӣ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941" y="1460090"/>
            <a:ext cx="11002297" cy="4716873"/>
          </a:xfrm>
        </p:spPr>
        <p:txBody>
          <a:bodyPr>
            <a:normAutofit/>
          </a:bodyPr>
          <a:lstStyle/>
          <a:p>
            <a:r>
              <a:rPr lang="ru-RU" dirty="0"/>
              <a:t>г) </a:t>
            </a:r>
            <a:r>
              <a:rPr lang="ru-RU" dirty="0" err="1"/>
              <a:t>Индекси</a:t>
            </a:r>
            <a:r>
              <a:rPr lang="ru-RU" dirty="0"/>
              <a:t> </a:t>
            </a:r>
            <a:r>
              <a:rPr lang="ru-RU" dirty="0" err="1"/>
              <a:t>даромаднокӣ</a:t>
            </a:r>
            <a:r>
              <a:rPr lang="ru-RU" dirty="0"/>
              <a:t> (</a:t>
            </a:r>
            <a:r>
              <a:rPr lang="en-US" dirty="0"/>
              <a:t>Profitability Index) </a:t>
            </a:r>
            <a:r>
              <a:rPr lang="ru-RU" dirty="0" err="1"/>
              <a:t>бо</a:t>
            </a:r>
            <a:r>
              <a:rPr lang="ru-RU" dirty="0"/>
              <a:t> меъёри </a:t>
            </a:r>
            <a:r>
              <a:rPr lang="ru-RU" dirty="0" err="1"/>
              <a:t>тахфифи</a:t>
            </a:r>
            <a:r>
              <a:rPr lang="ru-RU" dirty="0"/>
              <a:t> 10</a:t>
            </a:r>
            <a:r>
              <a:rPr lang="ru-RU" dirty="0" smtClean="0"/>
              <a:t>%</a:t>
            </a:r>
          </a:p>
          <a:p>
            <a:r>
              <a:rPr lang="en-US" dirty="0" smtClean="0"/>
              <a:t>PI =</a:t>
            </a:r>
            <a:r>
              <a:rPr lang="tg-Cyrl-TJ" dirty="0" smtClean="0"/>
              <a:t> </a:t>
            </a:r>
            <a:r>
              <a:rPr lang="en-US" dirty="0" smtClean="0"/>
              <a:t>Present Value of Cash inflow/Present Value of Cash Outflow</a:t>
            </a:r>
            <a:endParaRPr lang="ru-RU" dirty="0"/>
          </a:p>
          <a:p>
            <a:r>
              <a:rPr lang="tg-Cyrl-TJ" dirty="0" smtClean="0"/>
              <a:t>Арзиши ҷории воридоти пули нақд/ Арзиши ҷории содироти пули нақд = 48672/50000= 0,973</a:t>
            </a:r>
          </a:p>
          <a:p>
            <a:r>
              <a:rPr lang="tg-Cyrl-TJ" dirty="0" smtClean="0"/>
              <a:t>Д)</a:t>
            </a:r>
            <a:r>
              <a:rPr lang="en-US" dirty="0" smtClean="0"/>
              <a:t> IRR-?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60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3. Усулҳои динамикии арзёбии иқтисодии лоиҳаҳои инвеститсионӣ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46787" y="1825624"/>
            <a:ext cx="2816942" cy="4224017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g-Cyrl-TJ" dirty="0" smtClean="0"/>
              <a:t>Меъёри даромаднокии дохилӣ</a:t>
            </a:r>
            <a:r>
              <a:rPr lang="ru-RU" dirty="0" smtClean="0"/>
              <a:t>= меъёри пасттар+ (</a:t>
            </a:r>
            <a:r>
              <a:rPr lang="en-US" dirty="0" smtClean="0"/>
              <a:t>NPV </a:t>
            </a:r>
            <a:r>
              <a:rPr lang="tg-Cyrl-TJ" dirty="0" smtClean="0"/>
              <a:t> мусбӣ/</a:t>
            </a:r>
            <a:r>
              <a:rPr lang="en-US" dirty="0">
                <a:solidFill>
                  <a:prstClr val="black"/>
                </a:solidFill>
              </a:rPr>
              <a:t> NPV </a:t>
            </a:r>
            <a:r>
              <a:rPr lang="tg-Cyrl-TJ" dirty="0">
                <a:solidFill>
                  <a:prstClr val="black"/>
                </a:solidFill>
              </a:rPr>
              <a:t> </a:t>
            </a:r>
            <a:r>
              <a:rPr lang="tg-Cyrl-TJ" dirty="0" smtClean="0">
                <a:solidFill>
                  <a:prstClr val="black"/>
                </a:solidFill>
              </a:rPr>
              <a:t>мусбӣ</a:t>
            </a:r>
            <a:r>
              <a:rPr lang="tg-Cyrl-TJ" dirty="0">
                <a:solidFill>
                  <a:prstClr val="black"/>
                </a:solidFill>
              </a:rPr>
              <a:t>-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NPV </a:t>
            </a:r>
            <a:r>
              <a:rPr lang="tg-Cyrl-TJ" dirty="0">
                <a:solidFill>
                  <a:prstClr val="black"/>
                </a:solidFill>
              </a:rPr>
              <a:t> </a:t>
            </a:r>
            <a:r>
              <a:rPr lang="tg-Cyrl-TJ" dirty="0" smtClean="0">
                <a:solidFill>
                  <a:prstClr val="black"/>
                </a:solidFill>
              </a:rPr>
              <a:t>манфӣ)* (фарқияти дисконтҳо) </a:t>
            </a:r>
            <a:endParaRPr lang="en-US" dirty="0" smtClean="0"/>
          </a:p>
          <a:p>
            <a:r>
              <a:rPr lang="en-US" dirty="0" smtClean="0"/>
              <a:t>8+ (1572,9/1572,9-(-1327,7))*2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=9,08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6207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546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11.1. Самаранокии лоиҳаҳои инвеститсионӣ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690" y="1253613"/>
            <a:ext cx="11282516" cy="5176684"/>
          </a:xfrm>
        </p:spPr>
        <p:txBody>
          <a:bodyPr>
            <a:noAutofit/>
          </a:bodyPr>
          <a:lstStyle/>
          <a:p>
            <a:r>
              <a:rPr lang="ru-RU" sz="3600" b="1" dirty="0"/>
              <a:t>Самаранокии лоиҳаи инвеститсионӣ </a:t>
            </a:r>
            <a:r>
              <a:rPr lang="ru-RU" sz="3600" dirty="0" err="1"/>
              <a:t>мувофиқатии</a:t>
            </a:r>
            <a:r>
              <a:rPr lang="ru-RU" sz="3600" dirty="0"/>
              <a:t> </a:t>
            </a:r>
            <a:r>
              <a:rPr lang="ru-RU" sz="3600" dirty="0" err="1"/>
              <a:t>лоиҳа</a:t>
            </a:r>
            <a:r>
              <a:rPr lang="ru-RU" sz="3600" dirty="0"/>
              <a:t> ба </a:t>
            </a:r>
            <a:r>
              <a:rPr lang="ru-RU" sz="3600" dirty="0" err="1"/>
              <a:t>мақсаду</a:t>
            </a:r>
            <a:r>
              <a:rPr lang="ru-RU" sz="3600" dirty="0"/>
              <a:t> </a:t>
            </a:r>
            <a:r>
              <a:rPr lang="ru-RU" sz="3600" dirty="0" err="1"/>
              <a:t>маромҳои</a:t>
            </a:r>
            <a:r>
              <a:rPr lang="ru-RU" sz="3600" dirty="0"/>
              <a:t> </a:t>
            </a:r>
            <a:r>
              <a:rPr lang="ru-RU" sz="3600" dirty="0" err="1"/>
              <a:t>иштирокчиёни</a:t>
            </a:r>
            <a:r>
              <a:rPr lang="ru-RU" sz="3600" dirty="0"/>
              <a:t> </a:t>
            </a:r>
            <a:r>
              <a:rPr lang="ru-RU" sz="3600" dirty="0" err="1"/>
              <a:t>онро</a:t>
            </a:r>
            <a:r>
              <a:rPr lang="ru-RU" sz="3600" dirty="0"/>
              <a:t> </a:t>
            </a:r>
            <a:r>
              <a:rPr lang="ru-RU" sz="3600" dirty="0" err="1"/>
              <a:t>инъикос</a:t>
            </a:r>
            <a:r>
              <a:rPr lang="ru-RU" sz="3600" dirty="0"/>
              <a:t> </a:t>
            </a:r>
            <a:r>
              <a:rPr lang="ru-RU" sz="3600" dirty="0" err="1"/>
              <a:t>мекунад</a:t>
            </a:r>
            <a:r>
              <a:rPr lang="ru-RU" sz="3600" dirty="0"/>
              <a:t>.</a:t>
            </a:r>
          </a:p>
          <a:p>
            <a:r>
              <a:rPr lang="ru-RU" sz="3600" dirty="0" err="1"/>
              <a:t>Тавсия</a:t>
            </a:r>
            <a:r>
              <a:rPr lang="ru-RU" sz="3600" dirty="0"/>
              <a:t> </a:t>
            </a:r>
            <a:r>
              <a:rPr lang="ru-RU" sz="3600" dirty="0" err="1"/>
              <a:t>дода</a:t>
            </a:r>
            <a:r>
              <a:rPr lang="ru-RU" sz="3600" dirty="0"/>
              <a:t> </a:t>
            </a:r>
            <a:r>
              <a:rPr lang="ru-RU" sz="3600" dirty="0" err="1"/>
              <a:t>мешавад</a:t>
            </a:r>
            <a:r>
              <a:rPr lang="ru-RU" sz="3600" dirty="0"/>
              <a:t>, </a:t>
            </a:r>
            <a:r>
              <a:rPr lang="ru-RU" sz="3600" dirty="0" err="1"/>
              <a:t>ки</a:t>
            </a:r>
            <a:r>
              <a:rPr lang="ru-RU" sz="3600" dirty="0"/>
              <a:t> самаранокии лоиҳаҳои инвеститсионӣ дар </a:t>
            </a:r>
            <a:r>
              <a:rPr lang="ru-RU" sz="3600" b="1" dirty="0" err="1"/>
              <a:t>ду</a:t>
            </a:r>
            <a:r>
              <a:rPr lang="ru-RU" sz="3600" b="1" dirty="0"/>
              <a:t> </a:t>
            </a:r>
            <a:r>
              <a:rPr lang="ru-RU" sz="3600" b="1" dirty="0" err="1"/>
              <a:t>давра</a:t>
            </a:r>
            <a:r>
              <a:rPr lang="ru-RU" sz="3600" b="1" dirty="0"/>
              <a:t> </a:t>
            </a:r>
            <a:r>
              <a:rPr lang="ru-RU" sz="3600" dirty="0" err="1"/>
              <a:t>арзёбӣ</a:t>
            </a:r>
            <a:r>
              <a:rPr lang="ru-RU" sz="3600" dirty="0"/>
              <a:t> </a:t>
            </a:r>
            <a:r>
              <a:rPr lang="ru-RU" sz="3600" dirty="0" err="1"/>
              <a:t>шаванд</a:t>
            </a:r>
            <a:r>
              <a:rPr lang="ru-RU" sz="3600" dirty="0"/>
              <a:t>.</a:t>
            </a:r>
          </a:p>
          <a:p>
            <a:r>
              <a:rPr lang="ru-RU" sz="3600" dirty="0"/>
              <a:t>Дар </a:t>
            </a:r>
            <a:r>
              <a:rPr lang="ru-RU" sz="3600" b="1" dirty="0" err="1"/>
              <a:t>давраи</a:t>
            </a:r>
            <a:r>
              <a:rPr lang="ru-RU" sz="3600" b="1" dirty="0"/>
              <a:t> </a:t>
            </a:r>
            <a:r>
              <a:rPr lang="ru-RU" sz="3600" b="1" dirty="0" err="1"/>
              <a:t>аввал</a:t>
            </a:r>
            <a:r>
              <a:rPr lang="ru-RU" sz="3600" b="1" dirty="0"/>
              <a:t> </a:t>
            </a:r>
            <a:r>
              <a:rPr lang="ru-RU" sz="3600" dirty="0" err="1"/>
              <a:t>нишондиҳандаҳои</a:t>
            </a:r>
            <a:r>
              <a:rPr lang="ru-RU" sz="3600" dirty="0"/>
              <a:t> самаранокии </a:t>
            </a:r>
            <a:r>
              <a:rPr lang="ru-RU" sz="3600" dirty="0" err="1"/>
              <a:t>лоиҳа</a:t>
            </a:r>
            <a:r>
              <a:rPr lang="ru-RU" sz="3600" dirty="0"/>
              <a:t> дар </a:t>
            </a:r>
            <a:r>
              <a:rPr lang="ru-RU" sz="3600" dirty="0" err="1"/>
              <a:t>маҷмуъ</a:t>
            </a:r>
            <a:r>
              <a:rPr lang="ru-RU" sz="3600" dirty="0"/>
              <a:t> </a:t>
            </a:r>
            <a:r>
              <a:rPr lang="ru-RU" sz="3600" dirty="0" err="1"/>
              <a:t>дида</a:t>
            </a:r>
            <a:r>
              <a:rPr lang="ru-RU" sz="3600" dirty="0"/>
              <a:t> </a:t>
            </a:r>
            <a:r>
              <a:rPr lang="ru-RU" sz="3600" dirty="0" err="1"/>
              <a:t>баромада</a:t>
            </a:r>
            <a:r>
              <a:rPr lang="ru-RU" sz="3600" dirty="0"/>
              <a:t> </a:t>
            </a:r>
            <a:r>
              <a:rPr lang="ru-RU" sz="3600" dirty="0" err="1"/>
              <a:t>мешаванд</a:t>
            </a:r>
            <a:r>
              <a:rPr lang="ru-RU" sz="3600" dirty="0"/>
              <a:t>. </a:t>
            </a:r>
            <a:r>
              <a:rPr lang="ru-RU" sz="3600" dirty="0" err="1"/>
              <a:t>Мақсади</a:t>
            </a:r>
            <a:r>
              <a:rPr lang="ru-RU" sz="3600" dirty="0"/>
              <a:t> ин </a:t>
            </a:r>
            <a:r>
              <a:rPr lang="ru-RU" sz="3600" dirty="0" err="1"/>
              <a:t>давра</a:t>
            </a:r>
            <a:r>
              <a:rPr lang="ru-RU" sz="3600" dirty="0"/>
              <a:t> – арзёбии </a:t>
            </a:r>
            <a:r>
              <a:rPr lang="ru-RU" sz="3600" dirty="0" err="1"/>
              <a:t>умумии</a:t>
            </a:r>
            <a:r>
              <a:rPr lang="ru-RU" sz="3600" dirty="0"/>
              <a:t> иқтисодии </a:t>
            </a:r>
            <a:r>
              <a:rPr lang="ru-RU" sz="3600" dirty="0" err="1"/>
              <a:t>қарорҳои</a:t>
            </a:r>
            <a:r>
              <a:rPr lang="ru-RU" sz="3600" dirty="0"/>
              <a:t> </a:t>
            </a:r>
            <a:r>
              <a:rPr lang="ru-RU" sz="3600" dirty="0" err="1"/>
              <a:t>лоиҳа</a:t>
            </a:r>
            <a:r>
              <a:rPr lang="ru-RU" sz="3600" dirty="0"/>
              <a:t> ва </a:t>
            </a:r>
            <a:r>
              <a:rPr lang="ru-RU" sz="3600" dirty="0" err="1"/>
              <a:t>шароит</a:t>
            </a:r>
            <a:r>
              <a:rPr lang="ru-RU" sz="3600" dirty="0"/>
              <a:t> </a:t>
            </a:r>
            <a:r>
              <a:rPr lang="ru-RU" sz="3600" dirty="0" err="1"/>
              <a:t>фароҳам</a:t>
            </a:r>
            <a:r>
              <a:rPr lang="ru-RU" sz="3600" dirty="0"/>
              <a:t> </a:t>
            </a:r>
            <a:r>
              <a:rPr lang="ru-RU" sz="3600" dirty="0" err="1"/>
              <a:t>овардан</a:t>
            </a:r>
            <a:r>
              <a:rPr lang="ru-RU" sz="3600" dirty="0"/>
              <a:t> </a:t>
            </a:r>
            <a:r>
              <a:rPr lang="ru-RU" sz="3600" dirty="0" err="1"/>
              <a:t>барои</a:t>
            </a:r>
            <a:r>
              <a:rPr lang="ru-RU" sz="3600" dirty="0"/>
              <a:t> </a:t>
            </a:r>
            <a:r>
              <a:rPr lang="ru-RU" sz="3600" dirty="0" err="1"/>
              <a:t>ҷустуҷуи</a:t>
            </a:r>
            <a:r>
              <a:rPr lang="ru-RU" sz="3600" dirty="0"/>
              <a:t> </a:t>
            </a:r>
            <a:r>
              <a:rPr lang="ru-RU" sz="3600" dirty="0" err="1"/>
              <a:t>сармоягузорон</a:t>
            </a:r>
            <a:r>
              <a:rPr lang="ru-RU" sz="3600" dirty="0"/>
              <a:t> </a:t>
            </a:r>
            <a:r>
              <a:rPr lang="ru-RU" sz="3600" dirty="0" err="1"/>
              <a:t>мебошад</a:t>
            </a:r>
            <a:r>
              <a:rPr lang="ru-RU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1149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546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11.1. Самаранокии лоиҳаҳои инвеститсионӣ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690" y="1253613"/>
            <a:ext cx="11282516" cy="5176684"/>
          </a:xfrm>
        </p:spPr>
        <p:txBody>
          <a:bodyPr>
            <a:normAutofit/>
          </a:bodyPr>
          <a:lstStyle/>
          <a:p>
            <a:r>
              <a:rPr lang="ru-RU" sz="3600" dirty="0"/>
              <a:t>Барои лоиҳаҳои </a:t>
            </a:r>
            <a:r>
              <a:rPr lang="ru-RU" sz="3600" dirty="0" err="1"/>
              <a:t>хурд</a:t>
            </a:r>
            <a:r>
              <a:rPr lang="ru-RU" sz="3600" dirty="0"/>
              <a:t> </a:t>
            </a:r>
            <a:r>
              <a:rPr lang="ru-RU" sz="3600" dirty="0" err="1"/>
              <a:t>танҳо</a:t>
            </a:r>
            <a:r>
              <a:rPr lang="ru-RU" sz="3600" dirty="0"/>
              <a:t> самаранокии </a:t>
            </a:r>
            <a:r>
              <a:rPr lang="ru-RU" sz="3600" dirty="0" err="1"/>
              <a:t>тиҷоратии</a:t>
            </a:r>
            <a:r>
              <a:rPr lang="ru-RU" sz="3600" dirty="0"/>
              <a:t> </a:t>
            </a:r>
            <a:r>
              <a:rPr lang="ru-RU" sz="3600" dirty="0" err="1"/>
              <a:t>онҳо</a:t>
            </a:r>
            <a:r>
              <a:rPr lang="ru-RU" sz="3600" dirty="0"/>
              <a:t> </a:t>
            </a:r>
            <a:r>
              <a:rPr lang="ru-RU" sz="3600" dirty="0" err="1"/>
              <a:t>баҳогузорӣ</a:t>
            </a:r>
            <a:r>
              <a:rPr lang="ru-RU" sz="3600" dirty="0"/>
              <a:t> карда </a:t>
            </a:r>
            <a:r>
              <a:rPr lang="ru-RU" sz="3600" dirty="0" err="1"/>
              <a:t>мешавад</a:t>
            </a:r>
            <a:r>
              <a:rPr lang="ru-RU" sz="3600" dirty="0"/>
              <a:t>, ва </a:t>
            </a:r>
            <a:r>
              <a:rPr lang="ru-RU" sz="3600" dirty="0" err="1"/>
              <a:t>агар</a:t>
            </a:r>
            <a:r>
              <a:rPr lang="ru-RU" sz="3600" dirty="0"/>
              <a:t> он </a:t>
            </a:r>
            <a:r>
              <a:rPr lang="ru-RU" sz="3600" dirty="0" err="1"/>
              <a:t>мувофиқ</a:t>
            </a:r>
            <a:r>
              <a:rPr lang="ru-RU" sz="3600" dirty="0"/>
              <a:t> </a:t>
            </a:r>
            <a:r>
              <a:rPr lang="ru-RU" sz="3600" dirty="0" err="1"/>
              <a:t>бошад</a:t>
            </a:r>
            <a:r>
              <a:rPr lang="ru-RU" sz="3600" dirty="0"/>
              <a:t>, пас ба </a:t>
            </a:r>
            <a:r>
              <a:rPr lang="ru-RU" sz="3600" dirty="0" err="1"/>
              <a:t>давраи</a:t>
            </a:r>
            <a:r>
              <a:rPr lang="ru-RU" sz="3600" dirty="0"/>
              <a:t> </a:t>
            </a:r>
            <a:r>
              <a:rPr lang="ru-RU" sz="3600" dirty="0" err="1"/>
              <a:t>дуюм</a:t>
            </a:r>
            <a:r>
              <a:rPr lang="ru-RU" sz="3600" dirty="0"/>
              <a:t> </a:t>
            </a:r>
            <a:r>
              <a:rPr lang="ru-RU" sz="3600" dirty="0" err="1"/>
              <a:t>гузаштан</a:t>
            </a:r>
            <a:r>
              <a:rPr lang="ru-RU" sz="3600" dirty="0"/>
              <a:t> </a:t>
            </a:r>
            <a:r>
              <a:rPr lang="ru-RU" sz="3600" dirty="0" err="1"/>
              <a:t>мумкин</a:t>
            </a:r>
            <a:r>
              <a:rPr lang="ru-RU" sz="3600" dirty="0"/>
              <a:t> </a:t>
            </a:r>
            <a:r>
              <a:rPr lang="ru-RU" sz="3600" dirty="0" err="1"/>
              <a:t>аст</a:t>
            </a:r>
            <a:r>
              <a:rPr lang="ru-RU" sz="3600" dirty="0" smtClean="0"/>
              <a:t>.</a:t>
            </a:r>
          </a:p>
          <a:p>
            <a:pPr marL="0" indent="0">
              <a:buNone/>
            </a:pPr>
            <a:endParaRPr lang="ru-RU" sz="3600" dirty="0" smtClean="0"/>
          </a:p>
          <a:p>
            <a:r>
              <a:rPr lang="ru-RU" sz="3600" b="1" dirty="0" err="1"/>
              <a:t>Давраи</a:t>
            </a:r>
            <a:r>
              <a:rPr lang="ru-RU" sz="3600" b="1" dirty="0"/>
              <a:t> </a:t>
            </a:r>
            <a:r>
              <a:rPr lang="ru-RU" sz="3600" b="1" dirty="0" err="1"/>
              <a:t>дуюм</a:t>
            </a:r>
            <a:r>
              <a:rPr lang="ru-RU" sz="3600" b="1" dirty="0"/>
              <a:t> </a:t>
            </a:r>
            <a:r>
              <a:rPr lang="ru-RU" sz="3600" dirty="0" err="1"/>
              <a:t>баъди</a:t>
            </a:r>
            <a:r>
              <a:rPr lang="ru-RU" sz="3600" dirty="0"/>
              <a:t> </a:t>
            </a:r>
            <a:r>
              <a:rPr lang="ru-RU" sz="3600" dirty="0" err="1"/>
              <a:t>коркади</a:t>
            </a:r>
            <a:r>
              <a:rPr lang="ru-RU" sz="3600" dirty="0"/>
              <a:t> </a:t>
            </a:r>
            <a:r>
              <a:rPr lang="ru-RU" sz="3600" dirty="0" err="1"/>
              <a:t>нақшаи</a:t>
            </a:r>
            <a:r>
              <a:rPr lang="ru-RU" sz="3600" dirty="0"/>
              <a:t> </a:t>
            </a:r>
            <a:r>
              <a:rPr lang="ru-RU" sz="3600" dirty="0" err="1"/>
              <a:t>маблағгузорӣ</a:t>
            </a:r>
            <a:r>
              <a:rPr lang="ru-RU" sz="3600" dirty="0"/>
              <a:t> </a:t>
            </a:r>
            <a:r>
              <a:rPr lang="ru-RU" sz="3600" dirty="0" err="1"/>
              <a:t>амалӣ</a:t>
            </a:r>
            <a:r>
              <a:rPr lang="ru-RU" sz="3600" dirty="0"/>
              <a:t> </a:t>
            </a:r>
            <a:r>
              <a:rPr lang="ru-RU" sz="3600" dirty="0" err="1"/>
              <a:t>мегардад</a:t>
            </a:r>
            <a:r>
              <a:rPr lang="ru-RU" sz="3600" dirty="0"/>
              <a:t>. Дар ин </a:t>
            </a:r>
            <a:r>
              <a:rPr lang="ru-RU" sz="3600" dirty="0" err="1"/>
              <a:t>давра</a:t>
            </a:r>
            <a:r>
              <a:rPr lang="ru-RU" sz="3600" dirty="0"/>
              <a:t> </a:t>
            </a:r>
            <a:r>
              <a:rPr lang="ru-RU" sz="3600" dirty="0" err="1"/>
              <a:t>ҳайати</a:t>
            </a:r>
            <a:r>
              <a:rPr lang="ru-RU" sz="3600" dirty="0"/>
              <a:t> </a:t>
            </a:r>
            <a:r>
              <a:rPr lang="ru-RU" sz="3600" dirty="0" err="1"/>
              <a:t>иштирокчиён</a:t>
            </a:r>
            <a:r>
              <a:rPr lang="ru-RU" sz="3600" dirty="0"/>
              <a:t> </a:t>
            </a:r>
            <a:r>
              <a:rPr lang="ru-RU" sz="3600" dirty="0" err="1"/>
              <a:t>дақиқ</a:t>
            </a:r>
            <a:r>
              <a:rPr lang="ru-RU" sz="3600" dirty="0"/>
              <a:t> </a:t>
            </a:r>
            <a:r>
              <a:rPr lang="ru-RU" sz="3600" dirty="0" err="1"/>
              <a:t>гашта</a:t>
            </a:r>
            <a:r>
              <a:rPr lang="ru-RU" sz="3600" dirty="0"/>
              <a:t>, </a:t>
            </a:r>
            <a:r>
              <a:rPr lang="ru-RU" sz="3600" dirty="0" err="1"/>
              <a:t>иҷроиши</a:t>
            </a:r>
            <a:r>
              <a:rPr lang="ru-RU" sz="3600" dirty="0"/>
              <a:t> </a:t>
            </a:r>
            <a:r>
              <a:rPr lang="ru-RU" sz="3600" dirty="0" err="1"/>
              <a:t>молиявӣ</a:t>
            </a:r>
            <a:r>
              <a:rPr lang="ru-RU" sz="3600" dirty="0"/>
              <a:t> ва самаранокии </a:t>
            </a:r>
            <a:r>
              <a:rPr lang="ru-RU" sz="3600" dirty="0" err="1"/>
              <a:t>иштироки</a:t>
            </a:r>
            <a:r>
              <a:rPr lang="ru-RU" sz="3600" dirty="0"/>
              <a:t> </a:t>
            </a:r>
            <a:r>
              <a:rPr lang="ru-RU" sz="3600" dirty="0" err="1"/>
              <a:t>ҳар</a:t>
            </a:r>
            <a:r>
              <a:rPr lang="ru-RU" sz="3600" dirty="0"/>
              <a:t> яки </a:t>
            </a:r>
            <a:r>
              <a:rPr lang="ru-RU" sz="3600" dirty="0" err="1"/>
              <a:t>онҳо</a:t>
            </a:r>
            <a:r>
              <a:rPr lang="ru-RU" sz="3600" dirty="0"/>
              <a:t> дар </a:t>
            </a:r>
            <a:r>
              <a:rPr lang="ru-RU" sz="3600" dirty="0" err="1"/>
              <a:t>лоиҳа</a:t>
            </a:r>
            <a:r>
              <a:rPr lang="ru-RU" sz="3600" dirty="0"/>
              <a:t> </a:t>
            </a:r>
            <a:r>
              <a:rPr lang="ru-RU" sz="3600" dirty="0" err="1"/>
              <a:t>муайян</a:t>
            </a:r>
            <a:r>
              <a:rPr lang="ru-RU" sz="3600" dirty="0"/>
              <a:t> </a:t>
            </a:r>
            <a:r>
              <a:rPr lang="ru-RU" sz="3600" dirty="0" err="1"/>
              <a:t>мегардад</a:t>
            </a:r>
            <a:r>
              <a:rPr lang="ru-RU" sz="3600" dirty="0"/>
              <a:t>.</a:t>
            </a:r>
          </a:p>
          <a:p>
            <a:endParaRPr lang="ru-RU" sz="3600" dirty="0" err="1"/>
          </a:p>
        </p:txBody>
      </p:sp>
    </p:spTree>
    <p:extLst>
      <p:ext uri="{BB962C8B-B14F-4D97-AF65-F5344CB8AC3E}">
        <p14:creationId xmlns:p14="http://schemas.microsoft.com/office/powerpoint/2010/main" val="33548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546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11.1. Самаранокии лоиҳаҳои инвеститсионӣ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690" y="1253613"/>
            <a:ext cx="11282516" cy="5176684"/>
          </a:xfrm>
        </p:spPr>
        <p:txBody>
          <a:bodyPr>
            <a:normAutofit/>
          </a:bodyPr>
          <a:lstStyle/>
          <a:p>
            <a:r>
              <a:rPr lang="ru-RU" sz="3600" dirty="0" err="1"/>
              <a:t>Умуман</a:t>
            </a:r>
            <a:r>
              <a:rPr lang="ru-RU" sz="3600" dirty="0"/>
              <a:t> самаранокии </a:t>
            </a:r>
            <a:r>
              <a:rPr lang="ru-RU" sz="3600" dirty="0" err="1"/>
              <a:t>лоиҳа</a:t>
            </a:r>
            <a:r>
              <a:rPr lang="ru-RU" sz="3600" dirty="0"/>
              <a:t> </a:t>
            </a:r>
            <a:r>
              <a:rPr lang="ru-RU" sz="3600" dirty="0" err="1"/>
              <a:t>бо</a:t>
            </a:r>
            <a:r>
              <a:rPr lang="ru-RU" sz="3600" dirty="0"/>
              <a:t> </a:t>
            </a:r>
            <a:r>
              <a:rPr lang="ru-RU" sz="3600" dirty="0" err="1"/>
              <a:t>мақсади</a:t>
            </a:r>
            <a:r>
              <a:rPr lang="ru-RU" sz="3600" dirty="0"/>
              <a:t> </a:t>
            </a:r>
            <a:r>
              <a:rPr lang="ru-RU" sz="3600" dirty="0" err="1"/>
              <a:t>муайян</a:t>
            </a:r>
            <a:r>
              <a:rPr lang="ru-RU" sz="3600" dirty="0"/>
              <a:t> </a:t>
            </a:r>
            <a:r>
              <a:rPr lang="ru-RU" sz="3600" dirty="0" err="1"/>
              <a:t>намудани</a:t>
            </a:r>
            <a:r>
              <a:rPr lang="ru-RU" sz="3600" dirty="0"/>
              <a:t> </a:t>
            </a:r>
            <a:r>
              <a:rPr lang="ru-RU" sz="3600" dirty="0" err="1"/>
              <a:t>ҷолибияти</a:t>
            </a:r>
            <a:r>
              <a:rPr lang="ru-RU" sz="3600" dirty="0"/>
              <a:t> </a:t>
            </a:r>
            <a:r>
              <a:rPr lang="ru-RU" sz="3600" dirty="0" err="1"/>
              <a:t>эҳтимолии</a:t>
            </a:r>
            <a:r>
              <a:rPr lang="ru-RU" sz="3600" dirty="0"/>
              <a:t> </a:t>
            </a:r>
            <a:r>
              <a:rPr lang="ru-RU" sz="3600" dirty="0" err="1"/>
              <a:t>лоиҳа</a:t>
            </a:r>
            <a:r>
              <a:rPr lang="ru-RU" sz="3600" dirty="0"/>
              <a:t> </a:t>
            </a:r>
            <a:r>
              <a:rPr lang="ru-RU" sz="3600" dirty="0" err="1"/>
              <a:t>барои</a:t>
            </a:r>
            <a:r>
              <a:rPr lang="ru-RU" sz="3600" dirty="0"/>
              <a:t> </a:t>
            </a:r>
            <a:r>
              <a:rPr lang="ru-RU" sz="3600" dirty="0" err="1"/>
              <a:t>иштирокчиёни</a:t>
            </a:r>
            <a:r>
              <a:rPr lang="ru-RU" sz="3600" dirty="0"/>
              <a:t> </a:t>
            </a:r>
            <a:r>
              <a:rPr lang="ru-RU" sz="3600" dirty="0" err="1" smtClean="0"/>
              <a:t>имконпазир</a:t>
            </a:r>
            <a:r>
              <a:rPr lang="ru-RU" sz="3600" dirty="0" smtClean="0"/>
              <a:t> </a:t>
            </a:r>
            <a:r>
              <a:rPr lang="ru-RU" sz="3600" dirty="0"/>
              <a:t>ва </a:t>
            </a:r>
            <a:r>
              <a:rPr lang="ru-RU" sz="3600" dirty="0" err="1"/>
              <a:t>ҷустуҷуи</a:t>
            </a:r>
            <a:r>
              <a:rPr lang="ru-RU" sz="3600" dirty="0"/>
              <a:t> </a:t>
            </a:r>
            <a:r>
              <a:rPr lang="ru-RU" sz="3600" dirty="0" err="1"/>
              <a:t>сарчашмаҳои</a:t>
            </a:r>
            <a:r>
              <a:rPr lang="ru-RU" sz="3600" dirty="0"/>
              <a:t> </a:t>
            </a:r>
            <a:r>
              <a:rPr lang="ru-RU" sz="3600" dirty="0" err="1"/>
              <a:t>маблағгузорӣ</a:t>
            </a:r>
            <a:r>
              <a:rPr lang="ru-RU" sz="3600" dirty="0"/>
              <a:t> </a:t>
            </a:r>
            <a:r>
              <a:rPr lang="ru-RU" sz="3600" dirty="0" err="1"/>
              <a:t>арзёбӣ</a:t>
            </a:r>
            <a:r>
              <a:rPr lang="ru-RU" sz="3600" dirty="0"/>
              <a:t> </a:t>
            </a:r>
            <a:r>
              <a:rPr lang="ru-RU" sz="3600" dirty="0" err="1"/>
              <a:t>мегардад</a:t>
            </a:r>
            <a:r>
              <a:rPr lang="ru-RU" sz="3600" dirty="0"/>
              <a:t>. Ба </a:t>
            </a:r>
            <a:r>
              <a:rPr lang="ru-RU" sz="3600" dirty="0" err="1"/>
              <a:t>онҳо</a:t>
            </a:r>
            <a:r>
              <a:rPr lang="ru-RU" sz="3600" dirty="0"/>
              <a:t> </a:t>
            </a:r>
            <a:r>
              <a:rPr lang="ru-RU" sz="3600" dirty="0" err="1"/>
              <a:t>дохил</a:t>
            </a:r>
            <a:r>
              <a:rPr lang="ru-RU" sz="3600" dirty="0"/>
              <a:t> </a:t>
            </a:r>
            <a:r>
              <a:rPr lang="ru-RU" sz="3600" dirty="0" err="1"/>
              <a:t>мешаванд</a:t>
            </a:r>
            <a:r>
              <a:rPr lang="ru-RU" sz="3600" dirty="0"/>
              <a:t>:</a:t>
            </a:r>
          </a:p>
          <a:p>
            <a:pPr marL="0" indent="0">
              <a:buNone/>
            </a:pPr>
            <a:r>
              <a:rPr lang="ru-RU" sz="3600" dirty="0"/>
              <a:t>-	Самаранокии </a:t>
            </a:r>
            <a:r>
              <a:rPr lang="ru-RU" sz="3600" dirty="0" err="1"/>
              <a:t>ҷамъиятии</a:t>
            </a:r>
            <a:r>
              <a:rPr lang="ru-RU" sz="3600" dirty="0"/>
              <a:t> (</a:t>
            </a:r>
            <a:r>
              <a:rPr lang="ru-RU" sz="3600" dirty="0" err="1"/>
              <a:t>иҷтимоӣ-иқтисодӣ</a:t>
            </a:r>
            <a:r>
              <a:rPr lang="ru-RU" sz="3600" dirty="0"/>
              <a:t>) </a:t>
            </a:r>
            <a:r>
              <a:rPr lang="ru-RU" sz="3600" dirty="0" err="1"/>
              <a:t>лоиҳа</a:t>
            </a:r>
            <a:r>
              <a:rPr lang="ru-RU" sz="3600" dirty="0"/>
              <a:t>;</a:t>
            </a:r>
          </a:p>
          <a:p>
            <a:pPr marL="0" indent="0">
              <a:buNone/>
            </a:pPr>
            <a:r>
              <a:rPr lang="ru-RU" sz="3600" dirty="0"/>
              <a:t>-	Самаранокии </a:t>
            </a:r>
            <a:r>
              <a:rPr lang="ru-RU" sz="3600" dirty="0" err="1"/>
              <a:t>тиҷоратии</a:t>
            </a:r>
            <a:r>
              <a:rPr lang="ru-RU" sz="3600" dirty="0"/>
              <a:t> </a:t>
            </a:r>
            <a:r>
              <a:rPr lang="ru-RU" sz="3600" dirty="0" err="1"/>
              <a:t>лоиҳа</a:t>
            </a:r>
            <a:r>
              <a:rPr lang="ru-RU" sz="3600" dirty="0"/>
              <a:t>.</a:t>
            </a:r>
          </a:p>
          <a:p>
            <a:endParaRPr lang="ru-RU" sz="3200" dirty="0" err="1"/>
          </a:p>
        </p:txBody>
      </p:sp>
    </p:spTree>
    <p:extLst>
      <p:ext uri="{BB962C8B-B14F-4D97-AF65-F5344CB8AC3E}">
        <p14:creationId xmlns:p14="http://schemas.microsoft.com/office/powerpoint/2010/main" val="178563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546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11.1. Самаранокии лоиҳаҳои инвеститсионӣ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690" y="1253613"/>
            <a:ext cx="11282516" cy="5176684"/>
          </a:xfrm>
        </p:spPr>
        <p:txBody>
          <a:bodyPr>
            <a:normAutofit/>
          </a:bodyPr>
          <a:lstStyle/>
          <a:p>
            <a:r>
              <a:rPr lang="ru-RU" sz="3200" dirty="0"/>
              <a:t>Нишондиҳандаҳои самаранокии </a:t>
            </a:r>
            <a:r>
              <a:rPr lang="ru-RU" sz="3200" dirty="0" err="1"/>
              <a:t>ҷамъиятии</a:t>
            </a:r>
            <a:r>
              <a:rPr lang="ru-RU" sz="3200" dirty="0"/>
              <a:t> </a:t>
            </a:r>
            <a:r>
              <a:rPr lang="ru-RU" sz="3200" dirty="0" err="1"/>
              <a:t>лоиҳа</a:t>
            </a:r>
            <a:r>
              <a:rPr lang="ru-RU" sz="3200" dirty="0"/>
              <a:t> </a:t>
            </a:r>
            <a:r>
              <a:rPr lang="ru-RU" sz="3200" dirty="0" err="1"/>
              <a:t>натиҷаҳои</a:t>
            </a:r>
            <a:r>
              <a:rPr lang="ru-RU" sz="3200" dirty="0"/>
              <a:t> </a:t>
            </a:r>
            <a:r>
              <a:rPr lang="ru-RU" sz="3200" dirty="0" err="1"/>
              <a:t>иҷтимоӣ</a:t>
            </a:r>
            <a:r>
              <a:rPr lang="ru-RU" sz="3200" dirty="0"/>
              <a:t>-иқтисодии </a:t>
            </a:r>
            <a:r>
              <a:rPr lang="ru-RU" sz="3200" dirty="0" err="1"/>
              <a:t>иҷроиши</a:t>
            </a:r>
            <a:r>
              <a:rPr lang="ru-RU" sz="3200" dirty="0"/>
              <a:t> лоиҳаи </a:t>
            </a:r>
            <a:r>
              <a:rPr lang="ru-RU" sz="3200" dirty="0" err="1"/>
              <a:t>инвеститсиониро</a:t>
            </a:r>
            <a:r>
              <a:rPr lang="ru-RU" sz="3200" dirty="0"/>
              <a:t> </a:t>
            </a:r>
            <a:r>
              <a:rPr lang="ru-RU" sz="3200" dirty="0" err="1"/>
              <a:t>умуман</a:t>
            </a:r>
            <a:r>
              <a:rPr lang="ru-RU" sz="3200" dirty="0"/>
              <a:t> </a:t>
            </a:r>
            <a:r>
              <a:rPr lang="ru-RU" sz="3200" dirty="0" err="1"/>
              <a:t>барои</a:t>
            </a:r>
            <a:r>
              <a:rPr lang="ru-RU" sz="3200" dirty="0"/>
              <a:t> </a:t>
            </a:r>
            <a:r>
              <a:rPr lang="ru-RU" sz="3200" dirty="0" err="1"/>
              <a:t>ҷомеа</a:t>
            </a:r>
            <a:r>
              <a:rPr lang="ru-RU" sz="3200" dirty="0"/>
              <a:t>, аз он </a:t>
            </a:r>
            <a:r>
              <a:rPr lang="ru-RU" sz="3200" dirty="0" err="1"/>
              <a:t>ҷумла</a:t>
            </a:r>
            <a:r>
              <a:rPr lang="ru-RU" sz="3200" dirty="0"/>
              <a:t> </a:t>
            </a:r>
            <a:r>
              <a:rPr lang="ru-RU" sz="3200" dirty="0" err="1"/>
              <a:t>чӣ</a:t>
            </a:r>
            <a:r>
              <a:rPr lang="ru-RU" sz="3200" dirty="0"/>
              <a:t> </a:t>
            </a:r>
            <a:r>
              <a:rPr lang="ru-RU" sz="3200" dirty="0" err="1"/>
              <a:t>натиҷаҳои</a:t>
            </a:r>
            <a:r>
              <a:rPr lang="ru-RU" sz="3200" dirty="0"/>
              <a:t> </a:t>
            </a:r>
            <a:r>
              <a:rPr lang="ru-RU" sz="3200" dirty="0" err="1"/>
              <a:t>бевосита</a:t>
            </a:r>
            <a:r>
              <a:rPr lang="ru-RU" sz="3200" dirty="0"/>
              <a:t> ва </a:t>
            </a:r>
            <a:r>
              <a:rPr lang="ru-RU" sz="3200" dirty="0" err="1"/>
              <a:t>хароҷотҳои</a:t>
            </a:r>
            <a:r>
              <a:rPr lang="ru-RU" sz="3200" dirty="0"/>
              <a:t> </a:t>
            </a:r>
            <a:r>
              <a:rPr lang="ru-RU" sz="3200" dirty="0" err="1"/>
              <a:t>лоиҳа</a:t>
            </a:r>
            <a:r>
              <a:rPr lang="ru-RU" sz="3200" dirty="0"/>
              <a:t> ва </a:t>
            </a:r>
            <a:r>
              <a:rPr lang="ru-RU" sz="3200" dirty="0" err="1"/>
              <a:t>чӣ</a:t>
            </a:r>
            <a:r>
              <a:rPr lang="ru-RU" sz="3200" dirty="0"/>
              <a:t> “</a:t>
            </a:r>
            <a:r>
              <a:rPr lang="ru-RU" sz="3200" dirty="0" err="1"/>
              <a:t>беруна</a:t>
            </a:r>
            <a:r>
              <a:rPr lang="ru-RU" sz="3200" dirty="0"/>
              <a:t>”, </a:t>
            </a:r>
            <a:r>
              <a:rPr lang="ru-RU" sz="3200" dirty="0" err="1"/>
              <a:t>яъне</a:t>
            </a:r>
            <a:r>
              <a:rPr lang="ru-RU" sz="3200" dirty="0"/>
              <a:t> </a:t>
            </a:r>
            <a:r>
              <a:rPr lang="ru-RU" sz="3200" dirty="0" err="1"/>
              <a:t>хароҷотҳо</a:t>
            </a:r>
            <a:r>
              <a:rPr lang="ru-RU" sz="3200" dirty="0"/>
              <a:t> ва </a:t>
            </a:r>
            <a:r>
              <a:rPr lang="ru-RU" sz="3200" dirty="0" err="1"/>
              <a:t>натиҷаҳои</a:t>
            </a:r>
            <a:r>
              <a:rPr lang="ru-RU" sz="3200" dirty="0"/>
              <a:t> </a:t>
            </a:r>
            <a:r>
              <a:rPr lang="ru-RU" sz="3200" dirty="0" err="1"/>
              <a:t>соҳаҳои</a:t>
            </a:r>
            <a:r>
              <a:rPr lang="ru-RU" sz="3200" dirty="0"/>
              <a:t> </a:t>
            </a:r>
            <a:r>
              <a:rPr lang="ru-RU" sz="3200" dirty="0" err="1"/>
              <a:t>монанди</a:t>
            </a:r>
            <a:r>
              <a:rPr lang="ru-RU" sz="3200" dirty="0"/>
              <a:t> </a:t>
            </a:r>
            <a:r>
              <a:rPr lang="ru-RU" sz="3200" dirty="0" err="1"/>
              <a:t>иқтисодӣ</a:t>
            </a:r>
            <a:r>
              <a:rPr lang="ru-RU" sz="3200" dirty="0"/>
              <a:t>, самаранокии </a:t>
            </a:r>
            <a:r>
              <a:rPr lang="ru-RU" sz="3200" dirty="0" err="1"/>
              <a:t>экологӣ</a:t>
            </a:r>
            <a:r>
              <a:rPr lang="ru-RU" sz="3200" dirty="0"/>
              <a:t>, </a:t>
            </a:r>
            <a:r>
              <a:rPr lang="ru-RU" sz="3200" dirty="0" err="1"/>
              <a:t>иҷтимоӣ</a:t>
            </a:r>
            <a:r>
              <a:rPr lang="ru-RU" sz="3200" dirty="0"/>
              <a:t> ва </a:t>
            </a:r>
            <a:r>
              <a:rPr lang="ru-RU" sz="3200" dirty="0" err="1"/>
              <a:t>дигар</a:t>
            </a:r>
            <a:r>
              <a:rPr lang="ru-RU" sz="3200" dirty="0"/>
              <a:t> </a:t>
            </a:r>
            <a:r>
              <a:rPr lang="ru-RU" sz="3200" dirty="0" err="1"/>
              <a:t>самараҳои</a:t>
            </a:r>
            <a:r>
              <a:rPr lang="ru-RU" sz="3200" dirty="0"/>
              <a:t> </a:t>
            </a:r>
            <a:r>
              <a:rPr lang="ru-RU" sz="3200" dirty="0" err="1"/>
              <a:t>ғайрииқтисодӣ</a:t>
            </a:r>
            <a:r>
              <a:rPr lang="ru-RU" sz="3200" dirty="0" smtClean="0"/>
              <a:t>.</a:t>
            </a:r>
          </a:p>
          <a:p>
            <a:r>
              <a:rPr lang="ru-RU" sz="3200" dirty="0"/>
              <a:t>Нишондиҳандаҳои самаранокии </a:t>
            </a:r>
            <a:r>
              <a:rPr lang="ru-RU" sz="3200" dirty="0" err="1"/>
              <a:t>тиҷоратии</a:t>
            </a:r>
            <a:r>
              <a:rPr lang="ru-RU" sz="3200" dirty="0"/>
              <a:t> </a:t>
            </a:r>
            <a:r>
              <a:rPr lang="ru-RU" sz="3200" dirty="0" err="1"/>
              <a:t>лоиҳа</a:t>
            </a:r>
            <a:r>
              <a:rPr lang="ru-RU" sz="3200" dirty="0"/>
              <a:t> </a:t>
            </a:r>
            <a:r>
              <a:rPr lang="ru-RU" sz="3200" dirty="0" err="1"/>
              <a:t>оқибатҳои</a:t>
            </a:r>
            <a:r>
              <a:rPr lang="ru-RU" sz="3200" dirty="0"/>
              <a:t> </a:t>
            </a:r>
            <a:r>
              <a:rPr lang="ru-RU" sz="3200" dirty="0" err="1"/>
              <a:t>молиявии</a:t>
            </a:r>
            <a:r>
              <a:rPr lang="ru-RU" sz="3200" dirty="0"/>
              <a:t> </a:t>
            </a:r>
            <a:r>
              <a:rPr lang="ru-RU" sz="3200" dirty="0" err="1"/>
              <a:t>иҷроишро</a:t>
            </a:r>
            <a:r>
              <a:rPr lang="ru-RU" sz="3200" dirty="0"/>
              <a:t> </a:t>
            </a:r>
            <a:r>
              <a:rPr lang="ru-RU" sz="3200" dirty="0" err="1"/>
              <a:t>барои</a:t>
            </a:r>
            <a:r>
              <a:rPr lang="ru-RU" sz="3200" dirty="0"/>
              <a:t> </a:t>
            </a:r>
            <a:r>
              <a:rPr lang="ru-RU" sz="3200" dirty="0" err="1"/>
              <a:t>иштирокчиёни</a:t>
            </a:r>
            <a:r>
              <a:rPr lang="ru-RU" sz="3200" dirty="0"/>
              <a:t> он дар </a:t>
            </a:r>
            <a:r>
              <a:rPr lang="ru-RU" sz="3200" dirty="0" err="1"/>
              <a:t>назар</a:t>
            </a:r>
            <a:r>
              <a:rPr lang="ru-RU" sz="3200" dirty="0"/>
              <a:t> </a:t>
            </a:r>
            <a:r>
              <a:rPr lang="ru-RU" sz="3200" dirty="0" err="1"/>
              <a:t>доранд</a:t>
            </a:r>
            <a:r>
              <a:rPr lang="ru-RU" sz="3200" dirty="0"/>
              <a:t>.</a:t>
            </a:r>
          </a:p>
          <a:p>
            <a:r>
              <a:rPr lang="ru-RU" sz="3200" dirty="0" err="1"/>
              <a:t>Инчунин</a:t>
            </a:r>
            <a:r>
              <a:rPr lang="ru-RU" sz="3200" dirty="0"/>
              <a:t> </a:t>
            </a:r>
            <a:r>
              <a:rPr lang="ru-RU" sz="3200" dirty="0" err="1"/>
              <a:t>таъсири</a:t>
            </a:r>
            <a:r>
              <a:rPr lang="ru-RU" sz="3200" dirty="0"/>
              <a:t> </a:t>
            </a:r>
            <a:r>
              <a:rPr lang="ru-RU" sz="3200" dirty="0" err="1"/>
              <a:t>натиҷаҳои</a:t>
            </a:r>
            <a:r>
              <a:rPr lang="ru-RU" sz="3200" dirty="0"/>
              <a:t> самаранокии </a:t>
            </a:r>
            <a:r>
              <a:rPr lang="ru-RU" sz="3200" dirty="0" err="1"/>
              <a:t>лоиҳа</a:t>
            </a:r>
            <a:r>
              <a:rPr lang="ru-RU" sz="3200" dirty="0"/>
              <a:t> ба </a:t>
            </a:r>
            <a:r>
              <a:rPr lang="ru-RU" sz="3200" dirty="0" err="1"/>
              <a:t>минтақа</a:t>
            </a:r>
            <a:r>
              <a:rPr lang="ru-RU" sz="3200" dirty="0"/>
              <a:t>, ба </a:t>
            </a:r>
            <a:r>
              <a:rPr lang="ru-RU" sz="3200" dirty="0" err="1"/>
              <a:t>соҳа</a:t>
            </a:r>
            <a:r>
              <a:rPr lang="ru-RU" sz="3200" dirty="0"/>
              <a:t> (</a:t>
            </a:r>
            <a:r>
              <a:rPr lang="ru-RU" sz="3200" dirty="0" err="1"/>
              <a:t>дигар</a:t>
            </a:r>
            <a:r>
              <a:rPr lang="ru-RU" sz="3200" dirty="0"/>
              <a:t> </a:t>
            </a:r>
            <a:r>
              <a:rPr lang="ru-RU" sz="3200" dirty="0" err="1"/>
              <a:t>корхонаҳо</a:t>
            </a:r>
            <a:r>
              <a:rPr lang="ru-RU" sz="3200" dirty="0"/>
              <a:t>) </a:t>
            </a:r>
            <a:r>
              <a:rPr lang="ru-RU" sz="3200" dirty="0" err="1"/>
              <a:t>арзёбӣ</a:t>
            </a:r>
            <a:r>
              <a:rPr lang="ru-RU" sz="3200" dirty="0"/>
              <a:t> </a:t>
            </a:r>
            <a:r>
              <a:rPr lang="ru-RU" sz="3200" dirty="0" err="1"/>
              <a:t>мегардад</a:t>
            </a:r>
            <a:r>
              <a:rPr lang="ru-RU" sz="3200" dirty="0"/>
              <a:t>.</a:t>
            </a:r>
          </a:p>
          <a:p>
            <a:endParaRPr lang="ru-RU" sz="3200" dirty="0"/>
          </a:p>
          <a:p>
            <a:endParaRPr lang="ru-RU" sz="3200" dirty="0" err="1"/>
          </a:p>
        </p:txBody>
      </p:sp>
    </p:spTree>
    <p:extLst>
      <p:ext uri="{BB962C8B-B14F-4D97-AF65-F5344CB8AC3E}">
        <p14:creationId xmlns:p14="http://schemas.microsoft.com/office/powerpoint/2010/main" val="377748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3961"/>
            <a:ext cx="10439400" cy="107663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 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11.2</a:t>
            </a:r>
            <a:r>
              <a:rPr lang="ru-RU" sz="4000" b="1" dirty="0">
                <a:solidFill>
                  <a:srgbClr val="FF0000"/>
                </a:solidFill>
              </a:rPr>
              <a:t>. Усулҳои омории арзёбии иқтисодии лоиҳаҳои инвеститсионӣ </a:t>
            </a:r>
            <a:br>
              <a:rPr lang="ru-RU" sz="4000" b="1" dirty="0">
                <a:solidFill>
                  <a:srgbClr val="FF0000"/>
                </a:solidFill>
              </a:rPr>
            </a:b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51819"/>
            <a:ext cx="10515600" cy="4525144"/>
          </a:xfrm>
        </p:spPr>
        <p:txBody>
          <a:bodyPr>
            <a:normAutofit lnSpcReduction="10000"/>
          </a:bodyPr>
          <a:lstStyle/>
          <a:p>
            <a:r>
              <a:rPr lang="ru-RU" sz="3600" dirty="0"/>
              <a:t>Дар </a:t>
            </a:r>
            <a:r>
              <a:rPr lang="ru-RU" sz="3600" dirty="0" err="1"/>
              <a:t>давраи</a:t>
            </a:r>
            <a:r>
              <a:rPr lang="ru-RU" sz="3600" dirty="0"/>
              <a:t> </a:t>
            </a:r>
            <a:r>
              <a:rPr lang="ru-RU" sz="3600" dirty="0" err="1"/>
              <a:t>ҳозира</a:t>
            </a:r>
            <a:r>
              <a:rPr lang="ru-RU" sz="3600" dirty="0"/>
              <a:t> як </a:t>
            </a:r>
            <a:r>
              <a:rPr lang="ru-RU" sz="3600" dirty="0" err="1"/>
              <a:t>қатор</a:t>
            </a:r>
            <a:r>
              <a:rPr lang="ru-RU" sz="3600" dirty="0"/>
              <a:t> </a:t>
            </a:r>
            <a:r>
              <a:rPr lang="ru-RU" sz="3600" dirty="0" err="1"/>
              <a:t>усулҳои</a:t>
            </a:r>
            <a:r>
              <a:rPr lang="ru-RU" sz="3600" dirty="0"/>
              <a:t> арзёбии самаранокии </a:t>
            </a:r>
            <a:r>
              <a:rPr lang="ru-RU" sz="3600" dirty="0" err="1"/>
              <a:t>сармоягузорӣ</a:t>
            </a:r>
            <a:r>
              <a:rPr lang="ru-RU" sz="3600" dirty="0"/>
              <a:t> </a:t>
            </a:r>
            <a:r>
              <a:rPr lang="ru-RU" sz="3600" dirty="0" err="1"/>
              <a:t>мавҷуд</a:t>
            </a:r>
            <a:r>
              <a:rPr lang="ru-RU" sz="3600" dirty="0"/>
              <a:t> </a:t>
            </a:r>
            <a:r>
              <a:rPr lang="ru-RU" sz="3600" dirty="0" err="1"/>
              <a:t>аст</a:t>
            </a:r>
            <a:r>
              <a:rPr lang="ru-RU" sz="3600" dirty="0"/>
              <a:t>, </a:t>
            </a:r>
            <a:r>
              <a:rPr lang="ru-RU" sz="3600" dirty="0" err="1"/>
              <a:t>ки</a:t>
            </a:r>
            <a:r>
              <a:rPr lang="ru-RU" sz="3600" dirty="0"/>
              <a:t> </a:t>
            </a:r>
            <a:r>
              <a:rPr lang="ru-RU" sz="3600" dirty="0" err="1"/>
              <a:t>онҳоро</a:t>
            </a:r>
            <a:r>
              <a:rPr lang="ru-RU" sz="3600" dirty="0"/>
              <a:t> </a:t>
            </a:r>
            <a:r>
              <a:rPr lang="ru-RU" sz="3600" dirty="0" err="1"/>
              <a:t>метавон</a:t>
            </a:r>
            <a:r>
              <a:rPr lang="ru-RU" sz="3600" dirty="0"/>
              <a:t> ба </a:t>
            </a:r>
            <a:r>
              <a:rPr lang="ru-RU" sz="3600" dirty="0" err="1"/>
              <a:t>ду</a:t>
            </a:r>
            <a:r>
              <a:rPr lang="ru-RU" sz="3600" dirty="0"/>
              <a:t> </a:t>
            </a:r>
            <a:r>
              <a:rPr lang="ru-RU" sz="3600" dirty="0" err="1"/>
              <a:t>гуруҳи</a:t>
            </a:r>
            <a:r>
              <a:rPr lang="ru-RU" sz="3600" dirty="0"/>
              <a:t> </a:t>
            </a:r>
            <a:r>
              <a:rPr lang="ru-RU" sz="3600" dirty="0" err="1"/>
              <a:t>асосӣ</a:t>
            </a:r>
            <a:r>
              <a:rPr lang="ru-RU" sz="3600" dirty="0"/>
              <a:t> </a:t>
            </a:r>
            <a:r>
              <a:rPr lang="ru-RU" sz="3600" dirty="0" err="1"/>
              <a:t>ҷудо</a:t>
            </a:r>
            <a:r>
              <a:rPr lang="ru-RU" sz="3600" dirty="0"/>
              <a:t> </a:t>
            </a:r>
            <a:r>
              <a:rPr lang="ru-RU" sz="3600" dirty="0" err="1"/>
              <a:t>намуд</a:t>
            </a:r>
            <a:r>
              <a:rPr lang="ru-RU" sz="3600" dirty="0"/>
              <a:t>: </a:t>
            </a:r>
          </a:p>
          <a:p>
            <a:pPr marL="0" indent="0">
              <a:buNone/>
            </a:pPr>
            <a:r>
              <a:rPr lang="ru-RU" sz="3600" dirty="0"/>
              <a:t>-	</a:t>
            </a:r>
            <a:r>
              <a:rPr lang="ru-RU" sz="3600" dirty="0" err="1"/>
              <a:t>усулҳои</a:t>
            </a:r>
            <a:r>
              <a:rPr lang="ru-RU" sz="3600" dirty="0"/>
              <a:t> арзёбии самаранокии лоиҳаҳои </a:t>
            </a:r>
            <a:r>
              <a:rPr lang="ru-RU" sz="3600" dirty="0" err="1"/>
              <a:t>сармоягузорӣ</a:t>
            </a:r>
            <a:r>
              <a:rPr lang="ru-RU" sz="3600" dirty="0"/>
              <a:t>, </a:t>
            </a:r>
            <a:r>
              <a:rPr lang="ru-RU" sz="3600" dirty="0" err="1"/>
              <a:t>ки</a:t>
            </a:r>
            <a:r>
              <a:rPr lang="ru-RU" sz="3600" dirty="0"/>
              <a:t> </a:t>
            </a:r>
            <a:r>
              <a:rPr lang="ru-RU" sz="3600" dirty="0" err="1"/>
              <a:t>дисконткуниро</a:t>
            </a:r>
            <a:r>
              <a:rPr lang="ru-RU" sz="3600" dirty="0"/>
              <a:t> ба </a:t>
            </a:r>
            <a:r>
              <a:rPr lang="ru-RU" sz="3600" dirty="0" err="1"/>
              <a:t>инобат</a:t>
            </a:r>
            <a:r>
              <a:rPr lang="ru-RU" sz="3600" dirty="0"/>
              <a:t> </a:t>
            </a:r>
            <a:r>
              <a:rPr lang="ru-RU" sz="3600" dirty="0" err="1"/>
              <a:t>мегиранд</a:t>
            </a:r>
            <a:r>
              <a:rPr lang="ru-RU" sz="3600" dirty="0"/>
              <a:t>;</a:t>
            </a:r>
          </a:p>
          <a:p>
            <a:pPr marL="0" indent="0">
              <a:buNone/>
            </a:pPr>
            <a:r>
              <a:rPr lang="ru-RU" sz="3600" dirty="0"/>
              <a:t>-	 </a:t>
            </a:r>
            <a:r>
              <a:rPr lang="ru-RU" sz="3600" dirty="0" err="1"/>
              <a:t>усулҳои</a:t>
            </a:r>
            <a:r>
              <a:rPr lang="ru-RU" sz="3600" dirty="0"/>
              <a:t> арзёбии самаранокии лоиҳаҳои </a:t>
            </a:r>
            <a:r>
              <a:rPr lang="ru-RU" sz="3600" dirty="0" err="1"/>
              <a:t>сармоягузорӣ</a:t>
            </a:r>
            <a:r>
              <a:rPr lang="ru-RU" sz="3600" dirty="0"/>
              <a:t>, </a:t>
            </a:r>
            <a:r>
              <a:rPr lang="ru-RU" sz="3600" dirty="0" err="1"/>
              <a:t>ки</a:t>
            </a:r>
            <a:r>
              <a:rPr lang="ru-RU" sz="3600" dirty="0"/>
              <a:t> </a:t>
            </a:r>
            <a:r>
              <a:rPr lang="ru-RU" sz="3600" dirty="0" err="1"/>
              <a:t>дисконткуниро</a:t>
            </a:r>
            <a:r>
              <a:rPr lang="ru-RU" sz="3600" dirty="0"/>
              <a:t> ба </a:t>
            </a:r>
            <a:r>
              <a:rPr lang="ru-RU" sz="3600" dirty="0" err="1"/>
              <a:t>инобат</a:t>
            </a:r>
            <a:r>
              <a:rPr lang="ru-RU" sz="3600" dirty="0"/>
              <a:t> </a:t>
            </a:r>
            <a:r>
              <a:rPr lang="ru-RU" sz="3600" dirty="0" err="1"/>
              <a:t>намегиранд</a:t>
            </a:r>
            <a:r>
              <a:rPr lang="ru-RU" sz="3600" dirty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23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3961"/>
            <a:ext cx="10439400" cy="107663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 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11.2</a:t>
            </a:r>
            <a:r>
              <a:rPr lang="ru-RU" sz="4000" b="1" dirty="0">
                <a:solidFill>
                  <a:srgbClr val="FF0000"/>
                </a:solidFill>
              </a:rPr>
              <a:t>. Усулҳои омории арзёбии иқтисодии лоиҳаҳои инвеститсионӣ </a:t>
            </a: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0594"/>
            <a:ext cx="10515600" cy="4746369"/>
          </a:xfrm>
        </p:spPr>
        <p:txBody>
          <a:bodyPr>
            <a:normAutofit/>
          </a:bodyPr>
          <a:lstStyle/>
          <a:p>
            <a:r>
              <a:rPr lang="ru-RU" sz="3200" dirty="0"/>
              <a:t>Ба </a:t>
            </a:r>
            <a:r>
              <a:rPr lang="ru-RU" sz="3200" dirty="0" err="1"/>
              <a:t>усулҳои</a:t>
            </a:r>
            <a:r>
              <a:rPr lang="ru-RU" sz="3200" dirty="0"/>
              <a:t> арзёбии </a:t>
            </a:r>
            <a:r>
              <a:rPr lang="ru-RU" sz="3200" dirty="0" err="1"/>
              <a:t>дисконткуниро</a:t>
            </a:r>
            <a:r>
              <a:rPr lang="ru-RU" sz="3200" dirty="0"/>
              <a:t> ба </a:t>
            </a:r>
            <a:r>
              <a:rPr lang="ru-RU" sz="3200" dirty="0" err="1"/>
              <a:t>инобат</a:t>
            </a:r>
            <a:r>
              <a:rPr lang="ru-RU" sz="3200" dirty="0"/>
              <a:t> </a:t>
            </a:r>
            <a:r>
              <a:rPr lang="ru-RU" sz="3200" dirty="0" err="1"/>
              <a:t>нагиранда</a:t>
            </a:r>
            <a:r>
              <a:rPr lang="ru-RU" sz="3200" dirty="0"/>
              <a:t> </a:t>
            </a:r>
            <a:r>
              <a:rPr lang="ru-RU" sz="3200" dirty="0" err="1"/>
              <a:t>дохиланд</a:t>
            </a:r>
            <a:r>
              <a:rPr lang="ru-RU" sz="3200" dirty="0"/>
              <a:t>:</a:t>
            </a:r>
          </a:p>
          <a:p>
            <a:r>
              <a:rPr lang="ru-RU" sz="3200" dirty="0"/>
              <a:t>А) усули </a:t>
            </a:r>
            <a:r>
              <a:rPr lang="ru-RU" sz="3200" dirty="0" err="1"/>
              <a:t>баҳисобгирии</a:t>
            </a:r>
            <a:r>
              <a:rPr lang="ru-RU" sz="3200" dirty="0"/>
              <a:t> </a:t>
            </a:r>
            <a:r>
              <a:rPr lang="ru-RU" sz="3200" dirty="0" err="1"/>
              <a:t>фарқияти</a:t>
            </a:r>
            <a:r>
              <a:rPr lang="ru-RU" sz="3200" dirty="0"/>
              <a:t> </a:t>
            </a:r>
            <a:r>
              <a:rPr lang="ru-RU" sz="3200" dirty="0" err="1"/>
              <a:t>байни</a:t>
            </a:r>
            <a:r>
              <a:rPr lang="ru-RU" sz="3200" dirty="0"/>
              <a:t> </a:t>
            </a:r>
            <a:r>
              <a:rPr lang="ru-RU" sz="3200" dirty="0" err="1"/>
              <a:t>ҳаҷми</a:t>
            </a:r>
            <a:r>
              <a:rPr lang="ru-RU" sz="3200" dirty="0"/>
              <a:t> </a:t>
            </a:r>
            <a:r>
              <a:rPr lang="ru-RU" sz="3200" dirty="0" err="1"/>
              <a:t>даромад</a:t>
            </a:r>
            <a:r>
              <a:rPr lang="ru-RU" sz="3200" dirty="0"/>
              <a:t> ва </a:t>
            </a:r>
            <a:r>
              <a:rPr lang="ru-RU" sz="3200" dirty="0" err="1"/>
              <a:t>хароҷотҳои</a:t>
            </a:r>
            <a:r>
              <a:rPr lang="ru-RU" sz="3200" dirty="0"/>
              <a:t> </a:t>
            </a:r>
            <a:r>
              <a:rPr lang="ru-RU" sz="3200" dirty="0" err="1"/>
              <a:t>сармоягузорӣ</a:t>
            </a:r>
            <a:r>
              <a:rPr lang="ru-RU" sz="3200" dirty="0"/>
              <a:t> (</a:t>
            </a:r>
            <a:r>
              <a:rPr lang="ru-RU" sz="3200" dirty="0" err="1" smtClean="0"/>
              <a:t>хароҷотҳои</a:t>
            </a:r>
            <a:r>
              <a:rPr lang="ru-RU" sz="3200" dirty="0" smtClean="0"/>
              <a:t> </a:t>
            </a:r>
            <a:r>
              <a:rPr lang="ru-RU" sz="3200" dirty="0" err="1"/>
              <a:t>яквақта</a:t>
            </a:r>
            <a:r>
              <a:rPr lang="ru-RU" sz="3200" dirty="0"/>
              <a:t>) </a:t>
            </a:r>
            <a:r>
              <a:rPr lang="ru-RU" sz="3200" dirty="0" err="1"/>
              <a:t>барои</a:t>
            </a:r>
            <a:r>
              <a:rPr lang="ru-RU" sz="3200" dirty="0"/>
              <a:t> </a:t>
            </a:r>
            <a:r>
              <a:rPr lang="ru-RU" sz="3200" dirty="0" err="1"/>
              <a:t>тамоми</a:t>
            </a:r>
            <a:r>
              <a:rPr lang="ru-RU" sz="3200" dirty="0"/>
              <a:t> </a:t>
            </a:r>
            <a:r>
              <a:rPr lang="ru-RU" sz="3200" dirty="0" err="1"/>
              <a:t>муҳлати</a:t>
            </a:r>
            <a:r>
              <a:rPr lang="ru-RU" sz="3200" dirty="0"/>
              <a:t> </a:t>
            </a:r>
            <a:r>
              <a:rPr lang="ru-RU" sz="3200" dirty="0" err="1"/>
              <a:t>истифодабарии</a:t>
            </a:r>
            <a:r>
              <a:rPr lang="ru-RU" sz="3200" dirty="0"/>
              <a:t> лоиҳаи инвеститсионӣ, </a:t>
            </a:r>
            <a:r>
              <a:rPr lang="ru-RU" sz="3200" dirty="0" err="1"/>
              <a:t>ки</a:t>
            </a:r>
            <a:r>
              <a:rPr lang="ru-RU" sz="3200" dirty="0"/>
              <a:t> ҳамчун </a:t>
            </a:r>
            <a:r>
              <a:rPr lang="ru-RU" sz="3200" dirty="0" err="1"/>
              <a:t>бақияи</a:t>
            </a:r>
            <a:r>
              <a:rPr lang="ru-RU" sz="3200" dirty="0"/>
              <a:t> </a:t>
            </a:r>
            <a:r>
              <a:rPr lang="ru-RU" sz="3200" dirty="0" err="1"/>
              <a:t>ҳарақати</a:t>
            </a:r>
            <a:r>
              <a:rPr lang="ru-RU" sz="3200" dirty="0"/>
              <a:t> пули </a:t>
            </a:r>
            <a:r>
              <a:rPr lang="ru-RU" sz="3200" dirty="0" err="1"/>
              <a:t>нақд</a:t>
            </a:r>
            <a:r>
              <a:rPr lang="ru-RU" sz="3200" dirty="0"/>
              <a:t> (</a:t>
            </a:r>
            <a:r>
              <a:rPr lang="en-US" sz="3200" dirty="0"/>
              <a:t>Cash-flow) </a:t>
            </a:r>
            <a:r>
              <a:rPr lang="ru-RU" sz="3200" dirty="0" err="1"/>
              <a:t>маъмул</a:t>
            </a:r>
            <a:r>
              <a:rPr lang="ru-RU" sz="3200" dirty="0"/>
              <a:t> </a:t>
            </a:r>
            <a:r>
              <a:rPr lang="ru-RU" sz="3200" dirty="0" err="1"/>
              <a:t>аст</a:t>
            </a:r>
            <a:r>
              <a:rPr lang="ru-RU" sz="3200" dirty="0"/>
              <a:t>.</a:t>
            </a:r>
          </a:p>
          <a:p>
            <a:r>
              <a:rPr lang="ru-RU" sz="3200" dirty="0"/>
              <a:t>Б) усули </a:t>
            </a:r>
            <a:r>
              <a:rPr lang="ru-RU" sz="3200" dirty="0" err="1"/>
              <a:t>муайянсозии</a:t>
            </a:r>
            <a:r>
              <a:rPr lang="ru-RU" sz="3200" dirty="0"/>
              <a:t> меъёри </a:t>
            </a:r>
            <a:r>
              <a:rPr lang="ru-RU" sz="3200" dirty="0" err="1"/>
              <a:t>фоида</a:t>
            </a:r>
            <a:r>
              <a:rPr lang="ru-RU" sz="3200" dirty="0"/>
              <a:t> ба </a:t>
            </a:r>
            <a:r>
              <a:rPr lang="ru-RU" sz="3200" dirty="0" err="1"/>
              <a:t>сармояи</a:t>
            </a:r>
            <a:r>
              <a:rPr lang="ru-RU" sz="3200" dirty="0"/>
              <a:t> </a:t>
            </a:r>
            <a:r>
              <a:rPr lang="ru-RU" sz="3200" dirty="0" err="1"/>
              <a:t>сарфшуда</a:t>
            </a:r>
            <a:r>
              <a:rPr lang="ru-RU" sz="3200" dirty="0"/>
              <a:t> ( меъёри </a:t>
            </a:r>
            <a:r>
              <a:rPr lang="ru-RU" sz="3200" dirty="0" err="1"/>
              <a:t>фоида</a:t>
            </a:r>
            <a:r>
              <a:rPr lang="ru-RU" sz="3200" dirty="0"/>
              <a:t> ба </a:t>
            </a:r>
            <a:r>
              <a:rPr lang="ru-RU" sz="3200" dirty="0" err="1"/>
              <a:t>сармоя</a:t>
            </a:r>
            <a:r>
              <a:rPr lang="ru-RU" sz="3200" dirty="0"/>
              <a:t>).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35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3961"/>
            <a:ext cx="10439400" cy="107663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 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11.2</a:t>
            </a:r>
            <a:r>
              <a:rPr lang="ru-RU" sz="4000" b="1" dirty="0">
                <a:solidFill>
                  <a:srgbClr val="FF0000"/>
                </a:solidFill>
              </a:rPr>
              <a:t>. Усулҳои омории арзёбии иқтисодии лоиҳаҳои инвеститсионӣ </a:t>
            </a: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0594"/>
            <a:ext cx="10515600" cy="4746369"/>
          </a:xfrm>
        </p:spPr>
        <p:txBody>
          <a:bodyPr>
            <a:normAutofit/>
          </a:bodyPr>
          <a:lstStyle/>
          <a:p>
            <a:r>
              <a:rPr lang="ru-RU" sz="3200" dirty="0"/>
              <a:t>В) усули </a:t>
            </a:r>
            <a:r>
              <a:rPr lang="ru-RU" sz="3200" dirty="0" err="1"/>
              <a:t>ҳисоби</a:t>
            </a:r>
            <a:r>
              <a:rPr lang="ru-RU" sz="3200" dirty="0"/>
              <a:t> </a:t>
            </a:r>
            <a:r>
              <a:rPr lang="ru-RU" sz="3200" dirty="0" err="1"/>
              <a:t>муҳлати</a:t>
            </a:r>
            <a:r>
              <a:rPr lang="ru-RU" sz="3200" dirty="0"/>
              <a:t> </a:t>
            </a:r>
            <a:r>
              <a:rPr lang="ru-RU" sz="3200" dirty="0" err="1"/>
              <a:t>баргаштани</a:t>
            </a:r>
            <a:r>
              <a:rPr lang="ru-RU" sz="3200" dirty="0"/>
              <a:t> </a:t>
            </a:r>
            <a:r>
              <a:rPr lang="ru-RU" sz="3200" dirty="0" err="1"/>
              <a:t>сармояи</a:t>
            </a:r>
            <a:r>
              <a:rPr lang="ru-RU" sz="3200" dirty="0"/>
              <a:t> </a:t>
            </a:r>
            <a:r>
              <a:rPr lang="ru-RU" sz="3200" dirty="0" err="1"/>
              <a:t>сарфшуда</a:t>
            </a:r>
            <a:r>
              <a:rPr lang="ru-RU" sz="3200" dirty="0"/>
              <a:t> (</a:t>
            </a:r>
            <a:r>
              <a:rPr lang="ru-RU" sz="3200" dirty="0" err="1"/>
              <a:t>муҳлати</a:t>
            </a:r>
            <a:r>
              <a:rPr lang="ru-RU" sz="3200" dirty="0"/>
              <a:t> </a:t>
            </a:r>
            <a:r>
              <a:rPr lang="ru-RU" sz="3200" dirty="0" err="1"/>
              <a:t>баровадани</a:t>
            </a:r>
            <a:r>
              <a:rPr lang="ru-RU" sz="3200" dirty="0"/>
              <a:t> </a:t>
            </a:r>
            <a:r>
              <a:rPr lang="ru-RU" sz="3200" dirty="0" err="1"/>
              <a:t>хароҷоти</a:t>
            </a:r>
            <a:r>
              <a:rPr lang="ru-RU" sz="3200" dirty="0"/>
              <a:t> </a:t>
            </a:r>
            <a:r>
              <a:rPr lang="ru-RU" sz="3200" dirty="0" err="1"/>
              <a:t>сармоя</a:t>
            </a:r>
            <a:r>
              <a:rPr lang="ru-RU" sz="3200" dirty="0"/>
              <a:t>).</a:t>
            </a:r>
          </a:p>
          <a:p>
            <a:r>
              <a:rPr lang="ru-RU" sz="3200" dirty="0"/>
              <a:t>Г) усули самаранокии </a:t>
            </a:r>
            <a:r>
              <a:rPr lang="ru-RU" sz="3200" dirty="0" err="1"/>
              <a:t>муқоисавии</a:t>
            </a:r>
            <a:r>
              <a:rPr lang="ru-RU" sz="3200" dirty="0"/>
              <a:t> </a:t>
            </a:r>
            <a:r>
              <a:rPr lang="ru-RU" sz="3200" dirty="0" err="1"/>
              <a:t>хароҷотҳо</a:t>
            </a:r>
            <a:r>
              <a:rPr lang="ru-RU" sz="3200" dirty="0"/>
              <a:t> ба </a:t>
            </a:r>
            <a:r>
              <a:rPr lang="ru-RU" sz="3200" dirty="0" err="1"/>
              <a:t>истеҳсоли</a:t>
            </a:r>
            <a:r>
              <a:rPr lang="ru-RU" sz="3200" dirty="0"/>
              <a:t> </a:t>
            </a:r>
            <a:r>
              <a:rPr lang="ru-RU" sz="3200" dirty="0" err="1"/>
              <a:t>маҳсулот</a:t>
            </a:r>
            <a:r>
              <a:rPr lang="ru-RU" sz="3200" dirty="0"/>
              <a:t>. </a:t>
            </a:r>
            <a:endParaRPr lang="ru-RU" sz="32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11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3961"/>
            <a:ext cx="10439400" cy="107663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 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11.2</a:t>
            </a:r>
            <a:r>
              <a:rPr lang="ru-RU" sz="4000" b="1" dirty="0">
                <a:solidFill>
                  <a:srgbClr val="FF0000"/>
                </a:solidFill>
              </a:rPr>
              <a:t>. Усулҳои омории арзёбии иқтисодии лоиҳаҳои инвеститсионӣ </a:t>
            </a: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0594"/>
            <a:ext cx="10515600" cy="4746369"/>
          </a:xfrm>
        </p:spPr>
        <p:txBody>
          <a:bodyPr>
            <a:normAutofit/>
          </a:bodyPr>
          <a:lstStyle/>
          <a:p>
            <a:pPr algn="ctr"/>
            <a:r>
              <a:rPr lang="tg-Cyrl-TJ" dirty="0" smtClean="0"/>
              <a:t>Меъёрҳои оморӣ</a:t>
            </a:r>
          </a:p>
          <a:p>
            <a:pPr marL="514350" indent="-514350">
              <a:buAutoNum type="arabicPeriod"/>
            </a:pPr>
            <a:r>
              <a:rPr lang="tg-Cyrl-TJ" dirty="0" smtClean="0"/>
              <a:t>Даромади соф (Чист</a:t>
            </a:r>
            <a:r>
              <a:rPr lang="ru-RU" dirty="0" smtClean="0"/>
              <a:t>ый доход, </a:t>
            </a:r>
            <a:r>
              <a:rPr lang="en-US" dirty="0" smtClean="0"/>
              <a:t>Net Value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tg-Cyrl-TJ" dirty="0" smtClean="0"/>
              <a:t>маблағи воридоти пул аз лоиҳа.</a:t>
            </a:r>
          </a:p>
          <a:p>
            <a:pPr marL="0" indent="0">
              <a:buNone/>
            </a:pPr>
            <a:r>
              <a:rPr lang="tg-Cyrl-TJ" dirty="0" smtClean="0"/>
              <a:t>Аз натиҷаи (моҳона, солона) Ҳисоботи ҳаракати пули нақд гирифта мешавад.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tg-Cyrl-TJ" dirty="0" smtClean="0"/>
              <a:t>2.  Меъёри миёнаи даромад (</a:t>
            </a:r>
            <a:r>
              <a:rPr lang="en-US" dirty="0" smtClean="0"/>
              <a:t>ARR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9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677</Words>
  <Application>Microsoft Office PowerPoint</Application>
  <PresentationFormat>Широкоэкранный</PresentationFormat>
  <Paragraphs>68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Лист</vt:lpstr>
      <vt:lpstr>Усулҳои арзёбии самаранокии иқтисодии сармоягузориҳо </vt:lpstr>
      <vt:lpstr>11.1. Самаранокии лоиҳаҳои инвеститсионӣ </vt:lpstr>
      <vt:lpstr>11.1. Самаранокии лоиҳаҳои инвеститсионӣ </vt:lpstr>
      <vt:lpstr>11.1. Самаранокии лоиҳаҳои инвеститсионӣ </vt:lpstr>
      <vt:lpstr>11.1. Самаранокии лоиҳаҳои инвеститсионӣ </vt:lpstr>
      <vt:lpstr>  11.2. Усулҳои омории арзёбии иқтисодии лоиҳаҳои инвеститсионӣ  </vt:lpstr>
      <vt:lpstr>  11.2. Усулҳои омории арзёбии иқтисодии лоиҳаҳои инвеститсионӣ  </vt:lpstr>
      <vt:lpstr>  11.2. Усулҳои омории арзёбии иқтисодии лоиҳаҳои инвеститсионӣ  </vt:lpstr>
      <vt:lpstr>  11.2. Усулҳои омории арзёбии иқтисодии лоиҳаҳои инвеститсионӣ  </vt:lpstr>
      <vt:lpstr>  11.2. Усулҳои омории арзёбии иқтисодии лоиҳаҳои инвеститсионӣ  </vt:lpstr>
      <vt:lpstr>    11.2. Усулҳои омории арзёбии иқтисодии лоиҳаҳои инвеститсионӣ     </vt:lpstr>
      <vt:lpstr>  11.2. Усулҳои омории арзёбии иқтисодии лоиҳаҳои инвеститсионӣ  </vt:lpstr>
      <vt:lpstr>  11.2. Усулҳои омории арзёбии иқтисодии лоиҳаҳои инвеститсионӣ  </vt:lpstr>
      <vt:lpstr>  11.2. Усулҳои омории арзёбии иқтисодии лоиҳаҳои инвеститсионӣ  </vt:lpstr>
      <vt:lpstr>   </vt:lpstr>
      <vt:lpstr>   3. Усулҳои динамикии арзёбии иқтисодии лоиҳаҳои инвеститсионӣ   </vt:lpstr>
      <vt:lpstr>   3. Усулҳои динамикии арзёбии иқтисодии лоиҳаҳои инвеститсионӣ   </vt:lpstr>
      <vt:lpstr>3. Усулҳои динамикии арзёбии иқтисодии лоиҳаҳои инвеститсионӣ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Методологияи идоракунии лоиҳахо: таҳлили нақша ва таҳия</dc:title>
  <dc:creator>Шамсиддин</dc:creator>
  <cp:lastModifiedBy>RePack by Diakov</cp:lastModifiedBy>
  <cp:revision>147</cp:revision>
  <dcterms:created xsi:type="dcterms:W3CDTF">2021-10-13T07:12:46Z</dcterms:created>
  <dcterms:modified xsi:type="dcterms:W3CDTF">2022-12-08T01:34:52Z</dcterms:modified>
</cp:coreProperties>
</file>